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60"/>
  </p:notesMasterIdLst>
  <p:sldIdLst>
    <p:sldId id="457" r:id="rId4"/>
    <p:sldId id="879" r:id="rId5"/>
    <p:sldId id="694" r:id="rId6"/>
    <p:sldId id="787" r:id="rId7"/>
    <p:sldId id="868" r:id="rId8"/>
    <p:sldId id="881" r:id="rId9"/>
    <p:sldId id="880" r:id="rId10"/>
    <p:sldId id="821" r:id="rId11"/>
    <p:sldId id="845" r:id="rId12"/>
    <p:sldId id="846" r:id="rId13"/>
    <p:sldId id="896" r:id="rId14"/>
    <p:sldId id="698" r:id="rId15"/>
    <p:sldId id="825" r:id="rId16"/>
    <p:sldId id="785" r:id="rId17"/>
    <p:sldId id="911" r:id="rId18"/>
    <p:sldId id="910" r:id="rId19"/>
    <p:sldId id="885" r:id="rId20"/>
    <p:sldId id="856" r:id="rId21"/>
    <p:sldId id="823" r:id="rId22"/>
    <p:sldId id="806" r:id="rId23"/>
    <p:sldId id="815" r:id="rId24"/>
    <p:sldId id="894" r:id="rId25"/>
    <p:sldId id="865" r:id="rId26"/>
    <p:sldId id="862" r:id="rId27"/>
    <p:sldId id="863" r:id="rId28"/>
    <p:sldId id="864" r:id="rId29"/>
    <p:sldId id="867" r:id="rId30"/>
    <p:sldId id="871" r:id="rId31"/>
    <p:sldId id="872" r:id="rId32"/>
    <p:sldId id="889" r:id="rId33"/>
    <p:sldId id="873" r:id="rId34"/>
    <p:sldId id="874" r:id="rId35"/>
    <p:sldId id="875" r:id="rId36"/>
    <p:sldId id="876" r:id="rId37"/>
    <p:sldId id="892" r:id="rId38"/>
    <p:sldId id="877" r:id="rId39"/>
    <p:sldId id="878" r:id="rId40"/>
    <p:sldId id="690" r:id="rId41"/>
    <p:sldId id="912" r:id="rId42"/>
    <p:sldId id="883" r:id="rId43"/>
    <p:sldId id="882" r:id="rId44"/>
    <p:sldId id="897" r:id="rId45"/>
    <p:sldId id="884" r:id="rId46"/>
    <p:sldId id="798" r:id="rId47"/>
    <p:sldId id="898" r:id="rId48"/>
    <p:sldId id="900" r:id="rId49"/>
    <p:sldId id="901" r:id="rId50"/>
    <p:sldId id="905" r:id="rId51"/>
    <p:sldId id="902" r:id="rId52"/>
    <p:sldId id="903" r:id="rId53"/>
    <p:sldId id="909" r:id="rId54"/>
    <p:sldId id="756" r:id="rId55"/>
    <p:sldId id="907" r:id="rId56"/>
    <p:sldId id="904" r:id="rId57"/>
    <p:sldId id="888" r:id="rId58"/>
    <p:sldId id="890" r:id="rId59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90D0EC"/>
    <a:srgbClr val="FF9933"/>
    <a:srgbClr val="CCFFFF"/>
    <a:srgbClr val="FFFF99"/>
    <a:srgbClr val="9AD4EE"/>
    <a:srgbClr val="3AABDE"/>
    <a:srgbClr val="65B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7" autoAdjust="0"/>
    <p:restoredTop sz="88675" autoAdjust="0"/>
  </p:normalViewPr>
  <p:slideViewPr>
    <p:cSldViewPr>
      <p:cViewPr varScale="1">
        <p:scale>
          <a:sx n="103" d="100"/>
          <a:sy n="103" d="100"/>
        </p:scale>
        <p:origin x="-19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046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106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2"/>
            <a:ext cx="2983009" cy="464503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Pentia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233" y="8830312"/>
            <a:ext cx="2983008" cy="464503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FDBB3EF-F4FE-47D4-9E80-A514C38D9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71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4569" indent="-274834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9933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39072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7880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1854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5827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29801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3774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D744C01-067F-43A3-BD05-8C0B9C098057}" type="slidenum">
              <a:rPr lang="en-US" sz="1300" b="0"/>
              <a:pPr eaLnBrk="1" hangingPunct="1">
                <a:defRPr/>
              </a:pPr>
              <a:t>2</a:t>
            </a:fld>
            <a:endParaRPr lang="en-US" sz="1300" b="0"/>
          </a:p>
        </p:txBody>
      </p:sp>
      <p:sp>
        <p:nvSpPr>
          <p:cNvPr id="921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2000"/>
            <a:ext cx="5029200" cy="3771900"/>
          </a:xfrm>
          <a:prstGeom prst="rect">
            <a:avLst/>
          </a:prstGeo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92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60" y="4776735"/>
            <a:ext cx="6219668" cy="45256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4226" tIns="47113" rIns="94226" bIns="47113" anchor="ctr"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0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lIns="92446" tIns="46223" rIns="92446" bIns="46223"/>
          <a:lstStyle/>
          <a:p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57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24455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693342" indent="-266670" defTabSz="924455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066679" indent="-213336" defTabSz="924455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493351" indent="-213336" defTabSz="924455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1920023" indent="-213336" defTabSz="924455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346694" indent="-213336" defTabSz="92445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773366" indent="-213336" defTabSz="92445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200037" indent="-213336" defTabSz="92445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626709" indent="-213336" defTabSz="92445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F10390C-5E90-450C-8C48-384EA9BC864F}" type="slidenum">
              <a:rPr lang="en-US" altLang="en-US" sz="1200" b="0"/>
              <a:pPr eaLnBrk="1" hangingPunct="1"/>
              <a:t>8</a:t>
            </a:fld>
            <a:endParaRPr lang="en-US" altLang="en-US" sz="1200" b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5325"/>
            <a:ext cx="4649787" cy="3487738"/>
          </a:xfrm>
          <a:prstGeom prst="rect">
            <a:avLst/>
          </a:prstGeo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412" y="4416764"/>
            <a:ext cx="5504528" cy="4183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428" tIns="46215" rIns="92428" bIns="46215"/>
          <a:lstStyle/>
          <a:p>
            <a:pPr>
              <a:spcBef>
                <a:spcPct val="0"/>
              </a:spcBef>
              <a:defRPr/>
            </a:pPr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8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97233" y="8830312"/>
            <a:ext cx="2983008" cy="4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80" tIns="45440" rIns="90880" bIns="4544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0675" indent="-227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4700" indent="-227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019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591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163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35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0B048225-06B7-4B0B-B854-B7F6B3949ABF}" type="slidenum">
              <a:rPr lang="ru-RU" altLang="en-US" sz="1200">
                <a:latin typeface="Arial" charset="0"/>
              </a:rPr>
              <a:pPr algn="r" eaLnBrk="1" hangingPunct="1"/>
              <a:t>21</a:t>
            </a:fld>
            <a:endParaRPr lang="ru-RU" altLang="en-US" sz="120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98500"/>
            <a:ext cx="4643437" cy="34845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024" y="4416741"/>
            <a:ext cx="5505765" cy="41836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5" tIns="45478" rIns="90955" bIns="45478"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33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2363" y="698500"/>
            <a:ext cx="4641850" cy="3482975"/>
          </a:xfrm>
          <a:prstGeom prst="rect">
            <a:avLst/>
          </a:prstGeom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44036" name="Foliennummernplatzhalter 3"/>
          <p:cNvSpPr txBox="1">
            <a:spLocks noGrp="1"/>
          </p:cNvSpPr>
          <p:nvPr/>
        </p:nvSpPr>
        <p:spPr bwMode="auto">
          <a:xfrm>
            <a:off x="3897378" y="8830319"/>
            <a:ext cx="2982819" cy="46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5" tIns="46182" rIns="92365" bIns="46182" anchor="b"/>
          <a:lstStyle/>
          <a:p>
            <a:pPr algn="r"/>
            <a:fld id="{366C70A3-8380-42F1-8C24-44B7A8454950}" type="slidenum">
              <a:rPr lang="ru-RU" sz="1200">
                <a:ea typeface="ＭＳ Ｐゴシック" charset="-128"/>
              </a:rPr>
              <a:pPr algn="r"/>
              <a:t>41</a:t>
            </a:fld>
            <a:endParaRPr lang="ru-RU" sz="12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238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 txBox="1">
            <a:spLocks noGrp="1" noChangeArrowheads="1"/>
          </p:cNvSpPr>
          <p:nvPr/>
        </p:nvSpPr>
        <p:spPr bwMode="auto">
          <a:xfrm>
            <a:off x="3897750" y="8830385"/>
            <a:ext cx="2982443" cy="4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 anchor="b"/>
          <a:lstStyle/>
          <a:p>
            <a:pPr algn="r"/>
            <a:fld id="{B716B227-E130-492B-A0F9-1B6BB14F6BE8}" type="slidenum">
              <a:rPr lang="ru-RU" sz="1200">
                <a:solidFill>
                  <a:schemeClr val="tx1"/>
                </a:solidFill>
                <a:ea typeface="ＭＳ Ｐゴシック" charset="-128"/>
              </a:rPr>
              <a:pPr algn="r"/>
              <a:t>42</a:t>
            </a:fld>
            <a:endParaRPr lang="ru-RU" sz="12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 txBox="1">
            <a:spLocks noGrp="1" noChangeArrowheads="1"/>
          </p:cNvSpPr>
          <p:nvPr/>
        </p:nvSpPr>
        <p:spPr bwMode="auto">
          <a:xfrm>
            <a:off x="3897750" y="8830385"/>
            <a:ext cx="2982443" cy="4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 anchor="b"/>
          <a:lstStyle/>
          <a:p>
            <a:pPr algn="r"/>
            <a:fld id="{B716B227-E130-492B-A0F9-1B6BB14F6BE8}" type="slidenum">
              <a:rPr lang="ru-RU" sz="1200">
                <a:solidFill>
                  <a:schemeClr val="tx1"/>
                </a:solidFill>
                <a:ea typeface="ＭＳ Ｐゴシック" charset="-128"/>
              </a:rPr>
              <a:pPr algn="r"/>
              <a:t>43</a:t>
            </a:fld>
            <a:endParaRPr lang="ru-RU" sz="12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6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3AC3-3F2D-4E67-B910-B6311E791EC7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15F67-EAE8-41C2-BDAD-88E784F78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486D3-7E33-401D-AF72-A8638B6D2B13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87E0-E25D-4883-980F-B0467CF09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7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3E21B-A4EE-495F-A892-51733072064E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5AD2-5EA9-4224-892C-925257117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24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A3536-B4C9-413B-A166-CC4007CB07B7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IFIN-HH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0F0DE-B131-4254-8CA2-CB5737230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8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888F-096A-4E42-8D51-68FABF2C36D9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4E124-2D9C-47FC-851F-5C9DA6E20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19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36524-D553-44A3-B68C-1EB5E33C064E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E64B8-9D6A-4A37-A717-8AF7FBE38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28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006B-6E05-4302-8033-B6CE4932E1C8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EF27-F2E5-4C58-A4B4-B61E0EC7A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64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7BCC6-8880-4EBD-8665-DC47C22DA7E4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7A95-4D10-470D-9475-148F1DE5A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1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9C5A-FECB-4A1C-B149-4194F943317C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FC347-D251-4F7A-98AA-2DFD712BD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4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42EFA-DCC1-41D3-8FBB-BC23E7EE9F62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44BD-98B3-450A-B02D-ABA413965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8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B001B-8DF1-4525-9D51-10BB725320ED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9123-79C0-42F8-8B90-71D0FC6DF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AF12-027A-4840-8616-690967FB53BE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32665-0B82-4C93-A61B-075FFD5DD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72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E9924-EB11-41FF-8436-E31F5082E8F4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8ECB-C54D-459D-A9CD-43377A188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04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A7117-17CF-474E-A0FB-A8D59A869F74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E42D7-CEC5-40FD-A0A1-0670BFB51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89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7828-A554-41BF-A851-FE095650F7A6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A9F10-3106-4420-8021-32AD26076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98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621A-6970-4CAE-88F5-2B17A3FB06D9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C015-6C64-4D45-A5E6-0881E63FE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07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F6F0-1E38-41CC-B175-DD3D523823D5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AFC12-0C1C-4713-AA54-48AB1C2BC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47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31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14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76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6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369BB-60D2-414F-B53C-A8895D76F0DA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E2B8-9B7E-4228-9DD9-5E67A7DEA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72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99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96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37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13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83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41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36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4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5E50D-5D0C-4E4B-B62B-C1D9A853F10B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7BDF-130C-4EB5-836E-07A6F20E9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0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20779-646B-44A0-9BC7-8428B231EA96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11F6-963A-4C80-80FE-F081A4551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7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0C016-C453-4794-9C1F-9E74ED013CE4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68F8D-72B6-413F-AF28-8285DD3C8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8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F7FE-9DC6-4A25-9465-C1A2C37DF4A7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DDD60-69B0-43A3-A0F0-25C50D320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8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69B9-0C59-4DCB-AF54-7D9FC5A735D0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1255-44F6-4FE6-AAC3-5208FDC11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8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69537-6146-485B-A088-B4EB1252A1A3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2BC0-B799-4C29-8072-5C9D0A74A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9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6493E87-92DE-44E4-8A5C-9E409FE34DAA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IFIN-HH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BE06697-AF4A-4B74-AC3C-E0D4ED783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C385118-F011-4CA1-865B-7D43F7997379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36A593B-067D-4DCB-B205-D781CFDDE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57A1B86-6B07-4E4D-A672-709DCCA77CDC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2FF8B5B-E371-4BC9-A08C-168426EA2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97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0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7.wmf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3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31.png"/><Relationship Id="rId10" Type="http://schemas.openxmlformats.org/officeDocument/2006/relationships/image" Target="../media/image26.wmf"/><Relationship Id="rId19" Type="http://schemas.openxmlformats.org/officeDocument/2006/relationships/image" Target="../media/image30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9.wmf"/><Relationship Id="rId4" Type="http://schemas.openxmlformats.org/officeDocument/2006/relationships/image" Target="../media/image5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0.wmf"/><Relationship Id="rId4" Type="http://schemas.openxmlformats.org/officeDocument/2006/relationships/image" Target="../media/image5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1.wmf"/><Relationship Id="rId4" Type="http://schemas.openxmlformats.org/officeDocument/2006/relationships/image" Target="../media/image5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5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33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3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6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73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71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76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84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83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80.wmf"/><Relationship Id="rId19" Type="http://schemas.openxmlformats.org/officeDocument/2006/relationships/image" Target="../media/image85.png"/><Relationship Id="rId4" Type="http://schemas.openxmlformats.org/officeDocument/2006/relationships/image" Target="../media/image77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8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60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95.wmf"/><Relationship Id="rId18" Type="http://schemas.openxmlformats.org/officeDocument/2006/relationships/oleObject" Target="../embeddings/oleObject69.bin"/><Relationship Id="rId3" Type="http://schemas.openxmlformats.org/officeDocument/2006/relationships/image" Target="../media/image99.wmf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97.wmf"/><Relationship Id="rId2" Type="http://schemas.openxmlformats.org/officeDocument/2006/relationships/slideLayout" Target="../slideLayouts/slideLayout32.xml"/><Relationship Id="rId16" Type="http://schemas.openxmlformats.org/officeDocument/2006/relationships/oleObject" Target="../embeddings/oleObject68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5" Type="http://schemas.openxmlformats.org/officeDocument/2006/relationships/image" Target="../media/image96.wmf"/><Relationship Id="rId10" Type="http://schemas.openxmlformats.org/officeDocument/2006/relationships/oleObject" Target="../embeddings/oleObject65.bin"/><Relationship Id="rId19" Type="http://schemas.openxmlformats.org/officeDocument/2006/relationships/image" Target="../media/image98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67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370269314004481" TargetMode="Externa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107.png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73.bin"/><Relationship Id="rId5" Type="http://schemas.openxmlformats.org/officeDocument/2006/relationships/image" Target="../media/image103.wmf"/><Relationship Id="rId10" Type="http://schemas.openxmlformats.org/officeDocument/2006/relationships/image" Target="../media/image105.wmf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2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117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14.wmf"/><Relationship Id="rId17" Type="http://schemas.openxmlformats.org/officeDocument/2006/relationships/oleObject" Target="../embeddings/oleObject81.bin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16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115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524000" y="1143000"/>
            <a:ext cx="7902575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6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>
              <a:defRPr/>
            </a:pP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Status Report of the </a:t>
            </a:r>
          </a:p>
          <a:p>
            <a:pPr algn="ctr">
              <a:defRPr/>
            </a:pP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DIRAC Experiment - PS 212</a:t>
            </a:r>
            <a:endParaRPr lang="en-US" sz="72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5410200" cy="304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SPSC</a:t>
            </a:r>
            <a:r>
              <a:rPr lang="ro-RO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 – </a:t>
            </a: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21 </a:t>
            </a:r>
            <a:r>
              <a:rPr lang="en-US" sz="7200" b="1" kern="10" dirty="0" err="1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Octo</a:t>
            </a:r>
            <a:r>
              <a:rPr lang="ro-RO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ber 2014</a:t>
            </a:r>
            <a:endParaRPr lang="ro-RO" sz="72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solidFill>
                <a:srgbClr val="7030A0"/>
              </a:solidFill>
              <a:latin typeface="Gungsuh"/>
              <a:ea typeface="Gungsuh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905000" y="4724400"/>
            <a:ext cx="4800600" cy="609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ungsuh"/>
                <a:ea typeface="Gungsuh"/>
              </a:rPr>
              <a:t>L. </a:t>
            </a:r>
            <a:r>
              <a:rPr lang="ro-RO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ungsuh"/>
                <a:ea typeface="Gungsuh"/>
              </a:rPr>
              <a:t>Nemenov (</a:t>
            </a: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ungsuh"/>
                <a:ea typeface="Gungsuh"/>
              </a:rPr>
              <a:t>CERN – JINR)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"/>
          <p:cNvGrpSpPr>
            <a:grpSpLocks/>
          </p:cNvGrpSpPr>
          <p:nvPr/>
        </p:nvGrpSpPr>
        <p:grpSpPr bwMode="auto">
          <a:xfrm>
            <a:off x="2936875" y="822325"/>
            <a:ext cx="1971675" cy="5922963"/>
            <a:chOff x="1650208" y="801927"/>
            <a:chExt cx="1971675" cy="5922722"/>
          </a:xfrm>
        </p:grpSpPr>
        <p:sp>
          <p:nvSpPr>
            <p:cNvPr id="8300" name="Rectangle 9"/>
            <p:cNvSpPr>
              <a:spLocks noChangeArrowheads="1"/>
            </p:cNvSpPr>
            <p:nvPr/>
          </p:nvSpPr>
          <p:spPr bwMode="auto">
            <a:xfrm>
              <a:off x="1650208" y="804862"/>
              <a:ext cx="1971675" cy="5919787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01" name="Text Box 11"/>
            <p:cNvSpPr txBox="1">
              <a:spLocks noChangeArrowheads="1"/>
            </p:cNvSpPr>
            <p:nvPr/>
          </p:nvSpPr>
          <p:spPr bwMode="auto">
            <a:xfrm>
              <a:off x="1813889" y="801927"/>
              <a:ext cx="16446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CC"/>
                  </a:solidFill>
                  <a:cs typeface="Times New Roman" pitchFamily="18" charset="0"/>
                </a:rPr>
                <a:t>Target Ni 98 </a:t>
              </a:r>
              <a:r>
                <a:rPr lang="en-US" altLang="en-US" sz="1700">
                  <a:solidFill>
                    <a:srgbClr val="0000CC"/>
                  </a:solidFill>
                  <a:cs typeface="Times New Roman" pitchFamily="18" charset="0"/>
                  <a:sym typeface="Symbol" pitchFamily="18" charset="2"/>
                </a:rPr>
                <a:t></a:t>
              </a:r>
              <a:r>
                <a:rPr lang="en-US" altLang="en-US" sz="1600">
                  <a:solidFill>
                    <a:srgbClr val="0000CC"/>
                  </a:solidFill>
                  <a:cs typeface="Times New Roman" pitchFamily="18" charset="0"/>
                </a:rPr>
                <a:t>m</a:t>
              </a:r>
              <a:endParaRPr lang="en-US" altLang="en-US" sz="24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8195" name="Group 6"/>
          <p:cNvGrpSpPr>
            <a:grpSpLocks/>
          </p:cNvGrpSpPr>
          <p:nvPr/>
        </p:nvGrpSpPr>
        <p:grpSpPr bwMode="auto">
          <a:xfrm>
            <a:off x="3638550" y="5200650"/>
            <a:ext cx="3970338" cy="1204913"/>
            <a:chOff x="2151858" y="5110162"/>
            <a:chExt cx="3970672" cy="1204912"/>
          </a:xfrm>
        </p:grpSpPr>
        <p:sp>
          <p:nvSpPr>
            <p:cNvPr id="8294" name="Line 14"/>
            <p:cNvSpPr>
              <a:spLocks noChangeShapeType="1"/>
            </p:cNvSpPr>
            <p:nvPr/>
          </p:nvSpPr>
          <p:spPr bwMode="auto">
            <a:xfrm flipV="1">
              <a:off x="2214392" y="5173662"/>
              <a:ext cx="1937715" cy="4238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" name="Text Box 45"/>
            <p:cNvSpPr txBox="1">
              <a:spLocks noChangeArrowheads="1"/>
            </p:cNvSpPr>
            <p:nvPr/>
          </p:nvSpPr>
          <p:spPr bwMode="auto">
            <a:xfrm>
              <a:off x="4075908" y="5875337"/>
              <a:ext cx="4175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700" i="1">
                  <a:solidFill>
                    <a:srgbClr val="000000"/>
                  </a:solidFill>
                </a:rPr>
                <a:t>π</a:t>
              </a:r>
              <a:r>
                <a:rPr lang="en-US" altLang="en-US" sz="1700" i="1" baseline="30000">
                  <a:solidFill>
                    <a:srgbClr val="000000"/>
                  </a:solidFill>
                </a:rPr>
                <a:t>−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6" name="Text Box 46"/>
            <p:cNvSpPr txBox="1">
              <a:spLocks noChangeArrowheads="1"/>
            </p:cNvSpPr>
            <p:nvPr/>
          </p:nvSpPr>
          <p:spPr bwMode="auto">
            <a:xfrm>
              <a:off x="4098133" y="5133974"/>
              <a:ext cx="4937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700" i="1">
                  <a:solidFill>
                    <a:srgbClr val="000000"/>
                  </a:solidFill>
                </a:rPr>
                <a:t>π</a:t>
              </a:r>
              <a:r>
                <a:rPr lang="en-US" altLang="en-US" sz="1700" i="1" baseline="30000">
                  <a:solidFill>
                    <a:srgbClr val="000000"/>
                  </a:solidFill>
                </a:rPr>
                <a:t>+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7" name="Right Brace 91"/>
            <p:cNvSpPr>
              <a:spLocks/>
            </p:cNvSpPr>
            <p:nvPr/>
          </p:nvSpPr>
          <p:spPr bwMode="auto">
            <a:xfrm>
              <a:off x="4355308" y="5110162"/>
              <a:ext cx="114300" cy="1204912"/>
            </a:xfrm>
            <a:prstGeom prst="rightBrace">
              <a:avLst>
                <a:gd name="adj1" fmla="val 18448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8" name="Line 14"/>
            <p:cNvSpPr>
              <a:spLocks noChangeShapeType="1"/>
            </p:cNvSpPr>
            <p:nvPr/>
          </p:nvSpPr>
          <p:spPr bwMode="auto">
            <a:xfrm>
              <a:off x="2151858" y="5945187"/>
              <a:ext cx="2000250" cy="2952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" name="Rectangle 4"/>
            <p:cNvSpPr>
              <a:spLocks noChangeArrowheads="1"/>
            </p:cNvSpPr>
            <p:nvPr/>
          </p:nvSpPr>
          <p:spPr bwMode="auto">
            <a:xfrm>
              <a:off x="4519020" y="5556250"/>
              <a:ext cx="160351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FF0000"/>
                  </a:solidFill>
                </a:rPr>
                <a:t>Accidental pairs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8197" name="Group 35"/>
          <p:cNvGrpSpPr>
            <a:grpSpLocks/>
          </p:cNvGrpSpPr>
          <p:nvPr/>
        </p:nvGrpSpPr>
        <p:grpSpPr bwMode="auto">
          <a:xfrm>
            <a:off x="3216275" y="2279650"/>
            <a:ext cx="4502150" cy="1074738"/>
            <a:chOff x="1729583" y="2189162"/>
            <a:chExt cx="4503626" cy="1074737"/>
          </a:xfrm>
        </p:grpSpPr>
        <p:sp>
          <p:nvSpPr>
            <p:cNvPr id="8279" name="Line 14"/>
            <p:cNvSpPr>
              <a:spLocks noChangeShapeType="1"/>
            </p:cNvSpPr>
            <p:nvPr/>
          </p:nvSpPr>
          <p:spPr bwMode="auto">
            <a:xfrm flipV="1">
              <a:off x="1993108" y="2260599"/>
              <a:ext cx="2159000" cy="46831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2355263" y="2897186"/>
              <a:ext cx="1796052" cy="333375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281" name="Text Box 45"/>
            <p:cNvSpPr txBox="1">
              <a:spLocks noChangeArrowheads="1"/>
            </p:cNvSpPr>
            <p:nvPr/>
          </p:nvSpPr>
          <p:spPr bwMode="auto">
            <a:xfrm>
              <a:off x="4056858" y="2422524"/>
              <a:ext cx="4159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700" i="1">
                  <a:solidFill>
                    <a:srgbClr val="000000"/>
                  </a:solidFill>
                </a:rPr>
                <a:t>π</a:t>
              </a:r>
              <a:r>
                <a:rPr lang="en-US" altLang="en-US" sz="1700" i="1" baseline="30000">
                  <a:solidFill>
                    <a:srgbClr val="000000"/>
                  </a:solidFill>
                </a:rPr>
                <a:t>−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2" name="Text Box 46"/>
            <p:cNvSpPr txBox="1">
              <a:spLocks noChangeArrowheads="1"/>
            </p:cNvSpPr>
            <p:nvPr/>
          </p:nvSpPr>
          <p:spPr bwMode="auto">
            <a:xfrm>
              <a:off x="4045745" y="2189162"/>
              <a:ext cx="4921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700" i="1">
                  <a:solidFill>
                    <a:srgbClr val="000000"/>
                  </a:solidFill>
                </a:rPr>
                <a:t>π</a:t>
              </a:r>
              <a:r>
                <a:rPr lang="en-US" altLang="en-US" sz="1700" i="1" baseline="30000">
                  <a:solidFill>
                    <a:srgbClr val="000000"/>
                  </a:solidFill>
                </a:rPr>
                <a:t>+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 flipV="1">
              <a:off x="2366380" y="2746374"/>
              <a:ext cx="1784935" cy="147637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4" name="Text Box 46"/>
            <p:cNvSpPr txBox="1">
              <a:spLocks noChangeArrowheads="1"/>
            </p:cNvSpPr>
            <p:nvPr/>
          </p:nvSpPr>
          <p:spPr bwMode="auto">
            <a:xfrm>
              <a:off x="4045745" y="2925762"/>
              <a:ext cx="5080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700" i="1">
                  <a:solidFill>
                    <a:srgbClr val="000000"/>
                  </a:solidFill>
                </a:rPr>
                <a:t>π</a:t>
              </a:r>
              <a:r>
                <a:rPr lang="en-US" altLang="en-US" sz="1700" i="1" baseline="30000">
                  <a:solidFill>
                    <a:srgbClr val="000000"/>
                  </a:solidFill>
                </a:rPr>
                <a:t>+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5" name="Freeform 29"/>
            <p:cNvSpPr>
              <a:spLocks noEditPoints="1"/>
            </p:cNvSpPr>
            <p:nvPr/>
          </p:nvSpPr>
          <p:spPr bwMode="auto">
            <a:xfrm rot="-732780">
              <a:off x="2578895" y="2590799"/>
              <a:ext cx="227013" cy="266700"/>
            </a:xfrm>
            <a:custGeom>
              <a:avLst/>
              <a:gdLst>
                <a:gd name="T0" fmla="*/ 0 w 582"/>
                <a:gd name="T1" fmla="*/ 0 h 958"/>
                <a:gd name="T2" fmla="*/ 0 w 582"/>
                <a:gd name="T3" fmla="*/ 0 h 958"/>
                <a:gd name="T4" fmla="*/ 0 w 582"/>
                <a:gd name="T5" fmla="*/ 0 h 958"/>
                <a:gd name="T6" fmla="*/ 0 w 582"/>
                <a:gd name="T7" fmla="*/ 0 h 958"/>
                <a:gd name="T8" fmla="*/ 0 w 582"/>
                <a:gd name="T9" fmla="*/ 0 h 958"/>
                <a:gd name="T10" fmla="*/ 0 w 582"/>
                <a:gd name="T11" fmla="*/ 0 h 958"/>
                <a:gd name="T12" fmla="*/ 0 w 582"/>
                <a:gd name="T13" fmla="*/ 0 h 958"/>
                <a:gd name="T14" fmla="*/ 0 w 582"/>
                <a:gd name="T15" fmla="*/ 0 h 958"/>
                <a:gd name="T16" fmla="*/ 0 w 582"/>
                <a:gd name="T17" fmla="*/ 0 h 958"/>
                <a:gd name="T18" fmla="*/ 0 w 582"/>
                <a:gd name="T19" fmla="*/ 0 h 958"/>
                <a:gd name="T20" fmla="*/ 0 w 582"/>
                <a:gd name="T21" fmla="*/ 0 h 958"/>
                <a:gd name="T22" fmla="*/ 0 w 582"/>
                <a:gd name="T23" fmla="*/ 0 h 958"/>
                <a:gd name="T24" fmla="*/ 0 w 582"/>
                <a:gd name="T25" fmla="*/ 0 h 958"/>
                <a:gd name="T26" fmla="*/ 0 w 582"/>
                <a:gd name="T27" fmla="*/ 0 h 958"/>
                <a:gd name="T28" fmla="*/ 0 w 582"/>
                <a:gd name="T29" fmla="*/ 0 h 958"/>
                <a:gd name="T30" fmla="*/ 0 w 582"/>
                <a:gd name="T31" fmla="*/ 0 h 958"/>
                <a:gd name="T32" fmla="*/ 0 w 582"/>
                <a:gd name="T33" fmla="*/ 0 h 958"/>
                <a:gd name="T34" fmla="*/ 0 w 582"/>
                <a:gd name="T35" fmla="*/ 0 h 958"/>
                <a:gd name="T36" fmla="*/ 0 w 582"/>
                <a:gd name="T37" fmla="*/ 0 h 958"/>
                <a:gd name="T38" fmla="*/ 0 w 582"/>
                <a:gd name="T39" fmla="*/ 0 h 958"/>
                <a:gd name="T40" fmla="*/ 0 w 582"/>
                <a:gd name="T41" fmla="*/ 0 h 958"/>
                <a:gd name="T42" fmla="*/ 0 w 582"/>
                <a:gd name="T43" fmla="*/ 0 h 958"/>
                <a:gd name="T44" fmla="*/ 0 w 582"/>
                <a:gd name="T45" fmla="*/ 0 h 958"/>
                <a:gd name="T46" fmla="*/ 0 w 582"/>
                <a:gd name="T47" fmla="*/ 0 h 958"/>
                <a:gd name="T48" fmla="*/ 0 w 582"/>
                <a:gd name="T49" fmla="*/ 0 h 958"/>
                <a:gd name="T50" fmla="*/ 0 w 582"/>
                <a:gd name="T51" fmla="*/ 0 h 958"/>
                <a:gd name="T52" fmla="*/ 0 w 582"/>
                <a:gd name="T53" fmla="*/ 0 h 958"/>
                <a:gd name="T54" fmla="*/ 0 w 582"/>
                <a:gd name="T55" fmla="*/ 0 h 958"/>
                <a:gd name="T56" fmla="*/ 0 w 582"/>
                <a:gd name="T57" fmla="*/ 0 h 958"/>
                <a:gd name="T58" fmla="*/ 0 w 582"/>
                <a:gd name="T59" fmla="*/ 0 h 958"/>
                <a:gd name="T60" fmla="*/ 0 w 582"/>
                <a:gd name="T61" fmla="*/ 0 h 958"/>
                <a:gd name="T62" fmla="*/ 0 w 582"/>
                <a:gd name="T63" fmla="*/ 0 h 958"/>
                <a:gd name="T64" fmla="*/ 0 w 582"/>
                <a:gd name="T65" fmla="*/ 0 h 958"/>
                <a:gd name="T66" fmla="*/ 0 w 582"/>
                <a:gd name="T67" fmla="*/ 0 h 958"/>
                <a:gd name="T68" fmla="*/ 0 w 582"/>
                <a:gd name="T69" fmla="*/ 0 h 958"/>
                <a:gd name="T70" fmla="*/ 0 w 582"/>
                <a:gd name="T71" fmla="*/ 0 h 958"/>
                <a:gd name="T72" fmla="*/ 0 w 582"/>
                <a:gd name="T73" fmla="*/ 0 h 958"/>
                <a:gd name="T74" fmla="*/ 0 w 582"/>
                <a:gd name="T75" fmla="*/ 0 h 958"/>
                <a:gd name="T76" fmla="*/ 0 w 582"/>
                <a:gd name="T77" fmla="*/ 0 h 958"/>
                <a:gd name="T78" fmla="*/ 0 w 582"/>
                <a:gd name="T79" fmla="*/ 0 h 958"/>
                <a:gd name="T80" fmla="*/ 0 w 582"/>
                <a:gd name="T81" fmla="*/ 0 h 958"/>
                <a:gd name="T82" fmla="*/ 0 w 582"/>
                <a:gd name="T83" fmla="*/ 0 h 958"/>
                <a:gd name="T84" fmla="*/ 0 w 582"/>
                <a:gd name="T85" fmla="*/ 0 h 958"/>
                <a:gd name="T86" fmla="*/ 0 w 582"/>
                <a:gd name="T87" fmla="*/ 0 h 958"/>
                <a:gd name="T88" fmla="*/ 0 w 582"/>
                <a:gd name="T89" fmla="*/ 0 h 958"/>
                <a:gd name="T90" fmla="*/ 0 w 582"/>
                <a:gd name="T91" fmla="*/ 0 h 958"/>
                <a:gd name="T92" fmla="*/ 0 w 582"/>
                <a:gd name="T93" fmla="*/ 0 h 958"/>
                <a:gd name="T94" fmla="*/ 0 w 582"/>
                <a:gd name="T95" fmla="*/ 0 h 958"/>
                <a:gd name="T96" fmla="*/ 0 w 582"/>
                <a:gd name="T97" fmla="*/ 0 h 958"/>
                <a:gd name="T98" fmla="*/ 0 w 582"/>
                <a:gd name="T99" fmla="*/ 0 h 958"/>
                <a:gd name="T100" fmla="*/ 0 w 582"/>
                <a:gd name="T101" fmla="*/ 0 h 958"/>
                <a:gd name="T102" fmla="*/ 0 w 582"/>
                <a:gd name="T103" fmla="*/ 0 h 958"/>
                <a:gd name="T104" fmla="*/ 0 w 582"/>
                <a:gd name="T105" fmla="*/ 0 h 958"/>
                <a:gd name="T106" fmla="*/ 0 w 582"/>
                <a:gd name="T107" fmla="*/ 0 h 958"/>
                <a:gd name="T108" fmla="*/ 0 w 582"/>
                <a:gd name="T109" fmla="*/ 0 h 958"/>
                <a:gd name="T110" fmla="*/ 0 w 582"/>
                <a:gd name="T111" fmla="*/ 0 h 958"/>
                <a:gd name="T112" fmla="*/ 0 w 582"/>
                <a:gd name="T113" fmla="*/ 0 h 958"/>
                <a:gd name="T114" fmla="*/ 0 w 582"/>
                <a:gd name="T115" fmla="*/ 0 h 958"/>
                <a:gd name="T116" fmla="*/ 0 w 582"/>
                <a:gd name="T117" fmla="*/ 0 h 958"/>
                <a:gd name="T118" fmla="*/ 0 w 582"/>
                <a:gd name="T119" fmla="*/ 0 h 958"/>
                <a:gd name="T120" fmla="*/ 0 w 582"/>
                <a:gd name="T121" fmla="*/ 0 h 9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82"/>
                <a:gd name="T184" fmla="*/ 0 h 958"/>
                <a:gd name="T185" fmla="*/ 582 w 582"/>
                <a:gd name="T186" fmla="*/ 958 h 9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82" h="958">
                  <a:moveTo>
                    <a:pt x="66" y="0"/>
                  </a:moveTo>
                  <a:lnTo>
                    <a:pt x="66" y="2"/>
                  </a:lnTo>
                  <a:lnTo>
                    <a:pt x="62" y="8"/>
                  </a:lnTo>
                  <a:lnTo>
                    <a:pt x="52" y="20"/>
                  </a:lnTo>
                  <a:lnTo>
                    <a:pt x="38" y="40"/>
                  </a:lnTo>
                  <a:lnTo>
                    <a:pt x="24" y="60"/>
                  </a:lnTo>
                  <a:lnTo>
                    <a:pt x="14" y="80"/>
                  </a:lnTo>
                  <a:lnTo>
                    <a:pt x="6" y="96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4" y="150"/>
                  </a:lnTo>
                  <a:lnTo>
                    <a:pt x="10" y="162"/>
                  </a:lnTo>
                  <a:lnTo>
                    <a:pt x="18" y="176"/>
                  </a:lnTo>
                  <a:lnTo>
                    <a:pt x="28" y="192"/>
                  </a:lnTo>
                  <a:lnTo>
                    <a:pt x="36" y="206"/>
                  </a:lnTo>
                  <a:lnTo>
                    <a:pt x="46" y="222"/>
                  </a:lnTo>
                  <a:lnTo>
                    <a:pt x="54" y="238"/>
                  </a:lnTo>
                  <a:lnTo>
                    <a:pt x="62" y="254"/>
                  </a:lnTo>
                  <a:lnTo>
                    <a:pt x="66" y="270"/>
                  </a:lnTo>
                  <a:lnTo>
                    <a:pt x="66" y="286"/>
                  </a:lnTo>
                  <a:lnTo>
                    <a:pt x="66" y="302"/>
                  </a:lnTo>
                  <a:lnTo>
                    <a:pt x="62" y="318"/>
                  </a:lnTo>
                  <a:lnTo>
                    <a:pt x="54" y="336"/>
                  </a:lnTo>
                  <a:lnTo>
                    <a:pt x="46" y="356"/>
                  </a:lnTo>
                  <a:lnTo>
                    <a:pt x="38" y="378"/>
                  </a:lnTo>
                  <a:lnTo>
                    <a:pt x="30" y="396"/>
                  </a:lnTo>
                  <a:lnTo>
                    <a:pt x="20" y="416"/>
                  </a:lnTo>
                  <a:lnTo>
                    <a:pt x="14" y="434"/>
                  </a:lnTo>
                  <a:lnTo>
                    <a:pt x="10" y="452"/>
                  </a:lnTo>
                  <a:lnTo>
                    <a:pt x="10" y="468"/>
                  </a:lnTo>
                  <a:lnTo>
                    <a:pt x="10" y="484"/>
                  </a:lnTo>
                  <a:lnTo>
                    <a:pt x="14" y="498"/>
                  </a:lnTo>
                  <a:lnTo>
                    <a:pt x="20" y="514"/>
                  </a:lnTo>
                  <a:lnTo>
                    <a:pt x="30" y="530"/>
                  </a:lnTo>
                  <a:lnTo>
                    <a:pt x="38" y="548"/>
                  </a:lnTo>
                  <a:lnTo>
                    <a:pt x="46" y="564"/>
                  </a:lnTo>
                  <a:lnTo>
                    <a:pt x="54" y="580"/>
                  </a:lnTo>
                  <a:lnTo>
                    <a:pt x="62" y="596"/>
                  </a:lnTo>
                  <a:lnTo>
                    <a:pt x="66" y="612"/>
                  </a:lnTo>
                  <a:lnTo>
                    <a:pt x="66" y="628"/>
                  </a:lnTo>
                  <a:lnTo>
                    <a:pt x="66" y="644"/>
                  </a:lnTo>
                  <a:lnTo>
                    <a:pt x="62" y="660"/>
                  </a:lnTo>
                  <a:lnTo>
                    <a:pt x="54" y="678"/>
                  </a:lnTo>
                  <a:lnTo>
                    <a:pt x="46" y="698"/>
                  </a:lnTo>
                  <a:lnTo>
                    <a:pt x="38" y="720"/>
                  </a:lnTo>
                  <a:lnTo>
                    <a:pt x="30" y="738"/>
                  </a:lnTo>
                  <a:lnTo>
                    <a:pt x="20" y="758"/>
                  </a:lnTo>
                  <a:lnTo>
                    <a:pt x="14" y="776"/>
                  </a:lnTo>
                  <a:lnTo>
                    <a:pt x="10" y="794"/>
                  </a:lnTo>
                  <a:lnTo>
                    <a:pt x="10" y="810"/>
                  </a:lnTo>
                  <a:lnTo>
                    <a:pt x="10" y="826"/>
                  </a:lnTo>
                  <a:lnTo>
                    <a:pt x="16" y="840"/>
                  </a:lnTo>
                  <a:lnTo>
                    <a:pt x="26" y="858"/>
                  </a:lnTo>
                  <a:lnTo>
                    <a:pt x="40" y="876"/>
                  </a:lnTo>
                  <a:lnTo>
                    <a:pt x="58" y="896"/>
                  </a:lnTo>
                  <a:lnTo>
                    <a:pt x="80" y="918"/>
                  </a:lnTo>
                  <a:lnTo>
                    <a:pt x="100" y="936"/>
                  </a:lnTo>
                  <a:lnTo>
                    <a:pt x="114" y="950"/>
                  </a:lnTo>
                  <a:lnTo>
                    <a:pt x="122" y="956"/>
                  </a:lnTo>
                  <a:lnTo>
                    <a:pt x="124" y="958"/>
                  </a:lnTo>
                  <a:moveTo>
                    <a:pt x="296" y="0"/>
                  </a:moveTo>
                  <a:lnTo>
                    <a:pt x="294" y="2"/>
                  </a:lnTo>
                  <a:lnTo>
                    <a:pt x="290" y="8"/>
                  </a:lnTo>
                  <a:lnTo>
                    <a:pt x="280" y="20"/>
                  </a:lnTo>
                  <a:lnTo>
                    <a:pt x="268" y="40"/>
                  </a:lnTo>
                  <a:lnTo>
                    <a:pt x="254" y="60"/>
                  </a:lnTo>
                  <a:lnTo>
                    <a:pt x="242" y="80"/>
                  </a:lnTo>
                  <a:lnTo>
                    <a:pt x="234" y="96"/>
                  </a:lnTo>
                  <a:lnTo>
                    <a:pt x="230" y="112"/>
                  </a:lnTo>
                  <a:lnTo>
                    <a:pt x="228" y="124"/>
                  </a:lnTo>
                  <a:lnTo>
                    <a:pt x="230" y="138"/>
                  </a:lnTo>
                  <a:lnTo>
                    <a:pt x="234" y="150"/>
                  </a:lnTo>
                  <a:lnTo>
                    <a:pt x="238" y="162"/>
                  </a:lnTo>
                  <a:lnTo>
                    <a:pt x="248" y="176"/>
                  </a:lnTo>
                  <a:lnTo>
                    <a:pt x="256" y="192"/>
                  </a:lnTo>
                  <a:lnTo>
                    <a:pt x="264" y="206"/>
                  </a:lnTo>
                  <a:lnTo>
                    <a:pt x="276" y="222"/>
                  </a:lnTo>
                  <a:lnTo>
                    <a:pt x="282" y="238"/>
                  </a:lnTo>
                  <a:lnTo>
                    <a:pt x="290" y="254"/>
                  </a:lnTo>
                  <a:lnTo>
                    <a:pt x="294" y="270"/>
                  </a:lnTo>
                  <a:lnTo>
                    <a:pt x="296" y="286"/>
                  </a:lnTo>
                  <a:lnTo>
                    <a:pt x="294" y="302"/>
                  </a:lnTo>
                  <a:lnTo>
                    <a:pt x="290" y="318"/>
                  </a:lnTo>
                  <a:lnTo>
                    <a:pt x="284" y="336"/>
                  </a:lnTo>
                  <a:lnTo>
                    <a:pt x="276" y="356"/>
                  </a:lnTo>
                  <a:lnTo>
                    <a:pt x="266" y="378"/>
                  </a:lnTo>
                  <a:lnTo>
                    <a:pt x="258" y="396"/>
                  </a:lnTo>
                  <a:lnTo>
                    <a:pt x="250" y="416"/>
                  </a:lnTo>
                  <a:lnTo>
                    <a:pt x="244" y="434"/>
                  </a:lnTo>
                  <a:lnTo>
                    <a:pt x="240" y="452"/>
                  </a:lnTo>
                  <a:lnTo>
                    <a:pt x="238" y="468"/>
                  </a:lnTo>
                  <a:lnTo>
                    <a:pt x="240" y="484"/>
                  </a:lnTo>
                  <a:lnTo>
                    <a:pt x="244" y="498"/>
                  </a:lnTo>
                  <a:lnTo>
                    <a:pt x="250" y="514"/>
                  </a:lnTo>
                  <a:lnTo>
                    <a:pt x="258" y="530"/>
                  </a:lnTo>
                  <a:lnTo>
                    <a:pt x="268" y="548"/>
                  </a:lnTo>
                  <a:lnTo>
                    <a:pt x="276" y="564"/>
                  </a:lnTo>
                  <a:lnTo>
                    <a:pt x="284" y="580"/>
                  </a:lnTo>
                  <a:lnTo>
                    <a:pt x="290" y="596"/>
                  </a:lnTo>
                  <a:lnTo>
                    <a:pt x="294" y="612"/>
                  </a:lnTo>
                  <a:lnTo>
                    <a:pt x="296" y="628"/>
                  </a:lnTo>
                  <a:lnTo>
                    <a:pt x="294" y="644"/>
                  </a:lnTo>
                  <a:lnTo>
                    <a:pt x="290" y="660"/>
                  </a:lnTo>
                  <a:lnTo>
                    <a:pt x="284" y="678"/>
                  </a:lnTo>
                  <a:lnTo>
                    <a:pt x="276" y="698"/>
                  </a:lnTo>
                  <a:lnTo>
                    <a:pt x="266" y="720"/>
                  </a:lnTo>
                  <a:lnTo>
                    <a:pt x="258" y="738"/>
                  </a:lnTo>
                  <a:lnTo>
                    <a:pt x="250" y="758"/>
                  </a:lnTo>
                  <a:lnTo>
                    <a:pt x="244" y="776"/>
                  </a:lnTo>
                  <a:lnTo>
                    <a:pt x="240" y="794"/>
                  </a:lnTo>
                  <a:lnTo>
                    <a:pt x="238" y="810"/>
                  </a:lnTo>
                  <a:lnTo>
                    <a:pt x="240" y="826"/>
                  </a:lnTo>
                  <a:lnTo>
                    <a:pt x="246" y="840"/>
                  </a:lnTo>
                  <a:lnTo>
                    <a:pt x="254" y="858"/>
                  </a:lnTo>
                  <a:lnTo>
                    <a:pt x="268" y="876"/>
                  </a:lnTo>
                  <a:lnTo>
                    <a:pt x="288" y="896"/>
                  </a:lnTo>
                  <a:lnTo>
                    <a:pt x="310" y="918"/>
                  </a:lnTo>
                  <a:lnTo>
                    <a:pt x="330" y="936"/>
                  </a:lnTo>
                  <a:lnTo>
                    <a:pt x="344" y="950"/>
                  </a:lnTo>
                  <a:lnTo>
                    <a:pt x="352" y="956"/>
                  </a:lnTo>
                  <a:lnTo>
                    <a:pt x="352" y="958"/>
                  </a:lnTo>
                  <a:moveTo>
                    <a:pt x="524" y="0"/>
                  </a:moveTo>
                  <a:lnTo>
                    <a:pt x="524" y="2"/>
                  </a:lnTo>
                  <a:lnTo>
                    <a:pt x="520" y="8"/>
                  </a:lnTo>
                  <a:lnTo>
                    <a:pt x="510" y="20"/>
                  </a:lnTo>
                  <a:lnTo>
                    <a:pt x="496" y="40"/>
                  </a:lnTo>
                  <a:lnTo>
                    <a:pt x="482" y="60"/>
                  </a:lnTo>
                  <a:lnTo>
                    <a:pt x="472" y="80"/>
                  </a:lnTo>
                  <a:lnTo>
                    <a:pt x="464" y="96"/>
                  </a:lnTo>
                  <a:lnTo>
                    <a:pt x="458" y="112"/>
                  </a:lnTo>
                  <a:lnTo>
                    <a:pt x="458" y="124"/>
                  </a:lnTo>
                  <a:lnTo>
                    <a:pt x="458" y="138"/>
                  </a:lnTo>
                  <a:lnTo>
                    <a:pt x="462" y="150"/>
                  </a:lnTo>
                  <a:lnTo>
                    <a:pt x="468" y="162"/>
                  </a:lnTo>
                  <a:lnTo>
                    <a:pt x="476" y="176"/>
                  </a:lnTo>
                  <a:lnTo>
                    <a:pt x="486" y="192"/>
                  </a:lnTo>
                  <a:lnTo>
                    <a:pt x="494" y="206"/>
                  </a:lnTo>
                  <a:lnTo>
                    <a:pt x="504" y="222"/>
                  </a:lnTo>
                  <a:lnTo>
                    <a:pt x="512" y="238"/>
                  </a:lnTo>
                  <a:lnTo>
                    <a:pt x="520" y="254"/>
                  </a:lnTo>
                  <a:lnTo>
                    <a:pt x="524" y="270"/>
                  </a:lnTo>
                  <a:lnTo>
                    <a:pt x="524" y="286"/>
                  </a:lnTo>
                  <a:lnTo>
                    <a:pt x="524" y="302"/>
                  </a:lnTo>
                  <a:lnTo>
                    <a:pt x="520" y="318"/>
                  </a:lnTo>
                  <a:lnTo>
                    <a:pt x="514" y="336"/>
                  </a:lnTo>
                  <a:lnTo>
                    <a:pt x="504" y="356"/>
                  </a:lnTo>
                  <a:lnTo>
                    <a:pt x="496" y="378"/>
                  </a:lnTo>
                  <a:lnTo>
                    <a:pt x="488" y="396"/>
                  </a:lnTo>
                  <a:lnTo>
                    <a:pt x="478" y="416"/>
                  </a:lnTo>
                  <a:lnTo>
                    <a:pt x="472" y="434"/>
                  </a:lnTo>
                  <a:lnTo>
                    <a:pt x="468" y="452"/>
                  </a:lnTo>
                  <a:lnTo>
                    <a:pt x="468" y="468"/>
                  </a:lnTo>
                  <a:lnTo>
                    <a:pt x="468" y="484"/>
                  </a:lnTo>
                  <a:lnTo>
                    <a:pt x="472" y="498"/>
                  </a:lnTo>
                  <a:lnTo>
                    <a:pt x="478" y="514"/>
                  </a:lnTo>
                  <a:lnTo>
                    <a:pt x="488" y="530"/>
                  </a:lnTo>
                  <a:lnTo>
                    <a:pt x="496" y="548"/>
                  </a:lnTo>
                  <a:lnTo>
                    <a:pt x="504" y="564"/>
                  </a:lnTo>
                  <a:lnTo>
                    <a:pt x="514" y="580"/>
                  </a:lnTo>
                  <a:lnTo>
                    <a:pt x="520" y="596"/>
                  </a:lnTo>
                  <a:lnTo>
                    <a:pt x="524" y="612"/>
                  </a:lnTo>
                  <a:lnTo>
                    <a:pt x="524" y="628"/>
                  </a:lnTo>
                  <a:lnTo>
                    <a:pt x="524" y="644"/>
                  </a:lnTo>
                  <a:lnTo>
                    <a:pt x="520" y="660"/>
                  </a:lnTo>
                  <a:lnTo>
                    <a:pt x="514" y="678"/>
                  </a:lnTo>
                  <a:lnTo>
                    <a:pt x="504" y="698"/>
                  </a:lnTo>
                  <a:lnTo>
                    <a:pt x="496" y="720"/>
                  </a:lnTo>
                  <a:lnTo>
                    <a:pt x="488" y="738"/>
                  </a:lnTo>
                  <a:lnTo>
                    <a:pt x="478" y="758"/>
                  </a:lnTo>
                  <a:lnTo>
                    <a:pt x="472" y="776"/>
                  </a:lnTo>
                  <a:lnTo>
                    <a:pt x="468" y="794"/>
                  </a:lnTo>
                  <a:lnTo>
                    <a:pt x="468" y="810"/>
                  </a:lnTo>
                  <a:lnTo>
                    <a:pt x="468" y="826"/>
                  </a:lnTo>
                  <a:lnTo>
                    <a:pt x="474" y="840"/>
                  </a:lnTo>
                  <a:lnTo>
                    <a:pt x="484" y="858"/>
                  </a:lnTo>
                  <a:lnTo>
                    <a:pt x="498" y="876"/>
                  </a:lnTo>
                  <a:lnTo>
                    <a:pt x="516" y="896"/>
                  </a:lnTo>
                  <a:lnTo>
                    <a:pt x="538" y="918"/>
                  </a:lnTo>
                  <a:lnTo>
                    <a:pt x="558" y="936"/>
                  </a:lnTo>
                  <a:lnTo>
                    <a:pt x="572" y="950"/>
                  </a:lnTo>
                  <a:lnTo>
                    <a:pt x="580" y="956"/>
                  </a:lnTo>
                  <a:lnTo>
                    <a:pt x="582" y="958"/>
                  </a:lnTo>
                </a:path>
              </a:pathLst>
            </a:custGeom>
            <a:noFill/>
            <a:ln w="28575" algn="ctr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467" tIns="40234" rIns="80467" bIns="40234"/>
            <a:lstStyle/>
            <a:p>
              <a:endParaRPr lang="en-US"/>
            </a:p>
          </p:txBody>
        </p:sp>
        <p:sp>
          <p:nvSpPr>
            <p:cNvPr id="8286" name="Right Brace 91"/>
            <p:cNvSpPr>
              <a:spLocks/>
            </p:cNvSpPr>
            <p:nvPr/>
          </p:nvSpPr>
          <p:spPr bwMode="auto">
            <a:xfrm>
              <a:off x="4310858" y="2211387"/>
              <a:ext cx="112713" cy="571500"/>
            </a:xfrm>
            <a:prstGeom prst="rightBrace">
              <a:avLst>
                <a:gd name="adj1" fmla="val 8873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7" name="Text Box 46"/>
            <p:cNvSpPr txBox="1">
              <a:spLocks noChangeArrowheads="1"/>
            </p:cNvSpPr>
            <p:nvPr/>
          </p:nvSpPr>
          <p:spPr bwMode="auto">
            <a:xfrm>
              <a:off x="1729583" y="2847011"/>
              <a:ext cx="8890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  <a:sym typeface="Symbol" pitchFamily="18" charset="2"/>
                </a:rPr>
                <a:t></a:t>
              </a:r>
              <a:r>
                <a:rPr lang="en-US" altLang="en-US" sz="1600" i="1">
                  <a:solidFill>
                    <a:srgbClr val="000000"/>
                  </a:solidFill>
                </a:rPr>
                <a:t>,</a:t>
              </a:r>
              <a:r>
                <a:rPr lang="en-US" altLang="en-US" sz="1600" i="1">
                  <a:solidFill>
                    <a:srgbClr val="000000"/>
                  </a:solidFill>
                  <a:sym typeface="Symbol" pitchFamily="18" charset="2"/>
                </a:rPr>
                <a:t></a:t>
              </a:r>
              <a:r>
                <a:rPr lang="en-US" altLang="en-US" sz="1600" i="1">
                  <a:solidFill>
                    <a:srgbClr val="000000"/>
                  </a:solidFill>
                </a:rPr>
                <a:t>,</a:t>
              </a:r>
              <a:r>
                <a:rPr lang="en-US" altLang="en-US" sz="1600" i="1">
                  <a:solidFill>
                    <a:srgbClr val="000000"/>
                  </a:solidFill>
                  <a:sym typeface="Symbol" pitchFamily="18" charset="2"/>
                </a:rPr>
                <a:t></a:t>
              </a:r>
              <a:r>
                <a:rPr lang="en-US" altLang="en-US" sz="1600" i="1">
                  <a:solidFill>
                    <a:srgbClr val="000000"/>
                  </a:solidFill>
                </a:rPr>
                <a:t>,…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8" name="Text Box 49"/>
            <p:cNvSpPr txBox="1">
              <a:spLocks noChangeArrowheads="1"/>
            </p:cNvSpPr>
            <p:nvPr/>
          </p:nvSpPr>
          <p:spPr bwMode="auto">
            <a:xfrm>
              <a:off x="3642520" y="2365374"/>
              <a:ext cx="5651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(</a:t>
              </a:r>
              <a:r>
                <a:rPr lang="en-US" altLang="en-US" sz="1600" i="1">
                  <a:solidFill>
                    <a:srgbClr val="000000"/>
                  </a:solidFill>
                </a:rPr>
                <a:t>N</a:t>
              </a:r>
              <a:r>
                <a:rPr lang="en-US" altLang="en-US" sz="1600" i="1" baseline="-25000">
                  <a:solidFill>
                    <a:srgbClr val="000000"/>
                  </a:solidFill>
                </a:rPr>
                <a:t>C</a:t>
              </a:r>
              <a:r>
                <a:rPr lang="en-US" altLang="en-US" sz="1600">
                  <a:solidFill>
                    <a:srgbClr val="000000"/>
                  </a:solidFill>
                </a:rPr>
                <a:t>)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8289" name="Group 46"/>
            <p:cNvGrpSpPr>
              <a:grpSpLocks/>
            </p:cNvGrpSpPr>
            <p:nvPr/>
          </p:nvGrpSpPr>
          <p:grpSpPr bwMode="auto">
            <a:xfrm>
              <a:off x="2061029" y="2728686"/>
              <a:ext cx="306728" cy="184374"/>
              <a:chOff x="2113758" y="2760661"/>
              <a:chExt cx="254000" cy="152400"/>
            </a:xfrm>
          </p:grpSpPr>
          <p:cxnSp>
            <p:nvCxnSpPr>
              <p:cNvPr id="8292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2113758" y="2809874"/>
                <a:ext cx="239713" cy="103187"/>
              </a:xfrm>
              <a:prstGeom prst="line">
                <a:avLst/>
              </a:prstGeom>
              <a:noFill/>
              <a:ln w="19050" cmpd="dbl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93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2113758" y="2760661"/>
                <a:ext cx="254000" cy="115888"/>
              </a:xfrm>
              <a:prstGeom prst="line">
                <a:avLst/>
              </a:prstGeom>
              <a:noFill/>
              <a:ln w="19050" cmpd="dbl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290" name="Rectangle 4"/>
            <p:cNvSpPr>
              <a:spLocks noChangeArrowheads="1"/>
            </p:cNvSpPr>
            <p:nvPr/>
          </p:nvSpPr>
          <p:spPr bwMode="auto">
            <a:xfrm>
              <a:off x="4472095" y="2328862"/>
              <a:ext cx="1761114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467" tIns="40234" rIns="80467" bIns="40234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FF0000"/>
                  </a:solidFill>
                </a:rPr>
                <a:t>Coulomb pairs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1" name="Oval 26"/>
            <p:cNvSpPr>
              <a:spLocks noChangeAspect="1" noChangeArrowheads="1"/>
            </p:cNvSpPr>
            <p:nvPr/>
          </p:nvSpPr>
          <p:spPr bwMode="auto">
            <a:xfrm>
              <a:off x="2291766" y="2834537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8198" name="Group 51"/>
          <p:cNvGrpSpPr>
            <a:grpSpLocks/>
          </p:cNvGrpSpPr>
          <p:nvPr/>
        </p:nvGrpSpPr>
        <p:grpSpPr bwMode="auto">
          <a:xfrm>
            <a:off x="3368675" y="3562350"/>
            <a:ext cx="4240213" cy="1573213"/>
            <a:chOff x="1881983" y="3471862"/>
            <a:chExt cx="4240548" cy="1573212"/>
          </a:xfrm>
        </p:grpSpPr>
        <p:sp>
          <p:nvSpPr>
            <p:cNvPr id="8264" name="Line 14"/>
            <p:cNvSpPr>
              <a:spLocks noChangeShapeType="1"/>
            </p:cNvSpPr>
            <p:nvPr/>
          </p:nvSpPr>
          <p:spPr bwMode="auto">
            <a:xfrm flipV="1">
              <a:off x="2039145" y="3522662"/>
              <a:ext cx="2112963" cy="4460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1"/>
            <p:cNvSpPr>
              <a:spLocks noChangeShapeType="1"/>
            </p:cNvSpPr>
            <p:nvPr/>
          </p:nvSpPr>
          <p:spPr bwMode="auto">
            <a:xfrm>
              <a:off x="2753590" y="4297361"/>
              <a:ext cx="1398697" cy="196850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266" name="Text Box 45"/>
            <p:cNvSpPr txBox="1">
              <a:spLocks noChangeArrowheads="1"/>
            </p:cNvSpPr>
            <p:nvPr/>
          </p:nvSpPr>
          <p:spPr bwMode="auto">
            <a:xfrm>
              <a:off x="4045745" y="3867149"/>
              <a:ext cx="3841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700" i="1">
                  <a:solidFill>
                    <a:srgbClr val="000000"/>
                  </a:solidFill>
                </a:rPr>
                <a:t>π</a:t>
              </a:r>
              <a:r>
                <a:rPr lang="en-US" altLang="en-US" sz="1700" i="1" baseline="30000">
                  <a:solidFill>
                    <a:srgbClr val="000000"/>
                  </a:solidFill>
                </a:rPr>
                <a:t>−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67" name="Text Box 46"/>
            <p:cNvSpPr txBox="1">
              <a:spLocks noChangeArrowheads="1"/>
            </p:cNvSpPr>
            <p:nvPr/>
          </p:nvSpPr>
          <p:spPr bwMode="auto">
            <a:xfrm>
              <a:off x="4026695" y="3471862"/>
              <a:ext cx="3746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700" i="1">
                  <a:solidFill>
                    <a:srgbClr val="000000"/>
                  </a:solidFill>
                </a:rPr>
                <a:t>π</a:t>
              </a:r>
              <a:r>
                <a:rPr lang="en-US" altLang="en-US" sz="1700" i="1" baseline="30000">
                  <a:solidFill>
                    <a:srgbClr val="000000"/>
                  </a:solidFill>
                </a:rPr>
                <a:t>+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7" name="Line 14"/>
            <p:cNvSpPr>
              <a:spLocks noChangeShapeType="1"/>
            </p:cNvSpPr>
            <p:nvPr/>
          </p:nvSpPr>
          <p:spPr bwMode="auto">
            <a:xfrm flipV="1">
              <a:off x="2766291" y="4202112"/>
              <a:ext cx="1385996" cy="88900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8269" name="Group 57"/>
            <p:cNvGrpSpPr>
              <a:grpSpLocks/>
            </p:cNvGrpSpPr>
            <p:nvPr/>
          </p:nvGrpSpPr>
          <p:grpSpPr bwMode="auto">
            <a:xfrm>
              <a:off x="1944915" y="3933371"/>
              <a:ext cx="821306" cy="395965"/>
              <a:chOff x="2082007" y="3990974"/>
              <a:chExt cx="684214" cy="338362"/>
            </a:xfrm>
          </p:grpSpPr>
          <p:cxnSp>
            <p:nvCxnSpPr>
              <p:cNvPr id="8277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2094708" y="3990974"/>
                <a:ext cx="671513" cy="288925"/>
              </a:xfrm>
              <a:prstGeom prst="line">
                <a:avLst/>
              </a:prstGeom>
              <a:noFill/>
              <a:ln w="19050" cmpd="dbl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78" name="Straight Connector 80"/>
              <p:cNvCxnSpPr>
                <a:cxnSpLocks noChangeShapeType="1"/>
              </p:cNvCxnSpPr>
              <p:nvPr/>
            </p:nvCxnSpPr>
            <p:spPr bwMode="auto">
              <a:xfrm>
                <a:off x="2082007" y="4032474"/>
                <a:ext cx="676275" cy="296862"/>
              </a:xfrm>
              <a:prstGeom prst="line">
                <a:avLst/>
              </a:prstGeom>
              <a:noFill/>
              <a:ln w="19050" cmpd="dbl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9" name="Line 21"/>
            <p:cNvSpPr>
              <a:spLocks noChangeShapeType="1"/>
            </p:cNvSpPr>
            <p:nvPr/>
          </p:nvSpPr>
          <p:spPr bwMode="auto">
            <a:xfrm>
              <a:off x="2775817" y="4308474"/>
              <a:ext cx="1351069" cy="503237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271" name="Text Box 46"/>
            <p:cNvSpPr txBox="1">
              <a:spLocks noChangeArrowheads="1"/>
            </p:cNvSpPr>
            <p:nvPr/>
          </p:nvSpPr>
          <p:spPr bwMode="auto">
            <a:xfrm>
              <a:off x="4107658" y="4706937"/>
              <a:ext cx="37623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700" i="1">
                  <a:solidFill>
                    <a:srgbClr val="000000"/>
                  </a:solidFill>
                </a:rPr>
                <a:t>π</a:t>
              </a:r>
              <a:r>
                <a:rPr lang="en-US" altLang="en-US" sz="1700" i="1" baseline="30000">
                  <a:solidFill>
                    <a:srgbClr val="000000"/>
                  </a:solidFill>
                </a:rPr>
                <a:t>0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2" name="Text Box 46"/>
            <p:cNvSpPr txBox="1">
              <a:spLocks noChangeArrowheads="1"/>
            </p:cNvSpPr>
            <p:nvPr/>
          </p:nvSpPr>
          <p:spPr bwMode="auto">
            <a:xfrm>
              <a:off x="4144170" y="4354512"/>
              <a:ext cx="3746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700" i="1">
                  <a:solidFill>
                    <a:srgbClr val="000000"/>
                  </a:solidFill>
                </a:rPr>
                <a:t>π</a:t>
              </a:r>
              <a:r>
                <a:rPr lang="en-US" altLang="en-US" sz="1700" i="1" baseline="30000">
                  <a:solidFill>
                    <a:srgbClr val="000000"/>
                  </a:solidFill>
                </a:rPr>
                <a:t>+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3" name="Right Brace 92"/>
            <p:cNvSpPr>
              <a:spLocks/>
            </p:cNvSpPr>
            <p:nvPr/>
          </p:nvSpPr>
          <p:spPr bwMode="auto">
            <a:xfrm>
              <a:off x="4302920" y="3476624"/>
              <a:ext cx="127000" cy="679450"/>
            </a:xfrm>
            <a:prstGeom prst="rightBrace">
              <a:avLst>
                <a:gd name="adj1" fmla="val 7579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4" name="Text Box 46"/>
            <p:cNvSpPr txBox="1">
              <a:spLocks noChangeArrowheads="1"/>
            </p:cNvSpPr>
            <p:nvPr/>
          </p:nvSpPr>
          <p:spPr bwMode="auto">
            <a:xfrm>
              <a:off x="1881983" y="4092901"/>
              <a:ext cx="8778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600" i="1">
                  <a:solidFill>
                    <a:srgbClr val="000000"/>
                  </a:solidFill>
                </a:rPr>
                <a:t>η</a:t>
              </a:r>
              <a:r>
                <a:rPr lang="en-US" altLang="en-US" sz="1600" i="1">
                  <a:solidFill>
                    <a:srgbClr val="000000"/>
                  </a:solidFill>
                </a:rPr>
                <a:t>, </a:t>
              </a:r>
              <a:r>
                <a:rPr lang="el-GR" altLang="en-US" sz="1600" i="1">
                  <a:solidFill>
                    <a:srgbClr val="000000"/>
                  </a:solidFill>
                </a:rPr>
                <a:t>η</a:t>
              </a:r>
              <a:r>
                <a:rPr lang="en-US" altLang="en-US" sz="1600" i="1">
                  <a:solidFill>
                    <a:srgbClr val="000000"/>
                  </a:solidFill>
                </a:rPr>
                <a:t>’,…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5" name="Rectangle 4"/>
            <p:cNvSpPr>
              <a:spLocks noChangeArrowheads="1"/>
            </p:cNvSpPr>
            <p:nvPr/>
          </p:nvSpPr>
          <p:spPr bwMode="auto">
            <a:xfrm>
              <a:off x="4449174" y="3640137"/>
              <a:ext cx="1673357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467" tIns="40234" rIns="80467" bIns="40234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FF0000"/>
                  </a:solidFill>
                </a:rPr>
                <a:t>Non-Coulomb pairs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6" name="Oval 26"/>
            <p:cNvSpPr>
              <a:spLocks noChangeAspect="1" noChangeArrowheads="1"/>
            </p:cNvSpPr>
            <p:nvPr/>
          </p:nvSpPr>
          <p:spPr bwMode="auto">
            <a:xfrm>
              <a:off x="2658611" y="4243726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8199" name="Group 67"/>
          <p:cNvGrpSpPr>
            <a:grpSpLocks/>
          </p:cNvGrpSpPr>
          <p:nvPr/>
        </p:nvGrpSpPr>
        <p:grpSpPr bwMode="auto">
          <a:xfrm>
            <a:off x="1223963" y="1292225"/>
            <a:ext cx="2479675" cy="5016500"/>
            <a:chOff x="-262452" y="1201737"/>
            <a:chExt cx="2480758" cy="5016500"/>
          </a:xfrm>
        </p:grpSpPr>
        <p:sp>
          <p:nvSpPr>
            <p:cNvPr id="8227" name="Oval 26"/>
            <p:cNvSpPr>
              <a:spLocks noChangeAspect="1" noChangeArrowheads="1"/>
            </p:cNvSpPr>
            <p:nvPr/>
          </p:nvSpPr>
          <p:spPr bwMode="auto">
            <a:xfrm>
              <a:off x="2094708" y="5557043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8" name="Oval 26"/>
            <p:cNvSpPr>
              <a:spLocks noChangeAspect="1" noChangeArrowheads="1"/>
            </p:cNvSpPr>
            <p:nvPr/>
          </p:nvSpPr>
          <p:spPr bwMode="auto">
            <a:xfrm>
              <a:off x="2100831" y="5898695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9" name="Oval 26"/>
            <p:cNvSpPr>
              <a:spLocks noChangeAspect="1" noChangeArrowheads="1"/>
            </p:cNvSpPr>
            <p:nvPr/>
          </p:nvSpPr>
          <p:spPr bwMode="auto">
            <a:xfrm>
              <a:off x="1964532" y="2692351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0" name="Oval 26"/>
            <p:cNvSpPr>
              <a:spLocks noChangeAspect="1" noChangeArrowheads="1"/>
            </p:cNvSpPr>
            <p:nvPr/>
          </p:nvSpPr>
          <p:spPr bwMode="auto">
            <a:xfrm>
              <a:off x="1898992" y="3904623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8231" name="Group 72"/>
            <p:cNvGrpSpPr>
              <a:grpSpLocks/>
            </p:cNvGrpSpPr>
            <p:nvPr/>
          </p:nvGrpSpPr>
          <p:grpSpPr bwMode="auto">
            <a:xfrm>
              <a:off x="-262452" y="1201737"/>
              <a:ext cx="2385735" cy="5016500"/>
              <a:chOff x="-262452" y="1201737"/>
              <a:chExt cx="2385735" cy="5016500"/>
            </a:xfrm>
          </p:grpSpPr>
          <p:grpSp>
            <p:nvGrpSpPr>
              <p:cNvPr id="8232" name="Group 73"/>
              <p:cNvGrpSpPr>
                <a:grpSpLocks/>
              </p:cNvGrpSpPr>
              <p:nvPr/>
            </p:nvGrpSpPr>
            <p:grpSpPr bwMode="auto">
              <a:xfrm>
                <a:off x="-262452" y="1201737"/>
                <a:ext cx="2385735" cy="5016500"/>
                <a:chOff x="-262452" y="1201737"/>
                <a:chExt cx="2385735" cy="5016500"/>
              </a:xfrm>
            </p:grpSpPr>
            <p:grpSp>
              <p:nvGrpSpPr>
                <p:cNvPr id="8234" name="Group 75"/>
                <p:cNvGrpSpPr>
                  <a:grpSpLocks/>
                </p:cNvGrpSpPr>
                <p:nvPr/>
              </p:nvGrpSpPr>
              <p:grpSpPr bwMode="auto">
                <a:xfrm>
                  <a:off x="609601" y="1201737"/>
                  <a:ext cx="1052513" cy="631825"/>
                  <a:chOff x="691358" y="1222374"/>
                  <a:chExt cx="1052513" cy="631825"/>
                </a:xfrm>
              </p:grpSpPr>
              <p:sp>
                <p:nvSpPr>
                  <p:cNvPr id="8261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8708" y="1222374"/>
                    <a:ext cx="193675" cy="3238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80467" tIns="40234" rIns="80467" bIns="40234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600" i="1">
                        <a:solidFill>
                          <a:srgbClr val="000000"/>
                        </a:solidFill>
                      </a:rPr>
                      <a:t>p</a:t>
                    </a:r>
                    <a:endParaRPr lang="en-US" alt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262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1358" y="1562099"/>
                    <a:ext cx="1052513" cy="292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80467" tIns="40234" rIns="80467" bIns="40234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ro-RO" altLang="en-US" sz="1400">
                        <a:solidFill>
                          <a:srgbClr val="000000"/>
                        </a:solidFill>
                      </a:rPr>
                      <a:t>24 GeV/c</a:t>
                    </a:r>
                    <a:endParaRPr lang="ro-RO" alt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263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942183" y="1550987"/>
                    <a:ext cx="503238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 type="triangl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35" name="Group 76"/>
                <p:cNvGrpSpPr>
                  <a:grpSpLocks/>
                </p:cNvGrpSpPr>
                <p:nvPr/>
              </p:nvGrpSpPr>
              <p:grpSpPr bwMode="auto">
                <a:xfrm>
                  <a:off x="-262452" y="1535109"/>
                  <a:ext cx="2385735" cy="4683128"/>
                  <a:chOff x="-262452" y="1535109"/>
                  <a:chExt cx="2385735" cy="4683128"/>
                </a:xfrm>
              </p:grpSpPr>
              <p:grpSp>
                <p:nvGrpSpPr>
                  <p:cNvPr id="8236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-205887" y="3619499"/>
                    <a:ext cx="2329170" cy="2598738"/>
                    <a:chOff x="-205887" y="3619499"/>
                    <a:chExt cx="2329170" cy="2598738"/>
                  </a:xfrm>
                </p:grpSpPr>
                <p:sp>
                  <p:nvSpPr>
                    <p:cNvPr id="8246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4908" y="3963987"/>
                      <a:ext cx="727075" cy="63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7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10458" y="3619499"/>
                      <a:ext cx="195263" cy="3238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0467" tIns="40234" rIns="80467" bIns="40234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1600" i="1">
                          <a:solidFill>
                            <a:srgbClr val="000000"/>
                          </a:solidFill>
                        </a:rPr>
                        <a:t>p</a:t>
                      </a:r>
                      <a:endParaRPr lang="en-US" alt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48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1520" y="4000499"/>
                      <a:ext cx="1035050" cy="292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0467" tIns="40234" rIns="80467" bIns="40234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o-RO" altLang="en-US" sz="1400">
                          <a:solidFill>
                            <a:srgbClr val="000000"/>
                          </a:solidFill>
                        </a:rPr>
                        <a:t>24 GeV/c</a:t>
                      </a:r>
                      <a:endParaRPr lang="ro-RO" alt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49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9483" y="3965574"/>
                      <a:ext cx="503238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 type="triangle" w="lg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7620" y="5595937"/>
                      <a:ext cx="8556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1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77133" y="5894387"/>
                      <a:ext cx="195263" cy="3238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0467" tIns="40234" rIns="80467" bIns="40234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1600" i="1">
                          <a:solidFill>
                            <a:srgbClr val="000000"/>
                          </a:solidFill>
                        </a:rPr>
                        <a:t>p</a:t>
                      </a:r>
                      <a:endParaRPr lang="en-US" alt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52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08858" y="5597524"/>
                      <a:ext cx="468313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 type="triangle" w="lg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3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51670" y="5618162"/>
                      <a:ext cx="1077912" cy="292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0467" tIns="40234" rIns="80467" bIns="40234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o-RO" altLang="en-US" sz="1400">
                          <a:solidFill>
                            <a:srgbClr val="000000"/>
                          </a:solidFill>
                        </a:rPr>
                        <a:t>24 GeV/c</a:t>
                      </a:r>
                      <a:endParaRPr lang="ro-RO" alt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54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7620" y="5949949"/>
                      <a:ext cx="855663" cy="158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5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8383" y="5942012"/>
                      <a:ext cx="468313" cy="158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 type="triangle" w="lg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6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3320" y="5262562"/>
                      <a:ext cx="193675" cy="3238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0467" tIns="40234" rIns="80467" bIns="40234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1600" i="1">
                          <a:solidFill>
                            <a:srgbClr val="000000"/>
                          </a:solidFill>
                        </a:rPr>
                        <a:t>p</a:t>
                      </a:r>
                      <a:endParaRPr lang="en-US" alt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57" name="Line 8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39045" y="4048123"/>
                      <a:ext cx="696913" cy="76358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8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2539" y="4858542"/>
                      <a:ext cx="813594" cy="68659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9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2539" y="4858542"/>
                      <a:ext cx="792957" cy="99774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0" name="Text Box 8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205887" y="4692649"/>
                      <a:ext cx="2107828" cy="331787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GB" altLang="en-US" sz="1400">
                          <a:solidFill>
                            <a:srgbClr val="000000"/>
                          </a:solidFill>
                        </a:rPr>
                        <a:t>Interaction point</a:t>
                      </a:r>
                      <a:endParaRPr lang="en-US" altLang="en-US" sz="1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8237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-262452" y="1535109"/>
                    <a:ext cx="2226985" cy="1528765"/>
                    <a:chOff x="-262452" y="1535109"/>
                    <a:chExt cx="2226985" cy="1528765"/>
                  </a:xfrm>
                </p:grpSpPr>
                <p:sp>
                  <p:nvSpPr>
                    <p:cNvPr id="8238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10458" y="2732087"/>
                      <a:ext cx="85407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9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4245" y="2732087"/>
                      <a:ext cx="503238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 type="triangle" w="lg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0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8870" y="2390774"/>
                      <a:ext cx="193675" cy="3238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0467" tIns="40234" rIns="80467" bIns="40234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1600" i="1">
                          <a:solidFill>
                            <a:srgbClr val="000000"/>
                          </a:solidFill>
                        </a:rPr>
                        <a:t>p</a:t>
                      </a:r>
                      <a:endParaRPr lang="en-US" alt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41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4220" y="2771774"/>
                      <a:ext cx="1011238" cy="292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0467" tIns="40234" rIns="80467" bIns="40234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o-RO" altLang="en-US" sz="1400">
                          <a:solidFill>
                            <a:srgbClr val="000000"/>
                          </a:solidFill>
                        </a:rPr>
                        <a:t>24 GeV/c</a:t>
                      </a:r>
                      <a:endParaRPr lang="ro-RO" alt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42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7621" y="2119312"/>
                      <a:ext cx="660400" cy="52863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3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262452" y="1943099"/>
                      <a:ext cx="1690688" cy="333375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GB" altLang="en-US" sz="1400">
                          <a:solidFill>
                            <a:srgbClr val="000000"/>
                          </a:solidFill>
                        </a:rPr>
                        <a:t>Interaction point</a:t>
                      </a:r>
                      <a:endParaRPr lang="en-US" altLang="en-US" sz="1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44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0364" y="1535109"/>
                      <a:ext cx="667656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5" name="Line 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52540" y="1581148"/>
                      <a:ext cx="675482" cy="50482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8233" name="Oval 26"/>
              <p:cNvSpPr>
                <a:spLocks noChangeAspect="1" noChangeArrowheads="1"/>
              </p:cNvSpPr>
              <p:nvPr/>
            </p:nvSpPr>
            <p:spPr bwMode="auto">
              <a:xfrm>
                <a:off x="1891848" y="1464834"/>
                <a:ext cx="117475" cy="1085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80467" tIns="40234" rIns="80467" bIns="40234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202" name="Text Box 16"/>
          <p:cNvSpPr txBox="1">
            <a:spLocks noChangeArrowheads="1"/>
          </p:cNvSpPr>
          <p:nvPr/>
        </p:nvSpPr>
        <p:spPr bwMode="auto">
          <a:xfrm>
            <a:off x="3810000" y="1247775"/>
            <a:ext cx="479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A</a:t>
            </a:r>
            <a:r>
              <a:rPr lang="en-US" altLang="en-US" sz="1600" i="1" baseline="-25000">
                <a:solidFill>
                  <a:srgbClr val="000000"/>
                </a:solidFill>
              </a:rPr>
              <a:t>2</a:t>
            </a:r>
            <a:r>
              <a:rPr lang="el-GR" altLang="en-US" sz="1600" i="1" baseline="-25000">
                <a:solidFill>
                  <a:srgbClr val="000000"/>
                </a:solidFill>
              </a:rPr>
              <a:t>π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03" name="Line 32"/>
          <p:cNvSpPr>
            <a:spLocks noChangeShapeType="1"/>
          </p:cNvSpPr>
          <p:nvPr/>
        </p:nvSpPr>
        <p:spPr bwMode="auto">
          <a:xfrm flipV="1">
            <a:off x="4446588" y="1187450"/>
            <a:ext cx="1192212" cy="2174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33"/>
          <p:cNvSpPr>
            <a:spLocks noChangeShapeType="1"/>
          </p:cNvSpPr>
          <p:nvPr/>
        </p:nvSpPr>
        <p:spPr bwMode="auto">
          <a:xfrm>
            <a:off x="4464050" y="1833563"/>
            <a:ext cx="1174750" cy="225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Text Box 34"/>
          <p:cNvSpPr txBox="1">
            <a:spLocks noChangeArrowheads="1"/>
          </p:cNvSpPr>
          <p:nvPr/>
        </p:nvSpPr>
        <p:spPr bwMode="auto">
          <a:xfrm>
            <a:off x="5497513" y="1152525"/>
            <a:ext cx="5254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700" i="1">
                <a:solidFill>
                  <a:srgbClr val="000000"/>
                </a:solidFill>
              </a:rPr>
              <a:t>π</a:t>
            </a:r>
            <a:r>
              <a:rPr lang="en-US" altLang="en-US" sz="1700" i="1" baseline="30000">
                <a:solidFill>
                  <a:srgbClr val="000000"/>
                </a:solidFill>
              </a:rPr>
              <a:t>+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06" name="Text Box 36"/>
          <p:cNvSpPr txBox="1">
            <a:spLocks noChangeArrowheads="1"/>
          </p:cNvSpPr>
          <p:nvPr/>
        </p:nvSpPr>
        <p:spPr bwMode="auto">
          <a:xfrm>
            <a:off x="5511800" y="1695450"/>
            <a:ext cx="423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700" i="1">
                <a:solidFill>
                  <a:srgbClr val="000000"/>
                </a:solidFill>
              </a:rPr>
              <a:t>π</a:t>
            </a:r>
            <a:r>
              <a:rPr lang="en-US" altLang="en-US" sz="1700" i="1" baseline="30000">
                <a:solidFill>
                  <a:srgbClr val="000000"/>
                </a:solidFill>
              </a:rPr>
              <a:t>−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3792538" y="1641475"/>
            <a:ext cx="5365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(</a:t>
            </a:r>
            <a:r>
              <a:rPr lang="en-US" altLang="en-US" sz="1600" i="1">
                <a:solidFill>
                  <a:srgbClr val="000000"/>
                </a:solidFill>
              </a:rPr>
              <a:t>N</a:t>
            </a:r>
            <a:r>
              <a:rPr lang="en-US" altLang="en-US" sz="1600" i="1" baseline="-25000">
                <a:solidFill>
                  <a:srgbClr val="000000"/>
                </a:solidFill>
              </a:rPr>
              <a:t>A</a:t>
            </a:r>
            <a:r>
              <a:rPr lang="en-US" altLang="en-US" sz="1600">
                <a:solidFill>
                  <a:srgbClr val="000000"/>
                </a:solidFill>
              </a:rPr>
              <a:t>)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08" name="Rectangle 4"/>
          <p:cNvSpPr>
            <a:spLocks noChangeArrowheads="1"/>
          </p:cNvSpPr>
          <p:nvPr/>
        </p:nvSpPr>
        <p:spPr bwMode="auto">
          <a:xfrm>
            <a:off x="5964238" y="1454150"/>
            <a:ext cx="14160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FF0000"/>
                </a:solidFill>
              </a:rPr>
              <a:t>Atomic pairs</a:t>
            </a:r>
            <a:endParaRPr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8209" name="Group 21"/>
          <p:cNvGrpSpPr>
            <a:grpSpLocks/>
          </p:cNvGrpSpPr>
          <p:nvPr/>
        </p:nvGrpSpPr>
        <p:grpSpPr bwMode="auto">
          <a:xfrm>
            <a:off x="3338513" y="1357313"/>
            <a:ext cx="211137" cy="492125"/>
            <a:chOff x="1852161" y="1266824"/>
            <a:chExt cx="211138" cy="492125"/>
          </a:xfrm>
        </p:grpSpPr>
        <p:sp>
          <p:nvSpPr>
            <p:cNvPr id="8223" name="Oval 26"/>
            <p:cNvSpPr>
              <a:spLocks noChangeAspect="1" noChangeArrowheads="1"/>
            </p:cNvSpPr>
            <p:nvPr/>
          </p:nvSpPr>
          <p:spPr bwMode="auto">
            <a:xfrm>
              <a:off x="1896858" y="1471215"/>
              <a:ext cx="126508" cy="11509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4" name="Oval 28"/>
            <p:cNvSpPr>
              <a:spLocks noChangeArrowheads="1"/>
            </p:cNvSpPr>
            <p:nvPr/>
          </p:nvSpPr>
          <p:spPr bwMode="auto">
            <a:xfrm rot="5400000">
              <a:off x="1758499" y="1408112"/>
              <a:ext cx="398462" cy="21113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5" name="Oval 30"/>
            <p:cNvSpPr>
              <a:spLocks noChangeAspect="1" noChangeArrowheads="1"/>
            </p:cNvSpPr>
            <p:nvPr/>
          </p:nvSpPr>
          <p:spPr bwMode="auto">
            <a:xfrm flipV="1">
              <a:off x="1895024" y="1266824"/>
              <a:ext cx="111125" cy="968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6" name="Oval 30"/>
            <p:cNvSpPr>
              <a:spLocks noChangeAspect="1" noChangeArrowheads="1"/>
            </p:cNvSpPr>
            <p:nvPr/>
          </p:nvSpPr>
          <p:spPr bwMode="auto">
            <a:xfrm flipV="1">
              <a:off x="1904549" y="1662112"/>
              <a:ext cx="109538" cy="968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8210" name="Right Brace 91"/>
          <p:cNvSpPr>
            <a:spLocks/>
          </p:cNvSpPr>
          <p:nvPr/>
        </p:nvSpPr>
        <p:spPr bwMode="auto">
          <a:xfrm>
            <a:off x="5797550" y="1130300"/>
            <a:ext cx="106363" cy="977900"/>
          </a:xfrm>
          <a:prstGeom prst="rightBrace">
            <a:avLst>
              <a:gd name="adj1" fmla="val 16089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467" tIns="40234" rIns="80467" bIns="4023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11" name="Text Box 16"/>
          <p:cNvSpPr txBox="1">
            <a:spLocks noChangeArrowheads="1"/>
          </p:cNvSpPr>
          <p:nvPr/>
        </p:nvSpPr>
        <p:spPr bwMode="auto">
          <a:xfrm>
            <a:off x="5181600" y="1452563"/>
            <a:ext cx="536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(</a:t>
            </a:r>
            <a:r>
              <a:rPr lang="ro-RO" altLang="en-US" sz="1600" i="1">
                <a:solidFill>
                  <a:srgbClr val="000000"/>
                </a:solidFill>
              </a:rPr>
              <a:t>n</a:t>
            </a:r>
            <a:r>
              <a:rPr lang="ro-RO" altLang="en-US" sz="1600" i="1" baseline="-25000">
                <a:solidFill>
                  <a:srgbClr val="000000"/>
                </a:solidFill>
              </a:rPr>
              <a:t>A</a:t>
            </a:r>
            <a:r>
              <a:rPr lang="en-US" altLang="en-US" sz="1600">
                <a:solidFill>
                  <a:srgbClr val="000000"/>
                </a:solidFill>
              </a:rPr>
              <a:t>)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12" name="Oval 26"/>
          <p:cNvSpPr>
            <a:spLocks noChangeAspect="1" noChangeArrowheads="1"/>
          </p:cNvSpPr>
          <p:nvPr/>
        </p:nvSpPr>
        <p:spPr bwMode="auto">
          <a:xfrm>
            <a:off x="4338638" y="1552575"/>
            <a:ext cx="125412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80467" tIns="40234" rIns="80467" bIns="4023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13" name="Oval 28"/>
          <p:cNvSpPr>
            <a:spLocks noChangeArrowheads="1"/>
          </p:cNvSpPr>
          <p:nvPr/>
        </p:nvSpPr>
        <p:spPr bwMode="auto">
          <a:xfrm rot="5400000">
            <a:off x="4214812" y="1503363"/>
            <a:ext cx="398463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lIns="80467" tIns="40234" rIns="80467" bIns="4023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14" name="Oval 30"/>
          <p:cNvSpPr>
            <a:spLocks noChangeAspect="1" noChangeArrowheads="1"/>
          </p:cNvSpPr>
          <p:nvPr/>
        </p:nvSpPr>
        <p:spPr bwMode="auto">
          <a:xfrm flipV="1">
            <a:off x="4351338" y="1362075"/>
            <a:ext cx="111125" cy="968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lIns="80467" tIns="40234" rIns="80467" bIns="4023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15" name="Oval 30"/>
          <p:cNvSpPr>
            <a:spLocks noChangeAspect="1" noChangeArrowheads="1"/>
          </p:cNvSpPr>
          <p:nvPr/>
        </p:nvSpPr>
        <p:spPr bwMode="auto">
          <a:xfrm flipV="1">
            <a:off x="4360863" y="1757363"/>
            <a:ext cx="109537" cy="968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lIns="80467" tIns="40234" rIns="80467" bIns="4023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16" name="Line 12"/>
          <p:cNvSpPr>
            <a:spLocks noChangeShapeType="1"/>
          </p:cNvSpPr>
          <p:nvPr/>
        </p:nvSpPr>
        <p:spPr bwMode="auto">
          <a:xfrm>
            <a:off x="3489325" y="1598613"/>
            <a:ext cx="854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12"/>
          <p:cNvSpPr>
            <a:spLocks noChangeShapeType="1"/>
          </p:cNvSpPr>
          <p:nvPr/>
        </p:nvSpPr>
        <p:spPr bwMode="auto">
          <a:xfrm>
            <a:off x="3484563" y="1647825"/>
            <a:ext cx="854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Oval 3"/>
          <p:cNvSpPr>
            <a:spLocks noChangeArrowheads="1"/>
          </p:cNvSpPr>
          <p:nvPr/>
        </p:nvSpPr>
        <p:spPr bwMode="auto">
          <a:xfrm>
            <a:off x="4341813" y="2124075"/>
            <a:ext cx="141287" cy="1635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8" name="Freeform 107"/>
          <p:cNvSpPr/>
          <p:nvPr/>
        </p:nvSpPr>
        <p:spPr bwMode="auto">
          <a:xfrm>
            <a:off x="4360863" y="1860550"/>
            <a:ext cx="119062" cy="247650"/>
          </a:xfrm>
          <a:custGeom>
            <a:avLst/>
            <a:gdLst>
              <a:gd name="connsiteX0" fmla="*/ 120998 w 379853"/>
              <a:gd name="connsiteY0" fmla="*/ 0 h 828136"/>
              <a:gd name="connsiteX1" fmla="*/ 345285 w 379853"/>
              <a:gd name="connsiteY1" fmla="*/ 86265 h 828136"/>
              <a:gd name="connsiteX2" fmla="*/ 155504 w 379853"/>
              <a:gd name="connsiteY2" fmla="*/ 172529 h 828136"/>
              <a:gd name="connsiteX3" fmla="*/ 229 w 379853"/>
              <a:gd name="connsiteY3" fmla="*/ 224287 h 828136"/>
              <a:gd name="connsiteX4" fmla="*/ 190010 w 379853"/>
              <a:gd name="connsiteY4" fmla="*/ 310551 h 828136"/>
              <a:gd name="connsiteX5" fmla="*/ 345285 w 379853"/>
              <a:gd name="connsiteY5" fmla="*/ 345057 h 828136"/>
              <a:gd name="connsiteX6" fmla="*/ 155504 w 379853"/>
              <a:gd name="connsiteY6" fmla="*/ 465827 h 828136"/>
              <a:gd name="connsiteX7" fmla="*/ 17481 w 379853"/>
              <a:gd name="connsiteY7" fmla="*/ 517585 h 828136"/>
              <a:gd name="connsiteX8" fmla="*/ 224515 w 379853"/>
              <a:gd name="connsiteY8" fmla="*/ 586597 h 828136"/>
              <a:gd name="connsiteX9" fmla="*/ 379791 w 379853"/>
              <a:gd name="connsiteY9" fmla="*/ 569344 h 828136"/>
              <a:gd name="connsiteX10" fmla="*/ 207263 w 379853"/>
              <a:gd name="connsiteY10" fmla="*/ 707367 h 828136"/>
              <a:gd name="connsiteX11" fmla="*/ 51987 w 379853"/>
              <a:gd name="connsiteY11" fmla="*/ 724619 h 828136"/>
              <a:gd name="connsiteX12" fmla="*/ 241768 w 379853"/>
              <a:gd name="connsiteY12" fmla="*/ 828136 h 828136"/>
              <a:gd name="connsiteX0" fmla="*/ 121263 w 380118"/>
              <a:gd name="connsiteY0" fmla="*/ 0 h 828136"/>
              <a:gd name="connsiteX1" fmla="*/ 345550 w 380118"/>
              <a:gd name="connsiteY1" fmla="*/ 86265 h 828136"/>
              <a:gd name="connsiteX2" fmla="*/ 155769 w 380118"/>
              <a:gd name="connsiteY2" fmla="*/ 172529 h 828136"/>
              <a:gd name="connsiteX3" fmla="*/ 494 w 380118"/>
              <a:gd name="connsiteY3" fmla="*/ 224287 h 828136"/>
              <a:gd name="connsiteX4" fmla="*/ 207528 w 380118"/>
              <a:gd name="connsiteY4" fmla="*/ 276046 h 828136"/>
              <a:gd name="connsiteX5" fmla="*/ 345550 w 380118"/>
              <a:gd name="connsiteY5" fmla="*/ 345057 h 828136"/>
              <a:gd name="connsiteX6" fmla="*/ 155769 w 380118"/>
              <a:gd name="connsiteY6" fmla="*/ 465827 h 828136"/>
              <a:gd name="connsiteX7" fmla="*/ 17746 w 380118"/>
              <a:gd name="connsiteY7" fmla="*/ 517585 h 828136"/>
              <a:gd name="connsiteX8" fmla="*/ 224780 w 380118"/>
              <a:gd name="connsiteY8" fmla="*/ 586597 h 828136"/>
              <a:gd name="connsiteX9" fmla="*/ 380056 w 380118"/>
              <a:gd name="connsiteY9" fmla="*/ 569344 h 828136"/>
              <a:gd name="connsiteX10" fmla="*/ 207528 w 380118"/>
              <a:gd name="connsiteY10" fmla="*/ 707367 h 828136"/>
              <a:gd name="connsiteX11" fmla="*/ 52252 w 380118"/>
              <a:gd name="connsiteY11" fmla="*/ 724619 h 828136"/>
              <a:gd name="connsiteX12" fmla="*/ 242033 w 380118"/>
              <a:gd name="connsiteY12" fmla="*/ 828136 h 828136"/>
              <a:gd name="connsiteX0" fmla="*/ 121263 w 380118"/>
              <a:gd name="connsiteY0" fmla="*/ 0 h 828136"/>
              <a:gd name="connsiteX1" fmla="*/ 345550 w 380118"/>
              <a:gd name="connsiteY1" fmla="*/ 86265 h 828136"/>
              <a:gd name="connsiteX2" fmla="*/ 155769 w 380118"/>
              <a:gd name="connsiteY2" fmla="*/ 172529 h 828136"/>
              <a:gd name="connsiteX3" fmla="*/ 494 w 380118"/>
              <a:gd name="connsiteY3" fmla="*/ 224287 h 828136"/>
              <a:gd name="connsiteX4" fmla="*/ 207528 w 380118"/>
              <a:gd name="connsiteY4" fmla="*/ 276046 h 828136"/>
              <a:gd name="connsiteX5" fmla="*/ 345550 w 380118"/>
              <a:gd name="connsiteY5" fmla="*/ 345057 h 828136"/>
              <a:gd name="connsiteX6" fmla="*/ 155769 w 380118"/>
              <a:gd name="connsiteY6" fmla="*/ 379563 h 828136"/>
              <a:gd name="connsiteX7" fmla="*/ 17746 w 380118"/>
              <a:gd name="connsiteY7" fmla="*/ 517585 h 828136"/>
              <a:gd name="connsiteX8" fmla="*/ 224780 w 380118"/>
              <a:gd name="connsiteY8" fmla="*/ 586597 h 828136"/>
              <a:gd name="connsiteX9" fmla="*/ 380056 w 380118"/>
              <a:gd name="connsiteY9" fmla="*/ 569344 h 828136"/>
              <a:gd name="connsiteX10" fmla="*/ 207528 w 380118"/>
              <a:gd name="connsiteY10" fmla="*/ 707367 h 828136"/>
              <a:gd name="connsiteX11" fmla="*/ 52252 w 380118"/>
              <a:gd name="connsiteY11" fmla="*/ 724619 h 828136"/>
              <a:gd name="connsiteX12" fmla="*/ 242033 w 380118"/>
              <a:gd name="connsiteY12" fmla="*/ 828136 h 828136"/>
              <a:gd name="connsiteX0" fmla="*/ 120875 w 379730"/>
              <a:gd name="connsiteY0" fmla="*/ 0 h 828136"/>
              <a:gd name="connsiteX1" fmla="*/ 345162 w 379730"/>
              <a:gd name="connsiteY1" fmla="*/ 86265 h 828136"/>
              <a:gd name="connsiteX2" fmla="*/ 155381 w 379730"/>
              <a:gd name="connsiteY2" fmla="*/ 172529 h 828136"/>
              <a:gd name="connsiteX3" fmla="*/ 106 w 379730"/>
              <a:gd name="connsiteY3" fmla="*/ 224287 h 828136"/>
              <a:gd name="connsiteX4" fmla="*/ 178372 w 379730"/>
              <a:gd name="connsiteY4" fmla="*/ 276046 h 828136"/>
              <a:gd name="connsiteX5" fmla="*/ 345162 w 379730"/>
              <a:gd name="connsiteY5" fmla="*/ 345057 h 828136"/>
              <a:gd name="connsiteX6" fmla="*/ 155381 w 379730"/>
              <a:gd name="connsiteY6" fmla="*/ 379563 h 828136"/>
              <a:gd name="connsiteX7" fmla="*/ 17358 w 379730"/>
              <a:gd name="connsiteY7" fmla="*/ 517585 h 828136"/>
              <a:gd name="connsiteX8" fmla="*/ 224392 w 379730"/>
              <a:gd name="connsiteY8" fmla="*/ 586597 h 828136"/>
              <a:gd name="connsiteX9" fmla="*/ 379668 w 379730"/>
              <a:gd name="connsiteY9" fmla="*/ 569344 h 828136"/>
              <a:gd name="connsiteX10" fmla="*/ 207140 w 379730"/>
              <a:gd name="connsiteY10" fmla="*/ 707367 h 828136"/>
              <a:gd name="connsiteX11" fmla="*/ 51864 w 379730"/>
              <a:gd name="connsiteY11" fmla="*/ 724619 h 828136"/>
              <a:gd name="connsiteX12" fmla="*/ 241645 w 379730"/>
              <a:gd name="connsiteY12" fmla="*/ 828136 h 828136"/>
              <a:gd name="connsiteX0" fmla="*/ 120778 w 379633"/>
              <a:gd name="connsiteY0" fmla="*/ 0 h 828136"/>
              <a:gd name="connsiteX1" fmla="*/ 345065 w 379633"/>
              <a:gd name="connsiteY1" fmla="*/ 86265 h 828136"/>
              <a:gd name="connsiteX2" fmla="*/ 171266 w 379633"/>
              <a:gd name="connsiteY2" fmla="*/ 177869 h 828136"/>
              <a:gd name="connsiteX3" fmla="*/ 9 w 379633"/>
              <a:gd name="connsiteY3" fmla="*/ 224287 h 828136"/>
              <a:gd name="connsiteX4" fmla="*/ 178275 w 379633"/>
              <a:gd name="connsiteY4" fmla="*/ 276046 h 828136"/>
              <a:gd name="connsiteX5" fmla="*/ 345065 w 379633"/>
              <a:gd name="connsiteY5" fmla="*/ 345057 h 828136"/>
              <a:gd name="connsiteX6" fmla="*/ 155284 w 379633"/>
              <a:gd name="connsiteY6" fmla="*/ 379563 h 828136"/>
              <a:gd name="connsiteX7" fmla="*/ 17261 w 379633"/>
              <a:gd name="connsiteY7" fmla="*/ 517585 h 828136"/>
              <a:gd name="connsiteX8" fmla="*/ 224295 w 379633"/>
              <a:gd name="connsiteY8" fmla="*/ 586597 h 828136"/>
              <a:gd name="connsiteX9" fmla="*/ 379571 w 379633"/>
              <a:gd name="connsiteY9" fmla="*/ 569344 h 828136"/>
              <a:gd name="connsiteX10" fmla="*/ 207043 w 379633"/>
              <a:gd name="connsiteY10" fmla="*/ 707367 h 828136"/>
              <a:gd name="connsiteX11" fmla="*/ 51767 w 379633"/>
              <a:gd name="connsiteY11" fmla="*/ 724619 h 828136"/>
              <a:gd name="connsiteX12" fmla="*/ 241548 w 379633"/>
              <a:gd name="connsiteY12" fmla="*/ 828136 h 828136"/>
              <a:gd name="connsiteX0" fmla="*/ 120778 w 379633"/>
              <a:gd name="connsiteY0" fmla="*/ 0 h 828136"/>
              <a:gd name="connsiteX1" fmla="*/ 345065 w 379633"/>
              <a:gd name="connsiteY1" fmla="*/ 86265 h 828136"/>
              <a:gd name="connsiteX2" fmla="*/ 171266 w 379633"/>
              <a:gd name="connsiteY2" fmla="*/ 177869 h 828136"/>
              <a:gd name="connsiteX3" fmla="*/ 9 w 379633"/>
              <a:gd name="connsiteY3" fmla="*/ 224287 h 828136"/>
              <a:gd name="connsiteX4" fmla="*/ 178275 w 379633"/>
              <a:gd name="connsiteY4" fmla="*/ 276046 h 828136"/>
              <a:gd name="connsiteX5" fmla="*/ 345065 w 379633"/>
              <a:gd name="connsiteY5" fmla="*/ 345057 h 828136"/>
              <a:gd name="connsiteX6" fmla="*/ 187248 w 379633"/>
              <a:gd name="connsiteY6" fmla="*/ 422285 h 828136"/>
              <a:gd name="connsiteX7" fmla="*/ 17261 w 379633"/>
              <a:gd name="connsiteY7" fmla="*/ 517585 h 828136"/>
              <a:gd name="connsiteX8" fmla="*/ 224295 w 379633"/>
              <a:gd name="connsiteY8" fmla="*/ 586597 h 828136"/>
              <a:gd name="connsiteX9" fmla="*/ 379571 w 379633"/>
              <a:gd name="connsiteY9" fmla="*/ 569344 h 828136"/>
              <a:gd name="connsiteX10" fmla="*/ 207043 w 379633"/>
              <a:gd name="connsiteY10" fmla="*/ 707367 h 828136"/>
              <a:gd name="connsiteX11" fmla="*/ 51767 w 379633"/>
              <a:gd name="connsiteY11" fmla="*/ 724619 h 828136"/>
              <a:gd name="connsiteX12" fmla="*/ 241548 w 379633"/>
              <a:gd name="connsiteY12" fmla="*/ 828136 h 828136"/>
              <a:gd name="connsiteX0" fmla="*/ 120770 w 379625"/>
              <a:gd name="connsiteY0" fmla="*/ 0 h 828136"/>
              <a:gd name="connsiteX1" fmla="*/ 345057 w 379625"/>
              <a:gd name="connsiteY1" fmla="*/ 86265 h 828136"/>
              <a:gd name="connsiteX2" fmla="*/ 177651 w 379625"/>
              <a:gd name="connsiteY2" fmla="*/ 167189 h 828136"/>
              <a:gd name="connsiteX3" fmla="*/ 1 w 379625"/>
              <a:gd name="connsiteY3" fmla="*/ 224287 h 828136"/>
              <a:gd name="connsiteX4" fmla="*/ 178267 w 379625"/>
              <a:gd name="connsiteY4" fmla="*/ 276046 h 828136"/>
              <a:gd name="connsiteX5" fmla="*/ 345057 w 379625"/>
              <a:gd name="connsiteY5" fmla="*/ 345057 h 828136"/>
              <a:gd name="connsiteX6" fmla="*/ 187240 w 379625"/>
              <a:gd name="connsiteY6" fmla="*/ 422285 h 828136"/>
              <a:gd name="connsiteX7" fmla="*/ 17253 w 379625"/>
              <a:gd name="connsiteY7" fmla="*/ 517585 h 828136"/>
              <a:gd name="connsiteX8" fmla="*/ 224287 w 379625"/>
              <a:gd name="connsiteY8" fmla="*/ 586597 h 828136"/>
              <a:gd name="connsiteX9" fmla="*/ 379563 w 379625"/>
              <a:gd name="connsiteY9" fmla="*/ 569344 h 828136"/>
              <a:gd name="connsiteX10" fmla="*/ 207035 w 379625"/>
              <a:gd name="connsiteY10" fmla="*/ 707367 h 828136"/>
              <a:gd name="connsiteX11" fmla="*/ 51759 w 379625"/>
              <a:gd name="connsiteY11" fmla="*/ 724619 h 828136"/>
              <a:gd name="connsiteX12" fmla="*/ 241540 w 379625"/>
              <a:gd name="connsiteY12" fmla="*/ 828136 h 828136"/>
              <a:gd name="connsiteX0" fmla="*/ 120799 w 379654"/>
              <a:gd name="connsiteY0" fmla="*/ 0 h 828136"/>
              <a:gd name="connsiteX1" fmla="*/ 345086 w 379654"/>
              <a:gd name="connsiteY1" fmla="*/ 86265 h 828136"/>
              <a:gd name="connsiteX2" fmla="*/ 177680 w 379654"/>
              <a:gd name="connsiteY2" fmla="*/ 167189 h 828136"/>
              <a:gd name="connsiteX3" fmla="*/ 30 w 379654"/>
              <a:gd name="connsiteY3" fmla="*/ 224287 h 828136"/>
              <a:gd name="connsiteX4" fmla="*/ 191082 w 379654"/>
              <a:gd name="connsiteY4" fmla="*/ 276046 h 828136"/>
              <a:gd name="connsiteX5" fmla="*/ 345086 w 379654"/>
              <a:gd name="connsiteY5" fmla="*/ 345057 h 828136"/>
              <a:gd name="connsiteX6" fmla="*/ 187269 w 379654"/>
              <a:gd name="connsiteY6" fmla="*/ 422285 h 828136"/>
              <a:gd name="connsiteX7" fmla="*/ 17282 w 379654"/>
              <a:gd name="connsiteY7" fmla="*/ 517585 h 828136"/>
              <a:gd name="connsiteX8" fmla="*/ 224316 w 379654"/>
              <a:gd name="connsiteY8" fmla="*/ 586597 h 828136"/>
              <a:gd name="connsiteX9" fmla="*/ 379592 w 379654"/>
              <a:gd name="connsiteY9" fmla="*/ 569344 h 828136"/>
              <a:gd name="connsiteX10" fmla="*/ 207064 w 379654"/>
              <a:gd name="connsiteY10" fmla="*/ 707367 h 828136"/>
              <a:gd name="connsiteX11" fmla="*/ 51788 w 379654"/>
              <a:gd name="connsiteY11" fmla="*/ 724619 h 828136"/>
              <a:gd name="connsiteX12" fmla="*/ 241569 w 379654"/>
              <a:gd name="connsiteY12" fmla="*/ 828136 h 828136"/>
              <a:gd name="connsiteX0" fmla="*/ 120772 w 379627"/>
              <a:gd name="connsiteY0" fmla="*/ 0 h 828136"/>
              <a:gd name="connsiteX1" fmla="*/ 345059 w 379627"/>
              <a:gd name="connsiteY1" fmla="*/ 86265 h 828136"/>
              <a:gd name="connsiteX2" fmla="*/ 177653 w 379627"/>
              <a:gd name="connsiteY2" fmla="*/ 167189 h 828136"/>
              <a:gd name="connsiteX3" fmla="*/ 3 w 379627"/>
              <a:gd name="connsiteY3" fmla="*/ 224287 h 828136"/>
              <a:gd name="connsiteX4" fmla="*/ 181466 w 379627"/>
              <a:gd name="connsiteY4" fmla="*/ 276046 h 828136"/>
              <a:gd name="connsiteX5" fmla="*/ 345059 w 379627"/>
              <a:gd name="connsiteY5" fmla="*/ 345057 h 828136"/>
              <a:gd name="connsiteX6" fmla="*/ 187242 w 379627"/>
              <a:gd name="connsiteY6" fmla="*/ 422285 h 828136"/>
              <a:gd name="connsiteX7" fmla="*/ 17255 w 379627"/>
              <a:gd name="connsiteY7" fmla="*/ 517585 h 828136"/>
              <a:gd name="connsiteX8" fmla="*/ 224289 w 379627"/>
              <a:gd name="connsiteY8" fmla="*/ 586597 h 828136"/>
              <a:gd name="connsiteX9" fmla="*/ 379565 w 379627"/>
              <a:gd name="connsiteY9" fmla="*/ 569344 h 828136"/>
              <a:gd name="connsiteX10" fmla="*/ 207037 w 379627"/>
              <a:gd name="connsiteY10" fmla="*/ 707367 h 828136"/>
              <a:gd name="connsiteX11" fmla="*/ 51761 w 379627"/>
              <a:gd name="connsiteY11" fmla="*/ 724619 h 828136"/>
              <a:gd name="connsiteX12" fmla="*/ 241542 w 379627"/>
              <a:gd name="connsiteY12" fmla="*/ 828136 h 828136"/>
              <a:gd name="connsiteX0" fmla="*/ 120772 w 379627"/>
              <a:gd name="connsiteY0" fmla="*/ 0 h 828136"/>
              <a:gd name="connsiteX1" fmla="*/ 345059 w 379627"/>
              <a:gd name="connsiteY1" fmla="*/ 86265 h 828136"/>
              <a:gd name="connsiteX2" fmla="*/ 177653 w 379627"/>
              <a:gd name="connsiteY2" fmla="*/ 167189 h 828136"/>
              <a:gd name="connsiteX3" fmla="*/ 3 w 379627"/>
              <a:gd name="connsiteY3" fmla="*/ 224287 h 828136"/>
              <a:gd name="connsiteX4" fmla="*/ 181466 w 379627"/>
              <a:gd name="connsiteY4" fmla="*/ 276046 h 828136"/>
              <a:gd name="connsiteX5" fmla="*/ 345059 w 379627"/>
              <a:gd name="connsiteY5" fmla="*/ 345057 h 828136"/>
              <a:gd name="connsiteX6" fmla="*/ 184046 w 379627"/>
              <a:gd name="connsiteY6" fmla="*/ 432965 h 828136"/>
              <a:gd name="connsiteX7" fmla="*/ 17255 w 379627"/>
              <a:gd name="connsiteY7" fmla="*/ 517585 h 828136"/>
              <a:gd name="connsiteX8" fmla="*/ 224289 w 379627"/>
              <a:gd name="connsiteY8" fmla="*/ 586597 h 828136"/>
              <a:gd name="connsiteX9" fmla="*/ 379565 w 379627"/>
              <a:gd name="connsiteY9" fmla="*/ 569344 h 828136"/>
              <a:gd name="connsiteX10" fmla="*/ 207037 w 379627"/>
              <a:gd name="connsiteY10" fmla="*/ 707367 h 828136"/>
              <a:gd name="connsiteX11" fmla="*/ 51761 w 379627"/>
              <a:gd name="connsiteY11" fmla="*/ 724619 h 828136"/>
              <a:gd name="connsiteX12" fmla="*/ 241542 w 379627"/>
              <a:gd name="connsiteY12" fmla="*/ 828136 h 828136"/>
              <a:gd name="connsiteX0" fmla="*/ 120772 w 379627"/>
              <a:gd name="connsiteY0" fmla="*/ 0 h 828136"/>
              <a:gd name="connsiteX1" fmla="*/ 345059 w 379627"/>
              <a:gd name="connsiteY1" fmla="*/ 86265 h 828136"/>
              <a:gd name="connsiteX2" fmla="*/ 177653 w 379627"/>
              <a:gd name="connsiteY2" fmla="*/ 167189 h 828136"/>
              <a:gd name="connsiteX3" fmla="*/ 3 w 379627"/>
              <a:gd name="connsiteY3" fmla="*/ 224287 h 828136"/>
              <a:gd name="connsiteX4" fmla="*/ 181466 w 379627"/>
              <a:gd name="connsiteY4" fmla="*/ 276046 h 828136"/>
              <a:gd name="connsiteX5" fmla="*/ 354648 w 379627"/>
              <a:gd name="connsiteY5" fmla="*/ 350397 h 828136"/>
              <a:gd name="connsiteX6" fmla="*/ 184046 w 379627"/>
              <a:gd name="connsiteY6" fmla="*/ 432965 h 828136"/>
              <a:gd name="connsiteX7" fmla="*/ 17255 w 379627"/>
              <a:gd name="connsiteY7" fmla="*/ 517585 h 828136"/>
              <a:gd name="connsiteX8" fmla="*/ 224289 w 379627"/>
              <a:gd name="connsiteY8" fmla="*/ 586597 h 828136"/>
              <a:gd name="connsiteX9" fmla="*/ 379565 w 379627"/>
              <a:gd name="connsiteY9" fmla="*/ 569344 h 828136"/>
              <a:gd name="connsiteX10" fmla="*/ 207037 w 379627"/>
              <a:gd name="connsiteY10" fmla="*/ 707367 h 828136"/>
              <a:gd name="connsiteX11" fmla="*/ 51761 w 379627"/>
              <a:gd name="connsiteY11" fmla="*/ 724619 h 828136"/>
              <a:gd name="connsiteX12" fmla="*/ 241542 w 379627"/>
              <a:gd name="connsiteY12" fmla="*/ 828136 h 828136"/>
              <a:gd name="connsiteX0" fmla="*/ 120772 w 379587"/>
              <a:gd name="connsiteY0" fmla="*/ 0 h 828136"/>
              <a:gd name="connsiteX1" fmla="*/ 345059 w 379587"/>
              <a:gd name="connsiteY1" fmla="*/ 86265 h 828136"/>
              <a:gd name="connsiteX2" fmla="*/ 177653 w 379587"/>
              <a:gd name="connsiteY2" fmla="*/ 167189 h 828136"/>
              <a:gd name="connsiteX3" fmla="*/ 3 w 379587"/>
              <a:gd name="connsiteY3" fmla="*/ 224287 h 828136"/>
              <a:gd name="connsiteX4" fmla="*/ 181466 w 379587"/>
              <a:gd name="connsiteY4" fmla="*/ 276046 h 828136"/>
              <a:gd name="connsiteX5" fmla="*/ 354648 w 379587"/>
              <a:gd name="connsiteY5" fmla="*/ 350397 h 828136"/>
              <a:gd name="connsiteX6" fmla="*/ 184046 w 379587"/>
              <a:gd name="connsiteY6" fmla="*/ 432965 h 828136"/>
              <a:gd name="connsiteX7" fmla="*/ 17255 w 379587"/>
              <a:gd name="connsiteY7" fmla="*/ 517585 h 828136"/>
              <a:gd name="connsiteX8" fmla="*/ 195521 w 379587"/>
              <a:gd name="connsiteY8" fmla="*/ 565236 h 828136"/>
              <a:gd name="connsiteX9" fmla="*/ 379565 w 379587"/>
              <a:gd name="connsiteY9" fmla="*/ 569344 h 828136"/>
              <a:gd name="connsiteX10" fmla="*/ 207037 w 379587"/>
              <a:gd name="connsiteY10" fmla="*/ 707367 h 828136"/>
              <a:gd name="connsiteX11" fmla="*/ 51761 w 379587"/>
              <a:gd name="connsiteY11" fmla="*/ 724619 h 828136"/>
              <a:gd name="connsiteX12" fmla="*/ 241542 w 379587"/>
              <a:gd name="connsiteY12" fmla="*/ 828136 h 828136"/>
              <a:gd name="connsiteX0" fmla="*/ 120772 w 379587"/>
              <a:gd name="connsiteY0" fmla="*/ 0 h 828136"/>
              <a:gd name="connsiteX1" fmla="*/ 345059 w 379587"/>
              <a:gd name="connsiteY1" fmla="*/ 86265 h 828136"/>
              <a:gd name="connsiteX2" fmla="*/ 177653 w 379587"/>
              <a:gd name="connsiteY2" fmla="*/ 167189 h 828136"/>
              <a:gd name="connsiteX3" fmla="*/ 3 w 379587"/>
              <a:gd name="connsiteY3" fmla="*/ 224287 h 828136"/>
              <a:gd name="connsiteX4" fmla="*/ 181466 w 379587"/>
              <a:gd name="connsiteY4" fmla="*/ 276046 h 828136"/>
              <a:gd name="connsiteX5" fmla="*/ 354648 w 379587"/>
              <a:gd name="connsiteY5" fmla="*/ 350397 h 828136"/>
              <a:gd name="connsiteX6" fmla="*/ 184046 w 379587"/>
              <a:gd name="connsiteY6" fmla="*/ 432965 h 828136"/>
              <a:gd name="connsiteX7" fmla="*/ 17255 w 379587"/>
              <a:gd name="connsiteY7" fmla="*/ 517585 h 828136"/>
              <a:gd name="connsiteX8" fmla="*/ 195521 w 379587"/>
              <a:gd name="connsiteY8" fmla="*/ 565236 h 828136"/>
              <a:gd name="connsiteX9" fmla="*/ 379565 w 379587"/>
              <a:gd name="connsiteY9" fmla="*/ 569344 h 828136"/>
              <a:gd name="connsiteX10" fmla="*/ 207037 w 379587"/>
              <a:gd name="connsiteY10" fmla="*/ 680666 h 828136"/>
              <a:gd name="connsiteX11" fmla="*/ 51761 w 379587"/>
              <a:gd name="connsiteY11" fmla="*/ 724619 h 828136"/>
              <a:gd name="connsiteX12" fmla="*/ 241542 w 379587"/>
              <a:gd name="connsiteY12" fmla="*/ 828136 h 828136"/>
              <a:gd name="connsiteX0" fmla="*/ 120772 w 379588"/>
              <a:gd name="connsiteY0" fmla="*/ 0 h 828136"/>
              <a:gd name="connsiteX1" fmla="*/ 345059 w 379588"/>
              <a:gd name="connsiteY1" fmla="*/ 86265 h 828136"/>
              <a:gd name="connsiteX2" fmla="*/ 177653 w 379588"/>
              <a:gd name="connsiteY2" fmla="*/ 167189 h 828136"/>
              <a:gd name="connsiteX3" fmla="*/ 3 w 379588"/>
              <a:gd name="connsiteY3" fmla="*/ 224287 h 828136"/>
              <a:gd name="connsiteX4" fmla="*/ 181466 w 379588"/>
              <a:gd name="connsiteY4" fmla="*/ 276046 h 828136"/>
              <a:gd name="connsiteX5" fmla="*/ 354648 w 379588"/>
              <a:gd name="connsiteY5" fmla="*/ 350397 h 828136"/>
              <a:gd name="connsiteX6" fmla="*/ 184046 w 379588"/>
              <a:gd name="connsiteY6" fmla="*/ 432965 h 828136"/>
              <a:gd name="connsiteX7" fmla="*/ 17255 w 379588"/>
              <a:gd name="connsiteY7" fmla="*/ 517585 h 828136"/>
              <a:gd name="connsiteX8" fmla="*/ 195521 w 379588"/>
              <a:gd name="connsiteY8" fmla="*/ 565236 h 828136"/>
              <a:gd name="connsiteX9" fmla="*/ 379565 w 379588"/>
              <a:gd name="connsiteY9" fmla="*/ 569344 h 828136"/>
              <a:gd name="connsiteX10" fmla="*/ 207037 w 379588"/>
              <a:gd name="connsiteY10" fmla="*/ 680666 h 828136"/>
              <a:gd name="connsiteX11" fmla="*/ 38975 w 379588"/>
              <a:gd name="connsiteY11" fmla="*/ 799381 h 828136"/>
              <a:gd name="connsiteX12" fmla="*/ 241542 w 379588"/>
              <a:gd name="connsiteY12" fmla="*/ 828136 h 828136"/>
              <a:gd name="connsiteX0" fmla="*/ 120772 w 379588"/>
              <a:gd name="connsiteY0" fmla="*/ 0 h 870857"/>
              <a:gd name="connsiteX1" fmla="*/ 345059 w 379588"/>
              <a:gd name="connsiteY1" fmla="*/ 86265 h 870857"/>
              <a:gd name="connsiteX2" fmla="*/ 177653 w 379588"/>
              <a:gd name="connsiteY2" fmla="*/ 167189 h 870857"/>
              <a:gd name="connsiteX3" fmla="*/ 3 w 379588"/>
              <a:gd name="connsiteY3" fmla="*/ 224287 h 870857"/>
              <a:gd name="connsiteX4" fmla="*/ 181466 w 379588"/>
              <a:gd name="connsiteY4" fmla="*/ 276046 h 870857"/>
              <a:gd name="connsiteX5" fmla="*/ 354648 w 379588"/>
              <a:gd name="connsiteY5" fmla="*/ 350397 h 870857"/>
              <a:gd name="connsiteX6" fmla="*/ 184046 w 379588"/>
              <a:gd name="connsiteY6" fmla="*/ 432965 h 870857"/>
              <a:gd name="connsiteX7" fmla="*/ 17255 w 379588"/>
              <a:gd name="connsiteY7" fmla="*/ 517585 h 870857"/>
              <a:gd name="connsiteX8" fmla="*/ 195521 w 379588"/>
              <a:gd name="connsiteY8" fmla="*/ 565236 h 870857"/>
              <a:gd name="connsiteX9" fmla="*/ 379565 w 379588"/>
              <a:gd name="connsiteY9" fmla="*/ 569344 h 870857"/>
              <a:gd name="connsiteX10" fmla="*/ 207037 w 379588"/>
              <a:gd name="connsiteY10" fmla="*/ 680666 h 870857"/>
              <a:gd name="connsiteX11" fmla="*/ 38975 w 379588"/>
              <a:gd name="connsiteY11" fmla="*/ 799381 h 870857"/>
              <a:gd name="connsiteX12" fmla="*/ 215970 w 379588"/>
              <a:gd name="connsiteY12" fmla="*/ 870857 h 870857"/>
              <a:gd name="connsiteX0" fmla="*/ 120772 w 379588"/>
              <a:gd name="connsiteY0" fmla="*/ 0 h 870857"/>
              <a:gd name="connsiteX1" fmla="*/ 345059 w 379588"/>
              <a:gd name="connsiteY1" fmla="*/ 86265 h 870857"/>
              <a:gd name="connsiteX2" fmla="*/ 177653 w 379588"/>
              <a:gd name="connsiteY2" fmla="*/ 167189 h 870857"/>
              <a:gd name="connsiteX3" fmla="*/ 3 w 379588"/>
              <a:gd name="connsiteY3" fmla="*/ 224287 h 870857"/>
              <a:gd name="connsiteX4" fmla="*/ 181466 w 379588"/>
              <a:gd name="connsiteY4" fmla="*/ 276046 h 870857"/>
              <a:gd name="connsiteX5" fmla="*/ 354648 w 379588"/>
              <a:gd name="connsiteY5" fmla="*/ 350397 h 870857"/>
              <a:gd name="connsiteX6" fmla="*/ 184046 w 379588"/>
              <a:gd name="connsiteY6" fmla="*/ 432965 h 870857"/>
              <a:gd name="connsiteX7" fmla="*/ 17255 w 379588"/>
              <a:gd name="connsiteY7" fmla="*/ 517585 h 870857"/>
              <a:gd name="connsiteX8" fmla="*/ 195521 w 379588"/>
              <a:gd name="connsiteY8" fmla="*/ 549216 h 870857"/>
              <a:gd name="connsiteX9" fmla="*/ 379565 w 379588"/>
              <a:gd name="connsiteY9" fmla="*/ 569344 h 870857"/>
              <a:gd name="connsiteX10" fmla="*/ 207037 w 379588"/>
              <a:gd name="connsiteY10" fmla="*/ 680666 h 870857"/>
              <a:gd name="connsiteX11" fmla="*/ 38975 w 379588"/>
              <a:gd name="connsiteY11" fmla="*/ 799381 h 870857"/>
              <a:gd name="connsiteX12" fmla="*/ 215970 w 379588"/>
              <a:gd name="connsiteY12" fmla="*/ 870857 h 870857"/>
              <a:gd name="connsiteX0" fmla="*/ 120772 w 379588"/>
              <a:gd name="connsiteY0" fmla="*/ 0 h 833476"/>
              <a:gd name="connsiteX1" fmla="*/ 345059 w 379588"/>
              <a:gd name="connsiteY1" fmla="*/ 86265 h 833476"/>
              <a:gd name="connsiteX2" fmla="*/ 177653 w 379588"/>
              <a:gd name="connsiteY2" fmla="*/ 167189 h 833476"/>
              <a:gd name="connsiteX3" fmla="*/ 3 w 379588"/>
              <a:gd name="connsiteY3" fmla="*/ 224287 h 833476"/>
              <a:gd name="connsiteX4" fmla="*/ 181466 w 379588"/>
              <a:gd name="connsiteY4" fmla="*/ 276046 h 833476"/>
              <a:gd name="connsiteX5" fmla="*/ 354648 w 379588"/>
              <a:gd name="connsiteY5" fmla="*/ 350397 h 833476"/>
              <a:gd name="connsiteX6" fmla="*/ 184046 w 379588"/>
              <a:gd name="connsiteY6" fmla="*/ 432965 h 833476"/>
              <a:gd name="connsiteX7" fmla="*/ 17255 w 379588"/>
              <a:gd name="connsiteY7" fmla="*/ 517585 h 833476"/>
              <a:gd name="connsiteX8" fmla="*/ 195521 w 379588"/>
              <a:gd name="connsiteY8" fmla="*/ 549216 h 833476"/>
              <a:gd name="connsiteX9" fmla="*/ 379565 w 379588"/>
              <a:gd name="connsiteY9" fmla="*/ 569344 h 833476"/>
              <a:gd name="connsiteX10" fmla="*/ 207037 w 379588"/>
              <a:gd name="connsiteY10" fmla="*/ 680666 h 833476"/>
              <a:gd name="connsiteX11" fmla="*/ 38975 w 379588"/>
              <a:gd name="connsiteY11" fmla="*/ 799381 h 833476"/>
              <a:gd name="connsiteX12" fmla="*/ 212773 w 379588"/>
              <a:gd name="connsiteY12" fmla="*/ 833476 h 833476"/>
              <a:gd name="connsiteX0" fmla="*/ 120772 w 379588"/>
              <a:gd name="connsiteY0" fmla="*/ 0 h 833549"/>
              <a:gd name="connsiteX1" fmla="*/ 345059 w 379588"/>
              <a:gd name="connsiteY1" fmla="*/ 86265 h 833549"/>
              <a:gd name="connsiteX2" fmla="*/ 177653 w 379588"/>
              <a:gd name="connsiteY2" fmla="*/ 167189 h 833549"/>
              <a:gd name="connsiteX3" fmla="*/ 3 w 379588"/>
              <a:gd name="connsiteY3" fmla="*/ 224287 h 833549"/>
              <a:gd name="connsiteX4" fmla="*/ 181466 w 379588"/>
              <a:gd name="connsiteY4" fmla="*/ 276046 h 833549"/>
              <a:gd name="connsiteX5" fmla="*/ 354648 w 379588"/>
              <a:gd name="connsiteY5" fmla="*/ 350397 h 833549"/>
              <a:gd name="connsiteX6" fmla="*/ 184046 w 379588"/>
              <a:gd name="connsiteY6" fmla="*/ 432965 h 833549"/>
              <a:gd name="connsiteX7" fmla="*/ 17255 w 379588"/>
              <a:gd name="connsiteY7" fmla="*/ 517585 h 833549"/>
              <a:gd name="connsiteX8" fmla="*/ 195521 w 379588"/>
              <a:gd name="connsiteY8" fmla="*/ 549216 h 833549"/>
              <a:gd name="connsiteX9" fmla="*/ 379565 w 379588"/>
              <a:gd name="connsiteY9" fmla="*/ 569344 h 833549"/>
              <a:gd name="connsiteX10" fmla="*/ 207037 w 379588"/>
              <a:gd name="connsiteY10" fmla="*/ 680666 h 833549"/>
              <a:gd name="connsiteX11" fmla="*/ 38975 w 379588"/>
              <a:gd name="connsiteY11" fmla="*/ 799381 h 833549"/>
              <a:gd name="connsiteX12" fmla="*/ 212773 w 379588"/>
              <a:gd name="connsiteY12" fmla="*/ 833476 h 833549"/>
              <a:gd name="connsiteX0" fmla="*/ 120772 w 379588"/>
              <a:gd name="connsiteY0" fmla="*/ 0 h 833476"/>
              <a:gd name="connsiteX1" fmla="*/ 345059 w 379588"/>
              <a:gd name="connsiteY1" fmla="*/ 86265 h 833476"/>
              <a:gd name="connsiteX2" fmla="*/ 177653 w 379588"/>
              <a:gd name="connsiteY2" fmla="*/ 167189 h 833476"/>
              <a:gd name="connsiteX3" fmla="*/ 3 w 379588"/>
              <a:gd name="connsiteY3" fmla="*/ 224287 h 833476"/>
              <a:gd name="connsiteX4" fmla="*/ 181466 w 379588"/>
              <a:gd name="connsiteY4" fmla="*/ 276046 h 833476"/>
              <a:gd name="connsiteX5" fmla="*/ 354648 w 379588"/>
              <a:gd name="connsiteY5" fmla="*/ 350397 h 833476"/>
              <a:gd name="connsiteX6" fmla="*/ 184046 w 379588"/>
              <a:gd name="connsiteY6" fmla="*/ 432965 h 833476"/>
              <a:gd name="connsiteX7" fmla="*/ 17255 w 379588"/>
              <a:gd name="connsiteY7" fmla="*/ 517585 h 833476"/>
              <a:gd name="connsiteX8" fmla="*/ 195521 w 379588"/>
              <a:gd name="connsiteY8" fmla="*/ 549216 h 833476"/>
              <a:gd name="connsiteX9" fmla="*/ 379565 w 379588"/>
              <a:gd name="connsiteY9" fmla="*/ 569344 h 833476"/>
              <a:gd name="connsiteX10" fmla="*/ 207037 w 379588"/>
              <a:gd name="connsiteY10" fmla="*/ 680666 h 833476"/>
              <a:gd name="connsiteX11" fmla="*/ 38975 w 379588"/>
              <a:gd name="connsiteY11" fmla="*/ 799381 h 833476"/>
              <a:gd name="connsiteX12" fmla="*/ 212773 w 379588"/>
              <a:gd name="connsiteY12" fmla="*/ 833476 h 833476"/>
              <a:gd name="connsiteX0" fmla="*/ 120772 w 379588"/>
              <a:gd name="connsiteY0" fmla="*/ 0 h 833476"/>
              <a:gd name="connsiteX1" fmla="*/ 345059 w 379588"/>
              <a:gd name="connsiteY1" fmla="*/ 86265 h 833476"/>
              <a:gd name="connsiteX2" fmla="*/ 177653 w 379588"/>
              <a:gd name="connsiteY2" fmla="*/ 167189 h 833476"/>
              <a:gd name="connsiteX3" fmla="*/ 3 w 379588"/>
              <a:gd name="connsiteY3" fmla="*/ 224287 h 833476"/>
              <a:gd name="connsiteX4" fmla="*/ 181466 w 379588"/>
              <a:gd name="connsiteY4" fmla="*/ 276046 h 833476"/>
              <a:gd name="connsiteX5" fmla="*/ 354648 w 379588"/>
              <a:gd name="connsiteY5" fmla="*/ 350397 h 833476"/>
              <a:gd name="connsiteX6" fmla="*/ 184046 w 379588"/>
              <a:gd name="connsiteY6" fmla="*/ 432965 h 833476"/>
              <a:gd name="connsiteX7" fmla="*/ 17255 w 379588"/>
              <a:gd name="connsiteY7" fmla="*/ 517585 h 833476"/>
              <a:gd name="connsiteX8" fmla="*/ 195521 w 379588"/>
              <a:gd name="connsiteY8" fmla="*/ 549216 h 833476"/>
              <a:gd name="connsiteX9" fmla="*/ 379565 w 379588"/>
              <a:gd name="connsiteY9" fmla="*/ 569344 h 833476"/>
              <a:gd name="connsiteX10" fmla="*/ 207037 w 379588"/>
              <a:gd name="connsiteY10" fmla="*/ 680666 h 833476"/>
              <a:gd name="connsiteX11" fmla="*/ 38975 w 379588"/>
              <a:gd name="connsiteY11" fmla="*/ 799381 h 833476"/>
              <a:gd name="connsiteX12" fmla="*/ 212773 w 379588"/>
              <a:gd name="connsiteY12" fmla="*/ 833476 h 833476"/>
              <a:gd name="connsiteX0" fmla="*/ 120772 w 379588"/>
              <a:gd name="connsiteY0" fmla="*/ 0 h 833476"/>
              <a:gd name="connsiteX1" fmla="*/ 345059 w 379588"/>
              <a:gd name="connsiteY1" fmla="*/ 86265 h 833476"/>
              <a:gd name="connsiteX2" fmla="*/ 177653 w 379588"/>
              <a:gd name="connsiteY2" fmla="*/ 167189 h 833476"/>
              <a:gd name="connsiteX3" fmla="*/ 3 w 379588"/>
              <a:gd name="connsiteY3" fmla="*/ 224287 h 833476"/>
              <a:gd name="connsiteX4" fmla="*/ 181466 w 379588"/>
              <a:gd name="connsiteY4" fmla="*/ 276046 h 833476"/>
              <a:gd name="connsiteX5" fmla="*/ 354648 w 379588"/>
              <a:gd name="connsiteY5" fmla="*/ 350397 h 833476"/>
              <a:gd name="connsiteX6" fmla="*/ 184046 w 379588"/>
              <a:gd name="connsiteY6" fmla="*/ 432965 h 833476"/>
              <a:gd name="connsiteX7" fmla="*/ 17255 w 379588"/>
              <a:gd name="connsiteY7" fmla="*/ 517585 h 833476"/>
              <a:gd name="connsiteX8" fmla="*/ 195521 w 379588"/>
              <a:gd name="connsiteY8" fmla="*/ 549216 h 833476"/>
              <a:gd name="connsiteX9" fmla="*/ 379565 w 379588"/>
              <a:gd name="connsiteY9" fmla="*/ 569344 h 833476"/>
              <a:gd name="connsiteX10" fmla="*/ 207037 w 379588"/>
              <a:gd name="connsiteY10" fmla="*/ 680666 h 833476"/>
              <a:gd name="connsiteX11" fmla="*/ 38975 w 379588"/>
              <a:gd name="connsiteY11" fmla="*/ 799381 h 833476"/>
              <a:gd name="connsiteX12" fmla="*/ 212773 w 379588"/>
              <a:gd name="connsiteY12" fmla="*/ 833476 h 833476"/>
              <a:gd name="connsiteX0" fmla="*/ 120772 w 379588"/>
              <a:gd name="connsiteY0" fmla="*/ 0 h 833476"/>
              <a:gd name="connsiteX1" fmla="*/ 345059 w 379588"/>
              <a:gd name="connsiteY1" fmla="*/ 86265 h 833476"/>
              <a:gd name="connsiteX2" fmla="*/ 177653 w 379588"/>
              <a:gd name="connsiteY2" fmla="*/ 167189 h 833476"/>
              <a:gd name="connsiteX3" fmla="*/ 3 w 379588"/>
              <a:gd name="connsiteY3" fmla="*/ 224287 h 833476"/>
              <a:gd name="connsiteX4" fmla="*/ 181466 w 379588"/>
              <a:gd name="connsiteY4" fmla="*/ 286727 h 833476"/>
              <a:gd name="connsiteX5" fmla="*/ 354648 w 379588"/>
              <a:gd name="connsiteY5" fmla="*/ 350397 h 833476"/>
              <a:gd name="connsiteX6" fmla="*/ 184046 w 379588"/>
              <a:gd name="connsiteY6" fmla="*/ 432965 h 833476"/>
              <a:gd name="connsiteX7" fmla="*/ 17255 w 379588"/>
              <a:gd name="connsiteY7" fmla="*/ 517585 h 833476"/>
              <a:gd name="connsiteX8" fmla="*/ 195521 w 379588"/>
              <a:gd name="connsiteY8" fmla="*/ 549216 h 833476"/>
              <a:gd name="connsiteX9" fmla="*/ 379565 w 379588"/>
              <a:gd name="connsiteY9" fmla="*/ 569344 h 833476"/>
              <a:gd name="connsiteX10" fmla="*/ 207037 w 379588"/>
              <a:gd name="connsiteY10" fmla="*/ 680666 h 833476"/>
              <a:gd name="connsiteX11" fmla="*/ 38975 w 379588"/>
              <a:gd name="connsiteY11" fmla="*/ 799381 h 833476"/>
              <a:gd name="connsiteX12" fmla="*/ 212773 w 379588"/>
              <a:gd name="connsiteY12" fmla="*/ 833476 h 833476"/>
              <a:gd name="connsiteX0" fmla="*/ 120772 w 379577"/>
              <a:gd name="connsiteY0" fmla="*/ 0 h 833476"/>
              <a:gd name="connsiteX1" fmla="*/ 345059 w 379577"/>
              <a:gd name="connsiteY1" fmla="*/ 86265 h 833476"/>
              <a:gd name="connsiteX2" fmla="*/ 177653 w 379577"/>
              <a:gd name="connsiteY2" fmla="*/ 167189 h 833476"/>
              <a:gd name="connsiteX3" fmla="*/ 3 w 379577"/>
              <a:gd name="connsiteY3" fmla="*/ 224287 h 833476"/>
              <a:gd name="connsiteX4" fmla="*/ 181466 w 379577"/>
              <a:gd name="connsiteY4" fmla="*/ 286727 h 833476"/>
              <a:gd name="connsiteX5" fmla="*/ 354648 w 379577"/>
              <a:gd name="connsiteY5" fmla="*/ 350397 h 833476"/>
              <a:gd name="connsiteX6" fmla="*/ 184046 w 379577"/>
              <a:gd name="connsiteY6" fmla="*/ 432965 h 833476"/>
              <a:gd name="connsiteX7" fmla="*/ 17255 w 379577"/>
              <a:gd name="connsiteY7" fmla="*/ 517585 h 833476"/>
              <a:gd name="connsiteX8" fmla="*/ 198718 w 379577"/>
              <a:gd name="connsiteY8" fmla="*/ 559897 h 833476"/>
              <a:gd name="connsiteX9" fmla="*/ 379565 w 379577"/>
              <a:gd name="connsiteY9" fmla="*/ 569344 h 833476"/>
              <a:gd name="connsiteX10" fmla="*/ 207037 w 379577"/>
              <a:gd name="connsiteY10" fmla="*/ 680666 h 833476"/>
              <a:gd name="connsiteX11" fmla="*/ 38975 w 379577"/>
              <a:gd name="connsiteY11" fmla="*/ 799381 h 833476"/>
              <a:gd name="connsiteX12" fmla="*/ 212773 w 379577"/>
              <a:gd name="connsiteY12" fmla="*/ 833476 h 833476"/>
              <a:gd name="connsiteX0" fmla="*/ 120772 w 379577"/>
              <a:gd name="connsiteY0" fmla="*/ 0 h 833476"/>
              <a:gd name="connsiteX1" fmla="*/ 345059 w 379577"/>
              <a:gd name="connsiteY1" fmla="*/ 86265 h 833476"/>
              <a:gd name="connsiteX2" fmla="*/ 177653 w 379577"/>
              <a:gd name="connsiteY2" fmla="*/ 167189 h 833476"/>
              <a:gd name="connsiteX3" fmla="*/ 3 w 379577"/>
              <a:gd name="connsiteY3" fmla="*/ 224287 h 833476"/>
              <a:gd name="connsiteX4" fmla="*/ 181466 w 379577"/>
              <a:gd name="connsiteY4" fmla="*/ 286727 h 833476"/>
              <a:gd name="connsiteX5" fmla="*/ 354648 w 379577"/>
              <a:gd name="connsiteY5" fmla="*/ 350397 h 833476"/>
              <a:gd name="connsiteX6" fmla="*/ 184046 w 379577"/>
              <a:gd name="connsiteY6" fmla="*/ 432965 h 833476"/>
              <a:gd name="connsiteX7" fmla="*/ 17255 w 379577"/>
              <a:gd name="connsiteY7" fmla="*/ 517585 h 833476"/>
              <a:gd name="connsiteX8" fmla="*/ 198718 w 379577"/>
              <a:gd name="connsiteY8" fmla="*/ 559897 h 833476"/>
              <a:gd name="connsiteX9" fmla="*/ 379565 w 379577"/>
              <a:gd name="connsiteY9" fmla="*/ 569344 h 833476"/>
              <a:gd name="connsiteX10" fmla="*/ 207037 w 379577"/>
              <a:gd name="connsiteY10" fmla="*/ 696687 h 833476"/>
              <a:gd name="connsiteX11" fmla="*/ 38975 w 379577"/>
              <a:gd name="connsiteY11" fmla="*/ 799381 h 833476"/>
              <a:gd name="connsiteX12" fmla="*/ 212773 w 379577"/>
              <a:gd name="connsiteY12" fmla="*/ 833476 h 833476"/>
              <a:gd name="connsiteX0" fmla="*/ 120772 w 379577"/>
              <a:gd name="connsiteY0" fmla="*/ 0 h 833476"/>
              <a:gd name="connsiteX1" fmla="*/ 345059 w 379577"/>
              <a:gd name="connsiteY1" fmla="*/ 86265 h 833476"/>
              <a:gd name="connsiteX2" fmla="*/ 177653 w 379577"/>
              <a:gd name="connsiteY2" fmla="*/ 167189 h 833476"/>
              <a:gd name="connsiteX3" fmla="*/ 3 w 379577"/>
              <a:gd name="connsiteY3" fmla="*/ 224287 h 833476"/>
              <a:gd name="connsiteX4" fmla="*/ 181466 w 379577"/>
              <a:gd name="connsiteY4" fmla="*/ 286727 h 833476"/>
              <a:gd name="connsiteX5" fmla="*/ 354648 w 379577"/>
              <a:gd name="connsiteY5" fmla="*/ 350397 h 833476"/>
              <a:gd name="connsiteX6" fmla="*/ 184046 w 379577"/>
              <a:gd name="connsiteY6" fmla="*/ 432965 h 833476"/>
              <a:gd name="connsiteX7" fmla="*/ 17255 w 379577"/>
              <a:gd name="connsiteY7" fmla="*/ 517585 h 833476"/>
              <a:gd name="connsiteX8" fmla="*/ 198718 w 379577"/>
              <a:gd name="connsiteY8" fmla="*/ 543877 h 833476"/>
              <a:gd name="connsiteX9" fmla="*/ 379565 w 379577"/>
              <a:gd name="connsiteY9" fmla="*/ 569344 h 833476"/>
              <a:gd name="connsiteX10" fmla="*/ 207037 w 379577"/>
              <a:gd name="connsiteY10" fmla="*/ 696687 h 833476"/>
              <a:gd name="connsiteX11" fmla="*/ 38975 w 379577"/>
              <a:gd name="connsiteY11" fmla="*/ 799381 h 833476"/>
              <a:gd name="connsiteX12" fmla="*/ 212773 w 379577"/>
              <a:gd name="connsiteY12" fmla="*/ 833476 h 833476"/>
              <a:gd name="connsiteX0" fmla="*/ 165522 w 379577"/>
              <a:gd name="connsiteY0" fmla="*/ 0 h 801435"/>
              <a:gd name="connsiteX1" fmla="*/ 345059 w 379577"/>
              <a:gd name="connsiteY1" fmla="*/ 54224 h 801435"/>
              <a:gd name="connsiteX2" fmla="*/ 177653 w 379577"/>
              <a:gd name="connsiteY2" fmla="*/ 135148 h 801435"/>
              <a:gd name="connsiteX3" fmla="*/ 3 w 379577"/>
              <a:gd name="connsiteY3" fmla="*/ 192246 h 801435"/>
              <a:gd name="connsiteX4" fmla="*/ 181466 w 379577"/>
              <a:gd name="connsiteY4" fmla="*/ 254686 h 801435"/>
              <a:gd name="connsiteX5" fmla="*/ 354648 w 379577"/>
              <a:gd name="connsiteY5" fmla="*/ 318356 h 801435"/>
              <a:gd name="connsiteX6" fmla="*/ 184046 w 379577"/>
              <a:gd name="connsiteY6" fmla="*/ 400924 h 801435"/>
              <a:gd name="connsiteX7" fmla="*/ 17255 w 379577"/>
              <a:gd name="connsiteY7" fmla="*/ 485544 h 801435"/>
              <a:gd name="connsiteX8" fmla="*/ 198718 w 379577"/>
              <a:gd name="connsiteY8" fmla="*/ 511836 h 801435"/>
              <a:gd name="connsiteX9" fmla="*/ 379565 w 379577"/>
              <a:gd name="connsiteY9" fmla="*/ 537303 h 801435"/>
              <a:gd name="connsiteX10" fmla="*/ 207037 w 379577"/>
              <a:gd name="connsiteY10" fmla="*/ 664646 h 801435"/>
              <a:gd name="connsiteX11" fmla="*/ 38975 w 379577"/>
              <a:gd name="connsiteY11" fmla="*/ 767340 h 801435"/>
              <a:gd name="connsiteX12" fmla="*/ 212773 w 379577"/>
              <a:gd name="connsiteY12" fmla="*/ 801435 h 801435"/>
              <a:gd name="connsiteX0" fmla="*/ 165522 w 379577"/>
              <a:gd name="connsiteY0" fmla="*/ 0 h 801435"/>
              <a:gd name="connsiteX1" fmla="*/ 345059 w 379577"/>
              <a:gd name="connsiteY1" fmla="*/ 54224 h 801435"/>
              <a:gd name="connsiteX2" fmla="*/ 177653 w 379577"/>
              <a:gd name="connsiteY2" fmla="*/ 135148 h 801435"/>
              <a:gd name="connsiteX3" fmla="*/ 3 w 379577"/>
              <a:gd name="connsiteY3" fmla="*/ 192246 h 801435"/>
              <a:gd name="connsiteX4" fmla="*/ 181466 w 379577"/>
              <a:gd name="connsiteY4" fmla="*/ 254686 h 801435"/>
              <a:gd name="connsiteX5" fmla="*/ 354648 w 379577"/>
              <a:gd name="connsiteY5" fmla="*/ 318356 h 801435"/>
              <a:gd name="connsiteX6" fmla="*/ 184046 w 379577"/>
              <a:gd name="connsiteY6" fmla="*/ 400924 h 801435"/>
              <a:gd name="connsiteX7" fmla="*/ 17255 w 379577"/>
              <a:gd name="connsiteY7" fmla="*/ 485544 h 801435"/>
              <a:gd name="connsiteX8" fmla="*/ 198718 w 379577"/>
              <a:gd name="connsiteY8" fmla="*/ 511836 h 801435"/>
              <a:gd name="connsiteX9" fmla="*/ 379565 w 379577"/>
              <a:gd name="connsiteY9" fmla="*/ 537303 h 801435"/>
              <a:gd name="connsiteX10" fmla="*/ 207037 w 379577"/>
              <a:gd name="connsiteY10" fmla="*/ 664646 h 801435"/>
              <a:gd name="connsiteX11" fmla="*/ 38975 w 379577"/>
              <a:gd name="connsiteY11" fmla="*/ 767340 h 801435"/>
              <a:gd name="connsiteX12" fmla="*/ 225559 w 379577"/>
              <a:gd name="connsiteY12" fmla="*/ 801435 h 80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9577" h="801435">
                <a:moveTo>
                  <a:pt x="165522" y="0"/>
                </a:moveTo>
                <a:cubicBezTo>
                  <a:pt x="274790" y="28755"/>
                  <a:pt x="343037" y="31699"/>
                  <a:pt x="345059" y="54224"/>
                </a:cubicBezTo>
                <a:cubicBezTo>
                  <a:pt x="347081" y="76749"/>
                  <a:pt x="235162" y="112144"/>
                  <a:pt x="177653" y="135148"/>
                </a:cubicBezTo>
                <a:cubicBezTo>
                  <a:pt x="120144" y="158152"/>
                  <a:pt x="-633" y="172323"/>
                  <a:pt x="3" y="192246"/>
                </a:cubicBezTo>
                <a:cubicBezTo>
                  <a:pt x="639" y="212169"/>
                  <a:pt x="122359" y="233668"/>
                  <a:pt x="181466" y="254686"/>
                </a:cubicBezTo>
                <a:cubicBezTo>
                  <a:pt x="240574" y="275704"/>
                  <a:pt x="354218" y="293983"/>
                  <a:pt x="354648" y="318356"/>
                </a:cubicBezTo>
                <a:cubicBezTo>
                  <a:pt x="355078" y="342729"/>
                  <a:pt x="240278" y="373059"/>
                  <a:pt x="184046" y="400924"/>
                </a:cubicBezTo>
                <a:cubicBezTo>
                  <a:pt x="127814" y="428789"/>
                  <a:pt x="14810" y="467059"/>
                  <a:pt x="17255" y="485544"/>
                </a:cubicBezTo>
                <a:cubicBezTo>
                  <a:pt x="19700" y="504029"/>
                  <a:pt x="138333" y="503210"/>
                  <a:pt x="198718" y="511836"/>
                </a:cubicBezTo>
                <a:cubicBezTo>
                  <a:pt x="259103" y="520463"/>
                  <a:pt x="378179" y="511835"/>
                  <a:pt x="379565" y="537303"/>
                </a:cubicBezTo>
                <a:cubicBezTo>
                  <a:pt x="380952" y="562771"/>
                  <a:pt x="263802" y="626307"/>
                  <a:pt x="207037" y="664646"/>
                </a:cubicBezTo>
                <a:cubicBezTo>
                  <a:pt x="150272" y="702985"/>
                  <a:pt x="35888" y="744542"/>
                  <a:pt x="38975" y="767340"/>
                </a:cubicBezTo>
                <a:cubicBezTo>
                  <a:pt x="42062" y="790138"/>
                  <a:pt x="139937" y="786441"/>
                  <a:pt x="225559" y="801435"/>
                </a:cubicBezTo>
              </a:path>
            </a:pathLst>
          </a:custGeom>
          <a:noFill/>
          <a:ln w="31750" cap="flat" cmpd="sng" algn="ctr">
            <a:solidFill>
              <a:srgbClr val="2F70B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222" name="TextBox 1"/>
          <p:cNvSpPr txBox="1">
            <a:spLocks noChangeArrowheads="1"/>
          </p:cNvSpPr>
          <p:nvPr/>
        </p:nvSpPr>
        <p:spPr bwMode="auto">
          <a:xfrm>
            <a:off x="4422775" y="2039938"/>
            <a:ext cx="352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Narrow" pitchFamily="34" charset="0"/>
                <a:cs typeface="Arial" pitchFamily="34" charset="0"/>
              </a:rPr>
              <a:t>Ni</a:t>
            </a:r>
          </a:p>
        </p:txBody>
      </p:sp>
      <p:sp>
        <p:nvSpPr>
          <p:cNvPr id="112" name="Freeform 29"/>
          <p:cNvSpPr>
            <a:spLocks noEditPoints="1"/>
          </p:cNvSpPr>
          <p:nvPr/>
        </p:nvSpPr>
        <p:spPr bwMode="auto">
          <a:xfrm rot="228844">
            <a:off x="4647445" y="1332976"/>
            <a:ext cx="226065" cy="564657"/>
          </a:xfrm>
          <a:custGeom>
            <a:avLst/>
            <a:gdLst>
              <a:gd name="T0" fmla="*/ 0 w 582"/>
              <a:gd name="T1" fmla="*/ 0 h 958"/>
              <a:gd name="T2" fmla="*/ 0 w 582"/>
              <a:gd name="T3" fmla="*/ 0 h 958"/>
              <a:gd name="T4" fmla="*/ 0 w 582"/>
              <a:gd name="T5" fmla="*/ 0 h 958"/>
              <a:gd name="T6" fmla="*/ 0 w 582"/>
              <a:gd name="T7" fmla="*/ 1 h 958"/>
              <a:gd name="T8" fmla="*/ 0 w 582"/>
              <a:gd name="T9" fmla="*/ 1 h 958"/>
              <a:gd name="T10" fmla="*/ 0 w 582"/>
              <a:gd name="T11" fmla="*/ 1 h 958"/>
              <a:gd name="T12" fmla="*/ 0 w 582"/>
              <a:gd name="T13" fmla="*/ 1 h 958"/>
              <a:gd name="T14" fmla="*/ 0 w 582"/>
              <a:gd name="T15" fmla="*/ 2 h 958"/>
              <a:gd name="T16" fmla="*/ 0 w 582"/>
              <a:gd name="T17" fmla="*/ 2 h 958"/>
              <a:gd name="T18" fmla="*/ 0 w 582"/>
              <a:gd name="T19" fmla="*/ 3 h 958"/>
              <a:gd name="T20" fmla="*/ 0 w 582"/>
              <a:gd name="T21" fmla="*/ 3 h 958"/>
              <a:gd name="T22" fmla="*/ 0 w 582"/>
              <a:gd name="T23" fmla="*/ 3 h 958"/>
              <a:gd name="T24" fmla="*/ 0 w 582"/>
              <a:gd name="T25" fmla="*/ 3 h 958"/>
              <a:gd name="T26" fmla="*/ 0 w 582"/>
              <a:gd name="T27" fmla="*/ 3 h 958"/>
              <a:gd name="T28" fmla="*/ 0 w 582"/>
              <a:gd name="T29" fmla="*/ 4 h 958"/>
              <a:gd name="T30" fmla="*/ 0 w 582"/>
              <a:gd name="T31" fmla="*/ 4 h 958"/>
              <a:gd name="T32" fmla="*/ 0 w 582"/>
              <a:gd name="T33" fmla="*/ 4 h 958"/>
              <a:gd name="T34" fmla="*/ 0 w 582"/>
              <a:gd name="T35" fmla="*/ 4 h 958"/>
              <a:gd name="T36" fmla="*/ 0 w 582"/>
              <a:gd name="T37" fmla="*/ 5 h 958"/>
              <a:gd name="T38" fmla="*/ 0 w 582"/>
              <a:gd name="T39" fmla="*/ 5 h 958"/>
              <a:gd name="T40" fmla="*/ 0 w 582"/>
              <a:gd name="T41" fmla="*/ 0 h 958"/>
              <a:gd name="T42" fmla="*/ 0 w 582"/>
              <a:gd name="T43" fmla="*/ 0 h 958"/>
              <a:gd name="T44" fmla="*/ 0 w 582"/>
              <a:gd name="T45" fmla="*/ 0 h 958"/>
              <a:gd name="T46" fmla="*/ 0 w 582"/>
              <a:gd name="T47" fmla="*/ 1 h 958"/>
              <a:gd name="T48" fmla="*/ 0 w 582"/>
              <a:gd name="T49" fmla="*/ 1 h 958"/>
              <a:gd name="T50" fmla="*/ 0 w 582"/>
              <a:gd name="T51" fmla="*/ 1 h 958"/>
              <a:gd name="T52" fmla="*/ 0 w 582"/>
              <a:gd name="T53" fmla="*/ 1 h 958"/>
              <a:gd name="T54" fmla="*/ 0 w 582"/>
              <a:gd name="T55" fmla="*/ 2 h 958"/>
              <a:gd name="T56" fmla="*/ 0 w 582"/>
              <a:gd name="T57" fmla="*/ 2 h 958"/>
              <a:gd name="T58" fmla="*/ 0 w 582"/>
              <a:gd name="T59" fmla="*/ 2 h 958"/>
              <a:gd name="T60" fmla="*/ 0 w 582"/>
              <a:gd name="T61" fmla="*/ 3 h 958"/>
              <a:gd name="T62" fmla="*/ 0 w 582"/>
              <a:gd name="T63" fmla="*/ 3 h 958"/>
              <a:gd name="T64" fmla="*/ 0 w 582"/>
              <a:gd name="T65" fmla="*/ 3 h 958"/>
              <a:gd name="T66" fmla="*/ 0 w 582"/>
              <a:gd name="T67" fmla="*/ 3 h 958"/>
              <a:gd name="T68" fmla="*/ 0 w 582"/>
              <a:gd name="T69" fmla="*/ 4 h 958"/>
              <a:gd name="T70" fmla="*/ 0 w 582"/>
              <a:gd name="T71" fmla="*/ 4 h 958"/>
              <a:gd name="T72" fmla="*/ 0 w 582"/>
              <a:gd name="T73" fmla="*/ 4 h 958"/>
              <a:gd name="T74" fmla="*/ 0 w 582"/>
              <a:gd name="T75" fmla="*/ 4 h 958"/>
              <a:gd name="T76" fmla="*/ 0 w 582"/>
              <a:gd name="T77" fmla="*/ 5 h 958"/>
              <a:gd name="T78" fmla="*/ 0 w 582"/>
              <a:gd name="T79" fmla="*/ 5 h 958"/>
              <a:gd name="T80" fmla="*/ 0 w 582"/>
              <a:gd name="T81" fmla="*/ 0 h 958"/>
              <a:gd name="T82" fmla="*/ 0 w 582"/>
              <a:gd name="T83" fmla="*/ 0 h 958"/>
              <a:gd name="T84" fmla="*/ 0 w 582"/>
              <a:gd name="T85" fmla="*/ 0 h 958"/>
              <a:gd name="T86" fmla="*/ 0 w 582"/>
              <a:gd name="T87" fmla="*/ 1 h 958"/>
              <a:gd name="T88" fmla="*/ 0 w 582"/>
              <a:gd name="T89" fmla="*/ 1 h 958"/>
              <a:gd name="T90" fmla="*/ 0 w 582"/>
              <a:gd name="T91" fmla="*/ 1 h 958"/>
              <a:gd name="T92" fmla="*/ 0 w 582"/>
              <a:gd name="T93" fmla="*/ 1 h 958"/>
              <a:gd name="T94" fmla="*/ 0 w 582"/>
              <a:gd name="T95" fmla="*/ 1 h 958"/>
              <a:gd name="T96" fmla="*/ 0 w 582"/>
              <a:gd name="T97" fmla="*/ 2 h 958"/>
              <a:gd name="T98" fmla="*/ 0 w 582"/>
              <a:gd name="T99" fmla="*/ 2 h 958"/>
              <a:gd name="T100" fmla="*/ 0 w 582"/>
              <a:gd name="T101" fmla="*/ 3 h 958"/>
              <a:gd name="T102" fmla="*/ 0 w 582"/>
              <a:gd name="T103" fmla="*/ 3 h 958"/>
              <a:gd name="T104" fmla="*/ 0 w 582"/>
              <a:gd name="T105" fmla="*/ 3 h 958"/>
              <a:gd name="T106" fmla="*/ 0 w 582"/>
              <a:gd name="T107" fmla="*/ 3 h 958"/>
              <a:gd name="T108" fmla="*/ 0 w 582"/>
              <a:gd name="T109" fmla="*/ 3 h 958"/>
              <a:gd name="T110" fmla="*/ 0 w 582"/>
              <a:gd name="T111" fmla="*/ 4 h 958"/>
              <a:gd name="T112" fmla="*/ 0 w 582"/>
              <a:gd name="T113" fmla="*/ 4 h 958"/>
              <a:gd name="T114" fmla="*/ 0 w 582"/>
              <a:gd name="T115" fmla="*/ 4 h 958"/>
              <a:gd name="T116" fmla="*/ 0 w 582"/>
              <a:gd name="T117" fmla="*/ 5 h 958"/>
              <a:gd name="T118" fmla="*/ 0 w 582"/>
              <a:gd name="T119" fmla="*/ 5 h 958"/>
              <a:gd name="T120" fmla="*/ 0 w 582"/>
              <a:gd name="T121" fmla="*/ 5 h 9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82"/>
              <a:gd name="T184" fmla="*/ 0 h 958"/>
              <a:gd name="T185" fmla="*/ 582 w 582"/>
              <a:gd name="T186" fmla="*/ 958 h 9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82" h="958">
                <a:moveTo>
                  <a:pt x="66" y="0"/>
                </a:moveTo>
                <a:lnTo>
                  <a:pt x="66" y="2"/>
                </a:lnTo>
                <a:lnTo>
                  <a:pt x="62" y="8"/>
                </a:lnTo>
                <a:lnTo>
                  <a:pt x="52" y="20"/>
                </a:lnTo>
                <a:lnTo>
                  <a:pt x="38" y="40"/>
                </a:lnTo>
                <a:lnTo>
                  <a:pt x="24" y="60"/>
                </a:lnTo>
                <a:lnTo>
                  <a:pt x="14" y="80"/>
                </a:lnTo>
                <a:lnTo>
                  <a:pt x="6" y="96"/>
                </a:lnTo>
                <a:lnTo>
                  <a:pt x="0" y="112"/>
                </a:lnTo>
                <a:lnTo>
                  <a:pt x="0" y="124"/>
                </a:lnTo>
                <a:lnTo>
                  <a:pt x="0" y="138"/>
                </a:lnTo>
                <a:lnTo>
                  <a:pt x="4" y="150"/>
                </a:lnTo>
                <a:lnTo>
                  <a:pt x="10" y="162"/>
                </a:lnTo>
                <a:lnTo>
                  <a:pt x="18" y="176"/>
                </a:lnTo>
                <a:lnTo>
                  <a:pt x="28" y="192"/>
                </a:lnTo>
                <a:lnTo>
                  <a:pt x="36" y="206"/>
                </a:lnTo>
                <a:lnTo>
                  <a:pt x="46" y="222"/>
                </a:lnTo>
                <a:lnTo>
                  <a:pt x="54" y="238"/>
                </a:lnTo>
                <a:lnTo>
                  <a:pt x="62" y="254"/>
                </a:lnTo>
                <a:lnTo>
                  <a:pt x="66" y="270"/>
                </a:lnTo>
                <a:lnTo>
                  <a:pt x="66" y="286"/>
                </a:lnTo>
                <a:lnTo>
                  <a:pt x="66" y="302"/>
                </a:lnTo>
                <a:lnTo>
                  <a:pt x="62" y="318"/>
                </a:lnTo>
                <a:lnTo>
                  <a:pt x="54" y="336"/>
                </a:lnTo>
                <a:lnTo>
                  <a:pt x="46" y="356"/>
                </a:lnTo>
                <a:lnTo>
                  <a:pt x="38" y="378"/>
                </a:lnTo>
                <a:lnTo>
                  <a:pt x="30" y="396"/>
                </a:lnTo>
                <a:lnTo>
                  <a:pt x="20" y="416"/>
                </a:lnTo>
                <a:lnTo>
                  <a:pt x="14" y="434"/>
                </a:lnTo>
                <a:lnTo>
                  <a:pt x="10" y="452"/>
                </a:lnTo>
                <a:lnTo>
                  <a:pt x="10" y="468"/>
                </a:lnTo>
                <a:lnTo>
                  <a:pt x="10" y="484"/>
                </a:lnTo>
                <a:lnTo>
                  <a:pt x="14" y="498"/>
                </a:lnTo>
                <a:lnTo>
                  <a:pt x="20" y="514"/>
                </a:lnTo>
                <a:lnTo>
                  <a:pt x="30" y="530"/>
                </a:lnTo>
                <a:lnTo>
                  <a:pt x="38" y="548"/>
                </a:lnTo>
                <a:lnTo>
                  <a:pt x="46" y="564"/>
                </a:lnTo>
                <a:lnTo>
                  <a:pt x="54" y="580"/>
                </a:lnTo>
                <a:lnTo>
                  <a:pt x="62" y="596"/>
                </a:lnTo>
                <a:lnTo>
                  <a:pt x="66" y="612"/>
                </a:lnTo>
                <a:lnTo>
                  <a:pt x="66" y="628"/>
                </a:lnTo>
                <a:lnTo>
                  <a:pt x="66" y="644"/>
                </a:lnTo>
                <a:lnTo>
                  <a:pt x="62" y="660"/>
                </a:lnTo>
                <a:lnTo>
                  <a:pt x="54" y="678"/>
                </a:lnTo>
                <a:lnTo>
                  <a:pt x="46" y="698"/>
                </a:lnTo>
                <a:lnTo>
                  <a:pt x="38" y="720"/>
                </a:lnTo>
                <a:lnTo>
                  <a:pt x="30" y="738"/>
                </a:lnTo>
                <a:lnTo>
                  <a:pt x="20" y="758"/>
                </a:lnTo>
                <a:lnTo>
                  <a:pt x="14" y="776"/>
                </a:lnTo>
                <a:lnTo>
                  <a:pt x="10" y="794"/>
                </a:lnTo>
                <a:lnTo>
                  <a:pt x="10" y="810"/>
                </a:lnTo>
                <a:lnTo>
                  <a:pt x="10" y="826"/>
                </a:lnTo>
                <a:lnTo>
                  <a:pt x="16" y="840"/>
                </a:lnTo>
                <a:lnTo>
                  <a:pt x="26" y="858"/>
                </a:lnTo>
                <a:lnTo>
                  <a:pt x="40" y="876"/>
                </a:lnTo>
                <a:lnTo>
                  <a:pt x="58" y="896"/>
                </a:lnTo>
                <a:lnTo>
                  <a:pt x="80" y="918"/>
                </a:lnTo>
                <a:lnTo>
                  <a:pt x="100" y="936"/>
                </a:lnTo>
                <a:lnTo>
                  <a:pt x="114" y="950"/>
                </a:lnTo>
                <a:lnTo>
                  <a:pt x="122" y="956"/>
                </a:lnTo>
                <a:lnTo>
                  <a:pt x="124" y="958"/>
                </a:lnTo>
                <a:moveTo>
                  <a:pt x="296" y="0"/>
                </a:moveTo>
                <a:lnTo>
                  <a:pt x="294" y="2"/>
                </a:lnTo>
                <a:lnTo>
                  <a:pt x="290" y="8"/>
                </a:lnTo>
                <a:lnTo>
                  <a:pt x="280" y="20"/>
                </a:lnTo>
                <a:lnTo>
                  <a:pt x="268" y="40"/>
                </a:lnTo>
                <a:lnTo>
                  <a:pt x="254" y="60"/>
                </a:lnTo>
                <a:lnTo>
                  <a:pt x="242" y="80"/>
                </a:lnTo>
                <a:lnTo>
                  <a:pt x="234" y="96"/>
                </a:lnTo>
                <a:lnTo>
                  <a:pt x="230" y="112"/>
                </a:lnTo>
                <a:lnTo>
                  <a:pt x="228" y="124"/>
                </a:lnTo>
                <a:lnTo>
                  <a:pt x="230" y="138"/>
                </a:lnTo>
                <a:lnTo>
                  <a:pt x="234" y="150"/>
                </a:lnTo>
                <a:lnTo>
                  <a:pt x="238" y="162"/>
                </a:lnTo>
                <a:lnTo>
                  <a:pt x="248" y="176"/>
                </a:lnTo>
                <a:lnTo>
                  <a:pt x="256" y="192"/>
                </a:lnTo>
                <a:lnTo>
                  <a:pt x="264" y="206"/>
                </a:lnTo>
                <a:lnTo>
                  <a:pt x="276" y="222"/>
                </a:lnTo>
                <a:lnTo>
                  <a:pt x="282" y="238"/>
                </a:lnTo>
                <a:lnTo>
                  <a:pt x="290" y="254"/>
                </a:lnTo>
                <a:lnTo>
                  <a:pt x="294" y="270"/>
                </a:lnTo>
                <a:lnTo>
                  <a:pt x="296" y="286"/>
                </a:lnTo>
                <a:lnTo>
                  <a:pt x="294" y="302"/>
                </a:lnTo>
                <a:lnTo>
                  <a:pt x="290" y="318"/>
                </a:lnTo>
                <a:lnTo>
                  <a:pt x="284" y="336"/>
                </a:lnTo>
                <a:lnTo>
                  <a:pt x="276" y="356"/>
                </a:lnTo>
                <a:lnTo>
                  <a:pt x="266" y="378"/>
                </a:lnTo>
                <a:lnTo>
                  <a:pt x="258" y="396"/>
                </a:lnTo>
                <a:lnTo>
                  <a:pt x="250" y="416"/>
                </a:lnTo>
                <a:lnTo>
                  <a:pt x="244" y="434"/>
                </a:lnTo>
                <a:lnTo>
                  <a:pt x="240" y="452"/>
                </a:lnTo>
                <a:lnTo>
                  <a:pt x="238" y="468"/>
                </a:lnTo>
                <a:lnTo>
                  <a:pt x="240" y="484"/>
                </a:lnTo>
                <a:lnTo>
                  <a:pt x="244" y="498"/>
                </a:lnTo>
                <a:lnTo>
                  <a:pt x="250" y="514"/>
                </a:lnTo>
                <a:lnTo>
                  <a:pt x="258" y="530"/>
                </a:lnTo>
                <a:lnTo>
                  <a:pt x="268" y="548"/>
                </a:lnTo>
                <a:lnTo>
                  <a:pt x="276" y="564"/>
                </a:lnTo>
                <a:lnTo>
                  <a:pt x="284" y="580"/>
                </a:lnTo>
                <a:lnTo>
                  <a:pt x="290" y="596"/>
                </a:lnTo>
                <a:lnTo>
                  <a:pt x="294" y="612"/>
                </a:lnTo>
                <a:lnTo>
                  <a:pt x="296" y="628"/>
                </a:lnTo>
                <a:lnTo>
                  <a:pt x="294" y="644"/>
                </a:lnTo>
                <a:lnTo>
                  <a:pt x="290" y="660"/>
                </a:lnTo>
                <a:lnTo>
                  <a:pt x="284" y="678"/>
                </a:lnTo>
                <a:lnTo>
                  <a:pt x="276" y="698"/>
                </a:lnTo>
                <a:lnTo>
                  <a:pt x="266" y="720"/>
                </a:lnTo>
                <a:lnTo>
                  <a:pt x="258" y="738"/>
                </a:lnTo>
                <a:lnTo>
                  <a:pt x="250" y="758"/>
                </a:lnTo>
                <a:lnTo>
                  <a:pt x="244" y="776"/>
                </a:lnTo>
                <a:lnTo>
                  <a:pt x="240" y="794"/>
                </a:lnTo>
                <a:lnTo>
                  <a:pt x="238" y="810"/>
                </a:lnTo>
                <a:lnTo>
                  <a:pt x="240" y="826"/>
                </a:lnTo>
                <a:lnTo>
                  <a:pt x="246" y="840"/>
                </a:lnTo>
                <a:lnTo>
                  <a:pt x="254" y="858"/>
                </a:lnTo>
                <a:lnTo>
                  <a:pt x="268" y="876"/>
                </a:lnTo>
                <a:lnTo>
                  <a:pt x="288" y="896"/>
                </a:lnTo>
                <a:lnTo>
                  <a:pt x="310" y="918"/>
                </a:lnTo>
                <a:lnTo>
                  <a:pt x="330" y="936"/>
                </a:lnTo>
                <a:lnTo>
                  <a:pt x="344" y="950"/>
                </a:lnTo>
                <a:lnTo>
                  <a:pt x="352" y="956"/>
                </a:lnTo>
                <a:lnTo>
                  <a:pt x="352" y="958"/>
                </a:lnTo>
                <a:moveTo>
                  <a:pt x="524" y="0"/>
                </a:moveTo>
                <a:lnTo>
                  <a:pt x="524" y="2"/>
                </a:lnTo>
                <a:lnTo>
                  <a:pt x="520" y="8"/>
                </a:lnTo>
                <a:lnTo>
                  <a:pt x="510" y="20"/>
                </a:lnTo>
                <a:lnTo>
                  <a:pt x="496" y="40"/>
                </a:lnTo>
                <a:lnTo>
                  <a:pt x="482" y="60"/>
                </a:lnTo>
                <a:lnTo>
                  <a:pt x="472" y="80"/>
                </a:lnTo>
                <a:lnTo>
                  <a:pt x="464" y="96"/>
                </a:lnTo>
                <a:lnTo>
                  <a:pt x="458" y="112"/>
                </a:lnTo>
                <a:lnTo>
                  <a:pt x="458" y="124"/>
                </a:lnTo>
                <a:lnTo>
                  <a:pt x="458" y="138"/>
                </a:lnTo>
                <a:lnTo>
                  <a:pt x="462" y="150"/>
                </a:lnTo>
                <a:lnTo>
                  <a:pt x="468" y="162"/>
                </a:lnTo>
                <a:lnTo>
                  <a:pt x="476" y="176"/>
                </a:lnTo>
                <a:lnTo>
                  <a:pt x="486" y="192"/>
                </a:lnTo>
                <a:lnTo>
                  <a:pt x="494" y="206"/>
                </a:lnTo>
                <a:lnTo>
                  <a:pt x="504" y="222"/>
                </a:lnTo>
                <a:lnTo>
                  <a:pt x="512" y="238"/>
                </a:lnTo>
                <a:lnTo>
                  <a:pt x="520" y="254"/>
                </a:lnTo>
                <a:lnTo>
                  <a:pt x="524" y="270"/>
                </a:lnTo>
                <a:lnTo>
                  <a:pt x="524" y="286"/>
                </a:lnTo>
                <a:lnTo>
                  <a:pt x="524" y="302"/>
                </a:lnTo>
                <a:lnTo>
                  <a:pt x="520" y="318"/>
                </a:lnTo>
                <a:lnTo>
                  <a:pt x="514" y="336"/>
                </a:lnTo>
                <a:lnTo>
                  <a:pt x="504" y="356"/>
                </a:lnTo>
                <a:lnTo>
                  <a:pt x="496" y="378"/>
                </a:lnTo>
                <a:lnTo>
                  <a:pt x="488" y="396"/>
                </a:lnTo>
                <a:lnTo>
                  <a:pt x="478" y="416"/>
                </a:lnTo>
                <a:lnTo>
                  <a:pt x="472" y="434"/>
                </a:lnTo>
                <a:lnTo>
                  <a:pt x="468" y="452"/>
                </a:lnTo>
                <a:lnTo>
                  <a:pt x="468" y="468"/>
                </a:lnTo>
                <a:lnTo>
                  <a:pt x="468" y="484"/>
                </a:lnTo>
                <a:lnTo>
                  <a:pt x="472" y="498"/>
                </a:lnTo>
                <a:lnTo>
                  <a:pt x="478" y="514"/>
                </a:lnTo>
                <a:lnTo>
                  <a:pt x="488" y="530"/>
                </a:lnTo>
                <a:lnTo>
                  <a:pt x="496" y="548"/>
                </a:lnTo>
                <a:lnTo>
                  <a:pt x="504" y="564"/>
                </a:lnTo>
                <a:lnTo>
                  <a:pt x="514" y="580"/>
                </a:lnTo>
                <a:lnTo>
                  <a:pt x="520" y="596"/>
                </a:lnTo>
                <a:lnTo>
                  <a:pt x="524" y="612"/>
                </a:lnTo>
                <a:lnTo>
                  <a:pt x="524" y="628"/>
                </a:lnTo>
                <a:lnTo>
                  <a:pt x="524" y="644"/>
                </a:lnTo>
                <a:lnTo>
                  <a:pt x="520" y="660"/>
                </a:lnTo>
                <a:lnTo>
                  <a:pt x="514" y="678"/>
                </a:lnTo>
                <a:lnTo>
                  <a:pt x="504" y="698"/>
                </a:lnTo>
                <a:lnTo>
                  <a:pt x="496" y="720"/>
                </a:lnTo>
                <a:lnTo>
                  <a:pt x="488" y="738"/>
                </a:lnTo>
                <a:lnTo>
                  <a:pt x="478" y="758"/>
                </a:lnTo>
                <a:lnTo>
                  <a:pt x="472" y="776"/>
                </a:lnTo>
                <a:lnTo>
                  <a:pt x="468" y="794"/>
                </a:lnTo>
                <a:lnTo>
                  <a:pt x="468" y="810"/>
                </a:lnTo>
                <a:lnTo>
                  <a:pt x="468" y="826"/>
                </a:lnTo>
                <a:lnTo>
                  <a:pt x="474" y="840"/>
                </a:lnTo>
                <a:lnTo>
                  <a:pt x="484" y="858"/>
                </a:lnTo>
                <a:lnTo>
                  <a:pt x="498" y="876"/>
                </a:lnTo>
                <a:lnTo>
                  <a:pt x="516" y="896"/>
                </a:lnTo>
                <a:lnTo>
                  <a:pt x="538" y="918"/>
                </a:lnTo>
                <a:lnTo>
                  <a:pt x="558" y="936"/>
                </a:lnTo>
                <a:lnTo>
                  <a:pt x="572" y="950"/>
                </a:lnTo>
                <a:lnTo>
                  <a:pt x="580" y="956"/>
                </a:lnTo>
                <a:lnTo>
                  <a:pt x="582" y="958"/>
                </a:lnTo>
              </a:path>
            </a:pathLst>
          </a:custGeom>
          <a:noFill/>
          <a:ln w="28575" algn="ctr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467" tIns="40234" rIns="80467" bIns="40234"/>
          <a:lstStyle/>
          <a:p>
            <a:endParaRPr lang="en-US"/>
          </a:p>
        </p:txBody>
      </p:sp>
      <p:sp>
        <p:nvSpPr>
          <p:cNvPr id="113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14" name="WordArt 98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7696200" cy="5784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Method of A</a:t>
            </a:r>
            <a:r>
              <a:rPr lang="en-US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observation and measurement</a:t>
            </a:r>
          </a:p>
        </p:txBody>
      </p:sp>
      <p:sp>
        <p:nvSpPr>
          <p:cNvPr id="11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1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4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Coulomb pairs and atoms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For 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charged pairs from short-lived sources and with small relative momenta Q , Coulomb final state interaction has to be taken into account</a:t>
            </a:r>
            <a:r>
              <a:rPr lang="en-US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.</a:t>
            </a:r>
            <a:endParaRPr lang="en-US" dirty="0">
              <a:solidFill>
                <a:srgbClr val="752FB5"/>
              </a:solidFill>
              <a:latin typeface="Sylfaen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This interaction increases the production yield of the free pairs with Q decreasing and creates atoms.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38100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There 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is a precise ratio between the number of produced Coulomb pairs (N</a:t>
            </a:r>
            <a:r>
              <a:rPr lang="en-US" baseline="-25000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C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) with small Q and the number of atoms (N</a:t>
            </a:r>
            <a:r>
              <a:rPr lang="en-US" baseline="-25000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A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) produced analogously (to Coulomb pairs</a:t>
            </a:r>
            <a:r>
              <a:rPr lang="en-US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):</a:t>
            </a:r>
            <a:endParaRPr lang="en-US" dirty="0">
              <a:solidFill>
                <a:srgbClr val="752FB5"/>
              </a:solidFill>
              <a:latin typeface="Sylfaen" charset="0"/>
              <a:ea typeface="ＭＳ Ｐゴシック" charset="0"/>
            </a:endParaRPr>
          </a:p>
        </p:txBody>
      </p:sp>
      <p:graphicFrame>
        <p:nvGraphicFramePr>
          <p:cNvPr id="19460" name="Object 10"/>
          <p:cNvGraphicFramePr>
            <a:graphicFrameLocks noChangeAspect="1"/>
          </p:cNvGraphicFramePr>
          <p:nvPr/>
        </p:nvGraphicFramePr>
        <p:xfrm>
          <a:off x="2209800" y="5029200"/>
          <a:ext cx="47196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10" name="Equation" r:id="rId3" imgW="2679700" imgH="431800" progId="Equation.3">
                  <p:embed/>
                </p:oleObj>
              </mc:Choice>
              <mc:Fallback>
                <p:oleObj name="Equation" r:id="rId3" imgW="2679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029200"/>
                        <a:ext cx="4719638" cy="762000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331788" y="2871788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1322388" y="2566988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4598988" y="2871788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5589588" y="2643188"/>
            <a:ext cx="685800" cy="2286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1322388" y="2871788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5589588" y="2871788"/>
            <a:ext cx="685800" cy="2286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1246188" y="2759075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2" name="Oval 20"/>
          <p:cNvSpPr>
            <a:spLocks noChangeArrowheads="1"/>
          </p:cNvSpPr>
          <p:nvPr/>
        </p:nvSpPr>
        <p:spPr bwMode="auto">
          <a:xfrm>
            <a:off x="5513388" y="2755900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6275388" y="2643188"/>
            <a:ext cx="914400" cy="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6275388" y="3100388"/>
            <a:ext cx="914400" cy="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1703388" y="2719388"/>
            <a:ext cx="76200" cy="304800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76200 h 192"/>
              <a:gd name="T4" fmla="*/ 76200 w 48"/>
              <a:gd name="T5" fmla="*/ 152400 h 192"/>
              <a:gd name="T6" fmla="*/ 0 w 48"/>
              <a:gd name="T7" fmla="*/ 228600 h 192"/>
              <a:gd name="T8" fmla="*/ 76200 w 48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1931988" y="2643188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Freeform 27"/>
          <p:cNvSpPr>
            <a:spLocks/>
          </p:cNvSpPr>
          <p:nvPr/>
        </p:nvSpPr>
        <p:spPr bwMode="auto">
          <a:xfrm>
            <a:off x="5818188" y="2795588"/>
            <a:ext cx="76200" cy="152400"/>
          </a:xfrm>
          <a:custGeom>
            <a:avLst/>
            <a:gdLst>
              <a:gd name="T0" fmla="*/ 0 w 48"/>
              <a:gd name="T1" fmla="*/ 0 h 96"/>
              <a:gd name="T2" fmla="*/ 76200 w 48"/>
              <a:gd name="T3" fmla="*/ 76200 h 96"/>
              <a:gd name="T4" fmla="*/ 0 w 48"/>
              <a:gd name="T5" fmla="*/ 76200 h 96"/>
              <a:gd name="T6" fmla="*/ 76200 w 48"/>
              <a:gd name="T7" fmla="*/ 152400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" h="96">
                <a:moveTo>
                  <a:pt x="0" y="0"/>
                </a:moveTo>
                <a:cubicBezTo>
                  <a:pt x="24" y="20"/>
                  <a:pt x="48" y="40"/>
                  <a:pt x="48" y="48"/>
                </a:cubicBezTo>
                <a:cubicBezTo>
                  <a:pt x="48" y="56"/>
                  <a:pt x="0" y="40"/>
                  <a:pt x="0" y="48"/>
                </a:cubicBezTo>
                <a:cubicBezTo>
                  <a:pt x="0" y="56"/>
                  <a:pt x="40" y="88"/>
                  <a:pt x="48" y="96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Freeform 29"/>
          <p:cNvSpPr>
            <a:spLocks/>
          </p:cNvSpPr>
          <p:nvPr/>
        </p:nvSpPr>
        <p:spPr bwMode="auto">
          <a:xfrm>
            <a:off x="5970588" y="2719388"/>
            <a:ext cx="76200" cy="304800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76200 h 192"/>
              <a:gd name="T4" fmla="*/ 76200 w 48"/>
              <a:gd name="T5" fmla="*/ 152400 h 192"/>
              <a:gd name="T6" fmla="*/ 0 w 48"/>
              <a:gd name="T7" fmla="*/ 228600 h 192"/>
              <a:gd name="T8" fmla="*/ 76200 w 48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Freeform 30"/>
          <p:cNvSpPr>
            <a:spLocks/>
          </p:cNvSpPr>
          <p:nvPr/>
        </p:nvSpPr>
        <p:spPr bwMode="auto">
          <a:xfrm>
            <a:off x="6503988" y="2643188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Freeform 31"/>
          <p:cNvSpPr>
            <a:spLocks/>
          </p:cNvSpPr>
          <p:nvPr/>
        </p:nvSpPr>
        <p:spPr bwMode="auto">
          <a:xfrm>
            <a:off x="6732588" y="2643188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Freeform 32"/>
          <p:cNvSpPr>
            <a:spLocks/>
          </p:cNvSpPr>
          <p:nvPr/>
        </p:nvSpPr>
        <p:spPr bwMode="auto">
          <a:xfrm>
            <a:off x="6961188" y="2643188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1246188" y="3328988"/>
            <a:ext cx="1503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4A1E72"/>
                </a:solidFill>
                <a:latin typeface="Sylfaen" charset="0"/>
                <a:ea typeface="ＭＳ Ｐゴシック" charset="0"/>
              </a:rPr>
              <a:t>Coulomb </a:t>
            </a:r>
            <a:r>
              <a:rPr lang="en-US" sz="1800" dirty="0" smtClean="0">
                <a:solidFill>
                  <a:srgbClr val="4A1E72"/>
                </a:solidFill>
                <a:latin typeface="Sylfaen" charset="0"/>
                <a:ea typeface="ＭＳ Ｐゴシック" charset="0"/>
              </a:rPr>
              <a:t>pair</a:t>
            </a:r>
            <a:endParaRPr lang="en-US" sz="1800" dirty="0">
              <a:solidFill>
                <a:srgbClr val="4A1E72"/>
              </a:solidFill>
              <a:latin typeface="Sylfaen" charset="0"/>
              <a:ea typeface="ＭＳ Ｐゴシック" charset="0"/>
            </a:endParaRP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6275388" y="3328988"/>
            <a:ext cx="7312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4A1E72"/>
                </a:solidFill>
                <a:latin typeface="Sylfaen" charset="0"/>
                <a:ea typeface="ＭＳ Ｐゴシック" charset="0"/>
              </a:rPr>
              <a:t>Atom</a:t>
            </a:r>
            <a:endParaRPr lang="en-US" sz="1800" dirty="0">
              <a:solidFill>
                <a:srgbClr val="4A1E72"/>
              </a:solidFill>
              <a:latin typeface="Sylfaen" charset="0"/>
              <a:ea typeface="ＭＳ Ｐゴシック" charset="0"/>
            </a:endParaRP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2312988" y="2514600"/>
            <a:ext cx="15446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 b="0">
                <a:solidFill>
                  <a:srgbClr val="4A1E72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 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 b="0">
                <a:solidFill>
                  <a:srgbClr val="4A1E72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 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 b="0">
                <a:solidFill>
                  <a:srgbClr val="4A1E72"/>
                </a:solidFill>
                <a:latin typeface="Symbol" charset="0"/>
                <a:ea typeface="ＭＳ Ｐゴシック" charset="0"/>
              </a:rPr>
              <a:t>,</a:t>
            </a:r>
          </a:p>
          <a:p>
            <a:pPr>
              <a:defRPr/>
            </a:pP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 b="0">
                <a:solidFill>
                  <a:srgbClr val="4A1E72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 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m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 b="0">
                <a:solidFill>
                  <a:srgbClr val="4A1E72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 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m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7189788" y="2566988"/>
            <a:ext cx="19542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(p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)</a:t>
            </a:r>
            <a:r>
              <a:rPr lang="en-US" sz="1600" b="0">
                <a:solidFill>
                  <a:srgbClr val="4A1E72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 (K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)</a:t>
            </a:r>
            <a:r>
              <a:rPr lang="en-US" sz="1600" b="0">
                <a:solidFill>
                  <a:srgbClr val="4A1E72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 (K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)</a:t>
            </a:r>
            <a:r>
              <a:rPr lang="en-US" sz="1600" b="0">
                <a:solidFill>
                  <a:srgbClr val="4A1E72"/>
                </a:solidFill>
                <a:latin typeface="Symbol" charset="0"/>
                <a:ea typeface="ＭＳ Ｐゴシック" charset="0"/>
              </a:rPr>
              <a:t>,</a:t>
            </a:r>
          </a:p>
          <a:p>
            <a:pPr>
              <a:defRPr/>
            </a:pP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(K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)</a:t>
            </a:r>
            <a:r>
              <a:rPr lang="en-US" sz="1600" b="0">
                <a:solidFill>
                  <a:srgbClr val="4A1E72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 (p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m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)</a:t>
            </a:r>
            <a:r>
              <a:rPr lang="en-US" sz="1600" b="0">
                <a:solidFill>
                  <a:srgbClr val="4A1E72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 (p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m</a:t>
            </a:r>
            <a:r>
              <a:rPr lang="en-US" sz="1600" baseline="30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)</a:t>
            </a:r>
          </a:p>
        </p:txBody>
      </p:sp>
      <p:graphicFrame>
        <p:nvGraphicFramePr>
          <p:cNvPr id="19482" name="Object 37"/>
          <p:cNvGraphicFramePr>
            <a:graphicFrameLocks noChangeAspect="1"/>
          </p:cNvGraphicFramePr>
          <p:nvPr/>
        </p:nvGraphicFramePr>
        <p:xfrm>
          <a:off x="2362200" y="5957888"/>
          <a:ext cx="449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11" name="Equation" r:id="rId5" imgW="2552700" imgH="431800" progId="Equation.3">
                  <p:embed/>
                </p:oleObj>
              </mc:Choice>
              <mc:Fallback>
                <p:oleObj name="Equation" r:id="rId5" imgW="2552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957888"/>
                        <a:ext cx="4495800" cy="762000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8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15048" r="3214" b="12469"/>
          <a:stretch>
            <a:fillRect/>
          </a:stretch>
        </p:blipFill>
        <p:spPr bwMode="auto">
          <a:xfrm>
            <a:off x="0" y="457200"/>
            <a:ext cx="9107488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" name="WordArt 98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7696200" cy="5784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Measurement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A</a:t>
            </a:r>
            <a:r>
              <a:rPr lang="en-US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production rate in p-Be interactions</a:t>
            </a:r>
          </a:p>
        </p:txBody>
      </p:sp>
      <p:grpSp>
        <p:nvGrpSpPr>
          <p:cNvPr id="21519" name="Group 21518"/>
          <p:cNvGrpSpPr/>
          <p:nvPr/>
        </p:nvGrpSpPr>
        <p:grpSpPr>
          <a:xfrm>
            <a:off x="4191000" y="5334000"/>
            <a:ext cx="1477490" cy="1162110"/>
            <a:chOff x="4572000" y="5257800"/>
            <a:chExt cx="1477490" cy="1162110"/>
          </a:xfrm>
        </p:grpSpPr>
        <p:grpSp>
          <p:nvGrpSpPr>
            <p:cNvPr id="21" name="Group 20"/>
            <p:cNvGrpSpPr/>
            <p:nvPr/>
          </p:nvGrpSpPr>
          <p:grpSpPr>
            <a:xfrm>
              <a:off x="4724400" y="5425440"/>
              <a:ext cx="990600" cy="655320"/>
              <a:chOff x="5334000" y="5425440"/>
              <a:chExt cx="990600" cy="65532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5867400" y="5425440"/>
                <a:ext cx="457200" cy="304800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>
                <a:off x="5334000" y="5760720"/>
                <a:ext cx="487680" cy="320040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5791200" y="57150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18" name="Group 21517"/>
            <p:cNvGrpSpPr/>
            <p:nvPr/>
          </p:nvGrpSpPr>
          <p:grpSpPr>
            <a:xfrm>
              <a:off x="4572000" y="5257800"/>
              <a:ext cx="1477490" cy="1162110"/>
              <a:chOff x="4572000" y="5257800"/>
              <a:chExt cx="1477490" cy="1162110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4572000" y="5257800"/>
                <a:ext cx="990600" cy="609600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10" name="TextBox 21509"/>
              <p:cNvSpPr txBox="1"/>
              <p:nvPr/>
            </p:nvSpPr>
            <p:spPr>
              <a:xfrm>
                <a:off x="4724400" y="6019800"/>
                <a:ext cx="3722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0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638800" y="5410200"/>
                <a:ext cx="4106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0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4800600" y="5257800"/>
                <a:ext cx="351378" cy="369332"/>
                <a:chOff x="7924800" y="5257800"/>
                <a:chExt cx="351378" cy="369332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7924800" y="5257800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endPara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8001000" y="5257800"/>
                  <a:ext cx="228600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1517" name="Group 21516"/>
          <p:cNvGrpSpPr/>
          <p:nvPr/>
        </p:nvGrpSpPr>
        <p:grpSpPr>
          <a:xfrm>
            <a:off x="5486400" y="5105400"/>
            <a:ext cx="1752600" cy="1329452"/>
            <a:chOff x="6477000" y="5105400"/>
            <a:chExt cx="1752600" cy="1329452"/>
          </a:xfrm>
        </p:grpSpPr>
        <p:grpSp>
          <p:nvGrpSpPr>
            <p:cNvPr id="21511" name="Group 21510"/>
            <p:cNvGrpSpPr/>
            <p:nvPr/>
          </p:nvGrpSpPr>
          <p:grpSpPr>
            <a:xfrm>
              <a:off x="6858000" y="5105400"/>
              <a:ext cx="1371600" cy="990600"/>
              <a:chOff x="6629400" y="5105400"/>
              <a:chExt cx="1371600" cy="9906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629400" y="5105400"/>
                <a:ext cx="1371600" cy="990600"/>
                <a:chOff x="6400800" y="5181600"/>
                <a:chExt cx="1371600" cy="990600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6400800" y="5181600"/>
                  <a:ext cx="0" cy="9906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6400800" y="6172200"/>
                  <a:ext cx="13716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flipV="1">
                  <a:off x="6400800" y="5562600"/>
                  <a:ext cx="990600" cy="609600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629400" y="5486400"/>
                <a:ext cx="99060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604760" y="5486400"/>
                <a:ext cx="0" cy="60960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16" name="Group 21515"/>
            <p:cNvGrpSpPr/>
            <p:nvPr/>
          </p:nvGrpSpPr>
          <p:grpSpPr>
            <a:xfrm>
              <a:off x="7772400" y="5257800"/>
              <a:ext cx="351378" cy="369332"/>
              <a:chOff x="7772400" y="5257800"/>
              <a:chExt cx="351378" cy="369332"/>
            </a:xfrm>
          </p:grpSpPr>
          <p:sp>
            <p:nvSpPr>
              <p:cNvPr id="21512" name="TextBox 21511"/>
              <p:cNvSpPr txBox="1"/>
              <p:nvPr/>
            </p:nvSpPr>
            <p:spPr>
              <a:xfrm>
                <a:off x="7772400" y="5257800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514" name="Straight Arrow Connector 21513"/>
              <p:cNvCxnSpPr/>
              <p:nvPr/>
            </p:nvCxnSpPr>
            <p:spPr>
              <a:xfrm>
                <a:off x="7848600" y="5257800"/>
                <a:ext cx="2286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7620000" y="6065520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77000" y="5257800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15200" y="5334000"/>
            <a:ext cx="1706719" cy="1066800"/>
            <a:chOff x="7406801" y="4953000"/>
            <a:chExt cx="1706719" cy="1066800"/>
          </a:xfrm>
        </p:grpSpPr>
        <p:grpSp>
          <p:nvGrpSpPr>
            <p:cNvPr id="21529" name="Group 21528"/>
            <p:cNvGrpSpPr/>
            <p:nvPr/>
          </p:nvGrpSpPr>
          <p:grpSpPr>
            <a:xfrm>
              <a:off x="7406801" y="5334000"/>
              <a:ext cx="1706719" cy="685800"/>
              <a:chOff x="7315200" y="5562600"/>
              <a:chExt cx="1706719" cy="685800"/>
            </a:xfrm>
          </p:grpSpPr>
          <p:cxnSp>
            <p:nvCxnSpPr>
              <p:cNvPr id="21521" name="Straight Arrow Connector 21520"/>
              <p:cNvCxnSpPr/>
              <p:nvPr/>
            </p:nvCxnSpPr>
            <p:spPr>
              <a:xfrm>
                <a:off x="7315200" y="5943600"/>
                <a:ext cx="1219200" cy="0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524" name="Group 21523"/>
              <p:cNvGrpSpPr/>
              <p:nvPr/>
            </p:nvGrpSpPr>
            <p:grpSpPr>
              <a:xfrm>
                <a:off x="8382000" y="5562600"/>
                <a:ext cx="639919" cy="369332"/>
                <a:chOff x="8001000" y="5181600"/>
                <a:chExt cx="639919" cy="369332"/>
              </a:xfrm>
            </p:grpSpPr>
            <p:sp>
              <p:nvSpPr>
                <p:cNvPr id="21523" name="TextBox 21522"/>
                <p:cNvSpPr txBox="1"/>
                <p:nvPr/>
              </p:nvSpPr>
              <p:spPr>
                <a:xfrm>
                  <a:off x="8001000" y="5181600"/>
                  <a:ext cx="6399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∑,LS</a:t>
                  </a:r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9" name="Straight Arrow Connector 58"/>
                <p:cNvCxnSpPr/>
                <p:nvPr/>
              </p:nvCxnSpPr>
              <p:spPr>
                <a:xfrm>
                  <a:off x="8077200" y="5181600"/>
                  <a:ext cx="228600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Straight Arrow Connector 61"/>
              <p:cNvCxnSpPr/>
              <p:nvPr/>
            </p:nvCxnSpPr>
            <p:spPr>
              <a:xfrm flipV="1">
                <a:off x="7315200" y="5562600"/>
                <a:ext cx="914400" cy="381000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7315200" y="5943600"/>
                <a:ext cx="609600" cy="304800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8077200" y="4953000"/>
              <a:ext cx="4106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848600" y="617220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4CE9664-3F57-4E10-9B70-FEEE6BFF2DF9}" type="datetime1">
              <a:rPr lang="en-US" smtClean="0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4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30E9BD7-7B19-4F87-9C19-B1C122ACAE3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28600" y="1752600"/>
            <a:ext cx="4114800" cy="1880175"/>
            <a:chOff x="304800" y="1524000"/>
            <a:chExt cx="4343400" cy="1880175"/>
          </a:xfrm>
        </p:grpSpPr>
        <p:grpSp>
          <p:nvGrpSpPr>
            <p:cNvPr id="44" name="Group 43"/>
            <p:cNvGrpSpPr/>
            <p:nvPr/>
          </p:nvGrpSpPr>
          <p:grpSpPr>
            <a:xfrm>
              <a:off x="381000" y="1981200"/>
              <a:ext cx="3627120" cy="1097280"/>
              <a:chOff x="381000" y="1981200"/>
              <a:chExt cx="3627120" cy="109728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514600" y="22860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190500" dir="16800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381000" y="2057400"/>
                <a:ext cx="2200555" cy="295555"/>
                <a:chOff x="381000" y="2057400"/>
                <a:chExt cx="2200555" cy="295555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914400" y="2057400"/>
                  <a:ext cx="914400" cy="0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381000" y="2057400"/>
                  <a:ext cx="533400" cy="0"/>
                </a:xfrm>
                <a:prstGeom prst="straightConnector1">
                  <a:avLst/>
                </a:prstGeom>
                <a:ln w="317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>
                  <a:endCxn id="2" idx="1"/>
                </p:cNvCxnSpPr>
                <p:nvPr/>
              </p:nvCxnSpPr>
              <p:spPr>
                <a:xfrm>
                  <a:off x="1828800" y="2057400"/>
                  <a:ext cx="752755" cy="295555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 flipV="1">
                <a:off x="381000" y="2667000"/>
                <a:ext cx="2200555" cy="295555"/>
                <a:chOff x="381000" y="2057400"/>
                <a:chExt cx="2200555" cy="295555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914400" y="2057400"/>
                  <a:ext cx="914400" cy="0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381000" y="2057400"/>
                  <a:ext cx="533400" cy="0"/>
                </a:xfrm>
                <a:prstGeom prst="straightConnector1">
                  <a:avLst/>
                </a:prstGeom>
                <a:ln w="317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828800" y="2057400"/>
                  <a:ext cx="752755" cy="295555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Arrow Connector 30"/>
              <p:cNvCxnSpPr/>
              <p:nvPr/>
            </p:nvCxnSpPr>
            <p:spPr>
              <a:xfrm flipV="1">
                <a:off x="2895600" y="1981200"/>
                <a:ext cx="1097280" cy="41148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2910840" y="2667000"/>
                <a:ext cx="1097280" cy="41148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42"/>
              <p:cNvGrpSpPr/>
              <p:nvPr/>
            </p:nvGrpSpPr>
            <p:grpSpPr>
              <a:xfrm>
                <a:off x="990600" y="2057400"/>
                <a:ext cx="608699" cy="899160"/>
                <a:chOff x="4556728" y="5257800"/>
                <a:chExt cx="608699" cy="89916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4556728" y="5257800"/>
                  <a:ext cx="136227" cy="899160"/>
                </a:xfrm>
                <a:custGeom>
                  <a:avLst/>
                  <a:gdLst>
                    <a:gd name="connsiteX0" fmla="*/ 899192 w 1859342"/>
                    <a:gd name="connsiteY0" fmla="*/ 0 h 5471160"/>
                    <a:gd name="connsiteX1" fmla="*/ 1859312 w 1859342"/>
                    <a:gd name="connsiteY1" fmla="*/ 457200 h 5471160"/>
                    <a:gd name="connsiteX2" fmla="*/ 929672 w 1859342"/>
                    <a:gd name="connsiteY2" fmla="*/ 929640 h 5471160"/>
                    <a:gd name="connsiteX3" fmla="*/ 15272 w 1859342"/>
                    <a:gd name="connsiteY3" fmla="*/ 1356360 h 5471160"/>
                    <a:gd name="connsiteX4" fmla="*/ 929672 w 1859342"/>
                    <a:gd name="connsiteY4" fmla="*/ 1828800 h 5471160"/>
                    <a:gd name="connsiteX5" fmla="*/ 1844072 w 1859342"/>
                    <a:gd name="connsiteY5" fmla="*/ 2255520 h 5471160"/>
                    <a:gd name="connsiteX6" fmla="*/ 899192 w 1859342"/>
                    <a:gd name="connsiteY6" fmla="*/ 2758440 h 5471160"/>
                    <a:gd name="connsiteX7" fmla="*/ 32 w 1859342"/>
                    <a:gd name="connsiteY7" fmla="*/ 3200400 h 5471160"/>
                    <a:gd name="connsiteX8" fmla="*/ 929672 w 1859342"/>
                    <a:gd name="connsiteY8" fmla="*/ 3642360 h 5471160"/>
                    <a:gd name="connsiteX9" fmla="*/ 1844072 w 1859342"/>
                    <a:gd name="connsiteY9" fmla="*/ 4084320 h 5471160"/>
                    <a:gd name="connsiteX10" fmla="*/ 929672 w 1859342"/>
                    <a:gd name="connsiteY10" fmla="*/ 4556760 h 5471160"/>
                    <a:gd name="connsiteX11" fmla="*/ 32 w 1859342"/>
                    <a:gd name="connsiteY11" fmla="*/ 5029200 h 5471160"/>
                    <a:gd name="connsiteX12" fmla="*/ 944912 w 1859342"/>
                    <a:gd name="connsiteY12" fmla="*/ 5471160 h 5471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59342" h="5471160">
                      <a:moveTo>
                        <a:pt x="899192" y="0"/>
                      </a:moveTo>
                      <a:cubicBezTo>
                        <a:pt x="1376712" y="151130"/>
                        <a:pt x="1854232" y="302260"/>
                        <a:pt x="1859312" y="457200"/>
                      </a:cubicBezTo>
                      <a:cubicBezTo>
                        <a:pt x="1864392" y="612140"/>
                        <a:pt x="1237012" y="779780"/>
                        <a:pt x="929672" y="929640"/>
                      </a:cubicBezTo>
                      <a:cubicBezTo>
                        <a:pt x="622332" y="1079500"/>
                        <a:pt x="15272" y="1206500"/>
                        <a:pt x="15272" y="1356360"/>
                      </a:cubicBezTo>
                      <a:cubicBezTo>
                        <a:pt x="15272" y="1506220"/>
                        <a:pt x="624872" y="1678940"/>
                        <a:pt x="929672" y="1828800"/>
                      </a:cubicBezTo>
                      <a:cubicBezTo>
                        <a:pt x="1234472" y="1978660"/>
                        <a:pt x="1849152" y="2100580"/>
                        <a:pt x="1844072" y="2255520"/>
                      </a:cubicBezTo>
                      <a:cubicBezTo>
                        <a:pt x="1838992" y="2410460"/>
                        <a:pt x="1206532" y="2600960"/>
                        <a:pt x="899192" y="2758440"/>
                      </a:cubicBezTo>
                      <a:cubicBezTo>
                        <a:pt x="591852" y="2915920"/>
                        <a:pt x="-5048" y="3053080"/>
                        <a:pt x="32" y="3200400"/>
                      </a:cubicBezTo>
                      <a:cubicBezTo>
                        <a:pt x="5112" y="3347720"/>
                        <a:pt x="929672" y="3642360"/>
                        <a:pt x="929672" y="3642360"/>
                      </a:cubicBezTo>
                      <a:cubicBezTo>
                        <a:pt x="1237012" y="3789680"/>
                        <a:pt x="1844072" y="3931920"/>
                        <a:pt x="1844072" y="4084320"/>
                      </a:cubicBezTo>
                      <a:cubicBezTo>
                        <a:pt x="1844072" y="4236720"/>
                        <a:pt x="929672" y="4556760"/>
                        <a:pt x="929672" y="4556760"/>
                      </a:cubicBezTo>
                      <a:cubicBezTo>
                        <a:pt x="622332" y="4714240"/>
                        <a:pt x="-2508" y="4876800"/>
                        <a:pt x="32" y="5029200"/>
                      </a:cubicBezTo>
                      <a:cubicBezTo>
                        <a:pt x="2572" y="5181600"/>
                        <a:pt x="473742" y="5326380"/>
                        <a:pt x="944912" y="547116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4800600" y="5257800"/>
                  <a:ext cx="136227" cy="899160"/>
                </a:xfrm>
                <a:custGeom>
                  <a:avLst/>
                  <a:gdLst>
                    <a:gd name="connsiteX0" fmla="*/ 899192 w 1859342"/>
                    <a:gd name="connsiteY0" fmla="*/ 0 h 5471160"/>
                    <a:gd name="connsiteX1" fmla="*/ 1859312 w 1859342"/>
                    <a:gd name="connsiteY1" fmla="*/ 457200 h 5471160"/>
                    <a:gd name="connsiteX2" fmla="*/ 929672 w 1859342"/>
                    <a:gd name="connsiteY2" fmla="*/ 929640 h 5471160"/>
                    <a:gd name="connsiteX3" fmla="*/ 15272 w 1859342"/>
                    <a:gd name="connsiteY3" fmla="*/ 1356360 h 5471160"/>
                    <a:gd name="connsiteX4" fmla="*/ 929672 w 1859342"/>
                    <a:gd name="connsiteY4" fmla="*/ 1828800 h 5471160"/>
                    <a:gd name="connsiteX5" fmla="*/ 1844072 w 1859342"/>
                    <a:gd name="connsiteY5" fmla="*/ 2255520 h 5471160"/>
                    <a:gd name="connsiteX6" fmla="*/ 899192 w 1859342"/>
                    <a:gd name="connsiteY6" fmla="*/ 2758440 h 5471160"/>
                    <a:gd name="connsiteX7" fmla="*/ 32 w 1859342"/>
                    <a:gd name="connsiteY7" fmla="*/ 3200400 h 5471160"/>
                    <a:gd name="connsiteX8" fmla="*/ 929672 w 1859342"/>
                    <a:gd name="connsiteY8" fmla="*/ 3642360 h 5471160"/>
                    <a:gd name="connsiteX9" fmla="*/ 1844072 w 1859342"/>
                    <a:gd name="connsiteY9" fmla="*/ 4084320 h 5471160"/>
                    <a:gd name="connsiteX10" fmla="*/ 929672 w 1859342"/>
                    <a:gd name="connsiteY10" fmla="*/ 4556760 h 5471160"/>
                    <a:gd name="connsiteX11" fmla="*/ 32 w 1859342"/>
                    <a:gd name="connsiteY11" fmla="*/ 5029200 h 5471160"/>
                    <a:gd name="connsiteX12" fmla="*/ 944912 w 1859342"/>
                    <a:gd name="connsiteY12" fmla="*/ 5471160 h 5471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59342" h="5471160">
                      <a:moveTo>
                        <a:pt x="899192" y="0"/>
                      </a:moveTo>
                      <a:cubicBezTo>
                        <a:pt x="1376712" y="151130"/>
                        <a:pt x="1854232" y="302260"/>
                        <a:pt x="1859312" y="457200"/>
                      </a:cubicBezTo>
                      <a:cubicBezTo>
                        <a:pt x="1864392" y="612140"/>
                        <a:pt x="1237012" y="779780"/>
                        <a:pt x="929672" y="929640"/>
                      </a:cubicBezTo>
                      <a:cubicBezTo>
                        <a:pt x="622332" y="1079500"/>
                        <a:pt x="15272" y="1206500"/>
                        <a:pt x="15272" y="1356360"/>
                      </a:cubicBezTo>
                      <a:cubicBezTo>
                        <a:pt x="15272" y="1506220"/>
                        <a:pt x="624872" y="1678940"/>
                        <a:pt x="929672" y="1828800"/>
                      </a:cubicBezTo>
                      <a:cubicBezTo>
                        <a:pt x="1234472" y="1978660"/>
                        <a:pt x="1849152" y="2100580"/>
                        <a:pt x="1844072" y="2255520"/>
                      </a:cubicBezTo>
                      <a:cubicBezTo>
                        <a:pt x="1838992" y="2410460"/>
                        <a:pt x="1206532" y="2600960"/>
                        <a:pt x="899192" y="2758440"/>
                      </a:cubicBezTo>
                      <a:cubicBezTo>
                        <a:pt x="591852" y="2915920"/>
                        <a:pt x="-5048" y="3053080"/>
                        <a:pt x="32" y="3200400"/>
                      </a:cubicBezTo>
                      <a:cubicBezTo>
                        <a:pt x="5112" y="3347720"/>
                        <a:pt x="929672" y="3642360"/>
                        <a:pt x="929672" y="3642360"/>
                      </a:cubicBezTo>
                      <a:cubicBezTo>
                        <a:pt x="1237012" y="3789680"/>
                        <a:pt x="1844072" y="3931920"/>
                        <a:pt x="1844072" y="4084320"/>
                      </a:cubicBezTo>
                      <a:cubicBezTo>
                        <a:pt x="1844072" y="4236720"/>
                        <a:pt x="929672" y="4556760"/>
                        <a:pt x="929672" y="4556760"/>
                      </a:cubicBezTo>
                      <a:cubicBezTo>
                        <a:pt x="622332" y="4714240"/>
                        <a:pt x="-2508" y="4876800"/>
                        <a:pt x="32" y="5029200"/>
                      </a:cubicBezTo>
                      <a:cubicBezTo>
                        <a:pt x="2572" y="5181600"/>
                        <a:pt x="473742" y="5326380"/>
                        <a:pt x="944912" y="547116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5029200" y="5257800"/>
                  <a:ext cx="136227" cy="899160"/>
                </a:xfrm>
                <a:custGeom>
                  <a:avLst/>
                  <a:gdLst>
                    <a:gd name="connsiteX0" fmla="*/ 899192 w 1859342"/>
                    <a:gd name="connsiteY0" fmla="*/ 0 h 5471160"/>
                    <a:gd name="connsiteX1" fmla="*/ 1859312 w 1859342"/>
                    <a:gd name="connsiteY1" fmla="*/ 457200 h 5471160"/>
                    <a:gd name="connsiteX2" fmla="*/ 929672 w 1859342"/>
                    <a:gd name="connsiteY2" fmla="*/ 929640 h 5471160"/>
                    <a:gd name="connsiteX3" fmla="*/ 15272 w 1859342"/>
                    <a:gd name="connsiteY3" fmla="*/ 1356360 h 5471160"/>
                    <a:gd name="connsiteX4" fmla="*/ 929672 w 1859342"/>
                    <a:gd name="connsiteY4" fmla="*/ 1828800 h 5471160"/>
                    <a:gd name="connsiteX5" fmla="*/ 1844072 w 1859342"/>
                    <a:gd name="connsiteY5" fmla="*/ 2255520 h 5471160"/>
                    <a:gd name="connsiteX6" fmla="*/ 899192 w 1859342"/>
                    <a:gd name="connsiteY6" fmla="*/ 2758440 h 5471160"/>
                    <a:gd name="connsiteX7" fmla="*/ 32 w 1859342"/>
                    <a:gd name="connsiteY7" fmla="*/ 3200400 h 5471160"/>
                    <a:gd name="connsiteX8" fmla="*/ 929672 w 1859342"/>
                    <a:gd name="connsiteY8" fmla="*/ 3642360 h 5471160"/>
                    <a:gd name="connsiteX9" fmla="*/ 1844072 w 1859342"/>
                    <a:gd name="connsiteY9" fmla="*/ 4084320 h 5471160"/>
                    <a:gd name="connsiteX10" fmla="*/ 929672 w 1859342"/>
                    <a:gd name="connsiteY10" fmla="*/ 4556760 h 5471160"/>
                    <a:gd name="connsiteX11" fmla="*/ 32 w 1859342"/>
                    <a:gd name="connsiteY11" fmla="*/ 5029200 h 5471160"/>
                    <a:gd name="connsiteX12" fmla="*/ 944912 w 1859342"/>
                    <a:gd name="connsiteY12" fmla="*/ 5471160 h 5471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59342" h="5471160">
                      <a:moveTo>
                        <a:pt x="899192" y="0"/>
                      </a:moveTo>
                      <a:cubicBezTo>
                        <a:pt x="1376712" y="151130"/>
                        <a:pt x="1854232" y="302260"/>
                        <a:pt x="1859312" y="457200"/>
                      </a:cubicBezTo>
                      <a:cubicBezTo>
                        <a:pt x="1864392" y="612140"/>
                        <a:pt x="1237012" y="779780"/>
                        <a:pt x="929672" y="929640"/>
                      </a:cubicBezTo>
                      <a:cubicBezTo>
                        <a:pt x="622332" y="1079500"/>
                        <a:pt x="15272" y="1206500"/>
                        <a:pt x="15272" y="1356360"/>
                      </a:cubicBezTo>
                      <a:cubicBezTo>
                        <a:pt x="15272" y="1506220"/>
                        <a:pt x="624872" y="1678940"/>
                        <a:pt x="929672" y="1828800"/>
                      </a:cubicBezTo>
                      <a:cubicBezTo>
                        <a:pt x="1234472" y="1978660"/>
                        <a:pt x="1849152" y="2100580"/>
                        <a:pt x="1844072" y="2255520"/>
                      </a:cubicBezTo>
                      <a:cubicBezTo>
                        <a:pt x="1838992" y="2410460"/>
                        <a:pt x="1206532" y="2600960"/>
                        <a:pt x="899192" y="2758440"/>
                      </a:cubicBezTo>
                      <a:cubicBezTo>
                        <a:pt x="591852" y="2915920"/>
                        <a:pt x="-5048" y="3053080"/>
                        <a:pt x="32" y="3200400"/>
                      </a:cubicBezTo>
                      <a:cubicBezTo>
                        <a:pt x="5112" y="3347720"/>
                        <a:pt x="929672" y="3642360"/>
                        <a:pt x="929672" y="3642360"/>
                      </a:cubicBezTo>
                      <a:cubicBezTo>
                        <a:pt x="1237012" y="3789680"/>
                        <a:pt x="1844072" y="3931920"/>
                        <a:pt x="1844072" y="4084320"/>
                      </a:cubicBezTo>
                      <a:cubicBezTo>
                        <a:pt x="1844072" y="4236720"/>
                        <a:pt x="929672" y="4556760"/>
                        <a:pt x="929672" y="4556760"/>
                      </a:cubicBezTo>
                      <a:cubicBezTo>
                        <a:pt x="622332" y="4714240"/>
                        <a:pt x="-2508" y="4876800"/>
                        <a:pt x="32" y="5029200"/>
                      </a:cubicBezTo>
                      <a:cubicBezTo>
                        <a:pt x="2572" y="5181600"/>
                        <a:pt x="473742" y="5326380"/>
                        <a:pt x="944912" y="547116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4"/>
            <p:cNvSpPr txBox="1"/>
            <p:nvPr/>
          </p:nvSpPr>
          <p:spPr>
            <a:xfrm>
              <a:off x="304800" y="15240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4800" y="28194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62400" y="16002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962400" y="28194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-9525" y="0"/>
            <a:ext cx="91535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6" name="WordArt 98"/>
          <p:cNvSpPr>
            <a:spLocks noChangeArrowheads="1" noChangeShapeType="1" noTextEdit="1"/>
          </p:cNvSpPr>
          <p:nvPr/>
        </p:nvSpPr>
        <p:spPr bwMode="auto">
          <a:xfrm>
            <a:off x="2286000" y="45720"/>
            <a:ext cx="4343400" cy="5022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atom lifetime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762000"/>
            <a:ext cx="9196748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 (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pionium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a hydrogen-like atom consisting of </a:t>
            </a:r>
            <a:r>
              <a:rPr lang="el-G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mesons: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-1.86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387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≈ 0.5 MeV/c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344787" y="1828800"/>
            <a:ext cx="4768733" cy="1786418"/>
            <a:chOff x="4267200" y="1981200"/>
            <a:chExt cx="4768733" cy="1786418"/>
          </a:xfrm>
        </p:grpSpPr>
        <p:sp>
          <p:nvSpPr>
            <p:cNvPr id="58" name="TextBox 57"/>
            <p:cNvSpPr txBox="1"/>
            <p:nvPr/>
          </p:nvSpPr>
          <p:spPr>
            <a:xfrm>
              <a:off x="4267200" y="1981200"/>
              <a:ext cx="47244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l-GR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3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l-GR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3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atom 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lifetime is 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dominated by the decay into </a:t>
              </a:r>
              <a:r>
                <a:rPr lang="el-GR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3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3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mesons:</a:t>
              </a:r>
            </a:p>
          </p:txBody>
        </p:sp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5564602"/>
                </p:ext>
              </p:extLst>
            </p:nvPr>
          </p:nvGraphicFramePr>
          <p:xfrm>
            <a:off x="4572000" y="2817706"/>
            <a:ext cx="2438400" cy="839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64" name="Equation" r:id="rId3" imgW="1143000" imgH="393480" progId="Equation.DSMT4">
                    <p:embed/>
                  </p:oleObj>
                </mc:Choice>
                <mc:Fallback>
                  <p:oleObj name="Equation" r:id="rId3" imgW="11430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72000" y="2817706"/>
                          <a:ext cx="2438400" cy="839893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2026677"/>
                </p:ext>
              </p:extLst>
            </p:nvPr>
          </p:nvGraphicFramePr>
          <p:xfrm>
            <a:off x="7239000" y="2819400"/>
            <a:ext cx="1796933" cy="948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65" name="Equation" r:id="rId5" imgW="914400" imgH="482400" progId="Equation.DSMT4">
                    <p:embed/>
                  </p:oleObj>
                </mc:Choice>
                <mc:Fallback>
                  <p:oleObj name="Equation" r:id="rId5" imgW="91440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2819400"/>
                          <a:ext cx="1796933" cy="948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05757"/>
              </p:ext>
            </p:extLst>
          </p:nvPr>
        </p:nvGraphicFramePr>
        <p:xfrm>
          <a:off x="228600" y="3733800"/>
          <a:ext cx="44196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66" name="Equation" r:id="rId7" imgW="1815840" imgH="304560" progId="Equation.DSMT4">
                  <p:embed/>
                </p:oleObj>
              </mc:Choice>
              <mc:Fallback>
                <p:oleObj name="Equation" r:id="rId7" imgW="18158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" y="3733800"/>
                        <a:ext cx="4419600" cy="650875"/>
                      </a:xfrm>
                      <a:prstGeom prst="rect">
                        <a:avLst/>
                      </a:prstGeom>
                      <a:solidFill>
                        <a:srgbClr val="90D0EC">
                          <a:alpha val="50000"/>
                        </a:srgb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44196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-wave scattering lengths for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isospin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I=0  and  I=2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653505"/>
              </p:ext>
            </p:extLst>
          </p:nvPr>
        </p:nvGraphicFramePr>
        <p:xfrm>
          <a:off x="5029200" y="3733800"/>
          <a:ext cx="3787238" cy="659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67" name="Equation" r:id="rId9" imgW="1460160" imgH="253800" progId="Equation.DSMT4">
                  <p:embed/>
                </p:oleObj>
              </mc:Choice>
              <mc:Fallback>
                <p:oleObj name="Equation" r:id="rId9" imgW="1460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733800"/>
                        <a:ext cx="3787238" cy="659824"/>
                      </a:xfrm>
                      <a:prstGeom prst="rect">
                        <a:avLst/>
                      </a:prstGeom>
                      <a:solidFill>
                        <a:srgbClr val="90D0EC">
                          <a:alpha val="50000"/>
                        </a:srgb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04800" y="4724400"/>
            <a:ext cx="8229600" cy="1072158"/>
            <a:chOff x="76200" y="5105400"/>
            <a:chExt cx="8229600" cy="1072158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6328519"/>
                </p:ext>
              </p:extLst>
            </p:nvPr>
          </p:nvGraphicFramePr>
          <p:xfrm>
            <a:off x="76200" y="5486400"/>
            <a:ext cx="879475" cy="502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68" name="Equation" r:id="rId11" imgW="444240" imgH="253800" progId="Equation.DSMT4">
                    <p:embed/>
                  </p:oleObj>
                </mc:Choice>
                <mc:Fallback>
                  <p:oleObj name="Equation" r:id="rId11" imgW="44424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6200" y="5486400"/>
                          <a:ext cx="879475" cy="5022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eft Brace 6"/>
            <p:cNvSpPr/>
            <p:nvPr/>
          </p:nvSpPr>
          <p:spPr>
            <a:xfrm>
              <a:off x="990600" y="5318760"/>
              <a:ext cx="152400" cy="777240"/>
            </a:xfrm>
            <a:prstGeom prst="leftBrac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143000" y="5105400"/>
              <a:ext cx="6065520" cy="569238"/>
              <a:chOff x="1127760" y="5257800"/>
              <a:chExt cx="6065520" cy="56923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127760" y="5273040"/>
                <a:ext cx="1752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 0 for 	</a:t>
                </a:r>
                <a:r>
                  <a:rPr lang="en-US" sz="2000" i="1" dirty="0" smtClean="0">
                    <a:solidFill>
                      <a:srgbClr val="1D0260"/>
                    </a:solidFill>
                    <a:latin typeface="Times New Roman" charset="0"/>
                    <a:ea typeface="ＭＳ Ｐゴシック" charset="0"/>
                  </a:rPr>
                  <a:t>l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819400" y="5257800"/>
                <a:ext cx="4373880" cy="523220"/>
                <a:chOff x="2819400" y="5288280"/>
                <a:chExt cx="4373880" cy="523220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2819400" y="5334000"/>
                  <a:ext cx="23342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l-GR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(1s, 2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,…, 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ns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5318760" y="5593080"/>
                  <a:ext cx="457200" cy="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/>
                <p:cNvSpPr/>
                <p:nvPr/>
              </p:nvSpPr>
              <p:spPr>
                <a:xfrm>
                  <a:off x="5897880" y="5288280"/>
                  <a:ext cx="12954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l-GR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2800" dirty="0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1143000" y="5486400"/>
              <a:ext cx="7162800" cy="691158"/>
              <a:chOff x="1112520" y="5638800"/>
              <a:chExt cx="7162800" cy="69115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804160" y="5638800"/>
                <a:ext cx="5471160" cy="614065"/>
                <a:chOff x="2819400" y="5562600"/>
                <a:chExt cx="5471160" cy="614065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2819400" y="5715000"/>
                  <a:ext cx="11272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l-GR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np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3886200" y="6019800"/>
                  <a:ext cx="457200" cy="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3886200" y="5562600"/>
                  <a:ext cx="3209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γ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4343400" y="5715000"/>
                  <a:ext cx="26420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l-GR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2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,…(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-1)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6995160" y="5943600"/>
                  <a:ext cx="457200" cy="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Rectangle 67"/>
                <p:cNvSpPr/>
                <p:nvPr/>
              </p:nvSpPr>
              <p:spPr>
                <a:xfrm>
                  <a:off x="7528560" y="5638800"/>
                  <a:ext cx="7620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l-GR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2800" dirty="0"/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1112520" y="5775960"/>
                <a:ext cx="1752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for 	</a:t>
                </a:r>
                <a:r>
                  <a:rPr lang="en-US" sz="2000" i="1" dirty="0" smtClean="0">
                    <a:solidFill>
                      <a:srgbClr val="1D0260"/>
                    </a:solidFill>
                    <a:latin typeface="Times New Roman" charset="0"/>
                    <a:ea typeface="ＭＳ Ｐゴシック" charset="0"/>
                  </a:rPr>
                  <a:t>l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0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52400" y="5791200"/>
            <a:ext cx="8955657" cy="984885"/>
            <a:chOff x="685800" y="6019800"/>
            <a:chExt cx="8955657" cy="984885"/>
          </a:xfrm>
        </p:grpSpPr>
        <p:sp>
          <p:nvSpPr>
            <p:cNvPr id="32" name="TextBox 31"/>
            <p:cNvSpPr txBox="1"/>
            <p:nvPr/>
          </p:nvSpPr>
          <p:spPr>
            <a:xfrm>
              <a:off x="685800" y="6019800"/>
              <a:ext cx="8955657" cy="984885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state lifetime depends on the transition  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np         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1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2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,…, (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-1)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probability. 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This probability is about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3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orders of magnitude less than for 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ns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       </a:t>
              </a:r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5943600" y="6248400"/>
              <a:ext cx="457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7266708" y="6553200"/>
              <a:ext cx="457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656357C-4A19-41DF-A1CE-7DE04198B46F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5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133600" y="533400"/>
            <a:ext cx="297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</a:rPr>
              <a:t>A</a:t>
            </a:r>
            <a:r>
              <a:rPr lang="en-US" altLang="en-US" b="1" baseline="-25000" dirty="0">
                <a:solidFill>
                  <a:schemeClr val="accent1"/>
                </a:solidFill>
              </a:rPr>
              <a:t>2π</a:t>
            </a:r>
            <a:r>
              <a:rPr lang="en-US" altLang="en-US" sz="2800" b="1" dirty="0">
                <a:solidFill>
                  <a:schemeClr val="accent1"/>
                </a:solidFill>
              </a:rPr>
              <a:t> Energy Levels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" name="WordArt 98"/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6705600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nergy splitting measurement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248108"/>
              </p:ext>
            </p:extLst>
          </p:nvPr>
        </p:nvGraphicFramePr>
        <p:xfrm>
          <a:off x="2590800" y="3733800"/>
          <a:ext cx="2209800" cy="40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81" name="Equation" r:id="rId3" imgW="1168200" imgH="253800" progId="Equation.DSMT4">
                  <p:embed/>
                </p:oleObj>
              </mc:Choice>
              <mc:Fallback>
                <p:oleObj name="Equation" r:id="rId3" imgW="116820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2209800" cy="40045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123527"/>
              </p:ext>
            </p:extLst>
          </p:nvPr>
        </p:nvGraphicFramePr>
        <p:xfrm>
          <a:off x="4876800" y="3733800"/>
          <a:ext cx="2286000" cy="39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82" name="Equation" r:id="rId5" imgW="1498320" imgH="253800" progId="Equation.DSMT4">
                  <p:embed/>
                </p:oleObj>
              </mc:Choice>
              <mc:Fallback>
                <p:oleObj name="Equation" r:id="rId5" imgW="149832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733800"/>
                        <a:ext cx="2286000" cy="39625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021074"/>
              </p:ext>
            </p:extLst>
          </p:nvPr>
        </p:nvGraphicFramePr>
        <p:xfrm>
          <a:off x="3581400" y="4191000"/>
          <a:ext cx="42513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83" name="Equation" r:id="rId7" imgW="1866600" imgH="253800" progId="Equation.DSMT4">
                  <p:embed/>
                </p:oleObj>
              </mc:Choice>
              <mc:Fallback>
                <p:oleObj name="Equation" r:id="rId7" imgW="186660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191000"/>
                        <a:ext cx="4251325" cy="5794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213138"/>
              </p:ext>
            </p:extLst>
          </p:nvPr>
        </p:nvGraphicFramePr>
        <p:xfrm>
          <a:off x="7226728" y="3733800"/>
          <a:ext cx="184107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84" name="Equation" r:id="rId9" imgW="1180800" imgH="253800" progId="Equation.DSMT4">
                  <p:embed/>
                </p:oleObj>
              </mc:Choice>
              <mc:Fallback>
                <p:oleObj name="Equation" r:id="rId9" imgW="118080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728" y="3733800"/>
                        <a:ext cx="1841072" cy="381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373880" y="4953000"/>
            <a:ext cx="1828800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 b="1" dirty="0" smtClean="0">
                <a:solidFill>
                  <a:schemeClr val="accent1"/>
                </a:solidFill>
              </a:rPr>
              <a:t>G.V.Efimov et al.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 b="1" dirty="0" smtClean="0">
                <a:solidFill>
                  <a:schemeClr val="accent1"/>
                </a:solidFill>
              </a:rPr>
              <a:t>Sov.J.Nucl.Phys. (1986)</a:t>
            </a:r>
            <a:endParaRPr lang="ro-RO" altLang="en-US" sz="1800" b="1" dirty="0">
              <a:solidFill>
                <a:schemeClr val="accent1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279289"/>
              </p:ext>
            </p:extLst>
          </p:nvPr>
        </p:nvGraphicFramePr>
        <p:xfrm>
          <a:off x="259080" y="4953000"/>
          <a:ext cx="4147381" cy="965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85" name="Equation" r:id="rId11" imgW="2044440" imgH="419040" progId="Equation.DSMT4">
                  <p:embed/>
                </p:oleObj>
              </mc:Choice>
              <mc:Fallback>
                <p:oleObj name="Equation" r:id="rId11" imgW="204444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" y="4953000"/>
                        <a:ext cx="4147381" cy="965570"/>
                      </a:xfrm>
                      <a:prstGeom prst="rect">
                        <a:avLst/>
                      </a:prstGeom>
                      <a:solidFill>
                        <a:srgbClr val="00B0F0">
                          <a:alpha val="25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194839"/>
              </p:ext>
            </p:extLst>
          </p:nvPr>
        </p:nvGraphicFramePr>
        <p:xfrm>
          <a:off x="6430963" y="4938713"/>
          <a:ext cx="2667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86" name="Equation" r:id="rId13" imgW="1193760" imgH="431640" progId="Equation.DSMT4">
                  <p:embed/>
                </p:oleObj>
              </mc:Choice>
              <mc:Fallback>
                <p:oleObj name="Equation" r:id="rId13" imgW="1193760" imgH="4316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963" y="4938713"/>
                        <a:ext cx="2667000" cy="984250"/>
                      </a:xfrm>
                      <a:prstGeom prst="rect">
                        <a:avLst/>
                      </a:prstGeom>
                      <a:solidFill>
                        <a:srgbClr val="00B0F0">
                          <a:alpha val="25000"/>
                        </a:srgb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2218D802-7C7C-4545-A165-4CC6294AD581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5257800" cy="263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0960" y="3611880"/>
            <a:ext cx="1828800" cy="820419"/>
            <a:chOff x="6477001" y="2545080"/>
            <a:chExt cx="1828800" cy="820419"/>
          </a:xfrm>
          <a:solidFill>
            <a:srgbClr val="FFFF00"/>
          </a:solidFill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6106521"/>
                </p:ext>
              </p:extLst>
            </p:nvPr>
          </p:nvGraphicFramePr>
          <p:xfrm>
            <a:off x="6477001" y="2970644"/>
            <a:ext cx="1828800" cy="3948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087" name="Equation" r:id="rId16" imgW="1117440" imgH="241200" progId="Equation.DSMT4">
                    <p:embed/>
                  </p:oleObj>
                </mc:Choice>
                <mc:Fallback>
                  <p:oleObj name="Equation" r:id="rId16" imgW="111744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477001" y="2970644"/>
                          <a:ext cx="1828800" cy="39485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6720841" y="2545080"/>
              <a:ext cx="1345240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Notation: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943600" y="12954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J. </a:t>
            </a:r>
            <a:r>
              <a:rPr lang="en-US" altLang="en-US" sz="1400" b="1" dirty="0" err="1">
                <a:solidFill>
                  <a:schemeClr val="accent1"/>
                </a:solidFill>
              </a:rPr>
              <a:t>Schweizer</a:t>
            </a:r>
            <a:r>
              <a:rPr lang="en-US" altLang="en-US" sz="1400" b="1" dirty="0">
                <a:solidFill>
                  <a:schemeClr val="accent1"/>
                </a:solidFill>
              </a:rPr>
              <a:t> </a:t>
            </a:r>
            <a:endParaRPr lang="en-US" altLang="en-US" sz="1400" b="1" dirty="0" smtClean="0">
              <a:solidFill>
                <a:schemeClr val="accent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1"/>
                </a:solidFill>
              </a:rPr>
              <a:t>[</a:t>
            </a:r>
            <a:r>
              <a:rPr lang="en-US" altLang="en-US" sz="1400" b="1" dirty="0">
                <a:solidFill>
                  <a:schemeClr val="accent1"/>
                </a:solidFill>
              </a:rPr>
              <a:t>PL B (2004)]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1731" y="335280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igher order QED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75" y="6178449"/>
            <a:ext cx="9144000" cy="462499"/>
            <a:chOff x="1" y="6096000"/>
            <a:chExt cx="9144000" cy="462499"/>
          </a:xfrm>
        </p:grpSpPr>
        <p:sp>
          <p:nvSpPr>
            <p:cNvPr id="22" name="TextBox 21"/>
            <p:cNvSpPr txBox="1"/>
            <p:nvPr/>
          </p:nvSpPr>
          <p:spPr>
            <a:xfrm>
              <a:off x="1" y="6096000"/>
              <a:ext cx="9144000" cy="430887"/>
            </a:xfrm>
            <a:prstGeom prst="rect">
              <a:avLst/>
            </a:prstGeom>
            <a:solidFill>
              <a:srgbClr val="90D0EC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CONCLUSION: one parameter (2</a:t>
              </a:r>
              <a:r>
                <a:rPr lang="en-US" sz="22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2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200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allows to calculate all           values</a:t>
              </a:r>
              <a:endPara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1223987"/>
                </p:ext>
              </p:extLst>
            </p:nvPr>
          </p:nvGraphicFramePr>
          <p:xfrm>
            <a:off x="7589118" y="6143380"/>
            <a:ext cx="685800" cy="415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088" name="Equation" r:id="rId18" imgW="380880" imgH="253800" progId="Equation.DSMT4">
                    <p:embed/>
                  </p:oleObj>
                </mc:Choice>
                <mc:Fallback>
                  <p:oleObj name="Equation" r:id="rId18" imgW="380880" imgH="2538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9118" y="6143380"/>
                          <a:ext cx="685800" cy="415119"/>
                        </a:xfrm>
                        <a:prstGeom prst="rect">
                          <a:avLst/>
                        </a:prstGeom>
                        <a:solidFill>
                          <a:srgbClr val="66CCFF">
                            <a:alpha val="25000"/>
                          </a:srgbClr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990600"/>
            <a:ext cx="1447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cs typeface="Times New Roman" pitchFamily="18" charset="0"/>
              </a:rPr>
              <a:t>For Coulomb </a:t>
            </a:r>
            <a:r>
              <a:rPr lang="en-US" altLang="en-US" sz="1800" b="1" dirty="0" smtClean="0">
                <a:cs typeface="Times New Roman" pitchFamily="18" charset="0"/>
              </a:rPr>
              <a:t>potential,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cs typeface="Times New Roman" pitchFamily="18" charset="0"/>
              </a:rPr>
              <a:t>E </a:t>
            </a:r>
            <a:r>
              <a:rPr lang="en-US" altLang="en-US" sz="1800" b="1" dirty="0">
                <a:cs typeface="Times New Roman" pitchFamily="18" charset="0"/>
              </a:rPr>
              <a:t>depends </a:t>
            </a:r>
            <a:r>
              <a:rPr lang="en-US" altLang="en-US" sz="1800" b="1" dirty="0" smtClean="0">
                <a:cs typeface="Times New Roman" pitchFamily="18" charset="0"/>
              </a:rPr>
              <a:t>only on n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136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B448E-F56F-4A2D-8563-3E112EF5A82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0417" name="Rectangle 1"/>
          <p:cNvSpPr>
            <a:spLocks/>
          </p:cNvSpPr>
          <p:nvPr/>
        </p:nvSpPr>
        <p:spPr bwMode="auto">
          <a:xfrm>
            <a:off x="4889500" y="2791142"/>
            <a:ext cx="254000" cy="15367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0418" name="Rectangle 2"/>
          <p:cNvSpPr>
            <a:spLocks/>
          </p:cNvSpPr>
          <p:nvPr/>
        </p:nvSpPr>
        <p:spPr bwMode="auto">
          <a:xfrm>
            <a:off x="7416800" y="2791142"/>
            <a:ext cx="76200" cy="15367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5160963" y="3554730"/>
            <a:ext cx="2241550" cy="2857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5829300" y="2778442"/>
            <a:ext cx="838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endParaRPr lang="en-US" altLang="en-US" sz="18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21" name="Rectangle 5"/>
              <p:cNvSpPr>
                <a:spLocks/>
              </p:cNvSpPr>
              <p:nvPr/>
            </p:nvSpPr>
            <p:spPr bwMode="auto">
              <a:xfrm>
                <a:off x="5778683" y="3997642"/>
                <a:ext cx="1079317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2800" i="1" baseline="-6000" smtClean="0">
                              <a:latin typeface="Cambria Math"/>
                              <a:sym typeface="Lucida Grande" charset="0"/>
                            </a:rPr>
                          </m:ctrlPr>
                        </m:sSubSupPr>
                        <m:e>
                          <m:r>
                            <a:rPr lang="en-US" altLang="en-US" sz="2800" i="1" baseline="-6000" smtClean="0">
                              <a:latin typeface="Cambria Math"/>
                              <a:ea typeface="Cambria Math"/>
                              <a:sym typeface="Lucida Grande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en-US" sz="2800" b="0" i="1" baseline="-6000" smtClean="0">
                              <a:latin typeface="Cambria Math"/>
                              <a:sym typeface="Lucida Grande" charset="0"/>
                            </a:rPr>
                            <m:t>𝑛𝑝</m:t>
                          </m:r>
                        </m:sub>
                        <m:sup>
                          <m:r>
                            <a:rPr lang="en-US" altLang="en-US" sz="2800" b="0" i="1" baseline="-6000" smtClean="0">
                              <a:latin typeface="Cambria Math"/>
                              <a:sym typeface="Lucida Grande" charset="0"/>
                            </a:rPr>
                            <m:t>𝑒𝑓𝑓</m:t>
                          </m:r>
                        </m:sup>
                      </m:sSubSup>
                    </m:oMath>
                  </m:oMathPara>
                </a14:m>
                <a:endParaRPr lang="en-US" altLang="en-US" sz="2800" baseline="-6000" dirty="0">
                  <a:latin typeface="Lucida Grande" charset="0"/>
                  <a:ea typeface="Lucida Grande" charset="0"/>
                  <a:cs typeface="Lucida Grande" charset="0"/>
                  <a:sym typeface="Lucida Grande" charset="0"/>
                </a:endParaRPr>
              </a:p>
            </p:txBody>
          </p:sp>
        </mc:Choice>
        <mc:Fallback xmlns="">
          <p:sp>
            <p:nvSpPr>
              <p:cNvPr id="6042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8683" y="3997642"/>
                <a:ext cx="1079317" cy="5048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22" name="Rectangle 6"/>
          <p:cNvSpPr>
            <a:spLocks/>
          </p:cNvSpPr>
          <p:nvPr/>
        </p:nvSpPr>
        <p:spPr bwMode="auto">
          <a:xfrm>
            <a:off x="4876800" y="4457700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Be</a:t>
            </a:r>
          </a:p>
        </p:txBody>
      </p:sp>
      <p:sp>
        <p:nvSpPr>
          <p:cNvPr id="60423" name="Rectangle 7"/>
          <p:cNvSpPr>
            <a:spLocks/>
          </p:cNvSpPr>
          <p:nvPr/>
        </p:nvSpPr>
        <p:spPr bwMode="auto">
          <a:xfrm>
            <a:off x="7342981" y="4447540"/>
            <a:ext cx="3000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Pt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7480300" y="3583305"/>
            <a:ext cx="1143000" cy="34378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rot="10800000" flipH="1">
            <a:off x="7480300" y="3284855"/>
            <a:ext cx="1108075" cy="2984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0427" name="Rectangle 11"/>
          <p:cNvSpPr>
            <a:spLocks/>
          </p:cNvSpPr>
          <p:nvPr/>
        </p:nvSpPr>
        <p:spPr bwMode="auto">
          <a:xfrm>
            <a:off x="8534400" y="6578600"/>
            <a:ext cx="280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/>
            <a:r>
              <a:rPr lang="en-US" altLang="en-US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56</a:t>
            </a:r>
          </a:p>
        </p:txBody>
      </p:sp>
      <p:grpSp>
        <p:nvGrpSpPr>
          <p:cNvPr id="60438" name="Group 22"/>
          <p:cNvGrpSpPr>
            <a:grpSpLocks/>
          </p:cNvGrpSpPr>
          <p:nvPr/>
        </p:nvGrpSpPr>
        <p:grpSpPr bwMode="auto">
          <a:xfrm>
            <a:off x="676275" y="2781300"/>
            <a:ext cx="3756028" cy="2058988"/>
            <a:chOff x="-22" y="112"/>
            <a:chExt cx="2366" cy="1297"/>
          </a:xfrm>
        </p:grpSpPr>
        <p:sp>
          <p:nvSpPr>
            <p:cNvPr id="60428" name="Rectangle 12"/>
            <p:cNvSpPr>
              <a:spLocks/>
            </p:cNvSpPr>
            <p:nvPr/>
          </p:nvSpPr>
          <p:spPr bwMode="auto">
            <a:xfrm>
              <a:off x="8" y="112"/>
              <a:ext cx="160" cy="968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0429" name="Rectangle 13"/>
            <p:cNvSpPr>
              <a:spLocks/>
            </p:cNvSpPr>
            <p:nvPr/>
          </p:nvSpPr>
          <p:spPr bwMode="auto">
            <a:xfrm>
              <a:off x="1600" y="112"/>
              <a:ext cx="48" cy="968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0430" name="Line 14"/>
            <p:cNvSpPr>
              <a:spLocks noChangeShapeType="1"/>
            </p:cNvSpPr>
            <p:nvPr/>
          </p:nvSpPr>
          <p:spPr bwMode="auto">
            <a:xfrm>
              <a:off x="179" y="593"/>
              <a:ext cx="1412" cy="1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432" name="Rectangle 16"/>
                <p:cNvSpPr>
                  <a:spLocks/>
                </p:cNvSpPr>
                <p:nvPr/>
              </p:nvSpPr>
              <p:spPr bwMode="auto">
                <a:xfrm>
                  <a:off x="680" y="872"/>
                  <a:ext cx="333" cy="2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>
                    <a:defRPr sz="1200">
                      <a:solidFill>
                        <a:schemeClr val="tx1"/>
                      </a:solidFill>
                      <a:latin typeface="Gill Sans" charset="0"/>
                    </a:defRPr>
                  </a:lvl1pPr>
                  <a:lvl2pPr algn="l">
                    <a:defRPr sz="1200">
                      <a:solidFill>
                        <a:schemeClr val="tx1"/>
                      </a:solidFill>
                      <a:latin typeface="Gill Sans" charset="0"/>
                    </a:defRPr>
                  </a:lvl2pPr>
                  <a:lvl3pPr algn="l">
                    <a:defRPr sz="1200">
                      <a:solidFill>
                        <a:schemeClr val="tx1"/>
                      </a:solidFill>
                      <a:latin typeface="Gill Sans" charset="0"/>
                    </a:defRPr>
                  </a:lvl3pPr>
                  <a:lvl4pPr algn="l">
                    <a:defRPr sz="1200">
                      <a:solidFill>
                        <a:schemeClr val="tx1"/>
                      </a:solidFill>
                      <a:latin typeface="Gill Sans" charset="0"/>
                    </a:defRPr>
                  </a:lvl4pPr>
                  <a:lvl5pPr algn="l">
                    <a:defRPr sz="1200">
                      <a:solidFill>
                        <a:schemeClr val="tx1"/>
                      </a:solidFill>
                      <a:latin typeface="Gill Sans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Gill Sans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Gill Sans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Gill Sans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Gill Sans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smtClean="0">
                                <a:latin typeface="Cambria Math"/>
                                <a:sym typeface="Lucida Grande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smtClean="0">
                                <a:latin typeface="Cambria Math"/>
                                <a:ea typeface="Cambria Math"/>
                                <a:sym typeface="Lucida Grande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/>
                                <a:sym typeface="Lucida Grande" charset="0"/>
                              </a:rPr>
                              <m:t>𝑛𝑝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endParaRPr>
                </a:p>
              </p:txBody>
            </p:sp>
          </mc:Choice>
          <mc:Fallback xmlns="">
            <p:sp>
              <p:nvSpPr>
                <p:cNvPr id="60432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0" y="872"/>
                  <a:ext cx="333" cy="25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977" r="-4651" b="-1818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433" name="Rectangle 17"/>
            <p:cNvSpPr>
              <a:spLocks/>
            </p:cNvSpPr>
            <p:nvPr/>
          </p:nvSpPr>
          <p:spPr bwMode="auto">
            <a:xfrm>
              <a:off x="-22" y="1193"/>
              <a:ext cx="21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1800" dirty="0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Be</a:t>
              </a:r>
            </a:p>
          </p:txBody>
        </p:sp>
        <p:sp>
          <p:nvSpPr>
            <p:cNvPr id="60434" name="Rectangle 18"/>
            <p:cNvSpPr>
              <a:spLocks/>
            </p:cNvSpPr>
            <p:nvPr/>
          </p:nvSpPr>
          <p:spPr bwMode="auto">
            <a:xfrm>
              <a:off x="1553" y="1164"/>
              <a:ext cx="18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1800" dirty="0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Pt</a:t>
              </a:r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>
              <a:off x="1646" y="611"/>
              <a:ext cx="698" cy="207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0436" name="Line 20"/>
            <p:cNvSpPr>
              <a:spLocks noChangeShapeType="1"/>
            </p:cNvSpPr>
            <p:nvPr/>
          </p:nvSpPr>
          <p:spPr bwMode="auto">
            <a:xfrm rot="10800000" flipH="1">
              <a:off x="1646" y="423"/>
              <a:ext cx="698" cy="18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60440" name="Rectangle 24"/>
          <p:cNvSpPr>
            <a:spLocks/>
          </p:cNvSpPr>
          <p:nvPr/>
        </p:nvSpPr>
        <p:spPr bwMode="auto">
          <a:xfrm>
            <a:off x="8318500" y="2501900"/>
            <a:ext cx="838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endParaRPr lang="en-US" altLang="en-US" sz="18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60441" name="Rectangle 25"/>
          <p:cNvSpPr>
            <a:spLocks/>
          </p:cNvSpPr>
          <p:nvPr/>
        </p:nvSpPr>
        <p:spPr bwMode="auto">
          <a:xfrm>
            <a:off x="711200" y="939800"/>
            <a:ext cx="8432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600">
                <a:latin typeface="Times New Roman" charset="0"/>
                <a:cs typeface="Times New Roman" charset="0"/>
                <a:sym typeface="Times New Roman" charset="0"/>
              </a:rPr>
              <a:t>In the static electric field there will be Stark mixing between the ns and the np wave functions.</a:t>
            </a:r>
          </a:p>
        </p:txBody>
      </p:sp>
      <p:sp>
        <p:nvSpPr>
          <p:cNvPr id="60446" name="Rectangle 30"/>
          <p:cNvSpPr>
            <a:spLocks/>
          </p:cNvSpPr>
          <p:nvPr/>
        </p:nvSpPr>
        <p:spPr bwMode="auto">
          <a:xfrm>
            <a:off x="-74612" y="-15240"/>
            <a:ext cx="9156700" cy="620713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Energy splitting measurement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0700" y="1875547"/>
                <a:ext cx="7024688" cy="567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𝑛𝑝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                              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  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𝑛𝑝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𝑒𝑓𝑓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𝑛𝑝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  <m:r>
                      <a:rPr lang="en-US" sz="2400" b="0" i="1" smtClean="0">
                        <a:latin typeface="Cambria Math"/>
                      </a:rPr>
                      <m:t>&lt;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𝑛𝑝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1875547"/>
                <a:ext cx="7024688" cy="5674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9955" y="5107979"/>
                <a:ext cx="4729162" cy="543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𝑛𝑠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𝑛𝑝</m:t>
                        </m:r>
                      </m:sub>
                    </m:sSub>
                  </m:oMath>
                </a14:m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955" y="5107979"/>
                <a:ext cx="4729162" cy="543482"/>
              </a:xfrm>
              <a:prstGeom prst="rect">
                <a:avLst/>
              </a:prstGeom>
              <a:blipFill rotWithShape="1">
                <a:blip r:embed="rId6"/>
                <a:stretch>
                  <a:fillRect b="-20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5852" y="5747603"/>
            <a:ext cx="7911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Only relative abundances of different atomic quantum states are taken from theory.</a:t>
            </a:r>
            <a:endParaRPr lang="en-GB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19395" y="2757324"/>
                <a:ext cx="458009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395" y="2757324"/>
                <a:ext cx="458009" cy="5064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0" y="2667000"/>
                <a:ext cx="1039515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667000"/>
                <a:ext cx="1039515" cy="50642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00200" y="2743200"/>
                <a:ext cx="458009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743200"/>
                <a:ext cx="458009" cy="50642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868154" y="2790118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= 0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10000" y="2662535"/>
                <a:ext cx="5786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662535"/>
                <a:ext cx="578620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53030" y="3348335"/>
                <a:ext cx="5196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030" y="3348335"/>
                <a:ext cx="519694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9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D626-2BD2-4A2C-B1B7-B68DB9E64124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57023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/>
          </p:cNvSpPr>
          <p:nvPr/>
        </p:nvSpPr>
        <p:spPr bwMode="auto">
          <a:xfrm>
            <a:off x="673100" y="622300"/>
            <a:ext cx="8166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600" dirty="0">
                <a:latin typeface="Times New Roman" charset="0"/>
                <a:cs typeface="Times New Roman" charset="0"/>
                <a:sym typeface="Times New Roman" charset="0"/>
              </a:rPr>
              <a:t>In a</a:t>
            </a:r>
            <a:r>
              <a:rPr lang="en-US" altLang="en-US" sz="2600" dirty="0" smtClean="0"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altLang="en-US" sz="2600" dirty="0">
                <a:latin typeface="Times New Roman" charset="0"/>
                <a:cs typeface="Times New Roman" charset="0"/>
                <a:sym typeface="Times New Roman" charset="0"/>
              </a:rPr>
              <a:t>periodic electric </a:t>
            </a:r>
            <a:r>
              <a:rPr lang="en-US" altLang="en-US" sz="2600" dirty="0" smtClean="0">
                <a:latin typeface="Times New Roman" charset="0"/>
                <a:cs typeface="Times New Roman" charset="0"/>
                <a:sym typeface="Times New Roman" charset="0"/>
              </a:rPr>
              <a:t>field, </a:t>
            </a:r>
            <a:r>
              <a:rPr lang="en-US" altLang="en-US" sz="2600" dirty="0">
                <a:latin typeface="Times New Roman" charset="0"/>
                <a:cs typeface="Times New Roman" charset="0"/>
                <a:sym typeface="Times New Roman" charset="0"/>
              </a:rPr>
              <a:t>there will be oscillations between ns and np </a:t>
            </a:r>
            <a:r>
              <a:rPr lang="en-US" altLang="en-US" sz="2600" dirty="0" smtClean="0">
                <a:latin typeface="Times New Roman" charset="0"/>
                <a:cs typeface="Times New Roman" charset="0"/>
                <a:sym typeface="Times New Roman" charset="0"/>
              </a:rPr>
              <a:t>states, </a:t>
            </a:r>
            <a:r>
              <a:rPr lang="en-US" altLang="en-US" sz="2600" dirty="0">
                <a:latin typeface="Times New Roman" charset="0"/>
                <a:cs typeface="Times New Roman" charset="0"/>
                <a:sym typeface="Times New Roman" charset="0"/>
              </a:rPr>
              <a:t>if the external field frequency will coincide with </a:t>
            </a:r>
            <a:r>
              <a:rPr lang="en-US" altLang="en-US" sz="2600" dirty="0" smtClean="0">
                <a:latin typeface="Times New Roman" charset="0"/>
                <a:cs typeface="Times New Roman" charset="0"/>
                <a:sym typeface="Times New Roman" charset="0"/>
              </a:rPr>
              <a:t>ns   np </a:t>
            </a:r>
            <a:r>
              <a:rPr lang="en-US" altLang="en-US" sz="2600" dirty="0">
                <a:latin typeface="Times New Roman" charset="0"/>
                <a:cs typeface="Times New Roman" charset="0"/>
                <a:sym typeface="Times New Roman" charset="0"/>
              </a:rPr>
              <a:t>frequency.</a:t>
            </a:r>
            <a:r>
              <a:rPr lang="en-US" altLang="en-US" sz="24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 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-12700" y="3175"/>
            <a:ext cx="9156700" cy="620713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Energy splitting measurement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5576918"/>
            <a:ext cx="3870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 theoretical input!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15000" y="3361700"/>
                <a:ext cx="2743200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𝑛𝑝</m:t>
                          </m:r>
                        </m:sub>
                      </m:sSub>
                      <m:r>
                        <a:rPr lang="en-GB" sz="2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𝑙𝑎𝑏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361700"/>
                <a:ext cx="2743200" cy="490199"/>
              </a:xfrm>
              <a:prstGeom prst="rect">
                <a:avLst/>
              </a:prstGeom>
              <a:blipFill rotWithShape="1">
                <a:blip r:embed="rId3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2038" y="1447800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038" y="1447800"/>
                <a:ext cx="41069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4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1325563" y="5943600"/>
            <a:ext cx="7620000" cy="646331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b="0" i="1" dirty="0">
                <a:solidFill>
                  <a:srgbClr val="1D0260"/>
                </a:solidFill>
                <a:latin typeface="Times New Roman" charset="0"/>
                <a:ea typeface="ＭＳ Ｐゴシック" charset="0"/>
              </a:rPr>
              <a:t>l(2p) = </a:t>
            </a:r>
            <a:r>
              <a:rPr lang="en-US" b="0" i="1" dirty="0" smtClean="0">
                <a:solidFill>
                  <a:srgbClr val="1D0260"/>
                </a:solidFill>
                <a:latin typeface="Times New Roman" charset="0"/>
                <a:ea typeface="ＭＳ Ｐゴシック" charset="0"/>
              </a:rPr>
              <a:t>5.6 </a:t>
            </a:r>
            <a:r>
              <a:rPr lang="en-US" b="0" i="1" dirty="0">
                <a:solidFill>
                  <a:srgbClr val="1D0260"/>
                </a:solidFill>
                <a:latin typeface="Times New Roman" charset="0"/>
                <a:ea typeface="ＭＳ Ｐゴシック" charset="0"/>
              </a:rPr>
              <a:t>cm, l(3p) = 19 cm, l(4p) = </a:t>
            </a:r>
            <a:r>
              <a:rPr lang="en-US" b="0" i="1" dirty="0" smtClean="0">
                <a:solidFill>
                  <a:srgbClr val="1D0260"/>
                </a:solidFill>
                <a:latin typeface="Times New Roman" charset="0"/>
                <a:ea typeface="ＭＳ Ｐゴシック" charset="0"/>
              </a:rPr>
              <a:t>43 </a:t>
            </a:r>
            <a:r>
              <a:rPr lang="en-US" b="0" i="1" dirty="0">
                <a:solidFill>
                  <a:srgbClr val="1D0260"/>
                </a:solidFill>
                <a:latin typeface="Times New Roman" charset="0"/>
                <a:ea typeface="ＭＳ Ｐゴシック" charset="0"/>
              </a:rPr>
              <a:t>cm, l(5p) = </a:t>
            </a:r>
            <a:r>
              <a:rPr lang="en-US" b="0" i="1" dirty="0" smtClean="0">
                <a:solidFill>
                  <a:srgbClr val="1D0260"/>
                </a:solidFill>
                <a:latin typeface="Times New Roman" charset="0"/>
                <a:ea typeface="ＭＳ Ｐゴシック" charset="0"/>
              </a:rPr>
              <a:t>84 cm, l(6p)=144 cm</a:t>
            </a:r>
            <a:endParaRPr lang="en-US" b="0" i="1" dirty="0">
              <a:solidFill>
                <a:srgbClr val="1D0260"/>
              </a:solidFill>
              <a:latin typeface="Times New Roman" charset="0"/>
              <a:ea typeface="ＭＳ Ｐゴシック" charset="0"/>
            </a:endParaRPr>
          </a:p>
          <a:p>
            <a:pPr>
              <a:defRPr/>
            </a:pPr>
            <a:r>
              <a:rPr lang="en-US" b="0" i="1" dirty="0">
                <a:solidFill>
                  <a:srgbClr val="1D0260"/>
                </a:solidFill>
                <a:latin typeface="Times New Roman" charset="0"/>
                <a:ea typeface="ＭＳ Ｐゴシック" charset="0"/>
              </a:rPr>
              <a:t>l(2s) = </a:t>
            </a:r>
            <a:r>
              <a:rPr lang="en-US" b="0" i="1" dirty="0" smtClean="0">
                <a:solidFill>
                  <a:srgbClr val="1D0260"/>
                </a:solidFill>
                <a:latin typeface="Times New Roman" charset="0"/>
                <a:ea typeface="ＭＳ Ｐゴシック" charset="0"/>
              </a:rPr>
              <a:t>0.11 </a:t>
            </a:r>
            <a:r>
              <a:rPr lang="en-US" b="0" i="1" dirty="0">
                <a:solidFill>
                  <a:srgbClr val="1D0260"/>
                </a:solidFill>
                <a:latin typeface="Times New Roman" charset="0"/>
                <a:ea typeface="ＭＳ Ｐゴシック" charset="0"/>
              </a:rPr>
              <a:t>mm, l(3s) = </a:t>
            </a:r>
            <a:r>
              <a:rPr lang="en-US" b="0" i="1" dirty="0" smtClean="0">
                <a:solidFill>
                  <a:srgbClr val="1D0260"/>
                </a:solidFill>
                <a:latin typeface="Times New Roman" charset="0"/>
                <a:ea typeface="ＭＳ Ｐゴシック" charset="0"/>
              </a:rPr>
              <a:t>0.38 </a:t>
            </a:r>
            <a:r>
              <a:rPr lang="en-US" b="0" i="1" dirty="0">
                <a:solidFill>
                  <a:srgbClr val="1D0260"/>
                </a:solidFill>
                <a:latin typeface="Times New Roman" charset="0"/>
                <a:ea typeface="ＭＳ Ｐゴシック" charset="0"/>
              </a:rPr>
              <a:t>mm, l(4s) = </a:t>
            </a:r>
            <a:r>
              <a:rPr lang="en-US" b="0" i="1" dirty="0" smtClean="0">
                <a:solidFill>
                  <a:srgbClr val="1D0260"/>
                </a:solidFill>
                <a:latin typeface="Times New Roman" charset="0"/>
                <a:ea typeface="ＭＳ Ｐゴシック" charset="0"/>
              </a:rPr>
              <a:t>0.89 mm, l(5s) = 1.74 mm, l(6s)=3 mm</a:t>
            </a:r>
            <a:endParaRPr lang="en-US" b="0" i="1" dirty="0">
              <a:solidFill>
                <a:srgbClr val="1D026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258763" y="5943600"/>
            <a:ext cx="914400" cy="646331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i="1" dirty="0">
                <a:solidFill>
                  <a:srgbClr val="1D0260"/>
                </a:solidFill>
                <a:latin typeface="Times New Roman" charset="0"/>
                <a:ea typeface="ＭＳ Ｐゴシック" charset="0"/>
              </a:rPr>
              <a:t>for</a:t>
            </a:r>
          </a:p>
          <a:p>
            <a:pPr algn="ctr">
              <a:defRPr/>
            </a:pPr>
            <a:r>
              <a:rPr lang="en-US" b="0" i="1" dirty="0">
                <a:solidFill>
                  <a:srgbClr val="1D0260"/>
                </a:solidFill>
                <a:latin typeface="Symbol" charset="0"/>
                <a:ea typeface="ＭＳ Ｐゴシック" charset="0"/>
              </a:rPr>
              <a:t>g </a:t>
            </a:r>
            <a:r>
              <a:rPr lang="en-US" b="0" i="1" dirty="0">
                <a:solidFill>
                  <a:srgbClr val="1D0260"/>
                </a:solidFill>
                <a:latin typeface="Times New Roman" charset="0"/>
                <a:ea typeface="ＭＳ Ｐゴシック" charset="0"/>
              </a:rPr>
              <a:t>=</a:t>
            </a:r>
            <a:r>
              <a:rPr lang="en-US" b="0" i="1" dirty="0" smtClean="0">
                <a:solidFill>
                  <a:srgbClr val="1D0260"/>
                </a:solidFill>
                <a:latin typeface="Times New Roman" charset="0"/>
                <a:ea typeface="ＭＳ Ｐゴシック" charset="0"/>
              </a:rPr>
              <a:t>16</a:t>
            </a:r>
            <a:endParaRPr lang="en-US" b="0" i="1" dirty="0">
              <a:solidFill>
                <a:srgbClr val="1D0260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598488"/>
            <a:ext cx="9148763" cy="5208587"/>
            <a:chOff x="0" y="598488"/>
            <a:chExt cx="9148763" cy="5208587"/>
          </a:xfrm>
        </p:grpSpPr>
        <p:sp>
          <p:nvSpPr>
            <p:cNvPr id="30726" name="Rectangle 9"/>
            <p:cNvSpPr>
              <a:spLocks noChangeArrowheads="1"/>
            </p:cNvSpPr>
            <p:nvPr/>
          </p:nvSpPr>
          <p:spPr bwMode="auto">
            <a:xfrm>
              <a:off x="1365250" y="909638"/>
              <a:ext cx="1641475" cy="4875212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27" name="Text Box 11"/>
            <p:cNvSpPr txBox="1">
              <a:spLocks noChangeArrowheads="1"/>
            </p:cNvSpPr>
            <p:nvPr/>
          </p:nvSpPr>
          <p:spPr bwMode="auto">
            <a:xfrm>
              <a:off x="1020763" y="598488"/>
              <a:ext cx="2359025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CC"/>
                  </a:solidFill>
                  <a:latin typeface="Calibri" pitchFamily="34" charset="0"/>
                </a:rPr>
                <a:t>Be </a:t>
              </a:r>
              <a:r>
                <a:rPr lang="en-US" altLang="en-US" sz="1800" dirty="0" smtClean="0">
                  <a:solidFill>
                    <a:srgbClr val="0000CC"/>
                  </a:solidFill>
                  <a:latin typeface="Calibri" pitchFamily="34" charset="0"/>
                </a:rPr>
                <a:t>target103 </a:t>
              </a:r>
              <a:r>
                <a:rPr lang="en-US" altLang="en-US" sz="1800" dirty="0">
                  <a:solidFill>
                    <a:srgbClr val="0000CC"/>
                  </a:solidFill>
                  <a:latin typeface="Calibri" pitchFamily="34" charset="0"/>
                  <a:sym typeface="Symbol" pitchFamily="18" charset="2"/>
                </a:rPr>
                <a:t></a:t>
              </a:r>
              <a:r>
                <a:rPr lang="en-US" altLang="en-US" sz="1800" dirty="0">
                  <a:solidFill>
                    <a:srgbClr val="0000CC"/>
                  </a:solidFill>
                  <a:latin typeface="Calibri" pitchFamily="34" charset="0"/>
                </a:rPr>
                <a:t>m</a:t>
              </a:r>
              <a:endParaRPr lang="en-US" altLang="en-US" sz="1800" dirty="0">
                <a:latin typeface="Calibri" pitchFamily="34" charset="0"/>
              </a:endParaRPr>
            </a:p>
          </p:txBody>
        </p:sp>
        <p:sp>
          <p:nvSpPr>
            <p:cNvPr id="30728" name="Rectangle 9"/>
            <p:cNvSpPr>
              <a:spLocks noChangeArrowheads="1"/>
            </p:cNvSpPr>
            <p:nvPr/>
          </p:nvSpPr>
          <p:spPr bwMode="auto">
            <a:xfrm>
              <a:off x="5703888" y="928688"/>
              <a:ext cx="411162" cy="4875212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29" name="Text Box 11"/>
            <p:cNvSpPr txBox="1">
              <a:spLocks noChangeArrowheads="1"/>
            </p:cNvSpPr>
            <p:nvPr/>
          </p:nvSpPr>
          <p:spPr bwMode="auto">
            <a:xfrm>
              <a:off x="5257800" y="612775"/>
              <a:ext cx="1527175" cy="35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o-RO" altLang="en-US" sz="1800" dirty="0">
                  <a:solidFill>
                    <a:srgbClr val="0000CC"/>
                  </a:solidFill>
                  <a:latin typeface="Calibri" pitchFamily="34" charset="0"/>
                </a:rPr>
                <a:t>Pt</a:t>
              </a:r>
              <a:r>
                <a:rPr lang="en-US" altLang="en-US" sz="1800" dirty="0">
                  <a:solidFill>
                    <a:srgbClr val="0000CC"/>
                  </a:solidFill>
                  <a:latin typeface="Calibri" pitchFamily="34" charset="0"/>
                </a:rPr>
                <a:t> foil </a:t>
              </a:r>
              <a:r>
                <a:rPr lang="en-US" altLang="en-US" sz="1800" dirty="0" smtClean="0">
                  <a:solidFill>
                    <a:srgbClr val="0000CC"/>
                  </a:solidFill>
                  <a:latin typeface="Calibri" pitchFamily="34" charset="0"/>
                </a:rPr>
                <a:t>2.1 </a:t>
              </a:r>
              <a:r>
                <a:rPr lang="en-US" altLang="en-US" sz="1800" dirty="0">
                  <a:solidFill>
                    <a:srgbClr val="0000CC"/>
                  </a:solidFill>
                  <a:latin typeface="Calibri" pitchFamily="34" charset="0"/>
                  <a:sym typeface="Symbol" pitchFamily="18" charset="2"/>
                </a:rPr>
                <a:t></a:t>
              </a:r>
              <a:r>
                <a:rPr lang="en-US" altLang="en-US" sz="1800" dirty="0">
                  <a:solidFill>
                    <a:srgbClr val="0000CC"/>
                  </a:solidFill>
                  <a:latin typeface="Calibri" pitchFamily="34" charset="0"/>
                </a:rPr>
                <a:t>m</a:t>
              </a:r>
              <a:endParaRPr lang="en-US" altLang="en-US" sz="1800" dirty="0">
                <a:latin typeface="Calibri" pitchFamily="34" charset="0"/>
              </a:endParaRPr>
            </a:p>
          </p:txBody>
        </p:sp>
        <p:sp>
          <p:nvSpPr>
            <p:cNvPr id="30730" name="Line 23"/>
            <p:cNvSpPr>
              <a:spLocks noChangeShapeType="1"/>
            </p:cNvSpPr>
            <p:nvPr/>
          </p:nvSpPr>
          <p:spPr bwMode="auto">
            <a:xfrm flipV="1">
              <a:off x="1030288" y="4967288"/>
              <a:ext cx="72866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Line 24"/>
            <p:cNvSpPr>
              <a:spLocks noChangeShapeType="1"/>
            </p:cNvSpPr>
            <p:nvPr/>
          </p:nvSpPr>
          <p:spPr bwMode="auto">
            <a:xfrm>
              <a:off x="836613" y="4964113"/>
              <a:ext cx="41751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Line 32"/>
            <p:cNvSpPr>
              <a:spLocks noChangeShapeType="1"/>
            </p:cNvSpPr>
            <p:nvPr/>
          </p:nvSpPr>
          <p:spPr bwMode="auto">
            <a:xfrm flipV="1">
              <a:off x="5945188" y="4625975"/>
              <a:ext cx="1020762" cy="1730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33"/>
            <p:cNvSpPr>
              <a:spLocks noChangeShapeType="1"/>
            </p:cNvSpPr>
            <p:nvPr/>
          </p:nvSpPr>
          <p:spPr bwMode="auto">
            <a:xfrm>
              <a:off x="5948363" y="5140325"/>
              <a:ext cx="1017587" cy="1190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Text Box 34"/>
            <p:cNvSpPr txBox="1">
              <a:spLocks noChangeArrowheads="1"/>
            </p:cNvSpPr>
            <p:nvPr/>
          </p:nvSpPr>
          <p:spPr bwMode="auto">
            <a:xfrm>
              <a:off x="6613525" y="4203700"/>
              <a:ext cx="774700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2400" i="1">
                  <a:solidFill>
                    <a:srgbClr val="000000"/>
                  </a:solidFill>
                </a:rPr>
                <a:t>π</a:t>
              </a:r>
              <a:r>
                <a:rPr lang="en-US" altLang="en-US" sz="2400" i="1" baseline="30000">
                  <a:solidFill>
                    <a:srgbClr val="000000"/>
                  </a:solidFill>
                </a:rPr>
                <a:t>+</a:t>
              </a: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30735" name="Text Box 36"/>
            <p:cNvSpPr txBox="1">
              <a:spLocks noChangeArrowheads="1"/>
            </p:cNvSpPr>
            <p:nvPr/>
          </p:nvSpPr>
          <p:spPr bwMode="auto">
            <a:xfrm>
              <a:off x="6613525" y="5189538"/>
              <a:ext cx="946150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2400" i="1">
                  <a:solidFill>
                    <a:srgbClr val="000000"/>
                  </a:solidFill>
                </a:rPr>
                <a:t>π</a:t>
              </a:r>
              <a:r>
                <a:rPr lang="en-US" altLang="en-US" sz="2400" i="1" baseline="30000">
                  <a:solidFill>
                    <a:srgbClr val="000000"/>
                  </a:solidFill>
                </a:rPr>
                <a:t>−</a:t>
              </a: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30736" name="Rectangle 4"/>
            <p:cNvSpPr>
              <a:spLocks noChangeArrowheads="1"/>
            </p:cNvSpPr>
            <p:nvPr/>
          </p:nvSpPr>
          <p:spPr bwMode="auto">
            <a:xfrm>
              <a:off x="7246938" y="4730750"/>
              <a:ext cx="1719262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FF0000"/>
                  </a:solidFill>
                  <a:latin typeface="Arial Narrow" pitchFamily="34" charset="0"/>
                </a:rPr>
                <a:t>Atomic pairs</a:t>
              </a:r>
              <a:endParaRPr lang="en-US" altLang="en-US" sz="2400"/>
            </a:p>
          </p:txBody>
        </p:sp>
        <p:sp>
          <p:nvSpPr>
            <p:cNvPr id="30737" name="Oval 26"/>
            <p:cNvSpPr>
              <a:spLocks noChangeAspect="1" noChangeArrowheads="1"/>
            </p:cNvSpPr>
            <p:nvPr/>
          </p:nvSpPr>
          <p:spPr bwMode="auto">
            <a:xfrm>
              <a:off x="1714500" y="4924425"/>
              <a:ext cx="87313" cy="793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8" name="Oval 28"/>
            <p:cNvSpPr>
              <a:spLocks noChangeArrowheads="1"/>
            </p:cNvSpPr>
            <p:nvPr/>
          </p:nvSpPr>
          <p:spPr bwMode="auto">
            <a:xfrm rot="5400000">
              <a:off x="1602581" y="4861720"/>
              <a:ext cx="327025" cy="17621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9" name="Oval 30"/>
            <p:cNvSpPr>
              <a:spLocks noChangeAspect="1" noChangeArrowheads="1"/>
            </p:cNvSpPr>
            <p:nvPr/>
          </p:nvSpPr>
          <p:spPr bwMode="auto">
            <a:xfrm flipV="1">
              <a:off x="1712913" y="4748213"/>
              <a:ext cx="92075" cy="777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40" name="Oval 30"/>
            <p:cNvSpPr>
              <a:spLocks noChangeAspect="1" noChangeArrowheads="1"/>
            </p:cNvSpPr>
            <p:nvPr/>
          </p:nvSpPr>
          <p:spPr bwMode="auto">
            <a:xfrm flipV="1">
              <a:off x="1719263" y="5072063"/>
              <a:ext cx="92075" cy="809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41" name="Right Brace 91"/>
            <p:cNvSpPr>
              <a:spLocks/>
            </p:cNvSpPr>
            <p:nvPr/>
          </p:nvSpPr>
          <p:spPr bwMode="auto">
            <a:xfrm>
              <a:off x="7092950" y="4525963"/>
              <a:ext cx="123825" cy="831850"/>
            </a:xfrm>
            <a:prstGeom prst="rightBrace">
              <a:avLst>
                <a:gd name="adj1" fmla="val 16173"/>
                <a:gd name="adj2" fmla="val 5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42" name="Line 80"/>
            <p:cNvSpPr>
              <a:spLocks noChangeShapeType="1"/>
            </p:cNvSpPr>
            <p:nvPr/>
          </p:nvSpPr>
          <p:spPr bwMode="auto">
            <a:xfrm flipV="1">
              <a:off x="1082675" y="5056188"/>
              <a:ext cx="568325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Oval 28"/>
            <p:cNvSpPr>
              <a:spLocks noChangeArrowheads="1"/>
            </p:cNvSpPr>
            <p:nvPr/>
          </p:nvSpPr>
          <p:spPr bwMode="auto">
            <a:xfrm rot="5400000">
              <a:off x="5746750" y="4876800"/>
              <a:ext cx="328613" cy="17621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44" name="Oval 30"/>
            <p:cNvSpPr>
              <a:spLocks noChangeAspect="1" noChangeArrowheads="1"/>
            </p:cNvSpPr>
            <p:nvPr/>
          </p:nvSpPr>
          <p:spPr bwMode="auto">
            <a:xfrm flipV="1">
              <a:off x="5859463" y="4760913"/>
              <a:ext cx="92075" cy="809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45" name="Oval 30"/>
            <p:cNvSpPr>
              <a:spLocks noChangeAspect="1" noChangeArrowheads="1"/>
            </p:cNvSpPr>
            <p:nvPr/>
          </p:nvSpPr>
          <p:spPr bwMode="auto">
            <a:xfrm flipV="1">
              <a:off x="5867400" y="5087938"/>
              <a:ext cx="90488" cy="793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30746" name="Group 42"/>
            <p:cNvGrpSpPr>
              <a:grpSpLocks/>
            </p:cNvGrpSpPr>
            <p:nvPr/>
          </p:nvGrpSpPr>
          <p:grpSpPr bwMode="auto">
            <a:xfrm>
              <a:off x="2352675" y="4748213"/>
              <a:ext cx="177800" cy="406400"/>
              <a:chOff x="1890164" y="4364100"/>
              <a:chExt cx="211967" cy="492543"/>
            </a:xfrm>
          </p:grpSpPr>
          <p:sp>
            <p:nvSpPr>
              <p:cNvPr id="30800" name="Oval 28"/>
              <p:cNvSpPr>
                <a:spLocks noChangeArrowheads="1"/>
              </p:cNvSpPr>
              <p:nvPr/>
            </p:nvSpPr>
            <p:spPr bwMode="auto">
              <a:xfrm rot="5400000">
                <a:off x="1796969" y="4504388"/>
                <a:ext cx="398358" cy="211967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lIns="80467" tIns="40234" rIns="80467" bIns="40234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01" name="Oval 30"/>
              <p:cNvSpPr>
                <a:spLocks noChangeAspect="1" noChangeArrowheads="1"/>
              </p:cNvSpPr>
              <p:nvPr/>
            </p:nvSpPr>
            <p:spPr bwMode="auto">
              <a:xfrm flipV="1">
                <a:off x="1932713" y="4364100"/>
                <a:ext cx="111399" cy="972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lIns="80467" tIns="40234" rIns="80467" bIns="40234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02" name="Oval 30"/>
              <p:cNvSpPr>
                <a:spLocks noChangeAspect="1" noChangeArrowheads="1"/>
              </p:cNvSpPr>
              <p:nvPr/>
            </p:nvSpPr>
            <p:spPr bwMode="auto">
              <a:xfrm flipV="1">
                <a:off x="1941996" y="4759370"/>
                <a:ext cx="109851" cy="972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lIns="80467" tIns="40234" rIns="80467" bIns="40234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49" name="Rectangle 48"/>
            <p:cNvSpPr/>
            <p:nvPr/>
          </p:nvSpPr>
          <p:spPr bwMode="auto">
            <a:xfrm>
              <a:off x="3906838" y="931863"/>
              <a:ext cx="1354137" cy="4875212"/>
            </a:xfrm>
            <a:prstGeom prst="rect">
              <a:avLst/>
            </a:prstGeom>
            <a:pattFill prst="pct5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Magnetic Field</a:t>
              </a:r>
            </a:p>
          </p:txBody>
        </p:sp>
        <p:sp>
          <p:nvSpPr>
            <p:cNvPr id="52" name="Line 32"/>
            <p:cNvSpPr>
              <a:spLocks noChangeShapeType="1"/>
            </p:cNvSpPr>
            <p:nvPr/>
          </p:nvSpPr>
          <p:spPr bwMode="auto">
            <a:xfrm>
              <a:off x="2127250" y="4370388"/>
              <a:ext cx="295275" cy="360362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MS PGothic" pitchFamily="34" charset="-128"/>
              </a:endParaRPr>
            </a:p>
          </p:txBody>
        </p:sp>
        <p:sp>
          <p:nvSpPr>
            <p:cNvPr id="30749" name="Text Box 11"/>
            <p:cNvSpPr txBox="1">
              <a:spLocks noChangeArrowheads="1"/>
            </p:cNvSpPr>
            <p:nvPr/>
          </p:nvSpPr>
          <p:spPr bwMode="auto">
            <a:xfrm>
              <a:off x="3781425" y="598488"/>
              <a:ext cx="15430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CC"/>
                  </a:solidFill>
                  <a:latin typeface="Calibri" pitchFamily="34" charset="0"/>
                </a:rPr>
                <a:t>MagneticField</a:t>
              </a:r>
              <a:endParaRPr lang="en-US" altLang="en-US" sz="1800">
                <a:latin typeface="Calibri" pitchFamily="34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>
              <a:off x="1781175" y="4795838"/>
              <a:ext cx="4113213" cy="476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30740" idx="6"/>
            </p:cNvCxnSpPr>
            <p:nvPr/>
          </p:nvCxnSpPr>
          <p:spPr bwMode="auto">
            <a:xfrm>
              <a:off x="1811338" y="5113338"/>
              <a:ext cx="4144962" cy="25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52" name="Rectangle 4"/>
            <p:cNvSpPr>
              <a:spLocks noChangeArrowheads="1"/>
            </p:cNvSpPr>
            <p:nvPr/>
          </p:nvSpPr>
          <p:spPr bwMode="auto">
            <a:xfrm>
              <a:off x="5064125" y="3851275"/>
              <a:ext cx="1168400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FF0000"/>
                  </a:solidFill>
                  <a:latin typeface="Arial Narrow" pitchFamily="34" charset="0"/>
                </a:rPr>
                <a:t>Breakup</a:t>
              </a:r>
              <a:endParaRPr lang="en-US" altLang="en-US" sz="2400"/>
            </a:p>
          </p:txBody>
        </p:sp>
        <p:sp>
          <p:nvSpPr>
            <p:cNvPr id="66" name="Line 32"/>
            <p:cNvSpPr>
              <a:spLocks noChangeShapeType="1"/>
            </p:cNvSpPr>
            <p:nvPr/>
          </p:nvSpPr>
          <p:spPr bwMode="auto">
            <a:xfrm>
              <a:off x="5627688" y="4273550"/>
              <a:ext cx="266700" cy="487363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MS PGothic" pitchFamily="34" charset="-128"/>
              </a:endParaRPr>
            </a:p>
          </p:txBody>
        </p:sp>
        <p:sp>
          <p:nvSpPr>
            <p:cNvPr id="30754" name="Text Box 34"/>
            <p:cNvSpPr txBox="1">
              <a:spLocks noChangeArrowheads="1"/>
            </p:cNvSpPr>
            <p:nvPr/>
          </p:nvSpPr>
          <p:spPr bwMode="auto">
            <a:xfrm>
              <a:off x="6692900" y="996950"/>
              <a:ext cx="836613" cy="42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2400" i="1">
                  <a:solidFill>
                    <a:srgbClr val="000000"/>
                  </a:solidFill>
                </a:rPr>
                <a:t>π</a:t>
              </a:r>
              <a:r>
                <a:rPr lang="en-US" altLang="en-US" sz="2400" i="1" baseline="30000">
                  <a:solidFill>
                    <a:srgbClr val="000000"/>
                  </a:solidFill>
                </a:rPr>
                <a:t>+</a:t>
              </a: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30755" name="Text Box 36"/>
            <p:cNvSpPr txBox="1">
              <a:spLocks noChangeArrowheads="1"/>
            </p:cNvSpPr>
            <p:nvPr/>
          </p:nvSpPr>
          <p:spPr bwMode="auto">
            <a:xfrm>
              <a:off x="6710363" y="2903538"/>
              <a:ext cx="644525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2400" i="1">
                  <a:solidFill>
                    <a:srgbClr val="000000"/>
                  </a:solidFill>
                </a:rPr>
                <a:t>π</a:t>
              </a:r>
              <a:r>
                <a:rPr lang="en-US" altLang="en-US" sz="2400" i="1" baseline="30000">
                  <a:solidFill>
                    <a:srgbClr val="000000"/>
                  </a:solidFill>
                </a:rPr>
                <a:t>−</a:t>
              </a: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30756" name="Rectangle 4"/>
            <p:cNvSpPr>
              <a:spLocks noChangeArrowheads="1"/>
            </p:cNvSpPr>
            <p:nvPr/>
          </p:nvSpPr>
          <p:spPr bwMode="auto">
            <a:xfrm>
              <a:off x="7189788" y="1736725"/>
              <a:ext cx="1958975" cy="10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Arial Narrow" pitchFamily="34" charset="0"/>
                </a:rPr>
                <a:t>Atomic, Coulomb, non-Coulomb and accidental pairs</a:t>
              </a:r>
              <a:endParaRPr lang="en-US" altLang="en-US" sz="2000"/>
            </a:p>
          </p:txBody>
        </p:sp>
        <p:sp>
          <p:nvSpPr>
            <p:cNvPr id="30757" name="Oval 26"/>
            <p:cNvSpPr>
              <a:spLocks noChangeAspect="1" noChangeArrowheads="1"/>
            </p:cNvSpPr>
            <p:nvPr/>
          </p:nvSpPr>
          <p:spPr bwMode="auto">
            <a:xfrm>
              <a:off x="1508125" y="2911475"/>
              <a:ext cx="160338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58" name="Oval 30"/>
            <p:cNvSpPr>
              <a:spLocks noChangeAspect="1" noChangeArrowheads="1"/>
            </p:cNvSpPr>
            <p:nvPr/>
          </p:nvSpPr>
          <p:spPr bwMode="auto">
            <a:xfrm flipV="1">
              <a:off x="2370138" y="3225800"/>
              <a:ext cx="150812" cy="1333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59" name="Right Brace 91"/>
            <p:cNvSpPr>
              <a:spLocks/>
            </p:cNvSpPr>
            <p:nvPr/>
          </p:nvSpPr>
          <p:spPr bwMode="auto">
            <a:xfrm>
              <a:off x="7016750" y="987425"/>
              <a:ext cx="187325" cy="2436813"/>
            </a:xfrm>
            <a:prstGeom prst="rightBrace">
              <a:avLst>
                <a:gd name="adj1" fmla="val 16080"/>
                <a:gd name="adj2" fmla="val 5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60" name="Text Box 19"/>
            <p:cNvSpPr txBox="1">
              <a:spLocks noChangeArrowheads="1"/>
            </p:cNvSpPr>
            <p:nvPr/>
          </p:nvSpPr>
          <p:spPr bwMode="auto">
            <a:xfrm>
              <a:off x="382588" y="2765425"/>
              <a:ext cx="473075" cy="42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30761" name="Text Box 22"/>
            <p:cNvSpPr txBox="1">
              <a:spLocks noChangeArrowheads="1"/>
            </p:cNvSpPr>
            <p:nvPr/>
          </p:nvSpPr>
          <p:spPr bwMode="auto">
            <a:xfrm>
              <a:off x="92075" y="2473325"/>
              <a:ext cx="1457325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o-RO" altLang="en-US" sz="2400">
                  <a:solidFill>
                    <a:srgbClr val="000000"/>
                  </a:solidFill>
                  <a:latin typeface="Calibri" pitchFamily="34" charset="0"/>
                </a:rPr>
                <a:t>24 GeV/c</a:t>
              </a:r>
              <a:endParaRPr lang="ro-RO" altLang="en-US" sz="2400">
                <a:latin typeface="Calibri" pitchFamily="34" charset="0"/>
              </a:endParaRPr>
            </a:p>
          </p:txBody>
        </p:sp>
        <p:sp>
          <p:nvSpPr>
            <p:cNvPr id="30762" name="Line 23"/>
            <p:cNvSpPr>
              <a:spLocks noChangeShapeType="1"/>
            </p:cNvSpPr>
            <p:nvPr/>
          </p:nvSpPr>
          <p:spPr bwMode="auto">
            <a:xfrm>
              <a:off x="1030288" y="2992438"/>
              <a:ext cx="48577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Line 24"/>
            <p:cNvSpPr>
              <a:spLocks noChangeShapeType="1"/>
            </p:cNvSpPr>
            <p:nvPr/>
          </p:nvSpPr>
          <p:spPr bwMode="auto">
            <a:xfrm>
              <a:off x="693738" y="2992438"/>
              <a:ext cx="420687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Line 80"/>
            <p:cNvSpPr>
              <a:spLocks noChangeShapeType="1"/>
            </p:cNvSpPr>
            <p:nvPr/>
          </p:nvSpPr>
          <p:spPr bwMode="auto">
            <a:xfrm flipV="1">
              <a:off x="1073150" y="3055938"/>
              <a:ext cx="434975" cy="2809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Line 32"/>
            <p:cNvSpPr>
              <a:spLocks noChangeShapeType="1"/>
            </p:cNvSpPr>
            <p:nvPr/>
          </p:nvSpPr>
          <p:spPr bwMode="auto">
            <a:xfrm flipV="1">
              <a:off x="5214938" y="987425"/>
              <a:ext cx="1738312" cy="11858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flipV="1">
              <a:off x="1587500" y="2646363"/>
              <a:ext cx="2343150" cy="3206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67" name="Straight Connector 68"/>
            <p:cNvCxnSpPr>
              <a:cxnSpLocks noChangeShapeType="1"/>
            </p:cNvCxnSpPr>
            <p:nvPr/>
          </p:nvCxnSpPr>
          <p:spPr bwMode="auto">
            <a:xfrm>
              <a:off x="1641475" y="3011488"/>
              <a:ext cx="728663" cy="249237"/>
            </a:xfrm>
            <a:prstGeom prst="line">
              <a:avLst/>
            </a:prstGeom>
            <a:noFill/>
            <a:ln w="19050" cmpd="dbl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68" name="Straight Connector 68"/>
            <p:cNvCxnSpPr>
              <a:cxnSpLocks noChangeShapeType="1"/>
            </p:cNvCxnSpPr>
            <p:nvPr/>
          </p:nvCxnSpPr>
          <p:spPr bwMode="auto">
            <a:xfrm>
              <a:off x="1665288" y="2976563"/>
              <a:ext cx="736600" cy="255587"/>
            </a:xfrm>
            <a:prstGeom prst="line">
              <a:avLst/>
            </a:prstGeom>
            <a:noFill/>
            <a:ln w="19050" cmpd="dbl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69" name="Line 32"/>
            <p:cNvSpPr>
              <a:spLocks noChangeShapeType="1"/>
            </p:cNvSpPr>
            <p:nvPr/>
          </p:nvSpPr>
          <p:spPr bwMode="auto">
            <a:xfrm>
              <a:off x="2470150" y="3319463"/>
              <a:ext cx="884238" cy="7937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Text Box 34"/>
            <p:cNvSpPr txBox="1">
              <a:spLocks noChangeArrowheads="1"/>
            </p:cNvSpPr>
            <p:nvPr/>
          </p:nvSpPr>
          <p:spPr bwMode="auto">
            <a:xfrm>
              <a:off x="3305175" y="3851275"/>
              <a:ext cx="512763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2400" i="1">
                  <a:solidFill>
                    <a:srgbClr val="000000"/>
                  </a:solidFill>
                </a:rPr>
                <a:t>π</a:t>
              </a:r>
              <a:r>
                <a:rPr lang="en-US" altLang="en-US" sz="2400" i="1" baseline="30000">
                  <a:solidFill>
                    <a:srgbClr val="000000"/>
                  </a:solidFill>
                </a:rPr>
                <a:t>+</a:t>
              </a: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30771" name="Text Box 46"/>
            <p:cNvSpPr txBox="1">
              <a:spLocks noChangeArrowheads="1"/>
            </p:cNvSpPr>
            <p:nvPr/>
          </p:nvSpPr>
          <p:spPr bwMode="auto">
            <a:xfrm>
              <a:off x="1897063" y="2747963"/>
              <a:ext cx="2041525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sym typeface="Symbol" pitchFamily="18" charset="2"/>
                </a:rPr>
                <a:t></a:t>
              </a:r>
              <a:r>
                <a:rPr lang="en-US" altLang="en-US" sz="2400" i="1">
                  <a:solidFill>
                    <a:srgbClr val="000000"/>
                  </a:solidFill>
                </a:rPr>
                <a:t>,</a:t>
              </a:r>
              <a:r>
                <a:rPr lang="en-US" altLang="en-US" sz="2400" i="1">
                  <a:solidFill>
                    <a:srgbClr val="000000"/>
                  </a:solidFill>
                  <a:sym typeface="Symbol" pitchFamily="18" charset="2"/>
                </a:rPr>
                <a:t></a:t>
              </a:r>
              <a:r>
                <a:rPr lang="en-US" altLang="en-US" sz="2400" i="1">
                  <a:solidFill>
                    <a:srgbClr val="000000"/>
                  </a:solidFill>
                </a:rPr>
                <a:t>,</a:t>
              </a:r>
              <a:r>
                <a:rPr lang="en-US" altLang="en-US" sz="2400" i="1">
                  <a:solidFill>
                    <a:srgbClr val="000000"/>
                  </a:solidFill>
                  <a:sym typeface="Symbol" pitchFamily="18" charset="2"/>
                </a:rPr>
                <a:t></a:t>
              </a:r>
              <a:r>
                <a:rPr lang="en-US" altLang="en-US" sz="2400" i="1">
                  <a:solidFill>
                    <a:srgbClr val="000000"/>
                  </a:solidFill>
                </a:rPr>
                <a:t>,</a:t>
              </a:r>
              <a:r>
                <a:rPr lang="el-GR" altLang="en-US" sz="2400" i="1">
                  <a:solidFill>
                    <a:srgbClr val="000000"/>
                  </a:solidFill>
                </a:rPr>
                <a:t>η</a:t>
              </a:r>
              <a:r>
                <a:rPr lang="en-US" altLang="en-US" sz="2400" i="1">
                  <a:solidFill>
                    <a:srgbClr val="000000"/>
                  </a:solidFill>
                </a:rPr>
                <a:t>,</a:t>
              </a:r>
              <a:r>
                <a:rPr lang="el-GR" altLang="en-US" sz="2400" i="1">
                  <a:solidFill>
                    <a:srgbClr val="000000"/>
                  </a:solidFill>
                </a:rPr>
                <a:t>η</a:t>
              </a:r>
              <a:r>
                <a:rPr lang="en-US" altLang="en-US" sz="2400" i="1">
                  <a:solidFill>
                    <a:srgbClr val="000000"/>
                  </a:solidFill>
                </a:rPr>
                <a:t>’…</a:t>
              </a: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30772" name="Line 32"/>
            <p:cNvSpPr>
              <a:spLocks noChangeShapeType="1"/>
            </p:cNvSpPr>
            <p:nvPr/>
          </p:nvSpPr>
          <p:spPr bwMode="auto">
            <a:xfrm>
              <a:off x="5200650" y="3009900"/>
              <a:ext cx="1752600" cy="3413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4" name="Straight Connector 63"/>
            <p:cNvCxnSpPr>
              <a:endCxn id="30" idx="0"/>
            </p:cNvCxnSpPr>
            <p:nvPr/>
          </p:nvCxnSpPr>
          <p:spPr bwMode="auto">
            <a:xfrm flipV="1">
              <a:off x="2441575" y="3063875"/>
              <a:ext cx="1446213" cy="1952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3887788" y="2952750"/>
              <a:ext cx="1339850" cy="111125"/>
            </a:xfrm>
            <a:custGeom>
              <a:avLst/>
              <a:gdLst>
                <a:gd name="connsiteX0" fmla="*/ 0 w 1364342"/>
                <a:gd name="connsiteY0" fmla="*/ 117792 h 117792"/>
                <a:gd name="connsiteX1" fmla="*/ 769257 w 1364342"/>
                <a:gd name="connsiteY1" fmla="*/ 1678 h 117792"/>
                <a:gd name="connsiteX2" fmla="*/ 1364342 w 1364342"/>
                <a:gd name="connsiteY2" fmla="*/ 59735 h 11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342" h="117792">
                  <a:moveTo>
                    <a:pt x="0" y="117792"/>
                  </a:moveTo>
                  <a:cubicBezTo>
                    <a:pt x="270933" y="64573"/>
                    <a:pt x="541867" y="11354"/>
                    <a:pt x="769257" y="1678"/>
                  </a:cubicBezTo>
                  <a:cubicBezTo>
                    <a:pt x="996647" y="-7998"/>
                    <a:pt x="1180494" y="25868"/>
                    <a:pt x="1364342" y="5973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873500" y="2174875"/>
              <a:ext cx="1341438" cy="465138"/>
            </a:xfrm>
            <a:custGeom>
              <a:avLst/>
              <a:gdLst>
                <a:gd name="connsiteX0" fmla="*/ 0 w 1364343"/>
                <a:gd name="connsiteY0" fmla="*/ 493485 h 493485"/>
                <a:gd name="connsiteX1" fmla="*/ 754743 w 1364343"/>
                <a:gd name="connsiteY1" fmla="*/ 304800 h 493485"/>
                <a:gd name="connsiteX2" fmla="*/ 1364343 w 1364343"/>
                <a:gd name="connsiteY2" fmla="*/ 0 h 49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343" h="493485">
                  <a:moveTo>
                    <a:pt x="0" y="493485"/>
                  </a:moveTo>
                  <a:cubicBezTo>
                    <a:pt x="263676" y="440266"/>
                    <a:pt x="527353" y="387047"/>
                    <a:pt x="754743" y="304800"/>
                  </a:cubicBezTo>
                  <a:cubicBezTo>
                    <a:pt x="982133" y="222553"/>
                    <a:pt x="1173238" y="111276"/>
                    <a:pt x="1364343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76" name="Text Box 22"/>
            <p:cNvSpPr txBox="1">
              <a:spLocks noChangeArrowheads="1"/>
            </p:cNvSpPr>
            <p:nvPr/>
          </p:nvSpPr>
          <p:spPr bwMode="auto">
            <a:xfrm>
              <a:off x="61913" y="4462463"/>
              <a:ext cx="1457325" cy="4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o-RO" altLang="en-US" sz="2400">
                  <a:solidFill>
                    <a:srgbClr val="000000"/>
                  </a:solidFill>
                  <a:latin typeface="Calibri" pitchFamily="34" charset="0"/>
                </a:rPr>
                <a:t>24 GeV/c</a:t>
              </a:r>
              <a:endParaRPr lang="ro-RO" altLang="en-US" sz="2400">
                <a:latin typeface="Calibri" pitchFamily="34" charset="0"/>
              </a:endParaRPr>
            </a:p>
          </p:txBody>
        </p:sp>
        <p:sp>
          <p:nvSpPr>
            <p:cNvPr id="30777" name="Text Box 19"/>
            <p:cNvSpPr txBox="1">
              <a:spLocks noChangeArrowheads="1"/>
            </p:cNvSpPr>
            <p:nvPr/>
          </p:nvSpPr>
          <p:spPr bwMode="auto">
            <a:xfrm>
              <a:off x="439738" y="4738688"/>
              <a:ext cx="474662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30778" name="Rectangle 4"/>
            <p:cNvSpPr>
              <a:spLocks noChangeArrowheads="1"/>
            </p:cNvSpPr>
            <p:nvPr/>
          </p:nvSpPr>
          <p:spPr bwMode="auto">
            <a:xfrm>
              <a:off x="2459038" y="4344988"/>
              <a:ext cx="3379787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70C0"/>
                  </a:solidFill>
                  <a:cs typeface="Times New Roman" pitchFamily="18" charset="0"/>
                </a:rPr>
                <a:t>1s, 2s,…</a:t>
              </a:r>
              <a:r>
                <a:rPr lang="en-US" altLang="en-US" sz="2400">
                  <a:solidFill>
                    <a:srgbClr val="0070C0"/>
                  </a:solidFill>
                  <a:cs typeface="Times New Roman" pitchFamily="18" charset="0"/>
                  <a:sym typeface="Wingdings" pitchFamily="2" charset="2"/>
                </a:rPr>
                <a:t>2p, 3p, 4p, … </a:t>
              </a:r>
              <a:r>
                <a:rPr lang="en-US" altLang="en-US" sz="2400" i="1">
                  <a:solidFill>
                    <a:srgbClr val="0070C0"/>
                  </a:solidFill>
                  <a:cs typeface="Times New Roman" pitchFamily="18" charset="0"/>
                </a:rPr>
                <a:t>  </a:t>
              </a:r>
              <a:endParaRPr lang="en-US" altLang="en-US" sz="2400">
                <a:cs typeface="Times New Roman" pitchFamily="18" charset="0"/>
              </a:endParaRPr>
            </a:p>
          </p:txBody>
        </p:sp>
        <p:sp>
          <p:nvSpPr>
            <p:cNvPr id="30779" name="Rectangle 4"/>
            <p:cNvSpPr>
              <a:spLocks noChangeArrowheads="1"/>
            </p:cNvSpPr>
            <p:nvPr/>
          </p:nvSpPr>
          <p:spPr bwMode="auto">
            <a:xfrm>
              <a:off x="1333500" y="3992563"/>
              <a:ext cx="1528763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 dirty="0">
                  <a:solidFill>
                    <a:srgbClr val="FF0000"/>
                  </a:solidFill>
                  <a:latin typeface="Arial Narrow" pitchFamily="34" charset="0"/>
                  <a:cs typeface="Times New Roman" pitchFamily="18" charset="0"/>
                </a:rPr>
                <a:t>Excitation</a:t>
              </a:r>
              <a:endParaRPr lang="en-US" altLang="en-US" sz="2400" dirty="0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30780" name="Oval 26"/>
            <p:cNvSpPr>
              <a:spLocks noChangeAspect="1" noChangeArrowheads="1"/>
            </p:cNvSpPr>
            <p:nvPr/>
          </p:nvSpPr>
          <p:spPr bwMode="auto">
            <a:xfrm>
              <a:off x="2406650" y="4906963"/>
              <a:ext cx="87313" cy="793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81" name="Text Box 85"/>
            <p:cNvSpPr txBox="1">
              <a:spLocks noChangeArrowheads="1"/>
            </p:cNvSpPr>
            <p:nvPr/>
          </p:nvSpPr>
          <p:spPr bwMode="auto">
            <a:xfrm>
              <a:off x="19050" y="3246438"/>
              <a:ext cx="2043113" cy="3524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/>
                <a:t>Interaction point</a:t>
              </a:r>
              <a:endParaRPr lang="en-US" altLang="en-US" sz="2000"/>
            </a:p>
          </p:txBody>
        </p:sp>
        <p:sp>
          <p:nvSpPr>
            <p:cNvPr id="30782" name="Text Box 85"/>
            <p:cNvSpPr txBox="1">
              <a:spLocks noChangeArrowheads="1"/>
            </p:cNvSpPr>
            <p:nvPr/>
          </p:nvSpPr>
          <p:spPr bwMode="auto">
            <a:xfrm>
              <a:off x="0" y="5400675"/>
              <a:ext cx="2178050" cy="3952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/>
                <a:t>Interaction point</a:t>
              </a:r>
              <a:endParaRPr lang="en-US" altLang="en-US" sz="2000"/>
            </a:p>
          </p:txBody>
        </p:sp>
        <p:sp>
          <p:nvSpPr>
            <p:cNvPr id="30783" name="TextBox 6"/>
            <p:cNvSpPr txBox="1">
              <a:spLocks noChangeArrowheads="1"/>
            </p:cNvSpPr>
            <p:nvPr/>
          </p:nvSpPr>
          <p:spPr bwMode="auto">
            <a:xfrm>
              <a:off x="3867150" y="1160463"/>
              <a:ext cx="9477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/>
                <a:t>100 mm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4783138" y="1379538"/>
              <a:ext cx="944562" cy="793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/>
            <p:cNvCxnSpPr/>
            <p:nvPr/>
          </p:nvCxnSpPr>
          <p:spPr bwMode="auto">
            <a:xfrm flipH="1">
              <a:off x="3016250" y="1379538"/>
              <a:ext cx="914400" cy="1587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785813" y="5775325"/>
              <a:ext cx="7764462" cy="317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0787" name="Oval 3"/>
            <p:cNvSpPr>
              <a:spLocks noChangeArrowheads="1"/>
            </p:cNvSpPr>
            <p:nvPr/>
          </p:nvSpPr>
          <p:spPr bwMode="auto">
            <a:xfrm>
              <a:off x="2339975" y="5400675"/>
              <a:ext cx="211138" cy="21113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389188" y="5118100"/>
              <a:ext cx="150812" cy="352425"/>
            </a:xfrm>
            <a:custGeom>
              <a:avLst/>
              <a:gdLst>
                <a:gd name="connsiteX0" fmla="*/ 120998 w 379853"/>
                <a:gd name="connsiteY0" fmla="*/ 0 h 828136"/>
                <a:gd name="connsiteX1" fmla="*/ 345285 w 379853"/>
                <a:gd name="connsiteY1" fmla="*/ 86265 h 828136"/>
                <a:gd name="connsiteX2" fmla="*/ 155504 w 379853"/>
                <a:gd name="connsiteY2" fmla="*/ 172529 h 828136"/>
                <a:gd name="connsiteX3" fmla="*/ 229 w 379853"/>
                <a:gd name="connsiteY3" fmla="*/ 224287 h 828136"/>
                <a:gd name="connsiteX4" fmla="*/ 190010 w 379853"/>
                <a:gd name="connsiteY4" fmla="*/ 310551 h 828136"/>
                <a:gd name="connsiteX5" fmla="*/ 345285 w 379853"/>
                <a:gd name="connsiteY5" fmla="*/ 345057 h 828136"/>
                <a:gd name="connsiteX6" fmla="*/ 155504 w 379853"/>
                <a:gd name="connsiteY6" fmla="*/ 465827 h 828136"/>
                <a:gd name="connsiteX7" fmla="*/ 17481 w 379853"/>
                <a:gd name="connsiteY7" fmla="*/ 517585 h 828136"/>
                <a:gd name="connsiteX8" fmla="*/ 224515 w 379853"/>
                <a:gd name="connsiteY8" fmla="*/ 586597 h 828136"/>
                <a:gd name="connsiteX9" fmla="*/ 379791 w 379853"/>
                <a:gd name="connsiteY9" fmla="*/ 569344 h 828136"/>
                <a:gd name="connsiteX10" fmla="*/ 207263 w 379853"/>
                <a:gd name="connsiteY10" fmla="*/ 707367 h 828136"/>
                <a:gd name="connsiteX11" fmla="*/ 51987 w 379853"/>
                <a:gd name="connsiteY11" fmla="*/ 724619 h 828136"/>
                <a:gd name="connsiteX12" fmla="*/ 241768 w 379853"/>
                <a:gd name="connsiteY12" fmla="*/ 828136 h 828136"/>
                <a:gd name="connsiteX0" fmla="*/ 121263 w 380118"/>
                <a:gd name="connsiteY0" fmla="*/ 0 h 828136"/>
                <a:gd name="connsiteX1" fmla="*/ 345550 w 380118"/>
                <a:gd name="connsiteY1" fmla="*/ 86265 h 828136"/>
                <a:gd name="connsiteX2" fmla="*/ 155769 w 380118"/>
                <a:gd name="connsiteY2" fmla="*/ 172529 h 828136"/>
                <a:gd name="connsiteX3" fmla="*/ 494 w 380118"/>
                <a:gd name="connsiteY3" fmla="*/ 224287 h 828136"/>
                <a:gd name="connsiteX4" fmla="*/ 207528 w 380118"/>
                <a:gd name="connsiteY4" fmla="*/ 276046 h 828136"/>
                <a:gd name="connsiteX5" fmla="*/ 345550 w 380118"/>
                <a:gd name="connsiteY5" fmla="*/ 345057 h 828136"/>
                <a:gd name="connsiteX6" fmla="*/ 155769 w 380118"/>
                <a:gd name="connsiteY6" fmla="*/ 465827 h 828136"/>
                <a:gd name="connsiteX7" fmla="*/ 17746 w 380118"/>
                <a:gd name="connsiteY7" fmla="*/ 517585 h 828136"/>
                <a:gd name="connsiteX8" fmla="*/ 224780 w 380118"/>
                <a:gd name="connsiteY8" fmla="*/ 586597 h 828136"/>
                <a:gd name="connsiteX9" fmla="*/ 380056 w 380118"/>
                <a:gd name="connsiteY9" fmla="*/ 569344 h 828136"/>
                <a:gd name="connsiteX10" fmla="*/ 207528 w 380118"/>
                <a:gd name="connsiteY10" fmla="*/ 707367 h 828136"/>
                <a:gd name="connsiteX11" fmla="*/ 52252 w 380118"/>
                <a:gd name="connsiteY11" fmla="*/ 724619 h 828136"/>
                <a:gd name="connsiteX12" fmla="*/ 242033 w 380118"/>
                <a:gd name="connsiteY12" fmla="*/ 828136 h 828136"/>
                <a:gd name="connsiteX0" fmla="*/ 121263 w 380118"/>
                <a:gd name="connsiteY0" fmla="*/ 0 h 828136"/>
                <a:gd name="connsiteX1" fmla="*/ 345550 w 380118"/>
                <a:gd name="connsiteY1" fmla="*/ 86265 h 828136"/>
                <a:gd name="connsiteX2" fmla="*/ 155769 w 380118"/>
                <a:gd name="connsiteY2" fmla="*/ 172529 h 828136"/>
                <a:gd name="connsiteX3" fmla="*/ 494 w 380118"/>
                <a:gd name="connsiteY3" fmla="*/ 224287 h 828136"/>
                <a:gd name="connsiteX4" fmla="*/ 207528 w 380118"/>
                <a:gd name="connsiteY4" fmla="*/ 276046 h 828136"/>
                <a:gd name="connsiteX5" fmla="*/ 345550 w 380118"/>
                <a:gd name="connsiteY5" fmla="*/ 345057 h 828136"/>
                <a:gd name="connsiteX6" fmla="*/ 155769 w 380118"/>
                <a:gd name="connsiteY6" fmla="*/ 379563 h 828136"/>
                <a:gd name="connsiteX7" fmla="*/ 17746 w 380118"/>
                <a:gd name="connsiteY7" fmla="*/ 517585 h 828136"/>
                <a:gd name="connsiteX8" fmla="*/ 224780 w 380118"/>
                <a:gd name="connsiteY8" fmla="*/ 586597 h 828136"/>
                <a:gd name="connsiteX9" fmla="*/ 380056 w 380118"/>
                <a:gd name="connsiteY9" fmla="*/ 569344 h 828136"/>
                <a:gd name="connsiteX10" fmla="*/ 207528 w 380118"/>
                <a:gd name="connsiteY10" fmla="*/ 707367 h 828136"/>
                <a:gd name="connsiteX11" fmla="*/ 52252 w 380118"/>
                <a:gd name="connsiteY11" fmla="*/ 724619 h 828136"/>
                <a:gd name="connsiteX12" fmla="*/ 242033 w 380118"/>
                <a:gd name="connsiteY12" fmla="*/ 828136 h 828136"/>
                <a:gd name="connsiteX0" fmla="*/ 120875 w 379730"/>
                <a:gd name="connsiteY0" fmla="*/ 0 h 828136"/>
                <a:gd name="connsiteX1" fmla="*/ 345162 w 379730"/>
                <a:gd name="connsiteY1" fmla="*/ 86265 h 828136"/>
                <a:gd name="connsiteX2" fmla="*/ 155381 w 379730"/>
                <a:gd name="connsiteY2" fmla="*/ 172529 h 828136"/>
                <a:gd name="connsiteX3" fmla="*/ 106 w 379730"/>
                <a:gd name="connsiteY3" fmla="*/ 224287 h 828136"/>
                <a:gd name="connsiteX4" fmla="*/ 178372 w 379730"/>
                <a:gd name="connsiteY4" fmla="*/ 276046 h 828136"/>
                <a:gd name="connsiteX5" fmla="*/ 345162 w 379730"/>
                <a:gd name="connsiteY5" fmla="*/ 345057 h 828136"/>
                <a:gd name="connsiteX6" fmla="*/ 155381 w 379730"/>
                <a:gd name="connsiteY6" fmla="*/ 379563 h 828136"/>
                <a:gd name="connsiteX7" fmla="*/ 17358 w 379730"/>
                <a:gd name="connsiteY7" fmla="*/ 517585 h 828136"/>
                <a:gd name="connsiteX8" fmla="*/ 224392 w 379730"/>
                <a:gd name="connsiteY8" fmla="*/ 586597 h 828136"/>
                <a:gd name="connsiteX9" fmla="*/ 379668 w 379730"/>
                <a:gd name="connsiteY9" fmla="*/ 569344 h 828136"/>
                <a:gd name="connsiteX10" fmla="*/ 207140 w 379730"/>
                <a:gd name="connsiteY10" fmla="*/ 707367 h 828136"/>
                <a:gd name="connsiteX11" fmla="*/ 51864 w 379730"/>
                <a:gd name="connsiteY11" fmla="*/ 724619 h 828136"/>
                <a:gd name="connsiteX12" fmla="*/ 241645 w 379730"/>
                <a:gd name="connsiteY12" fmla="*/ 828136 h 828136"/>
                <a:gd name="connsiteX0" fmla="*/ 120778 w 379633"/>
                <a:gd name="connsiteY0" fmla="*/ 0 h 828136"/>
                <a:gd name="connsiteX1" fmla="*/ 345065 w 379633"/>
                <a:gd name="connsiteY1" fmla="*/ 86265 h 828136"/>
                <a:gd name="connsiteX2" fmla="*/ 171266 w 379633"/>
                <a:gd name="connsiteY2" fmla="*/ 177869 h 828136"/>
                <a:gd name="connsiteX3" fmla="*/ 9 w 379633"/>
                <a:gd name="connsiteY3" fmla="*/ 224287 h 828136"/>
                <a:gd name="connsiteX4" fmla="*/ 178275 w 379633"/>
                <a:gd name="connsiteY4" fmla="*/ 276046 h 828136"/>
                <a:gd name="connsiteX5" fmla="*/ 345065 w 379633"/>
                <a:gd name="connsiteY5" fmla="*/ 345057 h 828136"/>
                <a:gd name="connsiteX6" fmla="*/ 155284 w 379633"/>
                <a:gd name="connsiteY6" fmla="*/ 379563 h 828136"/>
                <a:gd name="connsiteX7" fmla="*/ 17261 w 379633"/>
                <a:gd name="connsiteY7" fmla="*/ 517585 h 828136"/>
                <a:gd name="connsiteX8" fmla="*/ 224295 w 379633"/>
                <a:gd name="connsiteY8" fmla="*/ 586597 h 828136"/>
                <a:gd name="connsiteX9" fmla="*/ 379571 w 379633"/>
                <a:gd name="connsiteY9" fmla="*/ 569344 h 828136"/>
                <a:gd name="connsiteX10" fmla="*/ 207043 w 379633"/>
                <a:gd name="connsiteY10" fmla="*/ 707367 h 828136"/>
                <a:gd name="connsiteX11" fmla="*/ 51767 w 379633"/>
                <a:gd name="connsiteY11" fmla="*/ 724619 h 828136"/>
                <a:gd name="connsiteX12" fmla="*/ 241548 w 379633"/>
                <a:gd name="connsiteY12" fmla="*/ 828136 h 828136"/>
                <a:gd name="connsiteX0" fmla="*/ 120778 w 379633"/>
                <a:gd name="connsiteY0" fmla="*/ 0 h 828136"/>
                <a:gd name="connsiteX1" fmla="*/ 345065 w 379633"/>
                <a:gd name="connsiteY1" fmla="*/ 86265 h 828136"/>
                <a:gd name="connsiteX2" fmla="*/ 171266 w 379633"/>
                <a:gd name="connsiteY2" fmla="*/ 177869 h 828136"/>
                <a:gd name="connsiteX3" fmla="*/ 9 w 379633"/>
                <a:gd name="connsiteY3" fmla="*/ 224287 h 828136"/>
                <a:gd name="connsiteX4" fmla="*/ 178275 w 379633"/>
                <a:gd name="connsiteY4" fmla="*/ 276046 h 828136"/>
                <a:gd name="connsiteX5" fmla="*/ 345065 w 379633"/>
                <a:gd name="connsiteY5" fmla="*/ 345057 h 828136"/>
                <a:gd name="connsiteX6" fmla="*/ 187248 w 379633"/>
                <a:gd name="connsiteY6" fmla="*/ 422285 h 828136"/>
                <a:gd name="connsiteX7" fmla="*/ 17261 w 379633"/>
                <a:gd name="connsiteY7" fmla="*/ 517585 h 828136"/>
                <a:gd name="connsiteX8" fmla="*/ 224295 w 379633"/>
                <a:gd name="connsiteY8" fmla="*/ 586597 h 828136"/>
                <a:gd name="connsiteX9" fmla="*/ 379571 w 379633"/>
                <a:gd name="connsiteY9" fmla="*/ 569344 h 828136"/>
                <a:gd name="connsiteX10" fmla="*/ 207043 w 379633"/>
                <a:gd name="connsiteY10" fmla="*/ 707367 h 828136"/>
                <a:gd name="connsiteX11" fmla="*/ 51767 w 379633"/>
                <a:gd name="connsiteY11" fmla="*/ 724619 h 828136"/>
                <a:gd name="connsiteX12" fmla="*/ 241548 w 379633"/>
                <a:gd name="connsiteY12" fmla="*/ 828136 h 828136"/>
                <a:gd name="connsiteX0" fmla="*/ 120770 w 379625"/>
                <a:gd name="connsiteY0" fmla="*/ 0 h 828136"/>
                <a:gd name="connsiteX1" fmla="*/ 345057 w 379625"/>
                <a:gd name="connsiteY1" fmla="*/ 86265 h 828136"/>
                <a:gd name="connsiteX2" fmla="*/ 177651 w 379625"/>
                <a:gd name="connsiteY2" fmla="*/ 167189 h 828136"/>
                <a:gd name="connsiteX3" fmla="*/ 1 w 379625"/>
                <a:gd name="connsiteY3" fmla="*/ 224287 h 828136"/>
                <a:gd name="connsiteX4" fmla="*/ 178267 w 379625"/>
                <a:gd name="connsiteY4" fmla="*/ 276046 h 828136"/>
                <a:gd name="connsiteX5" fmla="*/ 345057 w 379625"/>
                <a:gd name="connsiteY5" fmla="*/ 345057 h 828136"/>
                <a:gd name="connsiteX6" fmla="*/ 187240 w 379625"/>
                <a:gd name="connsiteY6" fmla="*/ 422285 h 828136"/>
                <a:gd name="connsiteX7" fmla="*/ 17253 w 379625"/>
                <a:gd name="connsiteY7" fmla="*/ 517585 h 828136"/>
                <a:gd name="connsiteX8" fmla="*/ 224287 w 379625"/>
                <a:gd name="connsiteY8" fmla="*/ 586597 h 828136"/>
                <a:gd name="connsiteX9" fmla="*/ 379563 w 379625"/>
                <a:gd name="connsiteY9" fmla="*/ 569344 h 828136"/>
                <a:gd name="connsiteX10" fmla="*/ 207035 w 379625"/>
                <a:gd name="connsiteY10" fmla="*/ 707367 h 828136"/>
                <a:gd name="connsiteX11" fmla="*/ 51759 w 379625"/>
                <a:gd name="connsiteY11" fmla="*/ 724619 h 828136"/>
                <a:gd name="connsiteX12" fmla="*/ 241540 w 379625"/>
                <a:gd name="connsiteY12" fmla="*/ 828136 h 828136"/>
                <a:gd name="connsiteX0" fmla="*/ 120799 w 379654"/>
                <a:gd name="connsiteY0" fmla="*/ 0 h 828136"/>
                <a:gd name="connsiteX1" fmla="*/ 345086 w 379654"/>
                <a:gd name="connsiteY1" fmla="*/ 86265 h 828136"/>
                <a:gd name="connsiteX2" fmla="*/ 177680 w 379654"/>
                <a:gd name="connsiteY2" fmla="*/ 167189 h 828136"/>
                <a:gd name="connsiteX3" fmla="*/ 30 w 379654"/>
                <a:gd name="connsiteY3" fmla="*/ 224287 h 828136"/>
                <a:gd name="connsiteX4" fmla="*/ 191082 w 379654"/>
                <a:gd name="connsiteY4" fmla="*/ 276046 h 828136"/>
                <a:gd name="connsiteX5" fmla="*/ 345086 w 379654"/>
                <a:gd name="connsiteY5" fmla="*/ 345057 h 828136"/>
                <a:gd name="connsiteX6" fmla="*/ 187269 w 379654"/>
                <a:gd name="connsiteY6" fmla="*/ 422285 h 828136"/>
                <a:gd name="connsiteX7" fmla="*/ 17282 w 379654"/>
                <a:gd name="connsiteY7" fmla="*/ 517585 h 828136"/>
                <a:gd name="connsiteX8" fmla="*/ 224316 w 379654"/>
                <a:gd name="connsiteY8" fmla="*/ 586597 h 828136"/>
                <a:gd name="connsiteX9" fmla="*/ 379592 w 379654"/>
                <a:gd name="connsiteY9" fmla="*/ 569344 h 828136"/>
                <a:gd name="connsiteX10" fmla="*/ 207064 w 379654"/>
                <a:gd name="connsiteY10" fmla="*/ 707367 h 828136"/>
                <a:gd name="connsiteX11" fmla="*/ 51788 w 379654"/>
                <a:gd name="connsiteY11" fmla="*/ 724619 h 828136"/>
                <a:gd name="connsiteX12" fmla="*/ 241569 w 379654"/>
                <a:gd name="connsiteY12" fmla="*/ 828136 h 828136"/>
                <a:gd name="connsiteX0" fmla="*/ 120772 w 379627"/>
                <a:gd name="connsiteY0" fmla="*/ 0 h 828136"/>
                <a:gd name="connsiteX1" fmla="*/ 345059 w 379627"/>
                <a:gd name="connsiteY1" fmla="*/ 86265 h 828136"/>
                <a:gd name="connsiteX2" fmla="*/ 177653 w 379627"/>
                <a:gd name="connsiteY2" fmla="*/ 167189 h 828136"/>
                <a:gd name="connsiteX3" fmla="*/ 3 w 379627"/>
                <a:gd name="connsiteY3" fmla="*/ 224287 h 828136"/>
                <a:gd name="connsiteX4" fmla="*/ 181466 w 379627"/>
                <a:gd name="connsiteY4" fmla="*/ 276046 h 828136"/>
                <a:gd name="connsiteX5" fmla="*/ 345059 w 379627"/>
                <a:gd name="connsiteY5" fmla="*/ 345057 h 828136"/>
                <a:gd name="connsiteX6" fmla="*/ 187242 w 379627"/>
                <a:gd name="connsiteY6" fmla="*/ 422285 h 828136"/>
                <a:gd name="connsiteX7" fmla="*/ 17255 w 379627"/>
                <a:gd name="connsiteY7" fmla="*/ 517585 h 828136"/>
                <a:gd name="connsiteX8" fmla="*/ 224289 w 379627"/>
                <a:gd name="connsiteY8" fmla="*/ 586597 h 828136"/>
                <a:gd name="connsiteX9" fmla="*/ 379565 w 379627"/>
                <a:gd name="connsiteY9" fmla="*/ 569344 h 828136"/>
                <a:gd name="connsiteX10" fmla="*/ 207037 w 379627"/>
                <a:gd name="connsiteY10" fmla="*/ 707367 h 828136"/>
                <a:gd name="connsiteX11" fmla="*/ 51761 w 379627"/>
                <a:gd name="connsiteY11" fmla="*/ 724619 h 828136"/>
                <a:gd name="connsiteX12" fmla="*/ 241542 w 379627"/>
                <a:gd name="connsiteY12" fmla="*/ 828136 h 828136"/>
                <a:gd name="connsiteX0" fmla="*/ 120772 w 379627"/>
                <a:gd name="connsiteY0" fmla="*/ 0 h 828136"/>
                <a:gd name="connsiteX1" fmla="*/ 345059 w 379627"/>
                <a:gd name="connsiteY1" fmla="*/ 86265 h 828136"/>
                <a:gd name="connsiteX2" fmla="*/ 177653 w 379627"/>
                <a:gd name="connsiteY2" fmla="*/ 167189 h 828136"/>
                <a:gd name="connsiteX3" fmla="*/ 3 w 379627"/>
                <a:gd name="connsiteY3" fmla="*/ 224287 h 828136"/>
                <a:gd name="connsiteX4" fmla="*/ 181466 w 379627"/>
                <a:gd name="connsiteY4" fmla="*/ 276046 h 828136"/>
                <a:gd name="connsiteX5" fmla="*/ 345059 w 379627"/>
                <a:gd name="connsiteY5" fmla="*/ 345057 h 828136"/>
                <a:gd name="connsiteX6" fmla="*/ 184046 w 379627"/>
                <a:gd name="connsiteY6" fmla="*/ 432965 h 828136"/>
                <a:gd name="connsiteX7" fmla="*/ 17255 w 379627"/>
                <a:gd name="connsiteY7" fmla="*/ 517585 h 828136"/>
                <a:gd name="connsiteX8" fmla="*/ 224289 w 379627"/>
                <a:gd name="connsiteY8" fmla="*/ 586597 h 828136"/>
                <a:gd name="connsiteX9" fmla="*/ 379565 w 379627"/>
                <a:gd name="connsiteY9" fmla="*/ 569344 h 828136"/>
                <a:gd name="connsiteX10" fmla="*/ 207037 w 379627"/>
                <a:gd name="connsiteY10" fmla="*/ 707367 h 828136"/>
                <a:gd name="connsiteX11" fmla="*/ 51761 w 379627"/>
                <a:gd name="connsiteY11" fmla="*/ 724619 h 828136"/>
                <a:gd name="connsiteX12" fmla="*/ 241542 w 379627"/>
                <a:gd name="connsiteY12" fmla="*/ 828136 h 828136"/>
                <a:gd name="connsiteX0" fmla="*/ 120772 w 379627"/>
                <a:gd name="connsiteY0" fmla="*/ 0 h 828136"/>
                <a:gd name="connsiteX1" fmla="*/ 345059 w 379627"/>
                <a:gd name="connsiteY1" fmla="*/ 86265 h 828136"/>
                <a:gd name="connsiteX2" fmla="*/ 177653 w 379627"/>
                <a:gd name="connsiteY2" fmla="*/ 167189 h 828136"/>
                <a:gd name="connsiteX3" fmla="*/ 3 w 379627"/>
                <a:gd name="connsiteY3" fmla="*/ 224287 h 828136"/>
                <a:gd name="connsiteX4" fmla="*/ 181466 w 379627"/>
                <a:gd name="connsiteY4" fmla="*/ 276046 h 828136"/>
                <a:gd name="connsiteX5" fmla="*/ 354648 w 379627"/>
                <a:gd name="connsiteY5" fmla="*/ 350397 h 828136"/>
                <a:gd name="connsiteX6" fmla="*/ 184046 w 379627"/>
                <a:gd name="connsiteY6" fmla="*/ 432965 h 828136"/>
                <a:gd name="connsiteX7" fmla="*/ 17255 w 379627"/>
                <a:gd name="connsiteY7" fmla="*/ 517585 h 828136"/>
                <a:gd name="connsiteX8" fmla="*/ 224289 w 379627"/>
                <a:gd name="connsiteY8" fmla="*/ 586597 h 828136"/>
                <a:gd name="connsiteX9" fmla="*/ 379565 w 379627"/>
                <a:gd name="connsiteY9" fmla="*/ 569344 h 828136"/>
                <a:gd name="connsiteX10" fmla="*/ 207037 w 379627"/>
                <a:gd name="connsiteY10" fmla="*/ 707367 h 828136"/>
                <a:gd name="connsiteX11" fmla="*/ 51761 w 379627"/>
                <a:gd name="connsiteY11" fmla="*/ 724619 h 828136"/>
                <a:gd name="connsiteX12" fmla="*/ 241542 w 379627"/>
                <a:gd name="connsiteY12" fmla="*/ 828136 h 828136"/>
                <a:gd name="connsiteX0" fmla="*/ 120772 w 379587"/>
                <a:gd name="connsiteY0" fmla="*/ 0 h 828136"/>
                <a:gd name="connsiteX1" fmla="*/ 345059 w 379587"/>
                <a:gd name="connsiteY1" fmla="*/ 86265 h 828136"/>
                <a:gd name="connsiteX2" fmla="*/ 177653 w 379587"/>
                <a:gd name="connsiteY2" fmla="*/ 167189 h 828136"/>
                <a:gd name="connsiteX3" fmla="*/ 3 w 379587"/>
                <a:gd name="connsiteY3" fmla="*/ 224287 h 828136"/>
                <a:gd name="connsiteX4" fmla="*/ 181466 w 379587"/>
                <a:gd name="connsiteY4" fmla="*/ 276046 h 828136"/>
                <a:gd name="connsiteX5" fmla="*/ 354648 w 379587"/>
                <a:gd name="connsiteY5" fmla="*/ 350397 h 828136"/>
                <a:gd name="connsiteX6" fmla="*/ 184046 w 379587"/>
                <a:gd name="connsiteY6" fmla="*/ 432965 h 828136"/>
                <a:gd name="connsiteX7" fmla="*/ 17255 w 379587"/>
                <a:gd name="connsiteY7" fmla="*/ 517585 h 828136"/>
                <a:gd name="connsiteX8" fmla="*/ 195521 w 379587"/>
                <a:gd name="connsiteY8" fmla="*/ 565236 h 828136"/>
                <a:gd name="connsiteX9" fmla="*/ 379565 w 379587"/>
                <a:gd name="connsiteY9" fmla="*/ 569344 h 828136"/>
                <a:gd name="connsiteX10" fmla="*/ 207037 w 379587"/>
                <a:gd name="connsiteY10" fmla="*/ 707367 h 828136"/>
                <a:gd name="connsiteX11" fmla="*/ 51761 w 379587"/>
                <a:gd name="connsiteY11" fmla="*/ 724619 h 828136"/>
                <a:gd name="connsiteX12" fmla="*/ 241542 w 379587"/>
                <a:gd name="connsiteY12" fmla="*/ 828136 h 828136"/>
                <a:gd name="connsiteX0" fmla="*/ 120772 w 379587"/>
                <a:gd name="connsiteY0" fmla="*/ 0 h 828136"/>
                <a:gd name="connsiteX1" fmla="*/ 345059 w 379587"/>
                <a:gd name="connsiteY1" fmla="*/ 86265 h 828136"/>
                <a:gd name="connsiteX2" fmla="*/ 177653 w 379587"/>
                <a:gd name="connsiteY2" fmla="*/ 167189 h 828136"/>
                <a:gd name="connsiteX3" fmla="*/ 3 w 379587"/>
                <a:gd name="connsiteY3" fmla="*/ 224287 h 828136"/>
                <a:gd name="connsiteX4" fmla="*/ 181466 w 379587"/>
                <a:gd name="connsiteY4" fmla="*/ 276046 h 828136"/>
                <a:gd name="connsiteX5" fmla="*/ 354648 w 379587"/>
                <a:gd name="connsiteY5" fmla="*/ 350397 h 828136"/>
                <a:gd name="connsiteX6" fmla="*/ 184046 w 379587"/>
                <a:gd name="connsiteY6" fmla="*/ 432965 h 828136"/>
                <a:gd name="connsiteX7" fmla="*/ 17255 w 379587"/>
                <a:gd name="connsiteY7" fmla="*/ 517585 h 828136"/>
                <a:gd name="connsiteX8" fmla="*/ 195521 w 379587"/>
                <a:gd name="connsiteY8" fmla="*/ 565236 h 828136"/>
                <a:gd name="connsiteX9" fmla="*/ 379565 w 379587"/>
                <a:gd name="connsiteY9" fmla="*/ 569344 h 828136"/>
                <a:gd name="connsiteX10" fmla="*/ 207037 w 379587"/>
                <a:gd name="connsiteY10" fmla="*/ 680666 h 828136"/>
                <a:gd name="connsiteX11" fmla="*/ 51761 w 379587"/>
                <a:gd name="connsiteY11" fmla="*/ 724619 h 828136"/>
                <a:gd name="connsiteX12" fmla="*/ 241542 w 379587"/>
                <a:gd name="connsiteY12" fmla="*/ 828136 h 828136"/>
                <a:gd name="connsiteX0" fmla="*/ 120772 w 379588"/>
                <a:gd name="connsiteY0" fmla="*/ 0 h 828136"/>
                <a:gd name="connsiteX1" fmla="*/ 345059 w 379588"/>
                <a:gd name="connsiteY1" fmla="*/ 86265 h 828136"/>
                <a:gd name="connsiteX2" fmla="*/ 177653 w 379588"/>
                <a:gd name="connsiteY2" fmla="*/ 167189 h 828136"/>
                <a:gd name="connsiteX3" fmla="*/ 3 w 379588"/>
                <a:gd name="connsiteY3" fmla="*/ 224287 h 828136"/>
                <a:gd name="connsiteX4" fmla="*/ 181466 w 379588"/>
                <a:gd name="connsiteY4" fmla="*/ 276046 h 828136"/>
                <a:gd name="connsiteX5" fmla="*/ 354648 w 379588"/>
                <a:gd name="connsiteY5" fmla="*/ 350397 h 828136"/>
                <a:gd name="connsiteX6" fmla="*/ 184046 w 379588"/>
                <a:gd name="connsiteY6" fmla="*/ 432965 h 828136"/>
                <a:gd name="connsiteX7" fmla="*/ 17255 w 379588"/>
                <a:gd name="connsiteY7" fmla="*/ 517585 h 828136"/>
                <a:gd name="connsiteX8" fmla="*/ 195521 w 379588"/>
                <a:gd name="connsiteY8" fmla="*/ 565236 h 828136"/>
                <a:gd name="connsiteX9" fmla="*/ 379565 w 379588"/>
                <a:gd name="connsiteY9" fmla="*/ 569344 h 828136"/>
                <a:gd name="connsiteX10" fmla="*/ 207037 w 379588"/>
                <a:gd name="connsiteY10" fmla="*/ 680666 h 828136"/>
                <a:gd name="connsiteX11" fmla="*/ 38975 w 379588"/>
                <a:gd name="connsiteY11" fmla="*/ 799381 h 828136"/>
                <a:gd name="connsiteX12" fmla="*/ 241542 w 379588"/>
                <a:gd name="connsiteY12" fmla="*/ 828136 h 828136"/>
                <a:gd name="connsiteX0" fmla="*/ 120772 w 379588"/>
                <a:gd name="connsiteY0" fmla="*/ 0 h 870857"/>
                <a:gd name="connsiteX1" fmla="*/ 345059 w 379588"/>
                <a:gd name="connsiteY1" fmla="*/ 86265 h 870857"/>
                <a:gd name="connsiteX2" fmla="*/ 177653 w 379588"/>
                <a:gd name="connsiteY2" fmla="*/ 167189 h 870857"/>
                <a:gd name="connsiteX3" fmla="*/ 3 w 379588"/>
                <a:gd name="connsiteY3" fmla="*/ 224287 h 870857"/>
                <a:gd name="connsiteX4" fmla="*/ 181466 w 379588"/>
                <a:gd name="connsiteY4" fmla="*/ 276046 h 870857"/>
                <a:gd name="connsiteX5" fmla="*/ 354648 w 379588"/>
                <a:gd name="connsiteY5" fmla="*/ 350397 h 870857"/>
                <a:gd name="connsiteX6" fmla="*/ 184046 w 379588"/>
                <a:gd name="connsiteY6" fmla="*/ 432965 h 870857"/>
                <a:gd name="connsiteX7" fmla="*/ 17255 w 379588"/>
                <a:gd name="connsiteY7" fmla="*/ 517585 h 870857"/>
                <a:gd name="connsiteX8" fmla="*/ 195521 w 379588"/>
                <a:gd name="connsiteY8" fmla="*/ 565236 h 870857"/>
                <a:gd name="connsiteX9" fmla="*/ 379565 w 379588"/>
                <a:gd name="connsiteY9" fmla="*/ 569344 h 870857"/>
                <a:gd name="connsiteX10" fmla="*/ 207037 w 379588"/>
                <a:gd name="connsiteY10" fmla="*/ 680666 h 870857"/>
                <a:gd name="connsiteX11" fmla="*/ 38975 w 379588"/>
                <a:gd name="connsiteY11" fmla="*/ 799381 h 870857"/>
                <a:gd name="connsiteX12" fmla="*/ 215970 w 379588"/>
                <a:gd name="connsiteY12" fmla="*/ 870857 h 870857"/>
                <a:gd name="connsiteX0" fmla="*/ 120772 w 379588"/>
                <a:gd name="connsiteY0" fmla="*/ 0 h 870857"/>
                <a:gd name="connsiteX1" fmla="*/ 345059 w 379588"/>
                <a:gd name="connsiteY1" fmla="*/ 86265 h 870857"/>
                <a:gd name="connsiteX2" fmla="*/ 177653 w 379588"/>
                <a:gd name="connsiteY2" fmla="*/ 167189 h 870857"/>
                <a:gd name="connsiteX3" fmla="*/ 3 w 379588"/>
                <a:gd name="connsiteY3" fmla="*/ 224287 h 870857"/>
                <a:gd name="connsiteX4" fmla="*/ 181466 w 379588"/>
                <a:gd name="connsiteY4" fmla="*/ 276046 h 870857"/>
                <a:gd name="connsiteX5" fmla="*/ 354648 w 379588"/>
                <a:gd name="connsiteY5" fmla="*/ 350397 h 870857"/>
                <a:gd name="connsiteX6" fmla="*/ 184046 w 379588"/>
                <a:gd name="connsiteY6" fmla="*/ 432965 h 870857"/>
                <a:gd name="connsiteX7" fmla="*/ 17255 w 379588"/>
                <a:gd name="connsiteY7" fmla="*/ 517585 h 870857"/>
                <a:gd name="connsiteX8" fmla="*/ 195521 w 379588"/>
                <a:gd name="connsiteY8" fmla="*/ 549216 h 870857"/>
                <a:gd name="connsiteX9" fmla="*/ 379565 w 379588"/>
                <a:gd name="connsiteY9" fmla="*/ 569344 h 870857"/>
                <a:gd name="connsiteX10" fmla="*/ 207037 w 379588"/>
                <a:gd name="connsiteY10" fmla="*/ 680666 h 870857"/>
                <a:gd name="connsiteX11" fmla="*/ 38975 w 379588"/>
                <a:gd name="connsiteY11" fmla="*/ 799381 h 870857"/>
                <a:gd name="connsiteX12" fmla="*/ 215970 w 379588"/>
                <a:gd name="connsiteY12" fmla="*/ 870857 h 870857"/>
                <a:gd name="connsiteX0" fmla="*/ 120772 w 379588"/>
                <a:gd name="connsiteY0" fmla="*/ 0 h 833476"/>
                <a:gd name="connsiteX1" fmla="*/ 345059 w 379588"/>
                <a:gd name="connsiteY1" fmla="*/ 86265 h 833476"/>
                <a:gd name="connsiteX2" fmla="*/ 177653 w 379588"/>
                <a:gd name="connsiteY2" fmla="*/ 167189 h 833476"/>
                <a:gd name="connsiteX3" fmla="*/ 3 w 379588"/>
                <a:gd name="connsiteY3" fmla="*/ 224287 h 833476"/>
                <a:gd name="connsiteX4" fmla="*/ 181466 w 379588"/>
                <a:gd name="connsiteY4" fmla="*/ 276046 h 833476"/>
                <a:gd name="connsiteX5" fmla="*/ 354648 w 379588"/>
                <a:gd name="connsiteY5" fmla="*/ 350397 h 833476"/>
                <a:gd name="connsiteX6" fmla="*/ 184046 w 379588"/>
                <a:gd name="connsiteY6" fmla="*/ 432965 h 833476"/>
                <a:gd name="connsiteX7" fmla="*/ 17255 w 379588"/>
                <a:gd name="connsiteY7" fmla="*/ 517585 h 833476"/>
                <a:gd name="connsiteX8" fmla="*/ 195521 w 379588"/>
                <a:gd name="connsiteY8" fmla="*/ 549216 h 833476"/>
                <a:gd name="connsiteX9" fmla="*/ 379565 w 379588"/>
                <a:gd name="connsiteY9" fmla="*/ 569344 h 833476"/>
                <a:gd name="connsiteX10" fmla="*/ 207037 w 379588"/>
                <a:gd name="connsiteY10" fmla="*/ 680666 h 833476"/>
                <a:gd name="connsiteX11" fmla="*/ 38975 w 379588"/>
                <a:gd name="connsiteY11" fmla="*/ 799381 h 833476"/>
                <a:gd name="connsiteX12" fmla="*/ 212773 w 379588"/>
                <a:gd name="connsiteY12" fmla="*/ 833476 h 833476"/>
                <a:gd name="connsiteX0" fmla="*/ 120772 w 379588"/>
                <a:gd name="connsiteY0" fmla="*/ 0 h 833549"/>
                <a:gd name="connsiteX1" fmla="*/ 345059 w 379588"/>
                <a:gd name="connsiteY1" fmla="*/ 86265 h 833549"/>
                <a:gd name="connsiteX2" fmla="*/ 177653 w 379588"/>
                <a:gd name="connsiteY2" fmla="*/ 167189 h 833549"/>
                <a:gd name="connsiteX3" fmla="*/ 3 w 379588"/>
                <a:gd name="connsiteY3" fmla="*/ 224287 h 833549"/>
                <a:gd name="connsiteX4" fmla="*/ 181466 w 379588"/>
                <a:gd name="connsiteY4" fmla="*/ 276046 h 833549"/>
                <a:gd name="connsiteX5" fmla="*/ 354648 w 379588"/>
                <a:gd name="connsiteY5" fmla="*/ 350397 h 833549"/>
                <a:gd name="connsiteX6" fmla="*/ 184046 w 379588"/>
                <a:gd name="connsiteY6" fmla="*/ 432965 h 833549"/>
                <a:gd name="connsiteX7" fmla="*/ 17255 w 379588"/>
                <a:gd name="connsiteY7" fmla="*/ 517585 h 833549"/>
                <a:gd name="connsiteX8" fmla="*/ 195521 w 379588"/>
                <a:gd name="connsiteY8" fmla="*/ 549216 h 833549"/>
                <a:gd name="connsiteX9" fmla="*/ 379565 w 379588"/>
                <a:gd name="connsiteY9" fmla="*/ 569344 h 833549"/>
                <a:gd name="connsiteX10" fmla="*/ 207037 w 379588"/>
                <a:gd name="connsiteY10" fmla="*/ 680666 h 833549"/>
                <a:gd name="connsiteX11" fmla="*/ 38975 w 379588"/>
                <a:gd name="connsiteY11" fmla="*/ 799381 h 833549"/>
                <a:gd name="connsiteX12" fmla="*/ 212773 w 379588"/>
                <a:gd name="connsiteY12" fmla="*/ 833476 h 833549"/>
                <a:gd name="connsiteX0" fmla="*/ 120772 w 379588"/>
                <a:gd name="connsiteY0" fmla="*/ 0 h 833476"/>
                <a:gd name="connsiteX1" fmla="*/ 345059 w 379588"/>
                <a:gd name="connsiteY1" fmla="*/ 86265 h 833476"/>
                <a:gd name="connsiteX2" fmla="*/ 177653 w 379588"/>
                <a:gd name="connsiteY2" fmla="*/ 167189 h 833476"/>
                <a:gd name="connsiteX3" fmla="*/ 3 w 379588"/>
                <a:gd name="connsiteY3" fmla="*/ 224287 h 833476"/>
                <a:gd name="connsiteX4" fmla="*/ 181466 w 379588"/>
                <a:gd name="connsiteY4" fmla="*/ 276046 h 833476"/>
                <a:gd name="connsiteX5" fmla="*/ 354648 w 379588"/>
                <a:gd name="connsiteY5" fmla="*/ 350397 h 833476"/>
                <a:gd name="connsiteX6" fmla="*/ 184046 w 379588"/>
                <a:gd name="connsiteY6" fmla="*/ 432965 h 833476"/>
                <a:gd name="connsiteX7" fmla="*/ 17255 w 379588"/>
                <a:gd name="connsiteY7" fmla="*/ 517585 h 833476"/>
                <a:gd name="connsiteX8" fmla="*/ 195521 w 379588"/>
                <a:gd name="connsiteY8" fmla="*/ 549216 h 833476"/>
                <a:gd name="connsiteX9" fmla="*/ 379565 w 379588"/>
                <a:gd name="connsiteY9" fmla="*/ 569344 h 833476"/>
                <a:gd name="connsiteX10" fmla="*/ 207037 w 379588"/>
                <a:gd name="connsiteY10" fmla="*/ 680666 h 833476"/>
                <a:gd name="connsiteX11" fmla="*/ 38975 w 379588"/>
                <a:gd name="connsiteY11" fmla="*/ 799381 h 833476"/>
                <a:gd name="connsiteX12" fmla="*/ 212773 w 379588"/>
                <a:gd name="connsiteY12" fmla="*/ 833476 h 833476"/>
                <a:gd name="connsiteX0" fmla="*/ 120772 w 379588"/>
                <a:gd name="connsiteY0" fmla="*/ 0 h 833476"/>
                <a:gd name="connsiteX1" fmla="*/ 345059 w 379588"/>
                <a:gd name="connsiteY1" fmla="*/ 86265 h 833476"/>
                <a:gd name="connsiteX2" fmla="*/ 177653 w 379588"/>
                <a:gd name="connsiteY2" fmla="*/ 167189 h 833476"/>
                <a:gd name="connsiteX3" fmla="*/ 3 w 379588"/>
                <a:gd name="connsiteY3" fmla="*/ 224287 h 833476"/>
                <a:gd name="connsiteX4" fmla="*/ 181466 w 379588"/>
                <a:gd name="connsiteY4" fmla="*/ 276046 h 833476"/>
                <a:gd name="connsiteX5" fmla="*/ 354648 w 379588"/>
                <a:gd name="connsiteY5" fmla="*/ 350397 h 833476"/>
                <a:gd name="connsiteX6" fmla="*/ 184046 w 379588"/>
                <a:gd name="connsiteY6" fmla="*/ 432965 h 833476"/>
                <a:gd name="connsiteX7" fmla="*/ 17255 w 379588"/>
                <a:gd name="connsiteY7" fmla="*/ 517585 h 833476"/>
                <a:gd name="connsiteX8" fmla="*/ 195521 w 379588"/>
                <a:gd name="connsiteY8" fmla="*/ 549216 h 833476"/>
                <a:gd name="connsiteX9" fmla="*/ 379565 w 379588"/>
                <a:gd name="connsiteY9" fmla="*/ 569344 h 833476"/>
                <a:gd name="connsiteX10" fmla="*/ 207037 w 379588"/>
                <a:gd name="connsiteY10" fmla="*/ 680666 h 833476"/>
                <a:gd name="connsiteX11" fmla="*/ 38975 w 379588"/>
                <a:gd name="connsiteY11" fmla="*/ 799381 h 833476"/>
                <a:gd name="connsiteX12" fmla="*/ 212773 w 379588"/>
                <a:gd name="connsiteY12" fmla="*/ 833476 h 833476"/>
                <a:gd name="connsiteX0" fmla="*/ 120772 w 379588"/>
                <a:gd name="connsiteY0" fmla="*/ 0 h 833476"/>
                <a:gd name="connsiteX1" fmla="*/ 345059 w 379588"/>
                <a:gd name="connsiteY1" fmla="*/ 86265 h 833476"/>
                <a:gd name="connsiteX2" fmla="*/ 177653 w 379588"/>
                <a:gd name="connsiteY2" fmla="*/ 167189 h 833476"/>
                <a:gd name="connsiteX3" fmla="*/ 3 w 379588"/>
                <a:gd name="connsiteY3" fmla="*/ 224287 h 833476"/>
                <a:gd name="connsiteX4" fmla="*/ 181466 w 379588"/>
                <a:gd name="connsiteY4" fmla="*/ 276046 h 833476"/>
                <a:gd name="connsiteX5" fmla="*/ 354648 w 379588"/>
                <a:gd name="connsiteY5" fmla="*/ 350397 h 833476"/>
                <a:gd name="connsiteX6" fmla="*/ 184046 w 379588"/>
                <a:gd name="connsiteY6" fmla="*/ 432965 h 833476"/>
                <a:gd name="connsiteX7" fmla="*/ 17255 w 379588"/>
                <a:gd name="connsiteY7" fmla="*/ 517585 h 833476"/>
                <a:gd name="connsiteX8" fmla="*/ 195521 w 379588"/>
                <a:gd name="connsiteY8" fmla="*/ 549216 h 833476"/>
                <a:gd name="connsiteX9" fmla="*/ 379565 w 379588"/>
                <a:gd name="connsiteY9" fmla="*/ 569344 h 833476"/>
                <a:gd name="connsiteX10" fmla="*/ 207037 w 379588"/>
                <a:gd name="connsiteY10" fmla="*/ 680666 h 833476"/>
                <a:gd name="connsiteX11" fmla="*/ 38975 w 379588"/>
                <a:gd name="connsiteY11" fmla="*/ 799381 h 833476"/>
                <a:gd name="connsiteX12" fmla="*/ 212773 w 379588"/>
                <a:gd name="connsiteY12" fmla="*/ 833476 h 833476"/>
                <a:gd name="connsiteX0" fmla="*/ 120772 w 379588"/>
                <a:gd name="connsiteY0" fmla="*/ 0 h 833476"/>
                <a:gd name="connsiteX1" fmla="*/ 345059 w 379588"/>
                <a:gd name="connsiteY1" fmla="*/ 86265 h 833476"/>
                <a:gd name="connsiteX2" fmla="*/ 177653 w 379588"/>
                <a:gd name="connsiteY2" fmla="*/ 167189 h 833476"/>
                <a:gd name="connsiteX3" fmla="*/ 3 w 379588"/>
                <a:gd name="connsiteY3" fmla="*/ 224287 h 833476"/>
                <a:gd name="connsiteX4" fmla="*/ 181466 w 379588"/>
                <a:gd name="connsiteY4" fmla="*/ 286727 h 833476"/>
                <a:gd name="connsiteX5" fmla="*/ 354648 w 379588"/>
                <a:gd name="connsiteY5" fmla="*/ 350397 h 833476"/>
                <a:gd name="connsiteX6" fmla="*/ 184046 w 379588"/>
                <a:gd name="connsiteY6" fmla="*/ 432965 h 833476"/>
                <a:gd name="connsiteX7" fmla="*/ 17255 w 379588"/>
                <a:gd name="connsiteY7" fmla="*/ 517585 h 833476"/>
                <a:gd name="connsiteX8" fmla="*/ 195521 w 379588"/>
                <a:gd name="connsiteY8" fmla="*/ 549216 h 833476"/>
                <a:gd name="connsiteX9" fmla="*/ 379565 w 379588"/>
                <a:gd name="connsiteY9" fmla="*/ 569344 h 833476"/>
                <a:gd name="connsiteX10" fmla="*/ 207037 w 379588"/>
                <a:gd name="connsiteY10" fmla="*/ 680666 h 833476"/>
                <a:gd name="connsiteX11" fmla="*/ 38975 w 379588"/>
                <a:gd name="connsiteY11" fmla="*/ 799381 h 833476"/>
                <a:gd name="connsiteX12" fmla="*/ 212773 w 379588"/>
                <a:gd name="connsiteY12" fmla="*/ 833476 h 833476"/>
                <a:gd name="connsiteX0" fmla="*/ 120772 w 379577"/>
                <a:gd name="connsiteY0" fmla="*/ 0 h 833476"/>
                <a:gd name="connsiteX1" fmla="*/ 345059 w 379577"/>
                <a:gd name="connsiteY1" fmla="*/ 86265 h 833476"/>
                <a:gd name="connsiteX2" fmla="*/ 177653 w 379577"/>
                <a:gd name="connsiteY2" fmla="*/ 167189 h 833476"/>
                <a:gd name="connsiteX3" fmla="*/ 3 w 379577"/>
                <a:gd name="connsiteY3" fmla="*/ 224287 h 833476"/>
                <a:gd name="connsiteX4" fmla="*/ 181466 w 379577"/>
                <a:gd name="connsiteY4" fmla="*/ 286727 h 833476"/>
                <a:gd name="connsiteX5" fmla="*/ 354648 w 379577"/>
                <a:gd name="connsiteY5" fmla="*/ 350397 h 833476"/>
                <a:gd name="connsiteX6" fmla="*/ 184046 w 379577"/>
                <a:gd name="connsiteY6" fmla="*/ 432965 h 833476"/>
                <a:gd name="connsiteX7" fmla="*/ 17255 w 379577"/>
                <a:gd name="connsiteY7" fmla="*/ 517585 h 833476"/>
                <a:gd name="connsiteX8" fmla="*/ 198718 w 379577"/>
                <a:gd name="connsiteY8" fmla="*/ 559897 h 833476"/>
                <a:gd name="connsiteX9" fmla="*/ 379565 w 379577"/>
                <a:gd name="connsiteY9" fmla="*/ 569344 h 833476"/>
                <a:gd name="connsiteX10" fmla="*/ 207037 w 379577"/>
                <a:gd name="connsiteY10" fmla="*/ 680666 h 833476"/>
                <a:gd name="connsiteX11" fmla="*/ 38975 w 379577"/>
                <a:gd name="connsiteY11" fmla="*/ 799381 h 833476"/>
                <a:gd name="connsiteX12" fmla="*/ 212773 w 379577"/>
                <a:gd name="connsiteY12" fmla="*/ 833476 h 833476"/>
                <a:gd name="connsiteX0" fmla="*/ 120772 w 379577"/>
                <a:gd name="connsiteY0" fmla="*/ 0 h 833476"/>
                <a:gd name="connsiteX1" fmla="*/ 345059 w 379577"/>
                <a:gd name="connsiteY1" fmla="*/ 86265 h 833476"/>
                <a:gd name="connsiteX2" fmla="*/ 177653 w 379577"/>
                <a:gd name="connsiteY2" fmla="*/ 167189 h 833476"/>
                <a:gd name="connsiteX3" fmla="*/ 3 w 379577"/>
                <a:gd name="connsiteY3" fmla="*/ 224287 h 833476"/>
                <a:gd name="connsiteX4" fmla="*/ 181466 w 379577"/>
                <a:gd name="connsiteY4" fmla="*/ 286727 h 833476"/>
                <a:gd name="connsiteX5" fmla="*/ 354648 w 379577"/>
                <a:gd name="connsiteY5" fmla="*/ 350397 h 833476"/>
                <a:gd name="connsiteX6" fmla="*/ 184046 w 379577"/>
                <a:gd name="connsiteY6" fmla="*/ 432965 h 833476"/>
                <a:gd name="connsiteX7" fmla="*/ 17255 w 379577"/>
                <a:gd name="connsiteY7" fmla="*/ 517585 h 833476"/>
                <a:gd name="connsiteX8" fmla="*/ 198718 w 379577"/>
                <a:gd name="connsiteY8" fmla="*/ 559897 h 833476"/>
                <a:gd name="connsiteX9" fmla="*/ 379565 w 379577"/>
                <a:gd name="connsiteY9" fmla="*/ 569344 h 833476"/>
                <a:gd name="connsiteX10" fmla="*/ 207037 w 379577"/>
                <a:gd name="connsiteY10" fmla="*/ 696687 h 833476"/>
                <a:gd name="connsiteX11" fmla="*/ 38975 w 379577"/>
                <a:gd name="connsiteY11" fmla="*/ 799381 h 833476"/>
                <a:gd name="connsiteX12" fmla="*/ 212773 w 379577"/>
                <a:gd name="connsiteY12" fmla="*/ 833476 h 833476"/>
                <a:gd name="connsiteX0" fmla="*/ 120772 w 379577"/>
                <a:gd name="connsiteY0" fmla="*/ 0 h 833476"/>
                <a:gd name="connsiteX1" fmla="*/ 345059 w 379577"/>
                <a:gd name="connsiteY1" fmla="*/ 86265 h 833476"/>
                <a:gd name="connsiteX2" fmla="*/ 177653 w 379577"/>
                <a:gd name="connsiteY2" fmla="*/ 167189 h 833476"/>
                <a:gd name="connsiteX3" fmla="*/ 3 w 379577"/>
                <a:gd name="connsiteY3" fmla="*/ 224287 h 833476"/>
                <a:gd name="connsiteX4" fmla="*/ 181466 w 379577"/>
                <a:gd name="connsiteY4" fmla="*/ 286727 h 833476"/>
                <a:gd name="connsiteX5" fmla="*/ 354648 w 379577"/>
                <a:gd name="connsiteY5" fmla="*/ 350397 h 833476"/>
                <a:gd name="connsiteX6" fmla="*/ 184046 w 379577"/>
                <a:gd name="connsiteY6" fmla="*/ 432965 h 833476"/>
                <a:gd name="connsiteX7" fmla="*/ 17255 w 379577"/>
                <a:gd name="connsiteY7" fmla="*/ 517585 h 833476"/>
                <a:gd name="connsiteX8" fmla="*/ 198718 w 379577"/>
                <a:gd name="connsiteY8" fmla="*/ 543877 h 833476"/>
                <a:gd name="connsiteX9" fmla="*/ 379565 w 379577"/>
                <a:gd name="connsiteY9" fmla="*/ 569344 h 833476"/>
                <a:gd name="connsiteX10" fmla="*/ 207037 w 379577"/>
                <a:gd name="connsiteY10" fmla="*/ 696687 h 833476"/>
                <a:gd name="connsiteX11" fmla="*/ 38975 w 379577"/>
                <a:gd name="connsiteY11" fmla="*/ 799381 h 833476"/>
                <a:gd name="connsiteX12" fmla="*/ 212773 w 379577"/>
                <a:gd name="connsiteY12" fmla="*/ 833476 h 833476"/>
                <a:gd name="connsiteX0" fmla="*/ 165522 w 379577"/>
                <a:gd name="connsiteY0" fmla="*/ 0 h 801435"/>
                <a:gd name="connsiteX1" fmla="*/ 345059 w 379577"/>
                <a:gd name="connsiteY1" fmla="*/ 54224 h 801435"/>
                <a:gd name="connsiteX2" fmla="*/ 177653 w 379577"/>
                <a:gd name="connsiteY2" fmla="*/ 135148 h 801435"/>
                <a:gd name="connsiteX3" fmla="*/ 3 w 379577"/>
                <a:gd name="connsiteY3" fmla="*/ 192246 h 801435"/>
                <a:gd name="connsiteX4" fmla="*/ 181466 w 379577"/>
                <a:gd name="connsiteY4" fmla="*/ 254686 h 801435"/>
                <a:gd name="connsiteX5" fmla="*/ 354648 w 379577"/>
                <a:gd name="connsiteY5" fmla="*/ 318356 h 801435"/>
                <a:gd name="connsiteX6" fmla="*/ 184046 w 379577"/>
                <a:gd name="connsiteY6" fmla="*/ 400924 h 801435"/>
                <a:gd name="connsiteX7" fmla="*/ 17255 w 379577"/>
                <a:gd name="connsiteY7" fmla="*/ 485544 h 801435"/>
                <a:gd name="connsiteX8" fmla="*/ 198718 w 379577"/>
                <a:gd name="connsiteY8" fmla="*/ 511836 h 801435"/>
                <a:gd name="connsiteX9" fmla="*/ 379565 w 379577"/>
                <a:gd name="connsiteY9" fmla="*/ 537303 h 801435"/>
                <a:gd name="connsiteX10" fmla="*/ 207037 w 379577"/>
                <a:gd name="connsiteY10" fmla="*/ 664646 h 801435"/>
                <a:gd name="connsiteX11" fmla="*/ 38975 w 379577"/>
                <a:gd name="connsiteY11" fmla="*/ 767340 h 801435"/>
                <a:gd name="connsiteX12" fmla="*/ 212773 w 379577"/>
                <a:gd name="connsiteY12" fmla="*/ 801435 h 801435"/>
                <a:gd name="connsiteX0" fmla="*/ 165522 w 379577"/>
                <a:gd name="connsiteY0" fmla="*/ 0 h 801435"/>
                <a:gd name="connsiteX1" fmla="*/ 345059 w 379577"/>
                <a:gd name="connsiteY1" fmla="*/ 54224 h 801435"/>
                <a:gd name="connsiteX2" fmla="*/ 177653 w 379577"/>
                <a:gd name="connsiteY2" fmla="*/ 135148 h 801435"/>
                <a:gd name="connsiteX3" fmla="*/ 3 w 379577"/>
                <a:gd name="connsiteY3" fmla="*/ 192246 h 801435"/>
                <a:gd name="connsiteX4" fmla="*/ 181466 w 379577"/>
                <a:gd name="connsiteY4" fmla="*/ 254686 h 801435"/>
                <a:gd name="connsiteX5" fmla="*/ 354648 w 379577"/>
                <a:gd name="connsiteY5" fmla="*/ 318356 h 801435"/>
                <a:gd name="connsiteX6" fmla="*/ 184046 w 379577"/>
                <a:gd name="connsiteY6" fmla="*/ 400924 h 801435"/>
                <a:gd name="connsiteX7" fmla="*/ 17255 w 379577"/>
                <a:gd name="connsiteY7" fmla="*/ 485544 h 801435"/>
                <a:gd name="connsiteX8" fmla="*/ 198718 w 379577"/>
                <a:gd name="connsiteY8" fmla="*/ 511836 h 801435"/>
                <a:gd name="connsiteX9" fmla="*/ 379565 w 379577"/>
                <a:gd name="connsiteY9" fmla="*/ 537303 h 801435"/>
                <a:gd name="connsiteX10" fmla="*/ 207037 w 379577"/>
                <a:gd name="connsiteY10" fmla="*/ 664646 h 801435"/>
                <a:gd name="connsiteX11" fmla="*/ 38975 w 379577"/>
                <a:gd name="connsiteY11" fmla="*/ 767340 h 801435"/>
                <a:gd name="connsiteX12" fmla="*/ 225559 w 379577"/>
                <a:gd name="connsiteY12" fmla="*/ 801435 h 8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577" h="801435">
                  <a:moveTo>
                    <a:pt x="165522" y="0"/>
                  </a:moveTo>
                  <a:cubicBezTo>
                    <a:pt x="274790" y="28755"/>
                    <a:pt x="343037" y="31699"/>
                    <a:pt x="345059" y="54224"/>
                  </a:cubicBezTo>
                  <a:cubicBezTo>
                    <a:pt x="347081" y="76749"/>
                    <a:pt x="235162" y="112144"/>
                    <a:pt x="177653" y="135148"/>
                  </a:cubicBezTo>
                  <a:cubicBezTo>
                    <a:pt x="120144" y="158152"/>
                    <a:pt x="-633" y="172323"/>
                    <a:pt x="3" y="192246"/>
                  </a:cubicBezTo>
                  <a:cubicBezTo>
                    <a:pt x="639" y="212169"/>
                    <a:pt x="122359" y="233668"/>
                    <a:pt x="181466" y="254686"/>
                  </a:cubicBezTo>
                  <a:cubicBezTo>
                    <a:pt x="240574" y="275704"/>
                    <a:pt x="354218" y="293983"/>
                    <a:pt x="354648" y="318356"/>
                  </a:cubicBezTo>
                  <a:cubicBezTo>
                    <a:pt x="355078" y="342729"/>
                    <a:pt x="240278" y="373059"/>
                    <a:pt x="184046" y="400924"/>
                  </a:cubicBezTo>
                  <a:cubicBezTo>
                    <a:pt x="127814" y="428789"/>
                    <a:pt x="14810" y="467059"/>
                    <a:pt x="17255" y="485544"/>
                  </a:cubicBezTo>
                  <a:cubicBezTo>
                    <a:pt x="19700" y="504029"/>
                    <a:pt x="138333" y="503210"/>
                    <a:pt x="198718" y="511836"/>
                  </a:cubicBezTo>
                  <a:cubicBezTo>
                    <a:pt x="259103" y="520463"/>
                    <a:pt x="378179" y="511835"/>
                    <a:pt x="379565" y="537303"/>
                  </a:cubicBezTo>
                  <a:cubicBezTo>
                    <a:pt x="380952" y="562771"/>
                    <a:pt x="263802" y="626307"/>
                    <a:pt x="207037" y="664646"/>
                  </a:cubicBezTo>
                  <a:cubicBezTo>
                    <a:pt x="150272" y="702985"/>
                    <a:pt x="35888" y="744542"/>
                    <a:pt x="38975" y="767340"/>
                  </a:cubicBezTo>
                  <a:cubicBezTo>
                    <a:pt x="42062" y="790138"/>
                    <a:pt x="139937" y="786441"/>
                    <a:pt x="225559" y="801435"/>
                  </a:cubicBezTo>
                </a:path>
              </a:pathLst>
            </a:custGeom>
            <a:noFill/>
            <a:ln w="31750" cap="flat" cmpd="sng" algn="ctr">
              <a:solidFill>
                <a:srgbClr val="2F70B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0789" name="TextBox 17"/>
            <p:cNvSpPr txBox="1">
              <a:spLocks noChangeArrowheads="1"/>
            </p:cNvSpPr>
            <p:nvPr/>
          </p:nvSpPr>
          <p:spPr bwMode="auto">
            <a:xfrm>
              <a:off x="5980113" y="2020888"/>
              <a:ext cx="12668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/>
                <a:t>Q</a:t>
              </a:r>
              <a:r>
                <a:rPr lang="en-US" altLang="en-US" sz="1600" baseline="-25000" dirty="0" smtClean="0"/>
                <a:t>Y</a:t>
              </a:r>
              <a:r>
                <a:rPr lang="en-US" altLang="en-US" sz="1600" dirty="0"/>
                <a:t>=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/>
                <a:t>12.9MeV/c</a:t>
              </a:r>
              <a:endParaRPr lang="en-US" altLang="en-US" sz="1600" dirty="0"/>
            </a:p>
          </p:txBody>
        </p:sp>
        <p:sp>
          <p:nvSpPr>
            <p:cNvPr id="30790" name="TextBox 90"/>
            <p:cNvSpPr txBox="1">
              <a:spLocks noChangeArrowheads="1"/>
            </p:cNvSpPr>
            <p:nvPr/>
          </p:nvSpPr>
          <p:spPr bwMode="auto">
            <a:xfrm>
              <a:off x="6137275" y="4641850"/>
              <a:ext cx="10747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/>
                <a:t>Q</a:t>
              </a:r>
              <a:r>
                <a:rPr lang="en-US" altLang="en-US" sz="1600" baseline="-25000" dirty="0" smtClean="0"/>
                <a:t>Y</a:t>
              </a:r>
              <a:r>
                <a:rPr lang="en-US" altLang="en-US" sz="1600" dirty="0" smtClean="0"/>
                <a:t>=</a:t>
              </a:r>
              <a:endParaRPr lang="en-US" altLang="en-US" sz="16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/>
                <a:t>2.3MeV/c</a:t>
              </a:r>
              <a:endParaRPr lang="en-US" altLang="en-US" sz="1600" dirty="0"/>
            </a:p>
          </p:txBody>
        </p:sp>
        <p:sp>
          <p:nvSpPr>
            <p:cNvPr id="30791" name="TextBox 1"/>
            <p:cNvSpPr txBox="1">
              <a:spLocks noChangeArrowheads="1"/>
            </p:cNvSpPr>
            <p:nvPr/>
          </p:nvSpPr>
          <p:spPr bwMode="auto">
            <a:xfrm>
              <a:off x="2530475" y="5259388"/>
              <a:ext cx="454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</a:rPr>
                <a:t>Be</a:t>
              </a: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838825" y="5183188"/>
              <a:ext cx="150813" cy="352425"/>
            </a:xfrm>
            <a:custGeom>
              <a:avLst/>
              <a:gdLst>
                <a:gd name="connsiteX0" fmla="*/ 120998 w 379853"/>
                <a:gd name="connsiteY0" fmla="*/ 0 h 828136"/>
                <a:gd name="connsiteX1" fmla="*/ 345285 w 379853"/>
                <a:gd name="connsiteY1" fmla="*/ 86265 h 828136"/>
                <a:gd name="connsiteX2" fmla="*/ 155504 w 379853"/>
                <a:gd name="connsiteY2" fmla="*/ 172529 h 828136"/>
                <a:gd name="connsiteX3" fmla="*/ 229 w 379853"/>
                <a:gd name="connsiteY3" fmla="*/ 224287 h 828136"/>
                <a:gd name="connsiteX4" fmla="*/ 190010 w 379853"/>
                <a:gd name="connsiteY4" fmla="*/ 310551 h 828136"/>
                <a:gd name="connsiteX5" fmla="*/ 345285 w 379853"/>
                <a:gd name="connsiteY5" fmla="*/ 345057 h 828136"/>
                <a:gd name="connsiteX6" fmla="*/ 155504 w 379853"/>
                <a:gd name="connsiteY6" fmla="*/ 465827 h 828136"/>
                <a:gd name="connsiteX7" fmla="*/ 17481 w 379853"/>
                <a:gd name="connsiteY7" fmla="*/ 517585 h 828136"/>
                <a:gd name="connsiteX8" fmla="*/ 224515 w 379853"/>
                <a:gd name="connsiteY8" fmla="*/ 586597 h 828136"/>
                <a:gd name="connsiteX9" fmla="*/ 379791 w 379853"/>
                <a:gd name="connsiteY9" fmla="*/ 569344 h 828136"/>
                <a:gd name="connsiteX10" fmla="*/ 207263 w 379853"/>
                <a:gd name="connsiteY10" fmla="*/ 707367 h 828136"/>
                <a:gd name="connsiteX11" fmla="*/ 51987 w 379853"/>
                <a:gd name="connsiteY11" fmla="*/ 724619 h 828136"/>
                <a:gd name="connsiteX12" fmla="*/ 241768 w 379853"/>
                <a:gd name="connsiteY12" fmla="*/ 828136 h 828136"/>
                <a:gd name="connsiteX0" fmla="*/ 121263 w 380118"/>
                <a:gd name="connsiteY0" fmla="*/ 0 h 828136"/>
                <a:gd name="connsiteX1" fmla="*/ 345550 w 380118"/>
                <a:gd name="connsiteY1" fmla="*/ 86265 h 828136"/>
                <a:gd name="connsiteX2" fmla="*/ 155769 w 380118"/>
                <a:gd name="connsiteY2" fmla="*/ 172529 h 828136"/>
                <a:gd name="connsiteX3" fmla="*/ 494 w 380118"/>
                <a:gd name="connsiteY3" fmla="*/ 224287 h 828136"/>
                <a:gd name="connsiteX4" fmla="*/ 207528 w 380118"/>
                <a:gd name="connsiteY4" fmla="*/ 276046 h 828136"/>
                <a:gd name="connsiteX5" fmla="*/ 345550 w 380118"/>
                <a:gd name="connsiteY5" fmla="*/ 345057 h 828136"/>
                <a:gd name="connsiteX6" fmla="*/ 155769 w 380118"/>
                <a:gd name="connsiteY6" fmla="*/ 465827 h 828136"/>
                <a:gd name="connsiteX7" fmla="*/ 17746 w 380118"/>
                <a:gd name="connsiteY7" fmla="*/ 517585 h 828136"/>
                <a:gd name="connsiteX8" fmla="*/ 224780 w 380118"/>
                <a:gd name="connsiteY8" fmla="*/ 586597 h 828136"/>
                <a:gd name="connsiteX9" fmla="*/ 380056 w 380118"/>
                <a:gd name="connsiteY9" fmla="*/ 569344 h 828136"/>
                <a:gd name="connsiteX10" fmla="*/ 207528 w 380118"/>
                <a:gd name="connsiteY10" fmla="*/ 707367 h 828136"/>
                <a:gd name="connsiteX11" fmla="*/ 52252 w 380118"/>
                <a:gd name="connsiteY11" fmla="*/ 724619 h 828136"/>
                <a:gd name="connsiteX12" fmla="*/ 242033 w 380118"/>
                <a:gd name="connsiteY12" fmla="*/ 828136 h 828136"/>
                <a:gd name="connsiteX0" fmla="*/ 121263 w 380118"/>
                <a:gd name="connsiteY0" fmla="*/ 0 h 828136"/>
                <a:gd name="connsiteX1" fmla="*/ 345550 w 380118"/>
                <a:gd name="connsiteY1" fmla="*/ 86265 h 828136"/>
                <a:gd name="connsiteX2" fmla="*/ 155769 w 380118"/>
                <a:gd name="connsiteY2" fmla="*/ 172529 h 828136"/>
                <a:gd name="connsiteX3" fmla="*/ 494 w 380118"/>
                <a:gd name="connsiteY3" fmla="*/ 224287 h 828136"/>
                <a:gd name="connsiteX4" fmla="*/ 207528 w 380118"/>
                <a:gd name="connsiteY4" fmla="*/ 276046 h 828136"/>
                <a:gd name="connsiteX5" fmla="*/ 345550 w 380118"/>
                <a:gd name="connsiteY5" fmla="*/ 345057 h 828136"/>
                <a:gd name="connsiteX6" fmla="*/ 155769 w 380118"/>
                <a:gd name="connsiteY6" fmla="*/ 379563 h 828136"/>
                <a:gd name="connsiteX7" fmla="*/ 17746 w 380118"/>
                <a:gd name="connsiteY7" fmla="*/ 517585 h 828136"/>
                <a:gd name="connsiteX8" fmla="*/ 224780 w 380118"/>
                <a:gd name="connsiteY8" fmla="*/ 586597 h 828136"/>
                <a:gd name="connsiteX9" fmla="*/ 380056 w 380118"/>
                <a:gd name="connsiteY9" fmla="*/ 569344 h 828136"/>
                <a:gd name="connsiteX10" fmla="*/ 207528 w 380118"/>
                <a:gd name="connsiteY10" fmla="*/ 707367 h 828136"/>
                <a:gd name="connsiteX11" fmla="*/ 52252 w 380118"/>
                <a:gd name="connsiteY11" fmla="*/ 724619 h 828136"/>
                <a:gd name="connsiteX12" fmla="*/ 242033 w 380118"/>
                <a:gd name="connsiteY12" fmla="*/ 828136 h 828136"/>
                <a:gd name="connsiteX0" fmla="*/ 120875 w 379730"/>
                <a:gd name="connsiteY0" fmla="*/ 0 h 828136"/>
                <a:gd name="connsiteX1" fmla="*/ 345162 w 379730"/>
                <a:gd name="connsiteY1" fmla="*/ 86265 h 828136"/>
                <a:gd name="connsiteX2" fmla="*/ 155381 w 379730"/>
                <a:gd name="connsiteY2" fmla="*/ 172529 h 828136"/>
                <a:gd name="connsiteX3" fmla="*/ 106 w 379730"/>
                <a:gd name="connsiteY3" fmla="*/ 224287 h 828136"/>
                <a:gd name="connsiteX4" fmla="*/ 178372 w 379730"/>
                <a:gd name="connsiteY4" fmla="*/ 276046 h 828136"/>
                <a:gd name="connsiteX5" fmla="*/ 345162 w 379730"/>
                <a:gd name="connsiteY5" fmla="*/ 345057 h 828136"/>
                <a:gd name="connsiteX6" fmla="*/ 155381 w 379730"/>
                <a:gd name="connsiteY6" fmla="*/ 379563 h 828136"/>
                <a:gd name="connsiteX7" fmla="*/ 17358 w 379730"/>
                <a:gd name="connsiteY7" fmla="*/ 517585 h 828136"/>
                <a:gd name="connsiteX8" fmla="*/ 224392 w 379730"/>
                <a:gd name="connsiteY8" fmla="*/ 586597 h 828136"/>
                <a:gd name="connsiteX9" fmla="*/ 379668 w 379730"/>
                <a:gd name="connsiteY9" fmla="*/ 569344 h 828136"/>
                <a:gd name="connsiteX10" fmla="*/ 207140 w 379730"/>
                <a:gd name="connsiteY10" fmla="*/ 707367 h 828136"/>
                <a:gd name="connsiteX11" fmla="*/ 51864 w 379730"/>
                <a:gd name="connsiteY11" fmla="*/ 724619 h 828136"/>
                <a:gd name="connsiteX12" fmla="*/ 241645 w 379730"/>
                <a:gd name="connsiteY12" fmla="*/ 828136 h 828136"/>
                <a:gd name="connsiteX0" fmla="*/ 120778 w 379633"/>
                <a:gd name="connsiteY0" fmla="*/ 0 h 828136"/>
                <a:gd name="connsiteX1" fmla="*/ 345065 w 379633"/>
                <a:gd name="connsiteY1" fmla="*/ 86265 h 828136"/>
                <a:gd name="connsiteX2" fmla="*/ 171266 w 379633"/>
                <a:gd name="connsiteY2" fmla="*/ 177869 h 828136"/>
                <a:gd name="connsiteX3" fmla="*/ 9 w 379633"/>
                <a:gd name="connsiteY3" fmla="*/ 224287 h 828136"/>
                <a:gd name="connsiteX4" fmla="*/ 178275 w 379633"/>
                <a:gd name="connsiteY4" fmla="*/ 276046 h 828136"/>
                <a:gd name="connsiteX5" fmla="*/ 345065 w 379633"/>
                <a:gd name="connsiteY5" fmla="*/ 345057 h 828136"/>
                <a:gd name="connsiteX6" fmla="*/ 155284 w 379633"/>
                <a:gd name="connsiteY6" fmla="*/ 379563 h 828136"/>
                <a:gd name="connsiteX7" fmla="*/ 17261 w 379633"/>
                <a:gd name="connsiteY7" fmla="*/ 517585 h 828136"/>
                <a:gd name="connsiteX8" fmla="*/ 224295 w 379633"/>
                <a:gd name="connsiteY8" fmla="*/ 586597 h 828136"/>
                <a:gd name="connsiteX9" fmla="*/ 379571 w 379633"/>
                <a:gd name="connsiteY9" fmla="*/ 569344 h 828136"/>
                <a:gd name="connsiteX10" fmla="*/ 207043 w 379633"/>
                <a:gd name="connsiteY10" fmla="*/ 707367 h 828136"/>
                <a:gd name="connsiteX11" fmla="*/ 51767 w 379633"/>
                <a:gd name="connsiteY11" fmla="*/ 724619 h 828136"/>
                <a:gd name="connsiteX12" fmla="*/ 241548 w 379633"/>
                <a:gd name="connsiteY12" fmla="*/ 828136 h 828136"/>
                <a:gd name="connsiteX0" fmla="*/ 120778 w 379633"/>
                <a:gd name="connsiteY0" fmla="*/ 0 h 828136"/>
                <a:gd name="connsiteX1" fmla="*/ 345065 w 379633"/>
                <a:gd name="connsiteY1" fmla="*/ 86265 h 828136"/>
                <a:gd name="connsiteX2" fmla="*/ 171266 w 379633"/>
                <a:gd name="connsiteY2" fmla="*/ 177869 h 828136"/>
                <a:gd name="connsiteX3" fmla="*/ 9 w 379633"/>
                <a:gd name="connsiteY3" fmla="*/ 224287 h 828136"/>
                <a:gd name="connsiteX4" fmla="*/ 178275 w 379633"/>
                <a:gd name="connsiteY4" fmla="*/ 276046 h 828136"/>
                <a:gd name="connsiteX5" fmla="*/ 345065 w 379633"/>
                <a:gd name="connsiteY5" fmla="*/ 345057 h 828136"/>
                <a:gd name="connsiteX6" fmla="*/ 187248 w 379633"/>
                <a:gd name="connsiteY6" fmla="*/ 422285 h 828136"/>
                <a:gd name="connsiteX7" fmla="*/ 17261 w 379633"/>
                <a:gd name="connsiteY7" fmla="*/ 517585 h 828136"/>
                <a:gd name="connsiteX8" fmla="*/ 224295 w 379633"/>
                <a:gd name="connsiteY8" fmla="*/ 586597 h 828136"/>
                <a:gd name="connsiteX9" fmla="*/ 379571 w 379633"/>
                <a:gd name="connsiteY9" fmla="*/ 569344 h 828136"/>
                <a:gd name="connsiteX10" fmla="*/ 207043 w 379633"/>
                <a:gd name="connsiteY10" fmla="*/ 707367 h 828136"/>
                <a:gd name="connsiteX11" fmla="*/ 51767 w 379633"/>
                <a:gd name="connsiteY11" fmla="*/ 724619 h 828136"/>
                <a:gd name="connsiteX12" fmla="*/ 241548 w 379633"/>
                <a:gd name="connsiteY12" fmla="*/ 828136 h 828136"/>
                <a:gd name="connsiteX0" fmla="*/ 120770 w 379625"/>
                <a:gd name="connsiteY0" fmla="*/ 0 h 828136"/>
                <a:gd name="connsiteX1" fmla="*/ 345057 w 379625"/>
                <a:gd name="connsiteY1" fmla="*/ 86265 h 828136"/>
                <a:gd name="connsiteX2" fmla="*/ 177651 w 379625"/>
                <a:gd name="connsiteY2" fmla="*/ 167189 h 828136"/>
                <a:gd name="connsiteX3" fmla="*/ 1 w 379625"/>
                <a:gd name="connsiteY3" fmla="*/ 224287 h 828136"/>
                <a:gd name="connsiteX4" fmla="*/ 178267 w 379625"/>
                <a:gd name="connsiteY4" fmla="*/ 276046 h 828136"/>
                <a:gd name="connsiteX5" fmla="*/ 345057 w 379625"/>
                <a:gd name="connsiteY5" fmla="*/ 345057 h 828136"/>
                <a:gd name="connsiteX6" fmla="*/ 187240 w 379625"/>
                <a:gd name="connsiteY6" fmla="*/ 422285 h 828136"/>
                <a:gd name="connsiteX7" fmla="*/ 17253 w 379625"/>
                <a:gd name="connsiteY7" fmla="*/ 517585 h 828136"/>
                <a:gd name="connsiteX8" fmla="*/ 224287 w 379625"/>
                <a:gd name="connsiteY8" fmla="*/ 586597 h 828136"/>
                <a:gd name="connsiteX9" fmla="*/ 379563 w 379625"/>
                <a:gd name="connsiteY9" fmla="*/ 569344 h 828136"/>
                <a:gd name="connsiteX10" fmla="*/ 207035 w 379625"/>
                <a:gd name="connsiteY10" fmla="*/ 707367 h 828136"/>
                <a:gd name="connsiteX11" fmla="*/ 51759 w 379625"/>
                <a:gd name="connsiteY11" fmla="*/ 724619 h 828136"/>
                <a:gd name="connsiteX12" fmla="*/ 241540 w 379625"/>
                <a:gd name="connsiteY12" fmla="*/ 828136 h 828136"/>
                <a:gd name="connsiteX0" fmla="*/ 120799 w 379654"/>
                <a:gd name="connsiteY0" fmla="*/ 0 h 828136"/>
                <a:gd name="connsiteX1" fmla="*/ 345086 w 379654"/>
                <a:gd name="connsiteY1" fmla="*/ 86265 h 828136"/>
                <a:gd name="connsiteX2" fmla="*/ 177680 w 379654"/>
                <a:gd name="connsiteY2" fmla="*/ 167189 h 828136"/>
                <a:gd name="connsiteX3" fmla="*/ 30 w 379654"/>
                <a:gd name="connsiteY3" fmla="*/ 224287 h 828136"/>
                <a:gd name="connsiteX4" fmla="*/ 191082 w 379654"/>
                <a:gd name="connsiteY4" fmla="*/ 276046 h 828136"/>
                <a:gd name="connsiteX5" fmla="*/ 345086 w 379654"/>
                <a:gd name="connsiteY5" fmla="*/ 345057 h 828136"/>
                <a:gd name="connsiteX6" fmla="*/ 187269 w 379654"/>
                <a:gd name="connsiteY6" fmla="*/ 422285 h 828136"/>
                <a:gd name="connsiteX7" fmla="*/ 17282 w 379654"/>
                <a:gd name="connsiteY7" fmla="*/ 517585 h 828136"/>
                <a:gd name="connsiteX8" fmla="*/ 224316 w 379654"/>
                <a:gd name="connsiteY8" fmla="*/ 586597 h 828136"/>
                <a:gd name="connsiteX9" fmla="*/ 379592 w 379654"/>
                <a:gd name="connsiteY9" fmla="*/ 569344 h 828136"/>
                <a:gd name="connsiteX10" fmla="*/ 207064 w 379654"/>
                <a:gd name="connsiteY10" fmla="*/ 707367 h 828136"/>
                <a:gd name="connsiteX11" fmla="*/ 51788 w 379654"/>
                <a:gd name="connsiteY11" fmla="*/ 724619 h 828136"/>
                <a:gd name="connsiteX12" fmla="*/ 241569 w 379654"/>
                <a:gd name="connsiteY12" fmla="*/ 828136 h 828136"/>
                <a:gd name="connsiteX0" fmla="*/ 120772 w 379627"/>
                <a:gd name="connsiteY0" fmla="*/ 0 h 828136"/>
                <a:gd name="connsiteX1" fmla="*/ 345059 w 379627"/>
                <a:gd name="connsiteY1" fmla="*/ 86265 h 828136"/>
                <a:gd name="connsiteX2" fmla="*/ 177653 w 379627"/>
                <a:gd name="connsiteY2" fmla="*/ 167189 h 828136"/>
                <a:gd name="connsiteX3" fmla="*/ 3 w 379627"/>
                <a:gd name="connsiteY3" fmla="*/ 224287 h 828136"/>
                <a:gd name="connsiteX4" fmla="*/ 181466 w 379627"/>
                <a:gd name="connsiteY4" fmla="*/ 276046 h 828136"/>
                <a:gd name="connsiteX5" fmla="*/ 345059 w 379627"/>
                <a:gd name="connsiteY5" fmla="*/ 345057 h 828136"/>
                <a:gd name="connsiteX6" fmla="*/ 187242 w 379627"/>
                <a:gd name="connsiteY6" fmla="*/ 422285 h 828136"/>
                <a:gd name="connsiteX7" fmla="*/ 17255 w 379627"/>
                <a:gd name="connsiteY7" fmla="*/ 517585 h 828136"/>
                <a:gd name="connsiteX8" fmla="*/ 224289 w 379627"/>
                <a:gd name="connsiteY8" fmla="*/ 586597 h 828136"/>
                <a:gd name="connsiteX9" fmla="*/ 379565 w 379627"/>
                <a:gd name="connsiteY9" fmla="*/ 569344 h 828136"/>
                <a:gd name="connsiteX10" fmla="*/ 207037 w 379627"/>
                <a:gd name="connsiteY10" fmla="*/ 707367 h 828136"/>
                <a:gd name="connsiteX11" fmla="*/ 51761 w 379627"/>
                <a:gd name="connsiteY11" fmla="*/ 724619 h 828136"/>
                <a:gd name="connsiteX12" fmla="*/ 241542 w 379627"/>
                <a:gd name="connsiteY12" fmla="*/ 828136 h 828136"/>
                <a:gd name="connsiteX0" fmla="*/ 120772 w 379627"/>
                <a:gd name="connsiteY0" fmla="*/ 0 h 828136"/>
                <a:gd name="connsiteX1" fmla="*/ 345059 w 379627"/>
                <a:gd name="connsiteY1" fmla="*/ 86265 h 828136"/>
                <a:gd name="connsiteX2" fmla="*/ 177653 w 379627"/>
                <a:gd name="connsiteY2" fmla="*/ 167189 h 828136"/>
                <a:gd name="connsiteX3" fmla="*/ 3 w 379627"/>
                <a:gd name="connsiteY3" fmla="*/ 224287 h 828136"/>
                <a:gd name="connsiteX4" fmla="*/ 181466 w 379627"/>
                <a:gd name="connsiteY4" fmla="*/ 276046 h 828136"/>
                <a:gd name="connsiteX5" fmla="*/ 345059 w 379627"/>
                <a:gd name="connsiteY5" fmla="*/ 345057 h 828136"/>
                <a:gd name="connsiteX6" fmla="*/ 184046 w 379627"/>
                <a:gd name="connsiteY6" fmla="*/ 432965 h 828136"/>
                <a:gd name="connsiteX7" fmla="*/ 17255 w 379627"/>
                <a:gd name="connsiteY7" fmla="*/ 517585 h 828136"/>
                <a:gd name="connsiteX8" fmla="*/ 224289 w 379627"/>
                <a:gd name="connsiteY8" fmla="*/ 586597 h 828136"/>
                <a:gd name="connsiteX9" fmla="*/ 379565 w 379627"/>
                <a:gd name="connsiteY9" fmla="*/ 569344 h 828136"/>
                <a:gd name="connsiteX10" fmla="*/ 207037 w 379627"/>
                <a:gd name="connsiteY10" fmla="*/ 707367 h 828136"/>
                <a:gd name="connsiteX11" fmla="*/ 51761 w 379627"/>
                <a:gd name="connsiteY11" fmla="*/ 724619 h 828136"/>
                <a:gd name="connsiteX12" fmla="*/ 241542 w 379627"/>
                <a:gd name="connsiteY12" fmla="*/ 828136 h 828136"/>
                <a:gd name="connsiteX0" fmla="*/ 120772 w 379627"/>
                <a:gd name="connsiteY0" fmla="*/ 0 h 828136"/>
                <a:gd name="connsiteX1" fmla="*/ 345059 w 379627"/>
                <a:gd name="connsiteY1" fmla="*/ 86265 h 828136"/>
                <a:gd name="connsiteX2" fmla="*/ 177653 w 379627"/>
                <a:gd name="connsiteY2" fmla="*/ 167189 h 828136"/>
                <a:gd name="connsiteX3" fmla="*/ 3 w 379627"/>
                <a:gd name="connsiteY3" fmla="*/ 224287 h 828136"/>
                <a:gd name="connsiteX4" fmla="*/ 181466 w 379627"/>
                <a:gd name="connsiteY4" fmla="*/ 276046 h 828136"/>
                <a:gd name="connsiteX5" fmla="*/ 354648 w 379627"/>
                <a:gd name="connsiteY5" fmla="*/ 350397 h 828136"/>
                <a:gd name="connsiteX6" fmla="*/ 184046 w 379627"/>
                <a:gd name="connsiteY6" fmla="*/ 432965 h 828136"/>
                <a:gd name="connsiteX7" fmla="*/ 17255 w 379627"/>
                <a:gd name="connsiteY7" fmla="*/ 517585 h 828136"/>
                <a:gd name="connsiteX8" fmla="*/ 224289 w 379627"/>
                <a:gd name="connsiteY8" fmla="*/ 586597 h 828136"/>
                <a:gd name="connsiteX9" fmla="*/ 379565 w 379627"/>
                <a:gd name="connsiteY9" fmla="*/ 569344 h 828136"/>
                <a:gd name="connsiteX10" fmla="*/ 207037 w 379627"/>
                <a:gd name="connsiteY10" fmla="*/ 707367 h 828136"/>
                <a:gd name="connsiteX11" fmla="*/ 51761 w 379627"/>
                <a:gd name="connsiteY11" fmla="*/ 724619 h 828136"/>
                <a:gd name="connsiteX12" fmla="*/ 241542 w 379627"/>
                <a:gd name="connsiteY12" fmla="*/ 828136 h 828136"/>
                <a:gd name="connsiteX0" fmla="*/ 120772 w 379587"/>
                <a:gd name="connsiteY0" fmla="*/ 0 h 828136"/>
                <a:gd name="connsiteX1" fmla="*/ 345059 w 379587"/>
                <a:gd name="connsiteY1" fmla="*/ 86265 h 828136"/>
                <a:gd name="connsiteX2" fmla="*/ 177653 w 379587"/>
                <a:gd name="connsiteY2" fmla="*/ 167189 h 828136"/>
                <a:gd name="connsiteX3" fmla="*/ 3 w 379587"/>
                <a:gd name="connsiteY3" fmla="*/ 224287 h 828136"/>
                <a:gd name="connsiteX4" fmla="*/ 181466 w 379587"/>
                <a:gd name="connsiteY4" fmla="*/ 276046 h 828136"/>
                <a:gd name="connsiteX5" fmla="*/ 354648 w 379587"/>
                <a:gd name="connsiteY5" fmla="*/ 350397 h 828136"/>
                <a:gd name="connsiteX6" fmla="*/ 184046 w 379587"/>
                <a:gd name="connsiteY6" fmla="*/ 432965 h 828136"/>
                <a:gd name="connsiteX7" fmla="*/ 17255 w 379587"/>
                <a:gd name="connsiteY7" fmla="*/ 517585 h 828136"/>
                <a:gd name="connsiteX8" fmla="*/ 195521 w 379587"/>
                <a:gd name="connsiteY8" fmla="*/ 565236 h 828136"/>
                <a:gd name="connsiteX9" fmla="*/ 379565 w 379587"/>
                <a:gd name="connsiteY9" fmla="*/ 569344 h 828136"/>
                <a:gd name="connsiteX10" fmla="*/ 207037 w 379587"/>
                <a:gd name="connsiteY10" fmla="*/ 707367 h 828136"/>
                <a:gd name="connsiteX11" fmla="*/ 51761 w 379587"/>
                <a:gd name="connsiteY11" fmla="*/ 724619 h 828136"/>
                <a:gd name="connsiteX12" fmla="*/ 241542 w 379587"/>
                <a:gd name="connsiteY12" fmla="*/ 828136 h 828136"/>
                <a:gd name="connsiteX0" fmla="*/ 120772 w 379587"/>
                <a:gd name="connsiteY0" fmla="*/ 0 h 828136"/>
                <a:gd name="connsiteX1" fmla="*/ 345059 w 379587"/>
                <a:gd name="connsiteY1" fmla="*/ 86265 h 828136"/>
                <a:gd name="connsiteX2" fmla="*/ 177653 w 379587"/>
                <a:gd name="connsiteY2" fmla="*/ 167189 h 828136"/>
                <a:gd name="connsiteX3" fmla="*/ 3 w 379587"/>
                <a:gd name="connsiteY3" fmla="*/ 224287 h 828136"/>
                <a:gd name="connsiteX4" fmla="*/ 181466 w 379587"/>
                <a:gd name="connsiteY4" fmla="*/ 276046 h 828136"/>
                <a:gd name="connsiteX5" fmla="*/ 354648 w 379587"/>
                <a:gd name="connsiteY5" fmla="*/ 350397 h 828136"/>
                <a:gd name="connsiteX6" fmla="*/ 184046 w 379587"/>
                <a:gd name="connsiteY6" fmla="*/ 432965 h 828136"/>
                <a:gd name="connsiteX7" fmla="*/ 17255 w 379587"/>
                <a:gd name="connsiteY7" fmla="*/ 517585 h 828136"/>
                <a:gd name="connsiteX8" fmla="*/ 195521 w 379587"/>
                <a:gd name="connsiteY8" fmla="*/ 565236 h 828136"/>
                <a:gd name="connsiteX9" fmla="*/ 379565 w 379587"/>
                <a:gd name="connsiteY9" fmla="*/ 569344 h 828136"/>
                <a:gd name="connsiteX10" fmla="*/ 207037 w 379587"/>
                <a:gd name="connsiteY10" fmla="*/ 680666 h 828136"/>
                <a:gd name="connsiteX11" fmla="*/ 51761 w 379587"/>
                <a:gd name="connsiteY11" fmla="*/ 724619 h 828136"/>
                <a:gd name="connsiteX12" fmla="*/ 241542 w 379587"/>
                <a:gd name="connsiteY12" fmla="*/ 828136 h 828136"/>
                <a:gd name="connsiteX0" fmla="*/ 120772 w 379588"/>
                <a:gd name="connsiteY0" fmla="*/ 0 h 828136"/>
                <a:gd name="connsiteX1" fmla="*/ 345059 w 379588"/>
                <a:gd name="connsiteY1" fmla="*/ 86265 h 828136"/>
                <a:gd name="connsiteX2" fmla="*/ 177653 w 379588"/>
                <a:gd name="connsiteY2" fmla="*/ 167189 h 828136"/>
                <a:gd name="connsiteX3" fmla="*/ 3 w 379588"/>
                <a:gd name="connsiteY3" fmla="*/ 224287 h 828136"/>
                <a:gd name="connsiteX4" fmla="*/ 181466 w 379588"/>
                <a:gd name="connsiteY4" fmla="*/ 276046 h 828136"/>
                <a:gd name="connsiteX5" fmla="*/ 354648 w 379588"/>
                <a:gd name="connsiteY5" fmla="*/ 350397 h 828136"/>
                <a:gd name="connsiteX6" fmla="*/ 184046 w 379588"/>
                <a:gd name="connsiteY6" fmla="*/ 432965 h 828136"/>
                <a:gd name="connsiteX7" fmla="*/ 17255 w 379588"/>
                <a:gd name="connsiteY7" fmla="*/ 517585 h 828136"/>
                <a:gd name="connsiteX8" fmla="*/ 195521 w 379588"/>
                <a:gd name="connsiteY8" fmla="*/ 565236 h 828136"/>
                <a:gd name="connsiteX9" fmla="*/ 379565 w 379588"/>
                <a:gd name="connsiteY9" fmla="*/ 569344 h 828136"/>
                <a:gd name="connsiteX10" fmla="*/ 207037 w 379588"/>
                <a:gd name="connsiteY10" fmla="*/ 680666 h 828136"/>
                <a:gd name="connsiteX11" fmla="*/ 38975 w 379588"/>
                <a:gd name="connsiteY11" fmla="*/ 799381 h 828136"/>
                <a:gd name="connsiteX12" fmla="*/ 241542 w 379588"/>
                <a:gd name="connsiteY12" fmla="*/ 828136 h 828136"/>
                <a:gd name="connsiteX0" fmla="*/ 120772 w 379588"/>
                <a:gd name="connsiteY0" fmla="*/ 0 h 870857"/>
                <a:gd name="connsiteX1" fmla="*/ 345059 w 379588"/>
                <a:gd name="connsiteY1" fmla="*/ 86265 h 870857"/>
                <a:gd name="connsiteX2" fmla="*/ 177653 w 379588"/>
                <a:gd name="connsiteY2" fmla="*/ 167189 h 870857"/>
                <a:gd name="connsiteX3" fmla="*/ 3 w 379588"/>
                <a:gd name="connsiteY3" fmla="*/ 224287 h 870857"/>
                <a:gd name="connsiteX4" fmla="*/ 181466 w 379588"/>
                <a:gd name="connsiteY4" fmla="*/ 276046 h 870857"/>
                <a:gd name="connsiteX5" fmla="*/ 354648 w 379588"/>
                <a:gd name="connsiteY5" fmla="*/ 350397 h 870857"/>
                <a:gd name="connsiteX6" fmla="*/ 184046 w 379588"/>
                <a:gd name="connsiteY6" fmla="*/ 432965 h 870857"/>
                <a:gd name="connsiteX7" fmla="*/ 17255 w 379588"/>
                <a:gd name="connsiteY7" fmla="*/ 517585 h 870857"/>
                <a:gd name="connsiteX8" fmla="*/ 195521 w 379588"/>
                <a:gd name="connsiteY8" fmla="*/ 565236 h 870857"/>
                <a:gd name="connsiteX9" fmla="*/ 379565 w 379588"/>
                <a:gd name="connsiteY9" fmla="*/ 569344 h 870857"/>
                <a:gd name="connsiteX10" fmla="*/ 207037 w 379588"/>
                <a:gd name="connsiteY10" fmla="*/ 680666 h 870857"/>
                <a:gd name="connsiteX11" fmla="*/ 38975 w 379588"/>
                <a:gd name="connsiteY11" fmla="*/ 799381 h 870857"/>
                <a:gd name="connsiteX12" fmla="*/ 215970 w 379588"/>
                <a:gd name="connsiteY12" fmla="*/ 870857 h 870857"/>
                <a:gd name="connsiteX0" fmla="*/ 120772 w 379588"/>
                <a:gd name="connsiteY0" fmla="*/ 0 h 870857"/>
                <a:gd name="connsiteX1" fmla="*/ 345059 w 379588"/>
                <a:gd name="connsiteY1" fmla="*/ 86265 h 870857"/>
                <a:gd name="connsiteX2" fmla="*/ 177653 w 379588"/>
                <a:gd name="connsiteY2" fmla="*/ 167189 h 870857"/>
                <a:gd name="connsiteX3" fmla="*/ 3 w 379588"/>
                <a:gd name="connsiteY3" fmla="*/ 224287 h 870857"/>
                <a:gd name="connsiteX4" fmla="*/ 181466 w 379588"/>
                <a:gd name="connsiteY4" fmla="*/ 276046 h 870857"/>
                <a:gd name="connsiteX5" fmla="*/ 354648 w 379588"/>
                <a:gd name="connsiteY5" fmla="*/ 350397 h 870857"/>
                <a:gd name="connsiteX6" fmla="*/ 184046 w 379588"/>
                <a:gd name="connsiteY6" fmla="*/ 432965 h 870857"/>
                <a:gd name="connsiteX7" fmla="*/ 17255 w 379588"/>
                <a:gd name="connsiteY7" fmla="*/ 517585 h 870857"/>
                <a:gd name="connsiteX8" fmla="*/ 195521 w 379588"/>
                <a:gd name="connsiteY8" fmla="*/ 549216 h 870857"/>
                <a:gd name="connsiteX9" fmla="*/ 379565 w 379588"/>
                <a:gd name="connsiteY9" fmla="*/ 569344 h 870857"/>
                <a:gd name="connsiteX10" fmla="*/ 207037 w 379588"/>
                <a:gd name="connsiteY10" fmla="*/ 680666 h 870857"/>
                <a:gd name="connsiteX11" fmla="*/ 38975 w 379588"/>
                <a:gd name="connsiteY11" fmla="*/ 799381 h 870857"/>
                <a:gd name="connsiteX12" fmla="*/ 215970 w 379588"/>
                <a:gd name="connsiteY12" fmla="*/ 870857 h 870857"/>
                <a:gd name="connsiteX0" fmla="*/ 120772 w 379588"/>
                <a:gd name="connsiteY0" fmla="*/ 0 h 833476"/>
                <a:gd name="connsiteX1" fmla="*/ 345059 w 379588"/>
                <a:gd name="connsiteY1" fmla="*/ 86265 h 833476"/>
                <a:gd name="connsiteX2" fmla="*/ 177653 w 379588"/>
                <a:gd name="connsiteY2" fmla="*/ 167189 h 833476"/>
                <a:gd name="connsiteX3" fmla="*/ 3 w 379588"/>
                <a:gd name="connsiteY3" fmla="*/ 224287 h 833476"/>
                <a:gd name="connsiteX4" fmla="*/ 181466 w 379588"/>
                <a:gd name="connsiteY4" fmla="*/ 276046 h 833476"/>
                <a:gd name="connsiteX5" fmla="*/ 354648 w 379588"/>
                <a:gd name="connsiteY5" fmla="*/ 350397 h 833476"/>
                <a:gd name="connsiteX6" fmla="*/ 184046 w 379588"/>
                <a:gd name="connsiteY6" fmla="*/ 432965 h 833476"/>
                <a:gd name="connsiteX7" fmla="*/ 17255 w 379588"/>
                <a:gd name="connsiteY7" fmla="*/ 517585 h 833476"/>
                <a:gd name="connsiteX8" fmla="*/ 195521 w 379588"/>
                <a:gd name="connsiteY8" fmla="*/ 549216 h 833476"/>
                <a:gd name="connsiteX9" fmla="*/ 379565 w 379588"/>
                <a:gd name="connsiteY9" fmla="*/ 569344 h 833476"/>
                <a:gd name="connsiteX10" fmla="*/ 207037 w 379588"/>
                <a:gd name="connsiteY10" fmla="*/ 680666 h 833476"/>
                <a:gd name="connsiteX11" fmla="*/ 38975 w 379588"/>
                <a:gd name="connsiteY11" fmla="*/ 799381 h 833476"/>
                <a:gd name="connsiteX12" fmla="*/ 212773 w 379588"/>
                <a:gd name="connsiteY12" fmla="*/ 833476 h 833476"/>
                <a:gd name="connsiteX0" fmla="*/ 120772 w 379588"/>
                <a:gd name="connsiteY0" fmla="*/ 0 h 833549"/>
                <a:gd name="connsiteX1" fmla="*/ 345059 w 379588"/>
                <a:gd name="connsiteY1" fmla="*/ 86265 h 833549"/>
                <a:gd name="connsiteX2" fmla="*/ 177653 w 379588"/>
                <a:gd name="connsiteY2" fmla="*/ 167189 h 833549"/>
                <a:gd name="connsiteX3" fmla="*/ 3 w 379588"/>
                <a:gd name="connsiteY3" fmla="*/ 224287 h 833549"/>
                <a:gd name="connsiteX4" fmla="*/ 181466 w 379588"/>
                <a:gd name="connsiteY4" fmla="*/ 276046 h 833549"/>
                <a:gd name="connsiteX5" fmla="*/ 354648 w 379588"/>
                <a:gd name="connsiteY5" fmla="*/ 350397 h 833549"/>
                <a:gd name="connsiteX6" fmla="*/ 184046 w 379588"/>
                <a:gd name="connsiteY6" fmla="*/ 432965 h 833549"/>
                <a:gd name="connsiteX7" fmla="*/ 17255 w 379588"/>
                <a:gd name="connsiteY7" fmla="*/ 517585 h 833549"/>
                <a:gd name="connsiteX8" fmla="*/ 195521 w 379588"/>
                <a:gd name="connsiteY8" fmla="*/ 549216 h 833549"/>
                <a:gd name="connsiteX9" fmla="*/ 379565 w 379588"/>
                <a:gd name="connsiteY9" fmla="*/ 569344 h 833549"/>
                <a:gd name="connsiteX10" fmla="*/ 207037 w 379588"/>
                <a:gd name="connsiteY10" fmla="*/ 680666 h 833549"/>
                <a:gd name="connsiteX11" fmla="*/ 38975 w 379588"/>
                <a:gd name="connsiteY11" fmla="*/ 799381 h 833549"/>
                <a:gd name="connsiteX12" fmla="*/ 212773 w 379588"/>
                <a:gd name="connsiteY12" fmla="*/ 833476 h 833549"/>
                <a:gd name="connsiteX0" fmla="*/ 120772 w 379588"/>
                <a:gd name="connsiteY0" fmla="*/ 0 h 833476"/>
                <a:gd name="connsiteX1" fmla="*/ 345059 w 379588"/>
                <a:gd name="connsiteY1" fmla="*/ 86265 h 833476"/>
                <a:gd name="connsiteX2" fmla="*/ 177653 w 379588"/>
                <a:gd name="connsiteY2" fmla="*/ 167189 h 833476"/>
                <a:gd name="connsiteX3" fmla="*/ 3 w 379588"/>
                <a:gd name="connsiteY3" fmla="*/ 224287 h 833476"/>
                <a:gd name="connsiteX4" fmla="*/ 181466 w 379588"/>
                <a:gd name="connsiteY4" fmla="*/ 276046 h 833476"/>
                <a:gd name="connsiteX5" fmla="*/ 354648 w 379588"/>
                <a:gd name="connsiteY5" fmla="*/ 350397 h 833476"/>
                <a:gd name="connsiteX6" fmla="*/ 184046 w 379588"/>
                <a:gd name="connsiteY6" fmla="*/ 432965 h 833476"/>
                <a:gd name="connsiteX7" fmla="*/ 17255 w 379588"/>
                <a:gd name="connsiteY7" fmla="*/ 517585 h 833476"/>
                <a:gd name="connsiteX8" fmla="*/ 195521 w 379588"/>
                <a:gd name="connsiteY8" fmla="*/ 549216 h 833476"/>
                <a:gd name="connsiteX9" fmla="*/ 379565 w 379588"/>
                <a:gd name="connsiteY9" fmla="*/ 569344 h 833476"/>
                <a:gd name="connsiteX10" fmla="*/ 207037 w 379588"/>
                <a:gd name="connsiteY10" fmla="*/ 680666 h 833476"/>
                <a:gd name="connsiteX11" fmla="*/ 38975 w 379588"/>
                <a:gd name="connsiteY11" fmla="*/ 799381 h 833476"/>
                <a:gd name="connsiteX12" fmla="*/ 212773 w 379588"/>
                <a:gd name="connsiteY12" fmla="*/ 833476 h 833476"/>
                <a:gd name="connsiteX0" fmla="*/ 120772 w 379588"/>
                <a:gd name="connsiteY0" fmla="*/ 0 h 833476"/>
                <a:gd name="connsiteX1" fmla="*/ 345059 w 379588"/>
                <a:gd name="connsiteY1" fmla="*/ 86265 h 833476"/>
                <a:gd name="connsiteX2" fmla="*/ 177653 w 379588"/>
                <a:gd name="connsiteY2" fmla="*/ 167189 h 833476"/>
                <a:gd name="connsiteX3" fmla="*/ 3 w 379588"/>
                <a:gd name="connsiteY3" fmla="*/ 224287 h 833476"/>
                <a:gd name="connsiteX4" fmla="*/ 181466 w 379588"/>
                <a:gd name="connsiteY4" fmla="*/ 276046 h 833476"/>
                <a:gd name="connsiteX5" fmla="*/ 354648 w 379588"/>
                <a:gd name="connsiteY5" fmla="*/ 350397 h 833476"/>
                <a:gd name="connsiteX6" fmla="*/ 184046 w 379588"/>
                <a:gd name="connsiteY6" fmla="*/ 432965 h 833476"/>
                <a:gd name="connsiteX7" fmla="*/ 17255 w 379588"/>
                <a:gd name="connsiteY7" fmla="*/ 517585 h 833476"/>
                <a:gd name="connsiteX8" fmla="*/ 195521 w 379588"/>
                <a:gd name="connsiteY8" fmla="*/ 549216 h 833476"/>
                <a:gd name="connsiteX9" fmla="*/ 379565 w 379588"/>
                <a:gd name="connsiteY9" fmla="*/ 569344 h 833476"/>
                <a:gd name="connsiteX10" fmla="*/ 207037 w 379588"/>
                <a:gd name="connsiteY10" fmla="*/ 680666 h 833476"/>
                <a:gd name="connsiteX11" fmla="*/ 38975 w 379588"/>
                <a:gd name="connsiteY11" fmla="*/ 799381 h 833476"/>
                <a:gd name="connsiteX12" fmla="*/ 212773 w 379588"/>
                <a:gd name="connsiteY12" fmla="*/ 833476 h 833476"/>
                <a:gd name="connsiteX0" fmla="*/ 120772 w 379588"/>
                <a:gd name="connsiteY0" fmla="*/ 0 h 833476"/>
                <a:gd name="connsiteX1" fmla="*/ 345059 w 379588"/>
                <a:gd name="connsiteY1" fmla="*/ 86265 h 833476"/>
                <a:gd name="connsiteX2" fmla="*/ 177653 w 379588"/>
                <a:gd name="connsiteY2" fmla="*/ 167189 h 833476"/>
                <a:gd name="connsiteX3" fmla="*/ 3 w 379588"/>
                <a:gd name="connsiteY3" fmla="*/ 224287 h 833476"/>
                <a:gd name="connsiteX4" fmla="*/ 181466 w 379588"/>
                <a:gd name="connsiteY4" fmla="*/ 276046 h 833476"/>
                <a:gd name="connsiteX5" fmla="*/ 354648 w 379588"/>
                <a:gd name="connsiteY5" fmla="*/ 350397 h 833476"/>
                <a:gd name="connsiteX6" fmla="*/ 184046 w 379588"/>
                <a:gd name="connsiteY6" fmla="*/ 432965 h 833476"/>
                <a:gd name="connsiteX7" fmla="*/ 17255 w 379588"/>
                <a:gd name="connsiteY7" fmla="*/ 517585 h 833476"/>
                <a:gd name="connsiteX8" fmla="*/ 195521 w 379588"/>
                <a:gd name="connsiteY8" fmla="*/ 549216 h 833476"/>
                <a:gd name="connsiteX9" fmla="*/ 379565 w 379588"/>
                <a:gd name="connsiteY9" fmla="*/ 569344 h 833476"/>
                <a:gd name="connsiteX10" fmla="*/ 207037 w 379588"/>
                <a:gd name="connsiteY10" fmla="*/ 680666 h 833476"/>
                <a:gd name="connsiteX11" fmla="*/ 38975 w 379588"/>
                <a:gd name="connsiteY11" fmla="*/ 799381 h 833476"/>
                <a:gd name="connsiteX12" fmla="*/ 212773 w 379588"/>
                <a:gd name="connsiteY12" fmla="*/ 833476 h 833476"/>
                <a:gd name="connsiteX0" fmla="*/ 120772 w 379588"/>
                <a:gd name="connsiteY0" fmla="*/ 0 h 833476"/>
                <a:gd name="connsiteX1" fmla="*/ 345059 w 379588"/>
                <a:gd name="connsiteY1" fmla="*/ 86265 h 833476"/>
                <a:gd name="connsiteX2" fmla="*/ 177653 w 379588"/>
                <a:gd name="connsiteY2" fmla="*/ 167189 h 833476"/>
                <a:gd name="connsiteX3" fmla="*/ 3 w 379588"/>
                <a:gd name="connsiteY3" fmla="*/ 224287 h 833476"/>
                <a:gd name="connsiteX4" fmla="*/ 181466 w 379588"/>
                <a:gd name="connsiteY4" fmla="*/ 286727 h 833476"/>
                <a:gd name="connsiteX5" fmla="*/ 354648 w 379588"/>
                <a:gd name="connsiteY5" fmla="*/ 350397 h 833476"/>
                <a:gd name="connsiteX6" fmla="*/ 184046 w 379588"/>
                <a:gd name="connsiteY6" fmla="*/ 432965 h 833476"/>
                <a:gd name="connsiteX7" fmla="*/ 17255 w 379588"/>
                <a:gd name="connsiteY7" fmla="*/ 517585 h 833476"/>
                <a:gd name="connsiteX8" fmla="*/ 195521 w 379588"/>
                <a:gd name="connsiteY8" fmla="*/ 549216 h 833476"/>
                <a:gd name="connsiteX9" fmla="*/ 379565 w 379588"/>
                <a:gd name="connsiteY9" fmla="*/ 569344 h 833476"/>
                <a:gd name="connsiteX10" fmla="*/ 207037 w 379588"/>
                <a:gd name="connsiteY10" fmla="*/ 680666 h 833476"/>
                <a:gd name="connsiteX11" fmla="*/ 38975 w 379588"/>
                <a:gd name="connsiteY11" fmla="*/ 799381 h 833476"/>
                <a:gd name="connsiteX12" fmla="*/ 212773 w 379588"/>
                <a:gd name="connsiteY12" fmla="*/ 833476 h 833476"/>
                <a:gd name="connsiteX0" fmla="*/ 120772 w 379577"/>
                <a:gd name="connsiteY0" fmla="*/ 0 h 833476"/>
                <a:gd name="connsiteX1" fmla="*/ 345059 w 379577"/>
                <a:gd name="connsiteY1" fmla="*/ 86265 h 833476"/>
                <a:gd name="connsiteX2" fmla="*/ 177653 w 379577"/>
                <a:gd name="connsiteY2" fmla="*/ 167189 h 833476"/>
                <a:gd name="connsiteX3" fmla="*/ 3 w 379577"/>
                <a:gd name="connsiteY3" fmla="*/ 224287 h 833476"/>
                <a:gd name="connsiteX4" fmla="*/ 181466 w 379577"/>
                <a:gd name="connsiteY4" fmla="*/ 286727 h 833476"/>
                <a:gd name="connsiteX5" fmla="*/ 354648 w 379577"/>
                <a:gd name="connsiteY5" fmla="*/ 350397 h 833476"/>
                <a:gd name="connsiteX6" fmla="*/ 184046 w 379577"/>
                <a:gd name="connsiteY6" fmla="*/ 432965 h 833476"/>
                <a:gd name="connsiteX7" fmla="*/ 17255 w 379577"/>
                <a:gd name="connsiteY7" fmla="*/ 517585 h 833476"/>
                <a:gd name="connsiteX8" fmla="*/ 198718 w 379577"/>
                <a:gd name="connsiteY8" fmla="*/ 559897 h 833476"/>
                <a:gd name="connsiteX9" fmla="*/ 379565 w 379577"/>
                <a:gd name="connsiteY9" fmla="*/ 569344 h 833476"/>
                <a:gd name="connsiteX10" fmla="*/ 207037 w 379577"/>
                <a:gd name="connsiteY10" fmla="*/ 680666 h 833476"/>
                <a:gd name="connsiteX11" fmla="*/ 38975 w 379577"/>
                <a:gd name="connsiteY11" fmla="*/ 799381 h 833476"/>
                <a:gd name="connsiteX12" fmla="*/ 212773 w 379577"/>
                <a:gd name="connsiteY12" fmla="*/ 833476 h 833476"/>
                <a:gd name="connsiteX0" fmla="*/ 120772 w 379577"/>
                <a:gd name="connsiteY0" fmla="*/ 0 h 833476"/>
                <a:gd name="connsiteX1" fmla="*/ 345059 w 379577"/>
                <a:gd name="connsiteY1" fmla="*/ 86265 h 833476"/>
                <a:gd name="connsiteX2" fmla="*/ 177653 w 379577"/>
                <a:gd name="connsiteY2" fmla="*/ 167189 h 833476"/>
                <a:gd name="connsiteX3" fmla="*/ 3 w 379577"/>
                <a:gd name="connsiteY3" fmla="*/ 224287 h 833476"/>
                <a:gd name="connsiteX4" fmla="*/ 181466 w 379577"/>
                <a:gd name="connsiteY4" fmla="*/ 286727 h 833476"/>
                <a:gd name="connsiteX5" fmla="*/ 354648 w 379577"/>
                <a:gd name="connsiteY5" fmla="*/ 350397 h 833476"/>
                <a:gd name="connsiteX6" fmla="*/ 184046 w 379577"/>
                <a:gd name="connsiteY6" fmla="*/ 432965 h 833476"/>
                <a:gd name="connsiteX7" fmla="*/ 17255 w 379577"/>
                <a:gd name="connsiteY7" fmla="*/ 517585 h 833476"/>
                <a:gd name="connsiteX8" fmla="*/ 198718 w 379577"/>
                <a:gd name="connsiteY8" fmla="*/ 559897 h 833476"/>
                <a:gd name="connsiteX9" fmla="*/ 379565 w 379577"/>
                <a:gd name="connsiteY9" fmla="*/ 569344 h 833476"/>
                <a:gd name="connsiteX10" fmla="*/ 207037 w 379577"/>
                <a:gd name="connsiteY10" fmla="*/ 696687 h 833476"/>
                <a:gd name="connsiteX11" fmla="*/ 38975 w 379577"/>
                <a:gd name="connsiteY11" fmla="*/ 799381 h 833476"/>
                <a:gd name="connsiteX12" fmla="*/ 212773 w 379577"/>
                <a:gd name="connsiteY12" fmla="*/ 833476 h 833476"/>
                <a:gd name="connsiteX0" fmla="*/ 120772 w 379577"/>
                <a:gd name="connsiteY0" fmla="*/ 0 h 833476"/>
                <a:gd name="connsiteX1" fmla="*/ 345059 w 379577"/>
                <a:gd name="connsiteY1" fmla="*/ 86265 h 833476"/>
                <a:gd name="connsiteX2" fmla="*/ 177653 w 379577"/>
                <a:gd name="connsiteY2" fmla="*/ 167189 h 833476"/>
                <a:gd name="connsiteX3" fmla="*/ 3 w 379577"/>
                <a:gd name="connsiteY3" fmla="*/ 224287 h 833476"/>
                <a:gd name="connsiteX4" fmla="*/ 181466 w 379577"/>
                <a:gd name="connsiteY4" fmla="*/ 286727 h 833476"/>
                <a:gd name="connsiteX5" fmla="*/ 354648 w 379577"/>
                <a:gd name="connsiteY5" fmla="*/ 350397 h 833476"/>
                <a:gd name="connsiteX6" fmla="*/ 184046 w 379577"/>
                <a:gd name="connsiteY6" fmla="*/ 432965 h 833476"/>
                <a:gd name="connsiteX7" fmla="*/ 17255 w 379577"/>
                <a:gd name="connsiteY7" fmla="*/ 517585 h 833476"/>
                <a:gd name="connsiteX8" fmla="*/ 198718 w 379577"/>
                <a:gd name="connsiteY8" fmla="*/ 543877 h 833476"/>
                <a:gd name="connsiteX9" fmla="*/ 379565 w 379577"/>
                <a:gd name="connsiteY9" fmla="*/ 569344 h 833476"/>
                <a:gd name="connsiteX10" fmla="*/ 207037 w 379577"/>
                <a:gd name="connsiteY10" fmla="*/ 696687 h 833476"/>
                <a:gd name="connsiteX11" fmla="*/ 38975 w 379577"/>
                <a:gd name="connsiteY11" fmla="*/ 799381 h 833476"/>
                <a:gd name="connsiteX12" fmla="*/ 212773 w 379577"/>
                <a:gd name="connsiteY12" fmla="*/ 833476 h 833476"/>
                <a:gd name="connsiteX0" fmla="*/ 165522 w 379577"/>
                <a:gd name="connsiteY0" fmla="*/ 0 h 801435"/>
                <a:gd name="connsiteX1" fmla="*/ 345059 w 379577"/>
                <a:gd name="connsiteY1" fmla="*/ 54224 h 801435"/>
                <a:gd name="connsiteX2" fmla="*/ 177653 w 379577"/>
                <a:gd name="connsiteY2" fmla="*/ 135148 h 801435"/>
                <a:gd name="connsiteX3" fmla="*/ 3 w 379577"/>
                <a:gd name="connsiteY3" fmla="*/ 192246 h 801435"/>
                <a:gd name="connsiteX4" fmla="*/ 181466 w 379577"/>
                <a:gd name="connsiteY4" fmla="*/ 254686 h 801435"/>
                <a:gd name="connsiteX5" fmla="*/ 354648 w 379577"/>
                <a:gd name="connsiteY5" fmla="*/ 318356 h 801435"/>
                <a:gd name="connsiteX6" fmla="*/ 184046 w 379577"/>
                <a:gd name="connsiteY6" fmla="*/ 400924 h 801435"/>
                <a:gd name="connsiteX7" fmla="*/ 17255 w 379577"/>
                <a:gd name="connsiteY7" fmla="*/ 485544 h 801435"/>
                <a:gd name="connsiteX8" fmla="*/ 198718 w 379577"/>
                <a:gd name="connsiteY8" fmla="*/ 511836 h 801435"/>
                <a:gd name="connsiteX9" fmla="*/ 379565 w 379577"/>
                <a:gd name="connsiteY9" fmla="*/ 537303 h 801435"/>
                <a:gd name="connsiteX10" fmla="*/ 207037 w 379577"/>
                <a:gd name="connsiteY10" fmla="*/ 664646 h 801435"/>
                <a:gd name="connsiteX11" fmla="*/ 38975 w 379577"/>
                <a:gd name="connsiteY11" fmla="*/ 767340 h 801435"/>
                <a:gd name="connsiteX12" fmla="*/ 212773 w 379577"/>
                <a:gd name="connsiteY12" fmla="*/ 801435 h 801435"/>
                <a:gd name="connsiteX0" fmla="*/ 165522 w 379577"/>
                <a:gd name="connsiteY0" fmla="*/ 0 h 801435"/>
                <a:gd name="connsiteX1" fmla="*/ 345059 w 379577"/>
                <a:gd name="connsiteY1" fmla="*/ 54224 h 801435"/>
                <a:gd name="connsiteX2" fmla="*/ 177653 w 379577"/>
                <a:gd name="connsiteY2" fmla="*/ 135148 h 801435"/>
                <a:gd name="connsiteX3" fmla="*/ 3 w 379577"/>
                <a:gd name="connsiteY3" fmla="*/ 192246 h 801435"/>
                <a:gd name="connsiteX4" fmla="*/ 181466 w 379577"/>
                <a:gd name="connsiteY4" fmla="*/ 254686 h 801435"/>
                <a:gd name="connsiteX5" fmla="*/ 354648 w 379577"/>
                <a:gd name="connsiteY5" fmla="*/ 318356 h 801435"/>
                <a:gd name="connsiteX6" fmla="*/ 184046 w 379577"/>
                <a:gd name="connsiteY6" fmla="*/ 400924 h 801435"/>
                <a:gd name="connsiteX7" fmla="*/ 17255 w 379577"/>
                <a:gd name="connsiteY7" fmla="*/ 485544 h 801435"/>
                <a:gd name="connsiteX8" fmla="*/ 198718 w 379577"/>
                <a:gd name="connsiteY8" fmla="*/ 511836 h 801435"/>
                <a:gd name="connsiteX9" fmla="*/ 379565 w 379577"/>
                <a:gd name="connsiteY9" fmla="*/ 537303 h 801435"/>
                <a:gd name="connsiteX10" fmla="*/ 207037 w 379577"/>
                <a:gd name="connsiteY10" fmla="*/ 664646 h 801435"/>
                <a:gd name="connsiteX11" fmla="*/ 38975 w 379577"/>
                <a:gd name="connsiteY11" fmla="*/ 767340 h 801435"/>
                <a:gd name="connsiteX12" fmla="*/ 225559 w 379577"/>
                <a:gd name="connsiteY12" fmla="*/ 801435 h 8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577" h="801435">
                  <a:moveTo>
                    <a:pt x="165522" y="0"/>
                  </a:moveTo>
                  <a:cubicBezTo>
                    <a:pt x="274790" y="28755"/>
                    <a:pt x="343037" y="31699"/>
                    <a:pt x="345059" y="54224"/>
                  </a:cubicBezTo>
                  <a:cubicBezTo>
                    <a:pt x="347081" y="76749"/>
                    <a:pt x="235162" y="112144"/>
                    <a:pt x="177653" y="135148"/>
                  </a:cubicBezTo>
                  <a:cubicBezTo>
                    <a:pt x="120144" y="158152"/>
                    <a:pt x="-633" y="172323"/>
                    <a:pt x="3" y="192246"/>
                  </a:cubicBezTo>
                  <a:cubicBezTo>
                    <a:pt x="639" y="212169"/>
                    <a:pt x="122359" y="233668"/>
                    <a:pt x="181466" y="254686"/>
                  </a:cubicBezTo>
                  <a:cubicBezTo>
                    <a:pt x="240574" y="275704"/>
                    <a:pt x="354218" y="293983"/>
                    <a:pt x="354648" y="318356"/>
                  </a:cubicBezTo>
                  <a:cubicBezTo>
                    <a:pt x="355078" y="342729"/>
                    <a:pt x="240278" y="373059"/>
                    <a:pt x="184046" y="400924"/>
                  </a:cubicBezTo>
                  <a:cubicBezTo>
                    <a:pt x="127814" y="428789"/>
                    <a:pt x="14810" y="467059"/>
                    <a:pt x="17255" y="485544"/>
                  </a:cubicBezTo>
                  <a:cubicBezTo>
                    <a:pt x="19700" y="504029"/>
                    <a:pt x="138333" y="503210"/>
                    <a:pt x="198718" y="511836"/>
                  </a:cubicBezTo>
                  <a:cubicBezTo>
                    <a:pt x="259103" y="520463"/>
                    <a:pt x="378179" y="511835"/>
                    <a:pt x="379565" y="537303"/>
                  </a:cubicBezTo>
                  <a:cubicBezTo>
                    <a:pt x="380952" y="562771"/>
                    <a:pt x="263802" y="626307"/>
                    <a:pt x="207037" y="664646"/>
                  </a:cubicBezTo>
                  <a:cubicBezTo>
                    <a:pt x="150272" y="702985"/>
                    <a:pt x="35888" y="744542"/>
                    <a:pt x="38975" y="767340"/>
                  </a:cubicBezTo>
                  <a:cubicBezTo>
                    <a:pt x="42062" y="790138"/>
                    <a:pt x="139937" y="786441"/>
                    <a:pt x="225559" y="801435"/>
                  </a:cubicBezTo>
                </a:path>
              </a:pathLst>
            </a:custGeom>
            <a:noFill/>
            <a:ln w="31750" cap="flat" cmpd="sng" algn="ctr">
              <a:solidFill>
                <a:srgbClr val="2F70B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0793" name="Oval 3"/>
            <p:cNvSpPr>
              <a:spLocks noChangeArrowheads="1"/>
            </p:cNvSpPr>
            <p:nvPr/>
          </p:nvSpPr>
          <p:spPr bwMode="auto">
            <a:xfrm>
              <a:off x="5795963" y="5505450"/>
              <a:ext cx="211137" cy="21113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94" name="TextBox 1"/>
            <p:cNvSpPr txBox="1">
              <a:spLocks noChangeArrowheads="1"/>
            </p:cNvSpPr>
            <p:nvPr/>
          </p:nvSpPr>
          <p:spPr bwMode="auto">
            <a:xfrm>
              <a:off x="5942013" y="5384800"/>
              <a:ext cx="3968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o-RO" altLang="en-US" sz="200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</a:rPr>
                <a:t>Pt</a:t>
              </a:r>
            </a:p>
          </p:txBody>
        </p:sp>
        <p:grpSp>
          <p:nvGrpSpPr>
            <p:cNvPr id="30795" name="Group 81"/>
            <p:cNvGrpSpPr>
              <a:grpSpLocks/>
            </p:cNvGrpSpPr>
            <p:nvPr/>
          </p:nvGrpSpPr>
          <p:grpSpPr bwMode="auto">
            <a:xfrm>
              <a:off x="744538" y="3832225"/>
              <a:ext cx="7786687" cy="1960563"/>
              <a:chOff x="597069" y="2350599"/>
              <a:chExt cx="7787606" cy="1959843"/>
            </a:xfrm>
          </p:grpSpPr>
          <p:sp>
            <p:nvSpPr>
              <p:cNvPr id="83" name="Freeform 82"/>
              <p:cNvSpPr/>
              <p:nvPr/>
            </p:nvSpPr>
            <p:spPr bwMode="auto">
              <a:xfrm>
                <a:off x="597069" y="2350599"/>
                <a:ext cx="3889834" cy="1958256"/>
              </a:xfrm>
              <a:custGeom>
                <a:avLst/>
                <a:gdLst>
                  <a:gd name="connsiteX0" fmla="*/ 0 w 3689684"/>
                  <a:gd name="connsiteY0" fmla="*/ 1862999 h 1862999"/>
                  <a:gd name="connsiteX1" fmla="*/ 593558 w 3689684"/>
                  <a:gd name="connsiteY1" fmla="*/ 1830915 h 1862999"/>
                  <a:gd name="connsiteX2" fmla="*/ 914400 w 3689684"/>
                  <a:gd name="connsiteY2" fmla="*/ 1686536 h 1862999"/>
                  <a:gd name="connsiteX3" fmla="*/ 1347537 w 3689684"/>
                  <a:gd name="connsiteY3" fmla="*/ 1125062 h 1862999"/>
                  <a:gd name="connsiteX4" fmla="*/ 1604210 w 3689684"/>
                  <a:gd name="connsiteY4" fmla="*/ 547547 h 1862999"/>
                  <a:gd name="connsiteX5" fmla="*/ 1780674 w 3689684"/>
                  <a:gd name="connsiteY5" fmla="*/ 50241 h 1862999"/>
                  <a:gd name="connsiteX6" fmla="*/ 1989221 w 3689684"/>
                  <a:gd name="connsiteY6" fmla="*/ 82326 h 1862999"/>
                  <a:gd name="connsiteX7" fmla="*/ 2149642 w 3689684"/>
                  <a:gd name="connsiteY7" fmla="*/ 627757 h 1862999"/>
                  <a:gd name="connsiteX8" fmla="*/ 2294021 w 3689684"/>
                  <a:gd name="connsiteY8" fmla="*/ 996726 h 1862999"/>
                  <a:gd name="connsiteX9" fmla="*/ 2598821 w 3689684"/>
                  <a:gd name="connsiteY9" fmla="*/ 1590284 h 1862999"/>
                  <a:gd name="connsiteX10" fmla="*/ 3031958 w 3689684"/>
                  <a:gd name="connsiteY10" fmla="*/ 1814873 h 1862999"/>
                  <a:gd name="connsiteX11" fmla="*/ 3689684 w 3689684"/>
                  <a:gd name="connsiteY11" fmla="*/ 1846957 h 1862999"/>
                  <a:gd name="connsiteX0" fmla="*/ 0 w 3689684"/>
                  <a:gd name="connsiteY0" fmla="*/ 1835835 h 1835835"/>
                  <a:gd name="connsiteX1" fmla="*/ 593558 w 3689684"/>
                  <a:gd name="connsiteY1" fmla="*/ 1803751 h 1835835"/>
                  <a:gd name="connsiteX2" fmla="*/ 914400 w 3689684"/>
                  <a:gd name="connsiteY2" fmla="*/ 1659372 h 1835835"/>
                  <a:gd name="connsiteX3" fmla="*/ 1347537 w 3689684"/>
                  <a:gd name="connsiteY3" fmla="*/ 1097898 h 1835835"/>
                  <a:gd name="connsiteX4" fmla="*/ 1604210 w 3689684"/>
                  <a:gd name="connsiteY4" fmla="*/ 520383 h 1835835"/>
                  <a:gd name="connsiteX5" fmla="*/ 1764632 w 3689684"/>
                  <a:gd name="connsiteY5" fmla="*/ 71203 h 1835835"/>
                  <a:gd name="connsiteX6" fmla="*/ 1989221 w 3689684"/>
                  <a:gd name="connsiteY6" fmla="*/ 55162 h 1835835"/>
                  <a:gd name="connsiteX7" fmla="*/ 2149642 w 3689684"/>
                  <a:gd name="connsiteY7" fmla="*/ 600593 h 1835835"/>
                  <a:gd name="connsiteX8" fmla="*/ 2294021 w 3689684"/>
                  <a:gd name="connsiteY8" fmla="*/ 969562 h 1835835"/>
                  <a:gd name="connsiteX9" fmla="*/ 2598821 w 3689684"/>
                  <a:gd name="connsiteY9" fmla="*/ 1563120 h 1835835"/>
                  <a:gd name="connsiteX10" fmla="*/ 3031958 w 3689684"/>
                  <a:gd name="connsiteY10" fmla="*/ 1787709 h 1835835"/>
                  <a:gd name="connsiteX11" fmla="*/ 3689684 w 3689684"/>
                  <a:gd name="connsiteY11" fmla="*/ 1819793 h 1835835"/>
                  <a:gd name="connsiteX0" fmla="*/ 0 w 3689684"/>
                  <a:gd name="connsiteY0" fmla="*/ 1835835 h 1835835"/>
                  <a:gd name="connsiteX1" fmla="*/ 593558 w 3689684"/>
                  <a:gd name="connsiteY1" fmla="*/ 1803751 h 1835835"/>
                  <a:gd name="connsiteX2" fmla="*/ 914400 w 3689684"/>
                  <a:gd name="connsiteY2" fmla="*/ 1659372 h 1835835"/>
                  <a:gd name="connsiteX3" fmla="*/ 1347537 w 3689684"/>
                  <a:gd name="connsiteY3" fmla="*/ 1097898 h 1835835"/>
                  <a:gd name="connsiteX4" fmla="*/ 1604210 w 3689684"/>
                  <a:gd name="connsiteY4" fmla="*/ 520383 h 1835835"/>
                  <a:gd name="connsiteX5" fmla="*/ 1764632 w 3689684"/>
                  <a:gd name="connsiteY5" fmla="*/ 71203 h 1835835"/>
                  <a:gd name="connsiteX6" fmla="*/ 2101516 w 3689684"/>
                  <a:gd name="connsiteY6" fmla="*/ 55162 h 1835835"/>
                  <a:gd name="connsiteX7" fmla="*/ 2149642 w 3689684"/>
                  <a:gd name="connsiteY7" fmla="*/ 600593 h 1835835"/>
                  <a:gd name="connsiteX8" fmla="*/ 2294021 w 3689684"/>
                  <a:gd name="connsiteY8" fmla="*/ 969562 h 1835835"/>
                  <a:gd name="connsiteX9" fmla="*/ 2598821 w 3689684"/>
                  <a:gd name="connsiteY9" fmla="*/ 1563120 h 1835835"/>
                  <a:gd name="connsiteX10" fmla="*/ 3031958 w 3689684"/>
                  <a:gd name="connsiteY10" fmla="*/ 1787709 h 1835835"/>
                  <a:gd name="connsiteX11" fmla="*/ 3689684 w 3689684"/>
                  <a:gd name="connsiteY11" fmla="*/ 1819793 h 1835835"/>
                  <a:gd name="connsiteX0" fmla="*/ 0 w 3689684"/>
                  <a:gd name="connsiteY0" fmla="*/ 1835835 h 1835835"/>
                  <a:gd name="connsiteX1" fmla="*/ 593558 w 3689684"/>
                  <a:gd name="connsiteY1" fmla="*/ 1803751 h 1835835"/>
                  <a:gd name="connsiteX2" fmla="*/ 914400 w 3689684"/>
                  <a:gd name="connsiteY2" fmla="*/ 1659372 h 1835835"/>
                  <a:gd name="connsiteX3" fmla="*/ 1347537 w 3689684"/>
                  <a:gd name="connsiteY3" fmla="*/ 1097898 h 1835835"/>
                  <a:gd name="connsiteX4" fmla="*/ 1604210 w 3689684"/>
                  <a:gd name="connsiteY4" fmla="*/ 520383 h 1835835"/>
                  <a:gd name="connsiteX5" fmla="*/ 1764632 w 3689684"/>
                  <a:gd name="connsiteY5" fmla="*/ 71203 h 1835835"/>
                  <a:gd name="connsiteX6" fmla="*/ 2005264 w 3689684"/>
                  <a:gd name="connsiteY6" fmla="*/ 55162 h 1835835"/>
                  <a:gd name="connsiteX7" fmla="*/ 2149642 w 3689684"/>
                  <a:gd name="connsiteY7" fmla="*/ 600593 h 1835835"/>
                  <a:gd name="connsiteX8" fmla="*/ 2294021 w 3689684"/>
                  <a:gd name="connsiteY8" fmla="*/ 969562 h 1835835"/>
                  <a:gd name="connsiteX9" fmla="*/ 2598821 w 3689684"/>
                  <a:gd name="connsiteY9" fmla="*/ 1563120 h 1835835"/>
                  <a:gd name="connsiteX10" fmla="*/ 3031958 w 3689684"/>
                  <a:gd name="connsiteY10" fmla="*/ 1787709 h 1835835"/>
                  <a:gd name="connsiteX11" fmla="*/ 3689684 w 3689684"/>
                  <a:gd name="connsiteY11" fmla="*/ 1819793 h 1835835"/>
                  <a:gd name="connsiteX0" fmla="*/ 0 w 3689684"/>
                  <a:gd name="connsiteY0" fmla="*/ 1835835 h 1835835"/>
                  <a:gd name="connsiteX1" fmla="*/ 593558 w 3689684"/>
                  <a:gd name="connsiteY1" fmla="*/ 1803751 h 1835835"/>
                  <a:gd name="connsiteX2" fmla="*/ 914400 w 3689684"/>
                  <a:gd name="connsiteY2" fmla="*/ 1659372 h 1835835"/>
                  <a:gd name="connsiteX3" fmla="*/ 1347537 w 3689684"/>
                  <a:gd name="connsiteY3" fmla="*/ 1097898 h 1835835"/>
                  <a:gd name="connsiteX4" fmla="*/ 1604210 w 3689684"/>
                  <a:gd name="connsiteY4" fmla="*/ 520383 h 1835835"/>
                  <a:gd name="connsiteX5" fmla="*/ 1732548 w 3689684"/>
                  <a:gd name="connsiteY5" fmla="*/ 71203 h 1835835"/>
                  <a:gd name="connsiteX6" fmla="*/ 2005264 w 3689684"/>
                  <a:gd name="connsiteY6" fmla="*/ 55162 h 1835835"/>
                  <a:gd name="connsiteX7" fmla="*/ 2149642 w 3689684"/>
                  <a:gd name="connsiteY7" fmla="*/ 600593 h 1835835"/>
                  <a:gd name="connsiteX8" fmla="*/ 2294021 w 3689684"/>
                  <a:gd name="connsiteY8" fmla="*/ 969562 h 1835835"/>
                  <a:gd name="connsiteX9" fmla="*/ 2598821 w 3689684"/>
                  <a:gd name="connsiteY9" fmla="*/ 1563120 h 1835835"/>
                  <a:gd name="connsiteX10" fmla="*/ 3031958 w 3689684"/>
                  <a:gd name="connsiteY10" fmla="*/ 1787709 h 1835835"/>
                  <a:gd name="connsiteX11" fmla="*/ 3689684 w 3689684"/>
                  <a:gd name="connsiteY11" fmla="*/ 1819793 h 1835835"/>
                  <a:gd name="connsiteX0" fmla="*/ 0 w 3689684"/>
                  <a:gd name="connsiteY0" fmla="*/ 1816920 h 1816920"/>
                  <a:gd name="connsiteX1" fmla="*/ 593558 w 3689684"/>
                  <a:gd name="connsiteY1" fmla="*/ 1784836 h 1816920"/>
                  <a:gd name="connsiteX2" fmla="*/ 914400 w 3689684"/>
                  <a:gd name="connsiteY2" fmla="*/ 1640457 h 1816920"/>
                  <a:gd name="connsiteX3" fmla="*/ 1347537 w 3689684"/>
                  <a:gd name="connsiteY3" fmla="*/ 1078983 h 1816920"/>
                  <a:gd name="connsiteX4" fmla="*/ 1604210 w 3689684"/>
                  <a:gd name="connsiteY4" fmla="*/ 501468 h 1816920"/>
                  <a:gd name="connsiteX5" fmla="*/ 1732548 w 3689684"/>
                  <a:gd name="connsiteY5" fmla="*/ 52288 h 1816920"/>
                  <a:gd name="connsiteX6" fmla="*/ 2037348 w 3689684"/>
                  <a:gd name="connsiteY6" fmla="*/ 68331 h 1816920"/>
                  <a:gd name="connsiteX7" fmla="*/ 2149642 w 3689684"/>
                  <a:gd name="connsiteY7" fmla="*/ 581678 h 1816920"/>
                  <a:gd name="connsiteX8" fmla="*/ 2294021 w 3689684"/>
                  <a:gd name="connsiteY8" fmla="*/ 950647 h 1816920"/>
                  <a:gd name="connsiteX9" fmla="*/ 2598821 w 3689684"/>
                  <a:gd name="connsiteY9" fmla="*/ 1544205 h 1816920"/>
                  <a:gd name="connsiteX10" fmla="*/ 3031958 w 3689684"/>
                  <a:gd name="connsiteY10" fmla="*/ 1768794 h 1816920"/>
                  <a:gd name="connsiteX11" fmla="*/ 3689684 w 3689684"/>
                  <a:gd name="connsiteY11" fmla="*/ 1800878 h 1816920"/>
                  <a:gd name="connsiteX0" fmla="*/ 0 w 3689684"/>
                  <a:gd name="connsiteY0" fmla="*/ 1809678 h 1809678"/>
                  <a:gd name="connsiteX1" fmla="*/ 593558 w 3689684"/>
                  <a:gd name="connsiteY1" fmla="*/ 1777594 h 1809678"/>
                  <a:gd name="connsiteX2" fmla="*/ 914400 w 3689684"/>
                  <a:gd name="connsiteY2" fmla="*/ 1633215 h 1809678"/>
                  <a:gd name="connsiteX3" fmla="*/ 1347537 w 3689684"/>
                  <a:gd name="connsiteY3" fmla="*/ 1071741 h 1809678"/>
                  <a:gd name="connsiteX4" fmla="*/ 1604210 w 3689684"/>
                  <a:gd name="connsiteY4" fmla="*/ 494226 h 1809678"/>
                  <a:gd name="connsiteX5" fmla="*/ 1732548 w 3689684"/>
                  <a:gd name="connsiteY5" fmla="*/ 45046 h 1809678"/>
                  <a:gd name="connsiteX6" fmla="*/ 2037348 w 3689684"/>
                  <a:gd name="connsiteY6" fmla="*/ 61089 h 1809678"/>
                  <a:gd name="connsiteX7" fmla="*/ 2181726 w 3689684"/>
                  <a:gd name="connsiteY7" fmla="*/ 446100 h 1809678"/>
                  <a:gd name="connsiteX8" fmla="*/ 2294021 w 3689684"/>
                  <a:gd name="connsiteY8" fmla="*/ 943405 h 1809678"/>
                  <a:gd name="connsiteX9" fmla="*/ 2598821 w 3689684"/>
                  <a:gd name="connsiteY9" fmla="*/ 1536963 h 1809678"/>
                  <a:gd name="connsiteX10" fmla="*/ 3031958 w 3689684"/>
                  <a:gd name="connsiteY10" fmla="*/ 1761552 h 1809678"/>
                  <a:gd name="connsiteX11" fmla="*/ 3689684 w 3689684"/>
                  <a:gd name="connsiteY11" fmla="*/ 1793636 h 1809678"/>
                  <a:gd name="connsiteX0" fmla="*/ 0 w 3689684"/>
                  <a:gd name="connsiteY0" fmla="*/ 1809678 h 1809678"/>
                  <a:gd name="connsiteX1" fmla="*/ 593558 w 3689684"/>
                  <a:gd name="connsiteY1" fmla="*/ 1777594 h 1809678"/>
                  <a:gd name="connsiteX2" fmla="*/ 914400 w 3689684"/>
                  <a:gd name="connsiteY2" fmla="*/ 1633215 h 1809678"/>
                  <a:gd name="connsiteX3" fmla="*/ 1347537 w 3689684"/>
                  <a:gd name="connsiteY3" fmla="*/ 1071741 h 1809678"/>
                  <a:gd name="connsiteX4" fmla="*/ 1604210 w 3689684"/>
                  <a:gd name="connsiteY4" fmla="*/ 494226 h 1809678"/>
                  <a:gd name="connsiteX5" fmla="*/ 1732548 w 3689684"/>
                  <a:gd name="connsiteY5" fmla="*/ 45046 h 1809678"/>
                  <a:gd name="connsiteX6" fmla="*/ 2037348 w 3689684"/>
                  <a:gd name="connsiteY6" fmla="*/ 61089 h 1809678"/>
                  <a:gd name="connsiteX7" fmla="*/ 2181726 w 3689684"/>
                  <a:gd name="connsiteY7" fmla="*/ 446100 h 1809678"/>
                  <a:gd name="connsiteX8" fmla="*/ 2342147 w 3689684"/>
                  <a:gd name="connsiteY8" fmla="*/ 1071741 h 1809678"/>
                  <a:gd name="connsiteX9" fmla="*/ 2598821 w 3689684"/>
                  <a:gd name="connsiteY9" fmla="*/ 1536963 h 1809678"/>
                  <a:gd name="connsiteX10" fmla="*/ 3031958 w 3689684"/>
                  <a:gd name="connsiteY10" fmla="*/ 1761552 h 1809678"/>
                  <a:gd name="connsiteX11" fmla="*/ 3689684 w 3689684"/>
                  <a:gd name="connsiteY11" fmla="*/ 1793636 h 1809678"/>
                  <a:gd name="connsiteX0" fmla="*/ 0 w 3689684"/>
                  <a:gd name="connsiteY0" fmla="*/ 1809678 h 1809678"/>
                  <a:gd name="connsiteX1" fmla="*/ 593558 w 3689684"/>
                  <a:gd name="connsiteY1" fmla="*/ 1777594 h 1809678"/>
                  <a:gd name="connsiteX2" fmla="*/ 914400 w 3689684"/>
                  <a:gd name="connsiteY2" fmla="*/ 1633215 h 1809678"/>
                  <a:gd name="connsiteX3" fmla="*/ 1347537 w 3689684"/>
                  <a:gd name="connsiteY3" fmla="*/ 1071741 h 1809678"/>
                  <a:gd name="connsiteX4" fmla="*/ 1604210 w 3689684"/>
                  <a:gd name="connsiteY4" fmla="*/ 494226 h 1809678"/>
                  <a:gd name="connsiteX5" fmla="*/ 1732548 w 3689684"/>
                  <a:gd name="connsiteY5" fmla="*/ 45046 h 1809678"/>
                  <a:gd name="connsiteX6" fmla="*/ 2037348 w 3689684"/>
                  <a:gd name="connsiteY6" fmla="*/ 61089 h 1809678"/>
                  <a:gd name="connsiteX7" fmla="*/ 2181726 w 3689684"/>
                  <a:gd name="connsiteY7" fmla="*/ 446100 h 1809678"/>
                  <a:gd name="connsiteX8" fmla="*/ 2342147 w 3689684"/>
                  <a:gd name="connsiteY8" fmla="*/ 1071741 h 1809678"/>
                  <a:gd name="connsiteX9" fmla="*/ 2695074 w 3689684"/>
                  <a:gd name="connsiteY9" fmla="*/ 1665300 h 1809678"/>
                  <a:gd name="connsiteX10" fmla="*/ 3031958 w 3689684"/>
                  <a:gd name="connsiteY10" fmla="*/ 1761552 h 1809678"/>
                  <a:gd name="connsiteX11" fmla="*/ 3689684 w 3689684"/>
                  <a:gd name="connsiteY11" fmla="*/ 1793636 h 1809678"/>
                  <a:gd name="connsiteX0" fmla="*/ 0 w 3689684"/>
                  <a:gd name="connsiteY0" fmla="*/ 1793027 h 1793027"/>
                  <a:gd name="connsiteX1" fmla="*/ 593558 w 3689684"/>
                  <a:gd name="connsiteY1" fmla="*/ 1760943 h 1793027"/>
                  <a:gd name="connsiteX2" fmla="*/ 914400 w 3689684"/>
                  <a:gd name="connsiteY2" fmla="*/ 1616564 h 1793027"/>
                  <a:gd name="connsiteX3" fmla="*/ 1347537 w 3689684"/>
                  <a:gd name="connsiteY3" fmla="*/ 1055090 h 1793027"/>
                  <a:gd name="connsiteX4" fmla="*/ 1604210 w 3689684"/>
                  <a:gd name="connsiteY4" fmla="*/ 477575 h 1793027"/>
                  <a:gd name="connsiteX5" fmla="*/ 1732548 w 3689684"/>
                  <a:gd name="connsiteY5" fmla="*/ 28395 h 1793027"/>
                  <a:gd name="connsiteX6" fmla="*/ 2037348 w 3689684"/>
                  <a:gd name="connsiteY6" fmla="*/ 44438 h 1793027"/>
                  <a:gd name="connsiteX7" fmla="*/ 2053389 w 3689684"/>
                  <a:gd name="connsiteY7" fmla="*/ 28395 h 1793027"/>
                  <a:gd name="connsiteX8" fmla="*/ 2181726 w 3689684"/>
                  <a:gd name="connsiteY8" fmla="*/ 429449 h 1793027"/>
                  <a:gd name="connsiteX9" fmla="*/ 2342147 w 3689684"/>
                  <a:gd name="connsiteY9" fmla="*/ 1055090 h 1793027"/>
                  <a:gd name="connsiteX10" fmla="*/ 2695074 w 3689684"/>
                  <a:gd name="connsiteY10" fmla="*/ 1648649 h 1793027"/>
                  <a:gd name="connsiteX11" fmla="*/ 3031958 w 3689684"/>
                  <a:gd name="connsiteY11" fmla="*/ 1744901 h 1793027"/>
                  <a:gd name="connsiteX12" fmla="*/ 3689684 w 3689684"/>
                  <a:gd name="connsiteY12" fmla="*/ 1776985 h 1793027"/>
                  <a:gd name="connsiteX0" fmla="*/ 0 w 3689684"/>
                  <a:gd name="connsiteY0" fmla="*/ 1796549 h 1796549"/>
                  <a:gd name="connsiteX1" fmla="*/ 593558 w 3689684"/>
                  <a:gd name="connsiteY1" fmla="*/ 1764465 h 1796549"/>
                  <a:gd name="connsiteX2" fmla="*/ 914400 w 3689684"/>
                  <a:gd name="connsiteY2" fmla="*/ 1620086 h 1796549"/>
                  <a:gd name="connsiteX3" fmla="*/ 1347537 w 3689684"/>
                  <a:gd name="connsiteY3" fmla="*/ 1058612 h 1796549"/>
                  <a:gd name="connsiteX4" fmla="*/ 1604210 w 3689684"/>
                  <a:gd name="connsiteY4" fmla="*/ 481097 h 1796549"/>
                  <a:gd name="connsiteX5" fmla="*/ 1732548 w 3689684"/>
                  <a:gd name="connsiteY5" fmla="*/ 31917 h 1796549"/>
                  <a:gd name="connsiteX6" fmla="*/ 2037348 w 3689684"/>
                  <a:gd name="connsiteY6" fmla="*/ 47960 h 1796549"/>
                  <a:gd name="connsiteX7" fmla="*/ 2053389 w 3689684"/>
                  <a:gd name="connsiteY7" fmla="*/ 31917 h 1796549"/>
                  <a:gd name="connsiteX8" fmla="*/ 2181726 w 3689684"/>
                  <a:gd name="connsiteY8" fmla="*/ 432971 h 1796549"/>
                  <a:gd name="connsiteX9" fmla="*/ 2342147 w 3689684"/>
                  <a:gd name="connsiteY9" fmla="*/ 1058612 h 1796549"/>
                  <a:gd name="connsiteX10" fmla="*/ 2695074 w 3689684"/>
                  <a:gd name="connsiteY10" fmla="*/ 1652171 h 1796549"/>
                  <a:gd name="connsiteX11" fmla="*/ 3031958 w 3689684"/>
                  <a:gd name="connsiteY11" fmla="*/ 1748423 h 1796549"/>
                  <a:gd name="connsiteX12" fmla="*/ 3689684 w 3689684"/>
                  <a:gd name="connsiteY12" fmla="*/ 1780507 h 1796549"/>
                  <a:gd name="connsiteX0" fmla="*/ 0 w 3689684"/>
                  <a:gd name="connsiteY0" fmla="*/ 2302154 h 2302154"/>
                  <a:gd name="connsiteX1" fmla="*/ 593558 w 3689684"/>
                  <a:gd name="connsiteY1" fmla="*/ 2270070 h 2302154"/>
                  <a:gd name="connsiteX2" fmla="*/ 914400 w 3689684"/>
                  <a:gd name="connsiteY2" fmla="*/ 2125691 h 2302154"/>
                  <a:gd name="connsiteX3" fmla="*/ 1347537 w 3689684"/>
                  <a:gd name="connsiteY3" fmla="*/ 1564217 h 2302154"/>
                  <a:gd name="connsiteX4" fmla="*/ 1604210 w 3689684"/>
                  <a:gd name="connsiteY4" fmla="*/ 986702 h 2302154"/>
                  <a:gd name="connsiteX5" fmla="*/ 1732548 w 3689684"/>
                  <a:gd name="connsiteY5" fmla="*/ 537522 h 2302154"/>
                  <a:gd name="connsiteX6" fmla="*/ 2037348 w 3689684"/>
                  <a:gd name="connsiteY6" fmla="*/ 553565 h 2302154"/>
                  <a:gd name="connsiteX7" fmla="*/ 1989221 w 3689684"/>
                  <a:gd name="connsiteY7" fmla="*/ 8132 h 2302154"/>
                  <a:gd name="connsiteX8" fmla="*/ 2181726 w 3689684"/>
                  <a:gd name="connsiteY8" fmla="*/ 938576 h 2302154"/>
                  <a:gd name="connsiteX9" fmla="*/ 2342147 w 3689684"/>
                  <a:gd name="connsiteY9" fmla="*/ 1564217 h 2302154"/>
                  <a:gd name="connsiteX10" fmla="*/ 2695074 w 3689684"/>
                  <a:gd name="connsiteY10" fmla="*/ 2157776 h 2302154"/>
                  <a:gd name="connsiteX11" fmla="*/ 3031958 w 3689684"/>
                  <a:gd name="connsiteY11" fmla="*/ 2254028 h 2302154"/>
                  <a:gd name="connsiteX12" fmla="*/ 3689684 w 3689684"/>
                  <a:gd name="connsiteY12" fmla="*/ 2286112 h 2302154"/>
                  <a:gd name="connsiteX0" fmla="*/ 0 w 3689684"/>
                  <a:gd name="connsiteY0" fmla="*/ 2315091 h 2315091"/>
                  <a:gd name="connsiteX1" fmla="*/ 593558 w 3689684"/>
                  <a:gd name="connsiteY1" fmla="*/ 2283007 h 2315091"/>
                  <a:gd name="connsiteX2" fmla="*/ 914400 w 3689684"/>
                  <a:gd name="connsiteY2" fmla="*/ 2138628 h 2315091"/>
                  <a:gd name="connsiteX3" fmla="*/ 1347537 w 3689684"/>
                  <a:gd name="connsiteY3" fmla="*/ 1577154 h 2315091"/>
                  <a:gd name="connsiteX4" fmla="*/ 1604210 w 3689684"/>
                  <a:gd name="connsiteY4" fmla="*/ 999639 h 2315091"/>
                  <a:gd name="connsiteX5" fmla="*/ 1732548 w 3689684"/>
                  <a:gd name="connsiteY5" fmla="*/ 550459 h 2315091"/>
                  <a:gd name="connsiteX6" fmla="*/ 1684422 w 3689684"/>
                  <a:gd name="connsiteY6" fmla="*/ 197533 h 2315091"/>
                  <a:gd name="connsiteX7" fmla="*/ 1989221 w 3689684"/>
                  <a:gd name="connsiteY7" fmla="*/ 21069 h 2315091"/>
                  <a:gd name="connsiteX8" fmla="*/ 2181726 w 3689684"/>
                  <a:gd name="connsiteY8" fmla="*/ 951513 h 2315091"/>
                  <a:gd name="connsiteX9" fmla="*/ 2342147 w 3689684"/>
                  <a:gd name="connsiteY9" fmla="*/ 1577154 h 2315091"/>
                  <a:gd name="connsiteX10" fmla="*/ 2695074 w 3689684"/>
                  <a:gd name="connsiteY10" fmla="*/ 2170713 h 2315091"/>
                  <a:gd name="connsiteX11" fmla="*/ 3031958 w 3689684"/>
                  <a:gd name="connsiteY11" fmla="*/ 2266965 h 2315091"/>
                  <a:gd name="connsiteX12" fmla="*/ 3689684 w 3689684"/>
                  <a:gd name="connsiteY12" fmla="*/ 2299049 h 2315091"/>
                  <a:gd name="connsiteX0" fmla="*/ 0 w 3689684"/>
                  <a:gd name="connsiteY0" fmla="*/ 2118180 h 2118180"/>
                  <a:gd name="connsiteX1" fmla="*/ 593558 w 3689684"/>
                  <a:gd name="connsiteY1" fmla="*/ 2086096 h 2118180"/>
                  <a:gd name="connsiteX2" fmla="*/ 914400 w 3689684"/>
                  <a:gd name="connsiteY2" fmla="*/ 1941717 h 2118180"/>
                  <a:gd name="connsiteX3" fmla="*/ 1347537 w 3689684"/>
                  <a:gd name="connsiteY3" fmla="*/ 1380243 h 2118180"/>
                  <a:gd name="connsiteX4" fmla="*/ 1604210 w 3689684"/>
                  <a:gd name="connsiteY4" fmla="*/ 802728 h 2118180"/>
                  <a:gd name="connsiteX5" fmla="*/ 1732548 w 3689684"/>
                  <a:gd name="connsiteY5" fmla="*/ 353548 h 2118180"/>
                  <a:gd name="connsiteX6" fmla="*/ 1684422 w 3689684"/>
                  <a:gd name="connsiteY6" fmla="*/ 622 h 2118180"/>
                  <a:gd name="connsiteX7" fmla="*/ 2181726 w 3689684"/>
                  <a:gd name="connsiteY7" fmla="*/ 273337 h 2118180"/>
                  <a:gd name="connsiteX8" fmla="*/ 2181726 w 3689684"/>
                  <a:gd name="connsiteY8" fmla="*/ 754602 h 2118180"/>
                  <a:gd name="connsiteX9" fmla="*/ 2342147 w 3689684"/>
                  <a:gd name="connsiteY9" fmla="*/ 1380243 h 2118180"/>
                  <a:gd name="connsiteX10" fmla="*/ 2695074 w 3689684"/>
                  <a:gd name="connsiteY10" fmla="*/ 1973802 h 2118180"/>
                  <a:gd name="connsiteX11" fmla="*/ 3031958 w 3689684"/>
                  <a:gd name="connsiteY11" fmla="*/ 2070054 h 2118180"/>
                  <a:gd name="connsiteX12" fmla="*/ 3689684 w 3689684"/>
                  <a:gd name="connsiteY12" fmla="*/ 2102138 h 2118180"/>
                  <a:gd name="connsiteX0" fmla="*/ 0 w 3689684"/>
                  <a:gd name="connsiteY0" fmla="*/ 2118180 h 2118180"/>
                  <a:gd name="connsiteX1" fmla="*/ 593558 w 3689684"/>
                  <a:gd name="connsiteY1" fmla="*/ 2086096 h 2118180"/>
                  <a:gd name="connsiteX2" fmla="*/ 914400 w 3689684"/>
                  <a:gd name="connsiteY2" fmla="*/ 1941717 h 2118180"/>
                  <a:gd name="connsiteX3" fmla="*/ 1347537 w 3689684"/>
                  <a:gd name="connsiteY3" fmla="*/ 1380243 h 2118180"/>
                  <a:gd name="connsiteX4" fmla="*/ 1604210 w 3689684"/>
                  <a:gd name="connsiteY4" fmla="*/ 802728 h 2118180"/>
                  <a:gd name="connsiteX5" fmla="*/ 1732548 w 3689684"/>
                  <a:gd name="connsiteY5" fmla="*/ 353548 h 2118180"/>
                  <a:gd name="connsiteX6" fmla="*/ 1876927 w 3689684"/>
                  <a:gd name="connsiteY6" fmla="*/ 622 h 2118180"/>
                  <a:gd name="connsiteX7" fmla="*/ 2181726 w 3689684"/>
                  <a:gd name="connsiteY7" fmla="*/ 273337 h 2118180"/>
                  <a:gd name="connsiteX8" fmla="*/ 2181726 w 3689684"/>
                  <a:gd name="connsiteY8" fmla="*/ 754602 h 2118180"/>
                  <a:gd name="connsiteX9" fmla="*/ 2342147 w 3689684"/>
                  <a:gd name="connsiteY9" fmla="*/ 1380243 h 2118180"/>
                  <a:gd name="connsiteX10" fmla="*/ 2695074 w 3689684"/>
                  <a:gd name="connsiteY10" fmla="*/ 1973802 h 2118180"/>
                  <a:gd name="connsiteX11" fmla="*/ 3031958 w 3689684"/>
                  <a:gd name="connsiteY11" fmla="*/ 2070054 h 2118180"/>
                  <a:gd name="connsiteX12" fmla="*/ 3689684 w 3689684"/>
                  <a:gd name="connsiteY12" fmla="*/ 2102138 h 2118180"/>
                  <a:gd name="connsiteX0" fmla="*/ 0 w 3689684"/>
                  <a:gd name="connsiteY0" fmla="*/ 2117558 h 2117558"/>
                  <a:gd name="connsiteX1" fmla="*/ 593558 w 3689684"/>
                  <a:gd name="connsiteY1" fmla="*/ 2085474 h 2117558"/>
                  <a:gd name="connsiteX2" fmla="*/ 914400 w 3689684"/>
                  <a:gd name="connsiteY2" fmla="*/ 1941095 h 2117558"/>
                  <a:gd name="connsiteX3" fmla="*/ 1347537 w 3689684"/>
                  <a:gd name="connsiteY3" fmla="*/ 1379621 h 2117558"/>
                  <a:gd name="connsiteX4" fmla="*/ 1604210 w 3689684"/>
                  <a:gd name="connsiteY4" fmla="*/ 802106 h 2117558"/>
                  <a:gd name="connsiteX5" fmla="*/ 1732548 w 3689684"/>
                  <a:gd name="connsiteY5" fmla="*/ 352926 h 2117558"/>
                  <a:gd name="connsiteX6" fmla="*/ 1876927 w 3689684"/>
                  <a:gd name="connsiteY6" fmla="*/ 0 h 2117558"/>
                  <a:gd name="connsiteX7" fmla="*/ 2101516 w 3689684"/>
                  <a:gd name="connsiteY7" fmla="*/ 352926 h 2117558"/>
                  <a:gd name="connsiteX8" fmla="*/ 2181726 w 3689684"/>
                  <a:gd name="connsiteY8" fmla="*/ 753980 h 2117558"/>
                  <a:gd name="connsiteX9" fmla="*/ 2342147 w 3689684"/>
                  <a:gd name="connsiteY9" fmla="*/ 1379621 h 2117558"/>
                  <a:gd name="connsiteX10" fmla="*/ 2695074 w 3689684"/>
                  <a:gd name="connsiteY10" fmla="*/ 1973180 h 2117558"/>
                  <a:gd name="connsiteX11" fmla="*/ 3031958 w 3689684"/>
                  <a:gd name="connsiteY11" fmla="*/ 2069432 h 2117558"/>
                  <a:gd name="connsiteX12" fmla="*/ 3689684 w 3689684"/>
                  <a:gd name="connsiteY12" fmla="*/ 2101516 h 2117558"/>
                  <a:gd name="connsiteX0" fmla="*/ 0 w 3689684"/>
                  <a:gd name="connsiteY0" fmla="*/ 2117558 h 2117558"/>
                  <a:gd name="connsiteX1" fmla="*/ 593558 w 3689684"/>
                  <a:gd name="connsiteY1" fmla="*/ 2085474 h 2117558"/>
                  <a:gd name="connsiteX2" fmla="*/ 914400 w 3689684"/>
                  <a:gd name="connsiteY2" fmla="*/ 1941095 h 2117558"/>
                  <a:gd name="connsiteX3" fmla="*/ 1347537 w 3689684"/>
                  <a:gd name="connsiteY3" fmla="*/ 1379621 h 2117558"/>
                  <a:gd name="connsiteX4" fmla="*/ 1604210 w 3689684"/>
                  <a:gd name="connsiteY4" fmla="*/ 802106 h 2117558"/>
                  <a:gd name="connsiteX5" fmla="*/ 1732548 w 3689684"/>
                  <a:gd name="connsiteY5" fmla="*/ 352926 h 2117558"/>
                  <a:gd name="connsiteX6" fmla="*/ 1876927 w 3689684"/>
                  <a:gd name="connsiteY6" fmla="*/ 0 h 2117558"/>
                  <a:gd name="connsiteX7" fmla="*/ 2101516 w 3689684"/>
                  <a:gd name="connsiteY7" fmla="*/ 352926 h 2117558"/>
                  <a:gd name="connsiteX8" fmla="*/ 2181726 w 3689684"/>
                  <a:gd name="connsiteY8" fmla="*/ 753980 h 2117558"/>
                  <a:gd name="connsiteX9" fmla="*/ 2342147 w 3689684"/>
                  <a:gd name="connsiteY9" fmla="*/ 1379621 h 2117558"/>
                  <a:gd name="connsiteX10" fmla="*/ 2695074 w 3689684"/>
                  <a:gd name="connsiteY10" fmla="*/ 1973180 h 2117558"/>
                  <a:gd name="connsiteX11" fmla="*/ 3031958 w 3689684"/>
                  <a:gd name="connsiteY11" fmla="*/ 2069432 h 2117558"/>
                  <a:gd name="connsiteX12" fmla="*/ 3689684 w 3689684"/>
                  <a:gd name="connsiteY12" fmla="*/ 2101516 h 2117558"/>
                  <a:gd name="connsiteX0" fmla="*/ 0 w 3689684"/>
                  <a:gd name="connsiteY0" fmla="*/ 1957137 h 1957137"/>
                  <a:gd name="connsiteX1" fmla="*/ 593558 w 3689684"/>
                  <a:gd name="connsiteY1" fmla="*/ 1925053 h 1957137"/>
                  <a:gd name="connsiteX2" fmla="*/ 914400 w 3689684"/>
                  <a:gd name="connsiteY2" fmla="*/ 1780674 h 1957137"/>
                  <a:gd name="connsiteX3" fmla="*/ 1347537 w 3689684"/>
                  <a:gd name="connsiteY3" fmla="*/ 1219200 h 1957137"/>
                  <a:gd name="connsiteX4" fmla="*/ 1604210 w 3689684"/>
                  <a:gd name="connsiteY4" fmla="*/ 641685 h 1957137"/>
                  <a:gd name="connsiteX5" fmla="*/ 1732548 w 3689684"/>
                  <a:gd name="connsiteY5" fmla="*/ 192505 h 1957137"/>
                  <a:gd name="connsiteX6" fmla="*/ 1909011 w 3689684"/>
                  <a:gd name="connsiteY6" fmla="*/ 0 h 1957137"/>
                  <a:gd name="connsiteX7" fmla="*/ 2101516 w 3689684"/>
                  <a:gd name="connsiteY7" fmla="*/ 192505 h 1957137"/>
                  <a:gd name="connsiteX8" fmla="*/ 2181726 w 3689684"/>
                  <a:gd name="connsiteY8" fmla="*/ 593559 h 1957137"/>
                  <a:gd name="connsiteX9" fmla="*/ 2342147 w 3689684"/>
                  <a:gd name="connsiteY9" fmla="*/ 1219200 h 1957137"/>
                  <a:gd name="connsiteX10" fmla="*/ 2695074 w 3689684"/>
                  <a:gd name="connsiteY10" fmla="*/ 1812759 h 1957137"/>
                  <a:gd name="connsiteX11" fmla="*/ 3031958 w 3689684"/>
                  <a:gd name="connsiteY11" fmla="*/ 1909011 h 1957137"/>
                  <a:gd name="connsiteX12" fmla="*/ 3689684 w 3689684"/>
                  <a:gd name="connsiteY12" fmla="*/ 1941095 h 1957137"/>
                  <a:gd name="connsiteX0" fmla="*/ 0 w 3689684"/>
                  <a:gd name="connsiteY0" fmla="*/ 1845032 h 1845032"/>
                  <a:gd name="connsiteX1" fmla="*/ 593558 w 3689684"/>
                  <a:gd name="connsiteY1" fmla="*/ 1812948 h 1845032"/>
                  <a:gd name="connsiteX2" fmla="*/ 914400 w 3689684"/>
                  <a:gd name="connsiteY2" fmla="*/ 1668569 h 1845032"/>
                  <a:gd name="connsiteX3" fmla="*/ 1347537 w 3689684"/>
                  <a:gd name="connsiteY3" fmla="*/ 1107095 h 1845032"/>
                  <a:gd name="connsiteX4" fmla="*/ 1604210 w 3689684"/>
                  <a:gd name="connsiteY4" fmla="*/ 529580 h 1845032"/>
                  <a:gd name="connsiteX5" fmla="*/ 1732548 w 3689684"/>
                  <a:gd name="connsiteY5" fmla="*/ 80400 h 1845032"/>
                  <a:gd name="connsiteX6" fmla="*/ 1909011 w 3689684"/>
                  <a:gd name="connsiteY6" fmla="*/ 190 h 1845032"/>
                  <a:gd name="connsiteX7" fmla="*/ 2101516 w 3689684"/>
                  <a:gd name="connsiteY7" fmla="*/ 80400 h 1845032"/>
                  <a:gd name="connsiteX8" fmla="*/ 2181726 w 3689684"/>
                  <a:gd name="connsiteY8" fmla="*/ 481454 h 1845032"/>
                  <a:gd name="connsiteX9" fmla="*/ 2342147 w 3689684"/>
                  <a:gd name="connsiteY9" fmla="*/ 1107095 h 1845032"/>
                  <a:gd name="connsiteX10" fmla="*/ 2695074 w 3689684"/>
                  <a:gd name="connsiteY10" fmla="*/ 1700654 h 1845032"/>
                  <a:gd name="connsiteX11" fmla="*/ 3031958 w 3689684"/>
                  <a:gd name="connsiteY11" fmla="*/ 1796906 h 1845032"/>
                  <a:gd name="connsiteX12" fmla="*/ 3689684 w 3689684"/>
                  <a:gd name="connsiteY12" fmla="*/ 1828990 h 1845032"/>
                  <a:gd name="connsiteX0" fmla="*/ 0 w 3689684"/>
                  <a:gd name="connsiteY0" fmla="*/ 1957137 h 1957137"/>
                  <a:gd name="connsiteX1" fmla="*/ 593558 w 3689684"/>
                  <a:gd name="connsiteY1" fmla="*/ 1925053 h 1957137"/>
                  <a:gd name="connsiteX2" fmla="*/ 914400 w 3689684"/>
                  <a:gd name="connsiteY2" fmla="*/ 1780674 h 1957137"/>
                  <a:gd name="connsiteX3" fmla="*/ 1347537 w 3689684"/>
                  <a:gd name="connsiteY3" fmla="*/ 1219200 h 1957137"/>
                  <a:gd name="connsiteX4" fmla="*/ 1604210 w 3689684"/>
                  <a:gd name="connsiteY4" fmla="*/ 641685 h 1957137"/>
                  <a:gd name="connsiteX5" fmla="*/ 1732548 w 3689684"/>
                  <a:gd name="connsiteY5" fmla="*/ 192505 h 1957137"/>
                  <a:gd name="connsiteX6" fmla="*/ 1925053 w 3689684"/>
                  <a:gd name="connsiteY6" fmla="*/ 0 h 1957137"/>
                  <a:gd name="connsiteX7" fmla="*/ 2101516 w 3689684"/>
                  <a:gd name="connsiteY7" fmla="*/ 192505 h 1957137"/>
                  <a:gd name="connsiteX8" fmla="*/ 2181726 w 3689684"/>
                  <a:gd name="connsiteY8" fmla="*/ 593559 h 1957137"/>
                  <a:gd name="connsiteX9" fmla="*/ 2342147 w 3689684"/>
                  <a:gd name="connsiteY9" fmla="*/ 1219200 h 1957137"/>
                  <a:gd name="connsiteX10" fmla="*/ 2695074 w 3689684"/>
                  <a:gd name="connsiteY10" fmla="*/ 1812759 h 1957137"/>
                  <a:gd name="connsiteX11" fmla="*/ 3031958 w 3689684"/>
                  <a:gd name="connsiteY11" fmla="*/ 1909011 h 1957137"/>
                  <a:gd name="connsiteX12" fmla="*/ 3689684 w 3689684"/>
                  <a:gd name="connsiteY12" fmla="*/ 1941095 h 1957137"/>
                  <a:gd name="connsiteX0" fmla="*/ 0 w 3689684"/>
                  <a:gd name="connsiteY0" fmla="*/ 1957137 h 1957137"/>
                  <a:gd name="connsiteX1" fmla="*/ 593558 w 3689684"/>
                  <a:gd name="connsiteY1" fmla="*/ 1925053 h 1957137"/>
                  <a:gd name="connsiteX2" fmla="*/ 914400 w 3689684"/>
                  <a:gd name="connsiteY2" fmla="*/ 1780674 h 1957137"/>
                  <a:gd name="connsiteX3" fmla="*/ 1347537 w 3689684"/>
                  <a:gd name="connsiteY3" fmla="*/ 1219200 h 1957137"/>
                  <a:gd name="connsiteX4" fmla="*/ 1604210 w 3689684"/>
                  <a:gd name="connsiteY4" fmla="*/ 641685 h 1957137"/>
                  <a:gd name="connsiteX5" fmla="*/ 1732548 w 3689684"/>
                  <a:gd name="connsiteY5" fmla="*/ 192505 h 1957137"/>
                  <a:gd name="connsiteX6" fmla="*/ 1925053 w 3689684"/>
                  <a:gd name="connsiteY6" fmla="*/ 0 h 1957137"/>
                  <a:gd name="connsiteX7" fmla="*/ 2101516 w 3689684"/>
                  <a:gd name="connsiteY7" fmla="*/ 192505 h 1957137"/>
                  <a:gd name="connsiteX8" fmla="*/ 2229853 w 3689684"/>
                  <a:gd name="connsiteY8" fmla="*/ 657728 h 1957137"/>
                  <a:gd name="connsiteX9" fmla="*/ 2342147 w 3689684"/>
                  <a:gd name="connsiteY9" fmla="*/ 1219200 h 1957137"/>
                  <a:gd name="connsiteX10" fmla="*/ 2695074 w 3689684"/>
                  <a:gd name="connsiteY10" fmla="*/ 1812759 h 1957137"/>
                  <a:gd name="connsiteX11" fmla="*/ 3031958 w 3689684"/>
                  <a:gd name="connsiteY11" fmla="*/ 1909011 h 1957137"/>
                  <a:gd name="connsiteX12" fmla="*/ 3689684 w 3689684"/>
                  <a:gd name="connsiteY12" fmla="*/ 1941095 h 1957137"/>
                  <a:gd name="connsiteX0" fmla="*/ 0 w 3689684"/>
                  <a:gd name="connsiteY0" fmla="*/ 1957137 h 1957137"/>
                  <a:gd name="connsiteX1" fmla="*/ 593558 w 3689684"/>
                  <a:gd name="connsiteY1" fmla="*/ 1925053 h 1957137"/>
                  <a:gd name="connsiteX2" fmla="*/ 914400 w 3689684"/>
                  <a:gd name="connsiteY2" fmla="*/ 1780674 h 1957137"/>
                  <a:gd name="connsiteX3" fmla="*/ 1347537 w 3689684"/>
                  <a:gd name="connsiteY3" fmla="*/ 1219200 h 1957137"/>
                  <a:gd name="connsiteX4" fmla="*/ 1604210 w 3689684"/>
                  <a:gd name="connsiteY4" fmla="*/ 641685 h 1957137"/>
                  <a:gd name="connsiteX5" fmla="*/ 1732548 w 3689684"/>
                  <a:gd name="connsiteY5" fmla="*/ 192505 h 1957137"/>
                  <a:gd name="connsiteX6" fmla="*/ 1925053 w 3689684"/>
                  <a:gd name="connsiteY6" fmla="*/ 0 h 1957137"/>
                  <a:gd name="connsiteX7" fmla="*/ 2101516 w 3689684"/>
                  <a:gd name="connsiteY7" fmla="*/ 192505 h 1957137"/>
                  <a:gd name="connsiteX8" fmla="*/ 2213811 w 3689684"/>
                  <a:gd name="connsiteY8" fmla="*/ 577517 h 1957137"/>
                  <a:gd name="connsiteX9" fmla="*/ 2342147 w 3689684"/>
                  <a:gd name="connsiteY9" fmla="*/ 1219200 h 1957137"/>
                  <a:gd name="connsiteX10" fmla="*/ 2695074 w 3689684"/>
                  <a:gd name="connsiteY10" fmla="*/ 1812759 h 1957137"/>
                  <a:gd name="connsiteX11" fmla="*/ 3031958 w 3689684"/>
                  <a:gd name="connsiteY11" fmla="*/ 1909011 h 1957137"/>
                  <a:gd name="connsiteX12" fmla="*/ 3689684 w 3689684"/>
                  <a:gd name="connsiteY12" fmla="*/ 1941095 h 1957137"/>
                  <a:gd name="connsiteX0" fmla="*/ 0 w 3689684"/>
                  <a:gd name="connsiteY0" fmla="*/ 1957137 h 1957137"/>
                  <a:gd name="connsiteX1" fmla="*/ 593558 w 3689684"/>
                  <a:gd name="connsiteY1" fmla="*/ 1925053 h 1957137"/>
                  <a:gd name="connsiteX2" fmla="*/ 914400 w 3689684"/>
                  <a:gd name="connsiteY2" fmla="*/ 1780674 h 1957137"/>
                  <a:gd name="connsiteX3" fmla="*/ 1347537 w 3689684"/>
                  <a:gd name="connsiteY3" fmla="*/ 1219200 h 1957137"/>
                  <a:gd name="connsiteX4" fmla="*/ 1604210 w 3689684"/>
                  <a:gd name="connsiteY4" fmla="*/ 641685 h 1957137"/>
                  <a:gd name="connsiteX5" fmla="*/ 1732548 w 3689684"/>
                  <a:gd name="connsiteY5" fmla="*/ 192505 h 1957137"/>
                  <a:gd name="connsiteX6" fmla="*/ 1925053 w 3689684"/>
                  <a:gd name="connsiteY6" fmla="*/ 0 h 1957137"/>
                  <a:gd name="connsiteX7" fmla="*/ 2101516 w 3689684"/>
                  <a:gd name="connsiteY7" fmla="*/ 192505 h 1957137"/>
                  <a:gd name="connsiteX8" fmla="*/ 2213811 w 3689684"/>
                  <a:gd name="connsiteY8" fmla="*/ 577517 h 1957137"/>
                  <a:gd name="connsiteX9" fmla="*/ 2342147 w 3689684"/>
                  <a:gd name="connsiteY9" fmla="*/ 1219200 h 1957137"/>
                  <a:gd name="connsiteX10" fmla="*/ 2695074 w 3689684"/>
                  <a:gd name="connsiteY10" fmla="*/ 1812759 h 1957137"/>
                  <a:gd name="connsiteX11" fmla="*/ 3144252 w 3689684"/>
                  <a:gd name="connsiteY11" fmla="*/ 1941095 h 1957137"/>
                  <a:gd name="connsiteX12" fmla="*/ 3689684 w 3689684"/>
                  <a:gd name="connsiteY12" fmla="*/ 1941095 h 1957137"/>
                  <a:gd name="connsiteX0" fmla="*/ 0 w 3689684"/>
                  <a:gd name="connsiteY0" fmla="*/ 1876926 h 1876926"/>
                  <a:gd name="connsiteX1" fmla="*/ 593558 w 3689684"/>
                  <a:gd name="connsiteY1" fmla="*/ 1844842 h 1876926"/>
                  <a:gd name="connsiteX2" fmla="*/ 914400 w 3689684"/>
                  <a:gd name="connsiteY2" fmla="*/ 1700463 h 1876926"/>
                  <a:gd name="connsiteX3" fmla="*/ 1347537 w 3689684"/>
                  <a:gd name="connsiteY3" fmla="*/ 1138989 h 1876926"/>
                  <a:gd name="connsiteX4" fmla="*/ 1604210 w 3689684"/>
                  <a:gd name="connsiteY4" fmla="*/ 561474 h 1876926"/>
                  <a:gd name="connsiteX5" fmla="*/ 1732548 w 3689684"/>
                  <a:gd name="connsiteY5" fmla="*/ 112294 h 1876926"/>
                  <a:gd name="connsiteX6" fmla="*/ 1892969 w 3689684"/>
                  <a:gd name="connsiteY6" fmla="*/ 0 h 1876926"/>
                  <a:gd name="connsiteX7" fmla="*/ 2101516 w 3689684"/>
                  <a:gd name="connsiteY7" fmla="*/ 112294 h 1876926"/>
                  <a:gd name="connsiteX8" fmla="*/ 2213811 w 3689684"/>
                  <a:gd name="connsiteY8" fmla="*/ 497306 h 1876926"/>
                  <a:gd name="connsiteX9" fmla="*/ 2342147 w 3689684"/>
                  <a:gd name="connsiteY9" fmla="*/ 1138989 h 1876926"/>
                  <a:gd name="connsiteX10" fmla="*/ 2695074 w 3689684"/>
                  <a:gd name="connsiteY10" fmla="*/ 1732548 h 1876926"/>
                  <a:gd name="connsiteX11" fmla="*/ 3144252 w 3689684"/>
                  <a:gd name="connsiteY11" fmla="*/ 1860884 h 1876926"/>
                  <a:gd name="connsiteX12" fmla="*/ 3689684 w 3689684"/>
                  <a:gd name="connsiteY12" fmla="*/ 1860884 h 1876926"/>
                  <a:gd name="connsiteX0" fmla="*/ 0 w 3689684"/>
                  <a:gd name="connsiteY0" fmla="*/ 1957137 h 1957137"/>
                  <a:gd name="connsiteX1" fmla="*/ 593558 w 3689684"/>
                  <a:gd name="connsiteY1" fmla="*/ 1925053 h 1957137"/>
                  <a:gd name="connsiteX2" fmla="*/ 914400 w 3689684"/>
                  <a:gd name="connsiteY2" fmla="*/ 1780674 h 1957137"/>
                  <a:gd name="connsiteX3" fmla="*/ 1347537 w 3689684"/>
                  <a:gd name="connsiteY3" fmla="*/ 1219200 h 1957137"/>
                  <a:gd name="connsiteX4" fmla="*/ 1604210 w 3689684"/>
                  <a:gd name="connsiteY4" fmla="*/ 641685 h 1957137"/>
                  <a:gd name="connsiteX5" fmla="*/ 1732548 w 3689684"/>
                  <a:gd name="connsiteY5" fmla="*/ 192505 h 1957137"/>
                  <a:gd name="connsiteX6" fmla="*/ 1909011 w 3689684"/>
                  <a:gd name="connsiteY6" fmla="*/ 0 h 1957137"/>
                  <a:gd name="connsiteX7" fmla="*/ 2101516 w 3689684"/>
                  <a:gd name="connsiteY7" fmla="*/ 192505 h 1957137"/>
                  <a:gd name="connsiteX8" fmla="*/ 2213811 w 3689684"/>
                  <a:gd name="connsiteY8" fmla="*/ 577517 h 1957137"/>
                  <a:gd name="connsiteX9" fmla="*/ 2342147 w 3689684"/>
                  <a:gd name="connsiteY9" fmla="*/ 1219200 h 1957137"/>
                  <a:gd name="connsiteX10" fmla="*/ 2695074 w 3689684"/>
                  <a:gd name="connsiteY10" fmla="*/ 1812759 h 1957137"/>
                  <a:gd name="connsiteX11" fmla="*/ 3144252 w 3689684"/>
                  <a:gd name="connsiteY11" fmla="*/ 1941095 h 1957137"/>
                  <a:gd name="connsiteX12" fmla="*/ 3689684 w 3689684"/>
                  <a:gd name="connsiteY12" fmla="*/ 1941095 h 1957137"/>
                  <a:gd name="connsiteX0" fmla="*/ 0 w 3689684"/>
                  <a:gd name="connsiteY0" fmla="*/ 1957137 h 1957137"/>
                  <a:gd name="connsiteX1" fmla="*/ 593558 w 3689684"/>
                  <a:gd name="connsiteY1" fmla="*/ 1925053 h 1957137"/>
                  <a:gd name="connsiteX2" fmla="*/ 914400 w 3689684"/>
                  <a:gd name="connsiteY2" fmla="*/ 1780674 h 1957137"/>
                  <a:gd name="connsiteX3" fmla="*/ 1347537 w 3689684"/>
                  <a:gd name="connsiteY3" fmla="*/ 1219200 h 1957137"/>
                  <a:gd name="connsiteX4" fmla="*/ 1604210 w 3689684"/>
                  <a:gd name="connsiteY4" fmla="*/ 641685 h 1957137"/>
                  <a:gd name="connsiteX5" fmla="*/ 1732548 w 3689684"/>
                  <a:gd name="connsiteY5" fmla="*/ 192505 h 1957137"/>
                  <a:gd name="connsiteX6" fmla="*/ 1909011 w 3689684"/>
                  <a:gd name="connsiteY6" fmla="*/ 0 h 1957137"/>
                  <a:gd name="connsiteX7" fmla="*/ 2069432 w 3689684"/>
                  <a:gd name="connsiteY7" fmla="*/ 192505 h 1957137"/>
                  <a:gd name="connsiteX8" fmla="*/ 2213811 w 3689684"/>
                  <a:gd name="connsiteY8" fmla="*/ 577517 h 1957137"/>
                  <a:gd name="connsiteX9" fmla="*/ 2342147 w 3689684"/>
                  <a:gd name="connsiteY9" fmla="*/ 1219200 h 1957137"/>
                  <a:gd name="connsiteX10" fmla="*/ 2695074 w 3689684"/>
                  <a:gd name="connsiteY10" fmla="*/ 1812759 h 1957137"/>
                  <a:gd name="connsiteX11" fmla="*/ 3144252 w 3689684"/>
                  <a:gd name="connsiteY11" fmla="*/ 1941095 h 1957137"/>
                  <a:gd name="connsiteX12" fmla="*/ 3689684 w 3689684"/>
                  <a:gd name="connsiteY12" fmla="*/ 1941095 h 1957137"/>
                  <a:gd name="connsiteX0" fmla="*/ 0 w 3689684"/>
                  <a:gd name="connsiteY0" fmla="*/ 1957425 h 1957425"/>
                  <a:gd name="connsiteX1" fmla="*/ 593558 w 3689684"/>
                  <a:gd name="connsiteY1" fmla="*/ 1925341 h 1957425"/>
                  <a:gd name="connsiteX2" fmla="*/ 914400 w 3689684"/>
                  <a:gd name="connsiteY2" fmla="*/ 1780962 h 1957425"/>
                  <a:gd name="connsiteX3" fmla="*/ 1347537 w 3689684"/>
                  <a:gd name="connsiteY3" fmla="*/ 1219488 h 1957425"/>
                  <a:gd name="connsiteX4" fmla="*/ 1604210 w 3689684"/>
                  <a:gd name="connsiteY4" fmla="*/ 641973 h 1957425"/>
                  <a:gd name="connsiteX5" fmla="*/ 1732548 w 3689684"/>
                  <a:gd name="connsiteY5" fmla="*/ 192793 h 1957425"/>
                  <a:gd name="connsiteX6" fmla="*/ 1909011 w 3689684"/>
                  <a:gd name="connsiteY6" fmla="*/ 288 h 1957425"/>
                  <a:gd name="connsiteX7" fmla="*/ 2117558 w 3689684"/>
                  <a:gd name="connsiteY7" fmla="*/ 160709 h 1957425"/>
                  <a:gd name="connsiteX8" fmla="*/ 2213811 w 3689684"/>
                  <a:gd name="connsiteY8" fmla="*/ 577805 h 1957425"/>
                  <a:gd name="connsiteX9" fmla="*/ 2342147 w 3689684"/>
                  <a:gd name="connsiteY9" fmla="*/ 1219488 h 1957425"/>
                  <a:gd name="connsiteX10" fmla="*/ 2695074 w 3689684"/>
                  <a:gd name="connsiteY10" fmla="*/ 1813047 h 1957425"/>
                  <a:gd name="connsiteX11" fmla="*/ 3144252 w 3689684"/>
                  <a:gd name="connsiteY11" fmla="*/ 1941383 h 1957425"/>
                  <a:gd name="connsiteX12" fmla="*/ 3689684 w 3689684"/>
                  <a:gd name="connsiteY12" fmla="*/ 1941383 h 1957425"/>
                  <a:gd name="connsiteX0" fmla="*/ 0 w 3689684"/>
                  <a:gd name="connsiteY0" fmla="*/ 1957486 h 1957486"/>
                  <a:gd name="connsiteX1" fmla="*/ 593558 w 3689684"/>
                  <a:gd name="connsiteY1" fmla="*/ 1925402 h 1957486"/>
                  <a:gd name="connsiteX2" fmla="*/ 914400 w 3689684"/>
                  <a:gd name="connsiteY2" fmla="*/ 1781023 h 1957486"/>
                  <a:gd name="connsiteX3" fmla="*/ 1347537 w 3689684"/>
                  <a:gd name="connsiteY3" fmla="*/ 1219549 h 1957486"/>
                  <a:gd name="connsiteX4" fmla="*/ 1604210 w 3689684"/>
                  <a:gd name="connsiteY4" fmla="*/ 642034 h 1957486"/>
                  <a:gd name="connsiteX5" fmla="*/ 1732548 w 3689684"/>
                  <a:gd name="connsiteY5" fmla="*/ 192854 h 1957486"/>
                  <a:gd name="connsiteX6" fmla="*/ 1909011 w 3689684"/>
                  <a:gd name="connsiteY6" fmla="*/ 349 h 1957486"/>
                  <a:gd name="connsiteX7" fmla="*/ 2117558 w 3689684"/>
                  <a:gd name="connsiteY7" fmla="*/ 160770 h 1957486"/>
                  <a:gd name="connsiteX8" fmla="*/ 2213811 w 3689684"/>
                  <a:gd name="connsiteY8" fmla="*/ 658077 h 1957486"/>
                  <a:gd name="connsiteX9" fmla="*/ 2342147 w 3689684"/>
                  <a:gd name="connsiteY9" fmla="*/ 1219549 h 1957486"/>
                  <a:gd name="connsiteX10" fmla="*/ 2695074 w 3689684"/>
                  <a:gd name="connsiteY10" fmla="*/ 1813108 h 1957486"/>
                  <a:gd name="connsiteX11" fmla="*/ 3144252 w 3689684"/>
                  <a:gd name="connsiteY11" fmla="*/ 1941444 h 1957486"/>
                  <a:gd name="connsiteX12" fmla="*/ 3689684 w 3689684"/>
                  <a:gd name="connsiteY12" fmla="*/ 1941444 h 1957486"/>
                  <a:gd name="connsiteX0" fmla="*/ 0 w 3689684"/>
                  <a:gd name="connsiteY0" fmla="*/ 1957501 h 1957501"/>
                  <a:gd name="connsiteX1" fmla="*/ 593558 w 3689684"/>
                  <a:gd name="connsiteY1" fmla="*/ 1925417 h 1957501"/>
                  <a:gd name="connsiteX2" fmla="*/ 914400 w 3689684"/>
                  <a:gd name="connsiteY2" fmla="*/ 1781038 h 1957501"/>
                  <a:gd name="connsiteX3" fmla="*/ 1347537 w 3689684"/>
                  <a:gd name="connsiteY3" fmla="*/ 1219564 h 1957501"/>
                  <a:gd name="connsiteX4" fmla="*/ 1604210 w 3689684"/>
                  <a:gd name="connsiteY4" fmla="*/ 642049 h 1957501"/>
                  <a:gd name="connsiteX5" fmla="*/ 1732548 w 3689684"/>
                  <a:gd name="connsiteY5" fmla="*/ 192869 h 1957501"/>
                  <a:gd name="connsiteX6" fmla="*/ 1909011 w 3689684"/>
                  <a:gd name="connsiteY6" fmla="*/ 364 h 1957501"/>
                  <a:gd name="connsiteX7" fmla="*/ 2117558 w 3689684"/>
                  <a:gd name="connsiteY7" fmla="*/ 160785 h 1957501"/>
                  <a:gd name="connsiteX8" fmla="*/ 2197769 w 3689684"/>
                  <a:gd name="connsiteY8" fmla="*/ 674134 h 1957501"/>
                  <a:gd name="connsiteX9" fmla="*/ 2342147 w 3689684"/>
                  <a:gd name="connsiteY9" fmla="*/ 1219564 h 1957501"/>
                  <a:gd name="connsiteX10" fmla="*/ 2695074 w 3689684"/>
                  <a:gd name="connsiteY10" fmla="*/ 1813123 h 1957501"/>
                  <a:gd name="connsiteX11" fmla="*/ 3144252 w 3689684"/>
                  <a:gd name="connsiteY11" fmla="*/ 1941459 h 1957501"/>
                  <a:gd name="connsiteX12" fmla="*/ 3689684 w 3689684"/>
                  <a:gd name="connsiteY12" fmla="*/ 1941459 h 1957501"/>
                  <a:gd name="connsiteX0" fmla="*/ 0 w 3689684"/>
                  <a:gd name="connsiteY0" fmla="*/ 1957501 h 1957501"/>
                  <a:gd name="connsiteX1" fmla="*/ 593558 w 3689684"/>
                  <a:gd name="connsiteY1" fmla="*/ 1925417 h 1957501"/>
                  <a:gd name="connsiteX2" fmla="*/ 914400 w 3689684"/>
                  <a:gd name="connsiteY2" fmla="*/ 1781038 h 1957501"/>
                  <a:gd name="connsiteX3" fmla="*/ 1347537 w 3689684"/>
                  <a:gd name="connsiteY3" fmla="*/ 1219564 h 1957501"/>
                  <a:gd name="connsiteX4" fmla="*/ 1604210 w 3689684"/>
                  <a:gd name="connsiteY4" fmla="*/ 642049 h 1957501"/>
                  <a:gd name="connsiteX5" fmla="*/ 1732548 w 3689684"/>
                  <a:gd name="connsiteY5" fmla="*/ 192869 h 1957501"/>
                  <a:gd name="connsiteX6" fmla="*/ 1909011 w 3689684"/>
                  <a:gd name="connsiteY6" fmla="*/ 364 h 1957501"/>
                  <a:gd name="connsiteX7" fmla="*/ 2117558 w 3689684"/>
                  <a:gd name="connsiteY7" fmla="*/ 160785 h 1957501"/>
                  <a:gd name="connsiteX8" fmla="*/ 2197769 w 3689684"/>
                  <a:gd name="connsiteY8" fmla="*/ 674134 h 1957501"/>
                  <a:gd name="connsiteX9" fmla="*/ 2422357 w 3689684"/>
                  <a:gd name="connsiteY9" fmla="*/ 1219564 h 1957501"/>
                  <a:gd name="connsiteX10" fmla="*/ 2695074 w 3689684"/>
                  <a:gd name="connsiteY10" fmla="*/ 1813123 h 1957501"/>
                  <a:gd name="connsiteX11" fmla="*/ 3144252 w 3689684"/>
                  <a:gd name="connsiteY11" fmla="*/ 1941459 h 1957501"/>
                  <a:gd name="connsiteX12" fmla="*/ 3689684 w 3689684"/>
                  <a:gd name="connsiteY12" fmla="*/ 1941459 h 1957501"/>
                  <a:gd name="connsiteX0" fmla="*/ 0 w 3689684"/>
                  <a:gd name="connsiteY0" fmla="*/ 1957460 h 1957460"/>
                  <a:gd name="connsiteX1" fmla="*/ 593558 w 3689684"/>
                  <a:gd name="connsiteY1" fmla="*/ 1925376 h 1957460"/>
                  <a:gd name="connsiteX2" fmla="*/ 914400 w 3689684"/>
                  <a:gd name="connsiteY2" fmla="*/ 1780997 h 1957460"/>
                  <a:gd name="connsiteX3" fmla="*/ 1347537 w 3689684"/>
                  <a:gd name="connsiteY3" fmla="*/ 1219523 h 1957460"/>
                  <a:gd name="connsiteX4" fmla="*/ 1604210 w 3689684"/>
                  <a:gd name="connsiteY4" fmla="*/ 642008 h 1957460"/>
                  <a:gd name="connsiteX5" fmla="*/ 1732548 w 3689684"/>
                  <a:gd name="connsiteY5" fmla="*/ 192828 h 1957460"/>
                  <a:gd name="connsiteX6" fmla="*/ 1909011 w 3689684"/>
                  <a:gd name="connsiteY6" fmla="*/ 323 h 1957460"/>
                  <a:gd name="connsiteX7" fmla="*/ 2117558 w 3689684"/>
                  <a:gd name="connsiteY7" fmla="*/ 160744 h 1957460"/>
                  <a:gd name="connsiteX8" fmla="*/ 2277980 w 3689684"/>
                  <a:gd name="connsiteY8" fmla="*/ 625966 h 1957460"/>
                  <a:gd name="connsiteX9" fmla="*/ 2422357 w 3689684"/>
                  <a:gd name="connsiteY9" fmla="*/ 1219523 h 1957460"/>
                  <a:gd name="connsiteX10" fmla="*/ 2695074 w 3689684"/>
                  <a:gd name="connsiteY10" fmla="*/ 1813082 h 1957460"/>
                  <a:gd name="connsiteX11" fmla="*/ 3144252 w 3689684"/>
                  <a:gd name="connsiteY11" fmla="*/ 1941418 h 1957460"/>
                  <a:gd name="connsiteX12" fmla="*/ 3689684 w 3689684"/>
                  <a:gd name="connsiteY12" fmla="*/ 1941418 h 1957460"/>
                  <a:gd name="connsiteX0" fmla="*/ 0 w 3689684"/>
                  <a:gd name="connsiteY0" fmla="*/ 1957225 h 1957225"/>
                  <a:gd name="connsiteX1" fmla="*/ 593558 w 3689684"/>
                  <a:gd name="connsiteY1" fmla="*/ 1925141 h 1957225"/>
                  <a:gd name="connsiteX2" fmla="*/ 914400 w 3689684"/>
                  <a:gd name="connsiteY2" fmla="*/ 1780762 h 1957225"/>
                  <a:gd name="connsiteX3" fmla="*/ 1347537 w 3689684"/>
                  <a:gd name="connsiteY3" fmla="*/ 1219288 h 1957225"/>
                  <a:gd name="connsiteX4" fmla="*/ 1604210 w 3689684"/>
                  <a:gd name="connsiteY4" fmla="*/ 641773 h 1957225"/>
                  <a:gd name="connsiteX5" fmla="*/ 1748590 w 3689684"/>
                  <a:gd name="connsiteY5" fmla="*/ 176550 h 1957225"/>
                  <a:gd name="connsiteX6" fmla="*/ 1909011 w 3689684"/>
                  <a:gd name="connsiteY6" fmla="*/ 88 h 1957225"/>
                  <a:gd name="connsiteX7" fmla="*/ 2117558 w 3689684"/>
                  <a:gd name="connsiteY7" fmla="*/ 160509 h 1957225"/>
                  <a:gd name="connsiteX8" fmla="*/ 2277980 w 3689684"/>
                  <a:gd name="connsiteY8" fmla="*/ 625731 h 1957225"/>
                  <a:gd name="connsiteX9" fmla="*/ 2422357 w 3689684"/>
                  <a:gd name="connsiteY9" fmla="*/ 1219288 h 1957225"/>
                  <a:gd name="connsiteX10" fmla="*/ 2695074 w 3689684"/>
                  <a:gd name="connsiteY10" fmla="*/ 1812847 h 1957225"/>
                  <a:gd name="connsiteX11" fmla="*/ 3144252 w 3689684"/>
                  <a:gd name="connsiteY11" fmla="*/ 1941183 h 1957225"/>
                  <a:gd name="connsiteX12" fmla="*/ 3689684 w 3689684"/>
                  <a:gd name="connsiteY12" fmla="*/ 1941183 h 1957225"/>
                  <a:gd name="connsiteX0" fmla="*/ 0 w 3689684"/>
                  <a:gd name="connsiteY0" fmla="*/ 1957225 h 1957225"/>
                  <a:gd name="connsiteX1" fmla="*/ 593558 w 3689684"/>
                  <a:gd name="connsiteY1" fmla="*/ 1925141 h 1957225"/>
                  <a:gd name="connsiteX2" fmla="*/ 914400 w 3689684"/>
                  <a:gd name="connsiteY2" fmla="*/ 1780762 h 1957225"/>
                  <a:gd name="connsiteX3" fmla="*/ 1347537 w 3689684"/>
                  <a:gd name="connsiteY3" fmla="*/ 1219288 h 1957225"/>
                  <a:gd name="connsiteX4" fmla="*/ 1588168 w 3689684"/>
                  <a:gd name="connsiteY4" fmla="*/ 641773 h 1957225"/>
                  <a:gd name="connsiteX5" fmla="*/ 1748590 w 3689684"/>
                  <a:gd name="connsiteY5" fmla="*/ 176550 h 1957225"/>
                  <a:gd name="connsiteX6" fmla="*/ 1909011 w 3689684"/>
                  <a:gd name="connsiteY6" fmla="*/ 88 h 1957225"/>
                  <a:gd name="connsiteX7" fmla="*/ 2117558 w 3689684"/>
                  <a:gd name="connsiteY7" fmla="*/ 160509 h 1957225"/>
                  <a:gd name="connsiteX8" fmla="*/ 2277980 w 3689684"/>
                  <a:gd name="connsiteY8" fmla="*/ 625731 h 1957225"/>
                  <a:gd name="connsiteX9" fmla="*/ 2422357 w 3689684"/>
                  <a:gd name="connsiteY9" fmla="*/ 1219288 h 1957225"/>
                  <a:gd name="connsiteX10" fmla="*/ 2695074 w 3689684"/>
                  <a:gd name="connsiteY10" fmla="*/ 1812847 h 1957225"/>
                  <a:gd name="connsiteX11" fmla="*/ 3144252 w 3689684"/>
                  <a:gd name="connsiteY11" fmla="*/ 1941183 h 1957225"/>
                  <a:gd name="connsiteX12" fmla="*/ 3689684 w 3689684"/>
                  <a:gd name="connsiteY12" fmla="*/ 1941183 h 1957225"/>
                  <a:gd name="connsiteX0" fmla="*/ 0 w 3689684"/>
                  <a:gd name="connsiteY0" fmla="*/ 1957225 h 1957225"/>
                  <a:gd name="connsiteX1" fmla="*/ 593558 w 3689684"/>
                  <a:gd name="connsiteY1" fmla="*/ 1925141 h 1957225"/>
                  <a:gd name="connsiteX2" fmla="*/ 914400 w 3689684"/>
                  <a:gd name="connsiteY2" fmla="*/ 1780762 h 1957225"/>
                  <a:gd name="connsiteX3" fmla="*/ 1347537 w 3689684"/>
                  <a:gd name="connsiteY3" fmla="*/ 1219288 h 1957225"/>
                  <a:gd name="connsiteX4" fmla="*/ 1604210 w 3689684"/>
                  <a:gd name="connsiteY4" fmla="*/ 593647 h 1957225"/>
                  <a:gd name="connsiteX5" fmla="*/ 1748590 w 3689684"/>
                  <a:gd name="connsiteY5" fmla="*/ 176550 h 1957225"/>
                  <a:gd name="connsiteX6" fmla="*/ 1909011 w 3689684"/>
                  <a:gd name="connsiteY6" fmla="*/ 88 h 1957225"/>
                  <a:gd name="connsiteX7" fmla="*/ 2117558 w 3689684"/>
                  <a:gd name="connsiteY7" fmla="*/ 160509 h 1957225"/>
                  <a:gd name="connsiteX8" fmla="*/ 2277980 w 3689684"/>
                  <a:gd name="connsiteY8" fmla="*/ 625731 h 1957225"/>
                  <a:gd name="connsiteX9" fmla="*/ 2422357 w 3689684"/>
                  <a:gd name="connsiteY9" fmla="*/ 1219288 h 1957225"/>
                  <a:gd name="connsiteX10" fmla="*/ 2695074 w 3689684"/>
                  <a:gd name="connsiteY10" fmla="*/ 1812847 h 1957225"/>
                  <a:gd name="connsiteX11" fmla="*/ 3144252 w 3689684"/>
                  <a:gd name="connsiteY11" fmla="*/ 1941183 h 1957225"/>
                  <a:gd name="connsiteX12" fmla="*/ 3689684 w 3689684"/>
                  <a:gd name="connsiteY12" fmla="*/ 1941183 h 1957225"/>
                  <a:gd name="connsiteX0" fmla="*/ 0 w 3689684"/>
                  <a:gd name="connsiteY0" fmla="*/ 1957225 h 1957225"/>
                  <a:gd name="connsiteX1" fmla="*/ 593558 w 3689684"/>
                  <a:gd name="connsiteY1" fmla="*/ 1925141 h 1957225"/>
                  <a:gd name="connsiteX2" fmla="*/ 914400 w 3689684"/>
                  <a:gd name="connsiteY2" fmla="*/ 1780762 h 1957225"/>
                  <a:gd name="connsiteX3" fmla="*/ 1347537 w 3689684"/>
                  <a:gd name="connsiteY3" fmla="*/ 1219288 h 1957225"/>
                  <a:gd name="connsiteX4" fmla="*/ 1604210 w 3689684"/>
                  <a:gd name="connsiteY4" fmla="*/ 593647 h 1957225"/>
                  <a:gd name="connsiteX5" fmla="*/ 1748590 w 3689684"/>
                  <a:gd name="connsiteY5" fmla="*/ 176550 h 1957225"/>
                  <a:gd name="connsiteX6" fmla="*/ 1909011 w 3689684"/>
                  <a:gd name="connsiteY6" fmla="*/ 88 h 1957225"/>
                  <a:gd name="connsiteX7" fmla="*/ 2117558 w 3689684"/>
                  <a:gd name="connsiteY7" fmla="*/ 160509 h 1957225"/>
                  <a:gd name="connsiteX8" fmla="*/ 2277980 w 3689684"/>
                  <a:gd name="connsiteY8" fmla="*/ 625731 h 1957225"/>
                  <a:gd name="connsiteX9" fmla="*/ 2422357 w 3689684"/>
                  <a:gd name="connsiteY9" fmla="*/ 1219288 h 1957225"/>
                  <a:gd name="connsiteX10" fmla="*/ 2695074 w 3689684"/>
                  <a:gd name="connsiteY10" fmla="*/ 1812847 h 1957225"/>
                  <a:gd name="connsiteX11" fmla="*/ 3144252 w 3689684"/>
                  <a:gd name="connsiteY11" fmla="*/ 1941183 h 1957225"/>
                  <a:gd name="connsiteX12" fmla="*/ 3689684 w 3689684"/>
                  <a:gd name="connsiteY12" fmla="*/ 1941183 h 1957225"/>
                  <a:gd name="connsiteX0" fmla="*/ 0 w 3689684"/>
                  <a:gd name="connsiteY0" fmla="*/ 1957225 h 1957225"/>
                  <a:gd name="connsiteX1" fmla="*/ 593558 w 3689684"/>
                  <a:gd name="connsiteY1" fmla="*/ 1925141 h 1957225"/>
                  <a:gd name="connsiteX2" fmla="*/ 914400 w 3689684"/>
                  <a:gd name="connsiteY2" fmla="*/ 1780762 h 1957225"/>
                  <a:gd name="connsiteX3" fmla="*/ 1283369 w 3689684"/>
                  <a:gd name="connsiteY3" fmla="*/ 1187203 h 1957225"/>
                  <a:gd name="connsiteX4" fmla="*/ 1604210 w 3689684"/>
                  <a:gd name="connsiteY4" fmla="*/ 593647 h 1957225"/>
                  <a:gd name="connsiteX5" fmla="*/ 1748590 w 3689684"/>
                  <a:gd name="connsiteY5" fmla="*/ 176550 h 1957225"/>
                  <a:gd name="connsiteX6" fmla="*/ 1909011 w 3689684"/>
                  <a:gd name="connsiteY6" fmla="*/ 88 h 1957225"/>
                  <a:gd name="connsiteX7" fmla="*/ 2117558 w 3689684"/>
                  <a:gd name="connsiteY7" fmla="*/ 160509 h 1957225"/>
                  <a:gd name="connsiteX8" fmla="*/ 2277980 w 3689684"/>
                  <a:gd name="connsiteY8" fmla="*/ 625731 h 1957225"/>
                  <a:gd name="connsiteX9" fmla="*/ 2422357 w 3689684"/>
                  <a:gd name="connsiteY9" fmla="*/ 1219288 h 1957225"/>
                  <a:gd name="connsiteX10" fmla="*/ 2695074 w 3689684"/>
                  <a:gd name="connsiteY10" fmla="*/ 1812847 h 1957225"/>
                  <a:gd name="connsiteX11" fmla="*/ 3144252 w 3689684"/>
                  <a:gd name="connsiteY11" fmla="*/ 1941183 h 1957225"/>
                  <a:gd name="connsiteX12" fmla="*/ 3689684 w 3689684"/>
                  <a:gd name="connsiteY12" fmla="*/ 1941183 h 1957225"/>
                  <a:gd name="connsiteX0" fmla="*/ 0 w 3689684"/>
                  <a:gd name="connsiteY0" fmla="*/ 1957225 h 1957225"/>
                  <a:gd name="connsiteX1" fmla="*/ 593558 w 3689684"/>
                  <a:gd name="connsiteY1" fmla="*/ 1925141 h 1957225"/>
                  <a:gd name="connsiteX2" fmla="*/ 914400 w 3689684"/>
                  <a:gd name="connsiteY2" fmla="*/ 1780762 h 1957225"/>
                  <a:gd name="connsiteX3" fmla="*/ 1283369 w 3689684"/>
                  <a:gd name="connsiteY3" fmla="*/ 1187203 h 1957225"/>
                  <a:gd name="connsiteX4" fmla="*/ 1540042 w 3689684"/>
                  <a:gd name="connsiteY4" fmla="*/ 593647 h 1957225"/>
                  <a:gd name="connsiteX5" fmla="*/ 1748590 w 3689684"/>
                  <a:gd name="connsiteY5" fmla="*/ 176550 h 1957225"/>
                  <a:gd name="connsiteX6" fmla="*/ 1909011 w 3689684"/>
                  <a:gd name="connsiteY6" fmla="*/ 88 h 1957225"/>
                  <a:gd name="connsiteX7" fmla="*/ 2117558 w 3689684"/>
                  <a:gd name="connsiteY7" fmla="*/ 160509 h 1957225"/>
                  <a:gd name="connsiteX8" fmla="*/ 2277980 w 3689684"/>
                  <a:gd name="connsiteY8" fmla="*/ 625731 h 1957225"/>
                  <a:gd name="connsiteX9" fmla="*/ 2422357 w 3689684"/>
                  <a:gd name="connsiteY9" fmla="*/ 1219288 h 1957225"/>
                  <a:gd name="connsiteX10" fmla="*/ 2695074 w 3689684"/>
                  <a:gd name="connsiteY10" fmla="*/ 1812847 h 1957225"/>
                  <a:gd name="connsiteX11" fmla="*/ 3144252 w 3689684"/>
                  <a:gd name="connsiteY11" fmla="*/ 1941183 h 1957225"/>
                  <a:gd name="connsiteX12" fmla="*/ 3689684 w 3689684"/>
                  <a:gd name="connsiteY12" fmla="*/ 1941183 h 1957225"/>
                  <a:gd name="connsiteX0" fmla="*/ 0 w 3689684"/>
                  <a:gd name="connsiteY0" fmla="*/ 1957225 h 1957225"/>
                  <a:gd name="connsiteX1" fmla="*/ 593558 w 3689684"/>
                  <a:gd name="connsiteY1" fmla="*/ 1925141 h 1957225"/>
                  <a:gd name="connsiteX2" fmla="*/ 914400 w 3689684"/>
                  <a:gd name="connsiteY2" fmla="*/ 1780762 h 1957225"/>
                  <a:gd name="connsiteX3" fmla="*/ 1315453 w 3689684"/>
                  <a:gd name="connsiteY3" fmla="*/ 1219288 h 1957225"/>
                  <a:gd name="connsiteX4" fmla="*/ 1540042 w 3689684"/>
                  <a:gd name="connsiteY4" fmla="*/ 593647 h 1957225"/>
                  <a:gd name="connsiteX5" fmla="*/ 1748590 w 3689684"/>
                  <a:gd name="connsiteY5" fmla="*/ 176550 h 1957225"/>
                  <a:gd name="connsiteX6" fmla="*/ 1909011 w 3689684"/>
                  <a:gd name="connsiteY6" fmla="*/ 88 h 1957225"/>
                  <a:gd name="connsiteX7" fmla="*/ 2117558 w 3689684"/>
                  <a:gd name="connsiteY7" fmla="*/ 160509 h 1957225"/>
                  <a:gd name="connsiteX8" fmla="*/ 2277980 w 3689684"/>
                  <a:gd name="connsiteY8" fmla="*/ 625731 h 1957225"/>
                  <a:gd name="connsiteX9" fmla="*/ 2422357 w 3689684"/>
                  <a:gd name="connsiteY9" fmla="*/ 1219288 h 1957225"/>
                  <a:gd name="connsiteX10" fmla="*/ 2695074 w 3689684"/>
                  <a:gd name="connsiteY10" fmla="*/ 1812847 h 1957225"/>
                  <a:gd name="connsiteX11" fmla="*/ 3144252 w 3689684"/>
                  <a:gd name="connsiteY11" fmla="*/ 1941183 h 1957225"/>
                  <a:gd name="connsiteX12" fmla="*/ 3689684 w 3689684"/>
                  <a:gd name="connsiteY12" fmla="*/ 1941183 h 1957225"/>
                  <a:gd name="connsiteX0" fmla="*/ 0 w 3689684"/>
                  <a:gd name="connsiteY0" fmla="*/ 1957225 h 1957225"/>
                  <a:gd name="connsiteX1" fmla="*/ 593558 w 3689684"/>
                  <a:gd name="connsiteY1" fmla="*/ 1925141 h 1957225"/>
                  <a:gd name="connsiteX2" fmla="*/ 914400 w 3689684"/>
                  <a:gd name="connsiteY2" fmla="*/ 1780762 h 1957225"/>
                  <a:gd name="connsiteX3" fmla="*/ 1363580 w 3689684"/>
                  <a:gd name="connsiteY3" fmla="*/ 1267415 h 1957225"/>
                  <a:gd name="connsiteX4" fmla="*/ 1540042 w 3689684"/>
                  <a:gd name="connsiteY4" fmla="*/ 593647 h 1957225"/>
                  <a:gd name="connsiteX5" fmla="*/ 1748590 w 3689684"/>
                  <a:gd name="connsiteY5" fmla="*/ 176550 h 1957225"/>
                  <a:gd name="connsiteX6" fmla="*/ 1909011 w 3689684"/>
                  <a:gd name="connsiteY6" fmla="*/ 88 h 1957225"/>
                  <a:gd name="connsiteX7" fmla="*/ 2117558 w 3689684"/>
                  <a:gd name="connsiteY7" fmla="*/ 160509 h 1957225"/>
                  <a:gd name="connsiteX8" fmla="*/ 2277980 w 3689684"/>
                  <a:gd name="connsiteY8" fmla="*/ 625731 h 1957225"/>
                  <a:gd name="connsiteX9" fmla="*/ 2422357 w 3689684"/>
                  <a:gd name="connsiteY9" fmla="*/ 1219288 h 1957225"/>
                  <a:gd name="connsiteX10" fmla="*/ 2695074 w 3689684"/>
                  <a:gd name="connsiteY10" fmla="*/ 1812847 h 1957225"/>
                  <a:gd name="connsiteX11" fmla="*/ 3144252 w 3689684"/>
                  <a:gd name="connsiteY11" fmla="*/ 1941183 h 1957225"/>
                  <a:gd name="connsiteX12" fmla="*/ 3689684 w 3689684"/>
                  <a:gd name="connsiteY12" fmla="*/ 1941183 h 1957225"/>
                  <a:gd name="connsiteX0" fmla="*/ 0 w 3689684"/>
                  <a:gd name="connsiteY0" fmla="*/ 1957225 h 1957225"/>
                  <a:gd name="connsiteX1" fmla="*/ 593558 w 3689684"/>
                  <a:gd name="connsiteY1" fmla="*/ 1925141 h 1957225"/>
                  <a:gd name="connsiteX2" fmla="*/ 914400 w 3689684"/>
                  <a:gd name="connsiteY2" fmla="*/ 1780762 h 1957225"/>
                  <a:gd name="connsiteX3" fmla="*/ 1363580 w 3689684"/>
                  <a:gd name="connsiteY3" fmla="*/ 1267415 h 1957225"/>
                  <a:gd name="connsiteX4" fmla="*/ 1604210 w 3689684"/>
                  <a:gd name="connsiteY4" fmla="*/ 609690 h 1957225"/>
                  <a:gd name="connsiteX5" fmla="*/ 1748590 w 3689684"/>
                  <a:gd name="connsiteY5" fmla="*/ 176550 h 1957225"/>
                  <a:gd name="connsiteX6" fmla="*/ 1909011 w 3689684"/>
                  <a:gd name="connsiteY6" fmla="*/ 88 h 1957225"/>
                  <a:gd name="connsiteX7" fmla="*/ 2117558 w 3689684"/>
                  <a:gd name="connsiteY7" fmla="*/ 160509 h 1957225"/>
                  <a:gd name="connsiteX8" fmla="*/ 2277980 w 3689684"/>
                  <a:gd name="connsiteY8" fmla="*/ 625731 h 1957225"/>
                  <a:gd name="connsiteX9" fmla="*/ 2422357 w 3689684"/>
                  <a:gd name="connsiteY9" fmla="*/ 1219288 h 1957225"/>
                  <a:gd name="connsiteX10" fmla="*/ 2695074 w 3689684"/>
                  <a:gd name="connsiteY10" fmla="*/ 1812847 h 1957225"/>
                  <a:gd name="connsiteX11" fmla="*/ 3144252 w 3689684"/>
                  <a:gd name="connsiteY11" fmla="*/ 1941183 h 1957225"/>
                  <a:gd name="connsiteX12" fmla="*/ 3689684 w 3689684"/>
                  <a:gd name="connsiteY12" fmla="*/ 1941183 h 1957225"/>
                  <a:gd name="connsiteX0" fmla="*/ 0 w 3689684"/>
                  <a:gd name="connsiteY0" fmla="*/ 1957225 h 1957225"/>
                  <a:gd name="connsiteX1" fmla="*/ 593558 w 3689684"/>
                  <a:gd name="connsiteY1" fmla="*/ 1925141 h 1957225"/>
                  <a:gd name="connsiteX2" fmla="*/ 914400 w 3689684"/>
                  <a:gd name="connsiteY2" fmla="*/ 1780762 h 1957225"/>
                  <a:gd name="connsiteX3" fmla="*/ 1315453 w 3689684"/>
                  <a:gd name="connsiteY3" fmla="*/ 1267415 h 1957225"/>
                  <a:gd name="connsiteX4" fmla="*/ 1604210 w 3689684"/>
                  <a:gd name="connsiteY4" fmla="*/ 609690 h 1957225"/>
                  <a:gd name="connsiteX5" fmla="*/ 1748590 w 3689684"/>
                  <a:gd name="connsiteY5" fmla="*/ 176550 h 1957225"/>
                  <a:gd name="connsiteX6" fmla="*/ 1909011 w 3689684"/>
                  <a:gd name="connsiteY6" fmla="*/ 88 h 1957225"/>
                  <a:gd name="connsiteX7" fmla="*/ 2117558 w 3689684"/>
                  <a:gd name="connsiteY7" fmla="*/ 160509 h 1957225"/>
                  <a:gd name="connsiteX8" fmla="*/ 2277980 w 3689684"/>
                  <a:gd name="connsiteY8" fmla="*/ 625731 h 1957225"/>
                  <a:gd name="connsiteX9" fmla="*/ 2422357 w 3689684"/>
                  <a:gd name="connsiteY9" fmla="*/ 1219288 h 1957225"/>
                  <a:gd name="connsiteX10" fmla="*/ 2695074 w 3689684"/>
                  <a:gd name="connsiteY10" fmla="*/ 1812847 h 1957225"/>
                  <a:gd name="connsiteX11" fmla="*/ 3144252 w 3689684"/>
                  <a:gd name="connsiteY11" fmla="*/ 1941183 h 1957225"/>
                  <a:gd name="connsiteX12" fmla="*/ 3689684 w 3689684"/>
                  <a:gd name="connsiteY12" fmla="*/ 1941183 h 1957225"/>
                  <a:gd name="connsiteX0" fmla="*/ 0 w 3561347"/>
                  <a:gd name="connsiteY0" fmla="*/ 1973267 h 1973267"/>
                  <a:gd name="connsiteX1" fmla="*/ 465221 w 3561347"/>
                  <a:gd name="connsiteY1" fmla="*/ 1925141 h 1973267"/>
                  <a:gd name="connsiteX2" fmla="*/ 786063 w 3561347"/>
                  <a:gd name="connsiteY2" fmla="*/ 1780762 h 1973267"/>
                  <a:gd name="connsiteX3" fmla="*/ 1187116 w 3561347"/>
                  <a:gd name="connsiteY3" fmla="*/ 1267415 h 1973267"/>
                  <a:gd name="connsiteX4" fmla="*/ 1475873 w 3561347"/>
                  <a:gd name="connsiteY4" fmla="*/ 609690 h 1973267"/>
                  <a:gd name="connsiteX5" fmla="*/ 1620253 w 3561347"/>
                  <a:gd name="connsiteY5" fmla="*/ 176550 h 1973267"/>
                  <a:gd name="connsiteX6" fmla="*/ 1780674 w 3561347"/>
                  <a:gd name="connsiteY6" fmla="*/ 88 h 1973267"/>
                  <a:gd name="connsiteX7" fmla="*/ 1989221 w 3561347"/>
                  <a:gd name="connsiteY7" fmla="*/ 160509 h 1973267"/>
                  <a:gd name="connsiteX8" fmla="*/ 2149643 w 3561347"/>
                  <a:gd name="connsiteY8" fmla="*/ 625731 h 1973267"/>
                  <a:gd name="connsiteX9" fmla="*/ 2294020 w 3561347"/>
                  <a:gd name="connsiteY9" fmla="*/ 1219288 h 1973267"/>
                  <a:gd name="connsiteX10" fmla="*/ 2566737 w 3561347"/>
                  <a:gd name="connsiteY10" fmla="*/ 1812847 h 1973267"/>
                  <a:gd name="connsiteX11" fmla="*/ 3015915 w 3561347"/>
                  <a:gd name="connsiteY11" fmla="*/ 1941183 h 1973267"/>
                  <a:gd name="connsiteX12" fmla="*/ 3561347 w 3561347"/>
                  <a:gd name="connsiteY12" fmla="*/ 1941183 h 1973267"/>
                  <a:gd name="connsiteX0" fmla="*/ 0 w 3609473"/>
                  <a:gd name="connsiteY0" fmla="*/ 1973267 h 1973267"/>
                  <a:gd name="connsiteX1" fmla="*/ 513347 w 3609473"/>
                  <a:gd name="connsiteY1" fmla="*/ 1925141 h 1973267"/>
                  <a:gd name="connsiteX2" fmla="*/ 834189 w 3609473"/>
                  <a:gd name="connsiteY2" fmla="*/ 1780762 h 1973267"/>
                  <a:gd name="connsiteX3" fmla="*/ 1235242 w 3609473"/>
                  <a:gd name="connsiteY3" fmla="*/ 1267415 h 1973267"/>
                  <a:gd name="connsiteX4" fmla="*/ 1523999 w 3609473"/>
                  <a:gd name="connsiteY4" fmla="*/ 609690 h 1973267"/>
                  <a:gd name="connsiteX5" fmla="*/ 1668379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2014208"/>
                  <a:gd name="connsiteX1" fmla="*/ 641684 w 3609473"/>
                  <a:gd name="connsiteY1" fmla="*/ 2005352 h 2014208"/>
                  <a:gd name="connsiteX2" fmla="*/ 834189 w 3609473"/>
                  <a:gd name="connsiteY2" fmla="*/ 1780762 h 2014208"/>
                  <a:gd name="connsiteX3" fmla="*/ 1235242 w 3609473"/>
                  <a:gd name="connsiteY3" fmla="*/ 1267415 h 2014208"/>
                  <a:gd name="connsiteX4" fmla="*/ 1523999 w 3609473"/>
                  <a:gd name="connsiteY4" fmla="*/ 609690 h 2014208"/>
                  <a:gd name="connsiteX5" fmla="*/ 1668379 w 3609473"/>
                  <a:gd name="connsiteY5" fmla="*/ 176550 h 2014208"/>
                  <a:gd name="connsiteX6" fmla="*/ 1828800 w 3609473"/>
                  <a:gd name="connsiteY6" fmla="*/ 88 h 2014208"/>
                  <a:gd name="connsiteX7" fmla="*/ 2037347 w 3609473"/>
                  <a:gd name="connsiteY7" fmla="*/ 160509 h 2014208"/>
                  <a:gd name="connsiteX8" fmla="*/ 2197769 w 3609473"/>
                  <a:gd name="connsiteY8" fmla="*/ 625731 h 2014208"/>
                  <a:gd name="connsiteX9" fmla="*/ 2342146 w 3609473"/>
                  <a:gd name="connsiteY9" fmla="*/ 1219288 h 2014208"/>
                  <a:gd name="connsiteX10" fmla="*/ 2614863 w 3609473"/>
                  <a:gd name="connsiteY10" fmla="*/ 1812847 h 2014208"/>
                  <a:gd name="connsiteX11" fmla="*/ 3064041 w 3609473"/>
                  <a:gd name="connsiteY11" fmla="*/ 1941183 h 2014208"/>
                  <a:gd name="connsiteX12" fmla="*/ 3609473 w 3609473"/>
                  <a:gd name="connsiteY12" fmla="*/ 1941183 h 2014208"/>
                  <a:gd name="connsiteX0" fmla="*/ 0 w 3609473"/>
                  <a:gd name="connsiteY0" fmla="*/ 1973267 h 1973267"/>
                  <a:gd name="connsiteX1" fmla="*/ 577516 w 3609473"/>
                  <a:gd name="connsiteY1" fmla="*/ 1909099 h 1973267"/>
                  <a:gd name="connsiteX2" fmla="*/ 834189 w 3609473"/>
                  <a:gd name="connsiteY2" fmla="*/ 1780762 h 1973267"/>
                  <a:gd name="connsiteX3" fmla="*/ 1235242 w 3609473"/>
                  <a:gd name="connsiteY3" fmla="*/ 1267415 h 1973267"/>
                  <a:gd name="connsiteX4" fmla="*/ 1523999 w 3609473"/>
                  <a:gd name="connsiteY4" fmla="*/ 609690 h 1973267"/>
                  <a:gd name="connsiteX5" fmla="*/ 1668379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1973267"/>
                  <a:gd name="connsiteX1" fmla="*/ 625642 w 3609473"/>
                  <a:gd name="connsiteY1" fmla="*/ 1909099 h 1973267"/>
                  <a:gd name="connsiteX2" fmla="*/ 834189 w 3609473"/>
                  <a:gd name="connsiteY2" fmla="*/ 1780762 h 1973267"/>
                  <a:gd name="connsiteX3" fmla="*/ 1235242 w 3609473"/>
                  <a:gd name="connsiteY3" fmla="*/ 1267415 h 1973267"/>
                  <a:gd name="connsiteX4" fmla="*/ 1523999 w 3609473"/>
                  <a:gd name="connsiteY4" fmla="*/ 609690 h 1973267"/>
                  <a:gd name="connsiteX5" fmla="*/ 1668379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1973267"/>
                  <a:gd name="connsiteX1" fmla="*/ 577516 w 3609473"/>
                  <a:gd name="connsiteY1" fmla="*/ 1941183 h 1973267"/>
                  <a:gd name="connsiteX2" fmla="*/ 834189 w 3609473"/>
                  <a:gd name="connsiteY2" fmla="*/ 1780762 h 1973267"/>
                  <a:gd name="connsiteX3" fmla="*/ 1235242 w 3609473"/>
                  <a:gd name="connsiteY3" fmla="*/ 1267415 h 1973267"/>
                  <a:gd name="connsiteX4" fmla="*/ 1523999 w 3609473"/>
                  <a:gd name="connsiteY4" fmla="*/ 609690 h 1973267"/>
                  <a:gd name="connsiteX5" fmla="*/ 1668379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1973339"/>
                  <a:gd name="connsiteX1" fmla="*/ 577516 w 3609473"/>
                  <a:gd name="connsiteY1" fmla="*/ 1941183 h 1973339"/>
                  <a:gd name="connsiteX2" fmla="*/ 946484 w 3609473"/>
                  <a:gd name="connsiteY2" fmla="*/ 1732636 h 1973339"/>
                  <a:gd name="connsiteX3" fmla="*/ 1235242 w 3609473"/>
                  <a:gd name="connsiteY3" fmla="*/ 1267415 h 1973339"/>
                  <a:gd name="connsiteX4" fmla="*/ 1523999 w 3609473"/>
                  <a:gd name="connsiteY4" fmla="*/ 609690 h 1973339"/>
                  <a:gd name="connsiteX5" fmla="*/ 1668379 w 3609473"/>
                  <a:gd name="connsiteY5" fmla="*/ 176550 h 1973339"/>
                  <a:gd name="connsiteX6" fmla="*/ 1828800 w 3609473"/>
                  <a:gd name="connsiteY6" fmla="*/ 88 h 1973339"/>
                  <a:gd name="connsiteX7" fmla="*/ 2037347 w 3609473"/>
                  <a:gd name="connsiteY7" fmla="*/ 160509 h 1973339"/>
                  <a:gd name="connsiteX8" fmla="*/ 2197769 w 3609473"/>
                  <a:gd name="connsiteY8" fmla="*/ 625731 h 1973339"/>
                  <a:gd name="connsiteX9" fmla="*/ 2342146 w 3609473"/>
                  <a:gd name="connsiteY9" fmla="*/ 1219288 h 1973339"/>
                  <a:gd name="connsiteX10" fmla="*/ 2614863 w 3609473"/>
                  <a:gd name="connsiteY10" fmla="*/ 1812847 h 1973339"/>
                  <a:gd name="connsiteX11" fmla="*/ 3064041 w 3609473"/>
                  <a:gd name="connsiteY11" fmla="*/ 1941183 h 1973339"/>
                  <a:gd name="connsiteX12" fmla="*/ 3609473 w 3609473"/>
                  <a:gd name="connsiteY12" fmla="*/ 1941183 h 1973339"/>
                  <a:gd name="connsiteX0" fmla="*/ 0 w 3609473"/>
                  <a:gd name="connsiteY0" fmla="*/ 1973267 h 1973267"/>
                  <a:gd name="connsiteX1" fmla="*/ 577516 w 3609473"/>
                  <a:gd name="connsiteY1" fmla="*/ 1941183 h 1973267"/>
                  <a:gd name="connsiteX2" fmla="*/ 1026695 w 3609473"/>
                  <a:gd name="connsiteY2" fmla="*/ 1748678 h 1973267"/>
                  <a:gd name="connsiteX3" fmla="*/ 1235242 w 3609473"/>
                  <a:gd name="connsiteY3" fmla="*/ 1267415 h 1973267"/>
                  <a:gd name="connsiteX4" fmla="*/ 1523999 w 3609473"/>
                  <a:gd name="connsiteY4" fmla="*/ 609690 h 1973267"/>
                  <a:gd name="connsiteX5" fmla="*/ 1668379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1973267"/>
                  <a:gd name="connsiteX1" fmla="*/ 577516 w 3609473"/>
                  <a:gd name="connsiteY1" fmla="*/ 1941183 h 1973267"/>
                  <a:gd name="connsiteX2" fmla="*/ 1026695 w 3609473"/>
                  <a:gd name="connsiteY2" fmla="*/ 1748678 h 1973267"/>
                  <a:gd name="connsiteX3" fmla="*/ 1331495 w 3609473"/>
                  <a:gd name="connsiteY3" fmla="*/ 1235331 h 1973267"/>
                  <a:gd name="connsiteX4" fmla="*/ 1523999 w 3609473"/>
                  <a:gd name="connsiteY4" fmla="*/ 609690 h 1973267"/>
                  <a:gd name="connsiteX5" fmla="*/ 1668379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1973267"/>
                  <a:gd name="connsiteX1" fmla="*/ 577516 w 3609473"/>
                  <a:gd name="connsiteY1" fmla="*/ 1941183 h 1973267"/>
                  <a:gd name="connsiteX2" fmla="*/ 1042737 w 3609473"/>
                  <a:gd name="connsiteY2" fmla="*/ 1796804 h 1973267"/>
                  <a:gd name="connsiteX3" fmla="*/ 1331495 w 3609473"/>
                  <a:gd name="connsiteY3" fmla="*/ 1235331 h 1973267"/>
                  <a:gd name="connsiteX4" fmla="*/ 1523999 w 3609473"/>
                  <a:gd name="connsiteY4" fmla="*/ 609690 h 1973267"/>
                  <a:gd name="connsiteX5" fmla="*/ 1668379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1973267"/>
                  <a:gd name="connsiteX1" fmla="*/ 577516 w 3609473"/>
                  <a:gd name="connsiteY1" fmla="*/ 1941183 h 1973267"/>
                  <a:gd name="connsiteX2" fmla="*/ 1042737 w 3609473"/>
                  <a:gd name="connsiteY2" fmla="*/ 1796804 h 1973267"/>
                  <a:gd name="connsiteX3" fmla="*/ 1283368 w 3609473"/>
                  <a:gd name="connsiteY3" fmla="*/ 1235331 h 1973267"/>
                  <a:gd name="connsiteX4" fmla="*/ 1523999 w 3609473"/>
                  <a:gd name="connsiteY4" fmla="*/ 609690 h 1973267"/>
                  <a:gd name="connsiteX5" fmla="*/ 1668379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1973267"/>
                  <a:gd name="connsiteX1" fmla="*/ 577516 w 3609473"/>
                  <a:gd name="connsiteY1" fmla="*/ 1941183 h 1973267"/>
                  <a:gd name="connsiteX2" fmla="*/ 1042737 w 3609473"/>
                  <a:gd name="connsiteY2" fmla="*/ 1796804 h 1973267"/>
                  <a:gd name="connsiteX3" fmla="*/ 1331495 w 3609473"/>
                  <a:gd name="connsiteY3" fmla="*/ 1235331 h 1973267"/>
                  <a:gd name="connsiteX4" fmla="*/ 1523999 w 3609473"/>
                  <a:gd name="connsiteY4" fmla="*/ 609690 h 1973267"/>
                  <a:gd name="connsiteX5" fmla="*/ 1668379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1973267"/>
                  <a:gd name="connsiteX1" fmla="*/ 577516 w 3609473"/>
                  <a:gd name="connsiteY1" fmla="*/ 1941183 h 1973267"/>
                  <a:gd name="connsiteX2" fmla="*/ 1042737 w 3609473"/>
                  <a:gd name="connsiteY2" fmla="*/ 1796804 h 1973267"/>
                  <a:gd name="connsiteX3" fmla="*/ 1331495 w 3609473"/>
                  <a:gd name="connsiteY3" fmla="*/ 1235331 h 1973267"/>
                  <a:gd name="connsiteX4" fmla="*/ 1523999 w 3609473"/>
                  <a:gd name="connsiteY4" fmla="*/ 609690 h 1973267"/>
                  <a:gd name="connsiteX5" fmla="*/ 1620253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1973267"/>
                  <a:gd name="connsiteX1" fmla="*/ 577516 w 3609473"/>
                  <a:gd name="connsiteY1" fmla="*/ 1941183 h 1973267"/>
                  <a:gd name="connsiteX2" fmla="*/ 1042737 w 3609473"/>
                  <a:gd name="connsiteY2" fmla="*/ 1796804 h 1973267"/>
                  <a:gd name="connsiteX3" fmla="*/ 1331495 w 3609473"/>
                  <a:gd name="connsiteY3" fmla="*/ 1235331 h 1973267"/>
                  <a:gd name="connsiteX4" fmla="*/ 1491915 w 3609473"/>
                  <a:gd name="connsiteY4" fmla="*/ 609690 h 1973267"/>
                  <a:gd name="connsiteX5" fmla="*/ 1620253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1973267"/>
                  <a:gd name="connsiteX1" fmla="*/ 577516 w 3609473"/>
                  <a:gd name="connsiteY1" fmla="*/ 1941183 h 1973267"/>
                  <a:gd name="connsiteX2" fmla="*/ 1042737 w 3609473"/>
                  <a:gd name="connsiteY2" fmla="*/ 1796804 h 1973267"/>
                  <a:gd name="connsiteX3" fmla="*/ 1347537 w 3609473"/>
                  <a:gd name="connsiteY3" fmla="*/ 1187205 h 1973267"/>
                  <a:gd name="connsiteX4" fmla="*/ 1491915 w 3609473"/>
                  <a:gd name="connsiteY4" fmla="*/ 609690 h 1973267"/>
                  <a:gd name="connsiteX5" fmla="*/ 1620253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89309 h 1989309"/>
                  <a:gd name="connsiteX1" fmla="*/ 577516 w 3609473"/>
                  <a:gd name="connsiteY1" fmla="*/ 1941183 h 1989309"/>
                  <a:gd name="connsiteX2" fmla="*/ 1042737 w 3609473"/>
                  <a:gd name="connsiteY2" fmla="*/ 1796804 h 1989309"/>
                  <a:gd name="connsiteX3" fmla="*/ 1347537 w 3609473"/>
                  <a:gd name="connsiteY3" fmla="*/ 1187205 h 1989309"/>
                  <a:gd name="connsiteX4" fmla="*/ 1491915 w 3609473"/>
                  <a:gd name="connsiteY4" fmla="*/ 609690 h 1989309"/>
                  <a:gd name="connsiteX5" fmla="*/ 1620253 w 3609473"/>
                  <a:gd name="connsiteY5" fmla="*/ 176550 h 1989309"/>
                  <a:gd name="connsiteX6" fmla="*/ 1828800 w 3609473"/>
                  <a:gd name="connsiteY6" fmla="*/ 88 h 1989309"/>
                  <a:gd name="connsiteX7" fmla="*/ 2037347 w 3609473"/>
                  <a:gd name="connsiteY7" fmla="*/ 160509 h 1989309"/>
                  <a:gd name="connsiteX8" fmla="*/ 2197769 w 3609473"/>
                  <a:gd name="connsiteY8" fmla="*/ 625731 h 1989309"/>
                  <a:gd name="connsiteX9" fmla="*/ 2342146 w 3609473"/>
                  <a:gd name="connsiteY9" fmla="*/ 1219288 h 1989309"/>
                  <a:gd name="connsiteX10" fmla="*/ 2614863 w 3609473"/>
                  <a:gd name="connsiteY10" fmla="*/ 1812847 h 1989309"/>
                  <a:gd name="connsiteX11" fmla="*/ 3064041 w 3609473"/>
                  <a:gd name="connsiteY11" fmla="*/ 1941183 h 1989309"/>
                  <a:gd name="connsiteX12" fmla="*/ 3609473 w 3609473"/>
                  <a:gd name="connsiteY12" fmla="*/ 1941183 h 1989309"/>
                  <a:gd name="connsiteX0" fmla="*/ 0 w 3593431"/>
                  <a:gd name="connsiteY0" fmla="*/ 1957224 h 1958791"/>
                  <a:gd name="connsiteX1" fmla="*/ 561474 w 3593431"/>
                  <a:gd name="connsiteY1" fmla="*/ 1941183 h 1958791"/>
                  <a:gd name="connsiteX2" fmla="*/ 1026695 w 3593431"/>
                  <a:gd name="connsiteY2" fmla="*/ 1796804 h 1958791"/>
                  <a:gd name="connsiteX3" fmla="*/ 1331495 w 3593431"/>
                  <a:gd name="connsiteY3" fmla="*/ 1187205 h 1958791"/>
                  <a:gd name="connsiteX4" fmla="*/ 1475873 w 3593431"/>
                  <a:gd name="connsiteY4" fmla="*/ 609690 h 1958791"/>
                  <a:gd name="connsiteX5" fmla="*/ 1604211 w 3593431"/>
                  <a:gd name="connsiteY5" fmla="*/ 176550 h 1958791"/>
                  <a:gd name="connsiteX6" fmla="*/ 1812758 w 3593431"/>
                  <a:gd name="connsiteY6" fmla="*/ 88 h 1958791"/>
                  <a:gd name="connsiteX7" fmla="*/ 2021305 w 3593431"/>
                  <a:gd name="connsiteY7" fmla="*/ 160509 h 1958791"/>
                  <a:gd name="connsiteX8" fmla="*/ 2181727 w 3593431"/>
                  <a:gd name="connsiteY8" fmla="*/ 625731 h 1958791"/>
                  <a:gd name="connsiteX9" fmla="*/ 2326104 w 3593431"/>
                  <a:gd name="connsiteY9" fmla="*/ 1219288 h 1958791"/>
                  <a:gd name="connsiteX10" fmla="*/ 2598821 w 3593431"/>
                  <a:gd name="connsiteY10" fmla="*/ 1812847 h 1958791"/>
                  <a:gd name="connsiteX11" fmla="*/ 3047999 w 3593431"/>
                  <a:gd name="connsiteY11" fmla="*/ 1941183 h 1958791"/>
                  <a:gd name="connsiteX12" fmla="*/ 3593431 w 3593431"/>
                  <a:gd name="connsiteY12" fmla="*/ 1941183 h 1958791"/>
                  <a:gd name="connsiteX0" fmla="*/ 0 w 3593431"/>
                  <a:gd name="connsiteY0" fmla="*/ 1957224 h 1958791"/>
                  <a:gd name="connsiteX1" fmla="*/ 561474 w 3593431"/>
                  <a:gd name="connsiteY1" fmla="*/ 1941183 h 1958791"/>
                  <a:gd name="connsiteX2" fmla="*/ 1026695 w 3593431"/>
                  <a:gd name="connsiteY2" fmla="*/ 1796804 h 1958791"/>
                  <a:gd name="connsiteX3" fmla="*/ 1315453 w 3593431"/>
                  <a:gd name="connsiteY3" fmla="*/ 1219289 h 1958791"/>
                  <a:gd name="connsiteX4" fmla="*/ 1475873 w 3593431"/>
                  <a:gd name="connsiteY4" fmla="*/ 609690 h 1958791"/>
                  <a:gd name="connsiteX5" fmla="*/ 1604211 w 3593431"/>
                  <a:gd name="connsiteY5" fmla="*/ 176550 h 1958791"/>
                  <a:gd name="connsiteX6" fmla="*/ 1812758 w 3593431"/>
                  <a:gd name="connsiteY6" fmla="*/ 88 h 1958791"/>
                  <a:gd name="connsiteX7" fmla="*/ 2021305 w 3593431"/>
                  <a:gd name="connsiteY7" fmla="*/ 160509 h 1958791"/>
                  <a:gd name="connsiteX8" fmla="*/ 2181727 w 3593431"/>
                  <a:gd name="connsiteY8" fmla="*/ 625731 h 1958791"/>
                  <a:gd name="connsiteX9" fmla="*/ 2326104 w 3593431"/>
                  <a:gd name="connsiteY9" fmla="*/ 1219288 h 1958791"/>
                  <a:gd name="connsiteX10" fmla="*/ 2598821 w 3593431"/>
                  <a:gd name="connsiteY10" fmla="*/ 1812847 h 1958791"/>
                  <a:gd name="connsiteX11" fmla="*/ 3047999 w 3593431"/>
                  <a:gd name="connsiteY11" fmla="*/ 1941183 h 1958791"/>
                  <a:gd name="connsiteX12" fmla="*/ 3593431 w 3593431"/>
                  <a:gd name="connsiteY12" fmla="*/ 1941183 h 1958791"/>
                  <a:gd name="connsiteX0" fmla="*/ 0 w 3593431"/>
                  <a:gd name="connsiteY0" fmla="*/ 1957224 h 1958791"/>
                  <a:gd name="connsiteX1" fmla="*/ 561474 w 3593431"/>
                  <a:gd name="connsiteY1" fmla="*/ 1941183 h 1958791"/>
                  <a:gd name="connsiteX2" fmla="*/ 1026695 w 3593431"/>
                  <a:gd name="connsiteY2" fmla="*/ 1796804 h 1958791"/>
                  <a:gd name="connsiteX3" fmla="*/ 1283369 w 3593431"/>
                  <a:gd name="connsiteY3" fmla="*/ 1219289 h 1958791"/>
                  <a:gd name="connsiteX4" fmla="*/ 1475873 w 3593431"/>
                  <a:gd name="connsiteY4" fmla="*/ 609690 h 1958791"/>
                  <a:gd name="connsiteX5" fmla="*/ 1604211 w 3593431"/>
                  <a:gd name="connsiteY5" fmla="*/ 176550 h 1958791"/>
                  <a:gd name="connsiteX6" fmla="*/ 1812758 w 3593431"/>
                  <a:gd name="connsiteY6" fmla="*/ 88 h 1958791"/>
                  <a:gd name="connsiteX7" fmla="*/ 2021305 w 3593431"/>
                  <a:gd name="connsiteY7" fmla="*/ 160509 h 1958791"/>
                  <a:gd name="connsiteX8" fmla="*/ 2181727 w 3593431"/>
                  <a:gd name="connsiteY8" fmla="*/ 625731 h 1958791"/>
                  <a:gd name="connsiteX9" fmla="*/ 2326104 w 3593431"/>
                  <a:gd name="connsiteY9" fmla="*/ 1219288 h 1958791"/>
                  <a:gd name="connsiteX10" fmla="*/ 2598821 w 3593431"/>
                  <a:gd name="connsiteY10" fmla="*/ 1812847 h 1958791"/>
                  <a:gd name="connsiteX11" fmla="*/ 3047999 w 3593431"/>
                  <a:gd name="connsiteY11" fmla="*/ 1941183 h 1958791"/>
                  <a:gd name="connsiteX12" fmla="*/ 3593431 w 3593431"/>
                  <a:gd name="connsiteY12" fmla="*/ 1941183 h 1958791"/>
                  <a:gd name="connsiteX0" fmla="*/ 0 w 3593431"/>
                  <a:gd name="connsiteY0" fmla="*/ 1957224 h 1958791"/>
                  <a:gd name="connsiteX1" fmla="*/ 561474 w 3593431"/>
                  <a:gd name="connsiteY1" fmla="*/ 1941183 h 1958791"/>
                  <a:gd name="connsiteX2" fmla="*/ 1026695 w 3593431"/>
                  <a:gd name="connsiteY2" fmla="*/ 1796804 h 1958791"/>
                  <a:gd name="connsiteX3" fmla="*/ 1347537 w 3593431"/>
                  <a:gd name="connsiteY3" fmla="*/ 1251374 h 1958791"/>
                  <a:gd name="connsiteX4" fmla="*/ 1475873 w 3593431"/>
                  <a:gd name="connsiteY4" fmla="*/ 609690 h 1958791"/>
                  <a:gd name="connsiteX5" fmla="*/ 1604211 w 3593431"/>
                  <a:gd name="connsiteY5" fmla="*/ 176550 h 1958791"/>
                  <a:gd name="connsiteX6" fmla="*/ 1812758 w 3593431"/>
                  <a:gd name="connsiteY6" fmla="*/ 88 h 1958791"/>
                  <a:gd name="connsiteX7" fmla="*/ 2021305 w 3593431"/>
                  <a:gd name="connsiteY7" fmla="*/ 160509 h 1958791"/>
                  <a:gd name="connsiteX8" fmla="*/ 2181727 w 3593431"/>
                  <a:gd name="connsiteY8" fmla="*/ 625731 h 1958791"/>
                  <a:gd name="connsiteX9" fmla="*/ 2326104 w 3593431"/>
                  <a:gd name="connsiteY9" fmla="*/ 1219288 h 1958791"/>
                  <a:gd name="connsiteX10" fmla="*/ 2598821 w 3593431"/>
                  <a:gd name="connsiteY10" fmla="*/ 1812847 h 1958791"/>
                  <a:gd name="connsiteX11" fmla="*/ 3047999 w 3593431"/>
                  <a:gd name="connsiteY11" fmla="*/ 1941183 h 1958791"/>
                  <a:gd name="connsiteX12" fmla="*/ 3593431 w 3593431"/>
                  <a:gd name="connsiteY12" fmla="*/ 1941183 h 1958791"/>
                  <a:gd name="connsiteX0" fmla="*/ 0 w 3593431"/>
                  <a:gd name="connsiteY0" fmla="*/ 1957224 h 1958791"/>
                  <a:gd name="connsiteX1" fmla="*/ 561474 w 3593431"/>
                  <a:gd name="connsiteY1" fmla="*/ 1941183 h 1958791"/>
                  <a:gd name="connsiteX2" fmla="*/ 994610 w 3593431"/>
                  <a:gd name="connsiteY2" fmla="*/ 1796804 h 1958791"/>
                  <a:gd name="connsiteX3" fmla="*/ 1347537 w 3593431"/>
                  <a:gd name="connsiteY3" fmla="*/ 1251374 h 1958791"/>
                  <a:gd name="connsiteX4" fmla="*/ 1475873 w 3593431"/>
                  <a:gd name="connsiteY4" fmla="*/ 609690 h 1958791"/>
                  <a:gd name="connsiteX5" fmla="*/ 1604211 w 3593431"/>
                  <a:gd name="connsiteY5" fmla="*/ 176550 h 1958791"/>
                  <a:gd name="connsiteX6" fmla="*/ 1812758 w 3593431"/>
                  <a:gd name="connsiteY6" fmla="*/ 88 h 1958791"/>
                  <a:gd name="connsiteX7" fmla="*/ 2021305 w 3593431"/>
                  <a:gd name="connsiteY7" fmla="*/ 160509 h 1958791"/>
                  <a:gd name="connsiteX8" fmla="*/ 2181727 w 3593431"/>
                  <a:gd name="connsiteY8" fmla="*/ 625731 h 1958791"/>
                  <a:gd name="connsiteX9" fmla="*/ 2326104 w 3593431"/>
                  <a:gd name="connsiteY9" fmla="*/ 1219288 h 1958791"/>
                  <a:gd name="connsiteX10" fmla="*/ 2598821 w 3593431"/>
                  <a:gd name="connsiteY10" fmla="*/ 1812847 h 1958791"/>
                  <a:gd name="connsiteX11" fmla="*/ 3047999 w 3593431"/>
                  <a:gd name="connsiteY11" fmla="*/ 1941183 h 1958791"/>
                  <a:gd name="connsiteX12" fmla="*/ 3593431 w 3593431"/>
                  <a:gd name="connsiteY12" fmla="*/ 1941183 h 1958791"/>
                  <a:gd name="connsiteX0" fmla="*/ 0 w 3593431"/>
                  <a:gd name="connsiteY0" fmla="*/ 1957224 h 1958791"/>
                  <a:gd name="connsiteX1" fmla="*/ 561474 w 3593431"/>
                  <a:gd name="connsiteY1" fmla="*/ 1941183 h 1958791"/>
                  <a:gd name="connsiteX2" fmla="*/ 994610 w 3593431"/>
                  <a:gd name="connsiteY2" fmla="*/ 1796804 h 1958791"/>
                  <a:gd name="connsiteX3" fmla="*/ 1315453 w 3593431"/>
                  <a:gd name="connsiteY3" fmla="*/ 1235332 h 1958791"/>
                  <a:gd name="connsiteX4" fmla="*/ 1475873 w 3593431"/>
                  <a:gd name="connsiteY4" fmla="*/ 609690 h 1958791"/>
                  <a:gd name="connsiteX5" fmla="*/ 1604211 w 3593431"/>
                  <a:gd name="connsiteY5" fmla="*/ 176550 h 1958791"/>
                  <a:gd name="connsiteX6" fmla="*/ 1812758 w 3593431"/>
                  <a:gd name="connsiteY6" fmla="*/ 88 h 1958791"/>
                  <a:gd name="connsiteX7" fmla="*/ 2021305 w 3593431"/>
                  <a:gd name="connsiteY7" fmla="*/ 160509 h 1958791"/>
                  <a:gd name="connsiteX8" fmla="*/ 2181727 w 3593431"/>
                  <a:gd name="connsiteY8" fmla="*/ 625731 h 1958791"/>
                  <a:gd name="connsiteX9" fmla="*/ 2326104 w 3593431"/>
                  <a:gd name="connsiteY9" fmla="*/ 1219288 h 1958791"/>
                  <a:gd name="connsiteX10" fmla="*/ 2598821 w 3593431"/>
                  <a:gd name="connsiteY10" fmla="*/ 1812847 h 1958791"/>
                  <a:gd name="connsiteX11" fmla="*/ 3047999 w 3593431"/>
                  <a:gd name="connsiteY11" fmla="*/ 1941183 h 1958791"/>
                  <a:gd name="connsiteX12" fmla="*/ 3593431 w 3593431"/>
                  <a:gd name="connsiteY12" fmla="*/ 1941183 h 1958791"/>
                  <a:gd name="connsiteX0" fmla="*/ 0 w 3593431"/>
                  <a:gd name="connsiteY0" fmla="*/ 1957224 h 1958791"/>
                  <a:gd name="connsiteX1" fmla="*/ 561474 w 3593431"/>
                  <a:gd name="connsiteY1" fmla="*/ 1941183 h 1958791"/>
                  <a:gd name="connsiteX2" fmla="*/ 994610 w 3593431"/>
                  <a:gd name="connsiteY2" fmla="*/ 1796804 h 1958791"/>
                  <a:gd name="connsiteX3" fmla="*/ 1315453 w 3593431"/>
                  <a:gd name="connsiteY3" fmla="*/ 1235332 h 1958791"/>
                  <a:gd name="connsiteX4" fmla="*/ 1427746 w 3593431"/>
                  <a:gd name="connsiteY4" fmla="*/ 609690 h 1958791"/>
                  <a:gd name="connsiteX5" fmla="*/ 1604211 w 3593431"/>
                  <a:gd name="connsiteY5" fmla="*/ 176550 h 1958791"/>
                  <a:gd name="connsiteX6" fmla="*/ 1812758 w 3593431"/>
                  <a:gd name="connsiteY6" fmla="*/ 88 h 1958791"/>
                  <a:gd name="connsiteX7" fmla="*/ 2021305 w 3593431"/>
                  <a:gd name="connsiteY7" fmla="*/ 160509 h 1958791"/>
                  <a:gd name="connsiteX8" fmla="*/ 2181727 w 3593431"/>
                  <a:gd name="connsiteY8" fmla="*/ 625731 h 1958791"/>
                  <a:gd name="connsiteX9" fmla="*/ 2326104 w 3593431"/>
                  <a:gd name="connsiteY9" fmla="*/ 1219288 h 1958791"/>
                  <a:gd name="connsiteX10" fmla="*/ 2598821 w 3593431"/>
                  <a:gd name="connsiteY10" fmla="*/ 1812847 h 1958791"/>
                  <a:gd name="connsiteX11" fmla="*/ 3047999 w 3593431"/>
                  <a:gd name="connsiteY11" fmla="*/ 1941183 h 1958791"/>
                  <a:gd name="connsiteX12" fmla="*/ 3593431 w 3593431"/>
                  <a:gd name="connsiteY12" fmla="*/ 1941183 h 1958791"/>
                  <a:gd name="connsiteX0" fmla="*/ 0 w 3593431"/>
                  <a:gd name="connsiteY0" fmla="*/ 1957697 h 1959264"/>
                  <a:gd name="connsiteX1" fmla="*/ 561474 w 3593431"/>
                  <a:gd name="connsiteY1" fmla="*/ 1941656 h 1959264"/>
                  <a:gd name="connsiteX2" fmla="*/ 994610 w 3593431"/>
                  <a:gd name="connsiteY2" fmla="*/ 1797277 h 1959264"/>
                  <a:gd name="connsiteX3" fmla="*/ 1315453 w 3593431"/>
                  <a:gd name="connsiteY3" fmla="*/ 1235805 h 1959264"/>
                  <a:gd name="connsiteX4" fmla="*/ 1427746 w 3593431"/>
                  <a:gd name="connsiteY4" fmla="*/ 610163 h 1959264"/>
                  <a:gd name="connsiteX5" fmla="*/ 1636295 w 3593431"/>
                  <a:gd name="connsiteY5" fmla="*/ 128896 h 1959264"/>
                  <a:gd name="connsiteX6" fmla="*/ 1812758 w 3593431"/>
                  <a:gd name="connsiteY6" fmla="*/ 561 h 1959264"/>
                  <a:gd name="connsiteX7" fmla="*/ 2021305 w 3593431"/>
                  <a:gd name="connsiteY7" fmla="*/ 160982 h 1959264"/>
                  <a:gd name="connsiteX8" fmla="*/ 2181727 w 3593431"/>
                  <a:gd name="connsiteY8" fmla="*/ 626204 h 1959264"/>
                  <a:gd name="connsiteX9" fmla="*/ 2326104 w 3593431"/>
                  <a:gd name="connsiteY9" fmla="*/ 1219761 h 1959264"/>
                  <a:gd name="connsiteX10" fmla="*/ 2598821 w 3593431"/>
                  <a:gd name="connsiteY10" fmla="*/ 1813320 h 1959264"/>
                  <a:gd name="connsiteX11" fmla="*/ 3047999 w 3593431"/>
                  <a:gd name="connsiteY11" fmla="*/ 1941656 h 1959264"/>
                  <a:gd name="connsiteX12" fmla="*/ 3593431 w 3593431"/>
                  <a:gd name="connsiteY12" fmla="*/ 1941656 h 1959264"/>
                  <a:gd name="connsiteX0" fmla="*/ 0 w 3593431"/>
                  <a:gd name="connsiteY0" fmla="*/ 1957697 h 1959264"/>
                  <a:gd name="connsiteX1" fmla="*/ 561474 w 3593431"/>
                  <a:gd name="connsiteY1" fmla="*/ 1941656 h 1959264"/>
                  <a:gd name="connsiteX2" fmla="*/ 994610 w 3593431"/>
                  <a:gd name="connsiteY2" fmla="*/ 1797277 h 1959264"/>
                  <a:gd name="connsiteX3" fmla="*/ 1267326 w 3593431"/>
                  <a:gd name="connsiteY3" fmla="*/ 1235805 h 1959264"/>
                  <a:gd name="connsiteX4" fmla="*/ 1427746 w 3593431"/>
                  <a:gd name="connsiteY4" fmla="*/ 610163 h 1959264"/>
                  <a:gd name="connsiteX5" fmla="*/ 1636295 w 3593431"/>
                  <a:gd name="connsiteY5" fmla="*/ 128896 h 1959264"/>
                  <a:gd name="connsiteX6" fmla="*/ 1812758 w 3593431"/>
                  <a:gd name="connsiteY6" fmla="*/ 561 h 1959264"/>
                  <a:gd name="connsiteX7" fmla="*/ 2021305 w 3593431"/>
                  <a:gd name="connsiteY7" fmla="*/ 160982 h 1959264"/>
                  <a:gd name="connsiteX8" fmla="*/ 2181727 w 3593431"/>
                  <a:gd name="connsiteY8" fmla="*/ 626204 h 1959264"/>
                  <a:gd name="connsiteX9" fmla="*/ 2326104 w 3593431"/>
                  <a:gd name="connsiteY9" fmla="*/ 1219761 h 1959264"/>
                  <a:gd name="connsiteX10" fmla="*/ 2598821 w 3593431"/>
                  <a:gd name="connsiteY10" fmla="*/ 1813320 h 1959264"/>
                  <a:gd name="connsiteX11" fmla="*/ 3047999 w 3593431"/>
                  <a:gd name="connsiteY11" fmla="*/ 1941656 h 1959264"/>
                  <a:gd name="connsiteX12" fmla="*/ 3593431 w 3593431"/>
                  <a:gd name="connsiteY12" fmla="*/ 1941656 h 1959264"/>
                  <a:gd name="connsiteX0" fmla="*/ 0 w 3593431"/>
                  <a:gd name="connsiteY0" fmla="*/ 1957736 h 1959303"/>
                  <a:gd name="connsiteX1" fmla="*/ 561474 w 3593431"/>
                  <a:gd name="connsiteY1" fmla="*/ 1941695 h 1959303"/>
                  <a:gd name="connsiteX2" fmla="*/ 994610 w 3593431"/>
                  <a:gd name="connsiteY2" fmla="*/ 1797316 h 1959303"/>
                  <a:gd name="connsiteX3" fmla="*/ 1267326 w 3593431"/>
                  <a:gd name="connsiteY3" fmla="*/ 1235844 h 1959303"/>
                  <a:gd name="connsiteX4" fmla="*/ 1507957 w 3593431"/>
                  <a:gd name="connsiteY4" fmla="*/ 626244 h 1959303"/>
                  <a:gd name="connsiteX5" fmla="*/ 1636295 w 3593431"/>
                  <a:gd name="connsiteY5" fmla="*/ 128935 h 1959303"/>
                  <a:gd name="connsiteX6" fmla="*/ 1812758 w 3593431"/>
                  <a:gd name="connsiteY6" fmla="*/ 600 h 1959303"/>
                  <a:gd name="connsiteX7" fmla="*/ 2021305 w 3593431"/>
                  <a:gd name="connsiteY7" fmla="*/ 161021 h 1959303"/>
                  <a:gd name="connsiteX8" fmla="*/ 2181727 w 3593431"/>
                  <a:gd name="connsiteY8" fmla="*/ 626243 h 1959303"/>
                  <a:gd name="connsiteX9" fmla="*/ 2326104 w 3593431"/>
                  <a:gd name="connsiteY9" fmla="*/ 1219800 h 1959303"/>
                  <a:gd name="connsiteX10" fmla="*/ 2598821 w 3593431"/>
                  <a:gd name="connsiteY10" fmla="*/ 1813359 h 1959303"/>
                  <a:gd name="connsiteX11" fmla="*/ 3047999 w 3593431"/>
                  <a:gd name="connsiteY11" fmla="*/ 1941695 h 1959303"/>
                  <a:gd name="connsiteX12" fmla="*/ 3593431 w 3593431"/>
                  <a:gd name="connsiteY12" fmla="*/ 1941695 h 1959303"/>
                  <a:gd name="connsiteX0" fmla="*/ 0 w 3593431"/>
                  <a:gd name="connsiteY0" fmla="*/ 1957698 h 1959265"/>
                  <a:gd name="connsiteX1" fmla="*/ 561474 w 3593431"/>
                  <a:gd name="connsiteY1" fmla="*/ 1941657 h 1959265"/>
                  <a:gd name="connsiteX2" fmla="*/ 994610 w 3593431"/>
                  <a:gd name="connsiteY2" fmla="*/ 1797278 h 1959265"/>
                  <a:gd name="connsiteX3" fmla="*/ 1267326 w 3593431"/>
                  <a:gd name="connsiteY3" fmla="*/ 1235806 h 1959265"/>
                  <a:gd name="connsiteX4" fmla="*/ 1475873 w 3593431"/>
                  <a:gd name="connsiteY4" fmla="*/ 610163 h 1959265"/>
                  <a:gd name="connsiteX5" fmla="*/ 1636295 w 3593431"/>
                  <a:gd name="connsiteY5" fmla="*/ 128897 h 1959265"/>
                  <a:gd name="connsiteX6" fmla="*/ 1812758 w 3593431"/>
                  <a:gd name="connsiteY6" fmla="*/ 562 h 1959265"/>
                  <a:gd name="connsiteX7" fmla="*/ 2021305 w 3593431"/>
                  <a:gd name="connsiteY7" fmla="*/ 160983 h 1959265"/>
                  <a:gd name="connsiteX8" fmla="*/ 2181727 w 3593431"/>
                  <a:gd name="connsiteY8" fmla="*/ 626205 h 1959265"/>
                  <a:gd name="connsiteX9" fmla="*/ 2326104 w 3593431"/>
                  <a:gd name="connsiteY9" fmla="*/ 1219762 h 1959265"/>
                  <a:gd name="connsiteX10" fmla="*/ 2598821 w 3593431"/>
                  <a:gd name="connsiteY10" fmla="*/ 1813321 h 1959265"/>
                  <a:gd name="connsiteX11" fmla="*/ 3047999 w 3593431"/>
                  <a:gd name="connsiteY11" fmla="*/ 1941657 h 1959265"/>
                  <a:gd name="connsiteX12" fmla="*/ 3593431 w 3593431"/>
                  <a:gd name="connsiteY12" fmla="*/ 1941657 h 1959265"/>
                  <a:gd name="connsiteX0" fmla="*/ 0 w 3593431"/>
                  <a:gd name="connsiteY0" fmla="*/ 1957634 h 1959201"/>
                  <a:gd name="connsiteX1" fmla="*/ 561474 w 3593431"/>
                  <a:gd name="connsiteY1" fmla="*/ 1941593 h 1959201"/>
                  <a:gd name="connsiteX2" fmla="*/ 994610 w 3593431"/>
                  <a:gd name="connsiteY2" fmla="*/ 1797214 h 1959201"/>
                  <a:gd name="connsiteX3" fmla="*/ 1267326 w 3593431"/>
                  <a:gd name="connsiteY3" fmla="*/ 1235742 h 1959201"/>
                  <a:gd name="connsiteX4" fmla="*/ 1459831 w 3593431"/>
                  <a:gd name="connsiteY4" fmla="*/ 578014 h 1959201"/>
                  <a:gd name="connsiteX5" fmla="*/ 1636295 w 3593431"/>
                  <a:gd name="connsiteY5" fmla="*/ 128833 h 1959201"/>
                  <a:gd name="connsiteX6" fmla="*/ 1812758 w 3593431"/>
                  <a:gd name="connsiteY6" fmla="*/ 498 h 1959201"/>
                  <a:gd name="connsiteX7" fmla="*/ 2021305 w 3593431"/>
                  <a:gd name="connsiteY7" fmla="*/ 160919 h 1959201"/>
                  <a:gd name="connsiteX8" fmla="*/ 2181727 w 3593431"/>
                  <a:gd name="connsiteY8" fmla="*/ 626141 h 1959201"/>
                  <a:gd name="connsiteX9" fmla="*/ 2326104 w 3593431"/>
                  <a:gd name="connsiteY9" fmla="*/ 1219698 h 1959201"/>
                  <a:gd name="connsiteX10" fmla="*/ 2598821 w 3593431"/>
                  <a:gd name="connsiteY10" fmla="*/ 1813257 h 1959201"/>
                  <a:gd name="connsiteX11" fmla="*/ 3047999 w 3593431"/>
                  <a:gd name="connsiteY11" fmla="*/ 1941593 h 1959201"/>
                  <a:gd name="connsiteX12" fmla="*/ 3593431 w 3593431"/>
                  <a:gd name="connsiteY12" fmla="*/ 1941593 h 1959201"/>
                  <a:gd name="connsiteX0" fmla="*/ 0 w 3047999"/>
                  <a:gd name="connsiteY0" fmla="*/ 1957634 h 1959201"/>
                  <a:gd name="connsiteX1" fmla="*/ 561474 w 3047999"/>
                  <a:gd name="connsiteY1" fmla="*/ 1941593 h 1959201"/>
                  <a:gd name="connsiteX2" fmla="*/ 994610 w 3047999"/>
                  <a:gd name="connsiteY2" fmla="*/ 1797214 h 1959201"/>
                  <a:gd name="connsiteX3" fmla="*/ 1267326 w 3047999"/>
                  <a:gd name="connsiteY3" fmla="*/ 1235742 h 1959201"/>
                  <a:gd name="connsiteX4" fmla="*/ 1459831 w 3047999"/>
                  <a:gd name="connsiteY4" fmla="*/ 578014 h 1959201"/>
                  <a:gd name="connsiteX5" fmla="*/ 1636295 w 3047999"/>
                  <a:gd name="connsiteY5" fmla="*/ 128833 h 1959201"/>
                  <a:gd name="connsiteX6" fmla="*/ 1812758 w 3047999"/>
                  <a:gd name="connsiteY6" fmla="*/ 498 h 1959201"/>
                  <a:gd name="connsiteX7" fmla="*/ 2021305 w 3047999"/>
                  <a:gd name="connsiteY7" fmla="*/ 160919 h 1959201"/>
                  <a:gd name="connsiteX8" fmla="*/ 2181727 w 3047999"/>
                  <a:gd name="connsiteY8" fmla="*/ 626141 h 1959201"/>
                  <a:gd name="connsiteX9" fmla="*/ 2326104 w 3047999"/>
                  <a:gd name="connsiteY9" fmla="*/ 1219698 h 1959201"/>
                  <a:gd name="connsiteX10" fmla="*/ 2598821 w 3047999"/>
                  <a:gd name="connsiteY10" fmla="*/ 1813257 h 1959201"/>
                  <a:gd name="connsiteX11" fmla="*/ 3047999 w 3047999"/>
                  <a:gd name="connsiteY11" fmla="*/ 1941593 h 1959201"/>
                  <a:gd name="connsiteX0" fmla="*/ 0 w 2598821"/>
                  <a:gd name="connsiteY0" fmla="*/ 1957634 h 1959201"/>
                  <a:gd name="connsiteX1" fmla="*/ 561474 w 2598821"/>
                  <a:gd name="connsiteY1" fmla="*/ 1941593 h 1959201"/>
                  <a:gd name="connsiteX2" fmla="*/ 994610 w 2598821"/>
                  <a:gd name="connsiteY2" fmla="*/ 1797214 h 1959201"/>
                  <a:gd name="connsiteX3" fmla="*/ 1267326 w 2598821"/>
                  <a:gd name="connsiteY3" fmla="*/ 1235742 h 1959201"/>
                  <a:gd name="connsiteX4" fmla="*/ 1459831 w 2598821"/>
                  <a:gd name="connsiteY4" fmla="*/ 578014 h 1959201"/>
                  <a:gd name="connsiteX5" fmla="*/ 1636295 w 2598821"/>
                  <a:gd name="connsiteY5" fmla="*/ 128833 h 1959201"/>
                  <a:gd name="connsiteX6" fmla="*/ 1812758 w 2598821"/>
                  <a:gd name="connsiteY6" fmla="*/ 498 h 1959201"/>
                  <a:gd name="connsiteX7" fmla="*/ 2021305 w 2598821"/>
                  <a:gd name="connsiteY7" fmla="*/ 160919 h 1959201"/>
                  <a:gd name="connsiteX8" fmla="*/ 2181727 w 2598821"/>
                  <a:gd name="connsiteY8" fmla="*/ 626141 h 1959201"/>
                  <a:gd name="connsiteX9" fmla="*/ 2326104 w 2598821"/>
                  <a:gd name="connsiteY9" fmla="*/ 1219698 h 1959201"/>
                  <a:gd name="connsiteX10" fmla="*/ 2598821 w 2598821"/>
                  <a:gd name="connsiteY10" fmla="*/ 1813257 h 1959201"/>
                  <a:gd name="connsiteX0" fmla="*/ 0 w 2326104"/>
                  <a:gd name="connsiteY0" fmla="*/ 1957634 h 1959201"/>
                  <a:gd name="connsiteX1" fmla="*/ 561474 w 2326104"/>
                  <a:gd name="connsiteY1" fmla="*/ 1941593 h 1959201"/>
                  <a:gd name="connsiteX2" fmla="*/ 994610 w 2326104"/>
                  <a:gd name="connsiteY2" fmla="*/ 1797214 h 1959201"/>
                  <a:gd name="connsiteX3" fmla="*/ 1267326 w 2326104"/>
                  <a:gd name="connsiteY3" fmla="*/ 1235742 h 1959201"/>
                  <a:gd name="connsiteX4" fmla="*/ 1459831 w 2326104"/>
                  <a:gd name="connsiteY4" fmla="*/ 578014 h 1959201"/>
                  <a:gd name="connsiteX5" fmla="*/ 1636295 w 2326104"/>
                  <a:gd name="connsiteY5" fmla="*/ 128833 h 1959201"/>
                  <a:gd name="connsiteX6" fmla="*/ 1812758 w 2326104"/>
                  <a:gd name="connsiteY6" fmla="*/ 498 h 1959201"/>
                  <a:gd name="connsiteX7" fmla="*/ 2021305 w 2326104"/>
                  <a:gd name="connsiteY7" fmla="*/ 160919 h 1959201"/>
                  <a:gd name="connsiteX8" fmla="*/ 2181727 w 2326104"/>
                  <a:gd name="connsiteY8" fmla="*/ 626141 h 1959201"/>
                  <a:gd name="connsiteX9" fmla="*/ 2326104 w 2326104"/>
                  <a:gd name="connsiteY9" fmla="*/ 1219698 h 1959201"/>
                  <a:gd name="connsiteX0" fmla="*/ 0 w 2181727"/>
                  <a:gd name="connsiteY0" fmla="*/ 1957634 h 1959201"/>
                  <a:gd name="connsiteX1" fmla="*/ 561474 w 2181727"/>
                  <a:gd name="connsiteY1" fmla="*/ 1941593 h 1959201"/>
                  <a:gd name="connsiteX2" fmla="*/ 994610 w 2181727"/>
                  <a:gd name="connsiteY2" fmla="*/ 1797214 h 1959201"/>
                  <a:gd name="connsiteX3" fmla="*/ 1267326 w 2181727"/>
                  <a:gd name="connsiteY3" fmla="*/ 1235742 h 1959201"/>
                  <a:gd name="connsiteX4" fmla="*/ 1459831 w 2181727"/>
                  <a:gd name="connsiteY4" fmla="*/ 578014 h 1959201"/>
                  <a:gd name="connsiteX5" fmla="*/ 1636295 w 2181727"/>
                  <a:gd name="connsiteY5" fmla="*/ 128833 h 1959201"/>
                  <a:gd name="connsiteX6" fmla="*/ 1812758 w 2181727"/>
                  <a:gd name="connsiteY6" fmla="*/ 498 h 1959201"/>
                  <a:gd name="connsiteX7" fmla="*/ 2021305 w 2181727"/>
                  <a:gd name="connsiteY7" fmla="*/ 160919 h 1959201"/>
                  <a:gd name="connsiteX8" fmla="*/ 2181727 w 2181727"/>
                  <a:gd name="connsiteY8" fmla="*/ 626141 h 1959201"/>
                  <a:gd name="connsiteX0" fmla="*/ 0 w 2021305"/>
                  <a:gd name="connsiteY0" fmla="*/ 1957634 h 1959201"/>
                  <a:gd name="connsiteX1" fmla="*/ 561474 w 2021305"/>
                  <a:gd name="connsiteY1" fmla="*/ 1941593 h 1959201"/>
                  <a:gd name="connsiteX2" fmla="*/ 994610 w 2021305"/>
                  <a:gd name="connsiteY2" fmla="*/ 1797214 h 1959201"/>
                  <a:gd name="connsiteX3" fmla="*/ 1267326 w 2021305"/>
                  <a:gd name="connsiteY3" fmla="*/ 1235742 h 1959201"/>
                  <a:gd name="connsiteX4" fmla="*/ 1459831 w 2021305"/>
                  <a:gd name="connsiteY4" fmla="*/ 578014 h 1959201"/>
                  <a:gd name="connsiteX5" fmla="*/ 1636295 w 2021305"/>
                  <a:gd name="connsiteY5" fmla="*/ 128833 h 1959201"/>
                  <a:gd name="connsiteX6" fmla="*/ 1812758 w 2021305"/>
                  <a:gd name="connsiteY6" fmla="*/ 498 h 1959201"/>
                  <a:gd name="connsiteX7" fmla="*/ 2021305 w 2021305"/>
                  <a:gd name="connsiteY7" fmla="*/ 160919 h 1959201"/>
                  <a:gd name="connsiteX0" fmla="*/ 0 w 1812758"/>
                  <a:gd name="connsiteY0" fmla="*/ 1957634 h 1959201"/>
                  <a:gd name="connsiteX1" fmla="*/ 561474 w 1812758"/>
                  <a:gd name="connsiteY1" fmla="*/ 1941593 h 1959201"/>
                  <a:gd name="connsiteX2" fmla="*/ 994610 w 1812758"/>
                  <a:gd name="connsiteY2" fmla="*/ 1797214 h 1959201"/>
                  <a:gd name="connsiteX3" fmla="*/ 1267326 w 1812758"/>
                  <a:gd name="connsiteY3" fmla="*/ 1235742 h 1959201"/>
                  <a:gd name="connsiteX4" fmla="*/ 1459831 w 1812758"/>
                  <a:gd name="connsiteY4" fmla="*/ 578014 h 1959201"/>
                  <a:gd name="connsiteX5" fmla="*/ 1636295 w 1812758"/>
                  <a:gd name="connsiteY5" fmla="*/ 128833 h 1959201"/>
                  <a:gd name="connsiteX6" fmla="*/ 1812758 w 1812758"/>
                  <a:gd name="connsiteY6" fmla="*/ 498 h 195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2758" h="1959201">
                    <a:moveTo>
                      <a:pt x="0" y="1957634"/>
                    </a:moveTo>
                    <a:cubicBezTo>
                      <a:pt x="220579" y="1956297"/>
                      <a:pt x="395706" y="1968330"/>
                      <a:pt x="561474" y="1941593"/>
                    </a:cubicBezTo>
                    <a:cubicBezTo>
                      <a:pt x="727242" y="1914856"/>
                      <a:pt x="876968" y="1914856"/>
                      <a:pt x="994610" y="1797214"/>
                    </a:cubicBezTo>
                    <a:cubicBezTo>
                      <a:pt x="1112252" y="1679572"/>
                      <a:pt x="1189789" y="1438942"/>
                      <a:pt x="1267326" y="1235742"/>
                    </a:cubicBezTo>
                    <a:cubicBezTo>
                      <a:pt x="1344863" y="1032542"/>
                      <a:pt x="1398336" y="762499"/>
                      <a:pt x="1459831" y="578014"/>
                    </a:cubicBezTo>
                    <a:cubicBezTo>
                      <a:pt x="1521326" y="393529"/>
                      <a:pt x="1577474" y="225086"/>
                      <a:pt x="1636295" y="128833"/>
                    </a:cubicBezTo>
                    <a:cubicBezTo>
                      <a:pt x="1695116" y="32580"/>
                      <a:pt x="1748590" y="-4850"/>
                      <a:pt x="1812758" y="498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 flipH="1">
                <a:off x="4494841" y="2352186"/>
                <a:ext cx="3889834" cy="1958256"/>
              </a:xfrm>
              <a:custGeom>
                <a:avLst/>
                <a:gdLst>
                  <a:gd name="connsiteX0" fmla="*/ 0 w 3689684"/>
                  <a:gd name="connsiteY0" fmla="*/ 1862999 h 1862999"/>
                  <a:gd name="connsiteX1" fmla="*/ 593558 w 3689684"/>
                  <a:gd name="connsiteY1" fmla="*/ 1830915 h 1862999"/>
                  <a:gd name="connsiteX2" fmla="*/ 914400 w 3689684"/>
                  <a:gd name="connsiteY2" fmla="*/ 1686536 h 1862999"/>
                  <a:gd name="connsiteX3" fmla="*/ 1347537 w 3689684"/>
                  <a:gd name="connsiteY3" fmla="*/ 1125062 h 1862999"/>
                  <a:gd name="connsiteX4" fmla="*/ 1604210 w 3689684"/>
                  <a:gd name="connsiteY4" fmla="*/ 547547 h 1862999"/>
                  <a:gd name="connsiteX5" fmla="*/ 1780674 w 3689684"/>
                  <a:gd name="connsiteY5" fmla="*/ 50241 h 1862999"/>
                  <a:gd name="connsiteX6" fmla="*/ 1989221 w 3689684"/>
                  <a:gd name="connsiteY6" fmla="*/ 82326 h 1862999"/>
                  <a:gd name="connsiteX7" fmla="*/ 2149642 w 3689684"/>
                  <a:gd name="connsiteY7" fmla="*/ 627757 h 1862999"/>
                  <a:gd name="connsiteX8" fmla="*/ 2294021 w 3689684"/>
                  <a:gd name="connsiteY8" fmla="*/ 996726 h 1862999"/>
                  <a:gd name="connsiteX9" fmla="*/ 2598821 w 3689684"/>
                  <a:gd name="connsiteY9" fmla="*/ 1590284 h 1862999"/>
                  <a:gd name="connsiteX10" fmla="*/ 3031958 w 3689684"/>
                  <a:gd name="connsiteY10" fmla="*/ 1814873 h 1862999"/>
                  <a:gd name="connsiteX11" fmla="*/ 3689684 w 3689684"/>
                  <a:gd name="connsiteY11" fmla="*/ 1846957 h 1862999"/>
                  <a:gd name="connsiteX0" fmla="*/ 0 w 3689684"/>
                  <a:gd name="connsiteY0" fmla="*/ 1835835 h 1835835"/>
                  <a:gd name="connsiteX1" fmla="*/ 593558 w 3689684"/>
                  <a:gd name="connsiteY1" fmla="*/ 1803751 h 1835835"/>
                  <a:gd name="connsiteX2" fmla="*/ 914400 w 3689684"/>
                  <a:gd name="connsiteY2" fmla="*/ 1659372 h 1835835"/>
                  <a:gd name="connsiteX3" fmla="*/ 1347537 w 3689684"/>
                  <a:gd name="connsiteY3" fmla="*/ 1097898 h 1835835"/>
                  <a:gd name="connsiteX4" fmla="*/ 1604210 w 3689684"/>
                  <a:gd name="connsiteY4" fmla="*/ 520383 h 1835835"/>
                  <a:gd name="connsiteX5" fmla="*/ 1764632 w 3689684"/>
                  <a:gd name="connsiteY5" fmla="*/ 71203 h 1835835"/>
                  <a:gd name="connsiteX6" fmla="*/ 1989221 w 3689684"/>
                  <a:gd name="connsiteY6" fmla="*/ 55162 h 1835835"/>
                  <a:gd name="connsiteX7" fmla="*/ 2149642 w 3689684"/>
                  <a:gd name="connsiteY7" fmla="*/ 600593 h 1835835"/>
                  <a:gd name="connsiteX8" fmla="*/ 2294021 w 3689684"/>
                  <a:gd name="connsiteY8" fmla="*/ 969562 h 1835835"/>
                  <a:gd name="connsiteX9" fmla="*/ 2598821 w 3689684"/>
                  <a:gd name="connsiteY9" fmla="*/ 1563120 h 1835835"/>
                  <a:gd name="connsiteX10" fmla="*/ 3031958 w 3689684"/>
                  <a:gd name="connsiteY10" fmla="*/ 1787709 h 1835835"/>
                  <a:gd name="connsiteX11" fmla="*/ 3689684 w 3689684"/>
                  <a:gd name="connsiteY11" fmla="*/ 1819793 h 1835835"/>
                  <a:gd name="connsiteX0" fmla="*/ 0 w 3689684"/>
                  <a:gd name="connsiteY0" fmla="*/ 1835835 h 1835835"/>
                  <a:gd name="connsiteX1" fmla="*/ 593558 w 3689684"/>
                  <a:gd name="connsiteY1" fmla="*/ 1803751 h 1835835"/>
                  <a:gd name="connsiteX2" fmla="*/ 914400 w 3689684"/>
                  <a:gd name="connsiteY2" fmla="*/ 1659372 h 1835835"/>
                  <a:gd name="connsiteX3" fmla="*/ 1347537 w 3689684"/>
                  <a:gd name="connsiteY3" fmla="*/ 1097898 h 1835835"/>
                  <a:gd name="connsiteX4" fmla="*/ 1604210 w 3689684"/>
                  <a:gd name="connsiteY4" fmla="*/ 520383 h 1835835"/>
                  <a:gd name="connsiteX5" fmla="*/ 1764632 w 3689684"/>
                  <a:gd name="connsiteY5" fmla="*/ 71203 h 1835835"/>
                  <a:gd name="connsiteX6" fmla="*/ 2101516 w 3689684"/>
                  <a:gd name="connsiteY6" fmla="*/ 55162 h 1835835"/>
                  <a:gd name="connsiteX7" fmla="*/ 2149642 w 3689684"/>
                  <a:gd name="connsiteY7" fmla="*/ 600593 h 1835835"/>
                  <a:gd name="connsiteX8" fmla="*/ 2294021 w 3689684"/>
                  <a:gd name="connsiteY8" fmla="*/ 969562 h 1835835"/>
                  <a:gd name="connsiteX9" fmla="*/ 2598821 w 3689684"/>
                  <a:gd name="connsiteY9" fmla="*/ 1563120 h 1835835"/>
                  <a:gd name="connsiteX10" fmla="*/ 3031958 w 3689684"/>
                  <a:gd name="connsiteY10" fmla="*/ 1787709 h 1835835"/>
                  <a:gd name="connsiteX11" fmla="*/ 3689684 w 3689684"/>
                  <a:gd name="connsiteY11" fmla="*/ 1819793 h 1835835"/>
                  <a:gd name="connsiteX0" fmla="*/ 0 w 3689684"/>
                  <a:gd name="connsiteY0" fmla="*/ 1835835 h 1835835"/>
                  <a:gd name="connsiteX1" fmla="*/ 593558 w 3689684"/>
                  <a:gd name="connsiteY1" fmla="*/ 1803751 h 1835835"/>
                  <a:gd name="connsiteX2" fmla="*/ 914400 w 3689684"/>
                  <a:gd name="connsiteY2" fmla="*/ 1659372 h 1835835"/>
                  <a:gd name="connsiteX3" fmla="*/ 1347537 w 3689684"/>
                  <a:gd name="connsiteY3" fmla="*/ 1097898 h 1835835"/>
                  <a:gd name="connsiteX4" fmla="*/ 1604210 w 3689684"/>
                  <a:gd name="connsiteY4" fmla="*/ 520383 h 1835835"/>
                  <a:gd name="connsiteX5" fmla="*/ 1764632 w 3689684"/>
                  <a:gd name="connsiteY5" fmla="*/ 71203 h 1835835"/>
                  <a:gd name="connsiteX6" fmla="*/ 2005264 w 3689684"/>
                  <a:gd name="connsiteY6" fmla="*/ 55162 h 1835835"/>
                  <a:gd name="connsiteX7" fmla="*/ 2149642 w 3689684"/>
                  <a:gd name="connsiteY7" fmla="*/ 600593 h 1835835"/>
                  <a:gd name="connsiteX8" fmla="*/ 2294021 w 3689684"/>
                  <a:gd name="connsiteY8" fmla="*/ 969562 h 1835835"/>
                  <a:gd name="connsiteX9" fmla="*/ 2598821 w 3689684"/>
                  <a:gd name="connsiteY9" fmla="*/ 1563120 h 1835835"/>
                  <a:gd name="connsiteX10" fmla="*/ 3031958 w 3689684"/>
                  <a:gd name="connsiteY10" fmla="*/ 1787709 h 1835835"/>
                  <a:gd name="connsiteX11" fmla="*/ 3689684 w 3689684"/>
                  <a:gd name="connsiteY11" fmla="*/ 1819793 h 1835835"/>
                  <a:gd name="connsiteX0" fmla="*/ 0 w 3689684"/>
                  <a:gd name="connsiteY0" fmla="*/ 1835835 h 1835835"/>
                  <a:gd name="connsiteX1" fmla="*/ 593558 w 3689684"/>
                  <a:gd name="connsiteY1" fmla="*/ 1803751 h 1835835"/>
                  <a:gd name="connsiteX2" fmla="*/ 914400 w 3689684"/>
                  <a:gd name="connsiteY2" fmla="*/ 1659372 h 1835835"/>
                  <a:gd name="connsiteX3" fmla="*/ 1347537 w 3689684"/>
                  <a:gd name="connsiteY3" fmla="*/ 1097898 h 1835835"/>
                  <a:gd name="connsiteX4" fmla="*/ 1604210 w 3689684"/>
                  <a:gd name="connsiteY4" fmla="*/ 520383 h 1835835"/>
                  <a:gd name="connsiteX5" fmla="*/ 1732548 w 3689684"/>
                  <a:gd name="connsiteY5" fmla="*/ 71203 h 1835835"/>
                  <a:gd name="connsiteX6" fmla="*/ 2005264 w 3689684"/>
                  <a:gd name="connsiteY6" fmla="*/ 55162 h 1835835"/>
                  <a:gd name="connsiteX7" fmla="*/ 2149642 w 3689684"/>
                  <a:gd name="connsiteY7" fmla="*/ 600593 h 1835835"/>
                  <a:gd name="connsiteX8" fmla="*/ 2294021 w 3689684"/>
                  <a:gd name="connsiteY8" fmla="*/ 969562 h 1835835"/>
                  <a:gd name="connsiteX9" fmla="*/ 2598821 w 3689684"/>
                  <a:gd name="connsiteY9" fmla="*/ 1563120 h 1835835"/>
                  <a:gd name="connsiteX10" fmla="*/ 3031958 w 3689684"/>
                  <a:gd name="connsiteY10" fmla="*/ 1787709 h 1835835"/>
                  <a:gd name="connsiteX11" fmla="*/ 3689684 w 3689684"/>
                  <a:gd name="connsiteY11" fmla="*/ 1819793 h 1835835"/>
                  <a:gd name="connsiteX0" fmla="*/ 0 w 3689684"/>
                  <a:gd name="connsiteY0" fmla="*/ 1816920 h 1816920"/>
                  <a:gd name="connsiteX1" fmla="*/ 593558 w 3689684"/>
                  <a:gd name="connsiteY1" fmla="*/ 1784836 h 1816920"/>
                  <a:gd name="connsiteX2" fmla="*/ 914400 w 3689684"/>
                  <a:gd name="connsiteY2" fmla="*/ 1640457 h 1816920"/>
                  <a:gd name="connsiteX3" fmla="*/ 1347537 w 3689684"/>
                  <a:gd name="connsiteY3" fmla="*/ 1078983 h 1816920"/>
                  <a:gd name="connsiteX4" fmla="*/ 1604210 w 3689684"/>
                  <a:gd name="connsiteY4" fmla="*/ 501468 h 1816920"/>
                  <a:gd name="connsiteX5" fmla="*/ 1732548 w 3689684"/>
                  <a:gd name="connsiteY5" fmla="*/ 52288 h 1816920"/>
                  <a:gd name="connsiteX6" fmla="*/ 2037348 w 3689684"/>
                  <a:gd name="connsiteY6" fmla="*/ 68331 h 1816920"/>
                  <a:gd name="connsiteX7" fmla="*/ 2149642 w 3689684"/>
                  <a:gd name="connsiteY7" fmla="*/ 581678 h 1816920"/>
                  <a:gd name="connsiteX8" fmla="*/ 2294021 w 3689684"/>
                  <a:gd name="connsiteY8" fmla="*/ 950647 h 1816920"/>
                  <a:gd name="connsiteX9" fmla="*/ 2598821 w 3689684"/>
                  <a:gd name="connsiteY9" fmla="*/ 1544205 h 1816920"/>
                  <a:gd name="connsiteX10" fmla="*/ 3031958 w 3689684"/>
                  <a:gd name="connsiteY10" fmla="*/ 1768794 h 1816920"/>
                  <a:gd name="connsiteX11" fmla="*/ 3689684 w 3689684"/>
                  <a:gd name="connsiteY11" fmla="*/ 1800878 h 1816920"/>
                  <a:gd name="connsiteX0" fmla="*/ 0 w 3689684"/>
                  <a:gd name="connsiteY0" fmla="*/ 1809678 h 1809678"/>
                  <a:gd name="connsiteX1" fmla="*/ 593558 w 3689684"/>
                  <a:gd name="connsiteY1" fmla="*/ 1777594 h 1809678"/>
                  <a:gd name="connsiteX2" fmla="*/ 914400 w 3689684"/>
                  <a:gd name="connsiteY2" fmla="*/ 1633215 h 1809678"/>
                  <a:gd name="connsiteX3" fmla="*/ 1347537 w 3689684"/>
                  <a:gd name="connsiteY3" fmla="*/ 1071741 h 1809678"/>
                  <a:gd name="connsiteX4" fmla="*/ 1604210 w 3689684"/>
                  <a:gd name="connsiteY4" fmla="*/ 494226 h 1809678"/>
                  <a:gd name="connsiteX5" fmla="*/ 1732548 w 3689684"/>
                  <a:gd name="connsiteY5" fmla="*/ 45046 h 1809678"/>
                  <a:gd name="connsiteX6" fmla="*/ 2037348 w 3689684"/>
                  <a:gd name="connsiteY6" fmla="*/ 61089 h 1809678"/>
                  <a:gd name="connsiteX7" fmla="*/ 2181726 w 3689684"/>
                  <a:gd name="connsiteY7" fmla="*/ 446100 h 1809678"/>
                  <a:gd name="connsiteX8" fmla="*/ 2294021 w 3689684"/>
                  <a:gd name="connsiteY8" fmla="*/ 943405 h 1809678"/>
                  <a:gd name="connsiteX9" fmla="*/ 2598821 w 3689684"/>
                  <a:gd name="connsiteY9" fmla="*/ 1536963 h 1809678"/>
                  <a:gd name="connsiteX10" fmla="*/ 3031958 w 3689684"/>
                  <a:gd name="connsiteY10" fmla="*/ 1761552 h 1809678"/>
                  <a:gd name="connsiteX11" fmla="*/ 3689684 w 3689684"/>
                  <a:gd name="connsiteY11" fmla="*/ 1793636 h 1809678"/>
                  <a:gd name="connsiteX0" fmla="*/ 0 w 3689684"/>
                  <a:gd name="connsiteY0" fmla="*/ 1809678 h 1809678"/>
                  <a:gd name="connsiteX1" fmla="*/ 593558 w 3689684"/>
                  <a:gd name="connsiteY1" fmla="*/ 1777594 h 1809678"/>
                  <a:gd name="connsiteX2" fmla="*/ 914400 w 3689684"/>
                  <a:gd name="connsiteY2" fmla="*/ 1633215 h 1809678"/>
                  <a:gd name="connsiteX3" fmla="*/ 1347537 w 3689684"/>
                  <a:gd name="connsiteY3" fmla="*/ 1071741 h 1809678"/>
                  <a:gd name="connsiteX4" fmla="*/ 1604210 w 3689684"/>
                  <a:gd name="connsiteY4" fmla="*/ 494226 h 1809678"/>
                  <a:gd name="connsiteX5" fmla="*/ 1732548 w 3689684"/>
                  <a:gd name="connsiteY5" fmla="*/ 45046 h 1809678"/>
                  <a:gd name="connsiteX6" fmla="*/ 2037348 w 3689684"/>
                  <a:gd name="connsiteY6" fmla="*/ 61089 h 1809678"/>
                  <a:gd name="connsiteX7" fmla="*/ 2181726 w 3689684"/>
                  <a:gd name="connsiteY7" fmla="*/ 446100 h 1809678"/>
                  <a:gd name="connsiteX8" fmla="*/ 2342147 w 3689684"/>
                  <a:gd name="connsiteY8" fmla="*/ 1071741 h 1809678"/>
                  <a:gd name="connsiteX9" fmla="*/ 2598821 w 3689684"/>
                  <a:gd name="connsiteY9" fmla="*/ 1536963 h 1809678"/>
                  <a:gd name="connsiteX10" fmla="*/ 3031958 w 3689684"/>
                  <a:gd name="connsiteY10" fmla="*/ 1761552 h 1809678"/>
                  <a:gd name="connsiteX11" fmla="*/ 3689684 w 3689684"/>
                  <a:gd name="connsiteY11" fmla="*/ 1793636 h 1809678"/>
                  <a:gd name="connsiteX0" fmla="*/ 0 w 3689684"/>
                  <a:gd name="connsiteY0" fmla="*/ 1809678 h 1809678"/>
                  <a:gd name="connsiteX1" fmla="*/ 593558 w 3689684"/>
                  <a:gd name="connsiteY1" fmla="*/ 1777594 h 1809678"/>
                  <a:gd name="connsiteX2" fmla="*/ 914400 w 3689684"/>
                  <a:gd name="connsiteY2" fmla="*/ 1633215 h 1809678"/>
                  <a:gd name="connsiteX3" fmla="*/ 1347537 w 3689684"/>
                  <a:gd name="connsiteY3" fmla="*/ 1071741 h 1809678"/>
                  <a:gd name="connsiteX4" fmla="*/ 1604210 w 3689684"/>
                  <a:gd name="connsiteY4" fmla="*/ 494226 h 1809678"/>
                  <a:gd name="connsiteX5" fmla="*/ 1732548 w 3689684"/>
                  <a:gd name="connsiteY5" fmla="*/ 45046 h 1809678"/>
                  <a:gd name="connsiteX6" fmla="*/ 2037348 w 3689684"/>
                  <a:gd name="connsiteY6" fmla="*/ 61089 h 1809678"/>
                  <a:gd name="connsiteX7" fmla="*/ 2181726 w 3689684"/>
                  <a:gd name="connsiteY7" fmla="*/ 446100 h 1809678"/>
                  <a:gd name="connsiteX8" fmla="*/ 2342147 w 3689684"/>
                  <a:gd name="connsiteY8" fmla="*/ 1071741 h 1809678"/>
                  <a:gd name="connsiteX9" fmla="*/ 2695074 w 3689684"/>
                  <a:gd name="connsiteY9" fmla="*/ 1665300 h 1809678"/>
                  <a:gd name="connsiteX10" fmla="*/ 3031958 w 3689684"/>
                  <a:gd name="connsiteY10" fmla="*/ 1761552 h 1809678"/>
                  <a:gd name="connsiteX11" fmla="*/ 3689684 w 3689684"/>
                  <a:gd name="connsiteY11" fmla="*/ 1793636 h 1809678"/>
                  <a:gd name="connsiteX0" fmla="*/ 0 w 3689684"/>
                  <a:gd name="connsiteY0" fmla="*/ 1793027 h 1793027"/>
                  <a:gd name="connsiteX1" fmla="*/ 593558 w 3689684"/>
                  <a:gd name="connsiteY1" fmla="*/ 1760943 h 1793027"/>
                  <a:gd name="connsiteX2" fmla="*/ 914400 w 3689684"/>
                  <a:gd name="connsiteY2" fmla="*/ 1616564 h 1793027"/>
                  <a:gd name="connsiteX3" fmla="*/ 1347537 w 3689684"/>
                  <a:gd name="connsiteY3" fmla="*/ 1055090 h 1793027"/>
                  <a:gd name="connsiteX4" fmla="*/ 1604210 w 3689684"/>
                  <a:gd name="connsiteY4" fmla="*/ 477575 h 1793027"/>
                  <a:gd name="connsiteX5" fmla="*/ 1732548 w 3689684"/>
                  <a:gd name="connsiteY5" fmla="*/ 28395 h 1793027"/>
                  <a:gd name="connsiteX6" fmla="*/ 2037348 w 3689684"/>
                  <a:gd name="connsiteY6" fmla="*/ 44438 h 1793027"/>
                  <a:gd name="connsiteX7" fmla="*/ 2053389 w 3689684"/>
                  <a:gd name="connsiteY7" fmla="*/ 28395 h 1793027"/>
                  <a:gd name="connsiteX8" fmla="*/ 2181726 w 3689684"/>
                  <a:gd name="connsiteY8" fmla="*/ 429449 h 1793027"/>
                  <a:gd name="connsiteX9" fmla="*/ 2342147 w 3689684"/>
                  <a:gd name="connsiteY9" fmla="*/ 1055090 h 1793027"/>
                  <a:gd name="connsiteX10" fmla="*/ 2695074 w 3689684"/>
                  <a:gd name="connsiteY10" fmla="*/ 1648649 h 1793027"/>
                  <a:gd name="connsiteX11" fmla="*/ 3031958 w 3689684"/>
                  <a:gd name="connsiteY11" fmla="*/ 1744901 h 1793027"/>
                  <a:gd name="connsiteX12" fmla="*/ 3689684 w 3689684"/>
                  <a:gd name="connsiteY12" fmla="*/ 1776985 h 1793027"/>
                  <a:gd name="connsiteX0" fmla="*/ 0 w 3689684"/>
                  <a:gd name="connsiteY0" fmla="*/ 1796549 h 1796549"/>
                  <a:gd name="connsiteX1" fmla="*/ 593558 w 3689684"/>
                  <a:gd name="connsiteY1" fmla="*/ 1764465 h 1796549"/>
                  <a:gd name="connsiteX2" fmla="*/ 914400 w 3689684"/>
                  <a:gd name="connsiteY2" fmla="*/ 1620086 h 1796549"/>
                  <a:gd name="connsiteX3" fmla="*/ 1347537 w 3689684"/>
                  <a:gd name="connsiteY3" fmla="*/ 1058612 h 1796549"/>
                  <a:gd name="connsiteX4" fmla="*/ 1604210 w 3689684"/>
                  <a:gd name="connsiteY4" fmla="*/ 481097 h 1796549"/>
                  <a:gd name="connsiteX5" fmla="*/ 1732548 w 3689684"/>
                  <a:gd name="connsiteY5" fmla="*/ 31917 h 1796549"/>
                  <a:gd name="connsiteX6" fmla="*/ 2037348 w 3689684"/>
                  <a:gd name="connsiteY6" fmla="*/ 47960 h 1796549"/>
                  <a:gd name="connsiteX7" fmla="*/ 2053389 w 3689684"/>
                  <a:gd name="connsiteY7" fmla="*/ 31917 h 1796549"/>
                  <a:gd name="connsiteX8" fmla="*/ 2181726 w 3689684"/>
                  <a:gd name="connsiteY8" fmla="*/ 432971 h 1796549"/>
                  <a:gd name="connsiteX9" fmla="*/ 2342147 w 3689684"/>
                  <a:gd name="connsiteY9" fmla="*/ 1058612 h 1796549"/>
                  <a:gd name="connsiteX10" fmla="*/ 2695074 w 3689684"/>
                  <a:gd name="connsiteY10" fmla="*/ 1652171 h 1796549"/>
                  <a:gd name="connsiteX11" fmla="*/ 3031958 w 3689684"/>
                  <a:gd name="connsiteY11" fmla="*/ 1748423 h 1796549"/>
                  <a:gd name="connsiteX12" fmla="*/ 3689684 w 3689684"/>
                  <a:gd name="connsiteY12" fmla="*/ 1780507 h 1796549"/>
                  <a:gd name="connsiteX0" fmla="*/ 0 w 3689684"/>
                  <a:gd name="connsiteY0" fmla="*/ 2302154 h 2302154"/>
                  <a:gd name="connsiteX1" fmla="*/ 593558 w 3689684"/>
                  <a:gd name="connsiteY1" fmla="*/ 2270070 h 2302154"/>
                  <a:gd name="connsiteX2" fmla="*/ 914400 w 3689684"/>
                  <a:gd name="connsiteY2" fmla="*/ 2125691 h 2302154"/>
                  <a:gd name="connsiteX3" fmla="*/ 1347537 w 3689684"/>
                  <a:gd name="connsiteY3" fmla="*/ 1564217 h 2302154"/>
                  <a:gd name="connsiteX4" fmla="*/ 1604210 w 3689684"/>
                  <a:gd name="connsiteY4" fmla="*/ 986702 h 2302154"/>
                  <a:gd name="connsiteX5" fmla="*/ 1732548 w 3689684"/>
                  <a:gd name="connsiteY5" fmla="*/ 537522 h 2302154"/>
                  <a:gd name="connsiteX6" fmla="*/ 2037348 w 3689684"/>
                  <a:gd name="connsiteY6" fmla="*/ 553565 h 2302154"/>
                  <a:gd name="connsiteX7" fmla="*/ 1989221 w 3689684"/>
                  <a:gd name="connsiteY7" fmla="*/ 8132 h 2302154"/>
                  <a:gd name="connsiteX8" fmla="*/ 2181726 w 3689684"/>
                  <a:gd name="connsiteY8" fmla="*/ 938576 h 2302154"/>
                  <a:gd name="connsiteX9" fmla="*/ 2342147 w 3689684"/>
                  <a:gd name="connsiteY9" fmla="*/ 1564217 h 2302154"/>
                  <a:gd name="connsiteX10" fmla="*/ 2695074 w 3689684"/>
                  <a:gd name="connsiteY10" fmla="*/ 2157776 h 2302154"/>
                  <a:gd name="connsiteX11" fmla="*/ 3031958 w 3689684"/>
                  <a:gd name="connsiteY11" fmla="*/ 2254028 h 2302154"/>
                  <a:gd name="connsiteX12" fmla="*/ 3689684 w 3689684"/>
                  <a:gd name="connsiteY12" fmla="*/ 2286112 h 2302154"/>
                  <a:gd name="connsiteX0" fmla="*/ 0 w 3689684"/>
                  <a:gd name="connsiteY0" fmla="*/ 2315091 h 2315091"/>
                  <a:gd name="connsiteX1" fmla="*/ 593558 w 3689684"/>
                  <a:gd name="connsiteY1" fmla="*/ 2283007 h 2315091"/>
                  <a:gd name="connsiteX2" fmla="*/ 914400 w 3689684"/>
                  <a:gd name="connsiteY2" fmla="*/ 2138628 h 2315091"/>
                  <a:gd name="connsiteX3" fmla="*/ 1347537 w 3689684"/>
                  <a:gd name="connsiteY3" fmla="*/ 1577154 h 2315091"/>
                  <a:gd name="connsiteX4" fmla="*/ 1604210 w 3689684"/>
                  <a:gd name="connsiteY4" fmla="*/ 999639 h 2315091"/>
                  <a:gd name="connsiteX5" fmla="*/ 1732548 w 3689684"/>
                  <a:gd name="connsiteY5" fmla="*/ 550459 h 2315091"/>
                  <a:gd name="connsiteX6" fmla="*/ 1684422 w 3689684"/>
                  <a:gd name="connsiteY6" fmla="*/ 197533 h 2315091"/>
                  <a:gd name="connsiteX7" fmla="*/ 1989221 w 3689684"/>
                  <a:gd name="connsiteY7" fmla="*/ 21069 h 2315091"/>
                  <a:gd name="connsiteX8" fmla="*/ 2181726 w 3689684"/>
                  <a:gd name="connsiteY8" fmla="*/ 951513 h 2315091"/>
                  <a:gd name="connsiteX9" fmla="*/ 2342147 w 3689684"/>
                  <a:gd name="connsiteY9" fmla="*/ 1577154 h 2315091"/>
                  <a:gd name="connsiteX10" fmla="*/ 2695074 w 3689684"/>
                  <a:gd name="connsiteY10" fmla="*/ 2170713 h 2315091"/>
                  <a:gd name="connsiteX11" fmla="*/ 3031958 w 3689684"/>
                  <a:gd name="connsiteY11" fmla="*/ 2266965 h 2315091"/>
                  <a:gd name="connsiteX12" fmla="*/ 3689684 w 3689684"/>
                  <a:gd name="connsiteY12" fmla="*/ 2299049 h 2315091"/>
                  <a:gd name="connsiteX0" fmla="*/ 0 w 3689684"/>
                  <a:gd name="connsiteY0" fmla="*/ 2118180 h 2118180"/>
                  <a:gd name="connsiteX1" fmla="*/ 593558 w 3689684"/>
                  <a:gd name="connsiteY1" fmla="*/ 2086096 h 2118180"/>
                  <a:gd name="connsiteX2" fmla="*/ 914400 w 3689684"/>
                  <a:gd name="connsiteY2" fmla="*/ 1941717 h 2118180"/>
                  <a:gd name="connsiteX3" fmla="*/ 1347537 w 3689684"/>
                  <a:gd name="connsiteY3" fmla="*/ 1380243 h 2118180"/>
                  <a:gd name="connsiteX4" fmla="*/ 1604210 w 3689684"/>
                  <a:gd name="connsiteY4" fmla="*/ 802728 h 2118180"/>
                  <a:gd name="connsiteX5" fmla="*/ 1732548 w 3689684"/>
                  <a:gd name="connsiteY5" fmla="*/ 353548 h 2118180"/>
                  <a:gd name="connsiteX6" fmla="*/ 1684422 w 3689684"/>
                  <a:gd name="connsiteY6" fmla="*/ 622 h 2118180"/>
                  <a:gd name="connsiteX7" fmla="*/ 2181726 w 3689684"/>
                  <a:gd name="connsiteY7" fmla="*/ 273337 h 2118180"/>
                  <a:gd name="connsiteX8" fmla="*/ 2181726 w 3689684"/>
                  <a:gd name="connsiteY8" fmla="*/ 754602 h 2118180"/>
                  <a:gd name="connsiteX9" fmla="*/ 2342147 w 3689684"/>
                  <a:gd name="connsiteY9" fmla="*/ 1380243 h 2118180"/>
                  <a:gd name="connsiteX10" fmla="*/ 2695074 w 3689684"/>
                  <a:gd name="connsiteY10" fmla="*/ 1973802 h 2118180"/>
                  <a:gd name="connsiteX11" fmla="*/ 3031958 w 3689684"/>
                  <a:gd name="connsiteY11" fmla="*/ 2070054 h 2118180"/>
                  <a:gd name="connsiteX12" fmla="*/ 3689684 w 3689684"/>
                  <a:gd name="connsiteY12" fmla="*/ 2102138 h 2118180"/>
                  <a:gd name="connsiteX0" fmla="*/ 0 w 3689684"/>
                  <a:gd name="connsiteY0" fmla="*/ 2118180 h 2118180"/>
                  <a:gd name="connsiteX1" fmla="*/ 593558 w 3689684"/>
                  <a:gd name="connsiteY1" fmla="*/ 2086096 h 2118180"/>
                  <a:gd name="connsiteX2" fmla="*/ 914400 w 3689684"/>
                  <a:gd name="connsiteY2" fmla="*/ 1941717 h 2118180"/>
                  <a:gd name="connsiteX3" fmla="*/ 1347537 w 3689684"/>
                  <a:gd name="connsiteY3" fmla="*/ 1380243 h 2118180"/>
                  <a:gd name="connsiteX4" fmla="*/ 1604210 w 3689684"/>
                  <a:gd name="connsiteY4" fmla="*/ 802728 h 2118180"/>
                  <a:gd name="connsiteX5" fmla="*/ 1732548 w 3689684"/>
                  <a:gd name="connsiteY5" fmla="*/ 353548 h 2118180"/>
                  <a:gd name="connsiteX6" fmla="*/ 1876927 w 3689684"/>
                  <a:gd name="connsiteY6" fmla="*/ 622 h 2118180"/>
                  <a:gd name="connsiteX7" fmla="*/ 2181726 w 3689684"/>
                  <a:gd name="connsiteY7" fmla="*/ 273337 h 2118180"/>
                  <a:gd name="connsiteX8" fmla="*/ 2181726 w 3689684"/>
                  <a:gd name="connsiteY8" fmla="*/ 754602 h 2118180"/>
                  <a:gd name="connsiteX9" fmla="*/ 2342147 w 3689684"/>
                  <a:gd name="connsiteY9" fmla="*/ 1380243 h 2118180"/>
                  <a:gd name="connsiteX10" fmla="*/ 2695074 w 3689684"/>
                  <a:gd name="connsiteY10" fmla="*/ 1973802 h 2118180"/>
                  <a:gd name="connsiteX11" fmla="*/ 3031958 w 3689684"/>
                  <a:gd name="connsiteY11" fmla="*/ 2070054 h 2118180"/>
                  <a:gd name="connsiteX12" fmla="*/ 3689684 w 3689684"/>
                  <a:gd name="connsiteY12" fmla="*/ 2102138 h 2118180"/>
                  <a:gd name="connsiteX0" fmla="*/ 0 w 3689684"/>
                  <a:gd name="connsiteY0" fmla="*/ 2117558 h 2117558"/>
                  <a:gd name="connsiteX1" fmla="*/ 593558 w 3689684"/>
                  <a:gd name="connsiteY1" fmla="*/ 2085474 h 2117558"/>
                  <a:gd name="connsiteX2" fmla="*/ 914400 w 3689684"/>
                  <a:gd name="connsiteY2" fmla="*/ 1941095 h 2117558"/>
                  <a:gd name="connsiteX3" fmla="*/ 1347537 w 3689684"/>
                  <a:gd name="connsiteY3" fmla="*/ 1379621 h 2117558"/>
                  <a:gd name="connsiteX4" fmla="*/ 1604210 w 3689684"/>
                  <a:gd name="connsiteY4" fmla="*/ 802106 h 2117558"/>
                  <a:gd name="connsiteX5" fmla="*/ 1732548 w 3689684"/>
                  <a:gd name="connsiteY5" fmla="*/ 352926 h 2117558"/>
                  <a:gd name="connsiteX6" fmla="*/ 1876927 w 3689684"/>
                  <a:gd name="connsiteY6" fmla="*/ 0 h 2117558"/>
                  <a:gd name="connsiteX7" fmla="*/ 2101516 w 3689684"/>
                  <a:gd name="connsiteY7" fmla="*/ 352926 h 2117558"/>
                  <a:gd name="connsiteX8" fmla="*/ 2181726 w 3689684"/>
                  <a:gd name="connsiteY8" fmla="*/ 753980 h 2117558"/>
                  <a:gd name="connsiteX9" fmla="*/ 2342147 w 3689684"/>
                  <a:gd name="connsiteY9" fmla="*/ 1379621 h 2117558"/>
                  <a:gd name="connsiteX10" fmla="*/ 2695074 w 3689684"/>
                  <a:gd name="connsiteY10" fmla="*/ 1973180 h 2117558"/>
                  <a:gd name="connsiteX11" fmla="*/ 3031958 w 3689684"/>
                  <a:gd name="connsiteY11" fmla="*/ 2069432 h 2117558"/>
                  <a:gd name="connsiteX12" fmla="*/ 3689684 w 3689684"/>
                  <a:gd name="connsiteY12" fmla="*/ 2101516 h 2117558"/>
                  <a:gd name="connsiteX0" fmla="*/ 0 w 3689684"/>
                  <a:gd name="connsiteY0" fmla="*/ 2117558 h 2117558"/>
                  <a:gd name="connsiteX1" fmla="*/ 593558 w 3689684"/>
                  <a:gd name="connsiteY1" fmla="*/ 2085474 h 2117558"/>
                  <a:gd name="connsiteX2" fmla="*/ 914400 w 3689684"/>
                  <a:gd name="connsiteY2" fmla="*/ 1941095 h 2117558"/>
                  <a:gd name="connsiteX3" fmla="*/ 1347537 w 3689684"/>
                  <a:gd name="connsiteY3" fmla="*/ 1379621 h 2117558"/>
                  <a:gd name="connsiteX4" fmla="*/ 1604210 w 3689684"/>
                  <a:gd name="connsiteY4" fmla="*/ 802106 h 2117558"/>
                  <a:gd name="connsiteX5" fmla="*/ 1732548 w 3689684"/>
                  <a:gd name="connsiteY5" fmla="*/ 352926 h 2117558"/>
                  <a:gd name="connsiteX6" fmla="*/ 1876927 w 3689684"/>
                  <a:gd name="connsiteY6" fmla="*/ 0 h 2117558"/>
                  <a:gd name="connsiteX7" fmla="*/ 2101516 w 3689684"/>
                  <a:gd name="connsiteY7" fmla="*/ 352926 h 2117558"/>
                  <a:gd name="connsiteX8" fmla="*/ 2181726 w 3689684"/>
                  <a:gd name="connsiteY8" fmla="*/ 753980 h 2117558"/>
                  <a:gd name="connsiteX9" fmla="*/ 2342147 w 3689684"/>
                  <a:gd name="connsiteY9" fmla="*/ 1379621 h 2117558"/>
                  <a:gd name="connsiteX10" fmla="*/ 2695074 w 3689684"/>
                  <a:gd name="connsiteY10" fmla="*/ 1973180 h 2117558"/>
                  <a:gd name="connsiteX11" fmla="*/ 3031958 w 3689684"/>
                  <a:gd name="connsiteY11" fmla="*/ 2069432 h 2117558"/>
                  <a:gd name="connsiteX12" fmla="*/ 3689684 w 3689684"/>
                  <a:gd name="connsiteY12" fmla="*/ 2101516 h 2117558"/>
                  <a:gd name="connsiteX0" fmla="*/ 0 w 3689684"/>
                  <a:gd name="connsiteY0" fmla="*/ 1957137 h 1957137"/>
                  <a:gd name="connsiteX1" fmla="*/ 593558 w 3689684"/>
                  <a:gd name="connsiteY1" fmla="*/ 1925053 h 1957137"/>
                  <a:gd name="connsiteX2" fmla="*/ 914400 w 3689684"/>
                  <a:gd name="connsiteY2" fmla="*/ 1780674 h 1957137"/>
                  <a:gd name="connsiteX3" fmla="*/ 1347537 w 3689684"/>
                  <a:gd name="connsiteY3" fmla="*/ 1219200 h 1957137"/>
                  <a:gd name="connsiteX4" fmla="*/ 1604210 w 3689684"/>
                  <a:gd name="connsiteY4" fmla="*/ 641685 h 1957137"/>
                  <a:gd name="connsiteX5" fmla="*/ 1732548 w 3689684"/>
                  <a:gd name="connsiteY5" fmla="*/ 192505 h 1957137"/>
                  <a:gd name="connsiteX6" fmla="*/ 1909011 w 3689684"/>
                  <a:gd name="connsiteY6" fmla="*/ 0 h 1957137"/>
                  <a:gd name="connsiteX7" fmla="*/ 2101516 w 3689684"/>
                  <a:gd name="connsiteY7" fmla="*/ 192505 h 1957137"/>
                  <a:gd name="connsiteX8" fmla="*/ 2181726 w 3689684"/>
                  <a:gd name="connsiteY8" fmla="*/ 593559 h 1957137"/>
                  <a:gd name="connsiteX9" fmla="*/ 2342147 w 3689684"/>
                  <a:gd name="connsiteY9" fmla="*/ 1219200 h 1957137"/>
                  <a:gd name="connsiteX10" fmla="*/ 2695074 w 3689684"/>
                  <a:gd name="connsiteY10" fmla="*/ 1812759 h 1957137"/>
                  <a:gd name="connsiteX11" fmla="*/ 3031958 w 3689684"/>
                  <a:gd name="connsiteY11" fmla="*/ 1909011 h 1957137"/>
                  <a:gd name="connsiteX12" fmla="*/ 3689684 w 3689684"/>
                  <a:gd name="connsiteY12" fmla="*/ 1941095 h 1957137"/>
                  <a:gd name="connsiteX0" fmla="*/ 0 w 3689684"/>
                  <a:gd name="connsiteY0" fmla="*/ 1845032 h 1845032"/>
                  <a:gd name="connsiteX1" fmla="*/ 593558 w 3689684"/>
                  <a:gd name="connsiteY1" fmla="*/ 1812948 h 1845032"/>
                  <a:gd name="connsiteX2" fmla="*/ 914400 w 3689684"/>
                  <a:gd name="connsiteY2" fmla="*/ 1668569 h 1845032"/>
                  <a:gd name="connsiteX3" fmla="*/ 1347537 w 3689684"/>
                  <a:gd name="connsiteY3" fmla="*/ 1107095 h 1845032"/>
                  <a:gd name="connsiteX4" fmla="*/ 1604210 w 3689684"/>
                  <a:gd name="connsiteY4" fmla="*/ 529580 h 1845032"/>
                  <a:gd name="connsiteX5" fmla="*/ 1732548 w 3689684"/>
                  <a:gd name="connsiteY5" fmla="*/ 80400 h 1845032"/>
                  <a:gd name="connsiteX6" fmla="*/ 1909011 w 3689684"/>
                  <a:gd name="connsiteY6" fmla="*/ 190 h 1845032"/>
                  <a:gd name="connsiteX7" fmla="*/ 2101516 w 3689684"/>
                  <a:gd name="connsiteY7" fmla="*/ 80400 h 1845032"/>
                  <a:gd name="connsiteX8" fmla="*/ 2181726 w 3689684"/>
                  <a:gd name="connsiteY8" fmla="*/ 481454 h 1845032"/>
                  <a:gd name="connsiteX9" fmla="*/ 2342147 w 3689684"/>
                  <a:gd name="connsiteY9" fmla="*/ 1107095 h 1845032"/>
                  <a:gd name="connsiteX10" fmla="*/ 2695074 w 3689684"/>
                  <a:gd name="connsiteY10" fmla="*/ 1700654 h 1845032"/>
                  <a:gd name="connsiteX11" fmla="*/ 3031958 w 3689684"/>
                  <a:gd name="connsiteY11" fmla="*/ 1796906 h 1845032"/>
                  <a:gd name="connsiteX12" fmla="*/ 3689684 w 3689684"/>
                  <a:gd name="connsiteY12" fmla="*/ 1828990 h 1845032"/>
                  <a:gd name="connsiteX0" fmla="*/ 0 w 3689684"/>
                  <a:gd name="connsiteY0" fmla="*/ 1957137 h 1957137"/>
                  <a:gd name="connsiteX1" fmla="*/ 593558 w 3689684"/>
                  <a:gd name="connsiteY1" fmla="*/ 1925053 h 1957137"/>
                  <a:gd name="connsiteX2" fmla="*/ 914400 w 3689684"/>
                  <a:gd name="connsiteY2" fmla="*/ 1780674 h 1957137"/>
                  <a:gd name="connsiteX3" fmla="*/ 1347537 w 3689684"/>
                  <a:gd name="connsiteY3" fmla="*/ 1219200 h 1957137"/>
                  <a:gd name="connsiteX4" fmla="*/ 1604210 w 3689684"/>
                  <a:gd name="connsiteY4" fmla="*/ 641685 h 1957137"/>
                  <a:gd name="connsiteX5" fmla="*/ 1732548 w 3689684"/>
                  <a:gd name="connsiteY5" fmla="*/ 192505 h 1957137"/>
                  <a:gd name="connsiteX6" fmla="*/ 1925053 w 3689684"/>
                  <a:gd name="connsiteY6" fmla="*/ 0 h 1957137"/>
                  <a:gd name="connsiteX7" fmla="*/ 2101516 w 3689684"/>
                  <a:gd name="connsiteY7" fmla="*/ 192505 h 1957137"/>
                  <a:gd name="connsiteX8" fmla="*/ 2181726 w 3689684"/>
                  <a:gd name="connsiteY8" fmla="*/ 593559 h 1957137"/>
                  <a:gd name="connsiteX9" fmla="*/ 2342147 w 3689684"/>
                  <a:gd name="connsiteY9" fmla="*/ 1219200 h 1957137"/>
                  <a:gd name="connsiteX10" fmla="*/ 2695074 w 3689684"/>
                  <a:gd name="connsiteY10" fmla="*/ 1812759 h 1957137"/>
                  <a:gd name="connsiteX11" fmla="*/ 3031958 w 3689684"/>
                  <a:gd name="connsiteY11" fmla="*/ 1909011 h 1957137"/>
                  <a:gd name="connsiteX12" fmla="*/ 3689684 w 3689684"/>
                  <a:gd name="connsiteY12" fmla="*/ 1941095 h 1957137"/>
                  <a:gd name="connsiteX0" fmla="*/ 0 w 3689684"/>
                  <a:gd name="connsiteY0" fmla="*/ 1957137 h 1957137"/>
                  <a:gd name="connsiteX1" fmla="*/ 593558 w 3689684"/>
                  <a:gd name="connsiteY1" fmla="*/ 1925053 h 1957137"/>
                  <a:gd name="connsiteX2" fmla="*/ 914400 w 3689684"/>
                  <a:gd name="connsiteY2" fmla="*/ 1780674 h 1957137"/>
                  <a:gd name="connsiteX3" fmla="*/ 1347537 w 3689684"/>
                  <a:gd name="connsiteY3" fmla="*/ 1219200 h 1957137"/>
                  <a:gd name="connsiteX4" fmla="*/ 1604210 w 3689684"/>
                  <a:gd name="connsiteY4" fmla="*/ 641685 h 1957137"/>
                  <a:gd name="connsiteX5" fmla="*/ 1732548 w 3689684"/>
                  <a:gd name="connsiteY5" fmla="*/ 192505 h 1957137"/>
                  <a:gd name="connsiteX6" fmla="*/ 1925053 w 3689684"/>
                  <a:gd name="connsiteY6" fmla="*/ 0 h 1957137"/>
                  <a:gd name="connsiteX7" fmla="*/ 2101516 w 3689684"/>
                  <a:gd name="connsiteY7" fmla="*/ 192505 h 1957137"/>
                  <a:gd name="connsiteX8" fmla="*/ 2229853 w 3689684"/>
                  <a:gd name="connsiteY8" fmla="*/ 657728 h 1957137"/>
                  <a:gd name="connsiteX9" fmla="*/ 2342147 w 3689684"/>
                  <a:gd name="connsiteY9" fmla="*/ 1219200 h 1957137"/>
                  <a:gd name="connsiteX10" fmla="*/ 2695074 w 3689684"/>
                  <a:gd name="connsiteY10" fmla="*/ 1812759 h 1957137"/>
                  <a:gd name="connsiteX11" fmla="*/ 3031958 w 3689684"/>
                  <a:gd name="connsiteY11" fmla="*/ 1909011 h 1957137"/>
                  <a:gd name="connsiteX12" fmla="*/ 3689684 w 3689684"/>
                  <a:gd name="connsiteY12" fmla="*/ 1941095 h 1957137"/>
                  <a:gd name="connsiteX0" fmla="*/ 0 w 3689684"/>
                  <a:gd name="connsiteY0" fmla="*/ 1957137 h 1957137"/>
                  <a:gd name="connsiteX1" fmla="*/ 593558 w 3689684"/>
                  <a:gd name="connsiteY1" fmla="*/ 1925053 h 1957137"/>
                  <a:gd name="connsiteX2" fmla="*/ 914400 w 3689684"/>
                  <a:gd name="connsiteY2" fmla="*/ 1780674 h 1957137"/>
                  <a:gd name="connsiteX3" fmla="*/ 1347537 w 3689684"/>
                  <a:gd name="connsiteY3" fmla="*/ 1219200 h 1957137"/>
                  <a:gd name="connsiteX4" fmla="*/ 1604210 w 3689684"/>
                  <a:gd name="connsiteY4" fmla="*/ 641685 h 1957137"/>
                  <a:gd name="connsiteX5" fmla="*/ 1732548 w 3689684"/>
                  <a:gd name="connsiteY5" fmla="*/ 192505 h 1957137"/>
                  <a:gd name="connsiteX6" fmla="*/ 1925053 w 3689684"/>
                  <a:gd name="connsiteY6" fmla="*/ 0 h 1957137"/>
                  <a:gd name="connsiteX7" fmla="*/ 2101516 w 3689684"/>
                  <a:gd name="connsiteY7" fmla="*/ 192505 h 1957137"/>
                  <a:gd name="connsiteX8" fmla="*/ 2213811 w 3689684"/>
                  <a:gd name="connsiteY8" fmla="*/ 577517 h 1957137"/>
                  <a:gd name="connsiteX9" fmla="*/ 2342147 w 3689684"/>
                  <a:gd name="connsiteY9" fmla="*/ 1219200 h 1957137"/>
                  <a:gd name="connsiteX10" fmla="*/ 2695074 w 3689684"/>
                  <a:gd name="connsiteY10" fmla="*/ 1812759 h 1957137"/>
                  <a:gd name="connsiteX11" fmla="*/ 3031958 w 3689684"/>
                  <a:gd name="connsiteY11" fmla="*/ 1909011 h 1957137"/>
                  <a:gd name="connsiteX12" fmla="*/ 3689684 w 3689684"/>
                  <a:gd name="connsiteY12" fmla="*/ 1941095 h 1957137"/>
                  <a:gd name="connsiteX0" fmla="*/ 0 w 3689684"/>
                  <a:gd name="connsiteY0" fmla="*/ 1957137 h 1957137"/>
                  <a:gd name="connsiteX1" fmla="*/ 593558 w 3689684"/>
                  <a:gd name="connsiteY1" fmla="*/ 1925053 h 1957137"/>
                  <a:gd name="connsiteX2" fmla="*/ 914400 w 3689684"/>
                  <a:gd name="connsiteY2" fmla="*/ 1780674 h 1957137"/>
                  <a:gd name="connsiteX3" fmla="*/ 1347537 w 3689684"/>
                  <a:gd name="connsiteY3" fmla="*/ 1219200 h 1957137"/>
                  <a:gd name="connsiteX4" fmla="*/ 1604210 w 3689684"/>
                  <a:gd name="connsiteY4" fmla="*/ 641685 h 1957137"/>
                  <a:gd name="connsiteX5" fmla="*/ 1732548 w 3689684"/>
                  <a:gd name="connsiteY5" fmla="*/ 192505 h 1957137"/>
                  <a:gd name="connsiteX6" fmla="*/ 1925053 w 3689684"/>
                  <a:gd name="connsiteY6" fmla="*/ 0 h 1957137"/>
                  <a:gd name="connsiteX7" fmla="*/ 2101516 w 3689684"/>
                  <a:gd name="connsiteY7" fmla="*/ 192505 h 1957137"/>
                  <a:gd name="connsiteX8" fmla="*/ 2213811 w 3689684"/>
                  <a:gd name="connsiteY8" fmla="*/ 577517 h 1957137"/>
                  <a:gd name="connsiteX9" fmla="*/ 2342147 w 3689684"/>
                  <a:gd name="connsiteY9" fmla="*/ 1219200 h 1957137"/>
                  <a:gd name="connsiteX10" fmla="*/ 2695074 w 3689684"/>
                  <a:gd name="connsiteY10" fmla="*/ 1812759 h 1957137"/>
                  <a:gd name="connsiteX11" fmla="*/ 3144252 w 3689684"/>
                  <a:gd name="connsiteY11" fmla="*/ 1941095 h 1957137"/>
                  <a:gd name="connsiteX12" fmla="*/ 3689684 w 3689684"/>
                  <a:gd name="connsiteY12" fmla="*/ 1941095 h 1957137"/>
                  <a:gd name="connsiteX0" fmla="*/ 0 w 3689684"/>
                  <a:gd name="connsiteY0" fmla="*/ 1876926 h 1876926"/>
                  <a:gd name="connsiteX1" fmla="*/ 593558 w 3689684"/>
                  <a:gd name="connsiteY1" fmla="*/ 1844842 h 1876926"/>
                  <a:gd name="connsiteX2" fmla="*/ 914400 w 3689684"/>
                  <a:gd name="connsiteY2" fmla="*/ 1700463 h 1876926"/>
                  <a:gd name="connsiteX3" fmla="*/ 1347537 w 3689684"/>
                  <a:gd name="connsiteY3" fmla="*/ 1138989 h 1876926"/>
                  <a:gd name="connsiteX4" fmla="*/ 1604210 w 3689684"/>
                  <a:gd name="connsiteY4" fmla="*/ 561474 h 1876926"/>
                  <a:gd name="connsiteX5" fmla="*/ 1732548 w 3689684"/>
                  <a:gd name="connsiteY5" fmla="*/ 112294 h 1876926"/>
                  <a:gd name="connsiteX6" fmla="*/ 1892969 w 3689684"/>
                  <a:gd name="connsiteY6" fmla="*/ 0 h 1876926"/>
                  <a:gd name="connsiteX7" fmla="*/ 2101516 w 3689684"/>
                  <a:gd name="connsiteY7" fmla="*/ 112294 h 1876926"/>
                  <a:gd name="connsiteX8" fmla="*/ 2213811 w 3689684"/>
                  <a:gd name="connsiteY8" fmla="*/ 497306 h 1876926"/>
                  <a:gd name="connsiteX9" fmla="*/ 2342147 w 3689684"/>
                  <a:gd name="connsiteY9" fmla="*/ 1138989 h 1876926"/>
                  <a:gd name="connsiteX10" fmla="*/ 2695074 w 3689684"/>
                  <a:gd name="connsiteY10" fmla="*/ 1732548 h 1876926"/>
                  <a:gd name="connsiteX11" fmla="*/ 3144252 w 3689684"/>
                  <a:gd name="connsiteY11" fmla="*/ 1860884 h 1876926"/>
                  <a:gd name="connsiteX12" fmla="*/ 3689684 w 3689684"/>
                  <a:gd name="connsiteY12" fmla="*/ 1860884 h 1876926"/>
                  <a:gd name="connsiteX0" fmla="*/ 0 w 3689684"/>
                  <a:gd name="connsiteY0" fmla="*/ 1957137 h 1957137"/>
                  <a:gd name="connsiteX1" fmla="*/ 593558 w 3689684"/>
                  <a:gd name="connsiteY1" fmla="*/ 1925053 h 1957137"/>
                  <a:gd name="connsiteX2" fmla="*/ 914400 w 3689684"/>
                  <a:gd name="connsiteY2" fmla="*/ 1780674 h 1957137"/>
                  <a:gd name="connsiteX3" fmla="*/ 1347537 w 3689684"/>
                  <a:gd name="connsiteY3" fmla="*/ 1219200 h 1957137"/>
                  <a:gd name="connsiteX4" fmla="*/ 1604210 w 3689684"/>
                  <a:gd name="connsiteY4" fmla="*/ 641685 h 1957137"/>
                  <a:gd name="connsiteX5" fmla="*/ 1732548 w 3689684"/>
                  <a:gd name="connsiteY5" fmla="*/ 192505 h 1957137"/>
                  <a:gd name="connsiteX6" fmla="*/ 1909011 w 3689684"/>
                  <a:gd name="connsiteY6" fmla="*/ 0 h 1957137"/>
                  <a:gd name="connsiteX7" fmla="*/ 2101516 w 3689684"/>
                  <a:gd name="connsiteY7" fmla="*/ 192505 h 1957137"/>
                  <a:gd name="connsiteX8" fmla="*/ 2213811 w 3689684"/>
                  <a:gd name="connsiteY8" fmla="*/ 577517 h 1957137"/>
                  <a:gd name="connsiteX9" fmla="*/ 2342147 w 3689684"/>
                  <a:gd name="connsiteY9" fmla="*/ 1219200 h 1957137"/>
                  <a:gd name="connsiteX10" fmla="*/ 2695074 w 3689684"/>
                  <a:gd name="connsiteY10" fmla="*/ 1812759 h 1957137"/>
                  <a:gd name="connsiteX11" fmla="*/ 3144252 w 3689684"/>
                  <a:gd name="connsiteY11" fmla="*/ 1941095 h 1957137"/>
                  <a:gd name="connsiteX12" fmla="*/ 3689684 w 3689684"/>
                  <a:gd name="connsiteY12" fmla="*/ 1941095 h 1957137"/>
                  <a:gd name="connsiteX0" fmla="*/ 0 w 3689684"/>
                  <a:gd name="connsiteY0" fmla="*/ 1957137 h 1957137"/>
                  <a:gd name="connsiteX1" fmla="*/ 593558 w 3689684"/>
                  <a:gd name="connsiteY1" fmla="*/ 1925053 h 1957137"/>
                  <a:gd name="connsiteX2" fmla="*/ 914400 w 3689684"/>
                  <a:gd name="connsiteY2" fmla="*/ 1780674 h 1957137"/>
                  <a:gd name="connsiteX3" fmla="*/ 1347537 w 3689684"/>
                  <a:gd name="connsiteY3" fmla="*/ 1219200 h 1957137"/>
                  <a:gd name="connsiteX4" fmla="*/ 1604210 w 3689684"/>
                  <a:gd name="connsiteY4" fmla="*/ 641685 h 1957137"/>
                  <a:gd name="connsiteX5" fmla="*/ 1732548 w 3689684"/>
                  <a:gd name="connsiteY5" fmla="*/ 192505 h 1957137"/>
                  <a:gd name="connsiteX6" fmla="*/ 1909011 w 3689684"/>
                  <a:gd name="connsiteY6" fmla="*/ 0 h 1957137"/>
                  <a:gd name="connsiteX7" fmla="*/ 2069432 w 3689684"/>
                  <a:gd name="connsiteY7" fmla="*/ 192505 h 1957137"/>
                  <a:gd name="connsiteX8" fmla="*/ 2213811 w 3689684"/>
                  <a:gd name="connsiteY8" fmla="*/ 577517 h 1957137"/>
                  <a:gd name="connsiteX9" fmla="*/ 2342147 w 3689684"/>
                  <a:gd name="connsiteY9" fmla="*/ 1219200 h 1957137"/>
                  <a:gd name="connsiteX10" fmla="*/ 2695074 w 3689684"/>
                  <a:gd name="connsiteY10" fmla="*/ 1812759 h 1957137"/>
                  <a:gd name="connsiteX11" fmla="*/ 3144252 w 3689684"/>
                  <a:gd name="connsiteY11" fmla="*/ 1941095 h 1957137"/>
                  <a:gd name="connsiteX12" fmla="*/ 3689684 w 3689684"/>
                  <a:gd name="connsiteY12" fmla="*/ 1941095 h 1957137"/>
                  <a:gd name="connsiteX0" fmla="*/ 0 w 3689684"/>
                  <a:gd name="connsiteY0" fmla="*/ 1957425 h 1957425"/>
                  <a:gd name="connsiteX1" fmla="*/ 593558 w 3689684"/>
                  <a:gd name="connsiteY1" fmla="*/ 1925341 h 1957425"/>
                  <a:gd name="connsiteX2" fmla="*/ 914400 w 3689684"/>
                  <a:gd name="connsiteY2" fmla="*/ 1780962 h 1957425"/>
                  <a:gd name="connsiteX3" fmla="*/ 1347537 w 3689684"/>
                  <a:gd name="connsiteY3" fmla="*/ 1219488 h 1957425"/>
                  <a:gd name="connsiteX4" fmla="*/ 1604210 w 3689684"/>
                  <a:gd name="connsiteY4" fmla="*/ 641973 h 1957425"/>
                  <a:gd name="connsiteX5" fmla="*/ 1732548 w 3689684"/>
                  <a:gd name="connsiteY5" fmla="*/ 192793 h 1957425"/>
                  <a:gd name="connsiteX6" fmla="*/ 1909011 w 3689684"/>
                  <a:gd name="connsiteY6" fmla="*/ 288 h 1957425"/>
                  <a:gd name="connsiteX7" fmla="*/ 2117558 w 3689684"/>
                  <a:gd name="connsiteY7" fmla="*/ 160709 h 1957425"/>
                  <a:gd name="connsiteX8" fmla="*/ 2213811 w 3689684"/>
                  <a:gd name="connsiteY8" fmla="*/ 577805 h 1957425"/>
                  <a:gd name="connsiteX9" fmla="*/ 2342147 w 3689684"/>
                  <a:gd name="connsiteY9" fmla="*/ 1219488 h 1957425"/>
                  <a:gd name="connsiteX10" fmla="*/ 2695074 w 3689684"/>
                  <a:gd name="connsiteY10" fmla="*/ 1813047 h 1957425"/>
                  <a:gd name="connsiteX11" fmla="*/ 3144252 w 3689684"/>
                  <a:gd name="connsiteY11" fmla="*/ 1941383 h 1957425"/>
                  <a:gd name="connsiteX12" fmla="*/ 3689684 w 3689684"/>
                  <a:gd name="connsiteY12" fmla="*/ 1941383 h 1957425"/>
                  <a:gd name="connsiteX0" fmla="*/ 0 w 3689684"/>
                  <a:gd name="connsiteY0" fmla="*/ 1957486 h 1957486"/>
                  <a:gd name="connsiteX1" fmla="*/ 593558 w 3689684"/>
                  <a:gd name="connsiteY1" fmla="*/ 1925402 h 1957486"/>
                  <a:gd name="connsiteX2" fmla="*/ 914400 w 3689684"/>
                  <a:gd name="connsiteY2" fmla="*/ 1781023 h 1957486"/>
                  <a:gd name="connsiteX3" fmla="*/ 1347537 w 3689684"/>
                  <a:gd name="connsiteY3" fmla="*/ 1219549 h 1957486"/>
                  <a:gd name="connsiteX4" fmla="*/ 1604210 w 3689684"/>
                  <a:gd name="connsiteY4" fmla="*/ 642034 h 1957486"/>
                  <a:gd name="connsiteX5" fmla="*/ 1732548 w 3689684"/>
                  <a:gd name="connsiteY5" fmla="*/ 192854 h 1957486"/>
                  <a:gd name="connsiteX6" fmla="*/ 1909011 w 3689684"/>
                  <a:gd name="connsiteY6" fmla="*/ 349 h 1957486"/>
                  <a:gd name="connsiteX7" fmla="*/ 2117558 w 3689684"/>
                  <a:gd name="connsiteY7" fmla="*/ 160770 h 1957486"/>
                  <a:gd name="connsiteX8" fmla="*/ 2213811 w 3689684"/>
                  <a:gd name="connsiteY8" fmla="*/ 658077 h 1957486"/>
                  <a:gd name="connsiteX9" fmla="*/ 2342147 w 3689684"/>
                  <a:gd name="connsiteY9" fmla="*/ 1219549 h 1957486"/>
                  <a:gd name="connsiteX10" fmla="*/ 2695074 w 3689684"/>
                  <a:gd name="connsiteY10" fmla="*/ 1813108 h 1957486"/>
                  <a:gd name="connsiteX11" fmla="*/ 3144252 w 3689684"/>
                  <a:gd name="connsiteY11" fmla="*/ 1941444 h 1957486"/>
                  <a:gd name="connsiteX12" fmla="*/ 3689684 w 3689684"/>
                  <a:gd name="connsiteY12" fmla="*/ 1941444 h 1957486"/>
                  <a:gd name="connsiteX0" fmla="*/ 0 w 3689684"/>
                  <a:gd name="connsiteY0" fmla="*/ 1957501 h 1957501"/>
                  <a:gd name="connsiteX1" fmla="*/ 593558 w 3689684"/>
                  <a:gd name="connsiteY1" fmla="*/ 1925417 h 1957501"/>
                  <a:gd name="connsiteX2" fmla="*/ 914400 w 3689684"/>
                  <a:gd name="connsiteY2" fmla="*/ 1781038 h 1957501"/>
                  <a:gd name="connsiteX3" fmla="*/ 1347537 w 3689684"/>
                  <a:gd name="connsiteY3" fmla="*/ 1219564 h 1957501"/>
                  <a:gd name="connsiteX4" fmla="*/ 1604210 w 3689684"/>
                  <a:gd name="connsiteY4" fmla="*/ 642049 h 1957501"/>
                  <a:gd name="connsiteX5" fmla="*/ 1732548 w 3689684"/>
                  <a:gd name="connsiteY5" fmla="*/ 192869 h 1957501"/>
                  <a:gd name="connsiteX6" fmla="*/ 1909011 w 3689684"/>
                  <a:gd name="connsiteY6" fmla="*/ 364 h 1957501"/>
                  <a:gd name="connsiteX7" fmla="*/ 2117558 w 3689684"/>
                  <a:gd name="connsiteY7" fmla="*/ 160785 h 1957501"/>
                  <a:gd name="connsiteX8" fmla="*/ 2197769 w 3689684"/>
                  <a:gd name="connsiteY8" fmla="*/ 674134 h 1957501"/>
                  <a:gd name="connsiteX9" fmla="*/ 2342147 w 3689684"/>
                  <a:gd name="connsiteY9" fmla="*/ 1219564 h 1957501"/>
                  <a:gd name="connsiteX10" fmla="*/ 2695074 w 3689684"/>
                  <a:gd name="connsiteY10" fmla="*/ 1813123 h 1957501"/>
                  <a:gd name="connsiteX11" fmla="*/ 3144252 w 3689684"/>
                  <a:gd name="connsiteY11" fmla="*/ 1941459 h 1957501"/>
                  <a:gd name="connsiteX12" fmla="*/ 3689684 w 3689684"/>
                  <a:gd name="connsiteY12" fmla="*/ 1941459 h 1957501"/>
                  <a:gd name="connsiteX0" fmla="*/ 0 w 3689684"/>
                  <a:gd name="connsiteY0" fmla="*/ 1957501 h 1957501"/>
                  <a:gd name="connsiteX1" fmla="*/ 593558 w 3689684"/>
                  <a:gd name="connsiteY1" fmla="*/ 1925417 h 1957501"/>
                  <a:gd name="connsiteX2" fmla="*/ 914400 w 3689684"/>
                  <a:gd name="connsiteY2" fmla="*/ 1781038 h 1957501"/>
                  <a:gd name="connsiteX3" fmla="*/ 1347537 w 3689684"/>
                  <a:gd name="connsiteY3" fmla="*/ 1219564 h 1957501"/>
                  <a:gd name="connsiteX4" fmla="*/ 1604210 w 3689684"/>
                  <a:gd name="connsiteY4" fmla="*/ 642049 h 1957501"/>
                  <a:gd name="connsiteX5" fmla="*/ 1732548 w 3689684"/>
                  <a:gd name="connsiteY5" fmla="*/ 192869 h 1957501"/>
                  <a:gd name="connsiteX6" fmla="*/ 1909011 w 3689684"/>
                  <a:gd name="connsiteY6" fmla="*/ 364 h 1957501"/>
                  <a:gd name="connsiteX7" fmla="*/ 2117558 w 3689684"/>
                  <a:gd name="connsiteY7" fmla="*/ 160785 h 1957501"/>
                  <a:gd name="connsiteX8" fmla="*/ 2197769 w 3689684"/>
                  <a:gd name="connsiteY8" fmla="*/ 674134 h 1957501"/>
                  <a:gd name="connsiteX9" fmla="*/ 2422357 w 3689684"/>
                  <a:gd name="connsiteY9" fmla="*/ 1219564 h 1957501"/>
                  <a:gd name="connsiteX10" fmla="*/ 2695074 w 3689684"/>
                  <a:gd name="connsiteY10" fmla="*/ 1813123 h 1957501"/>
                  <a:gd name="connsiteX11" fmla="*/ 3144252 w 3689684"/>
                  <a:gd name="connsiteY11" fmla="*/ 1941459 h 1957501"/>
                  <a:gd name="connsiteX12" fmla="*/ 3689684 w 3689684"/>
                  <a:gd name="connsiteY12" fmla="*/ 1941459 h 1957501"/>
                  <a:gd name="connsiteX0" fmla="*/ 0 w 3689684"/>
                  <a:gd name="connsiteY0" fmla="*/ 1957460 h 1957460"/>
                  <a:gd name="connsiteX1" fmla="*/ 593558 w 3689684"/>
                  <a:gd name="connsiteY1" fmla="*/ 1925376 h 1957460"/>
                  <a:gd name="connsiteX2" fmla="*/ 914400 w 3689684"/>
                  <a:gd name="connsiteY2" fmla="*/ 1780997 h 1957460"/>
                  <a:gd name="connsiteX3" fmla="*/ 1347537 w 3689684"/>
                  <a:gd name="connsiteY3" fmla="*/ 1219523 h 1957460"/>
                  <a:gd name="connsiteX4" fmla="*/ 1604210 w 3689684"/>
                  <a:gd name="connsiteY4" fmla="*/ 642008 h 1957460"/>
                  <a:gd name="connsiteX5" fmla="*/ 1732548 w 3689684"/>
                  <a:gd name="connsiteY5" fmla="*/ 192828 h 1957460"/>
                  <a:gd name="connsiteX6" fmla="*/ 1909011 w 3689684"/>
                  <a:gd name="connsiteY6" fmla="*/ 323 h 1957460"/>
                  <a:gd name="connsiteX7" fmla="*/ 2117558 w 3689684"/>
                  <a:gd name="connsiteY7" fmla="*/ 160744 h 1957460"/>
                  <a:gd name="connsiteX8" fmla="*/ 2277980 w 3689684"/>
                  <a:gd name="connsiteY8" fmla="*/ 625966 h 1957460"/>
                  <a:gd name="connsiteX9" fmla="*/ 2422357 w 3689684"/>
                  <a:gd name="connsiteY9" fmla="*/ 1219523 h 1957460"/>
                  <a:gd name="connsiteX10" fmla="*/ 2695074 w 3689684"/>
                  <a:gd name="connsiteY10" fmla="*/ 1813082 h 1957460"/>
                  <a:gd name="connsiteX11" fmla="*/ 3144252 w 3689684"/>
                  <a:gd name="connsiteY11" fmla="*/ 1941418 h 1957460"/>
                  <a:gd name="connsiteX12" fmla="*/ 3689684 w 3689684"/>
                  <a:gd name="connsiteY12" fmla="*/ 1941418 h 1957460"/>
                  <a:gd name="connsiteX0" fmla="*/ 0 w 3689684"/>
                  <a:gd name="connsiteY0" fmla="*/ 1957225 h 1957225"/>
                  <a:gd name="connsiteX1" fmla="*/ 593558 w 3689684"/>
                  <a:gd name="connsiteY1" fmla="*/ 1925141 h 1957225"/>
                  <a:gd name="connsiteX2" fmla="*/ 914400 w 3689684"/>
                  <a:gd name="connsiteY2" fmla="*/ 1780762 h 1957225"/>
                  <a:gd name="connsiteX3" fmla="*/ 1347537 w 3689684"/>
                  <a:gd name="connsiteY3" fmla="*/ 1219288 h 1957225"/>
                  <a:gd name="connsiteX4" fmla="*/ 1604210 w 3689684"/>
                  <a:gd name="connsiteY4" fmla="*/ 641773 h 1957225"/>
                  <a:gd name="connsiteX5" fmla="*/ 1748590 w 3689684"/>
                  <a:gd name="connsiteY5" fmla="*/ 176550 h 1957225"/>
                  <a:gd name="connsiteX6" fmla="*/ 1909011 w 3689684"/>
                  <a:gd name="connsiteY6" fmla="*/ 88 h 1957225"/>
                  <a:gd name="connsiteX7" fmla="*/ 2117558 w 3689684"/>
                  <a:gd name="connsiteY7" fmla="*/ 160509 h 1957225"/>
                  <a:gd name="connsiteX8" fmla="*/ 2277980 w 3689684"/>
                  <a:gd name="connsiteY8" fmla="*/ 625731 h 1957225"/>
                  <a:gd name="connsiteX9" fmla="*/ 2422357 w 3689684"/>
                  <a:gd name="connsiteY9" fmla="*/ 1219288 h 1957225"/>
                  <a:gd name="connsiteX10" fmla="*/ 2695074 w 3689684"/>
                  <a:gd name="connsiteY10" fmla="*/ 1812847 h 1957225"/>
                  <a:gd name="connsiteX11" fmla="*/ 3144252 w 3689684"/>
                  <a:gd name="connsiteY11" fmla="*/ 1941183 h 1957225"/>
                  <a:gd name="connsiteX12" fmla="*/ 3689684 w 3689684"/>
                  <a:gd name="connsiteY12" fmla="*/ 1941183 h 1957225"/>
                  <a:gd name="connsiteX0" fmla="*/ 0 w 3689684"/>
                  <a:gd name="connsiteY0" fmla="*/ 1957225 h 1957225"/>
                  <a:gd name="connsiteX1" fmla="*/ 593558 w 3689684"/>
                  <a:gd name="connsiteY1" fmla="*/ 1925141 h 1957225"/>
                  <a:gd name="connsiteX2" fmla="*/ 914400 w 3689684"/>
                  <a:gd name="connsiteY2" fmla="*/ 1780762 h 1957225"/>
                  <a:gd name="connsiteX3" fmla="*/ 1347537 w 3689684"/>
                  <a:gd name="connsiteY3" fmla="*/ 1219288 h 1957225"/>
                  <a:gd name="connsiteX4" fmla="*/ 1588168 w 3689684"/>
                  <a:gd name="connsiteY4" fmla="*/ 641773 h 1957225"/>
                  <a:gd name="connsiteX5" fmla="*/ 1748590 w 3689684"/>
                  <a:gd name="connsiteY5" fmla="*/ 176550 h 1957225"/>
                  <a:gd name="connsiteX6" fmla="*/ 1909011 w 3689684"/>
                  <a:gd name="connsiteY6" fmla="*/ 88 h 1957225"/>
                  <a:gd name="connsiteX7" fmla="*/ 2117558 w 3689684"/>
                  <a:gd name="connsiteY7" fmla="*/ 160509 h 1957225"/>
                  <a:gd name="connsiteX8" fmla="*/ 2277980 w 3689684"/>
                  <a:gd name="connsiteY8" fmla="*/ 625731 h 1957225"/>
                  <a:gd name="connsiteX9" fmla="*/ 2422357 w 3689684"/>
                  <a:gd name="connsiteY9" fmla="*/ 1219288 h 1957225"/>
                  <a:gd name="connsiteX10" fmla="*/ 2695074 w 3689684"/>
                  <a:gd name="connsiteY10" fmla="*/ 1812847 h 1957225"/>
                  <a:gd name="connsiteX11" fmla="*/ 3144252 w 3689684"/>
                  <a:gd name="connsiteY11" fmla="*/ 1941183 h 1957225"/>
                  <a:gd name="connsiteX12" fmla="*/ 3689684 w 3689684"/>
                  <a:gd name="connsiteY12" fmla="*/ 1941183 h 1957225"/>
                  <a:gd name="connsiteX0" fmla="*/ 0 w 3689684"/>
                  <a:gd name="connsiteY0" fmla="*/ 1957225 h 1957225"/>
                  <a:gd name="connsiteX1" fmla="*/ 593558 w 3689684"/>
                  <a:gd name="connsiteY1" fmla="*/ 1925141 h 1957225"/>
                  <a:gd name="connsiteX2" fmla="*/ 914400 w 3689684"/>
                  <a:gd name="connsiteY2" fmla="*/ 1780762 h 1957225"/>
                  <a:gd name="connsiteX3" fmla="*/ 1347537 w 3689684"/>
                  <a:gd name="connsiteY3" fmla="*/ 1219288 h 1957225"/>
                  <a:gd name="connsiteX4" fmla="*/ 1604210 w 3689684"/>
                  <a:gd name="connsiteY4" fmla="*/ 593647 h 1957225"/>
                  <a:gd name="connsiteX5" fmla="*/ 1748590 w 3689684"/>
                  <a:gd name="connsiteY5" fmla="*/ 176550 h 1957225"/>
                  <a:gd name="connsiteX6" fmla="*/ 1909011 w 3689684"/>
                  <a:gd name="connsiteY6" fmla="*/ 88 h 1957225"/>
                  <a:gd name="connsiteX7" fmla="*/ 2117558 w 3689684"/>
                  <a:gd name="connsiteY7" fmla="*/ 160509 h 1957225"/>
                  <a:gd name="connsiteX8" fmla="*/ 2277980 w 3689684"/>
                  <a:gd name="connsiteY8" fmla="*/ 625731 h 1957225"/>
                  <a:gd name="connsiteX9" fmla="*/ 2422357 w 3689684"/>
                  <a:gd name="connsiteY9" fmla="*/ 1219288 h 1957225"/>
                  <a:gd name="connsiteX10" fmla="*/ 2695074 w 3689684"/>
                  <a:gd name="connsiteY10" fmla="*/ 1812847 h 1957225"/>
                  <a:gd name="connsiteX11" fmla="*/ 3144252 w 3689684"/>
                  <a:gd name="connsiteY11" fmla="*/ 1941183 h 1957225"/>
                  <a:gd name="connsiteX12" fmla="*/ 3689684 w 3689684"/>
                  <a:gd name="connsiteY12" fmla="*/ 1941183 h 1957225"/>
                  <a:gd name="connsiteX0" fmla="*/ 0 w 3689684"/>
                  <a:gd name="connsiteY0" fmla="*/ 1957225 h 1957225"/>
                  <a:gd name="connsiteX1" fmla="*/ 593558 w 3689684"/>
                  <a:gd name="connsiteY1" fmla="*/ 1925141 h 1957225"/>
                  <a:gd name="connsiteX2" fmla="*/ 914400 w 3689684"/>
                  <a:gd name="connsiteY2" fmla="*/ 1780762 h 1957225"/>
                  <a:gd name="connsiteX3" fmla="*/ 1347537 w 3689684"/>
                  <a:gd name="connsiteY3" fmla="*/ 1219288 h 1957225"/>
                  <a:gd name="connsiteX4" fmla="*/ 1604210 w 3689684"/>
                  <a:gd name="connsiteY4" fmla="*/ 593647 h 1957225"/>
                  <a:gd name="connsiteX5" fmla="*/ 1748590 w 3689684"/>
                  <a:gd name="connsiteY5" fmla="*/ 176550 h 1957225"/>
                  <a:gd name="connsiteX6" fmla="*/ 1909011 w 3689684"/>
                  <a:gd name="connsiteY6" fmla="*/ 88 h 1957225"/>
                  <a:gd name="connsiteX7" fmla="*/ 2117558 w 3689684"/>
                  <a:gd name="connsiteY7" fmla="*/ 160509 h 1957225"/>
                  <a:gd name="connsiteX8" fmla="*/ 2277980 w 3689684"/>
                  <a:gd name="connsiteY8" fmla="*/ 625731 h 1957225"/>
                  <a:gd name="connsiteX9" fmla="*/ 2422357 w 3689684"/>
                  <a:gd name="connsiteY9" fmla="*/ 1219288 h 1957225"/>
                  <a:gd name="connsiteX10" fmla="*/ 2695074 w 3689684"/>
                  <a:gd name="connsiteY10" fmla="*/ 1812847 h 1957225"/>
                  <a:gd name="connsiteX11" fmla="*/ 3144252 w 3689684"/>
                  <a:gd name="connsiteY11" fmla="*/ 1941183 h 1957225"/>
                  <a:gd name="connsiteX12" fmla="*/ 3689684 w 3689684"/>
                  <a:gd name="connsiteY12" fmla="*/ 1941183 h 1957225"/>
                  <a:gd name="connsiteX0" fmla="*/ 0 w 3689684"/>
                  <a:gd name="connsiteY0" fmla="*/ 1957225 h 1957225"/>
                  <a:gd name="connsiteX1" fmla="*/ 593558 w 3689684"/>
                  <a:gd name="connsiteY1" fmla="*/ 1925141 h 1957225"/>
                  <a:gd name="connsiteX2" fmla="*/ 914400 w 3689684"/>
                  <a:gd name="connsiteY2" fmla="*/ 1780762 h 1957225"/>
                  <a:gd name="connsiteX3" fmla="*/ 1283369 w 3689684"/>
                  <a:gd name="connsiteY3" fmla="*/ 1187203 h 1957225"/>
                  <a:gd name="connsiteX4" fmla="*/ 1604210 w 3689684"/>
                  <a:gd name="connsiteY4" fmla="*/ 593647 h 1957225"/>
                  <a:gd name="connsiteX5" fmla="*/ 1748590 w 3689684"/>
                  <a:gd name="connsiteY5" fmla="*/ 176550 h 1957225"/>
                  <a:gd name="connsiteX6" fmla="*/ 1909011 w 3689684"/>
                  <a:gd name="connsiteY6" fmla="*/ 88 h 1957225"/>
                  <a:gd name="connsiteX7" fmla="*/ 2117558 w 3689684"/>
                  <a:gd name="connsiteY7" fmla="*/ 160509 h 1957225"/>
                  <a:gd name="connsiteX8" fmla="*/ 2277980 w 3689684"/>
                  <a:gd name="connsiteY8" fmla="*/ 625731 h 1957225"/>
                  <a:gd name="connsiteX9" fmla="*/ 2422357 w 3689684"/>
                  <a:gd name="connsiteY9" fmla="*/ 1219288 h 1957225"/>
                  <a:gd name="connsiteX10" fmla="*/ 2695074 w 3689684"/>
                  <a:gd name="connsiteY10" fmla="*/ 1812847 h 1957225"/>
                  <a:gd name="connsiteX11" fmla="*/ 3144252 w 3689684"/>
                  <a:gd name="connsiteY11" fmla="*/ 1941183 h 1957225"/>
                  <a:gd name="connsiteX12" fmla="*/ 3689684 w 3689684"/>
                  <a:gd name="connsiteY12" fmla="*/ 1941183 h 1957225"/>
                  <a:gd name="connsiteX0" fmla="*/ 0 w 3689684"/>
                  <a:gd name="connsiteY0" fmla="*/ 1957225 h 1957225"/>
                  <a:gd name="connsiteX1" fmla="*/ 593558 w 3689684"/>
                  <a:gd name="connsiteY1" fmla="*/ 1925141 h 1957225"/>
                  <a:gd name="connsiteX2" fmla="*/ 914400 w 3689684"/>
                  <a:gd name="connsiteY2" fmla="*/ 1780762 h 1957225"/>
                  <a:gd name="connsiteX3" fmla="*/ 1283369 w 3689684"/>
                  <a:gd name="connsiteY3" fmla="*/ 1187203 h 1957225"/>
                  <a:gd name="connsiteX4" fmla="*/ 1540042 w 3689684"/>
                  <a:gd name="connsiteY4" fmla="*/ 593647 h 1957225"/>
                  <a:gd name="connsiteX5" fmla="*/ 1748590 w 3689684"/>
                  <a:gd name="connsiteY5" fmla="*/ 176550 h 1957225"/>
                  <a:gd name="connsiteX6" fmla="*/ 1909011 w 3689684"/>
                  <a:gd name="connsiteY6" fmla="*/ 88 h 1957225"/>
                  <a:gd name="connsiteX7" fmla="*/ 2117558 w 3689684"/>
                  <a:gd name="connsiteY7" fmla="*/ 160509 h 1957225"/>
                  <a:gd name="connsiteX8" fmla="*/ 2277980 w 3689684"/>
                  <a:gd name="connsiteY8" fmla="*/ 625731 h 1957225"/>
                  <a:gd name="connsiteX9" fmla="*/ 2422357 w 3689684"/>
                  <a:gd name="connsiteY9" fmla="*/ 1219288 h 1957225"/>
                  <a:gd name="connsiteX10" fmla="*/ 2695074 w 3689684"/>
                  <a:gd name="connsiteY10" fmla="*/ 1812847 h 1957225"/>
                  <a:gd name="connsiteX11" fmla="*/ 3144252 w 3689684"/>
                  <a:gd name="connsiteY11" fmla="*/ 1941183 h 1957225"/>
                  <a:gd name="connsiteX12" fmla="*/ 3689684 w 3689684"/>
                  <a:gd name="connsiteY12" fmla="*/ 1941183 h 1957225"/>
                  <a:gd name="connsiteX0" fmla="*/ 0 w 3689684"/>
                  <a:gd name="connsiteY0" fmla="*/ 1957225 h 1957225"/>
                  <a:gd name="connsiteX1" fmla="*/ 593558 w 3689684"/>
                  <a:gd name="connsiteY1" fmla="*/ 1925141 h 1957225"/>
                  <a:gd name="connsiteX2" fmla="*/ 914400 w 3689684"/>
                  <a:gd name="connsiteY2" fmla="*/ 1780762 h 1957225"/>
                  <a:gd name="connsiteX3" fmla="*/ 1315453 w 3689684"/>
                  <a:gd name="connsiteY3" fmla="*/ 1219288 h 1957225"/>
                  <a:gd name="connsiteX4" fmla="*/ 1540042 w 3689684"/>
                  <a:gd name="connsiteY4" fmla="*/ 593647 h 1957225"/>
                  <a:gd name="connsiteX5" fmla="*/ 1748590 w 3689684"/>
                  <a:gd name="connsiteY5" fmla="*/ 176550 h 1957225"/>
                  <a:gd name="connsiteX6" fmla="*/ 1909011 w 3689684"/>
                  <a:gd name="connsiteY6" fmla="*/ 88 h 1957225"/>
                  <a:gd name="connsiteX7" fmla="*/ 2117558 w 3689684"/>
                  <a:gd name="connsiteY7" fmla="*/ 160509 h 1957225"/>
                  <a:gd name="connsiteX8" fmla="*/ 2277980 w 3689684"/>
                  <a:gd name="connsiteY8" fmla="*/ 625731 h 1957225"/>
                  <a:gd name="connsiteX9" fmla="*/ 2422357 w 3689684"/>
                  <a:gd name="connsiteY9" fmla="*/ 1219288 h 1957225"/>
                  <a:gd name="connsiteX10" fmla="*/ 2695074 w 3689684"/>
                  <a:gd name="connsiteY10" fmla="*/ 1812847 h 1957225"/>
                  <a:gd name="connsiteX11" fmla="*/ 3144252 w 3689684"/>
                  <a:gd name="connsiteY11" fmla="*/ 1941183 h 1957225"/>
                  <a:gd name="connsiteX12" fmla="*/ 3689684 w 3689684"/>
                  <a:gd name="connsiteY12" fmla="*/ 1941183 h 1957225"/>
                  <a:gd name="connsiteX0" fmla="*/ 0 w 3689684"/>
                  <a:gd name="connsiteY0" fmla="*/ 1957225 h 1957225"/>
                  <a:gd name="connsiteX1" fmla="*/ 593558 w 3689684"/>
                  <a:gd name="connsiteY1" fmla="*/ 1925141 h 1957225"/>
                  <a:gd name="connsiteX2" fmla="*/ 914400 w 3689684"/>
                  <a:gd name="connsiteY2" fmla="*/ 1780762 h 1957225"/>
                  <a:gd name="connsiteX3" fmla="*/ 1363580 w 3689684"/>
                  <a:gd name="connsiteY3" fmla="*/ 1267415 h 1957225"/>
                  <a:gd name="connsiteX4" fmla="*/ 1540042 w 3689684"/>
                  <a:gd name="connsiteY4" fmla="*/ 593647 h 1957225"/>
                  <a:gd name="connsiteX5" fmla="*/ 1748590 w 3689684"/>
                  <a:gd name="connsiteY5" fmla="*/ 176550 h 1957225"/>
                  <a:gd name="connsiteX6" fmla="*/ 1909011 w 3689684"/>
                  <a:gd name="connsiteY6" fmla="*/ 88 h 1957225"/>
                  <a:gd name="connsiteX7" fmla="*/ 2117558 w 3689684"/>
                  <a:gd name="connsiteY7" fmla="*/ 160509 h 1957225"/>
                  <a:gd name="connsiteX8" fmla="*/ 2277980 w 3689684"/>
                  <a:gd name="connsiteY8" fmla="*/ 625731 h 1957225"/>
                  <a:gd name="connsiteX9" fmla="*/ 2422357 w 3689684"/>
                  <a:gd name="connsiteY9" fmla="*/ 1219288 h 1957225"/>
                  <a:gd name="connsiteX10" fmla="*/ 2695074 w 3689684"/>
                  <a:gd name="connsiteY10" fmla="*/ 1812847 h 1957225"/>
                  <a:gd name="connsiteX11" fmla="*/ 3144252 w 3689684"/>
                  <a:gd name="connsiteY11" fmla="*/ 1941183 h 1957225"/>
                  <a:gd name="connsiteX12" fmla="*/ 3689684 w 3689684"/>
                  <a:gd name="connsiteY12" fmla="*/ 1941183 h 1957225"/>
                  <a:gd name="connsiteX0" fmla="*/ 0 w 3689684"/>
                  <a:gd name="connsiteY0" fmla="*/ 1957225 h 1957225"/>
                  <a:gd name="connsiteX1" fmla="*/ 593558 w 3689684"/>
                  <a:gd name="connsiteY1" fmla="*/ 1925141 h 1957225"/>
                  <a:gd name="connsiteX2" fmla="*/ 914400 w 3689684"/>
                  <a:gd name="connsiteY2" fmla="*/ 1780762 h 1957225"/>
                  <a:gd name="connsiteX3" fmla="*/ 1363580 w 3689684"/>
                  <a:gd name="connsiteY3" fmla="*/ 1267415 h 1957225"/>
                  <a:gd name="connsiteX4" fmla="*/ 1604210 w 3689684"/>
                  <a:gd name="connsiteY4" fmla="*/ 609690 h 1957225"/>
                  <a:gd name="connsiteX5" fmla="*/ 1748590 w 3689684"/>
                  <a:gd name="connsiteY5" fmla="*/ 176550 h 1957225"/>
                  <a:gd name="connsiteX6" fmla="*/ 1909011 w 3689684"/>
                  <a:gd name="connsiteY6" fmla="*/ 88 h 1957225"/>
                  <a:gd name="connsiteX7" fmla="*/ 2117558 w 3689684"/>
                  <a:gd name="connsiteY7" fmla="*/ 160509 h 1957225"/>
                  <a:gd name="connsiteX8" fmla="*/ 2277980 w 3689684"/>
                  <a:gd name="connsiteY8" fmla="*/ 625731 h 1957225"/>
                  <a:gd name="connsiteX9" fmla="*/ 2422357 w 3689684"/>
                  <a:gd name="connsiteY9" fmla="*/ 1219288 h 1957225"/>
                  <a:gd name="connsiteX10" fmla="*/ 2695074 w 3689684"/>
                  <a:gd name="connsiteY10" fmla="*/ 1812847 h 1957225"/>
                  <a:gd name="connsiteX11" fmla="*/ 3144252 w 3689684"/>
                  <a:gd name="connsiteY11" fmla="*/ 1941183 h 1957225"/>
                  <a:gd name="connsiteX12" fmla="*/ 3689684 w 3689684"/>
                  <a:gd name="connsiteY12" fmla="*/ 1941183 h 1957225"/>
                  <a:gd name="connsiteX0" fmla="*/ 0 w 3689684"/>
                  <a:gd name="connsiteY0" fmla="*/ 1957225 h 1957225"/>
                  <a:gd name="connsiteX1" fmla="*/ 593558 w 3689684"/>
                  <a:gd name="connsiteY1" fmla="*/ 1925141 h 1957225"/>
                  <a:gd name="connsiteX2" fmla="*/ 914400 w 3689684"/>
                  <a:gd name="connsiteY2" fmla="*/ 1780762 h 1957225"/>
                  <a:gd name="connsiteX3" fmla="*/ 1315453 w 3689684"/>
                  <a:gd name="connsiteY3" fmla="*/ 1267415 h 1957225"/>
                  <a:gd name="connsiteX4" fmla="*/ 1604210 w 3689684"/>
                  <a:gd name="connsiteY4" fmla="*/ 609690 h 1957225"/>
                  <a:gd name="connsiteX5" fmla="*/ 1748590 w 3689684"/>
                  <a:gd name="connsiteY5" fmla="*/ 176550 h 1957225"/>
                  <a:gd name="connsiteX6" fmla="*/ 1909011 w 3689684"/>
                  <a:gd name="connsiteY6" fmla="*/ 88 h 1957225"/>
                  <a:gd name="connsiteX7" fmla="*/ 2117558 w 3689684"/>
                  <a:gd name="connsiteY7" fmla="*/ 160509 h 1957225"/>
                  <a:gd name="connsiteX8" fmla="*/ 2277980 w 3689684"/>
                  <a:gd name="connsiteY8" fmla="*/ 625731 h 1957225"/>
                  <a:gd name="connsiteX9" fmla="*/ 2422357 w 3689684"/>
                  <a:gd name="connsiteY9" fmla="*/ 1219288 h 1957225"/>
                  <a:gd name="connsiteX10" fmla="*/ 2695074 w 3689684"/>
                  <a:gd name="connsiteY10" fmla="*/ 1812847 h 1957225"/>
                  <a:gd name="connsiteX11" fmla="*/ 3144252 w 3689684"/>
                  <a:gd name="connsiteY11" fmla="*/ 1941183 h 1957225"/>
                  <a:gd name="connsiteX12" fmla="*/ 3689684 w 3689684"/>
                  <a:gd name="connsiteY12" fmla="*/ 1941183 h 1957225"/>
                  <a:gd name="connsiteX0" fmla="*/ 0 w 3561347"/>
                  <a:gd name="connsiteY0" fmla="*/ 1973267 h 1973267"/>
                  <a:gd name="connsiteX1" fmla="*/ 465221 w 3561347"/>
                  <a:gd name="connsiteY1" fmla="*/ 1925141 h 1973267"/>
                  <a:gd name="connsiteX2" fmla="*/ 786063 w 3561347"/>
                  <a:gd name="connsiteY2" fmla="*/ 1780762 h 1973267"/>
                  <a:gd name="connsiteX3" fmla="*/ 1187116 w 3561347"/>
                  <a:gd name="connsiteY3" fmla="*/ 1267415 h 1973267"/>
                  <a:gd name="connsiteX4" fmla="*/ 1475873 w 3561347"/>
                  <a:gd name="connsiteY4" fmla="*/ 609690 h 1973267"/>
                  <a:gd name="connsiteX5" fmla="*/ 1620253 w 3561347"/>
                  <a:gd name="connsiteY5" fmla="*/ 176550 h 1973267"/>
                  <a:gd name="connsiteX6" fmla="*/ 1780674 w 3561347"/>
                  <a:gd name="connsiteY6" fmla="*/ 88 h 1973267"/>
                  <a:gd name="connsiteX7" fmla="*/ 1989221 w 3561347"/>
                  <a:gd name="connsiteY7" fmla="*/ 160509 h 1973267"/>
                  <a:gd name="connsiteX8" fmla="*/ 2149643 w 3561347"/>
                  <a:gd name="connsiteY8" fmla="*/ 625731 h 1973267"/>
                  <a:gd name="connsiteX9" fmla="*/ 2294020 w 3561347"/>
                  <a:gd name="connsiteY9" fmla="*/ 1219288 h 1973267"/>
                  <a:gd name="connsiteX10" fmla="*/ 2566737 w 3561347"/>
                  <a:gd name="connsiteY10" fmla="*/ 1812847 h 1973267"/>
                  <a:gd name="connsiteX11" fmla="*/ 3015915 w 3561347"/>
                  <a:gd name="connsiteY11" fmla="*/ 1941183 h 1973267"/>
                  <a:gd name="connsiteX12" fmla="*/ 3561347 w 3561347"/>
                  <a:gd name="connsiteY12" fmla="*/ 1941183 h 1973267"/>
                  <a:gd name="connsiteX0" fmla="*/ 0 w 3609473"/>
                  <a:gd name="connsiteY0" fmla="*/ 1973267 h 1973267"/>
                  <a:gd name="connsiteX1" fmla="*/ 513347 w 3609473"/>
                  <a:gd name="connsiteY1" fmla="*/ 1925141 h 1973267"/>
                  <a:gd name="connsiteX2" fmla="*/ 834189 w 3609473"/>
                  <a:gd name="connsiteY2" fmla="*/ 1780762 h 1973267"/>
                  <a:gd name="connsiteX3" fmla="*/ 1235242 w 3609473"/>
                  <a:gd name="connsiteY3" fmla="*/ 1267415 h 1973267"/>
                  <a:gd name="connsiteX4" fmla="*/ 1523999 w 3609473"/>
                  <a:gd name="connsiteY4" fmla="*/ 609690 h 1973267"/>
                  <a:gd name="connsiteX5" fmla="*/ 1668379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2014208"/>
                  <a:gd name="connsiteX1" fmla="*/ 641684 w 3609473"/>
                  <a:gd name="connsiteY1" fmla="*/ 2005352 h 2014208"/>
                  <a:gd name="connsiteX2" fmla="*/ 834189 w 3609473"/>
                  <a:gd name="connsiteY2" fmla="*/ 1780762 h 2014208"/>
                  <a:gd name="connsiteX3" fmla="*/ 1235242 w 3609473"/>
                  <a:gd name="connsiteY3" fmla="*/ 1267415 h 2014208"/>
                  <a:gd name="connsiteX4" fmla="*/ 1523999 w 3609473"/>
                  <a:gd name="connsiteY4" fmla="*/ 609690 h 2014208"/>
                  <a:gd name="connsiteX5" fmla="*/ 1668379 w 3609473"/>
                  <a:gd name="connsiteY5" fmla="*/ 176550 h 2014208"/>
                  <a:gd name="connsiteX6" fmla="*/ 1828800 w 3609473"/>
                  <a:gd name="connsiteY6" fmla="*/ 88 h 2014208"/>
                  <a:gd name="connsiteX7" fmla="*/ 2037347 w 3609473"/>
                  <a:gd name="connsiteY7" fmla="*/ 160509 h 2014208"/>
                  <a:gd name="connsiteX8" fmla="*/ 2197769 w 3609473"/>
                  <a:gd name="connsiteY8" fmla="*/ 625731 h 2014208"/>
                  <a:gd name="connsiteX9" fmla="*/ 2342146 w 3609473"/>
                  <a:gd name="connsiteY9" fmla="*/ 1219288 h 2014208"/>
                  <a:gd name="connsiteX10" fmla="*/ 2614863 w 3609473"/>
                  <a:gd name="connsiteY10" fmla="*/ 1812847 h 2014208"/>
                  <a:gd name="connsiteX11" fmla="*/ 3064041 w 3609473"/>
                  <a:gd name="connsiteY11" fmla="*/ 1941183 h 2014208"/>
                  <a:gd name="connsiteX12" fmla="*/ 3609473 w 3609473"/>
                  <a:gd name="connsiteY12" fmla="*/ 1941183 h 2014208"/>
                  <a:gd name="connsiteX0" fmla="*/ 0 w 3609473"/>
                  <a:gd name="connsiteY0" fmla="*/ 1973267 h 1973267"/>
                  <a:gd name="connsiteX1" fmla="*/ 577516 w 3609473"/>
                  <a:gd name="connsiteY1" fmla="*/ 1909099 h 1973267"/>
                  <a:gd name="connsiteX2" fmla="*/ 834189 w 3609473"/>
                  <a:gd name="connsiteY2" fmla="*/ 1780762 h 1973267"/>
                  <a:gd name="connsiteX3" fmla="*/ 1235242 w 3609473"/>
                  <a:gd name="connsiteY3" fmla="*/ 1267415 h 1973267"/>
                  <a:gd name="connsiteX4" fmla="*/ 1523999 w 3609473"/>
                  <a:gd name="connsiteY4" fmla="*/ 609690 h 1973267"/>
                  <a:gd name="connsiteX5" fmla="*/ 1668379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1973267"/>
                  <a:gd name="connsiteX1" fmla="*/ 625642 w 3609473"/>
                  <a:gd name="connsiteY1" fmla="*/ 1909099 h 1973267"/>
                  <a:gd name="connsiteX2" fmla="*/ 834189 w 3609473"/>
                  <a:gd name="connsiteY2" fmla="*/ 1780762 h 1973267"/>
                  <a:gd name="connsiteX3" fmla="*/ 1235242 w 3609473"/>
                  <a:gd name="connsiteY3" fmla="*/ 1267415 h 1973267"/>
                  <a:gd name="connsiteX4" fmla="*/ 1523999 w 3609473"/>
                  <a:gd name="connsiteY4" fmla="*/ 609690 h 1973267"/>
                  <a:gd name="connsiteX5" fmla="*/ 1668379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1973267"/>
                  <a:gd name="connsiteX1" fmla="*/ 577516 w 3609473"/>
                  <a:gd name="connsiteY1" fmla="*/ 1941183 h 1973267"/>
                  <a:gd name="connsiteX2" fmla="*/ 834189 w 3609473"/>
                  <a:gd name="connsiteY2" fmla="*/ 1780762 h 1973267"/>
                  <a:gd name="connsiteX3" fmla="*/ 1235242 w 3609473"/>
                  <a:gd name="connsiteY3" fmla="*/ 1267415 h 1973267"/>
                  <a:gd name="connsiteX4" fmla="*/ 1523999 w 3609473"/>
                  <a:gd name="connsiteY4" fmla="*/ 609690 h 1973267"/>
                  <a:gd name="connsiteX5" fmla="*/ 1668379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1973339"/>
                  <a:gd name="connsiteX1" fmla="*/ 577516 w 3609473"/>
                  <a:gd name="connsiteY1" fmla="*/ 1941183 h 1973339"/>
                  <a:gd name="connsiteX2" fmla="*/ 946484 w 3609473"/>
                  <a:gd name="connsiteY2" fmla="*/ 1732636 h 1973339"/>
                  <a:gd name="connsiteX3" fmla="*/ 1235242 w 3609473"/>
                  <a:gd name="connsiteY3" fmla="*/ 1267415 h 1973339"/>
                  <a:gd name="connsiteX4" fmla="*/ 1523999 w 3609473"/>
                  <a:gd name="connsiteY4" fmla="*/ 609690 h 1973339"/>
                  <a:gd name="connsiteX5" fmla="*/ 1668379 w 3609473"/>
                  <a:gd name="connsiteY5" fmla="*/ 176550 h 1973339"/>
                  <a:gd name="connsiteX6" fmla="*/ 1828800 w 3609473"/>
                  <a:gd name="connsiteY6" fmla="*/ 88 h 1973339"/>
                  <a:gd name="connsiteX7" fmla="*/ 2037347 w 3609473"/>
                  <a:gd name="connsiteY7" fmla="*/ 160509 h 1973339"/>
                  <a:gd name="connsiteX8" fmla="*/ 2197769 w 3609473"/>
                  <a:gd name="connsiteY8" fmla="*/ 625731 h 1973339"/>
                  <a:gd name="connsiteX9" fmla="*/ 2342146 w 3609473"/>
                  <a:gd name="connsiteY9" fmla="*/ 1219288 h 1973339"/>
                  <a:gd name="connsiteX10" fmla="*/ 2614863 w 3609473"/>
                  <a:gd name="connsiteY10" fmla="*/ 1812847 h 1973339"/>
                  <a:gd name="connsiteX11" fmla="*/ 3064041 w 3609473"/>
                  <a:gd name="connsiteY11" fmla="*/ 1941183 h 1973339"/>
                  <a:gd name="connsiteX12" fmla="*/ 3609473 w 3609473"/>
                  <a:gd name="connsiteY12" fmla="*/ 1941183 h 1973339"/>
                  <a:gd name="connsiteX0" fmla="*/ 0 w 3609473"/>
                  <a:gd name="connsiteY0" fmla="*/ 1973267 h 1973267"/>
                  <a:gd name="connsiteX1" fmla="*/ 577516 w 3609473"/>
                  <a:gd name="connsiteY1" fmla="*/ 1941183 h 1973267"/>
                  <a:gd name="connsiteX2" fmla="*/ 1026695 w 3609473"/>
                  <a:gd name="connsiteY2" fmla="*/ 1748678 h 1973267"/>
                  <a:gd name="connsiteX3" fmla="*/ 1235242 w 3609473"/>
                  <a:gd name="connsiteY3" fmla="*/ 1267415 h 1973267"/>
                  <a:gd name="connsiteX4" fmla="*/ 1523999 w 3609473"/>
                  <a:gd name="connsiteY4" fmla="*/ 609690 h 1973267"/>
                  <a:gd name="connsiteX5" fmla="*/ 1668379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1973267"/>
                  <a:gd name="connsiteX1" fmla="*/ 577516 w 3609473"/>
                  <a:gd name="connsiteY1" fmla="*/ 1941183 h 1973267"/>
                  <a:gd name="connsiteX2" fmla="*/ 1026695 w 3609473"/>
                  <a:gd name="connsiteY2" fmla="*/ 1748678 h 1973267"/>
                  <a:gd name="connsiteX3" fmla="*/ 1331495 w 3609473"/>
                  <a:gd name="connsiteY3" fmla="*/ 1235331 h 1973267"/>
                  <a:gd name="connsiteX4" fmla="*/ 1523999 w 3609473"/>
                  <a:gd name="connsiteY4" fmla="*/ 609690 h 1973267"/>
                  <a:gd name="connsiteX5" fmla="*/ 1668379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1973267"/>
                  <a:gd name="connsiteX1" fmla="*/ 577516 w 3609473"/>
                  <a:gd name="connsiteY1" fmla="*/ 1941183 h 1973267"/>
                  <a:gd name="connsiteX2" fmla="*/ 1042737 w 3609473"/>
                  <a:gd name="connsiteY2" fmla="*/ 1796804 h 1973267"/>
                  <a:gd name="connsiteX3" fmla="*/ 1331495 w 3609473"/>
                  <a:gd name="connsiteY3" fmla="*/ 1235331 h 1973267"/>
                  <a:gd name="connsiteX4" fmla="*/ 1523999 w 3609473"/>
                  <a:gd name="connsiteY4" fmla="*/ 609690 h 1973267"/>
                  <a:gd name="connsiteX5" fmla="*/ 1668379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1973267"/>
                  <a:gd name="connsiteX1" fmla="*/ 577516 w 3609473"/>
                  <a:gd name="connsiteY1" fmla="*/ 1941183 h 1973267"/>
                  <a:gd name="connsiteX2" fmla="*/ 1042737 w 3609473"/>
                  <a:gd name="connsiteY2" fmla="*/ 1796804 h 1973267"/>
                  <a:gd name="connsiteX3" fmla="*/ 1283368 w 3609473"/>
                  <a:gd name="connsiteY3" fmla="*/ 1235331 h 1973267"/>
                  <a:gd name="connsiteX4" fmla="*/ 1523999 w 3609473"/>
                  <a:gd name="connsiteY4" fmla="*/ 609690 h 1973267"/>
                  <a:gd name="connsiteX5" fmla="*/ 1668379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1973267"/>
                  <a:gd name="connsiteX1" fmla="*/ 577516 w 3609473"/>
                  <a:gd name="connsiteY1" fmla="*/ 1941183 h 1973267"/>
                  <a:gd name="connsiteX2" fmla="*/ 1042737 w 3609473"/>
                  <a:gd name="connsiteY2" fmla="*/ 1796804 h 1973267"/>
                  <a:gd name="connsiteX3" fmla="*/ 1331495 w 3609473"/>
                  <a:gd name="connsiteY3" fmla="*/ 1235331 h 1973267"/>
                  <a:gd name="connsiteX4" fmla="*/ 1523999 w 3609473"/>
                  <a:gd name="connsiteY4" fmla="*/ 609690 h 1973267"/>
                  <a:gd name="connsiteX5" fmla="*/ 1668379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1973267"/>
                  <a:gd name="connsiteX1" fmla="*/ 577516 w 3609473"/>
                  <a:gd name="connsiteY1" fmla="*/ 1941183 h 1973267"/>
                  <a:gd name="connsiteX2" fmla="*/ 1042737 w 3609473"/>
                  <a:gd name="connsiteY2" fmla="*/ 1796804 h 1973267"/>
                  <a:gd name="connsiteX3" fmla="*/ 1331495 w 3609473"/>
                  <a:gd name="connsiteY3" fmla="*/ 1235331 h 1973267"/>
                  <a:gd name="connsiteX4" fmla="*/ 1523999 w 3609473"/>
                  <a:gd name="connsiteY4" fmla="*/ 609690 h 1973267"/>
                  <a:gd name="connsiteX5" fmla="*/ 1620253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1973267"/>
                  <a:gd name="connsiteX1" fmla="*/ 577516 w 3609473"/>
                  <a:gd name="connsiteY1" fmla="*/ 1941183 h 1973267"/>
                  <a:gd name="connsiteX2" fmla="*/ 1042737 w 3609473"/>
                  <a:gd name="connsiteY2" fmla="*/ 1796804 h 1973267"/>
                  <a:gd name="connsiteX3" fmla="*/ 1331495 w 3609473"/>
                  <a:gd name="connsiteY3" fmla="*/ 1235331 h 1973267"/>
                  <a:gd name="connsiteX4" fmla="*/ 1491915 w 3609473"/>
                  <a:gd name="connsiteY4" fmla="*/ 609690 h 1973267"/>
                  <a:gd name="connsiteX5" fmla="*/ 1620253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73267 h 1973267"/>
                  <a:gd name="connsiteX1" fmla="*/ 577516 w 3609473"/>
                  <a:gd name="connsiteY1" fmla="*/ 1941183 h 1973267"/>
                  <a:gd name="connsiteX2" fmla="*/ 1042737 w 3609473"/>
                  <a:gd name="connsiteY2" fmla="*/ 1796804 h 1973267"/>
                  <a:gd name="connsiteX3" fmla="*/ 1347537 w 3609473"/>
                  <a:gd name="connsiteY3" fmla="*/ 1187205 h 1973267"/>
                  <a:gd name="connsiteX4" fmla="*/ 1491915 w 3609473"/>
                  <a:gd name="connsiteY4" fmla="*/ 609690 h 1973267"/>
                  <a:gd name="connsiteX5" fmla="*/ 1620253 w 3609473"/>
                  <a:gd name="connsiteY5" fmla="*/ 176550 h 1973267"/>
                  <a:gd name="connsiteX6" fmla="*/ 1828800 w 3609473"/>
                  <a:gd name="connsiteY6" fmla="*/ 88 h 1973267"/>
                  <a:gd name="connsiteX7" fmla="*/ 2037347 w 3609473"/>
                  <a:gd name="connsiteY7" fmla="*/ 160509 h 1973267"/>
                  <a:gd name="connsiteX8" fmla="*/ 2197769 w 3609473"/>
                  <a:gd name="connsiteY8" fmla="*/ 625731 h 1973267"/>
                  <a:gd name="connsiteX9" fmla="*/ 2342146 w 3609473"/>
                  <a:gd name="connsiteY9" fmla="*/ 1219288 h 1973267"/>
                  <a:gd name="connsiteX10" fmla="*/ 2614863 w 3609473"/>
                  <a:gd name="connsiteY10" fmla="*/ 1812847 h 1973267"/>
                  <a:gd name="connsiteX11" fmla="*/ 3064041 w 3609473"/>
                  <a:gd name="connsiteY11" fmla="*/ 1941183 h 1973267"/>
                  <a:gd name="connsiteX12" fmla="*/ 3609473 w 3609473"/>
                  <a:gd name="connsiteY12" fmla="*/ 1941183 h 1973267"/>
                  <a:gd name="connsiteX0" fmla="*/ 0 w 3609473"/>
                  <a:gd name="connsiteY0" fmla="*/ 1989309 h 1989309"/>
                  <a:gd name="connsiteX1" fmla="*/ 577516 w 3609473"/>
                  <a:gd name="connsiteY1" fmla="*/ 1941183 h 1989309"/>
                  <a:gd name="connsiteX2" fmla="*/ 1042737 w 3609473"/>
                  <a:gd name="connsiteY2" fmla="*/ 1796804 h 1989309"/>
                  <a:gd name="connsiteX3" fmla="*/ 1347537 w 3609473"/>
                  <a:gd name="connsiteY3" fmla="*/ 1187205 h 1989309"/>
                  <a:gd name="connsiteX4" fmla="*/ 1491915 w 3609473"/>
                  <a:gd name="connsiteY4" fmla="*/ 609690 h 1989309"/>
                  <a:gd name="connsiteX5" fmla="*/ 1620253 w 3609473"/>
                  <a:gd name="connsiteY5" fmla="*/ 176550 h 1989309"/>
                  <a:gd name="connsiteX6" fmla="*/ 1828800 w 3609473"/>
                  <a:gd name="connsiteY6" fmla="*/ 88 h 1989309"/>
                  <a:gd name="connsiteX7" fmla="*/ 2037347 w 3609473"/>
                  <a:gd name="connsiteY7" fmla="*/ 160509 h 1989309"/>
                  <a:gd name="connsiteX8" fmla="*/ 2197769 w 3609473"/>
                  <a:gd name="connsiteY8" fmla="*/ 625731 h 1989309"/>
                  <a:gd name="connsiteX9" fmla="*/ 2342146 w 3609473"/>
                  <a:gd name="connsiteY9" fmla="*/ 1219288 h 1989309"/>
                  <a:gd name="connsiteX10" fmla="*/ 2614863 w 3609473"/>
                  <a:gd name="connsiteY10" fmla="*/ 1812847 h 1989309"/>
                  <a:gd name="connsiteX11" fmla="*/ 3064041 w 3609473"/>
                  <a:gd name="connsiteY11" fmla="*/ 1941183 h 1989309"/>
                  <a:gd name="connsiteX12" fmla="*/ 3609473 w 3609473"/>
                  <a:gd name="connsiteY12" fmla="*/ 1941183 h 1989309"/>
                  <a:gd name="connsiteX0" fmla="*/ 0 w 3593431"/>
                  <a:gd name="connsiteY0" fmla="*/ 1957224 h 1958791"/>
                  <a:gd name="connsiteX1" fmla="*/ 561474 w 3593431"/>
                  <a:gd name="connsiteY1" fmla="*/ 1941183 h 1958791"/>
                  <a:gd name="connsiteX2" fmla="*/ 1026695 w 3593431"/>
                  <a:gd name="connsiteY2" fmla="*/ 1796804 h 1958791"/>
                  <a:gd name="connsiteX3" fmla="*/ 1331495 w 3593431"/>
                  <a:gd name="connsiteY3" fmla="*/ 1187205 h 1958791"/>
                  <a:gd name="connsiteX4" fmla="*/ 1475873 w 3593431"/>
                  <a:gd name="connsiteY4" fmla="*/ 609690 h 1958791"/>
                  <a:gd name="connsiteX5" fmla="*/ 1604211 w 3593431"/>
                  <a:gd name="connsiteY5" fmla="*/ 176550 h 1958791"/>
                  <a:gd name="connsiteX6" fmla="*/ 1812758 w 3593431"/>
                  <a:gd name="connsiteY6" fmla="*/ 88 h 1958791"/>
                  <a:gd name="connsiteX7" fmla="*/ 2021305 w 3593431"/>
                  <a:gd name="connsiteY7" fmla="*/ 160509 h 1958791"/>
                  <a:gd name="connsiteX8" fmla="*/ 2181727 w 3593431"/>
                  <a:gd name="connsiteY8" fmla="*/ 625731 h 1958791"/>
                  <a:gd name="connsiteX9" fmla="*/ 2326104 w 3593431"/>
                  <a:gd name="connsiteY9" fmla="*/ 1219288 h 1958791"/>
                  <a:gd name="connsiteX10" fmla="*/ 2598821 w 3593431"/>
                  <a:gd name="connsiteY10" fmla="*/ 1812847 h 1958791"/>
                  <a:gd name="connsiteX11" fmla="*/ 3047999 w 3593431"/>
                  <a:gd name="connsiteY11" fmla="*/ 1941183 h 1958791"/>
                  <a:gd name="connsiteX12" fmla="*/ 3593431 w 3593431"/>
                  <a:gd name="connsiteY12" fmla="*/ 1941183 h 1958791"/>
                  <a:gd name="connsiteX0" fmla="*/ 0 w 3593431"/>
                  <a:gd name="connsiteY0" fmla="*/ 1957224 h 1958791"/>
                  <a:gd name="connsiteX1" fmla="*/ 561474 w 3593431"/>
                  <a:gd name="connsiteY1" fmla="*/ 1941183 h 1958791"/>
                  <a:gd name="connsiteX2" fmla="*/ 1026695 w 3593431"/>
                  <a:gd name="connsiteY2" fmla="*/ 1796804 h 1958791"/>
                  <a:gd name="connsiteX3" fmla="*/ 1315453 w 3593431"/>
                  <a:gd name="connsiteY3" fmla="*/ 1219289 h 1958791"/>
                  <a:gd name="connsiteX4" fmla="*/ 1475873 w 3593431"/>
                  <a:gd name="connsiteY4" fmla="*/ 609690 h 1958791"/>
                  <a:gd name="connsiteX5" fmla="*/ 1604211 w 3593431"/>
                  <a:gd name="connsiteY5" fmla="*/ 176550 h 1958791"/>
                  <a:gd name="connsiteX6" fmla="*/ 1812758 w 3593431"/>
                  <a:gd name="connsiteY6" fmla="*/ 88 h 1958791"/>
                  <a:gd name="connsiteX7" fmla="*/ 2021305 w 3593431"/>
                  <a:gd name="connsiteY7" fmla="*/ 160509 h 1958791"/>
                  <a:gd name="connsiteX8" fmla="*/ 2181727 w 3593431"/>
                  <a:gd name="connsiteY8" fmla="*/ 625731 h 1958791"/>
                  <a:gd name="connsiteX9" fmla="*/ 2326104 w 3593431"/>
                  <a:gd name="connsiteY9" fmla="*/ 1219288 h 1958791"/>
                  <a:gd name="connsiteX10" fmla="*/ 2598821 w 3593431"/>
                  <a:gd name="connsiteY10" fmla="*/ 1812847 h 1958791"/>
                  <a:gd name="connsiteX11" fmla="*/ 3047999 w 3593431"/>
                  <a:gd name="connsiteY11" fmla="*/ 1941183 h 1958791"/>
                  <a:gd name="connsiteX12" fmla="*/ 3593431 w 3593431"/>
                  <a:gd name="connsiteY12" fmla="*/ 1941183 h 1958791"/>
                  <a:gd name="connsiteX0" fmla="*/ 0 w 3593431"/>
                  <a:gd name="connsiteY0" fmla="*/ 1957224 h 1958791"/>
                  <a:gd name="connsiteX1" fmla="*/ 561474 w 3593431"/>
                  <a:gd name="connsiteY1" fmla="*/ 1941183 h 1958791"/>
                  <a:gd name="connsiteX2" fmla="*/ 1026695 w 3593431"/>
                  <a:gd name="connsiteY2" fmla="*/ 1796804 h 1958791"/>
                  <a:gd name="connsiteX3" fmla="*/ 1283369 w 3593431"/>
                  <a:gd name="connsiteY3" fmla="*/ 1219289 h 1958791"/>
                  <a:gd name="connsiteX4" fmla="*/ 1475873 w 3593431"/>
                  <a:gd name="connsiteY4" fmla="*/ 609690 h 1958791"/>
                  <a:gd name="connsiteX5" fmla="*/ 1604211 w 3593431"/>
                  <a:gd name="connsiteY5" fmla="*/ 176550 h 1958791"/>
                  <a:gd name="connsiteX6" fmla="*/ 1812758 w 3593431"/>
                  <a:gd name="connsiteY6" fmla="*/ 88 h 1958791"/>
                  <a:gd name="connsiteX7" fmla="*/ 2021305 w 3593431"/>
                  <a:gd name="connsiteY7" fmla="*/ 160509 h 1958791"/>
                  <a:gd name="connsiteX8" fmla="*/ 2181727 w 3593431"/>
                  <a:gd name="connsiteY8" fmla="*/ 625731 h 1958791"/>
                  <a:gd name="connsiteX9" fmla="*/ 2326104 w 3593431"/>
                  <a:gd name="connsiteY9" fmla="*/ 1219288 h 1958791"/>
                  <a:gd name="connsiteX10" fmla="*/ 2598821 w 3593431"/>
                  <a:gd name="connsiteY10" fmla="*/ 1812847 h 1958791"/>
                  <a:gd name="connsiteX11" fmla="*/ 3047999 w 3593431"/>
                  <a:gd name="connsiteY11" fmla="*/ 1941183 h 1958791"/>
                  <a:gd name="connsiteX12" fmla="*/ 3593431 w 3593431"/>
                  <a:gd name="connsiteY12" fmla="*/ 1941183 h 1958791"/>
                  <a:gd name="connsiteX0" fmla="*/ 0 w 3593431"/>
                  <a:gd name="connsiteY0" fmla="*/ 1957224 h 1958791"/>
                  <a:gd name="connsiteX1" fmla="*/ 561474 w 3593431"/>
                  <a:gd name="connsiteY1" fmla="*/ 1941183 h 1958791"/>
                  <a:gd name="connsiteX2" fmla="*/ 1026695 w 3593431"/>
                  <a:gd name="connsiteY2" fmla="*/ 1796804 h 1958791"/>
                  <a:gd name="connsiteX3" fmla="*/ 1347537 w 3593431"/>
                  <a:gd name="connsiteY3" fmla="*/ 1251374 h 1958791"/>
                  <a:gd name="connsiteX4" fmla="*/ 1475873 w 3593431"/>
                  <a:gd name="connsiteY4" fmla="*/ 609690 h 1958791"/>
                  <a:gd name="connsiteX5" fmla="*/ 1604211 w 3593431"/>
                  <a:gd name="connsiteY5" fmla="*/ 176550 h 1958791"/>
                  <a:gd name="connsiteX6" fmla="*/ 1812758 w 3593431"/>
                  <a:gd name="connsiteY6" fmla="*/ 88 h 1958791"/>
                  <a:gd name="connsiteX7" fmla="*/ 2021305 w 3593431"/>
                  <a:gd name="connsiteY7" fmla="*/ 160509 h 1958791"/>
                  <a:gd name="connsiteX8" fmla="*/ 2181727 w 3593431"/>
                  <a:gd name="connsiteY8" fmla="*/ 625731 h 1958791"/>
                  <a:gd name="connsiteX9" fmla="*/ 2326104 w 3593431"/>
                  <a:gd name="connsiteY9" fmla="*/ 1219288 h 1958791"/>
                  <a:gd name="connsiteX10" fmla="*/ 2598821 w 3593431"/>
                  <a:gd name="connsiteY10" fmla="*/ 1812847 h 1958791"/>
                  <a:gd name="connsiteX11" fmla="*/ 3047999 w 3593431"/>
                  <a:gd name="connsiteY11" fmla="*/ 1941183 h 1958791"/>
                  <a:gd name="connsiteX12" fmla="*/ 3593431 w 3593431"/>
                  <a:gd name="connsiteY12" fmla="*/ 1941183 h 1958791"/>
                  <a:gd name="connsiteX0" fmla="*/ 0 w 3593431"/>
                  <a:gd name="connsiteY0" fmla="*/ 1957224 h 1958791"/>
                  <a:gd name="connsiteX1" fmla="*/ 561474 w 3593431"/>
                  <a:gd name="connsiteY1" fmla="*/ 1941183 h 1958791"/>
                  <a:gd name="connsiteX2" fmla="*/ 994610 w 3593431"/>
                  <a:gd name="connsiteY2" fmla="*/ 1796804 h 1958791"/>
                  <a:gd name="connsiteX3" fmla="*/ 1347537 w 3593431"/>
                  <a:gd name="connsiteY3" fmla="*/ 1251374 h 1958791"/>
                  <a:gd name="connsiteX4" fmla="*/ 1475873 w 3593431"/>
                  <a:gd name="connsiteY4" fmla="*/ 609690 h 1958791"/>
                  <a:gd name="connsiteX5" fmla="*/ 1604211 w 3593431"/>
                  <a:gd name="connsiteY5" fmla="*/ 176550 h 1958791"/>
                  <a:gd name="connsiteX6" fmla="*/ 1812758 w 3593431"/>
                  <a:gd name="connsiteY6" fmla="*/ 88 h 1958791"/>
                  <a:gd name="connsiteX7" fmla="*/ 2021305 w 3593431"/>
                  <a:gd name="connsiteY7" fmla="*/ 160509 h 1958791"/>
                  <a:gd name="connsiteX8" fmla="*/ 2181727 w 3593431"/>
                  <a:gd name="connsiteY8" fmla="*/ 625731 h 1958791"/>
                  <a:gd name="connsiteX9" fmla="*/ 2326104 w 3593431"/>
                  <a:gd name="connsiteY9" fmla="*/ 1219288 h 1958791"/>
                  <a:gd name="connsiteX10" fmla="*/ 2598821 w 3593431"/>
                  <a:gd name="connsiteY10" fmla="*/ 1812847 h 1958791"/>
                  <a:gd name="connsiteX11" fmla="*/ 3047999 w 3593431"/>
                  <a:gd name="connsiteY11" fmla="*/ 1941183 h 1958791"/>
                  <a:gd name="connsiteX12" fmla="*/ 3593431 w 3593431"/>
                  <a:gd name="connsiteY12" fmla="*/ 1941183 h 1958791"/>
                  <a:gd name="connsiteX0" fmla="*/ 0 w 3593431"/>
                  <a:gd name="connsiteY0" fmla="*/ 1957224 h 1958791"/>
                  <a:gd name="connsiteX1" fmla="*/ 561474 w 3593431"/>
                  <a:gd name="connsiteY1" fmla="*/ 1941183 h 1958791"/>
                  <a:gd name="connsiteX2" fmla="*/ 994610 w 3593431"/>
                  <a:gd name="connsiteY2" fmla="*/ 1796804 h 1958791"/>
                  <a:gd name="connsiteX3" fmla="*/ 1315453 w 3593431"/>
                  <a:gd name="connsiteY3" fmla="*/ 1235332 h 1958791"/>
                  <a:gd name="connsiteX4" fmla="*/ 1475873 w 3593431"/>
                  <a:gd name="connsiteY4" fmla="*/ 609690 h 1958791"/>
                  <a:gd name="connsiteX5" fmla="*/ 1604211 w 3593431"/>
                  <a:gd name="connsiteY5" fmla="*/ 176550 h 1958791"/>
                  <a:gd name="connsiteX6" fmla="*/ 1812758 w 3593431"/>
                  <a:gd name="connsiteY6" fmla="*/ 88 h 1958791"/>
                  <a:gd name="connsiteX7" fmla="*/ 2021305 w 3593431"/>
                  <a:gd name="connsiteY7" fmla="*/ 160509 h 1958791"/>
                  <a:gd name="connsiteX8" fmla="*/ 2181727 w 3593431"/>
                  <a:gd name="connsiteY8" fmla="*/ 625731 h 1958791"/>
                  <a:gd name="connsiteX9" fmla="*/ 2326104 w 3593431"/>
                  <a:gd name="connsiteY9" fmla="*/ 1219288 h 1958791"/>
                  <a:gd name="connsiteX10" fmla="*/ 2598821 w 3593431"/>
                  <a:gd name="connsiteY10" fmla="*/ 1812847 h 1958791"/>
                  <a:gd name="connsiteX11" fmla="*/ 3047999 w 3593431"/>
                  <a:gd name="connsiteY11" fmla="*/ 1941183 h 1958791"/>
                  <a:gd name="connsiteX12" fmla="*/ 3593431 w 3593431"/>
                  <a:gd name="connsiteY12" fmla="*/ 1941183 h 1958791"/>
                  <a:gd name="connsiteX0" fmla="*/ 0 w 3593431"/>
                  <a:gd name="connsiteY0" fmla="*/ 1957224 h 1958791"/>
                  <a:gd name="connsiteX1" fmla="*/ 561474 w 3593431"/>
                  <a:gd name="connsiteY1" fmla="*/ 1941183 h 1958791"/>
                  <a:gd name="connsiteX2" fmla="*/ 994610 w 3593431"/>
                  <a:gd name="connsiteY2" fmla="*/ 1796804 h 1958791"/>
                  <a:gd name="connsiteX3" fmla="*/ 1315453 w 3593431"/>
                  <a:gd name="connsiteY3" fmla="*/ 1235332 h 1958791"/>
                  <a:gd name="connsiteX4" fmla="*/ 1427746 w 3593431"/>
                  <a:gd name="connsiteY4" fmla="*/ 609690 h 1958791"/>
                  <a:gd name="connsiteX5" fmla="*/ 1604211 w 3593431"/>
                  <a:gd name="connsiteY5" fmla="*/ 176550 h 1958791"/>
                  <a:gd name="connsiteX6" fmla="*/ 1812758 w 3593431"/>
                  <a:gd name="connsiteY6" fmla="*/ 88 h 1958791"/>
                  <a:gd name="connsiteX7" fmla="*/ 2021305 w 3593431"/>
                  <a:gd name="connsiteY7" fmla="*/ 160509 h 1958791"/>
                  <a:gd name="connsiteX8" fmla="*/ 2181727 w 3593431"/>
                  <a:gd name="connsiteY8" fmla="*/ 625731 h 1958791"/>
                  <a:gd name="connsiteX9" fmla="*/ 2326104 w 3593431"/>
                  <a:gd name="connsiteY9" fmla="*/ 1219288 h 1958791"/>
                  <a:gd name="connsiteX10" fmla="*/ 2598821 w 3593431"/>
                  <a:gd name="connsiteY10" fmla="*/ 1812847 h 1958791"/>
                  <a:gd name="connsiteX11" fmla="*/ 3047999 w 3593431"/>
                  <a:gd name="connsiteY11" fmla="*/ 1941183 h 1958791"/>
                  <a:gd name="connsiteX12" fmla="*/ 3593431 w 3593431"/>
                  <a:gd name="connsiteY12" fmla="*/ 1941183 h 1958791"/>
                  <a:gd name="connsiteX0" fmla="*/ 0 w 3593431"/>
                  <a:gd name="connsiteY0" fmla="*/ 1957697 h 1959264"/>
                  <a:gd name="connsiteX1" fmla="*/ 561474 w 3593431"/>
                  <a:gd name="connsiteY1" fmla="*/ 1941656 h 1959264"/>
                  <a:gd name="connsiteX2" fmla="*/ 994610 w 3593431"/>
                  <a:gd name="connsiteY2" fmla="*/ 1797277 h 1959264"/>
                  <a:gd name="connsiteX3" fmla="*/ 1315453 w 3593431"/>
                  <a:gd name="connsiteY3" fmla="*/ 1235805 h 1959264"/>
                  <a:gd name="connsiteX4" fmla="*/ 1427746 w 3593431"/>
                  <a:gd name="connsiteY4" fmla="*/ 610163 h 1959264"/>
                  <a:gd name="connsiteX5" fmla="*/ 1636295 w 3593431"/>
                  <a:gd name="connsiteY5" fmla="*/ 128896 h 1959264"/>
                  <a:gd name="connsiteX6" fmla="*/ 1812758 w 3593431"/>
                  <a:gd name="connsiteY6" fmla="*/ 561 h 1959264"/>
                  <a:gd name="connsiteX7" fmla="*/ 2021305 w 3593431"/>
                  <a:gd name="connsiteY7" fmla="*/ 160982 h 1959264"/>
                  <a:gd name="connsiteX8" fmla="*/ 2181727 w 3593431"/>
                  <a:gd name="connsiteY8" fmla="*/ 626204 h 1959264"/>
                  <a:gd name="connsiteX9" fmla="*/ 2326104 w 3593431"/>
                  <a:gd name="connsiteY9" fmla="*/ 1219761 h 1959264"/>
                  <a:gd name="connsiteX10" fmla="*/ 2598821 w 3593431"/>
                  <a:gd name="connsiteY10" fmla="*/ 1813320 h 1959264"/>
                  <a:gd name="connsiteX11" fmla="*/ 3047999 w 3593431"/>
                  <a:gd name="connsiteY11" fmla="*/ 1941656 h 1959264"/>
                  <a:gd name="connsiteX12" fmla="*/ 3593431 w 3593431"/>
                  <a:gd name="connsiteY12" fmla="*/ 1941656 h 1959264"/>
                  <a:gd name="connsiteX0" fmla="*/ 0 w 3593431"/>
                  <a:gd name="connsiteY0" fmla="*/ 1957697 h 1959264"/>
                  <a:gd name="connsiteX1" fmla="*/ 561474 w 3593431"/>
                  <a:gd name="connsiteY1" fmla="*/ 1941656 h 1959264"/>
                  <a:gd name="connsiteX2" fmla="*/ 994610 w 3593431"/>
                  <a:gd name="connsiteY2" fmla="*/ 1797277 h 1959264"/>
                  <a:gd name="connsiteX3" fmla="*/ 1267326 w 3593431"/>
                  <a:gd name="connsiteY3" fmla="*/ 1235805 h 1959264"/>
                  <a:gd name="connsiteX4" fmla="*/ 1427746 w 3593431"/>
                  <a:gd name="connsiteY4" fmla="*/ 610163 h 1959264"/>
                  <a:gd name="connsiteX5" fmla="*/ 1636295 w 3593431"/>
                  <a:gd name="connsiteY5" fmla="*/ 128896 h 1959264"/>
                  <a:gd name="connsiteX6" fmla="*/ 1812758 w 3593431"/>
                  <a:gd name="connsiteY6" fmla="*/ 561 h 1959264"/>
                  <a:gd name="connsiteX7" fmla="*/ 2021305 w 3593431"/>
                  <a:gd name="connsiteY7" fmla="*/ 160982 h 1959264"/>
                  <a:gd name="connsiteX8" fmla="*/ 2181727 w 3593431"/>
                  <a:gd name="connsiteY8" fmla="*/ 626204 h 1959264"/>
                  <a:gd name="connsiteX9" fmla="*/ 2326104 w 3593431"/>
                  <a:gd name="connsiteY9" fmla="*/ 1219761 h 1959264"/>
                  <a:gd name="connsiteX10" fmla="*/ 2598821 w 3593431"/>
                  <a:gd name="connsiteY10" fmla="*/ 1813320 h 1959264"/>
                  <a:gd name="connsiteX11" fmla="*/ 3047999 w 3593431"/>
                  <a:gd name="connsiteY11" fmla="*/ 1941656 h 1959264"/>
                  <a:gd name="connsiteX12" fmla="*/ 3593431 w 3593431"/>
                  <a:gd name="connsiteY12" fmla="*/ 1941656 h 1959264"/>
                  <a:gd name="connsiteX0" fmla="*/ 0 w 3593431"/>
                  <a:gd name="connsiteY0" fmla="*/ 1957736 h 1959303"/>
                  <a:gd name="connsiteX1" fmla="*/ 561474 w 3593431"/>
                  <a:gd name="connsiteY1" fmla="*/ 1941695 h 1959303"/>
                  <a:gd name="connsiteX2" fmla="*/ 994610 w 3593431"/>
                  <a:gd name="connsiteY2" fmla="*/ 1797316 h 1959303"/>
                  <a:gd name="connsiteX3" fmla="*/ 1267326 w 3593431"/>
                  <a:gd name="connsiteY3" fmla="*/ 1235844 h 1959303"/>
                  <a:gd name="connsiteX4" fmla="*/ 1507957 w 3593431"/>
                  <a:gd name="connsiteY4" fmla="*/ 626244 h 1959303"/>
                  <a:gd name="connsiteX5" fmla="*/ 1636295 w 3593431"/>
                  <a:gd name="connsiteY5" fmla="*/ 128935 h 1959303"/>
                  <a:gd name="connsiteX6" fmla="*/ 1812758 w 3593431"/>
                  <a:gd name="connsiteY6" fmla="*/ 600 h 1959303"/>
                  <a:gd name="connsiteX7" fmla="*/ 2021305 w 3593431"/>
                  <a:gd name="connsiteY7" fmla="*/ 161021 h 1959303"/>
                  <a:gd name="connsiteX8" fmla="*/ 2181727 w 3593431"/>
                  <a:gd name="connsiteY8" fmla="*/ 626243 h 1959303"/>
                  <a:gd name="connsiteX9" fmla="*/ 2326104 w 3593431"/>
                  <a:gd name="connsiteY9" fmla="*/ 1219800 h 1959303"/>
                  <a:gd name="connsiteX10" fmla="*/ 2598821 w 3593431"/>
                  <a:gd name="connsiteY10" fmla="*/ 1813359 h 1959303"/>
                  <a:gd name="connsiteX11" fmla="*/ 3047999 w 3593431"/>
                  <a:gd name="connsiteY11" fmla="*/ 1941695 h 1959303"/>
                  <a:gd name="connsiteX12" fmla="*/ 3593431 w 3593431"/>
                  <a:gd name="connsiteY12" fmla="*/ 1941695 h 1959303"/>
                  <a:gd name="connsiteX0" fmla="*/ 0 w 3593431"/>
                  <a:gd name="connsiteY0" fmla="*/ 1957698 h 1959265"/>
                  <a:gd name="connsiteX1" fmla="*/ 561474 w 3593431"/>
                  <a:gd name="connsiteY1" fmla="*/ 1941657 h 1959265"/>
                  <a:gd name="connsiteX2" fmla="*/ 994610 w 3593431"/>
                  <a:gd name="connsiteY2" fmla="*/ 1797278 h 1959265"/>
                  <a:gd name="connsiteX3" fmla="*/ 1267326 w 3593431"/>
                  <a:gd name="connsiteY3" fmla="*/ 1235806 h 1959265"/>
                  <a:gd name="connsiteX4" fmla="*/ 1475873 w 3593431"/>
                  <a:gd name="connsiteY4" fmla="*/ 610163 h 1959265"/>
                  <a:gd name="connsiteX5" fmla="*/ 1636295 w 3593431"/>
                  <a:gd name="connsiteY5" fmla="*/ 128897 h 1959265"/>
                  <a:gd name="connsiteX6" fmla="*/ 1812758 w 3593431"/>
                  <a:gd name="connsiteY6" fmla="*/ 562 h 1959265"/>
                  <a:gd name="connsiteX7" fmla="*/ 2021305 w 3593431"/>
                  <a:gd name="connsiteY7" fmla="*/ 160983 h 1959265"/>
                  <a:gd name="connsiteX8" fmla="*/ 2181727 w 3593431"/>
                  <a:gd name="connsiteY8" fmla="*/ 626205 h 1959265"/>
                  <a:gd name="connsiteX9" fmla="*/ 2326104 w 3593431"/>
                  <a:gd name="connsiteY9" fmla="*/ 1219762 h 1959265"/>
                  <a:gd name="connsiteX10" fmla="*/ 2598821 w 3593431"/>
                  <a:gd name="connsiteY10" fmla="*/ 1813321 h 1959265"/>
                  <a:gd name="connsiteX11" fmla="*/ 3047999 w 3593431"/>
                  <a:gd name="connsiteY11" fmla="*/ 1941657 h 1959265"/>
                  <a:gd name="connsiteX12" fmla="*/ 3593431 w 3593431"/>
                  <a:gd name="connsiteY12" fmla="*/ 1941657 h 1959265"/>
                  <a:gd name="connsiteX0" fmla="*/ 0 w 3593431"/>
                  <a:gd name="connsiteY0" fmla="*/ 1957634 h 1959201"/>
                  <a:gd name="connsiteX1" fmla="*/ 561474 w 3593431"/>
                  <a:gd name="connsiteY1" fmla="*/ 1941593 h 1959201"/>
                  <a:gd name="connsiteX2" fmla="*/ 994610 w 3593431"/>
                  <a:gd name="connsiteY2" fmla="*/ 1797214 h 1959201"/>
                  <a:gd name="connsiteX3" fmla="*/ 1267326 w 3593431"/>
                  <a:gd name="connsiteY3" fmla="*/ 1235742 h 1959201"/>
                  <a:gd name="connsiteX4" fmla="*/ 1459831 w 3593431"/>
                  <a:gd name="connsiteY4" fmla="*/ 578014 h 1959201"/>
                  <a:gd name="connsiteX5" fmla="*/ 1636295 w 3593431"/>
                  <a:gd name="connsiteY5" fmla="*/ 128833 h 1959201"/>
                  <a:gd name="connsiteX6" fmla="*/ 1812758 w 3593431"/>
                  <a:gd name="connsiteY6" fmla="*/ 498 h 1959201"/>
                  <a:gd name="connsiteX7" fmla="*/ 2021305 w 3593431"/>
                  <a:gd name="connsiteY7" fmla="*/ 160919 h 1959201"/>
                  <a:gd name="connsiteX8" fmla="*/ 2181727 w 3593431"/>
                  <a:gd name="connsiteY8" fmla="*/ 626141 h 1959201"/>
                  <a:gd name="connsiteX9" fmla="*/ 2326104 w 3593431"/>
                  <a:gd name="connsiteY9" fmla="*/ 1219698 h 1959201"/>
                  <a:gd name="connsiteX10" fmla="*/ 2598821 w 3593431"/>
                  <a:gd name="connsiteY10" fmla="*/ 1813257 h 1959201"/>
                  <a:gd name="connsiteX11" fmla="*/ 3047999 w 3593431"/>
                  <a:gd name="connsiteY11" fmla="*/ 1941593 h 1959201"/>
                  <a:gd name="connsiteX12" fmla="*/ 3593431 w 3593431"/>
                  <a:gd name="connsiteY12" fmla="*/ 1941593 h 1959201"/>
                  <a:gd name="connsiteX0" fmla="*/ 0 w 3047999"/>
                  <a:gd name="connsiteY0" fmla="*/ 1957634 h 1959201"/>
                  <a:gd name="connsiteX1" fmla="*/ 561474 w 3047999"/>
                  <a:gd name="connsiteY1" fmla="*/ 1941593 h 1959201"/>
                  <a:gd name="connsiteX2" fmla="*/ 994610 w 3047999"/>
                  <a:gd name="connsiteY2" fmla="*/ 1797214 h 1959201"/>
                  <a:gd name="connsiteX3" fmla="*/ 1267326 w 3047999"/>
                  <a:gd name="connsiteY3" fmla="*/ 1235742 h 1959201"/>
                  <a:gd name="connsiteX4" fmla="*/ 1459831 w 3047999"/>
                  <a:gd name="connsiteY4" fmla="*/ 578014 h 1959201"/>
                  <a:gd name="connsiteX5" fmla="*/ 1636295 w 3047999"/>
                  <a:gd name="connsiteY5" fmla="*/ 128833 h 1959201"/>
                  <a:gd name="connsiteX6" fmla="*/ 1812758 w 3047999"/>
                  <a:gd name="connsiteY6" fmla="*/ 498 h 1959201"/>
                  <a:gd name="connsiteX7" fmla="*/ 2021305 w 3047999"/>
                  <a:gd name="connsiteY7" fmla="*/ 160919 h 1959201"/>
                  <a:gd name="connsiteX8" fmla="*/ 2181727 w 3047999"/>
                  <a:gd name="connsiteY8" fmla="*/ 626141 h 1959201"/>
                  <a:gd name="connsiteX9" fmla="*/ 2326104 w 3047999"/>
                  <a:gd name="connsiteY9" fmla="*/ 1219698 h 1959201"/>
                  <a:gd name="connsiteX10" fmla="*/ 2598821 w 3047999"/>
                  <a:gd name="connsiteY10" fmla="*/ 1813257 h 1959201"/>
                  <a:gd name="connsiteX11" fmla="*/ 3047999 w 3047999"/>
                  <a:gd name="connsiteY11" fmla="*/ 1941593 h 1959201"/>
                  <a:gd name="connsiteX0" fmla="*/ 0 w 2598821"/>
                  <a:gd name="connsiteY0" fmla="*/ 1957634 h 1959201"/>
                  <a:gd name="connsiteX1" fmla="*/ 561474 w 2598821"/>
                  <a:gd name="connsiteY1" fmla="*/ 1941593 h 1959201"/>
                  <a:gd name="connsiteX2" fmla="*/ 994610 w 2598821"/>
                  <a:gd name="connsiteY2" fmla="*/ 1797214 h 1959201"/>
                  <a:gd name="connsiteX3" fmla="*/ 1267326 w 2598821"/>
                  <a:gd name="connsiteY3" fmla="*/ 1235742 h 1959201"/>
                  <a:gd name="connsiteX4" fmla="*/ 1459831 w 2598821"/>
                  <a:gd name="connsiteY4" fmla="*/ 578014 h 1959201"/>
                  <a:gd name="connsiteX5" fmla="*/ 1636295 w 2598821"/>
                  <a:gd name="connsiteY5" fmla="*/ 128833 h 1959201"/>
                  <a:gd name="connsiteX6" fmla="*/ 1812758 w 2598821"/>
                  <a:gd name="connsiteY6" fmla="*/ 498 h 1959201"/>
                  <a:gd name="connsiteX7" fmla="*/ 2021305 w 2598821"/>
                  <a:gd name="connsiteY7" fmla="*/ 160919 h 1959201"/>
                  <a:gd name="connsiteX8" fmla="*/ 2181727 w 2598821"/>
                  <a:gd name="connsiteY8" fmla="*/ 626141 h 1959201"/>
                  <a:gd name="connsiteX9" fmla="*/ 2326104 w 2598821"/>
                  <a:gd name="connsiteY9" fmla="*/ 1219698 h 1959201"/>
                  <a:gd name="connsiteX10" fmla="*/ 2598821 w 2598821"/>
                  <a:gd name="connsiteY10" fmla="*/ 1813257 h 1959201"/>
                  <a:gd name="connsiteX0" fmla="*/ 0 w 2326104"/>
                  <a:gd name="connsiteY0" fmla="*/ 1957634 h 1959201"/>
                  <a:gd name="connsiteX1" fmla="*/ 561474 w 2326104"/>
                  <a:gd name="connsiteY1" fmla="*/ 1941593 h 1959201"/>
                  <a:gd name="connsiteX2" fmla="*/ 994610 w 2326104"/>
                  <a:gd name="connsiteY2" fmla="*/ 1797214 h 1959201"/>
                  <a:gd name="connsiteX3" fmla="*/ 1267326 w 2326104"/>
                  <a:gd name="connsiteY3" fmla="*/ 1235742 h 1959201"/>
                  <a:gd name="connsiteX4" fmla="*/ 1459831 w 2326104"/>
                  <a:gd name="connsiteY4" fmla="*/ 578014 h 1959201"/>
                  <a:gd name="connsiteX5" fmla="*/ 1636295 w 2326104"/>
                  <a:gd name="connsiteY5" fmla="*/ 128833 h 1959201"/>
                  <a:gd name="connsiteX6" fmla="*/ 1812758 w 2326104"/>
                  <a:gd name="connsiteY6" fmla="*/ 498 h 1959201"/>
                  <a:gd name="connsiteX7" fmla="*/ 2021305 w 2326104"/>
                  <a:gd name="connsiteY7" fmla="*/ 160919 h 1959201"/>
                  <a:gd name="connsiteX8" fmla="*/ 2181727 w 2326104"/>
                  <a:gd name="connsiteY8" fmla="*/ 626141 h 1959201"/>
                  <a:gd name="connsiteX9" fmla="*/ 2326104 w 2326104"/>
                  <a:gd name="connsiteY9" fmla="*/ 1219698 h 1959201"/>
                  <a:gd name="connsiteX0" fmla="*/ 0 w 2181727"/>
                  <a:gd name="connsiteY0" fmla="*/ 1957634 h 1959201"/>
                  <a:gd name="connsiteX1" fmla="*/ 561474 w 2181727"/>
                  <a:gd name="connsiteY1" fmla="*/ 1941593 h 1959201"/>
                  <a:gd name="connsiteX2" fmla="*/ 994610 w 2181727"/>
                  <a:gd name="connsiteY2" fmla="*/ 1797214 h 1959201"/>
                  <a:gd name="connsiteX3" fmla="*/ 1267326 w 2181727"/>
                  <a:gd name="connsiteY3" fmla="*/ 1235742 h 1959201"/>
                  <a:gd name="connsiteX4" fmla="*/ 1459831 w 2181727"/>
                  <a:gd name="connsiteY4" fmla="*/ 578014 h 1959201"/>
                  <a:gd name="connsiteX5" fmla="*/ 1636295 w 2181727"/>
                  <a:gd name="connsiteY5" fmla="*/ 128833 h 1959201"/>
                  <a:gd name="connsiteX6" fmla="*/ 1812758 w 2181727"/>
                  <a:gd name="connsiteY6" fmla="*/ 498 h 1959201"/>
                  <a:gd name="connsiteX7" fmla="*/ 2021305 w 2181727"/>
                  <a:gd name="connsiteY7" fmla="*/ 160919 h 1959201"/>
                  <a:gd name="connsiteX8" fmla="*/ 2181727 w 2181727"/>
                  <a:gd name="connsiteY8" fmla="*/ 626141 h 1959201"/>
                  <a:gd name="connsiteX0" fmla="*/ 0 w 2021305"/>
                  <a:gd name="connsiteY0" fmla="*/ 1957634 h 1959201"/>
                  <a:gd name="connsiteX1" fmla="*/ 561474 w 2021305"/>
                  <a:gd name="connsiteY1" fmla="*/ 1941593 h 1959201"/>
                  <a:gd name="connsiteX2" fmla="*/ 994610 w 2021305"/>
                  <a:gd name="connsiteY2" fmla="*/ 1797214 h 1959201"/>
                  <a:gd name="connsiteX3" fmla="*/ 1267326 w 2021305"/>
                  <a:gd name="connsiteY3" fmla="*/ 1235742 h 1959201"/>
                  <a:gd name="connsiteX4" fmla="*/ 1459831 w 2021305"/>
                  <a:gd name="connsiteY4" fmla="*/ 578014 h 1959201"/>
                  <a:gd name="connsiteX5" fmla="*/ 1636295 w 2021305"/>
                  <a:gd name="connsiteY5" fmla="*/ 128833 h 1959201"/>
                  <a:gd name="connsiteX6" fmla="*/ 1812758 w 2021305"/>
                  <a:gd name="connsiteY6" fmla="*/ 498 h 1959201"/>
                  <a:gd name="connsiteX7" fmla="*/ 2021305 w 2021305"/>
                  <a:gd name="connsiteY7" fmla="*/ 160919 h 1959201"/>
                  <a:gd name="connsiteX0" fmla="*/ 0 w 1812758"/>
                  <a:gd name="connsiteY0" fmla="*/ 1957634 h 1959201"/>
                  <a:gd name="connsiteX1" fmla="*/ 561474 w 1812758"/>
                  <a:gd name="connsiteY1" fmla="*/ 1941593 h 1959201"/>
                  <a:gd name="connsiteX2" fmla="*/ 994610 w 1812758"/>
                  <a:gd name="connsiteY2" fmla="*/ 1797214 h 1959201"/>
                  <a:gd name="connsiteX3" fmla="*/ 1267326 w 1812758"/>
                  <a:gd name="connsiteY3" fmla="*/ 1235742 h 1959201"/>
                  <a:gd name="connsiteX4" fmla="*/ 1459831 w 1812758"/>
                  <a:gd name="connsiteY4" fmla="*/ 578014 h 1959201"/>
                  <a:gd name="connsiteX5" fmla="*/ 1636295 w 1812758"/>
                  <a:gd name="connsiteY5" fmla="*/ 128833 h 1959201"/>
                  <a:gd name="connsiteX6" fmla="*/ 1812758 w 1812758"/>
                  <a:gd name="connsiteY6" fmla="*/ 498 h 195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2758" h="1959201">
                    <a:moveTo>
                      <a:pt x="0" y="1957634"/>
                    </a:moveTo>
                    <a:cubicBezTo>
                      <a:pt x="220579" y="1956297"/>
                      <a:pt x="395706" y="1968330"/>
                      <a:pt x="561474" y="1941593"/>
                    </a:cubicBezTo>
                    <a:cubicBezTo>
                      <a:pt x="727242" y="1914856"/>
                      <a:pt x="876968" y="1914856"/>
                      <a:pt x="994610" y="1797214"/>
                    </a:cubicBezTo>
                    <a:cubicBezTo>
                      <a:pt x="1112252" y="1679572"/>
                      <a:pt x="1189789" y="1438942"/>
                      <a:pt x="1267326" y="1235742"/>
                    </a:cubicBezTo>
                    <a:cubicBezTo>
                      <a:pt x="1344863" y="1032542"/>
                      <a:pt x="1398336" y="762499"/>
                      <a:pt x="1459831" y="578014"/>
                    </a:cubicBezTo>
                    <a:cubicBezTo>
                      <a:pt x="1521326" y="393529"/>
                      <a:pt x="1577474" y="225086"/>
                      <a:pt x="1636295" y="128833"/>
                    </a:cubicBezTo>
                    <a:cubicBezTo>
                      <a:pt x="1695116" y="32580"/>
                      <a:pt x="1748590" y="-4850"/>
                      <a:pt x="1812758" y="498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087813" y="3429000"/>
              <a:ext cx="11398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1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=0.25T</a:t>
              </a:r>
              <a:endParaRPr lang="en-GB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Diamond 4"/>
            <p:cNvSpPr/>
            <p:nvPr/>
          </p:nvSpPr>
          <p:spPr bwMode="auto">
            <a:xfrm>
              <a:off x="4584273" y="3779924"/>
              <a:ext cx="96044" cy="113444"/>
            </a:xfrm>
            <a:prstGeom prst="diamon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GB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86" name="Rectangle 13"/>
          <p:cNvSpPr>
            <a:spLocks noChangeArrowheads="1"/>
          </p:cNvSpPr>
          <p:nvPr/>
        </p:nvSpPr>
        <p:spPr bwMode="auto">
          <a:xfrm>
            <a:off x="-9525" y="0"/>
            <a:ext cx="91535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87" name="WordArt 98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686800" cy="5784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Method for observing long-lived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atom with breakup Pt foil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242888" y="6492875"/>
            <a:ext cx="2133600" cy="365125"/>
          </a:xfrm>
        </p:spPr>
        <p:txBody>
          <a:bodyPr/>
          <a:lstStyle/>
          <a:p>
            <a:pPr>
              <a:defRPr/>
            </a:pPr>
            <a:fld id="{B4CE9664-3F57-4E10-9B70-FEEE6BFF2DF9}" type="datetime1">
              <a:rPr lang="en-US" smtClean="0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9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86537" y="6492875"/>
            <a:ext cx="2133600" cy="365125"/>
          </a:xfrm>
        </p:spPr>
        <p:txBody>
          <a:bodyPr/>
          <a:lstStyle/>
          <a:p>
            <a:pPr>
              <a:defRPr/>
            </a:pPr>
            <a:fld id="{430E9BD7-7B19-4F87-9C19-B1C122ACAE3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92" name="Straight Arrow Connector 91"/>
          <p:cNvCxnSpPr>
            <a:stCxn id="94" idx="0"/>
          </p:cNvCxnSpPr>
          <p:nvPr/>
        </p:nvCxnSpPr>
        <p:spPr>
          <a:xfrm flipH="1" flipV="1">
            <a:off x="3016250" y="5234196"/>
            <a:ext cx="591822" cy="202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5" idx="0"/>
          </p:cNvCxnSpPr>
          <p:nvPr/>
        </p:nvCxnSpPr>
        <p:spPr>
          <a:xfrm flipV="1">
            <a:off x="5064125" y="5284788"/>
            <a:ext cx="639763" cy="151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164681" y="5437188"/>
            <a:ext cx="886781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≈5%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543790" y="5436771"/>
            <a:ext cx="1040670" cy="338554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≈2.8%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18"/>
          <p:cNvSpPr txBox="1">
            <a:spLocks noChangeArrowheads="1"/>
          </p:cNvSpPr>
          <p:nvPr/>
        </p:nvSpPr>
        <p:spPr bwMode="auto">
          <a:xfrm>
            <a:off x="3867123" y="4821874"/>
            <a:ext cx="1524605" cy="2923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latin typeface="Times New Roman" pitchFamily="18" charset="0"/>
                <a:cs typeface="Times New Roman" pitchFamily="18" charset="0"/>
              </a:rPr>
              <a:t>Long-lived states</a:t>
            </a:r>
          </a:p>
        </p:txBody>
      </p:sp>
    </p:spTree>
    <p:extLst>
      <p:ext uri="{BB962C8B-B14F-4D97-AF65-F5344CB8AC3E}">
        <p14:creationId xmlns:p14="http://schemas.microsoft.com/office/powerpoint/2010/main" val="5560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8458200" cy="5784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Simulation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pairs for long-lived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observation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76200" y="4495800"/>
            <a:ext cx="4581995" cy="1828800"/>
            <a:chOff x="0" y="5001921"/>
            <a:chExt cx="4353395" cy="179452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11" r="7060"/>
            <a:stretch/>
          </p:blipFill>
          <p:spPr>
            <a:xfrm>
              <a:off x="0" y="5001921"/>
              <a:ext cx="4191000" cy="162747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352800" y="6488668"/>
              <a:ext cx="1000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14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(MeV/c)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91000" y="4495801"/>
            <a:ext cx="4591613" cy="1875093"/>
            <a:chOff x="4343400" y="4800599"/>
            <a:chExt cx="4591613" cy="180812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11" r="6664"/>
            <a:stretch/>
          </p:blipFill>
          <p:spPr>
            <a:xfrm>
              <a:off x="4343400" y="4800599"/>
              <a:ext cx="4480559" cy="158060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924800" y="6270170"/>
              <a:ext cx="10102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14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(MeV/c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533401"/>
            <a:ext cx="4328160" cy="2057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33401"/>
            <a:ext cx="4290614" cy="205739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1"/>
            <a:ext cx="4343399" cy="1981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14601"/>
            <a:ext cx="4357491" cy="198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6096000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pairs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6096000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pairs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2218D802-7C7C-4545-A165-4CC6294AD581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DFE4FCA-23C1-4FE4-8E94-4E106FD63AEF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152236" y="2313708"/>
            <a:ext cx="34657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en-US" sz="11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</a:t>
            </a: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" name="WordArt 98"/>
          <p:cNvSpPr>
            <a:spLocks noChangeArrowheads="1" noChangeShapeType="1" noTextEdit="1"/>
          </p:cNvSpPr>
          <p:nvPr/>
        </p:nvSpPr>
        <p:spPr bwMode="auto">
          <a:xfrm>
            <a:off x="152400" y="0"/>
            <a:ext cx="8839200" cy="5784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background reduction with magnetic field for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long-lived A</a:t>
            </a:r>
            <a:r>
              <a:rPr lang="en-US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observation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914400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 of  “atomic pairs” (signal) above the background of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Coulomb pairs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in Beryllium target, without (left) and with (right) magnet used in 2012 run.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17938" y="1633329"/>
            <a:ext cx="6536484" cy="481795"/>
            <a:chOff x="-1128" y="2030495"/>
            <a:chExt cx="5842589" cy="475246"/>
          </a:xfr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</p:grpSpPr>
        <p:sp>
          <p:nvSpPr>
            <p:cNvPr id="6" name="TextBox 5"/>
            <p:cNvSpPr txBox="1"/>
            <p:nvPr/>
          </p:nvSpPr>
          <p:spPr>
            <a:xfrm>
              <a:off x="-1128" y="2039517"/>
              <a:ext cx="3602745" cy="461665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Selected events with the cut: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3597117"/>
                </p:ext>
              </p:extLst>
            </p:nvPr>
          </p:nvGraphicFramePr>
          <p:xfrm>
            <a:off x="3609874" y="2030495"/>
            <a:ext cx="2231587" cy="475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478" name="Equation" r:id="rId3" imgW="1371600" imgH="291960" progId="Equation.DSMT4">
                    <p:embed/>
                  </p:oleObj>
                </mc:Choice>
                <mc:Fallback>
                  <p:oleObj name="Equation" r:id="rId3" imgW="137160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609874" y="2030495"/>
                          <a:ext cx="2231587" cy="475246"/>
                        </a:xfrm>
                        <a:prstGeom prst="rect">
                          <a:avLst/>
                        </a:prstGeom>
                        <a:gradFill>
                          <a:gsLst>
                            <a:gs pos="0">
                              <a:schemeClr val="accent5">
                                <a:tint val="50000"/>
                                <a:satMod val="300000"/>
                              </a:schemeClr>
                            </a:gs>
                            <a:gs pos="35000">
                              <a:schemeClr val="accent5">
                                <a:tint val="37000"/>
                                <a:satMod val="300000"/>
                              </a:schemeClr>
                            </a:gs>
                            <a:gs pos="100000">
                              <a:schemeClr val="accent5">
                                <a:tint val="15000"/>
                                <a:satMod val="350000"/>
                              </a:schemeClr>
                            </a:gs>
                          </a:gsLst>
                          <a:lin ang="16200000" scaled="1"/>
                        </a:gradFill>
                        <a:ln>
                          <a:solidFill>
                            <a:srgbClr val="C0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/>
          <p:cNvGrpSpPr/>
          <p:nvPr/>
        </p:nvGrpSpPr>
        <p:grpSpPr>
          <a:xfrm>
            <a:off x="942127" y="2133600"/>
            <a:ext cx="7242438" cy="4195465"/>
            <a:chOff x="1295400" y="2209800"/>
            <a:chExt cx="6459006" cy="3818529"/>
          </a:xfrm>
        </p:grpSpPr>
        <p:grpSp>
          <p:nvGrpSpPr>
            <p:cNvPr id="28" name="Group 27"/>
            <p:cNvGrpSpPr/>
            <p:nvPr/>
          </p:nvGrpSpPr>
          <p:grpSpPr>
            <a:xfrm>
              <a:off x="1295400" y="2209800"/>
              <a:ext cx="6459006" cy="3521609"/>
              <a:chOff x="1295400" y="2209800"/>
              <a:chExt cx="6459006" cy="352160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400" y="2743199"/>
                <a:ext cx="3276600" cy="298821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5800" y="2743200"/>
                <a:ext cx="3258606" cy="297180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542501" y="2209800"/>
                <a:ext cx="5831634" cy="30813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Expected signal (atomic pairs) from broken up long-lived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π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atoms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Straight Arrow Connector 13"/>
              <p:cNvCxnSpPr>
                <a:stCxn id="12" idx="2"/>
              </p:cNvCxnSpPr>
              <p:nvPr/>
            </p:nvCxnSpPr>
            <p:spPr>
              <a:xfrm flipH="1">
                <a:off x="2425946" y="2517937"/>
                <a:ext cx="2032373" cy="518330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2" idx="2"/>
              </p:cNvCxnSpPr>
              <p:nvPr/>
            </p:nvCxnSpPr>
            <p:spPr>
              <a:xfrm>
                <a:off x="4458319" y="2517937"/>
                <a:ext cx="1297534" cy="1980542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>
            <a:xfrm>
              <a:off x="1542501" y="5608142"/>
              <a:ext cx="3148271" cy="4201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Simulation without magnet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940365" y="5608142"/>
              <a:ext cx="2798018" cy="4201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Simulation with magnet</a:t>
              </a:r>
              <a:endParaRPr lang="en-US" sz="2400" dirty="0"/>
            </a:p>
          </p:txBody>
        </p:sp>
      </p:grpSp>
      <p:sp>
        <p:nvSpPr>
          <p:cNvPr id="3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2218D802-7C7C-4545-A165-4CC6294AD581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3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DFE4FCA-23C1-4FE4-8E94-4E106FD63AEF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057172" y="609600"/>
            <a:ext cx="915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Yazkov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35488" y="914400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19125" y="831850"/>
            <a:ext cx="390683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CERN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Geneva,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91440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35488" y="559911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36588" y="5416550"/>
            <a:ext cx="3921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Kyoto, 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016500" y="5235575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Bern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Bern,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535488" y="508158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44525" y="4802188"/>
            <a:ext cx="389413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KEK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Tsukuba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Japan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2700" y="494030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535488" y="456406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4564063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016500" y="4552950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Santiago de </a:t>
            </a:r>
            <a:r>
              <a:rPr lang="en-US" sz="18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Compostela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Santiago de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Compostela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Spain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535488" y="404653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565150" y="4152900"/>
            <a:ext cx="3997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University of Messina</a:t>
            </a: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/>
            </a:r>
            <a:b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                          </a:t>
            </a:r>
            <a:r>
              <a:rPr lang="en-US" sz="7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   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Messina</a:t>
            </a:r>
            <a:r>
              <a:rPr lang="en-US" sz="1800" dirty="0">
                <a:solidFill>
                  <a:srgbClr val="9900CC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,  Italy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4046538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5016500" y="3867150"/>
            <a:ext cx="41275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IHEP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Protvino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4535488" y="352901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574675" y="3521075"/>
            <a:ext cx="3997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it-IT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INFN-Laboratori Nazionali di Frascati</a:t>
            </a:r>
            <a:br>
              <a:rPr lang="it-IT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Frascati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Italy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3529013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5016500" y="3170238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SINP of Moscow State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Moscow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4535488" y="301148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3011488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5045075" y="2487613"/>
            <a:ext cx="409892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JINR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Dubna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535488" y="2466975"/>
            <a:ext cx="481012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603250" y="2820988"/>
            <a:ext cx="396875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Nuclear Physics Institute ASCR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</a:t>
            </a:r>
            <a:r>
              <a:rPr lang="en-US" sz="18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Rez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0" y="2466975"/>
            <a:ext cx="473075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5030788" y="1751013"/>
            <a:ext cx="4113212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IFIN-HH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Bucharest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Romania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4535488" y="1949450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608013" y="2163763"/>
            <a:ext cx="3963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Institute of Physics ASCR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Prague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0" y="194945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5016500" y="1052513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Tokyo Metropolitan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Tokyo,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4535488" y="1431925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608013" y="1433513"/>
            <a:ext cx="3963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Czech Technical University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Prague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0" y="1431925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0" y="1949450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0" y="2466975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0" y="301148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0" y="3429000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0" y="404653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0" y="4518025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0" y="508158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>
            <a:off x="0" y="5599113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0" y="611663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4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4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>
            <a:off x="473075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4535488" y="914400"/>
            <a:ext cx="1587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501650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914400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7218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6108700"/>
            <a:ext cx="414337" cy="293688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19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400" y="1066800"/>
            <a:ext cx="361950" cy="27146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0" name="Picture 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46600"/>
            <a:ext cx="387350" cy="2555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1" name="Picture 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265738"/>
            <a:ext cx="254000" cy="25241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2" name="Picture 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240088"/>
            <a:ext cx="384175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3" name="Picture 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4700" y="3922713"/>
            <a:ext cx="384175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4" name="Picture 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4700" y="1795463"/>
            <a:ext cx="384175" cy="25241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5" name="Picture 5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9300" y="2487613"/>
            <a:ext cx="4556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6" name="Picture 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3588" y="5989638"/>
            <a:ext cx="254000" cy="254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7" name="Picture 5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" y="2238375"/>
            <a:ext cx="387350" cy="249238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8" name="Picture 6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563" y="2886075"/>
            <a:ext cx="387350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9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4848225"/>
            <a:ext cx="419100" cy="3032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0" name="Picture 6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6688" y="4257675"/>
            <a:ext cx="384175" cy="2524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1" name="Picture 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8763" y="869950"/>
            <a:ext cx="352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2" name="Picture 6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3513" y="3613150"/>
            <a:ext cx="384175" cy="2524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3" name="Picture 6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1613" y="1538288"/>
            <a:ext cx="398462" cy="25717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235" name="Rectangle 67"/>
          <p:cNvSpPr>
            <a:spLocks noChangeArrowheads="1"/>
          </p:cNvSpPr>
          <p:nvPr/>
        </p:nvSpPr>
        <p:spPr bwMode="auto">
          <a:xfrm>
            <a:off x="5016500" y="5937250"/>
            <a:ext cx="41275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Zurich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Zurich,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pic>
        <p:nvPicPr>
          <p:cNvPr id="7236" name="Picture 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5461000"/>
            <a:ext cx="414337" cy="2778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237" name="Rectangle 69"/>
          <p:cNvSpPr>
            <a:spLocks noChangeArrowheads="1"/>
          </p:cNvSpPr>
          <p:nvPr/>
        </p:nvSpPr>
        <p:spPr bwMode="auto">
          <a:xfrm>
            <a:off x="644525" y="6067425"/>
            <a:ext cx="3921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 Sangyo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Kyoto, 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1588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71" name="WordArt 98"/>
          <p:cNvSpPr>
            <a:spLocks noChangeArrowheads="1" noChangeShapeType="1" noTextEdit="1"/>
          </p:cNvSpPr>
          <p:nvPr/>
        </p:nvSpPr>
        <p:spPr bwMode="auto">
          <a:xfrm>
            <a:off x="1905000" y="76200"/>
            <a:ext cx="55626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DIRAC Collaboration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58911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2391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AutoShape 5"/>
          <p:cNvSpPr>
            <a:spLocks noChangeAspect="1" noChangeArrowheads="1"/>
          </p:cNvSpPr>
          <p:nvPr/>
        </p:nvSpPr>
        <p:spPr bwMode="auto">
          <a:xfrm>
            <a:off x="1066800" y="762000"/>
            <a:ext cx="693420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304800" y="5195570"/>
            <a:ext cx="8610600" cy="163195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Target station </a:t>
            </a:r>
            <a:r>
              <a:rPr lang="en-US" altLang="en-US" sz="2000" dirty="0" smtClean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en-US" sz="2000" dirty="0" smtClean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First shielding;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 Micro Drift Chambers;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4 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Scintillating Fiber Detector;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 Ionization </a:t>
            </a:r>
            <a:r>
              <a:rPr lang="en-US" altLang="en-US" sz="2000" dirty="0" err="1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Hodoscope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6 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Second Shielding;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7 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Vacuum Tube;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8 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Spectrometer Magnet; 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 Vacuum Chamber; 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 Drift Chambers; 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Vertical </a:t>
            </a:r>
            <a:r>
              <a:rPr lang="en-US" altLang="en-US" sz="2000" dirty="0" err="1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Hodoscope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Horizontal </a:t>
            </a:r>
            <a:r>
              <a:rPr lang="en-US" altLang="en-US" sz="2000" dirty="0" err="1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Hodoscope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Aerogel </a:t>
            </a:r>
            <a:r>
              <a:rPr lang="en-US" altLang="en-US" sz="2000" dirty="0" err="1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Čerenkov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Heavy Gas </a:t>
            </a:r>
            <a:r>
              <a:rPr lang="en-US" altLang="en-US" sz="2000" dirty="0" err="1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Čerenkov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Nitrogen </a:t>
            </a:r>
            <a:r>
              <a:rPr lang="en-US" altLang="en-US" sz="2000" dirty="0" err="1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Čerenkov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altLang="en-US" sz="2000" dirty="0" err="1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Preshower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altLang="en-US" sz="2000" dirty="0" err="1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 Detector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M. Pentia  IFIN-HH</a:t>
            </a:r>
          </a:p>
        </p:txBody>
      </p:sp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7363" y="6376988"/>
            <a:ext cx="2133600" cy="365125"/>
          </a:xfrm>
        </p:spPr>
        <p:txBody>
          <a:bodyPr/>
          <a:lstStyle/>
          <a:p>
            <a:pPr>
              <a:defRPr/>
            </a:pPr>
            <a:fld id="{2218D802-7C7C-4545-A165-4CC6294AD581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3363" y="6376988"/>
            <a:ext cx="2133600" cy="365125"/>
          </a:xfrm>
        </p:spPr>
        <p:txBody>
          <a:bodyPr/>
          <a:lstStyle/>
          <a:p>
            <a:pPr>
              <a:defRPr/>
            </a:pPr>
            <a:fld id="{44355B92-F67F-456D-8F15-3324EF47A02B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2" name="WordArt 98"/>
          <p:cNvSpPr>
            <a:spLocks noChangeArrowheads="1" noChangeShapeType="1" noTextEdit="1"/>
          </p:cNvSpPr>
          <p:nvPr/>
        </p:nvSpPr>
        <p:spPr bwMode="auto">
          <a:xfrm>
            <a:off x="1447800" y="52388"/>
            <a:ext cx="6248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DIRAC upgraded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Experimental setup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70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16" descr="setup20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"/>
          <a:stretch/>
        </p:blipFill>
        <p:spPr bwMode="auto">
          <a:xfrm>
            <a:off x="472440" y="-1588"/>
            <a:ext cx="867156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6326" name="WordArt 98"/>
          <p:cNvSpPr>
            <a:spLocks noChangeArrowheads="1" noChangeShapeType="1" noTextEdit="1"/>
          </p:cNvSpPr>
          <p:nvPr/>
        </p:nvSpPr>
        <p:spPr bwMode="auto">
          <a:xfrm>
            <a:off x="1447800" y="52388"/>
            <a:ext cx="6248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DIRAC upgraded Experimental setup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218D802-7C7C-4545-A165-4CC6294AD581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685800"/>
            <a:ext cx="2834640" cy="3778831"/>
            <a:chOff x="-15240" y="762000"/>
            <a:chExt cx="2834640" cy="3778831"/>
          </a:xfrm>
        </p:grpSpPr>
        <p:pic>
          <p:nvPicPr>
            <p:cNvPr id="8" name="Content Placeholder 3" descr="RetracDevic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200" y="2057400"/>
              <a:ext cx="2057400" cy="2483431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-15240" y="762000"/>
              <a:ext cx="2834640" cy="1283732"/>
              <a:chOff x="-15240" y="762000"/>
              <a:chExt cx="2834640" cy="1283732"/>
            </a:xfrm>
          </p:grpSpPr>
          <p:sp>
            <p:nvSpPr>
              <p:cNvPr id="11" name="TextBox 9"/>
              <p:cNvSpPr txBox="1">
                <a:spLocks noChangeArrowheads="1"/>
              </p:cNvSpPr>
              <p:nvPr/>
            </p:nvSpPr>
            <p:spPr bwMode="auto">
              <a:xfrm>
                <a:off x="-15240" y="762000"/>
                <a:ext cx="242316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0070C0"/>
                    </a:solidFill>
                  </a:rPr>
                  <a:t>BLUE … magnet yoke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0" y="1066800"/>
                <a:ext cx="2514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GREY … magnet poles</a:t>
                </a:r>
              </a:p>
            </p:txBody>
          </p:sp>
          <p:sp>
            <p:nvSpPr>
              <p:cNvPr id="13" name="TextBox 11"/>
              <p:cNvSpPr txBox="1">
                <a:spLocks noChangeArrowheads="1"/>
              </p:cNvSpPr>
              <p:nvPr/>
            </p:nvSpPr>
            <p:spPr bwMode="auto">
              <a:xfrm>
                <a:off x="0" y="1371600"/>
                <a:ext cx="2819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FF0000"/>
                    </a:solidFill>
                  </a:rPr>
                  <a:t>RED … magnet shimming</a:t>
                </a:r>
              </a:p>
            </p:txBody>
          </p:sp>
          <p:sp>
            <p:nvSpPr>
              <p:cNvPr id="14" name="TextBox 12"/>
              <p:cNvSpPr txBox="1">
                <a:spLocks noChangeArrowheads="1"/>
              </p:cNvSpPr>
              <p:nvPr/>
            </p:nvSpPr>
            <p:spPr bwMode="auto">
              <a:xfrm>
                <a:off x="0" y="1676400"/>
                <a:ext cx="2286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CE02BF"/>
                    </a:solidFill>
                  </a:rPr>
                  <a:t>PURPLE … Pt foil</a:t>
                </a:r>
              </a:p>
            </p:txBody>
          </p:sp>
        </p:grpSp>
      </p:grp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DFE4FCA-23C1-4FE4-8E94-4E106FD63AEF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cxnSp>
        <p:nvCxnSpPr>
          <p:cNvPr id="5" name="Straight Arrow Connector 4"/>
          <p:cNvCxnSpPr>
            <a:stCxn id="8" idx="2"/>
          </p:cNvCxnSpPr>
          <p:nvPr/>
        </p:nvCxnSpPr>
        <p:spPr>
          <a:xfrm>
            <a:off x="1501140" y="4464631"/>
            <a:ext cx="403860" cy="48836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822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D75D27C4-C4E6-4E91-B3AC-103B8821E52C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711C68D-7C00-49CA-AC99-97842BE9D96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" y="609600"/>
            <a:ext cx="4808133" cy="5596354"/>
            <a:chOff x="2209800" y="685799"/>
            <a:chExt cx="4808133" cy="62958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685799"/>
              <a:ext cx="4766276" cy="617220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181600" y="251460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12.9 MeV/c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5775960" y="2883932"/>
              <a:ext cx="13071" cy="468868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5135880" y="3737372"/>
              <a:ext cx="13071" cy="468868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3686174"/>
              <a:ext cx="1245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12.9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Mev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95600" y="518160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2.3 MeV/c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3154680" y="5489972"/>
              <a:ext cx="13071" cy="468868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00" y="3428999"/>
              <a:ext cx="1074333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GeV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/c)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67400" y="6600824"/>
              <a:ext cx="1074333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GeV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/c)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0" name="WordArt 98"/>
          <p:cNvSpPr>
            <a:spLocks noChangeArrowheads="1" noChangeShapeType="1" noTextEdit="1"/>
          </p:cNvSpPr>
          <p:nvPr/>
        </p:nvSpPr>
        <p:spPr bwMode="auto">
          <a:xfrm>
            <a:off x="265113" y="52388"/>
            <a:ext cx="856297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Magnet impact on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</a:t>
            </a:r>
            <a:r>
              <a:rPr lang="en-US" sz="3600" i="1" kern="10" baseline="-2500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distribution for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r>
              <a:rPr lang="en-US" sz="3600" i="1" kern="10" baseline="3000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+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pairs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6553200" y="609601"/>
            <a:ext cx="2590800" cy="45719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52" name="WordArt 98"/>
          <p:cNvSpPr>
            <a:spLocks noChangeArrowheads="1" noChangeShapeType="1" noTextEdit="1"/>
          </p:cNvSpPr>
          <p:nvPr/>
        </p:nvSpPr>
        <p:spPr bwMode="auto">
          <a:xfrm>
            <a:off x="6570670" y="685800"/>
            <a:ext cx="252761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Real data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800600" y="1143000"/>
            <a:ext cx="4495800" cy="4724400"/>
            <a:chOff x="4800600" y="1143000"/>
            <a:chExt cx="4495800" cy="4724400"/>
          </a:xfrm>
        </p:grpSpPr>
        <p:grpSp>
          <p:nvGrpSpPr>
            <p:cNvPr id="26" name="Group 25"/>
            <p:cNvGrpSpPr/>
            <p:nvPr/>
          </p:nvGrpSpPr>
          <p:grpSpPr>
            <a:xfrm>
              <a:off x="4800600" y="1143000"/>
              <a:ext cx="4495800" cy="4724400"/>
              <a:chOff x="4648200" y="1295400"/>
              <a:chExt cx="4495800" cy="41148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907280" y="1295400"/>
                <a:ext cx="4236720" cy="4114800"/>
                <a:chOff x="4907280" y="1295400"/>
                <a:chExt cx="4236720" cy="411480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4907280" y="1295400"/>
                  <a:ext cx="4236720" cy="4114800"/>
                  <a:chOff x="5059680" y="2209800"/>
                  <a:chExt cx="4236720" cy="3368040"/>
                </a:xfrm>
              </p:grpSpPr>
              <p:sp>
                <p:nvSpPr>
                  <p:cNvPr id="99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5639742" y="2530026"/>
                    <a:ext cx="710117" cy="3033982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80467" tIns="40234" rIns="80467" bIns="40234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0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7516675" y="2541882"/>
                    <a:ext cx="177872" cy="3033982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80467" tIns="40234" rIns="80467" bIns="40234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3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21064" y="4842808"/>
                    <a:ext cx="441591" cy="107686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triangl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7637677" y="5025743"/>
                    <a:ext cx="440217" cy="74096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triangl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72400" y="4545699"/>
                    <a:ext cx="715648" cy="4505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80467" tIns="40234" rIns="80467" bIns="40234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400" i="1" dirty="0" smtClean="0">
                        <a:solidFill>
                          <a:srgbClr val="000000"/>
                        </a:solidFill>
                      </a:rPr>
                      <a:t>e</a:t>
                    </a:r>
                    <a:r>
                      <a:rPr lang="en-US" altLang="en-US" sz="2400" i="1" baseline="30000" dirty="0" smtClean="0">
                        <a:solidFill>
                          <a:srgbClr val="000000"/>
                        </a:solidFill>
                      </a:rPr>
                      <a:t>+</a:t>
                    </a:r>
                    <a:endParaRPr lang="en-US" altLang="en-US" sz="24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06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48600" y="5029200"/>
                    <a:ext cx="944248" cy="4505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80467" tIns="40234" rIns="80467" bIns="40234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400" i="1" dirty="0" smtClean="0">
                        <a:solidFill>
                          <a:srgbClr val="000000"/>
                        </a:solidFill>
                      </a:rPr>
                      <a:t>e</a:t>
                    </a:r>
                    <a:r>
                      <a:rPr lang="en-US" altLang="en-US" sz="2400" i="1" baseline="30000" dirty="0" smtClean="0">
                        <a:solidFill>
                          <a:srgbClr val="000000"/>
                        </a:solidFill>
                      </a:rPr>
                      <a:t>−</a:t>
                    </a:r>
                    <a:endParaRPr lang="en-US" altLang="en-US" sz="24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12" name="Oval 30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7583978" y="4926784"/>
                    <a:ext cx="39832" cy="5038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rot="10800000" lIns="80467" tIns="40234" rIns="80467" bIns="40234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3" name="Oval 30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7602652" y="4993141"/>
                    <a:ext cx="39146" cy="493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rot="10800000" lIns="80467" tIns="40234" rIns="80467" bIns="40234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 bwMode="auto">
                  <a:xfrm>
                    <a:off x="6739256" y="2543858"/>
                    <a:ext cx="585812" cy="3033982"/>
                  </a:xfrm>
                  <a:prstGeom prst="rect">
                    <a:avLst/>
                  </a:prstGeom>
                  <a:pattFill prst="pct5">
                    <a:fgClr>
                      <a:schemeClr val="tx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dirty="0"/>
                      <a:t>Magnetic Field</a:t>
                    </a:r>
                  </a:p>
                </p:txBody>
              </p:sp>
              <p:sp>
                <p:nvSpPr>
                  <p:cNvPr id="118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16240" y="2453640"/>
                    <a:ext cx="528910" cy="4505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80467" tIns="40234" rIns="80467" bIns="40234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400" i="1" dirty="0" smtClean="0">
                        <a:solidFill>
                          <a:srgbClr val="000000"/>
                        </a:solidFill>
                      </a:rPr>
                      <a:t>e</a:t>
                    </a:r>
                    <a:r>
                      <a:rPr lang="en-US" altLang="en-US" sz="2400" i="1" baseline="30000" dirty="0" smtClean="0">
                        <a:solidFill>
                          <a:srgbClr val="000000"/>
                        </a:solidFill>
                      </a:rPr>
                      <a:t>+</a:t>
                    </a:r>
                    <a:endParaRPr lang="en-US" altLang="en-US" sz="24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19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24800" y="3657600"/>
                    <a:ext cx="826155" cy="4505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80467" tIns="40234" rIns="80467" bIns="40234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400" i="1" dirty="0" smtClean="0">
                        <a:solidFill>
                          <a:srgbClr val="000000"/>
                        </a:solidFill>
                      </a:rPr>
                      <a:t>e</a:t>
                    </a:r>
                    <a:r>
                      <a:rPr lang="en-US" altLang="en-US" sz="2400" i="1" baseline="30000" dirty="0" smtClean="0">
                        <a:solidFill>
                          <a:srgbClr val="000000"/>
                        </a:solidFill>
                      </a:rPr>
                      <a:t>−</a:t>
                    </a:r>
                    <a:endParaRPr lang="en-US" altLang="en-US" sz="24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20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701551" y="3775826"/>
                    <a:ext cx="69364" cy="8990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lIns="80467" tIns="40234" rIns="80467" bIns="40234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2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5494835" y="3826212"/>
                    <a:ext cx="210151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5059680" y="3825240"/>
                    <a:ext cx="471553" cy="97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 type="triangl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05151" y="2578436"/>
                    <a:ext cx="752009" cy="737996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triangl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25" name="Straight Connector 124"/>
                  <p:cNvCxnSpPr/>
                  <p:nvPr/>
                </p:nvCxnSpPr>
                <p:spPr bwMode="auto">
                  <a:xfrm flipV="1">
                    <a:off x="5735889" y="3610840"/>
                    <a:ext cx="1013667" cy="199565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7239000" y="3657600"/>
                    <a:ext cx="758190" cy="212409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triangl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31" name="Straight Connector 130"/>
                  <p:cNvCxnSpPr>
                    <a:stCxn id="120" idx="5"/>
                    <a:endCxn id="132" idx="0"/>
                  </p:cNvCxnSpPr>
                  <p:nvPr/>
                </p:nvCxnSpPr>
                <p:spPr bwMode="auto">
                  <a:xfrm flipV="1">
                    <a:off x="5760757" y="3691190"/>
                    <a:ext cx="910287" cy="161373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2" name="Freeform 131"/>
                  <p:cNvSpPr/>
                  <p:nvPr/>
                </p:nvSpPr>
                <p:spPr>
                  <a:xfrm>
                    <a:off x="6671044" y="3622034"/>
                    <a:ext cx="579631" cy="69156"/>
                  </a:xfrm>
                  <a:custGeom>
                    <a:avLst/>
                    <a:gdLst>
                      <a:gd name="connsiteX0" fmla="*/ 0 w 1364342"/>
                      <a:gd name="connsiteY0" fmla="*/ 117792 h 117792"/>
                      <a:gd name="connsiteX1" fmla="*/ 769257 w 1364342"/>
                      <a:gd name="connsiteY1" fmla="*/ 1678 h 117792"/>
                      <a:gd name="connsiteX2" fmla="*/ 1364342 w 1364342"/>
                      <a:gd name="connsiteY2" fmla="*/ 59735 h 117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64342" h="117792">
                        <a:moveTo>
                          <a:pt x="0" y="117792"/>
                        </a:moveTo>
                        <a:cubicBezTo>
                          <a:pt x="270933" y="64573"/>
                          <a:pt x="541867" y="11354"/>
                          <a:pt x="769257" y="1678"/>
                        </a:cubicBezTo>
                        <a:cubicBezTo>
                          <a:pt x="996647" y="-7998"/>
                          <a:pt x="1180494" y="25868"/>
                          <a:pt x="1364342" y="59735"/>
                        </a:cubicBez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3" name="Freeform 132"/>
                  <p:cNvSpPr/>
                  <p:nvPr/>
                </p:nvSpPr>
                <p:spPr>
                  <a:xfrm>
                    <a:off x="6724833" y="3317419"/>
                    <a:ext cx="580318" cy="289469"/>
                  </a:xfrm>
                  <a:custGeom>
                    <a:avLst/>
                    <a:gdLst>
                      <a:gd name="connsiteX0" fmla="*/ 0 w 1364343"/>
                      <a:gd name="connsiteY0" fmla="*/ 493485 h 493485"/>
                      <a:gd name="connsiteX1" fmla="*/ 754743 w 1364343"/>
                      <a:gd name="connsiteY1" fmla="*/ 304800 h 493485"/>
                      <a:gd name="connsiteX2" fmla="*/ 1364343 w 1364343"/>
                      <a:gd name="connsiteY2" fmla="*/ 0 h 493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64343" h="493485">
                        <a:moveTo>
                          <a:pt x="0" y="493485"/>
                        </a:moveTo>
                        <a:cubicBezTo>
                          <a:pt x="263676" y="440266"/>
                          <a:pt x="527353" y="387047"/>
                          <a:pt x="754743" y="304800"/>
                        </a:cubicBezTo>
                        <a:cubicBezTo>
                          <a:pt x="982133" y="222553"/>
                          <a:pt x="1173238" y="111276"/>
                          <a:pt x="1364343" y="0"/>
                        </a:cubicBez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35" name="Straight Connector 134"/>
                  <p:cNvCxnSpPr/>
                  <p:nvPr/>
                </p:nvCxnSpPr>
                <p:spPr bwMode="auto">
                  <a:xfrm>
                    <a:off x="5389072" y="5558081"/>
                    <a:ext cx="3358975" cy="1975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38" name="Text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96200" y="2971800"/>
                    <a:ext cx="1295400" cy="4607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 dirty="0" smtClean="0"/>
                      <a:t>Q</a:t>
                    </a:r>
                    <a:r>
                      <a:rPr lang="en-US" altLang="en-US" sz="1800" baseline="-25000" dirty="0" smtClean="0"/>
                      <a:t>Y</a:t>
                    </a:r>
                    <a:r>
                      <a:rPr lang="en-US" altLang="en-US" sz="1800" dirty="0" smtClean="0"/>
                      <a:t>=</a:t>
                    </a:r>
                    <a:endParaRPr lang="en-US" altLang="en-US" sz="1800" dirty="0"/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 dirty="0" smtClean="0"/>
                      <a:t>12.9MeV/c</a:t>
                    </a:r>
                    <a:endParaRPr lang="en-US" altLang="en-US" sz="1800" dirty="0"/>
                  </a:p>
                </p:txBody>
              </p:sp>
              <p:sp>
                <p:nvSpPr>
                  <p:cNvPr id="139" name="Text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7200" y="4648200"/>
                    <a:ext cx="1219200" cy="4168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600" dirty="0" smtClean="0"/>
                      <a:t>Q</a:t>
                    </a:r>
                    <a:r>
                      <a:rPr lang="en-US" altLang="en-US" sz="1600" baseline="-25000" dirty="0" smtClean="0"/>
                      <a:t>Y</a:t>
                    </a:r>
                    <a:r>
                      <a:rPr lang="en-US" altLang="en-US" sz="1600" dirty="0" smtClean="0"/>
                      <a:t>=</a:t>
                    </a:r>
                    <a:endParaRPr lang="en-US" altLang="en-US" sz="1600" dirty="0"/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600" dirty="0" smtClean="0"/>
                      <a:t>2.3MeV/c</a:t>
                    </a:r>
                    <a:endParaRPr lang="en-US" altLang="en-US" sz="1600" dirty="0"/>
                  </a:p>
                </p:txBody>
              </p:sp>
              <p:sp>
                <p:nvSpPr>
                  <p:cNvPr id="140" name="TextBox 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45480" y="2209800"/>
                    <a:ext cx="53340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 dirty="0">
                        <a:solidFill>
                          <a:srgbClr val="0070C0"/>
                        </a:solidFill>
                        <a:latin typeface="Arial Narrow" pitchFamily="34" charset="0"/>
                        <a:cs typeface="Arial" pitchFamily="34" charset="0"/>
                      </a:rPr>
                      <a:t>Be</a:t>
                    </a:r>
                  </a:p>
                </p:txBody>
              </p:sp>
              <p:sp>
                <p:nvSpPr>
                  <p:cNvPr id="143" name="TextBox 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06640" y="2225040"/>
                    <a:ext cx="38100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ro-RO" altLang="en-US" sz="2000" dirty="0">
                        <a:solidFill>
                          <a:srgbClr val="0070C0"/>
                        </a:solidFill>
                        <a:latin typeface="Arial Narrow" pitchFamily="34" charset="0"/>
                        <a:cs typeface="Arial" pitchFamily="34" charset="0"/>
                      </a:rPr>
                      <a:t>Pt</a:t>
                    </a:r>
                  </a:p>
                </p:txBody>
              </p:sp>
              <p:grpSp>
                <p:nvGrpSpPr>
                  <p:cNvPr id="144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5371217" y="4348835"/>
                    <a:ext cx="3368590" cy="1220114"/>
                    <a:chOff x="597069" y="2350599"/>
                    <a:chExt cx="7787606" cy="1959843"/>
                  </a:xfrm>
                </p:grpSpPr>
                <p:sp>
                  <p:nvSpPr>
                    <p:cNvPr id="146" name="Freeform 145"/>
                    <p:cNvSpPr/>
                    <p:nvPr/>
                  </p:nvSpPr>
                  <p:spPr bwMode="auto">
                    <a:xfrm>
                      <a:off x="597069" y="2350599"/>
                      <a:ext cx="3889834" cy="1958256"/>
                    </a:xfrm>
                    <a:custGeom>
                      <a:avLst/>
                      <a:gdLst>
                        <a:gd name="connsiteX0" fmla="*/ 0 w 3689684"/>
                        <a:gd name="connsiteY0" fmla="*/ 1862999 h 1862999"/>
                        <a:gd name="connsiteX1" fmla="*/ 593558 w 3689684"/>
                        <a:gd name="connsiteY1" fmla="*/ 1830915 h 1862999"/>
                        <a:gd name="connsiteX2" fmla="*/ 914400 w 3689684"/>
                        <a:gd name="connsiteY2" fmla="*/ 1686536 h 1862999"/>
                        <a:gd name="connsiteX3" fmla="*/ 1347537 w 3689684"/>
                        <a:gd name="connsiteY3" fmla="*/ 1125062 h 1862999"/>
                        <a:gd name="connsiteX4" fmla="*/ 1604210 w 3689684"/>
                        <a:gd name="connsiteY4" fmla="*/ 547547 h 1862999"/>
                        <a:gd name="connsiteX5" fmla="*/ 1780674 w 3689684"/>
                        <a:gd name="connsiteY5" fmla="*/ 50241 h 1862999"/>
                        <a:gd name="connsiteX6" fmla="*/ 1989221 w 3689684"/>
                        <a:gd name="connsiteY6" fmla="*/ 82326 h 1862999"/>
                        <a:gd name="connsiteX7" fmla="*/ 2149642 w 3689684"/>
                        <a:gd name="connsiteY7" fmla="*/ 627757 h 1862999"/>
                        <a:gd name="connsiteX8" fmla="*/ 2294021 w 3689684"/>
                        <a:gd name="connsiteY8" fmla="*/ 996726 h 1862999"/>
                        <a:gd name="connsiteX9" fmla="*/ 2598821 w 3689684"/>
                        <a:gd name="connsiteY9" fmla="*/ 1590284 h 1862999"/>
                        <a:gd name="connsiteX10" fmla="*/ 3031958 w 3689684"/>
                        <a:gd name="connsiteY10" fmla="*/ 1814873 h 1862999"/>
                        <a:gd name="connsiteX11" fmla="*/ 3689684 w 3689684"/>
                        <a:gd name="connsiteY11" fmla="*/ 1846957 h 1862999"/>
                        <a:gd name="connsiteX0" fmla="*/ 0 w 3689684"/>
                        <a:gd name="connsiteY0" fmla="*/ 1835835 h 1835835"/>
                        <a:gd name="connsiteX1" fmla="*/ 593558 w 3689684"/>
                        <a:gd name="connsiteY1" fmla="*/ 1803751 h 1835835"/>
                        <a:gd name="connsiteX2" fmla="*/ 914400 w 3689684"/>
                        <a:gd name="connsiteY2" fmla="*/ 1659372 h 1835835"/>
                        <a:gd name="connsiteX3" fmla="*/ 1347537 w 3689684"/>
                        <a:gd name="connsiteY3" fmla="*/ 1097898 h 1835835"/>
                        <a:gd name="connsiteX4" fmla="*/ 1604210 w 3689684"/>
                        <a:gd name="connsiteY4" fmla="*/ 520383 h 1835835"/>
                        <a:gd name="connsiteX5" fmla="*/ 1764632 w 3689684"/>
                        <a:gd name="connsiteY5" fmla="*/ 71203 h 1835835"/>
                        <a:gd name="connsiteX6" fmla="*/ 1989221 w 3689684"/>
                        <a:gd name="connsiteY6" fmla="*/ 55162 h 1835835"/>
                        <a:gd name="connsiteX7" fmla="*/ 2149642 w 3689684"/>
                        <a:gd name="connsiteY7" fmla="*/ 600593 h 1835835"/>
                        <a:gd name="connsiteX8" fmla="*/ 2294021 w 3689684"/>
                        <a:gd name="connsiteY8" fmla="*/ 969562 h 1835835"/>
                        <a:gd name="connsiteX9" fmla="*/ 2598821 w 3689684"/>
                        <a:gd name="connsiteY9" fmla="*/ 1563120 h 1835835"/>
                        <a:gd name="connsiteX10" fmla="*/ 3031958 w 3689684"/>
                        <a:gd name="connsiteY10" fmla="*/ 1787709 h 1835835"/>
                        <a:gd name="connsiteX11" fmla="*/ 3689684 w 3689684"/>
                        <a:gd name="connsiteY11" fmla="*/ 1819793 h 1835835"/>
                        <a:gd name="connsiteX0" fmla="*/ 0 w 3689684"/>
                        <a:gd name="connsiteY0" fmla="*/ 1835835 h 1835835"/>
                        <a:gd name="connsiteX1" fmla="*/ 593558 w 3689684"/>
                        <a:gd name="connsiteY1" fmla="*/ 1803751 h 1835835"/>
                        <a:gd name="connsiteX2" fmla="*/ 914400 w 3689684"/>
                        <a:gd name="connsiteY2" fmla="*/ 1659372 h 1835835"/>
                        <a:gd name="connsiteX3" fmla="*/ 1347537 w 3689684"/>
                        <a:gd name="connsiteY3" fmla="*/ 1097898 h 1835835"/>
                        <a:gd name="connsiteX4" fmla="*/ 1604210 w 3689684"/>
                        <a:gd name="connsiteY4" fmla="*/ 520383 h 1835835"/>
                        <a:gd name="connsiteX5" fmla="*/ 1764632 w 3689684"/>
                        <a:gd name="connsiteY5" fmla="*/ 71203 h 1835835"/>
                        <a:gd name="connsiteX6" fmla="*/ 2101516 w 3689684"/>
                        <a:gd name="connsiteY6" fmla="*/ 55162 h 1835835"/>
                        <a:gd name="connsiteX7" fmla="*/ 2149642 w 3689684"/>
                        <a:gd name="connsiteY7" fmla="*/ 600593 h 1835835"/>
                        <a:gd name="connsiteX8" fmla="*/ 2294021 w 3689684"/>
                        <a:gd name="connsiteY8" fmla="*/ 969562 h 1835835"/>
                        <a:gd name="connsiteX9" fmla="*/ 2598821 w 3689684"/>
                        <a:gd name="connsiteY9" fmla="*/ 1563120 h 1835835"/>
                        <a:gd name="connsiteX10" fmla="*/ 3031958 w 3689684"/>
                        <a:gd name="connsiteY10" fmla="*/ 1787709 h 1835835"/>
                        <a:gd name="connsiteX11" fmla="*/ 3689684 w 3689684"/>
                        <a:gd name="connsiteY11" fmla="*/ 1819793 h 1835835"/>
                        <a:gd name="connsiteX0" fmla="*/ 0 w 3689684"/>
                        <a:gd name="connsiteY0" fmla="*/ 1835835 h 1835835"/>
                        <a:gd name="connsiteX1" fmla="*/ 593558 w 3689684"/>
                        <a:gd name="connsiteY1" fmla="*/ 1803751 h 1835835"/>
                        <a:gd name="connsiteX2" fmla="*/ 914400 w 3689684"/>
                        <a:gd name="connsiteY2" fmla="*/ 1659372 h 1835835"/>
                        <a:gd name="connsiteX3" fmla="*/ 1347537 w 3689684"/>
                        <a:gd name="connsiteY3" fmla="*/ 1097898 h 1835835"/>
                        <a:gd name="connsiteX4" fmla="*/ 1604210 w 3689684"/>
                        <a:gd name="connsiteY4" fmla="*/ 520383 h 1835835"/>
                        <a:gd name="connsiteX5" fmla="*/ 1764632 w 3689684"/>
                        <a:gd name="connsiteY5" fmla="*/ 71203 h 1835835"/>
                        <a:gd name="connsiteX6" fmla="*/ 2005264 w 3689684"/>
                        <a:gd name="connsiteY6" fmla="*/ 55162 h 1835835"/>
                        <a:gd name="connsiteX7" fmla="*/ 2149642 w 3689684"/>
                        <a:gd name="connsiteY7" fmla="*/ 600593 h 1835835"/>
                        <a:gd name="connsiteX8" fmla="*/ 2294021 w 3689684"/>
                        <a:gd name="connsiteY8" fmla="*/ 969562 h 1835835"/>
                        <a:gd name="connsiteX9" fmla="*/ 2598821 w 3689684"/>
                        <a:gd name="connsiteY9" fmla="*/ 1563120 h 1835835"/>
                        <a:gd name="connsiteX10" fmla="*/ 3031958 w 3689684"/>
                        <a:gd name="connsiteY10" fmla="*/ 1787709 h 1835835"/>
                        <a:gd name="connsiteX11" fmla="*/ 3689684 w 3689684"/>
                        <a:gd name="connsiteY11" fmla="*/ 1819793 h 1835835"/>
                        <a:gd name="connsiteX0" fmla="*/ 0 w 3689684"/>
                        <a:gd name="connsiteY0" fmla="*/ 1835835 h 1835835"/>
                        <a:gd name="connsiteX1" fmla="*/ 593558 w 3689684"/>
                        <a:gd name="connsiteY1" fmla="*/ 1803751 h 1835835"/>
                        <a:gd name="connsiteX2" fmla="*/ 914400 w 3689684"/>
                        <a:gd name="connsiteY2" fmla="*/ 1659372 h 1835835"/>
                        <a:gd name="connsiteX3" fmla="*/ 1347537 w 3689684"/>
                        <a:gd name="connsiteY3" fmla="*/ 1097898 h 1835835"/>
                        <a:gd name="connsiteX4" fmla="*/ 1604210 w 3689684"/>
                        <a:gd name="connsiteY4" fmla="*/ 520383 h 1835835"/>
                        <a:gd name="connsiteX5" fmla="*/ 1732548 w 3689684"/>
                        <a:gd name="connsiteY5" fmla="*/ 71203 h 1835835"/>
                        <a:gd name="connsiteX6" fmla="*/ 2005264 w 3689684"/>
                        <a:gd name="connsiteY6" fmla="*/ 55162 h 1835835"/>
                        <a:gd name="connsiteX7" fmla="*/ 2149642 w 3689684"/>
                        <a:gd name="connsiteY7" fmla="*/ 600593 h 1835835"/>
                        <a:gd name="connsiteX8" fmla="*/ 2294021 w 3689684"/>
                        <a:gd name="connsiteY8" fmla="*/ 969562 h 1835835"/>
                        <a:gd name="connsiteX9" fmla="*/ 2598821 w 3689684"/>
                        <a:gd name="connsiteY9" fmla="*/ 1563120 h 1835835"/>
                        <a:gd name="connsiteX10" fmla="*/ 3031958 w 3689684"/>
                        <a:gd name="connsiteY10" fmla="*/ 1787709 h 1835835"/>
                        <a:gd name="connsiteX11" fmla="*/ 3689684 w 3689684"/>
                        <a:gd name="connsiteY11" fmla="*/ 1819793 h 1835835"/>
                        <a:gd name="connsiteX0" fmla="*/ 0 w 3689684"/>
                        <a:gd name="connsiteY0" fmla="*/ 1816920 h 1816920"/>
                        <a:gd name="connsiteX1" fmla="*/ 593558 w 3689684"/>
                        <a:gd name="connsiteY1" fmla="*/ 1784836 h 1816920"/>
                        <a:gd name="connsiteX2" fmla="*/ 914400 w 3689684"/>
                        <a:gd name="connsiteY2" fmla="*/ 1640457 h 1816920"/>
                        <a:gd name="connsiteX3" fmla="*/ 1347537 w 3689684"/>
                        <a:gd name="connsiteY3" fmla="*/ 1078983 h 1816920"/>
                        <a:gd name="connsiteX4" fmla="*/ 1604210 w 3689684"/>
                        <a:gd name="connsiteY4" fmla="*/ 501468 h 1816920"/>
                        <a:gd name="connsiteX5" fmla="*/ 1732548 w 3689684"/>
                        <a:gd name="connsiteY5" fmla="*/ 52288 h 1816920"/>
                        <a:gd name="connsiteX6" fmla="*/ 2037348 w 3689684"/>
                        <a:gd name="connsiteY6" fmla="*/ 68331 h 1816920"/>
                        <a:gd name="connsiteX7" fmla="*/ 2149642 w 3689684"/>
                        <a:gd name="connsiteY7" fmla="*/ 581678 h 1816920"/>
                        <a:gd name="connsiteX8" fmla="*/ 2294021 w 3689684"/>
                        <a:gd name="connsiteY8" fmla="*/ 950647 h 1816920"/>
                        <a:gd name="connsiteX9" fmla="*/ 2598821 w 3689684"/>
                        <a:gd name="connsiteY9" fmla="*/ 1544205 h 1816920"/>
                        <a:gd name="connsiteX10" fmla="*/ 3031958 w 3689684"/>
                        <a:gd name="connsiteY10" fmla="*/ 1768794 h 1816920"/>
                        <a:gd name="connsiteX11" fmla="*/ 3689684 w 3689684"/>
                        <a:gd name="connsiteY11" fmla="*/ 1800878 h 1816920"/>
                        <a:gd name="connsiteX0" fmla="*/ 0 w 3689684"/>
                        <a:gd name="connsiteY0" fmla="*/ 1809678 h 1809678"/>
                        <a:gd name="connsiteX1" fmla="*/ 593558 w 3689684"/>
                        <a:gd name="connsiteY1" fmla="*/ 1777594 h 1809678"/>
                        <a:gd name="connsiteX2" fmla="*/ 914400 w 3689684"/>
                        <a:gd name="connsiteY2" fmla="*/ 1633215 h 1809678"/>
                        <a:gd name="connsiteX3" fmla="*/ 1347537 w 3689684"/>
                        <a:gd name="connsiteY3" fmla="*/ 1071741 h 1809678"/>
                        <a:gd name="connsiteX4" fmla="*/ 1604210 w 3689684"/>
                        <a:gd name="connsiteY4" fmla="*/ 494226 h 1809678"/>
                        <a:gd name="connsiteX5" fmla="*/ 1732548 w 3689684"/>
                        <a:gd name="connsiteY5" fmla="*/ 45046 h 1809678"/>
                        <a:gd name="connsiteX6" fmla="*/ 2037348 w 3689684"/>
                        <a:gd name="connsiteY6" fmla="*/ 61089 h 1809678"/>
                        <a:gd name="connsiteX7" fmla="*/ 2181726 w 3689684"/>
                        <a:gd name="connsiteY7" fmla="*/ 446100 h 1809678"/>
                        <a:gd name="connsiteX8" fmla="*/ 2294021 w 3689684"/>
                        <a:gd name="connsiteY8" fmla="*/ 943405 h 1809678"/>
                        <a:gd name="connsiteX9" fmla="*/ 2598821 w 3689684"/>
                        <a:gd name="connsiteY9" fmla="*/ 1536963 h 1809678"/>
                        <a:gd name="connsiteX10" fmla="*/ 3031958 w 3689684"/>
                        <a:gd name="connsiteY10" fmla="*/ 1761552 h 1809678"/>
                        <a:gd name="connsiteX11" fmla="*/ 3689684 w 3689684"/>
                        <a:gd name="connsiteY11" fmla="*/ 1793636 h 1809678"/>
                        <a:gd name="connsiteX0" fmla="*/ 0 w 3689684"/>
                        <a:gd name="connsiteY0" fmla="*/ 1809678 h 1809678"/>
                        <a:gd name="connsiteX1" fmla="*/ 593558 w 3689684"/>
                        <a:gd name="connsiteY1" fmla="*/ 1777594 h 1809678"/>
                        <a:gd name="connsiteX2" fmla="*/ 914400 w 3689684"/>
                        <a:gd name="connsiteY2" fmla="*/ 1633215 h 1809678"/>
                        <a:gd name="connsiteX3" fmla="*/ 1347537 w 3689684"/>
                        <a:gd name="connsiteY3" fmla="*/ 1071741 h 1809678"/>
                        <a:gd name="connsiteX4" fmla="*/ 1604210 w 3689684"/>
                        <a:gd name="connsiteY4" fmla="*/ 494226 h 1809678"/>
                        <a:gd name="connsiteX5" fmla="*/ 1732548 w 3689684"/>
                        <a:gd name="connsiteY5" fmla="*/ 45046 h 1809678"/>
                        <a:gd name="connsiteX6" fmla="*/ 2037348 w 3689684"/>
                        <a:gd name="connsiteY6" fmla="*/ 61089 h 1809678"/>
                        <a:gd name="connsiteX7" fmla="*/ 2181726 w 3689684"/>
                        <a:gd name="connsiteY7" fmla="*/ 446100 h 1809678"/>
                        <a:gd name="connsiteX8" fmla="*/ 2342147 w 3689684"/>
                        <a:gd name="connsiteY8" fmla="*/ 1071741 h 1809678"/>
                        <a:gd name="connsiteX9" fmla="*/ 2598821 w 3689684"/>
                        <a:gd name="connsiteY9" fmla="*/ 1536963 h 1809678"/>
                        <a:gd name="connsiteX10" fmla="*/ 3031958 w 3689684"/>
                        <a:gd name="connsiteY10" fmla="*/ 1761552 h 1809678"/>
                        <a:gd name="connsiteX11" fmla="*/ 3689684 w 3689684"/>
                        <a:gd name="connsiteY11" fmla="*/ 1793636 h 1809678"/>
                        <a:gd name="connsiteX0" fmla="*/ 0 w 3689684"/>
                        <a:gd name="connsiteY0" fmla="*/ 1809678 h 1809678"/>
                        <a:gd name="connsiteX1" fmla="*/ 593558 w 3689684"/>
                        <a:gd name="connsiteY1" fmla="*/ 1777594 h 1809678"/>
                        <a:gd name="connsiteX2" fmla="*/ 914400 w 3689684"/>
                        <a:gd name="connsiteY2" fmla="*/ 1633215 h 1809678"/>
                        <a:gd name="connsiteX3" fmla="*/ 1347537 w 3689684"/>
                        <a:gd name="connsiteY3" fmla="*/ 1071741 h 1809678"/>
                        <a:gd name="connsiteX4" fmla="*/ 1604210 w 3689684"/>
                        <a:gd name="connsiteY4" fmla="*/ 494226 h 1809678"/>
                        <a:gd name="connsiteX5" fmla="*/ 1732548 w 3689684"/>
                        <a:gd name="connsiteY5" fmla="*/ 45046 h 1809678"/>
                        <a:gd name="connsiteX6" fmla="*/ 2037348 w 3689684"/>
                        <a:gd name="connsiteY6" fmla="*/ 61089 h 1809678"/>
                        <a:gd name="connsiteX7" fmla="*/ 2181726 w 3689684"/>
                        <a:gd name="connsiteY7" fmla="*/ 446100 h 1809678"/>
                        <a:gd name="connsiteX8" fmla="*/ 2342147 w 3689684"/>
                        <a:gd name="connsiteY8" fmla="*/ 1071741 h 1809678"/>
                        <a:gd name="connsiteX9" fmla="*/ 2695074 w 3689684"/>
                        <a:gd name="connsiteY9" fmla="*/ 1665300 h 1809678"/>
                        <a:gd name="connsiteX10" fmla="*/ 3031958 w 3689684"/>
                        <a:gd name="connsiteY10" fmla="*/ 1761552 h 1809678"/>
                        <a:gd name="connsiteX11" fmla="*/ 3689684 w 3689684"/>
                        <a:gd name="connsiteY11" fmla="*/ 1793636 h 1809678"/>
                        <a:gd name="connsiteX0" fmla="*/ 0 w 3689684"/>
                        <a:gd name="connsiteY0" fmla="*/ 1793027 h 1793027"/>
                        <a:gd name="connsiteX1" fmla="*/ 593558 w 3689684"/>
                        <a:gd name="connsiteY1" fmla="*/ 1760943 h 1793027"/>
                        <a:gd name="connsiteX2" fmla="*/ 914400 w 3689684"/>
                        <a:gd name="connsiteY2" fmla="*/ 1616564 h 1793027"/>
                        <a:gd name="connsiteX3" fmla="*/ 1347537 w 3689684"/>
                        <a:gd name="connsiteY3" fmla="*/ 1055090 h 1793027"/>
                        <a:gd name="connsiteX4" fmla="*/ 1604210 w 3689684"/>
                        <a:gd name="connsiteY4" fmla="*/ 477575 h 1793027"/>
                        <a:gd name="connsiteX5" fmla="*/ 1732548 w 3689684"/>
                        <a:gd name="connsiteY5" fmla="*/ 28395 h 1793027"/>
                        <a:gd name="connsiteX6" fmla="*/ 2037348 w 3689684"/>
                        <a:gd name="connsiteY6" fmla="*/ 44438 h 1793027"/>
                        <a:gd name="connsiteX7" fmla="*/ 2053389 w 3689684"/>
                        <a:gd name="connsiteY7" fmla="*/ 28395 h 1793027"/>
                        <a:gd name="connsiteX8" fmla="*/ 2181726 w 3689684"/>
                        <a:gd name="connsiteY8" fmla="*/ 429449 h 1793027"/>
                        <a:gd name="connsiteX9" fmla="*/ 2342147 w 3689684"/>
                        <a:gd name="connsiteY9" fmla="*/ 1055090 h 1793027"/>
                        <a:gd name="connsiteX10" fmla="*/ 2695074 w 3689684"/>
                        <a:gd name="connsiteY10" fmla="*/ 1648649 h 1793027"/>
                        <a:gd name="connsiteX11" fmla="*/ 3031958 w 3689684"/>
                        <a:gd name="connsiteY11" fmla="*/ 1744901 h 1793027"/>
                        <a:gd name="connsiteX12" fmla="*/ 3689684 w 3689684"/>
                        <a:gd name="connsiteY12" fmla="*/ 1776985 h 1793027"/>
                        <a:gd name="connsiteX0" fmla="*/ 0 w 3689684"/>
                        <a:gd name="connsiteY0" fmla="*/ 1796549 h 1796549"/>
                        <a:gd name="connsiteX1" fmla="*/ 593558 w 3689684"/>
                        <a:gd name="connsiteY1" fmla="*/ 1764465 h 1796549"/>
                        <a:gd name="connsiteX2" fmla="*/ 914400 w 3689684"/>
                        <a:gd name="connsiteY2" fmla="*/ 1620086 h 1796549"/>
                        <a:gd name="connsiteX3" fmla="*/ 1347537 w 3689684"/>
                        <a:gd name="connsiteY3" fmla="*/ 1058612 h 1796549"/>
                        <a:gd name="connsiteX4" fmla="*/ 1604210 w 3689684"/>
                        <a:gd name="connsiteY4" fmla="*/ 481097 h 1796549"/>
                        <a:gd name="connsiteX5" fmla="*/ 1732548 w 3689684"/>
                        <a:gd name="connsiteY5" fmla="*/ 31917 h 1796549"/>
                        <a:gd name="connsiteX6" fmla="*/ 2037348 w 3689684"/>
                        <a:gd name="connsiteY6" fmla="*/ 47960 h 1796549"/>
                        <a:gd name="connsiteX7" fmla="*/ 2053389 w 3689684"/>
                        <a:gd name="connsiteY7" fmla="*/ 31917 h 1796549"/>
                        <a:gd name="connsiteX8" fmla="*/ 2181726 w 3689684"/>
                        <a:gd name="connsiteY8" fmla="*/ 432971 h 1796549"/>
                        <a:gd name="connsiteX9" fmla="*/ 2342147 w 3689684"/>
                        <a:gd name="connsiteY9" fmla="*/ 1058612 h 1796549"/>
                        <a:gd name="connsiteX10" fmla="*/ 2695074 w 3689684"/>
                        <a:gd name="connsiteY10" fmla="*/ 1652171 h 1796549"/>
                        <a:gd name="connsiteX11" fmla="*/ 3031958 w 3689684"/>
                        <a:gd name="connsiteY11" fmla="*/ 1748423 h 1796549"/>
                        <a:gd name="connsiteX12" fmla="*/ 3689684 w 3689684"/>
                        <a:gd name="connsiteY12" fmla="*/ 1780507 h 1796549"/>
                        <a:gd name="connsiteX0" fmla="*/ 0 w 3689684"/>
                        <a:gd name="connsiteY0" fmla="*/ 2302154 h 2302154"/>
                        <a:gd name="connsiteX1" fmla="*/ 593558 w 3689684"/>
                        <a:gd name="connsiteY1" fmla="*/ 2270070 h 2302154"/>
                        <a:gd name="connsiteX2" fmla="*/ 914400 w 3689684"/>
                        <a:gd name="connsiteY2" fmla="*/ 2125691 h 2302154"/>
                        <a:gd name="connsiteX3" fmla="*/ 1347537 w 3689684"/>
                        <a:gd name="connsiteY3" fmla="*/ 1564217 h 2302154"/>
                        <a:gd name="connsiteX4" fmla="*/ 1604210 w 3689684"/>
                        <a:gd name="connsiteY4" fmla="*/ 986702 h 2302154"/>
                        <a:gd name="connsiteX5" fmla="*/ 1732548 w 3689684"/>
                        <a:gd name="connsiteY5" fmla="*/ 537522 h 2302154"/>
                        <a:gd name="connsiteX6" fmla="*/ 2037348 w 3689684"/>
                        <a:gd name="connsiteY6" fmla="*/ 553565 h 2302154"/>
                        <a:gd name="connsiteX7" fmla="*/ 1989221 w 3689684"/>
                        <a:gd name="connsiteY7" fmla="*/ 8132 h 2302154"/>
                        <a:gd name="connsiteX8" fmla="*/ 2181726 w 3689684"/>
                        <a:gd name="connsiteY8" fmla="*/ 938576 h 2302154"/>
                        <a:gd name="connsiteX9" fmla="*/ 2342147 w 3689684"/>
                        <a:gd name="connsiteY9" fmla="*/ 1564217 h 2302154"/>
                        <a:gd name="connsiteX10" fmla="*/ 2695074 w 3689684"/>
                        <a:gd name="connsiteY10" fmla="*/ 2157776 h 2302154"/>
                        <a:gd name="connsiteX11" fmla="*/ 3031958 w 3689684"/>
                        <a:gd name="connsiteY11" fmla="*/ 2254028 h 2302154"/>
                        <a:gd name="connsiteX12" fmla="*/ 3689684 w 3689684"/>
                        <a:gd name="connsiteY12" fmla="*/ 2286112 h 2302154"/>
                        <a:gd name="connsiteX0" fmla="*/ 0 w 3689684"/>
                        <a:gd name="connsiteY0" fmla="*/ 2315091 h 2315091"/>
                        <a:gd name="connsiteX1" fmla="*/ 593558 w 3689684"/>
                        <a:gd name="connsiteY1" fmla="*/ 2283007 h 2315091"/>
                        <a:gd name="connsiteX2" fmla="*/ 914400 w 3689684"/>
                        <a:gd name="connsiteY2" fmla="*/ 2138628 h 2315091"/>
                        <a:gd name="connsiteX3" fmla="*/ 1347537 w 3689684"/>
                        <a:gd name="connsiteY3" fmla="*/ 1577154 h 2315091"/>
                        <a:gd name="connsiteX4" fmla="*/ 1604210 w 3689684"/>
                        <a:gd name="connsiteY4" fmla="*/ 999639 h 2315091"/>
                        <a:gd name="connsiteX5" fmla="*/ 1732548 w 3689684"/>
                        <a:gd name="connsiteY5" fmla="*/ 550459 h 2315091"/>
                        <a:gd name="connsiteX6" fmla="*/ 1684422 w 3689684"/>
                        <a:gd name="connsiteY6" fmla="*/ 197533 h 2315091"/>
                        <a:gd name="connsiteX7" fmla="*/ 1989221 w 3689684"/>
                        <a:gd name="connsiteY7" fmla="*/ 21069 h 2315091"/>
                        <a:gd name="connsiteX8" fmla="*/ 2181726 w 3689684"/>
                        <a:gd name="connsiteY8" fmla="*/ 951513 h 2315091"/>
                        <a:gd name="connsiteX9" fmla="*/ 2342147 w 3689684"/>
                        <a:gd name="connsiteY9" fmla="*/ 1577154 h 2315091"/>
                        <a:gd name="connsiteX10" fmla="*/ 2695074 w 3689684"/>
                        <a:gd name="connsiteY10" fmla="*/ 2170713 h 2315091"/>
                        <a:gd name="connsiteX11" fmla="*/ 3031958 w 3689684"/>
                        <a:gd name="connsiteY11" fmla="*/ 2266965 h 2315091"/>
                        <a:gd name="connsiteX12" fmla="*/ 3689684 w 3689684"/>
                        <a:gd name="connsiteY12" fmla="*/ 2299049 h 2315091"/>
                        <a:gd name="connsiteX0" fmla="*/ 0 w 3689684"/>
                        <a:gd name="connsiteY0" fmla="*/ 2118180 h 2118180"/>
                        <a:gd name="connsiteX1" fmla="*/ 593558 w 3689684"/>
                        <a:gd name="connsiteY1" fmla="*/ 2086096 h 2118180"/>
                        <a:gd name="connsiteX2" fmla="*/ 914400 w 3689684"/>
                        <a:gd name="connsiteY2" fmla="*/ 1941717 h 2118180"/>
                        <a:gd name="connsiteX3" fmla="*/ 1347537 w 3689684"/>
                        <a:gd name="connsiteY3" fmla="*/ 1380243 h 2118180"/>
                        <a:gd name="connsiteX4" fmla="*/ 1604210 w 3689684"/>
                        <a:gd name="connsiteY4" fmla="*/ 802728 h 2118180"/>
                        <a:gd name="connsiteX5" fmla="*/ 1732548 w 3689684"/>
                        <a:gd name="connsiteY5" fmla="*/ 353548 h 2118180"/>
                        <a:gd name="connsiteX6" fmla="*/ 1684422 w 3689684"/>
                        <a:gd name="connsiteY6" fmla="*/ 622 h 2118180"/>
                        <a:gd name="connsiteX7" fmla="*/ 2181726 w 3689684"/>
                        <a:gd name="connsiteY7" fmla="*/ 273337 h 2118180"/>
                        <a:gd name="connsiteX8" fmla="*/ 2181726 w 3689684"/>
                        <a:gd name="connsiteY8" fmla="*/ 754602 h 2118180"/>
                        <a:gd name="connsiteX9" fmla="*/ 2342147 w 3689684"/>
                        <a:gd name="connsiteY9" fmla="*/ 1380243 h 2118180"/>
                        <a:gd name="connsiteX10" fmla="*/ 2695074 w 3689684"/>
                        <a:gd name="connsiteY10" fmla="*/ 1973802 h 2118180"/>
                        <a:gd name="connsiteX11" fmla="*/ 3031958 w 3689684"/>
                        <a:gd name="connsiteY11" fmla="*/ 2070054 h 2118180"/>
                        <a:gd name="connsiteX12" fmla="*/ 3689684 w 3689684"/>
                        <a:gd name="connsiteY12" fmla="*/ 2102138 h 2118180"/>
                        <a:gd name="connsiteX0" fmla="*/ 0 w 3689684"/>
                        <a:gd name="connsiteY0" fmla="*/ 2118180 h 2118180"/>
                        <a:gd name="connsiteX1" fmla="*/ 593558 w 3689684"/>
                        <a:gd name="connsiteY1" fmla="*/ 2086096 h 2118180"/>
                        <a:gd name="connsiteX2" fmla="*/ 914400 w 3689684"/>
                        <a:gd name="connsiteY2" fmla="*/ 1941717 h 2118180"/>
                        <a:gd name="connsiteX3" fmla="*/ 1347537 w 3689684"/>
                        <a:gd name="connsiteY3" fmla="*/ 1380243 h 2118180"/>
                        <a:gd name="connsiteX4" fmla="*/ 1604210 w 3689684"/>
                        <a:gd name="connsiteY4" fmla="*/ 802728 h 2118180"/>
                        <a:gd name="connsiteX5" fmla="*/ 1732548 w 3689684"/>
                        <a:gd name="connsiteY5" fmla="*/ 353548 h 2118180"/>
                        <a:gd name="connsiteX6" fmla="*/ 1876927 w 3689684"/>
                        <a:gd name="connsiteY6" fmla="*/ 622 h 2118180"/>
                        <a:gd name="connsiteX7" fmla="*/ 2181726 w 3689684"/>
                        <a:gd name="connsiteY7" fmla="*/ 273337 h 2118180"/>
                        <a:gd name="connsiteX8" fmla="*/ 2181726 w 3689684"/>
                        <a:gd name="connsiteY8" fmla="*/ 754602 h 2118180"/>
                        <a:gd name="connsiteX9" fmla="*/ 2342147 w 3689684"/>
                        <a:gd name="connsiteY9" fmla="*/ 1380243 h 2118180"/>
                        <a:gd name="connsiteX10" fmla="*/ 2695074 w 3689684"/>
                        <a:gd name="connsiteY10" fmla="*/ 1973802 h 2118180"/>
                        <a:gd name="connsiteX11" fmla="*/ 3031958 w 3689684"/>
                        <a:gd name="connsiteY11" fmla="*/ 2070054 h 2118180"/>
                        <a:gd name="connsiteX12" fmla="*/ 3689684 w 3689684"/>
                        <a:gd name="connsiteY12" fmla="*/ 2102138 h 2118180"/>
                        <a:gd name="connsiteX0" fmla="*/ 0 w 3689684"/>
                        <a:gd name="connsiteY0" fmla="*/ 2117558 h 2117558"/>
                        <a:gd name="connsiteX1" fmla="*/ 593558 w 3689684"/>
                        <a:gd name="connsiteY1" fmla="*/ 2085474 h 2117558"/>
                        <a:gd name="connsiteX2" fmla="*/ 914400 w 3689684"/>
                        <a:gd name="connsiteY2" fmla="*/ 1941095 h 2117558"/>
                        <a:gd name="connsiteX3" fmla="*/ 1347537 w 3689684"/>
                        <a:gd name="connsiteY3" fmla="*/ 1379621 h 2117558"/>
                        <a:gd name="connsiteX4" fmla="*/ 1604210 w 3689684"/>
                        <a:gd name="connsiteY4" fmla="*/ 802106 h 2117558"/>
                        <a:gd name="connsiteX5" fmla="*/ 1732548 w 3689684"/>
                        <a:gd name="connsiteY5" fmla="*/ 352926 h 2117558"/>
                        <a:gd name="connsiteX6" fmla="*/ 1876927 w 3689684"/>
                        <a:gd name="connsiteY6" fmla="*/ 0 h 2117558"/>
                        <a:gd name="connsiteX7" fmla="*/ 2101516 w 3689684"/>
                        <a:gd name="connsiteY7" fmla="*/ 352926 h 2117558"/>
                        <a:gd name="connsiteX8" fmla="*/ 2181726 w 3689684"/>
                        <a:gd name="connsiteY8" fmla="*/ 753980 h 2117558"/>
                        <a:gd name="connsiteX9" fmla="*/ 2342147 w 3689684"/>
                        <a:gd name="connsiteY9" fmla="*/ 1379621 h 2117558"/>
                        <a:gd name="connsiteX10" fmla="*/ 2695074 w 3689684"/>
                        <a:gd name="connsiteY10" fmla="*/ 1973180 h 2117558"/>
                        <a:gd name="connsiteX11" fmla="*/ 3031958 w 3689684"/>
                        <a:gd name="connsiteY11" fmla="*/ 2069432 h 2117558"/>
                        <a:gd name="connsiteX12" fmla="*/ 3689684 w 3689684"/>
                        <a:gd name="connsiteY12" fmla="*/ 2101516 h 2117558"/>
                        <a:gd name="connsiteX0" fmla="*/ 0 w 3689684"/>
                        <a:gd name="connsiteY0" fmla="*/ 2117558 h 2117558"/>
                        <a:gd name="connsiteX1" fmla="*/ 593558 w 3689684"/>
                        <a:gd name="connsiteY1" fmla="*/ 2085474 h 2117558"/>
                        <a:gd name="connsiteX2" fmla="*/ 914400 w 3689684"/>
                        <a:gd name="connsiteY2" fmla="*/ 1941095 h 2117558"/>
                        <a:gd name="connsiteX3" fmla="*/ 1347537 w 3689684"/>
                        <a:gd name="connsiteY3" fmla="*/ 1379621 h 2117558"/>
                        <a:gd name="connsiteX4" fmla="*/ 1604210 w 3689684"/>
                        <a:gd name="connsiteY4" fmla="*/ 802106 h 2117558"/>
                        <a:gd name="connsiteX5" fmla="*/ 1732548 w 3689684"/>
                        <a:gd name="connsiteY5" fmla="*/ 352926 h 2117558"/>
                        <a:gd name="connsiteX6" fmla="*/ 1876927 w 3689684"/>
                        <a:gd name="connsiteY6" fmla="*/ 0 h 2117558"/>
                        <a:gd name="connsiteX7" fmla="*/ 2101516 w 3689684"/>
                        <a:gd name="connsiteY7" fmla="*/ 352926 h 2117558"/>
                        <a:gd name="connsiteX8" fmla="*/ 2181726 w 3689684"/>
                        <a:gd name="connsiteY8" fmla="*/ 753980 h 2117558"/>
                        <a:gd name="connsiteX9" fmla="*/ 2342147 w 3689684"/>
                        <a:gd name="connsiteY9" fmla="*/ 1379621 h 2117558"/>
                        <a:gd name="connsiteX10" fmla="*/ 2695074 w 3689684"/>
                        <a:gd name="connsiteY10" fmla="*/ 1973180 h 2117558"/>
                        <a:gd name="connsiteX11" fmla="*/ 3031958 w 3689684"/>
                        <a:gd name="connsiteY11" fmla="*/ 2069432 h 2117558"/>
                        <a:gd name="connsiteX12" fmla="*/ 3689684 w 3689684"/>
                        <a:gd name="connsiteY12" fmla="*/ 2101516 h 2117558"/>
                        <a:gd name="connsiteX0" fmla="*/ 0 w 3689684"/>
                        <a:gd name="connsiteY0" fmla="*/ 1957137 h 1957137"/>
                        <a:gd name="connsiteX1" fmla="*/ 593558 w 3689684"/>
                        <a:gd name="connsiteY1" fmla="*/ 1925053 h 1957137"/>
                        <a:gd name="connsiteX2" fmla="*/ 914400 w 3689684"/>
                        <a:gd name="connsiteY2" fmla="*/ 1780674 h 1957137"/>
                        <a:gd name="connsiteX3" fmla="*/ 1347537 w 3689684"/>
                        <a:gd name="connsiteY3" fmla="*/ 1219200 h 1957137"/>
                        <a:gd name="connsiteX4" fmla="*/ 1604210 w 3689684"/>
                        <a:gd name="connsiteY4" fmla="*/ 641685 h 1957137"/>
                        <a:gd name="connsiteX5" fmla="*/ 1732548 w 3689684"/>
                        <a:gd name="connsiteY5" fmla="*/ 192505 h 1957137"/>
                        <a:gd name="connsiteX6" fmla="*/ 1909011 w 3689684"/>
                        <a:gd name="connsiteY6" fmla="*/ 0 h 1957137"/>
                        <a:gd name="connsiteX7" fmla="*/ 2101516 w 3689684"/>
                        <a:gd name="connsiteY7" fmla="*/ 192505 h 1957137"/>
                        <a:gd name="connsiteX8" fmla="*/ 2181726 w 3689684"/>
                        <a:gd name="connsiteY8" fmla="*/ 593559 h 1957137"/>
                        <a:gd name="connsiteX9" fmla="*/ 2342147 w 3689684"/>
                        <a:gd name="connsiteY9" fmla="*/ 1219200 h 1957137"/>
                        <a:gd name="connsiteX10" fmla="*/ 2695074 w 3689684"/>
                        <a:gd name="connsiteY10" fmla="*/ 1812759 h 1957137"/>
                        <a:gd name="connsiteX11" fmla="*/ 3031958 w 3689684"/>
                        <a:gd name="connsiteY11" fmla="*/ 1909011 h 1957137"/>
                        <a:gd name="connsiteX12" fmla="*/ 3689684 w 3689684"/>
                        <a:gd name="connsiteY12" fmla="*/ 1941095 h 1957137"/>
                        <a:gd name="connsiteX0" fmla="*/ 0 w 3689684"/>
                        <a:gd name="connsiteY0" fmla="*/ 1845032 h 1845032"/>
                        <a:gd name="connsiteX1" fmla="*/ 593558 w 3689684"/>
                        <a:gd name="connsiteY1" fmla="*/ 1812948 h 1845032"/>
                        <a:gd name="connsiteX2" fmla="*/ 914400 w 3689684"/>
                        <a:gd name="connsiteY2" fmla="*/ 1668569 h 1845032"/>
                        <a:gd name="connsiteX3" fmla="*/ 1347537 w 3689684"/>
                        <a:gd name="connsiteY3" fmla="*/ 1107095 h 1845032"/>
                        <a:gd name="connsiteX4" fmla="*/ 1604210 w 3689684"/>
                        <a:gd name="connsiteY4" fmla="*/ 529580 h 1845032"/>
                        <a:gd name="connsiteX5" fmla="*/ 1732548 w 3689684"/>
                        <a:gd name="connsiteY5" fmla="*/ 80400 h 1845032"/>
                        <a:gd name="connsiteX6" fmla="*/ 1909011 w 3689684"/>
                        <a:gd name="connsiteY6" fmla="*/ 190 h 1845032"/>
                        <a:gd name="connsiteX7" fmla="*/ 2101516 w 3689684"/>
                        <a:gd name="connsiteY7" fmla="*/ 80400 h 1845032"/>
                        <a:gd name="connsiteX8" fmla="*/ 2181726 w 3689684"/>
                        <a:gd name="connsiteY8" fmla="*/ 481454 h 1845032"/>
                        <a:gd name="connsiteX9" fmla="*/ 2342147 w 3689684"/>
                        <a:gd name="connsiteY9" fmla="*/ 1107095 h 1845032"/>
                        <a:gd name="connsiteX10" fmla="*/ 2695074 w 3689684"/>
                        <a:gd name="connsiteY10" fmla="*/ 1700654 h 1845032"/>
                        <a:gd name="connsiteX11" fmla="*/ 3031958 w 3689684"/>
                        <a:gd name="connsiteY11" fmla="*/ 1796906 h 1845032"/>
                        <a:gd name="connsiteX12" fmla="*/ 3689684 w 3689684"/>
                        <a:gd name="connsiteY12" fmla="*/ 1828990 h 1845032"/>
                        <a:gd name="connsiteX0" fmla="*/ 0 w 3689684"/>
                        <a:gd name="connsiteY0" fmla="*/ 1957137 h 1957137"/>
                        <a:gd name="connsiteX1" fmla="*/ 593558 w 3689684"/>
                        <a:gd name="connsiteY1" fmla="*/ 1925053 h 1957137"/>
                        <a:gd name="connsiteX2" fmla="*/ 914400 w 3689684"/>
                        <a:gd name="connsiteY2" fmla="*/ 1780674 h 1957137"/>
                        <a:gd name="connsiteX3" fmla="*/ 1347537 w 3689684"/>
                        <a:gd name="connsiteY3" fmla="*/ 1219200 h 1957137"/>
                        <a:gd name="connsiteX4" fmla="*/ 1604210 w 3689684"/>
                        <a:gd name="connsiteY4" fmla="*/ 641685 h 1957137"/>
                        <a:gd name="connsiteX5" fmla="*/ 1732548 w 3689684"/>
                        <a:gd name="connsiteY5" fmla="*/ 192505 h 1957137"/>
                        <a:gd name="connsiteX6" fmla="*/ 1925053 w 3689684"/>
                        <a:gd name="connsiteY6" fmla="*/ 0 h 1957137"/>
                        <a:gd name="connsiteX7" fmla="*/ 2101516 w 3689684"/>
                        <a:gd name="connsiteY7" fmla="*/ 192505 h 1957137"/>
                        <a:gd name="connsiteX8" fmla="*/ 2181726 w 3689684"/>
                        <a:gd name="connsiteY8" fmla="*/ 593559 h 1957137"/>
                        <a:gd name="connsiteX9" fmla="*/ 2342147 w 3689684"/>
                        <a:gd name="connsiteY9" fmla="*/ 1219200 h 1957137"/>
                        <a:gd name="connsiteX10" fmla="*/ 2695074 w 3689684"/>
                        <a:gd name="connsiteY10" fmla="*/ 1812759 h 1957137"/>
                        <a:gd name="connsiteX11" fmla="*/ 3031958 w 3689684"/>
                        <a:gd name="connsiteY11" fmla="*/ 1909011 h 1957137"/>
                        <a:gd name="connsiteX12" fmla="*/ 3689684 w 3689684"/>
                        <a:gd name="connsiteY12" fmla="*/ 1941095 h 1957137"/>
                        <a:gd name="connsiteX0" fmla="*/ 0 w 3689684"/>
                        <a:gd name="connsiteY0" fmla="*/ 1957137 h 1957137"/>
                        <a:gd name="connsiteX1" fmla="*/ 593558 w 3689684"/>
                        <a:gd name="connsiteY1" fmla="*/ 1925053 h 1957137"/>
                        <a:gd name="connsiteX2" fmla="*/ 914400 w 3689684"/>
                        <a:gd name="connsiteY2" fmla="*/ 1780674 h 1957137"/>
                        <a:gd name="connsiteX3" fmla="*/ 1347537 w 3689684"/>
                        <a:gd name="connsiteY3" fmla="*/ 1219200 h 1957137"/>
                        <a:gd name="connsiteX4" fmla="*/ 1604210 w 3689684"/>
                        <a:gd name="connsiteY4" fmla="*/ 641685 h 1957137"/>
                        <a:gd name="connsiteX5" fmla="*/ 1732548 w 3689684"/>
                        <a:gd name="connsiteY5" fmla="*/ 192505 h 1957137"/>
                        <a:gd name="connsiteX6" fmla="*/ 1925053 w 3689684"/>
                        <a:gd name="connsiteY6" fmla="*/ 0 h 1957137"/>
                        <a:gd name="connsiteX7" fmla="*/ 2101516 w 3689684"/>
                        <a:gd name="connsiteY7" fmla="*/ 192505 h 1957137"/>
                        <a:gd name="connsiteX8" fmla="*/ 2229853 w 3689684"/>
                        <a:gd name="connsiteY8" fmla="*/ 657728 h 1957137"/>
                        <a:gd name="connsiteX9" fmla="*/ 2342147 w 3689684"/>
                        <a:gd name="connsiteY9" fmla="*/ 1219200 h 1957137"/>
                        <a:gd name="connsiteX10" fmla="*/ 2695074 w 3689684"/>
                        <a:gd name="connsiteY10" fmla="*/ 1812759 h 1957137"/>
                        <a:gd name="connsiteX11" fmla="*/ 3031958 w 3689684"/>
                        <a:gd name="connsiteY11" fmla="*/ 1909011 h 1957137"/>
                        <a:gd name="connsiteX12" fmla="*/ 3689684 w 3689684"/>
                        <a:gd name="connsiteY12" fmla="*/ 1941095 h 1957137"/>
                        <a:gd name="connsiteX0" fmla="*/ 0 w 3689684"/>
                        <a:gd name="connsiteY0" fmla="*/ 1957137 h 1957137"/>
                        <a:gd name="connsiteX1" fmla="*/ 593558 w 3689684"/>
                        <a:gd name="connsiteY1" fmla="*/ 1925053 h 1957137"/>
                        <a:gd name="connsiteX2" fmla="*/ 914400 w 3689684"/>
                        <a:gd name="connsiteY2" fmla="*/ 1780674 h 1957137"/>
                        <a:gd name="connsiteX3" fmla="*/ 1347537 w 3689684"/>
                        <a:gd name="connsiteY3" fmla="*/ 1219200 h 1957137"/>
                        <a:gd name="connsiteX4" fmla="*/ 1604210 w 3689684"/>
                        <a:gd name="connsiteY4" fmla="*/ 641685 h 1957137"/>
                        <a:gd name="connsiteX5" fmla="*/ 1732548 w 3689684"/>
                        <a:gd name="connsiteY5" fmla="*/ 192505 h 1957137"/>
                        <a:gd name="connsiteX6" fmla="*/ 1925053 w 3689684"/>
                        <a:gd name="connsiteY6" fmla="*/ 0 h 1957137"/>
                        <a:gd name="connsiteX7" fmla="*/ 2101516 w 3689684"/>
                        <a:gd name="connsiteY7" fmla="*/ 192505 h 1957137"/>
                        <a:gd name="connsiteX8" fmla="*/ 2213811 w 3689684"/>
                        <a:gd name="connsiteY8" fmla="*/ 577517 h 1957137"/>
                        <a:gd name="connsiteX9" fmla="*/ 2342147 w 3689684"/>
                        <a:gd name="connsiteY9" fmla="*/ 1219200 h 1957137"/>
                        <a:gd name="connsiteX10" fmla="*/ 2695074 w 3689684"/>
                        <a:gd name="connsiteY10" fmla="*/ 1812759 h 1957137"/>
                        <a:gd name="connsiteX11" fmla="*/ 3031958 w 3689684"/>
                        <a:gd name="connsiteY11" fmla="*/ 1909011 h 1957137"/>
                        <a:gd name="connsiteX12" fmla="*/ 3689684 w 3689684"/>
                        <a:gd name="connsiteY12" fmla="*/ 1941095 h 1957137"/>
                        <a:gd name="connsiteX0" fmla="*/ 0 w 3689684"/>
                        <a:gd name="connsiteY0" fmla="*/ 1957137 h 1957137"/>
                        <a:gd name="connsiteX1" fmla="*/ 593558 w 3689684"/>
                        <a:gd name="connsiteY1" fmla="*/ 1925053 h 1957137"/>
                        <a:gd name="connsiteX2" fmla="*/ 914400 w 3689684"/>
                        <a:gd name="connsiteY2" fmla="*/ 1780674 h 1957137"/>
                        <a:gd name="connsiteX3" fmla="*/ 1347537 w 3689684"/>
                        <a:gd name="connsiteY3" fmla="*/ 1219200 h 1957137"/>
                        <a:gd name="connsiteX4" fmla="*/ 1604210 w 3689684"/>
                        <a:gd name="connsiteY4" fmla="*/ 641685 h 1957137"/>
                        <a:gd name="connsiteX5" fmla="*/ 1732548 w 3689684"/>
                        <a:gd name="connsiteY5" fmla="*/ 192505 h 1957137"/>
                        <a:gd name="connsiteX6" fmla="*/ 1925053 w 3689684"/>
                        <a:gd name="connsiteY6" fmla="*/ 0 h 1957137"/>
                        <a:gd name="connsiteX7" fmla="*/ 2101516 w 3689684"/>
                        <a:gd name="connsiteY7" fmla="*/ 192505 h 1957137"/>
                        <a:gd name="connsiteX8" fmla="*/ 2213811 w 3689684"/>
                        <a:gd name="connsiteY8" fmla="*/ 577517 h 1957137"/>
                        <a:gd name="connsiteX9" fmla="*/ 2342147 w 3689684"/>
                        <a:gd name="connsiteY9" fmla="*/ 1219200 h 1957137"/>
                        <a:gd name="connsiteX10" fmla="*/ 2695074 w 3689684"/>
                        <a:gd name="connsiteY10" fmla="*/ 1812759 h 1957137"/>
                        <a:gd name="connsiteX11" fmla="*/ 3144252 w 3689684"/>
                        <a:gd name="connsiteY11" fmla="*/ 1941095 h 1957137"/>
                        <a:gd name="connsiteX12" fmla="*/ 3689684 w 3689684"/>
                        <a:gd name="connsiteY12" fmla="*/ 1941095 h 1957137"/>
                        <a:gd name="connsiteX0" fmla="*/ 0 w 3689684"/>
                        <a:gd name="connsiteY0" fmla="*/ 1876926 h 1876926"/>
                        <a:gd name="connsiteX1" fmla="*/ 593558 w 3689684"/>
                        <a:gd name="connsiteY1" fmla="*/ 1844842 h 1876926"/>
                        <a:gd name="connsiteX2" fmla="*/ 914400 w 3689684"/>
                        <a:gd name="connsiteY2" fmla="*/ 1700463 h 1876926"/>
                        <a:gd name="connsiteX3" fmla="*/ 1347537 w 3689684"/>
                        <a:gd name="connsiteY3" fmla="*/ 1138989 h 1876926"/>
                        <a:gd name="connsiteX4" fmla="*/ 1604210 w 3689684"/>
                        <a:gd name="connsiteY4" fmla="*/ 561474 h 1876926"/>
                        <a:gd name="connsiteX5" fmla="*/ 1732548 w 3689684"/>
                        <a:gd name="connsiteY5" fmla="*/ 112294 h 1876926"/>
                        <a:gd name="connsiteX6" fmla="*/ 1892969 w 3689684"/>
                        <a:gd name="connsiteY6" fmla="*/ 0 h 1876926"/>
                        <a:gd name="connsiteX7" fmla="*/ 2101516 w 3689684"/>
                        <a:gd name="connsiteY7" fmla="*/ 112294 h 1876926"/>
                        <a:gd name="connsiteX8" fmla="*/ 2213811 w 3689684"/>
                        <a:gd name="connsiteY8" fmla="*/ 497306 h 1876926"/>
                        <a:gd name="connsiteX9" fmla="*/ 2342147 w 3689684"/>
                        <a:gd name="connsiteY9" fmla="*/ 1138989 h 1876926"/>
                        <a:gd name="connsiteX10" fmla="*/ 2695074 w 3689684"/>
                        <a:gd name="connsiteY10" fmla="*/ 1732548 h 1876926"/>
                        <a:gd name="connsiteX11" fmla="*/ 3144252 w 3689684"/>
                        <a:gd name="connsiteY11" fmla="*/ 1860884 h 1876926"/>
                        <a:gd name="connsiteX12" fmla="*/ 3689684 w 3689684"/>
                        <a:gd name="connsiteY12" fmla="*/ 1860884 h 1876926"/>
                        <a:gd name="connsiteX0" fmla="*/ 0 w 3689684"/>
                        <a:gd name="connsiteY0" fmla="*/ 1957137 h 1957137"/>
                        <a:gd name="connsiteX1" fmla="*/ 593558 w 3689684"/>
                        <a:gd name="connsiteY1" fmla="*/ 1925053 h 1957137"/>
                        <a:gd name="connsiteX2" fmla="*/ 914400 w 3689684"/>
                        <a:gd name="connsiteY2" fmla="*/ 1780674 h 1957137"/>
                        <a:gd name="connsiteX3" fmla="*/ 1347537 w 3689684"/>
                        <a:gd name="connsiteY3" fmla="*/ 1219200 h 1957137"/>
                        <a:gd name="connsiteX4" fmla="*/ 1604210 w 3689684"/>
                        <a:gd name="connsiteY4" fmla="*/ 641685 h 1957137"/>
                        <a:gd name="connsiteX5" fmla="*/ 1732548 w 3689684"/>
                        <a:gd name="connsiteY5" fmla="*/ 192505 h 1957137"/>
                        <a:gd name="connsiteX6" fmla="*/ 1909011 w 3689684"/>
                        <a:gd name="connsiteY6" fmla="*/ 0 h 1957137"/>
                        <a:gd name="connsiteX7" fmla="*/ 2101516 w 3689684"/>
                        <a:gd name="connsiteY7" fmla="*/ 192505 h 1957137"/>
                        <a:gd name="connsiteX8" fmla="*/ 2213811 w 3689684"/>
                        <a:gd name="connsiteY8" fmla="*/ 577517 h 1957137"/>
                        <a:gd name="connsiteX9" fmla="*/ 2342147 w 3689684"/>
                        <a:gd name="connsiteY9" fmla="*/ 1219200 h 1957137"/>
                        <a:gd name="connsiteX10" fmla="*/ 2695074 w 3689684"/>
                        <a:gd name="connsiteY10" fmla="*/ 1812759 h 1957137"/>
                        <a:gd name="connsiteX11" fmla="*/ 3144252 w 3689684"/>
                        <a:gd name="connsiteY11" fmla="*/ 1941095 h 1957137"/>
                        <a:gd name="connsiteX12" fmla="*/ 3689684 w 3689684"/>
                        <a:gd name="connsiteY12" fmla="*/ 1941095 h 1957137"/>
                        <a:gd name="connsiteX0" fmla="*/ 0 w 3689684"/>
                        <a:gd name="connsiteY0" fmla="*/ 1957137 h 1957137"/>
                        <a:gd name="connsiteX1" fmla="*/ 593558 w 3689684"/>
                        <a:gd name="connsiteY1" fmla="*/ 1925053 h 1957137"/>
                        <a:gd name="connsiteX2" fmla="*/ 914400 w 3689684"/>
                        <a:gd name="connsiteY2" fmla="*/ 1780674 h 1957137"/>
                        <a:gd name="connsiteX3" fmla="*/ 1347537 w 3689684"/>
                        <a:gd name="connsiteY3" fmla="*/ 1219200 h 1957137"/>
                        <a:gd name="connsiteX4" fmla="*/ 1604210 w 3689684"/>
                        <a:gd name="connsiteY4" fmla="*/ 641685 h 1957137"/>
                        <a:gd name="connsiteX5" fmla="*/ 1732548 w 3689684"/>
                        <a:gd name="connsiteY5" fmla="*/ 192505 h 1957137"/>
                        <a:gd name="connsiteX6" fmla="*/ 1909011 w 3689684"/>
                        <a:gd name="connsiteY6" fmla="*/ 0 h 1957137"/>
                        <a:gd name="connsiteX7" fmla="*/ 2069432 w 3689684"/>
                        <a:gd name="connsiteY7" fmla="*/ 192505 h 1957137"/>
                        <a:gd name="connsiteX8" fmla="*/ 2213811 w 3689684"/>
                        <a:gd name="connsiteY8" fmla="*/ 577517 h 1957137"/>
                        <a:gd name="connsiteX9" fmla="*/ 2342147 w 3689684"/>
                        <a:gd name="connsiteY9" fmla="*/ 1219200 h 1957137"/>
                        <a:gd name="connsiteX10" fmla="*/ 2695074 w 3689684"/>
                        <a:gd name="connsiteY10" fmla="*/ 1812759 h 1957137"/>
                        <a:gd name="connsiteX11" fmla="*/ 3144252 w 3689684"/>
                        <a:gd name="connsiteY11" fmla="*/ 1941095 h 1957137"/>
                        <a:gd name="connsiteX12" fmla="*/ 3689684 w 3689684"/>
                        <a:gd name="connsiteY12" fmla="*/ 1941095 h 1957137"/>
                        <a:gd name="connsiteX0" fmla="*/ 0 w 3689684"/>
                        <a:gd name="connsiteY0" fmla="*/ 1957425 h 1957425"/>
                        <a:gd name="connsiteX1" fmla="*/ 593558 w 3689684"/>
                        <a:gd name="connsiteY1" fmla="*/ 1925341 h 1957425"/>
                        <a:gd name="connsiteX2" fmla="*/ 914400 w 3689684"/>
                        <a:gd name="connsiteY2" fmla="*/ 1780962 h 1957425"/>
                        <a:gd name="connsiteX3" fmla="*/ 1347537 w 3689684"/>
                        <a:gd name="connsiteY3" fmla="*/ 1219488 h 1957425"/>
                        <a:gd name="connsiteX4" fmla="*/ 1604210 w 3689684"/>
                        <a:gd name="connsiteY4" fmla="*/ 641973 h 1957425"/>
                        <a:gd name="connsiteX5" fmla="*/ 1732548 w 3689684"/>
                        <a:gd name="connsiteY5" fmla="*/ 192793 h 1957425"/>
                        <a:gd name="connsiteX6" fmla="*/ 1909011 w 3689684"/>
                        <a:gd name="connsiteY6" fmla="*/ 288 h 1957425"/>
                        <a:gd name="connsiteX7" fmla="*/ 2117558 w 3689684"/>
                        <a:gd name="connsiteY7" fmla="*/ 160709 h 1957425"/>
                        <a:gd name="connsiteX8" fmla="*/ 2213811 w 3689684"/>
                        <a:gd name="connsiteY8" fmla="*/ 577805 h 1957425"/>
                        <a:gd name="connsiteX9" fmla="*/ 2342147 w 3689684"/>
                        <a:gd name="connsiteY9" fmla="*/ 1219488 h 1957425"/>
                        <a:gd name="connsiteX10" fmla="*/ 2695074 w 3689684"/>
                        <a:gd name="connsiteY10" fmla="*/ 1813047 h 1957425"/>
                        <a:gd name="connsiteX11" fmla="*/ 3144252 w 3689684"/>
                        <a:gd name="connsiteY11" fmla="*/ 1941383 h 1957425"/>
                        <a:gd name="connsiteX12" fmla="*/ 3689684 w 3689684"/>
                        <a:gd name="connsiteY12" fmla="*/ 1941383 h 1957425"/>
                        <a:gd name="connsiteX0" fmla="*/ 0 w 3689684"/>
                        <a:gd name="connsiteY0" fmla="*/ 1957486 h 1957486"/>
                        <a:gd name="connsiteX1" fmla="*/ 593558 w 3689684"/>
                        <a:gd name="connsiteY1" fmla="*/ 1925402 h 1957486"/>
                        <a:gd name="connsiteX2" fmla="*/ 914400 w 3689684"/>
                        <a:gd name="connsiteY2" fmla="*/ 1781023 h 1957486"/>
                        <a:gd name="connsiteX3" fmla="*/ 1347537 w 3689684"/>
                        <a:gd name="connsiteY3" fmla="*/ 1219549 h 1957486"/>
                        <a:gd name="connsiteX4" fmla="*/ 1604210 w 3689684"/>
                        <a:gd name="connsiteY4" fmla="*/ 642034 h 1957486"/>
                        <a:gd name="connsiteX5" fmla="*/ 1732548 w 3689684"/>
                        <a:gd name="connsiteY5" fmla="*/ 192854 h 1957486"/>
                        <a:gd name="connsiteX6" fmla="*/ 1909011 w 3689684"/>
                        <a:gd name="connsiteY6" fmla="*/ 349 h 1957486"/>
                        <a:gd name="connsiteX7" fmla="*/ 2117558 w 3689684"/>
                        <a:gd name="connsiteY7" fmla="*/ 160770 h 1957486"/>
                        <a:gd name="connsiteX8" fmla="*/ 2213811 w 3689684"/>
                        <a:gd name="connsiteY8" fmla="*/ 658077 h 1957486"/>
                        <a:gd name="connsiteX9" fmla="*/ 2342147 w 3689684"/>
                        <a:gd name="connsiteY9" fmla="*/ 1219549 h 1957486"/>
                        <a:gd name="connsiteX10" fmla="*/ 2695074 w 3689684"/>
                        <a:gd name="connsiteY10" fmla="*/ 1813108 h 1957486"/>
                        <a:gd name="connsiteX11" fmla="*/ 3144252 w 3689684"/>
                        <a:gd name="connsiteY11" fmla="*/ 1941444 h 1957486"/>
                        <a:gd name="connsiteX12" fmla="*/ 3689684 w 3689684"/>
                        <a:gd name="connsiteY12" fmla="*/ 1941444 h 1957486"/>
                        <a:gd name="connsiteX0" fmla="*/ 0 w 3689684"/>
                        <a:gd name="connsiteY0" fmla="*/ 1957501 h 1957501"/>
                        <a:gd name="connsiteX1" fmla="*/ 593558 w 3689684"/>
                        <a:gd name="connsiteY1" fmla="*/ 1925417 h 1957501"/>
                        <a:gd name="connsiteX2" fmla="*/ 914400 w 3689684"/>
                        <a:gd name="connsiteY2" fmla="*/ 1781038 h 1957501"/>
                        <a:gd name="connsiteX3" fmla="*/ 1347537 w 3689684"/>
                        <a:gd name="connsiteY3" fmla="*/ 1219564 h 1957501"/>
                        <a:gd name="connsiteX4" fmla="*/ 1604210 w 3689684"/>
                        <a:gd name="connsiteY4" fmla="*/ 642049 h 1957501"/>
                        <a:gd name="connsiteX5" fmla="*/ 1732548 w 3689684"/>
                        <a:gd name="connsiteY5" fmla="*/ 192869 h 1957501"/>
                        <a:gd name="connsiteX6" fmla="*/ 1909011 w 3689684"/>
                        <a:gd name="connsiteY6" fmla="*/ 364 h 1957501"/>
                        <a:gd name="connsiteX7" fmla="*/ 2117558 w 3689684"/>
                        <a:gd name="connsiteY7" fmla="*/ 160785 h 1957501"/>
                        <a:gd name="connsiteX8" fmla="*/ 2197769 w 3689684"/>
                        <a:gd name="connsiteY8" fmla="*/ 674134 h 1957501"/>
                        <a:gd name="connsiteX9" fmla="*/ 2342147 w 3689684"/>
                        <a:gd name="connsiteY9" fmla="*/ 1219564 h 1957501"/>
                        <a:gd name="connsiteX10" fmla="*/ 2695074 w 3689684"/>
                        <a:gd name="connsiteY10" fmla="*/ 1813123 h 1957501"/>
                        <a:gd name="connsiteX11" fmla="*/ 3144252 w 3689684"/>
                        <a:gd name="connsiteY11" fmla="*/ 1941459 h 1957501"/>
                        <a:gd name="connsiteX12" fmla="*/ 3689684 w 3689684"/>
                        <a:gd name="connsiteY12" fmla="*/ 1941459 h 1957501"/>
                        <a:gd name="connsiteX0" fmla="*/ 0 w 3689684"/>
                        <a:gd name="connsiteY0" fmla="*/ 1957501 h 1957501"/>
                        <a:gd name="connsiteX1" fmla="*/ 593558 w 3689684"/>
                        <a:gd name="connsiteY1" fmla="*/ 1925417 h 1957501"/>
                        <a:gd name="connsiteX2" fmla="*/ 914400 w 3689684"/>
                        <a:gd name="connsiteY2" fmla="*/ 1781038 h 1957501"/>
                        <a:gd name="connsiteX3" fmla="*/ 1347537 w 3689684"/>
                        <a:gd name="connsiteY3" fmla="*/ 1219564 h 1957501"/>
                        <a:gd name="connsiteX4" fmla="*/ 1604210 w 3689684"/>
                        <a:gd name="connsiteY4" fmla="*/ 642049 h 1957501"/>
                        <a:gd name="connsiteX5" fmla="*/ 1732548 w 3689684"/>
                        <a:gd name="connsiteY5" fmla="*/ 192869 h 1957501"/>
                        <a:gd name="connsiteX6" fmla="*/ 1909011 w 3689684"/>
                        <a:gd name="connsiteY6" fmla="*/ 364 h 1957501"/>
                        <a:gd name="connsiteX7" fmla="*/ 2117558 w 3689684"/>
                        <a:gd name="connsiteY7" fmla="*/ 160785 h 1957501"/>
                        <a:gd name="connsiteX8" fmla="*/ 2197769 w 3689684"/>
                        <a:gd name="connsiteY8" fmla="*/ 674134 h 1957501"/>
                        <a:gd name="connsiteX9" fmla="*/ 2422357 w 3689684"/>
                        <a:gd name="connsiteY9" fmla="*/ 1219564 h 1957501"/>
                        <a:gd name="connsiteX10" fmla="*/ 2695074 w 3689684"/>
                        <a:gd name="connsiteY10" fmla="*/ 1813123 h 1957501"/>
                        <a:gd name="connsiteX11" fmla="*/ 3144252 w 3689684"/>
                        <a:gd name="connsiteY11" fmla="*/ 1941459 h 1957501"/>
                        <a:gd name="connsiteX12" fmla="*/ 3689684 w 3689684"/>
                        <a:gd name="connsiteY12" fmla="*/ 1941459 h 1957501"/>
                        <a:gd name="connsiteX0" fmla="*/ 0 w 3689684"/>
                        <a:gd name="connsiteY0" fmla="*/ 1957460 h 1957460"/>
                        <a:gd name="connsiteX1" fmla="*/ 593558 w 3689684"/>
                        <a:gd name="connsiteY1" fmla="*/ 1925376 h 1957460"/>
                        <a:gd name="connsiteX2" fmla="*/ 914400 w 3689684"/>
                        <a:gd name="connsiteY2" fmla="*/ 1780997 h 1957460"/>
                        <a:gd name="connsiteX3" fmla="*/ 1347537 w 3689684"/>
                        <a:gd name="connsiteY3" fmla="*/ 1219523 h 1957460"/>
                        <a:gd name="connsiteX4" fmla="*/ 1604210 w 3689684"/>
                        <a:gd name="connsiteY4" fmla="*/ 642008 h 1957460"/>
                        <a:gd name="connsiteX5" fmla="*/ 1732548 w 3689684"/>
                        <a:gd name="connsiteY5" fmla="*/ 192828 h 1957460"/>
                        <a:gd name="connsiteX6" fmla="*/ 1909011 w 3689684"/>
                        <a:gd name="connsiteY6" fmla="*/ 323 h 1957460"/>
                        <a:gd name="connsiteX7" fmla="*/ 2117558 w 3689684"/>
                        <a:gd name="connsiteY7" fmla="*/ 160744 h 1957460"/>
                        <a:gd name="connsiteX8" fmla="*/ 2277980 w 3689684"/>
                        <a:gd name="connsiteY8" fmla="*/ 625966 h 1957460"/>
                        <a:gd name="connsiteX9" fmla="*/ 2422357 w 3689684"/>
                        <a:gd name="connsiteY9" fmla="*/ 1219523 h 1957460"/>
                        <a:gd name="connsiteX10" fmla="*/ 2695074 w 3689684"/>
                        <a:gd name="connsiteY10" fmla="*/ 1813082 h 1957460"/>
                        <a:gd name="connsiteX11" fmla="*/ 3144252 w 3689684"/>
                        <a:gd name="connsiteY11" fmla="*/ 1941418 h 1957460"/>
                        <a:gd name="connsiteX12" fmla="*/ 3689684 w 3689684"/>
                        <a:gd name="connsiteY12" fmla="*/ 1941418 h 1957460"/>
                        <a:gd name="connsiteX0" fmla="*/ 0 w 3689684"/>
                        <a:gd name="connsiteY0" fmla="*/ 1957225 h 1957225"/>
                        <a:gd name="connsiteX1" fmla="*/ 593558 w 3689684"/>
                        <a:gd name="connsiteY1" fmla="*/ 1925141 h 1957225"/>
                        <a:gd name="connsiteX2" fmla="*/ 914400 w 3689684"/>
                        <a:gd name="connsiteY2" fmla="*/ 1780762 h 1957225"/>
                        <a:gd name="connsiteX3" fmla="*/ 1347537 w 3689684"/>
                        <a:gd name="connsiteY3" fmla="*/ 1219288 h 1957225"/>
                        <a:gd name="connsiteX4" fmla="*/ 1604210 w 3689684"/>
                        <a:gd name="connsiteY4" fmla="*/ 641773 h 1957225"/>
                        <a:gd name="connsiteX5" fmla="*/ 1748590 w 3689684"/>
                        <a:gd name="connsiteY5" fmla="*/ 176550 h 1957225"/>
                        <a:gd name="connsiteX6" fmla="*/ 1909011 w 3689684"/>
                        <a:gd name="connsiteY6" fmla="*/ 88 h 1957225"/>
                        <a:gd name="connsiteX7" fmla="*/ 2117558 w 3689684"/>
                        <a:gd name="connsiteY7" fmla="*/ 160509 h 1957225"/>
                        <a:gd name="connsiteX8" fmla="*/ 2277980 w 3689684"/>
                        <a:gd name="connsiteY8" fmla="*/ 625731 h 1957225"/>
                        <a:gd name="connsiteX9" fmla="*/ 2422357 w 3689684"/>
                        <a:gd name="connsiteY9" fmla="*/ 1219288 h 1957225"/>
                        <a:gd name="connsiteX10" fmla="*/ 2695074 w 3689684"/>
                        <a:gd name="connsiteY10" fmla="*/ 1812847 h 1957225"/>
                        <a:gd name="connsiteX11" fmla="*/ 3144252 w 3689684"/>
                        <a:gd name="connsiteY11" fmla="*/ 1941183 h 1957225"/>
                        <a:gd name="connsiteX12" fmla="*/ 3689684 w 3689684"/>
                        <a:gd name="connsiteY12" fmla="*/ 1941183 h 1957225"/>
                        <a:gd name="connsiteX0" fmla="*/ 0 w 3689684"/>
                        <a:gd name="connsiteY0" fmla="*/ 1957225 h 1957225"/>
                        <a:gd name="connsiteX1" fmla="*/ 593558 w 3689684"/>
                        <a:gd name="connsiteY1" fmla="*/ 1925141 h 1957225"/>
                        <a:gd name="connsiteX2" fmla="*/ 914400 w 3689684"/>
                        <a:gd name="connsiteY2" fmla="*/ 1780762 h 1957225"/>
                        <a:gd name="connsiteX3" fmla="*/ 1347537 w 3689684"/>
                        <a:gd name="connsiteY3" fmla="*/ 1219288 h 1957225"/>
                        <a:gd name="connsiteX4" fmla="*/ 1588168 w 3689684"/>
                        <a:gd name="connsiteY4" fmla="*/ 641773 h 1957225"/>
                        <a:gd name="connsiteX5" fmla="*/ 1748590 w 3689684"/>
                        <a:gd name="connsiteY5" fmla="*/ 176550 h 1957225"/>
                        <a:gd name="connsiteX6" fmla="*/ 1909011 w 3689684"/>
                        <a:gd name="connsiteY6" fmla="*/ 88 h 1957225"/>
                        <a:gd name="connsiteX7" fmla="*/ 2117558 w 3689684"/>
                        <a:gd name="connsiteY7" fmla="*/ 160509 h 1957225"/>
                        <a:gd name="connsiteX8" fmla="*/ 2277980 w 3689684"/>
                        <a:gd name="connsiteY8" fmla="*/ 625731 h 1957225"/>
                        <a:gd name="connsiteX9" fmla="*/ 2422357 w 3689684"/>
                        <a:gd name="connsiteY9" fmla="*/ 1219288 h 1957225"/>
                        <a:gd name="connsiteX10" fmla="*/ 2695074 w 3689684"/>
                        <a:gd name="connsiteY10" fmla="*/ 1812847 h 1957225"/>
                        <a:gd name="connsiteX11" fmla="*/ 3144252 w 3689684"/>
                        <a:gd name="connsiteY11" fmla="*/ 1941183 h 1957225"/>
                        <a:gd name="connsiteX12" fmla="*/ 3689684 w 3689684"/>
                        <a:gd name="connsiteY12" fmla="*/ 1941183 h 1957225"/>
                        <a:gd name="connsiteX0" fmla="*/ 0 w 3689684"/>
                        <a:gd name="connsiteY0" fmla="*/ 1957225 h 1957225"/>
                        <a:gd name="connsiteX1" fmla="*/ 593558 w 3689684"/>
                        <a:gd name="connsiteY1" fmla="*/ 1925141 h 1957225"/>
                        <a:gd name="connsiteX2" fmla="*/ 914400 w 3689684"/>
                        <a:gd name="connsiteY2" fmla="*/ 1780762 h 1957225"/>
                        <a:gd name="connsiteX3" fmla="*/ 1347537 w 3689684"/>
                        <a:gd name="connsiteY3" fmla="*/ 1219288 h 1957225"/>
                        <a:gd name="connsiteX4" fmla="*/ 1604210 w 3689684"/>
                        <a:gd name="connsiteY4" fmla="*/ 593647 h 1957225"/>
                        <a:gd name="connsiteX5" fmla="*/ 1748590 w 3689684"/>
                        <a:gd name="connsiteY5" fmla="*/ 176550 h 1957225"/>
                        <a:gd name="connsiteX6" fmla="*/ 1909011 w 3689684"/>
                        <a:gd name="connsiteY6" fmla="*/ 88 h 1957225"/>
                        <a:gd name="connsiteX7" fmla="*/ 2117558 w 3689684"/>
                        <a:gd name="connsiteY7" fmla="*/ 160509 h 1957225"/>
                        <a:gd name="connsiteX8" fmla="*/ 2277980 w 3689684"/>
                        <a:gd name="connsiteY8" fmla="*/ 625731 h 1957225"/>
                        <a:gd name="connsiteX9" fmla="*/ 2422357 w 3689684"/>
                        <a:gd name="connsiteY9" fmla="*/ 1219288 h 1957225"/>
                        <a:gd name="connsiteX10" fmla="*/ 2695074 w 3689684"/>
                        <a:gd name="connsiteY10" fmla="*/ 1812847 h 1957225"/>
                        <a:gd name="connsiteX11" fmla="*/ 3144252 w 3689684"/>
                        <a:gd name="connsiteY11" fmla="*/ 1941183 h 1957225"/>
                        <a:gd name="connsiteX12" fmla="*/ 3689684 w 3689684"/>
                        <a:gd name="connsiteY12" fmla="*/ 1941183 h 1957225"/>
                        <a:gd name="connsiteX0" fmla="*/ 0 w 3689684"/>
                        <a:gd name="connsiteY0" fmla="*/ 1957225 h 1957225"/>
                        <a:gd name="connsiteX1" fmla="*/ 593558 w 3689684"/>
                        <a:gd name="connsiteY1" fmla="*/ 1925141 h 1957225"/>
                        <a:gd name="connsiteX2" fmla="*/ 914400 w 3689684"/>
                        <a:gd name="connsiteY2" fmla="*/ 1780762 h 1957225"/>
                        <a:gd name="connsiteX3" fmla="*/ 1347537 w 3689684"/>
                        <a:gd name="connsiteY3" fmla="*/ 1219288 h 1957225"/>
                        <a:gd name="connsiteX4" fmla="*/ 1604210 w 3689684"/>
                        <a:gd name="connsiteY4" fmla="*/ 593647 h 1957225"/>
                        <a:gd name="connsiteX5" fmla="*/ 1748590 w 3689684"/>
                        <a:gd name="connsiteY5" fmla="*/ 176550 h 1957225"/>
                        <a:gd name="connsiteX6" fmla="*/ 1909011 w 3689684"/>
                        <a:gd name="connsiteY6" fmla="*/ 88 h 1957225"/>
                        <a:gd name="connsiteX7" fmla="*/ 2117558 w 3689684"/>
                        <a:gd name="connsiteY7" fmla="*/ 160509 h 1957225"/>
                        <a:gd name="connsiteX8" fmla="*/ 2277980 w 3689684"/>
                        <a:gd name="connsiteY8" fmla="*/ 625731 h 1957225"/>
                        <a:gd name="connsiteX9" fmla="*/ 2422357 w 3689684"/>
                        <a:gd name="connsiteY9" fmla="*/ 1219288 h 1957225"/>
                        <a:gd name="connsiteX10" fmla="*/ 2695074 w 3689684"/>
                        <a:gd name="connsiteY10" fmla="*/ 1812847 h 1957225"/>
                        <a:gd name="connsiteX11" fmla="*/ 3144252 w 3689684"/>
                        <a:gd name="connsiteY11" fmla="*/ 1941183 h 1957225"/>
                        <a:gd name="connsiteX12" fmla="*/ 3689684 w 3689684"/>
                        <a:gd name="connsiteY12" fmla="*/ 1941183 h 1957225"/>
                        <a:gd name="connsiteX0" fmla="*/ 0 w 3689684"/>
                        <a:gd name="connsiteY0" fmla="*/ 1957225 h 1957225"/>
                        <a:gd name="connsiteX1" fmla="*/ 593558 w 3689684"/>
                        <a:gd name="connsiteY1" fmla="*/ 1925141 h 1957225"/>
                        <a:gd name="connsiteX2" fmla="*/ 914400 w 3689684"/>
                        <a:gd name="connsiteY2" fmla="*/ 1780762 h 1957225"/>
                        <a:gd name="connsiteX3" fmla="*/ 1283369 w 3689684"/>
                        <a:gd name="connsiteY3" fmla="*/ 1187203 h 1957225"/>
                        <a:gd name="connsiteX4" fmla="*/ 1604210 w 3689684"/>
                        <a:gd name="connsiteY4" fmla="*/ 593647 h 1957225"/>
                        <a:gd name="connsiteX5" fmla="*/ 1748590 w 3689684"/>
                        <a:gd name="connsiteY5" fmla="*/ 176550 h 1957225"/>
                        <a:gd name="connsiteX6" fmla="*/ 1909011 w 3689684"/>
                        <a:gd name="connsiteY6" fmla="*/ 88 h 1957225"/>
                        <a:gd name="connsiteX7" fmla="*/ 2117558 w 3689684"/>
                        <a:gd name="connsiteY7" fmla="*/ 160509 h 1957225"/>
                        <a:gd name="connsiteX8" fmla="*/ 2277980 w 3689684"/>
                        <a:gd name="connsiteY8" fmla="*/ 625731 h 1957225"/>
                        <a:gd name="connsiteX9" fmla="*/ 2422357 w 3689684"/>
                        <a:gd name="connsiteY9" fmla="*/ 1219288 h 1957225"/>
                        <a:gd name="connsiteX10" fmla="*/ 2695074 w 3689684"/>
                        <a:gd name="connsiteY10" fmla="*/ 1812847 h 1957225"/>
                        <a:gd name="connsiteX11" fmla="*/ 3144252 w 3689684"/>
                        <a:gd name="connsiteY11" fmla="*/ 1941183 h 1957225"/>
                        <a:gd name="connsiteX12" fmla="*/ 3689684 w 3689684"/>
                        <a:gd name="connsiteY12" fmla="*/ 1941183 h 1957225"/>
                        <a:gd name="connsiteX0" fmla="*/ 0 w 3689684"/>
                        <a:gd name="connsiteY0" fmla="*/ 1957225 h 1957225"/>
                        <a:gd name="connsiteX1" fmla="*/ 593558 w 3689684"/>
                        <a:gd name="connsiteY1" fmla="*/ 1925141 h 1957225"/>
                        <a:gd name="connsiteX2" fmla="*/ 914400 w 3689684"/>
                        <a:gd name="connsiteY2" fmla="*/ 1780762 h 1957225"/>
                        <a:gd name="connsiteX3" fmla="*/ 1283369 w 3689684"/>
                        <a:gd name="connsiteY3" fmla="*/ 1187203 h 1957225"/>
                        <a:gd name="connsiteX4" fmla="*/ 1540042 w 3689684"/>
                        <a:gd name="connsiteY4" fmla="*/ 593647 h 1957225"/>
                        <a:gd name="connsiteX5" fmla="*/ 1748590 w 3689684"/>
                        <a:gd name="connsiteY5" fmla="*/ 176550 h 1957225"/>
                        <a:gd name="connsiteX6" fmla="*/ 1909011 w 3689684"/>
                        <a:gd name="connsiteY6" fmla="*/ 88 h 1957225"/>
                        <a:gd name="connsiteX7" fmla="*/ 2117558 w 3689684"/>
                        <a:gd name="connsiteY7" fmla="*/ 160509 h 1957225"/>
                        <a:gd name="connsiteX8" fmla="*/ 2277980 w 3689684"/>
                        <a:gd name="connsiteY8" fmla="*/ 625731 h 1957225"/>
                        <a:gd name="connsiteX9" fmla="*/ 2422357 w 3689684"/>
                        <a:gd name="connsiteY9" fmla="*/ 1219288 h 1957225"/>
                        <a:gd name="connsiteX10" fmla="*/ 2695074 w 3689684"/>
                        <a:gd name="connsiteY10" fmla="*/ 1812847 h 1957225"/>
                        <a:gd name="connsiteX11" fmla="*/ 3144252 w 3689684"/>
                        <a:gd name="connsiteY11" fmla="*/ 1941183 h 1957225"/>
                        <a:gd name="connsiteX12" fmla="*/ 3689684 w 3689684"/>
                        <a:gd name="connsiteY12" fmla="*/ 1941183 h 1957225"/>
                        <a:gd name="connsiteX0" fmla="*/ 0 w 3689684"/>
                        <a:gd name="connsiteY0" fmla="*/ 1957225 h 1957225"/>
                        <a:gd name="connsiteX1" fmla="*/ 593558 w 3689684"/>
                        <a:gd name="connsiteY1" fmla="*/ 1925141 h 1957225"/>
                        <a:gd name="connsiteX2" fmla="*/ 914400 w 3689684"/>
                        <a:gd name="connsiteY2" fmla="*/ 1780762 h 1957225"/>
                        <a:gd name="connsiteX3" fmla="*/ 1315453 w 3689684"/>
                        <a:gd name="connsiteY3" fmla="*/ 1219288 h 1957225"/>
                        <a:gd name="connsiteX4" fmla="*/ 1540042 w 3689684"/>
                        <a:gd name="connsiteY4" fmla="*/ 593647 h 1957225"/>
                        <a:gd name="connsiteX5" fmla="*/ 1748590 w 3689684"/>
                        <a:gd name="connsiteY5" fmla="*/ 176550 h 1957225"/>
                        <a:gd name="connsiteX6" fmla="*/ 1909011 w 3689684"/>
                        <a:gd name="connsiteY6" fmla="*/ 88 h 1957225"/>
                        <a:gd name="connsiteX7" fmla="*/ 2117558 w 3689684"/>
                        <a:gd name="connsiteY7" fmla="*/ 160509 h 1957225"/>
                        <a:gd name="connsiteX8" fmla="*/ 2277980 w 3689684"/>
                        <a:gd name="connsiteY8" fmla="*/ 625731 h 1957225"/>
                        <a:gd name="connsiteX9" fmla="*/ 2422357 w 3689684"/>
                        <a:gd name="connsiteY9" fmla="*/ 1219288 h 1957225"/>
                        <a:gd name="connsiteX10" fmla="*/ 2695074 w 3689684"/>
                        <a:gd name="connsiteY10" fmla="*/ 1812847 h 1957225"/>
                        <a:gd name="connsiteX11" fmla="*/ 3144252 w 3689684"/>
                        <a:gd name="connsiteY11" fmla="*/ 1941183 h 1957225"/>
                        <a:gd name="connsiteX12" fmla="*/ 3689684 w 3689684"/>
                        <a:gd name="connsiteY12" fmla="*/ 1941183 h 1957225"/>
                        <a:gd name="connsiteX0" fmla="*/ 0 w 3689684"/>
                        <a:gd name="connsiteY0" fmla="*/ 1957225 h 1957225"/>
                        <a:gd name="connsiteX1" fmla="*/ 593558 w 3689684"/>
                        <a:gd name="connsiteY1" fmla="*/ 1925141 h 1957225"/>
                        <a:gd name="connsiteX2" fmla="*/ 914400 w 3689684"/>
                        <a:gd name="connsiteY2" fmla="*/ 1780762 h 1957225"/>
                        <a:gd name="connsiteX3" fmla="*/ 1363580 w 3689684"/>
                        <a:gd name="connsiteY3" fmla="*/ 1267415 h 1957225"/>
                        <a:gd name="connsiteX4" fmla="*/ 1540042 w 3689684"/>
                        <a:gd name="connsiteY4" fmla="*/ 593647 h 1957225"/>
                        <a:gd name="connsiteX5" fmla="*/ 1748590 w 3689684"/>
                        <a:gd name="connsiteY5" fmla="*/ 176550 h 1957225"/>
                        <a:gd name="connsiteX6" fmla="*/ 1909011 w 3689684"/>
                        <a:gd name="connsiteY6" fmla="*/ 88 h 1957225"/>
                        <a:gd name="connsiteX7" fmla="*/ 2117558 w 3689684"/>
                        <a:gd name="connsiteY7" fmla="*/ 160509 h 1957225"/>
                        <a:gd name="connsiteX8" fmla="*/ 2277980 w 3689684"/>
                        <a:gd name="connsiteY8" fmla="*/ 625731 h 1957225"/>
                        <a:gd name="connsiteX9" fmla="*/ 2422357 w 3689684"/>
                        <a:gd name="connsiteY9" fmla="*/ 1219288 h 1957225"/>
                        <a:gd name="connsiteX10" fmla="*/ 2695074 w 3689684"/>
                        <a:gd name="connsiteY10" fmla="*/ 1812847 h 1957225"/>
                        <a:gd name="connsiteX11" fmla="*/ 3144252 w 3689684"/>
                        <a:gd name="connsiteY11" fmla="*/ 1941183 h 1957225"/>
                        <a:gd name="connsiteX12" fmla="*/ 3689684 w 3689684"/>
                        <a:gd name="connsiteY12" fmla="*/ 1941183 h 1957225"/>
                        <a:gd name="connsiteX0" fmla="*/ 0 w 3689684"/>
                        <a:gd name="connsiteY0" fmla="*/ 1957225 h 1957225"/>
                        <a:gd name="connsiteX1" fmla="*/ 593558 w 3689684"/>
                        <a:gd name="connsiteY1" fmla="*/ 1925141 h 1957225"/>
                        <a:gd name="connsiteX2" fmla="*/ 914400 w 3689684"/>
                        <a:gd name="connsiteY2" fmla="*/ 1780762 h 1957225"/>
                        <a:gd name="connsiteX3" fmla="*/ 1363580 w 3689684"/>
                        <a:gd name="connsiteY3" fmla="*/ 1267415 h 1957225"/>
                        <a:gd name="connsiteX4" fmla="*/ 1604210 w 3689684"/>
                        <a:gd name="connsiteY4" fmla="*/ 609690 h 1957225"/>
                        <a:gd name="connsiteX5" fmla="*/ 1748590 w 3689684"/>
                        <a:gd name="connsiteY5" fmla="*/ 176550 h 1957225"/>
                        <a:gd name="connsiteX6" fmla="*/ 1909011 w 3689684"/>
                        <a:gd name="connsiteY6" fmla="*/ 88 h 1957225"/>
                        <a:gd name="connsiteX7" fmla="*/ 2117558 w 3689684"/>
                        <a:gd name="connsiteY7" fmla="*/ 160509 h 1957225"/>
                        <a:gd name="connsiteX8" fmla="*/ 2277980 w 3689684"/>
                        <a:gd name="connsiteY8" fmla="*/ 625731 h 1957225"/>
                        <a:gd name="connsiteX9" fmla="*/ 2422357 w 3689684"/>
                        <a:gd name="connsiteY9" fmla="*/ 1219288 h 1957225"/>
                        <a:gd name="connsiteX10" fmla="*/ 2695074 w 3689684"/>
                        <a:gd name="connsiteY10" fmla="*/ 1812847 h 1957225"/>
                        <a:gd name="connsiteX11" fmla="*/ 3144252 w 3689684"/>
                        <a:gd name="connsiteY11" fmla="*/ 1941183 h 1957225"/>
                        <a:gd name="connsiteX12" fmla="*/ 3689684 w 3689684"/>
                        <a:gd name="connsiteY12" fmla="*/ 1941183 h 1957225"/>
                        <a:gd name="connsiteX0" fmla="*/ 0 w 3689684"/>
                        <a:gd name="connsiteY0" fmla="*/ 1957225 h 1957225"/>
                        <a:gd name="connsiteX1" fmla="*/ 593558 w 3689684"/>
                        <a:gd name="connsiteY1" fmla="*/ 1925141 h 1957225"/>
                        <a:gd name="connsiteX2" fmla="*/ 914400 w 3689684"/>
                        <a:gd name="connsiteY2" fmla="*/ 1780762 h 1957225"/>
                        <a:gd name="connsiteX3" fmla="*/ 1315453 w 3689684"/>
                        <a:gd name="connsiteY3" fmla="*/ 1267415 h 1957225"/>
                        <a:gd name="connsiteX4" fmla="*/ 1604210 w 3689684"/>
                        <a:gd name="connsiteY4" fmla="*/ 609690 h 1957225"/>
                        <a:gd name="connsiteX5" fmla="*/ 1748590 w 3689684"/>
                        <a:gd name="connsiteY5" fmla="*/ 176550 h 1957225"/>
                        <a:gd name="connsiteX6" fmla="*/ 1909011 w 3689684"/>
                        <a:gd name="connsiteY6" fmla="*/ 88 h 1957225"/>
                        <a:gd name="connsiteX7" fmla="*/ 2117558 w 3689684"/>
                        <a:gd name="connsiteY7" fmla="*/ 160509 h 1957225"/>
                        <a:gd name="connsiteX8" fmla="*/ 2277980 w 3689684"/>
                        <a:gd name="connsiteY8" fmla="*/ 625731 h 1957225"/>
                        <a:gd name="connsiteX9" fmla="*/ 2422357 w 3689684"/>
                        <a:gd name="connsiteY9" fmla="*/ 1219288 h 1957225"/>
                        <a:gd name="connsiteX10" fmla="*/ 2695074 w 3689684"/>
                        <a:gd name="connsiteY10" fmla="*/ 1812847 h 1957225"/>
                        <a:gd name="connsiteX11" fmla="*/ 3144252 w 3689684"/>
                        <a:gd name="connsiteY11" fmla="*/ 1941183 h 1957225"/>
                        <a:gd name="connsiteX12" fmla="*/ 3689684 w 3689684"/>
                        <a:gd name="connsiteY12" fmla="*/ 1941183 h 1957225"/>
                        <a:gd name="connsiteX0" fmla="*/ 0 w 3561347"/>
                        <a:gd name="connsiteY0" fmla="*/ 1973267 h 1973267"/>
                        <a:gd name="connsiteX1" fmla="*/ 465221 w 3561347"/>
                        <a:gd name="connsiteY1" fmla="*/ 1925141 h 1973267"/>
                        <a:gd name="connsiteX2" fmla="*/ 786063 w 3561347"/>
                        <a:gd name="connsiteY2" fmla="*/ 1780762 h 1973267"/>
                        <a:gd name="connsiteX3" fmla="*/ 1187116 w 3561347"/>
                        <a:gd name="connsiteY3" fmla="*/ 1267415 h 1973267"/>
                        <a:gd name="connsiteX4" fmla="*/ 1475873 w 3561347"/>
                        <a:gd name="connsiteY4" fmla="*/ 609690 h 1973267"/>
                        <a:gd name="connsiteX5" fmla="*/ 1620253 w 3561347"/>
                        <a:gd name="connsiteY5" fmla="*/ 176550 h 1973267"/>
                        <a:gd name="connsiteX6" fmla="*/ 1780674 w 3561347"/>
                        <a:gd name="connsiteY6" fmla="*/ 88 h 1973267"/>
                        <a:gd name="connsiteX7" fmla="*/ 1989221 w 3561347"/>
                        <a:gd name="connsiteY7" fmla="*/ 160509 h 1973267"/>
                        <a:gd name="connsiteX8" fmla="*/ 2149643 w 3561347"/>
                        <a:gd name="connsiteY8" fmla="*/ 625731 h 1973267"/>
                        <a:gd name="connsiteX9" fmla="*/ 2294020 w 3561347"/>
                        <a:gd name="connsiteY9" fmla="*/ 1219288 h 1973267"/>
                        <a:gd name="connsiteX10" fmla="*/ 2566737 w 3561347"/>
                        <a:gd name="connsiteY10" fmla="*/ 1812847 h 1973267"/>
                        <a:gd name="connsiteX11" fmla="*/ 3015915 w 3561347"/>
                        <a:gd name="connsiteY11" fmla="*/ 1941183 h 1973267"/>
                        <a:gd name="connsiteX12" fmla="*/ 3561347 w 3561347"/>
                        <a:gd name="connsiteY12" fmla="*/ 1941183 h 1973267"/>
                        <a:gd name="connsiteX0" fmla="*/ 0 w 3609473"/>
                        <a:gd name="connsiteY0" fmla="*/ 1973267 h 1973267"/>
                        <a:gd name="connsiteX1" fmla="*/ 513347 w 3609473"/>
                        <a:gd name="connsiteY1" fmla="*/ 1925141 h 1973267"/>
                        <a:gd name="connsiteX2" fmla="*/ 834189 w 3609473"/>
                        <a:gd name="connsiteY2" fmla="*/ 1780762 h 1973267"/>
                        <a:gd name="connsiteX3" fmla="*/ 1235242 w 3609473"/>
                        <a:gd name="connsiteY3" fmla="*/ 1267415 h 1973267"/>
                        <a:gd name="connsiteX4" fmla="*/ 1523999 w 3609473"/>
                        <a:gd name="connsiteY4" fmla="*/ 609690 h 1973267"/>
                        <a:gd name="connsiteX5" fmla="*/ 1668379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2014208"/>
                        <a:gd name="connsiteX1" fmla="*/ 641684 w 3609473"/>
                        <a:gd name="connsiteY1" fmla="*/ 2005352 h 2014208"/>
                        <a:gd name="connsiteX2" fmla="*/ 834189 w 3609473"/>
                        <a:gd name="connsiteY2" fmla="*/ 1780762 h 2014208"/>
                        <a:gd name="connsiteX3" fmla="*/ 1235242 w 3609473"/>
                        <a:gd name="connsiteY3" fmla="*/ 1267415 h 2014208"/>
                        <a:gd name="connsiteX4" fmla="*/ 1523999 w 3609473"/>
                        <a:gd name="connsiteY4" fmla="*/ 609690 h 2014208"/>
                        <a:gd name="connsiteX5" fmla="*/ 1668379 w 3609473"/>
                        <a:gd name="connsiteY5" fmla="*/ 176550 h 2014208"/>
                        <a:gd name="connsiteX6" fmla="*/ 1828800 w 3609473"/>
                        <a:gd name="connsiteY6" fmla="*/ 88 h 2014208"/>
                        <a:gd name="connsiteX7" fmla="*/ 2037347 w 3609473"/>
                        <a:gd name="connsiteY7" fmla="*/ 160509 h 2014208"/>
                        <a:gd name="connsiteX8" fmla="*/ 2197769 w 3609473"/>
                        <a:gd name="connsiteY8" fmla="*/ 625731 h 2014208"/>
                        <a:gd name="connsiteX9" fmla="*/ 2342146 w 3609473"/>
                        <a:gd name="connsiteY9" fmla="*/ 1219288 h 2014208"/>
                        <a:gd name="connsiteX10" fmla="*/ 2614863 w 3609473"/>
                        <a:gd name="connsiteY10" fmla="*/ 1812847 h 2014208"/>
                        <a:gd name="connsiteX11" fmla="*/ 3064041 w 3609473"/>
                        <a:gd name="connsiteY11" fmla="*/ 1941183 h 2014208"/>
                        <a:gd name="connsiteX12" fmla="*/ 3609473 w 3609473"/>
                        <a:gd name="connsiteY12" fmla="*/ 1941183 h 2014208"/>
                        <a:gd name="connsiteX0" fmla="*/ 0 w 3609473"/>
                        <a:gd name="connsiteY0" fmla="*/ 1973267 h 1973267"/>
                        <a:gd name="connsiteX1" fmla="*/ 577516 w 3609473"/>
                        <a:gd name="connsiteY1" fmla="*/ 1909099 h 1973267"/>
                        <a:gd name="connsiteX2" fmla="*/ 834189 w 3609473"/>
                        <a:gd name="connsiteY2" fmla="*/ 1780762 h 1973267"/>
                        <a:gd name="connsiteX3" fmla="*/ 1235242 w 3609473"/>
                        <a:gd name="connsiteY3" fmla="*/ 1267415 h 1973267"/>
                        <a:gd name="connsiteX4" fmla="*/ 1523999 w 3609473"/>
                        <a:gd name="connsiteY4" fmla="*/ 609690 h 1973267"/>
                        <a:gd name="connsiteX5" fmla="*/ 1668379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1973267"/>
                        <a:gd name="connsiteX1" fmla="*/ 625642 w 3609473"/>
                        <a:gd name="connsiteY1" fmla="*/ 1909099 h 1973267"/>
                        <a:gd name="connsiteX2" fmla="*/ 834189 w 3609473"/>
                        <a:gd name="connsiteY2" fmla="*/ 1780762 h 1973267"/>
                        <a:gd name="connsiteX3" fmla="*/ 1235242 w 3609473"/>
                        <a:gd name="connsiteY3" fmla="*/ 1267415 h 1973267"/>
                        <a:gd name="connsiteX4" fmla="*/ 1523999 w 3609473"/>
                        <a:gd name="connsiteY4" fmla="*/ 609690 h 1973267"/>
                        <a:gd name="connsiteX5" fmla="*/ 1668379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1973267"/>
                        <a:gd name="connsiteX1" fmla="*/ 577516 w 3609473"/>
                        <a:gd name="connsiteY1" fmla="*/ 1941183 h 1973267"/>
                        <a:gd name="connsiteX2" fmla="*/ 834189 w 3609473"/>
                        <a:gd name="connsiteY2" fmla="*/ 1780762 h 1973267"/>
                        <a:gd name="connsiteX3" fmla="*/ 1235242 w 3609473"/>
                        <a:gd name="connsiteY3" fmla="*/ 1267415 h 1973267"/>
                        <a:gd name="connsiteX4" fmla="*/ 1523999 w 3609473"/>
                        <a:gd name="connsiteY4" fmla="*/ 609690 h 1973267"/>
                        <a:gd name="connsiteX5" fmla="*/ 1668379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1973339"/>
                        <a:gd name="connsiteX1" fmla="*/ 577516 w 3609473"/>
                        <a:gd name="connsiteY1" fmla="*/ 1941183 h 1973339"/>
                        <a:gd name="connsiteX2" fmla="*/ 946484 w 3609473"/>
                        <a:gd name="connsiteY2" fmla="*/ 1732636 h 1973339"/>
                        <a:gd name="connsiteX3" fmla="*/ 1235242 w 3609473"/>
                        <a:gd name="connsiteY3" fmla="*/ 1267415 h 1973339"/>
                        <a:gd name="connsiteX4" fmla="*/ 1523999 w 3609473"/>
                        <a:gd name="connsiteY4" fmla="*/ 609690 h 1973339"/>
                        <a:gd name="connsiteX5" fmla="*/ 1668379 w 3609473"/>
                        <a:gd name="connsiteY5" fmla="*/ 176550 h 1973339"/>
                        <a:gd name="connsiteX6" fmla="*/ 1828800 w 3609473"/>
                        <a:gd name="connsiteY6" fmla="*/ 88 h 1973339"/>
                        <a:gd name="connsiteX7" fmla="*/ 2037347 w 3609473"/>
                        <a:gd name="connsiteY7" fmla="*/ 160509 h 1973339"/>
                        <a:gd name="connsiteX8" fmla="*/ 2197769 w 3609473"/>
                        <a:gd name="connsiteY8" fmla="*/ 625731 h 1973339"/>
                        <a:gd name="connsiteX9" fmla="*/ 2342146 w 3609473"/>
                        <a:gd name="connsiteY9" fmla="*/ 1219288 h 1973339"/>
                        <a:gd name="connsiteX10" fmla="*/ 2614863 w 3609473"/>
                        <a:gd name="connsiteY10" fmla="*/ 1812847 h 1973339"/>
                        <a:gd name="connsiteX11" fmla="*/ 3064041 w 3609473"/>
                        <a:gd name="connsiteY11" fmla="*/ 1941183 h 1973339"/>
                        <a:gd name="connsiteX12" fmla="*/ 3609473 w 3609473"/>
                        <a:gd name="connsiteY12" fmla="*/ 1941183 h 1973339"/>
                        <a:gd name="connsiteX0" fmla="*/ 0 w 3609473"/>
                        <a:gd name="connsiteY0" fmla="*/ 1973267 h 1973267"/>
                        <a:gd name="connsiteX1" fmla="*/ 577516 w 3609473"/>
                        <a:gd name="connsiteY1" fmla="*/ 1941183 h 1973267"/>
                        <a:gd name="connsiteX2" fmla="*/ 1026695 w 3609473"/>
                        <a:gd name="connsiteY2" fmla="*/ 1748678 h 1973267"/>
                        <a:gd name="connsiteX3" fmla="*/ 1235242 w 3609473"/>
                        <a:gd name="connsiteY3" fmla="*/ 1267415 h 1973267"/>
                        <a:gd name="connsiteX4" fmla="*/ 1523999 w 3609473"/>
                        <a:gd name="connsiteY4" fmla="*/ 609690 h 1973267"/>
                        <a:gd name="connsiteX5" fmla="*/ 1668379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1973267"/>
                        <a:gd name="connsiteX1" fmla="*/ 577516 w 3609473"/>
                        <a:gd name="connsiteY1" fmla="*/ 1941183 h 1973267"/>
                        <a:gd name="connsiteX2" fmla="*/ 1026695 w 3609473"/>
                        <a:gd name="connsiteY2" fmla="*/ 1748678 h 1973267"/>
                        <a:gd name="connsiteX3" fmla="*/ 1331495 w 3609473"/>
                        <a:gd name="connsiteY3" fmla="*/ 1235331 h 1973267"/>
                        <a:gd name="connsiteX4" fmla="*/ 1523999 w 3609473"/>
                        <a:gd name="connsiteY4" fmla="*/ 609690 h 1973267"/>
                        <a:gd name="connsiteX5" fmla="*/ 1668379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1973267"/>
                        <a:gd name="connsiteX1" fmla="*/ 577516 w 3609473"/>
                        <a:gd name="connsiteY1" fmla="*/ 1941183 h 1973267"/>
                        <a:gd name="connsiteX2" fmla="*/ 1042737 w 3609473"/>
                        <a:gd name="connsiteY2" fmla="*/ 1796804 h 1973267"/>
                        <a:gd name="connsiteX3" fmla="*/ 1331495 w 3609473"/>
                        <a:gd name="connsiteY3" fmla="*/ 1235331 h 1973267"/>
                        <a:gd name="connsiteX4" fmla="*/ 1523999 w 3609473"/>
                        <a:gd name="connsiteY4" fmla="*/ 609690 h 1973267"/>
                        <a:gd name="connsiteX5" fmla="*/ 1668379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1973267"/>
                        <a:gd name="connsiteX1" fmla="*/ 577516 w 3609473"/>
                        <a:gd name="connsiteY1" fmla="*/ 1941183 h 1973267"/>
                        <a:gd name="connsiteX2" fmla="*/ 1042737 w 3609473"/>
                        <a:gd name="connsiteY2" fmla="*/ 1796804 h 1973267"/>
                        <a:gd name="connsiteX3" fmla="*/ 1283368 w 3609473"/>
                        <a:gd name="connsiteY3" fmla="*/ 1235331 h 1973267"/>
                        <a:gd name="connsiteX4" fmla="*/ 1523999 w 3609473"/>
                        <a:gd name="connsiteY4" fmla="*/ 609690 h 1973267"/>
                        <a:gd name="connsiteX5" fmla="*/ 1668379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1973267"/>
                        <a:gd name="connsiteX1" fmla="*/ 577516 w 3609473"/>
                        <a:gd name="connsiteY1" fmla="*/ 1941183 h 1973267"/>
                        <a:gd name="connsiteX2" fmla="*/ 1042737 w 3609473"/>
                        <a:gd name="connsiteY2" fmla="*/ 1796804 h 1973267"/>
                        <a:gd name="connsiteX3" fmla="*/ 1331495 w 3609473"/>
                        <a:gd name="connsiteY3" fmla="*/ 1235331 h 1973267"/>
                        <a:gd name="connsiteX4" fmla="*/ 1523999 w 3609473"/>
                        <a:gd name="connsiteY4" fmla="*/ 609690 h 1973267"/>
                        <a:gd name="connsiteX5" fmla="*/ 1668379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1973267"/>
                        <a:gd name="connsiteX1" fmla="*/ 577516 w 3609473"/>
                        <a:gd name="connsiteY1" fmla="*/ 1941183 h 1973267"/>
                        <a:gd name="connsiteX2" fmla="*/ 1042737 w 3609473"/>
                        <a:gd name="connsiteY2" fmla="*/ 1796804 h 1973267"/>
                        <a:gd name="connsiteX3" fmla="*/ 1331495 w 3609473"/>
                        <a:gd name="connsiteY3" fmla="*/ 1235331 h 1973267"/>
                        <a:gd name="connsiteX4" fmla="*/ 1523999 w 3609473"/>
                        <a:gd name="connsiteY4" fmla="*/ 609690 h 1973267"/>
                        <a:gd name="connsiteX5" fmla="*/ 1620253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1973267"/>
                        <a:gd name="connsiteX1" fmla="*/ 577516 w 3609473"/>
                        <a:gd name="connsiteY1" fmla="*/ 1941183 h 1973267"/>
                        <a:gd name="connsiteX2" fmla="*/ 1042737 w 3609473"/>
                        <a:gd name="connsiteY2" fmla="*/ 1796804 h 1973267"/>
                        <a:gd name="connsiteX3" fmla="*/ 1331495 w 3609473"/>
                        <a:gd name="connsiteY3" fmla="*/ 1235331 h 1973267"/>
                        <a:gd name="connsiteX4" fmla="*/ 1491915 w 3609473"/>
                        <a:gd name="connsiteY4" fmla="*/ 609690 h 1973267"/>
                        <a:gd name="connsiteX5" fmla="*/ 1620253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1973267"/>
                        <a:gd name="connsiteX1" fmla="*/ 577516 w 3609473"/>
                        <a:gd name="connsiteY1" fmla="*/ 1941183 h 1973267"/>
                        <a:gd name="connsiteX2" fmla="*/ 1042737 w 3609473"/>
                        <a:gd name="connsiteY2" fmla="*/ 1796804 h 1973267"/>
                        <a:gd name="connsiteX3" fmla="*/ 1347537 w 3609473"/>
                        <a:gd name="connsiteY3" fmla="*/ 1187205 h 1973267"/>
                        <a:gd name="connsiteX4" fmla="*/ 1491915 w 3609473"/>
                        <a:gd name="connsiteY4" fmla="*/ 609690 h 1973267"/>
                        <a:gd name="connsiteX5" fmla="*/ 1620253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89309 h 1989309"/>
                        <a:gd name="connsiteX1" fmla="*/ 577516 w 3609473"/>
                        <a:gd name="connsiteY1" fmla="*/ 1941183 h 1989309"/>
                        <a:gd name="connsiteX2" fmla="*/ 1042737 w 3609473"/>
                        <a:gd name="connsiteY2" fmla="*/ 1796804 h 1989309"/>
                        <a:gd name="connsiteX3" fmla="*/ 1347537 w 3609473"/>
                        <a:gd name="connsiteY3" fmla="*/ 1187205 h 1989309"/>
                        <a:gd name="connsiteX4" fmla="*/ 1491915 w 3609473"/>
                        <a:gd name="connsiteY4" fmla="*/ 609690 h 1989309"/>
                        <a:gd name="connsiteX5" fmla="*/ 1620253 w 3609473"/>
                        <a:gd name="connsiteY5" fmla="*/ 176550 h 1989309"/>
                        <a:gd name="connsiteX6" fmla="*/ 1828800 w 3609473"/>
                        <a:gd name="connsiteY6" fmla="*/ 88 h 1989309"/>
                        <a:gd name="connsiteX7" fmla="*/ 2037347 w 3609473"/>
                        <a:gd name="connsiteY7" fmla="*/ 160509 h 1989309"/>
                        <a:gd name="connsiteX8" fmla="*/ 2197769 w 3609473"/>
                        <a:gd name="connsiteY8" fmla="*/ 625731 h 1989309"/>
                        <a:gd name="connsiteX9" fmla="*/ 2342146 w 3609473"/>
                        <a:gd name="connsiteY9" fmla="*/ 1219288 h 1989309"/>
                        <a:gd name="connsiteX10" fmla="*/ 2614863 w 3609473"/>
                        <a:gd name="connsiteY10" fmla="*/ 1812847 h 1989309"/>
                        <a:gd name="connsiteX11" fmla="*/ 3064041 w 3609473"/>
                        <a:gd name="connsiteY11" fmla="*/ 1941183 h 1989309"/>
                        <a:gd name="connsiteX12" fmla="*/ 3609473 w 3609473"/>
                        <a:gd name="connsiteY12" fmla="*/ 1941183 h 1989309"/>
                        <a:gd name="connsiteX0" fmla="*/ 0 w 3593431"/>
                        <a:gd name="connsiteY0" fmla="*/ 1957224 h 1958791"/>
                        <a:gd name="connsiteX1" fmla="*/ 561474 w 3593431"/>
                        <a:gd name="connsiteY1" fmla="*/ 1941183 h 1958791"/>
                        <a:gd name="connsiteX2" fmla="*/ 1026695 w 3593431"/>
                        <a:gd name="connsiteY2" fmla="*/ 1796804 h 1958791"/>
                        <a:gd name="connsiteX3" fmla="*/ 1331495 w 3593431"/>
                        <a:gd name="connsiteY3" fmla="*/ 1187205 h 1958791"/>
                        <a:gd name="connsiteX4" fmla="*/ 1475873 w 3593431"/>
                        <a:gd name="connsiteY4" fmla="*/ 609690 h 1958791"/>
                        <a:gd name="connsiteX5" fmla="*/ 1604211 w 3593431"/>
                        <a:gd name="connsiteY5" fmla="*/ 176550 h 1958791"/>
                        <a:gd name="connsiteX6" fmla="*/ 1812758 w 3593431"/>
                        <a:gd name="connsiteY6" fmla="*/ 88 h 1958791"/>
                        <a:gd name="connsiteX7" fmla="*/ 2021305 w 3593431"/>
                        <a:gd name="connsiteY7" fmla="*/ 160509 h 1958791"/>
                        <a:gd name="connsiteX8" fmla="*/ 2181727 w 3593431"/>
                        <a:gd name="connsiteY8" fmla="*/ 625731 h 1958791"/>
                        <a:gd name="connsiteX9" fmla="*/ 2326104 w 3593431"/>
                        <a:gd name="connsiteY9" fmla="*/ 1219288 h 1958791"/>
                        <a:gd name="connsiteX10" fmla="*/ 2598821 w 3593431"/>
                        <a:gd name="connsiteY10" fmla="*/ 1812847 h 1958791"/>
                        <a:gd name="connsiteX11" fmla="*/ 3047999 w 3593431"/>
                        <a:gd name="connsiteY11" fmla="*/ 1941183 h 1958791"/>
                        <a:gd name="connsiteX12" fmla="*/ 3593431 w 3593431"/>
                        <a:gd name="connsiteY12" fmla="*/ 1941183 h 1958791"/>
                        <a:gd name="connsiteX0" fmla="*/ 0 w 3593431"/>
                        <a:gd name="connsiteY0" fmla="*/ 1957224 h 1958791"/>
                        <a:gd name="connsiteX1" fmla="*/ 561474 w 3593431"/>
                        <a:gd name="connsiteY1" fmla="*/ 1941183 h 1958791"/>
                        <a:gd name="connsiteX2" fmla="*/ 1026695 w 3593431"/>
                        <a:gd name="connsiteY2" fmla="*/ 1796804 h 1958791"/>
                        <a:gd name="connsiteX3" fmla="*/ 1315453 w 3593431"/>
                        <a:gd name="connsiteY3" fmla="*/ 1219289 h 1958791"/>
                        <a:gd name="connsiteX4" fmla="*/ 1475873 w 3593431"/>
                        <a:gd name="connsiteY4" fmla="*/ 609690 h 1958791"/>
                        <a:gd name="connsiteX5" fmla="*/ 1604211 w 3593431"/>
                        <a:gd name="connsiteY5" fmla="*/ 176550 h 1958791"/>
                        <a:gd name="connsiteX6" fmla="*/ 1812758 w 3593431"/>
                        <a:gd name="connsiteY6" fmla="*/ 88 h 1958791"/>
                        <a:gd name="connsiteX7" fmla="*/ 2021305 w 3593431"/>
                        <a:gd name="connsiteY7" fmla="*/ 160509 h 1958791"/>
                        <a:gd name="connsiteX8" fmla="*/ 2181727 w 3593431"/>
                        <a:gd name="connsiteY8" fmla="*/ 625731 h 1958791"/>
                        <a:gd name="connsiteX9" fmla="*/ 2326104 w 3593431"/>
                        <a:gd name="connsiteY9" fmla="*/ 1219288 h 1958791"/>
                        <a:gd name="connsiteX10" fmla="*/ 2598821 w 3593431"/>
                        <a:gd name="connsiteY10" fmla="*/ 1812847 h 1958791"/>
                        <a:gd name="connsiteX11" fmla="*/ 3047999 w 3593431"/>
                        <a:gd name="connsiteY11" fmla="*/ 1941183 h 1958791"/>
                        <a:gd name="connsiteX12" fmla="*/ 3593431 w 3593431"/>
                        <a:gd name="connsiteY12" fmla="*/ 1941183 h 1958791"/>
                        <a:gd name="connsiteX0" fmla="*/ 0 w 3593431"/>
                        <a:gd name="connsiteY0" fmla="*/ 1957224 h 1958791"/>
                        <a:gd name="connsiteX1" fmla="*/ 561474 w 3593431"/>
                        <a:gd name="connsiteY1" fmla="*/ 1941183 h 1958791"/>
                        <a:gd name="connsiteX2" fmla="*/ 1026695 w 3593431"/>
                        <a:gd name="connsiteY2" fmla="*/ 1796804 h 1958791"/>
                        <a:gd name="connsiteX3" fmla="*/ 1283369 w 3593431"/>
                        <a:gd name="connsiteY3" fmla="*/ 1219289 h 1958791"/>
                        <a:gd name="connsiteX4" fmla="*/ 1475873 w 3593431"/>
                        <a:gd name="connsiteY4" fmla="*/ 609690 h 1958791"/>
                        <a:gd name="connsiteX5" fmla="*/ 1604211 w 3593431"/>
                        <a:gd name="connsiteY5" fmla="*/ 176550 h 1958791"/>
                        <a:gd name="connsiteX6" fmla="*/ 1812758 w 3593431"/>
                        <a:gd name="connsiteY6" fmla="*/ 88 h 1958791"/>
                        <a:gd name="connsiteX7" fmla="*/ 2021305 w 3593431"/>
                        <a:gd name="connsiteY7" fmla="*/ 160509 h 1958791"/>
                        <a:gd name="connsiteX8" fmla="*/ 2181727 w 3593431"/>
                        <a:gd name="connsiteY8" fmla="*/ 625731 h 1958791"/>
                        <a:gd name="connsiteX9" fmla="*/ 2326104 w 3593431"/>
                        <a:gd name="connsiteY9" fmla="*/ 1219288 h 1958791"/>
                        <a:gd name="connsiteX10" fmla="*/ 2598821 w 3593431"/>
                        <a:gd name="connsiteY10" fmla="*/ 1812847 h 1958791"/>
                        <a:gd name="connsiteX11" fmla="*/ 3047999 w 3593431"/>
                        <a:gd name="connsiteY11" fmla="*/ 1941183 h 1958791"/>
                        <a:gd name="connsiteX12" fmla="*/ 3593431 w 3593431"/>
                        <a:gd name="connsiteY12" fmla="*/ 1941183 h 1958791"/>
                        <a:gd name="connsiteX0" fmla="*/ 0 w 3593431"/>
                        <a:gd name="connsiteY0" fmla="*/ 1957224 h 1958791"/>
                        <a:gd name="connsiteX1" fmla="*/ 561474 w 3593431"/>
                        <a:gd name="connsiteY1" fmla="*/ 1941183 h 1958791"/>
                        <a:gd name="connsiteX2" fmla="*/ 1026695 w 3593431"/>
                        <a:gd name="connsiteY2" fmla="*/ 1796804 h 1958791"/>
                        <a:gd name="connsiteX3" fmla="*/ 1347537 w 3593431"/>
                        <a:gd name="connsiteY3" fmla="*/ 1251374 h 1958791"/>
                        <a:gd name="connsiteX4" fmla="*/ 1475873 w 3593431"/>
                        <a:gd name="connsiteY4" fmla="*/ 609690 h 1958791"/>
                        <a:gd name="connsiteX5" fmla="*/ 1604211 w 3593431"/>
                        <a:gd name="connsiteY5" fmla="*/ 176550 h 1958791"/>
                        <a:gd name="connsiteX6" fmla="*/ 1812758 w 3593431"/>
                        <a:gd name="connsiteY6" fmla="*/ 88 h 1958791"/>
                        <a:gd name="connsiteX7" fmla="*/ 2021305 w 3593431"/>
                        <a:gd name="connsiteY7" fmla="*/ 160509 h 1958791"/>
                        <a:gd name="connsiteX8" fmla="*/ 2181727 w 3593431"/>
                        <a:gd name="connsiteY8" fmla="*/ 625731 h 1958791"/>
                        <a:gd name="connsiteX9" fmla="*/ 2326104 w 3593431"/>
                        <a:gd name="connsiteY9" fmla="*/ 1219288 h 1958791"/>
                        <a:gd name="connsiteX10" fmla="*/ 2598821 w 3593431"/>
                        <a:gd name="connsiteY10" fmla="*/ 1812847 h 1958791"/>
                        <a:gd name="connsiteX11" fmla="*/ 3047999 w 3593431"/>
                        <a:gd name="connsiteY11" fmla="*/ 1941183 h 1958791"/>
                        <a:gd name="connsiteX12" fmla="*/ 3593431 w 3593431"/>
                        <a:gd name="connsiteY12" fmla="*/ 1941183 h 1958791"/>
                        <a:gd name="connsiteX0" fmla="*/ 0 w 3593431"/>
                        <a:gd name="connsiteY0" fmla="*/ 1957224 h 1958791"/>
                        <a:gd name="connsiteX1" fmla="*/ 561474 w 3593431"/>
                        <a:gd name="connsiteY1" fmla="*/ 1941183 h 1958791"/>
                        <a:gd name="connsiteX2" fmla="*/ 994610 w 3593431"/>
                        <a:gd name="connsiteY2" fmla="*/ 1796804 h 1958791"/>
                        <a:gd name="connsiteX3" fmla="*/ 1347537 w 3593431"/>
                        <a:gd name="connsiteY3" fmla="*/ 1251374 h 1958791"/>
                        <a:gd name="connsiteX4" fmla="*/ 1475873 w 3593431"/>
                        <a:gd name="connsiteY4" fmla="*/ 609690 h 1958791"/>
                        <a:gd name="connsiteX5" fmla="*/ 1604211 w 3593431"/>
                        <a:gd name="connsiteY5" fmla="*/ 176550 h 1958791"/>
                        <a:gd name="connsiteX6" fmla="*/ 1812758 w 3593431"/>
                        <a:gd name="connsiteY6" fmla="*/ 88 h 1958791"/>
                        <a:gd name="connsiteX7" fmla="*/ 2021305 w 3593431"/>
                        <a:gd name="connsiteY7" fmla="*/ 160509 h 1958791"/>
                        <a:gd name="connsiteX8" fmla="*/ 2181727 w 3593431"/>
                        <a:gd name="connsiteY8" fmla="*/ 625731 h 1958791"/>
                        <a:gd name="connsiteX9" fmla="*/ 2326104 w 3593431"/>
                        <a:gd name="connsiteY9" fmla="*/ 1219288 h 1958791"/>
                        <a:gd name="connsiteX10" fmla="*/ 2598821 w 3593431"/>
                        <a:gd name="connsiteY10" fmla="*/ 1812847 h 1958791"/>
                        <a:gd name="connsiteX11" fmla="*/ 3047999 w 3593431"/>
                        <a:gd name="connsiteY11" fmla="*/ 1941183 h 1958791"/>
                        <a:gd name="connsiteX12" fmla="*/ 3593431 w 3593431"/>
                        <a:gd name="connsiteY12" fmla="*/ 1941183 h 1958791"/>
                        <a:gd name="connsiteX0" fmla="*/ 0 w 3593431"/>
                        <a:gd name="connsiteY0" fmla="*/ 1957224 h 1958791"/>
                        <a:gd name="connsiteX1" fmla="*/ 561474 w 3593431"/>
                        <a:gd name="connsiteY1" fmla="*/ 1941183 h 1958791"/>
                        <a:gd name="connsiteX2" fmla="*/ 994610 w 3593431"/>
                        <a:gd name="connsiteY2" fmla="*/ 1796804 h 1958791"/>
                        <a:gd name="connsiteX3" fmla="*/ 1315453 w 3593431"/>
                        <a:gd name="connsiteY3" fmla="*/ 1235332 h 1958791"/>
                        <a:gd name="connsiteX4" fmla="*/ 1475873 w 3593431"/>
                        <a:gd name="connsiteY4" fmla="*/ 609690 h 1958791"/>
                        <a:gd name="connsiteX5" fmla="*/ 1604211 w 3593431"/>
                        <a:gd name="connsiteY5" fmla="*/ 176550 h 1958791"/>
                        <a:gd name="connsiteX6" fmla="*/ 1812758 w 3593431"/>
                        <a:gd name="connsiteY6" fmla="*/ 88 h 1958791"/>
                        <a:gd name="connsiteX7" fmla="*/ 2021305 w 3593431"/>
                        <a:gd name="connsiteY7" fmla="*/ 160509 h 1958791"/>
                        <a:gd name="connsiteX8" fmla="*/ 2181727 w 3593431"/>
                        <a:gd name="connsiteY8" fmla="*/ 625731 h 1958791"/>
                        <a:gd name="connsiteX9" fmla="*/ 2326104 w 3593431"/>
                        <a:gd name="connsiteY9" fmla="*/ 1219288 h 1958791"/>
                        <a:gd name="connsiteX10" fmla="*/ 2598821 w 3593431"/>
                        <a:gd name="connsiteY10" fmla="*/ 1812847 h 1958791"/>
                        <a:gd name="connsiteX11" fmla="*/ 3047999 w 3593431"/>
                        <a:gd name="connsiteY11" fmla="*/ 1941183 h 1958791"/>
                        <a:gd name="connsiteX12" fmla="*/ 3593431 w 3593431"/>
                        <a:gd name="connsiteY12" fmla="*/ 1941183 h 1958791"/>
                        <a:gd name="connsiteX0" fmla="*/ 0 w 3593431"/>
                        <a:gd name="connsiteY0" fmla="*/ 1957224 h 1958791"/>
                        <a:gd name="connsiteX1" fmla="*/ 561474 w 3593431"/>
                        <a:gd name="connsiteY1" fmla="*/ 1941183 h 1958791"/>
                        <a:gd name="connsiteX2" fmla="*/ 994610 w 3593431"/>
                        <a:gd name="connsiteY2" fmla="*/ 1796804 h 1958791"/>
                        <a:gd name="connsiteX3" fmla="*/ 1315453 w 3593431"/>
                        <a:gd name="connsiteY3" fmla="*/ 1235332 h 1958791"/>
                        <a:gd name="connsiteX4" fmla="*/ 1427746 w 3593431"/>
                        <a:gd name="connsiteY4" fmla="*/ 609690 h 1958791"/>
                        <a:gd name="connsiteX5" fmla="*/ 1604211 w 3593431"/>
                        <a:gd name="connsiteY5" fmla="*/ 176550 h 1958791"/>
                        <a:gd name="connsiteX6" fmla="*/ 1812758 w 3593431"/>
                        <a:gd name="connsiteY6" fmla="*/ 88 h 1958791"/>
                        <a:gd name="connsiteX7" fmla="*/ 2021305 w 3593431"/>
                        <a:gd name="connsiteY7" fmla="*/ 160509 h 1958791"/>
                        <a:gd name="connsiteX8" fmla="*/ 2181727 w 3593431"/>
                        <a:gd name="connsiteY8" fmla="*/ 625731 h 1958791"/>
                        <a:gd name="connsiteX9" fmla="*/ 2326104 w 3593431"/>
                        <a:gd name="connsiteY9" fmla="*/ 1219288 h 1958791"/>
                        <a:gd name="connsiteX10" fmla="*/ 2598821 w 3593431"/>
                        <a:gd name="connsiteY10" fmla="*/ 1812847 h 1958791"/>
                        <a:gd name="connsiteX11" fmla="*/ 3047999 w 3593431"/>
                        <a:gd name="connsiteY11" fmla="*/ 1941183 h 1958791"/>
                        <a:gd name="connsiteX12" fmla="*/ 3593431 w 3593431"/>
                        <a:gd name="connsiteY12" fmla="*/ 1941183 h 1958791"/>
                        <a:gd name="connsiteX0" fmla="*/ 0 w 3593431"/>
                        <a:gd name="connsiteY0" fmla="*/ 1957697 h 1959264"/>
                        <a:gd name="connsiteX1" fmla="*/ 561474 w 3593431"/>
                        <a:gd name="connsiteY1" fmla="*/ 1941656 h 1959264"/>
                        <a:gd name="connsiteX2" fmla="*/ 994610 w 3593431"/>
                        <a:gd name="connsiteY2" fmla="*/ 1797277 h 1959264"/>
                        <a:gd name="connsiteX3" fmla="*/ 1315453 w 3593431"/>
                        <a:gd name="connsiteY3" fmla="*/ 1235805 h 1959264"/>
                        <a:gd name="connsiteX4" fmla="*/ 1427746 w 3593431"/>
                        <a:gd name="connsiteY4" fmla="*/ 610163 h 1959264"/>
                        <a:gd name="connsiteX5" fmla="*/ 1636295 w 3593431"/>
                        <a:gd name="connsiteY5" fmla="*/ 128896 h 1959264"/>
                        <a:gd name="connsiteX6" fmla="*/ 1812758 w 3593431"/>
                        <a:gd name="connsiteY6" fmla="*/ 561 h 1959264"/>
                        <a:gd name="connsiteX7" fmla="*/ 2021305 w 3593431"/>
                        <a:gd name="connsiteY7" fmla="*/ 160982 h 1959264"/>
                        <a:gd name="connsiteX8" fmla="*/ 2181727 w 3593431"/>
                        <a:gd name="connsiteY8" fmla="*/ 626204 h 1959264"/>
                        <a:gd name="connsiteX9" fmla="*/ 2326104 w 3593431"/>
                        <a:gd name="connsiteY9" fmla="*/ 1219761 h 1959264"/>
                        <a:gd name="connsiteX10" fmla="*/ 2598821 w 3593431"/>
                        <a:gd name="connsiteY10" fmla="*/ 1813320 h 1959264"/>
                        <a:gd name="connsiteX11" fmla="*/ 3047999 w 3593431"/>
                        <a:gd name="connsiteY11" fmla="*/ 1941656 h 1959264"/>
                        <a:gd name="connsiteX12" fmla="*/ 3593431 w 3593431"/>
                        <a:gd name="connsiteY12" fmla="*/ 1941656 h 1959264"/>
                        <a:gd name="connsiteX0" fmla="*/ 0 w 3593431"/>
                        <a:gd name="connsiteY0" fmla="*/ 1957697 h 1959264"/>
                        <a:gd name="connsiteX1" fmla="*/ 561474 w 3593431"/>
                        <a:gd name="connsiteY1" fmla="*/ 1941656 h 1959264"/>
                        <a:gd name="connsiteX2" fmla="*/ 994610 w 3593431"/>
                        <a:gd name="connsiteY2" fmla="*/ 1797277 h 1959264"/>
                        <a:gd name="connsiteX3" fmla="*/ 1267326 w 3593431"/>
                        <a:gd name="connsiteY3" fmla="*/ 1235805 h 1959264"/>
                        <a:gd name="connsiteX4" fmla="*/ 1427746 w 3593431"/>
                        <a:gd name="connsiteY4" fmla="*/ 610163 h 1959264"/>
                        <a:gd name="connsiteX5" fmla="*/ 1636295 w 3593431"/>
                        <a:gd name="connsiteY5" fmla="*/ 128896 h 1959264"/>
                        <a:gd name="connsiteX6" fmla="*/ 1812758 w 3593431"/>
                        <a:gd name="connsiteY6" fmla="*/ 561 h 1959264"/>
                        <a:gd name="connsiteX7" fmla="*/ 2021305 w 3593431"/>
                        <a:gd name="connsiteY7" fmla="*/ 160982 h 1959264"/>
                        <a:gd name="connsiteX8" fmla="*/ 2181727 w 3593431"/>
                        <a:gd name="connsiteY8" fmla="*/ 626204 h 1959264"/>
                        <a:gd name="connsiteX9" fmla="*/ 2326104 w 3593431"/>
                        <a:gd name="connsiteY9" fmla="*/ 1219761 h 1959264"/>
                        <a:gd name="connsiteX10" fmla="*/ 2598821 w 3593431"/>
                        <a:gd name="connsiteY10" fmla="*/ 1813320 h 1959264"/>
                        <a:gd name="connsiteX11" fmla="*/ 3047999 w 3593431"/>
                        <a:gd name="connsiteY11" fmla="*/ 1941656 h 1959264"/>
                        <a:gd name="connsiteX12" fmla="*/ 3593431 w 3593431"/>
                        <a:gd name="connsiteY12" fmla="*/ 1941656 h 1959264"/>
                        <a:gd name="connsiteX0" fmla="*/ 0 w 3593431"/>
                        <a:gd name="connsiteY0" fmla="*/ 1957736 h 1959303"/>
                        <a:gd name="connsiteX1" fmla="*/ 561474 w 3593431"/>
                        <a:gd name="connsiteY1" fmla="*/ 1941695 h 1959303"/>
                        <a:gd name="connsiteX2" fmla="*/ 994610 w 3593431"/>
                        <a:gd name="connsiteY2" fmla="*/ 1797316 h 1959303"/>
                        <a:gd name="connsiteX3" fmla="*/ 1267326 w 3593431"/>
                        <a:gd name="connsiteY3" fmla="*/ 1235844 h 1959303"/>
                        <a:gd name="connsiteX4" fmla="*/ 1507957 w 3593431"/>
                        <a:gd name="connsiteY4" fmla="*/ 626244 h 1959303"/>
                        <a:gd name="connsiteX5" fmla="*/ 1636295 w 3593431"/>
                        <a:gd name="connsiteY5" fmla="*/ 128935 h 1959303"/>
                        <a:gd name="connsiteX6" fmla="*/ 1812758 w 3593431"/>
                        <a:gd name="connsiteY6" fmla="*/ 600 h 1959303"/>
                        <a:gd name="connsiteX7" fmla="*/ 2021305 w 3593431"/>
                        <a:gd name="connsiteY7" fmla="*/ 161021 h 1959303"/>
                        <a:gd name="connsiteX8" fmla="*/ 2181727 w 3593431"/>
                        <a:gd name="connsiteY8" fmla="*/ 626243 h 1959303"/>
                        <a:gd name="connsiteX9" fmla="*/ 2326104 w 3593431"/>
                        <a:gd name="connsiteY9" fmla="*/ 1219800 h 1959303"/>
                        <a:gd name="connsiteX10" fmla="*/ 2598821 w 3593431"/>
                        <a:gd name="connsiteY10" fmla="*/ 1813359 h 1959303"/>
                        <a:gd name="connsiteX11" fmla="*/ 3047999 w 3593431"/>
                        <a:gd name="connsiteY11" fmla="*/ 1941695 h 1959303"/>
                        <a:gd name="connsiteX12" fmla="*/ 3593431 w 3593431"/>
                        <a:gd name="connsiteY12" fmla="*/ 1941695 h 1959303"/>
                        <a:gd name="connsiteX0" fmla="*/ 0 w 3593431"/>
                        <a:gd name="connsiteY0" fmla="*/ 1957698 h 1959265"/>
                        <a:gd name="connsiteX1" fmla="*/ 561474 w 3593431"/>
                        <a:gd name="connsiteY1" fmla="*/ 1941657 h 1959265"/>
                        <a:gd name="connsiteX2" fmla="*/ 994610 w 3593431"/>
                        <a:gd name="connsiteY2" fmla="*/ 1797278 h 1959265"/>
                        <a:gd name="connsiteX3" fmla="*/ 1267326 w 3593431"/>
                        <a:gd name="connsiteY3" fmla="*/ 1235806 h 1959265"/>
                        <a:gd name="connsiteX4" fmla="*/ 1475873 w 3593431"/>
                        <a:gd name="connsiteY4" fmla="*/ 610163 h 1959265"/>
                        <a:gd name="connsiteX5" fmla="*/ 1636295 w 3593431"/>
                        <a:gd name="connsiteY5" fmla="*/ 128897 h 1959265"/>
                        <a:gd name="connsiteX6" fmla="*/ 1812758 w 3593431"/>
                        <a:gd name="connsiteY6" fmla="*/ 562 h 1959265"/>
                        <a:gd name="connsiteX7" fmla="*/ 2021305 w 3593431"/>
                        <a:gd name="connsiteY7" fmla="*/ 160983 h 1959265"/>
                        <a:gd name="connsiteX8" fmla="*/ 2181727 w 3593431"/>
                        <a:gd name="connsiteY8" fmla="*/ 626205 h 1959265"/>
                        <a:gd name="connsiteX9" fmla="*/ 2326104 w 3593431"/>
                        <a:gd name="connsiteY9" fmla="*/ 1219762 h 1959265"/>
                        <a:gd name="connsiteX10" fmla="*/ 2598821 w 3593431"/>
                        <a:gd name="connsiteY10" fmla="*/ 1813321 h 1959265"/>
                        <a:gd name="connsiteX11" fmla="*/ 3047999 w 3593431"/>
                        <a:gd name="connsiteY11" fmla="*/ 1941657 h 1959265"/>
                        <a:gd name="connsiteX12" fmla="*/ 3593431 w 3593431"/>
                        <a:gd name="connsiteY12" fmla="*/ 1941657 h 1959265"/>
                        <a:gd name="connsiteX0" fmla="*/ 0 w 3593431"/>
                        <a:gd name="connsiteY0" fmla="*/ 1957634 h 1959201"/>
                        <a:gd name="connsiteX1" fmla="*/ 561474 w 3593431"/>
                        <a:gd name="connsiteY1" fmla="*/ 1941593 h 1959201"/>
                        <a:gd name="connsiteX2" fmla="*/ 994610 w 3593431"/>
                        <a:gd name="connsiteY2" fmla="*/ 1797214 h 1959201"/>
                        <a:gd name="connsiteX3" fmla="*/ 1267326 w 3593431"/>
                        <a:gd name="connsiteY3" fmla="*/ 1235742 h 1959201"/>
                        <a:gd name="connsiteX4" fmla="*/ 1459831 w 3593431"/>
                        <a:gd name="connsiteY4" fmla="*/ 578014 h 1959201"/>
                        <a:gd name="connsiteX5" fmla="*/ 1636295 w 3593431"/>
                        <a:gd name="connsiteY5" fmla="*/ 128833 h 1959201"/>
                        <a:gd name="connsiteX6" fmla="*/ 1812758 w 3593431"/>
                        <a:gd name="connsiteY6" fmla="*/ 498 h 1959201"/>
                        <a:gd name="connsiteX7" fmla="*/ 2021305 w 3593431"/>
                        <a:gd name="connsiteY7" fmla="*/ 160919 h 1959201"/>
                        <a:gd name="connsiteX8" fmla="*/ 2181727 w 3593431"/>
                        <a:gd name="connsiteY8" fmla="*/ 626141 h 1959201"/>
                        <a:gd name="connsiteX9" fmla="*/ 2326104 w 3593431"/>
                        <a:gd name="connsiteY9" fmla="*/ 1219698 h 1959201"/>
                        <a:gd name="connsiteX10" fmla="*/ 2598821 w 3593431"/>
                        <a:gd name="connsiteY10" fmla="*/ 1813257 h 1959201"/>
                        <a:gd name="connsiteX11" fmla="*/ 3047999 w 3593431"/>
                        <a:gd name="connsiteY11" fmla="*/ 1941593 h 1959201"/>
                        <a:gd name="connsiteX12" fmla="*/ 3593431 w 3593431"/>
                        <a:gd name="connsiteY12" fmla="*/ 1941593 h 1959201"/>
                        <a:gd name="connsiteX0" fmla="*/ 0 w 3047999"/>
                        <a:gd name="connsiteY0" fmla="*/ 1957634 h 1959201"/>
                        <a:gd name="connsiteX1" fmla="*/ 561474 w 3047999"/>
                        <a:gd name="connsiteY1" fmla="*/ 1941593 h 1959201"/>
                        <a:gd name="connsiteX2" fmla="*/ 994610 w 3047999"/>
                        <a:gd name="connsiteY2" fmla="*/ 1797214 h 1959201"/>
                        <a:gd name="connsiteX3" fmla="*/ 1267326 w 3047999"/>
                        <a:gd name="connsiteY3" fmla="*/ 1235742 h 1959201"/>
                        <a:gd name="connsiteX4" fmla="*/ 1459831 w 3047999"/>
                        <a:gd name="connsiteY4" fmla="*/ 578014 h 1959201"/>
                        <a:gd name="connsiteX5" fmla="*/ 1636295 w 3047999"/>
                        <a:gd name="connsiteY5" fmla="*/ 128833 h 1959201"/>
                        <a:gd name="connsiteX6" fmla="*/ 1812758 w 3047999"/>
                        <a:gd name="connsiteY6" fmla="*/ 498 h 1959201"/>
                        <a:gd name="connsiteX7" fmla="*/ 2021305 w 3047999"/>
                        <a:gd name="connsiteY7" fmla="*/ 160919 h 1959201"/>
                        <a:gd name="connsiteX8" fmla="*/ 2181727 w 3047999"/>
                        <a:gd name="connsiteY8" fmla="*/ 626141 h 1959201"/>
                        <a:gd name="connsiteX9" fmla="*/ 2326104 w 3047999"/>
                        <a:gd name="connsiteY9" fmla="*/ 1219698 h 1959201"/>
                        <a:gd name="connsiteX10" fmla="*/ 2598821 w 3047999"/>
                        <a:gd name="connsiteY10" fmla="*/ 1813257 h 1959201"/>
                        <a:gd name="connsiteX11" fmla="*/ 3047999 w 3047999"/>
                        <a:gd name="connsiteY11" fmla="*/ 1941593 h 1959201"/>
                        <a:gd name="connsiteX0" fmla="*/ 0 w 2598821"/>
                        <a:gd name="connsiteY0" fmla="*/ 1957634 h 1959201"/>
                        <a:gd name="connsiteX1" fmla="*/ 561474 w 2598821"/>
                        <a:gd name="connsiteY1" fmla="*/ 1941593 h 1959201"/>
                        <a:gd name="connsiteX2" fmla="*/ 994610 w 2598821"/>
                        <a:gd name="connsiteY2" fmla="*/ 1797214 h 1959201"/>
                        <a:gd name="connsiteX3" fmla="*/ 1267326 w 2598821"/>
                        <a:gd name="connsiteY3" fmla="*/ 1235742 h 1959201"/>
                        <a:gd name="connsiteX4" fmla="*/ 1459831 w 2598821"/>
                        <a:gd name="connsiteY4" fmla="*/ 578014 h 1959201"/>
                        <a:gd name="connsiteX5" fmla="*/ 1636295 w 2598821"/>
                        <a:gd name="connsiteY5" fmla="*/ 128833 h 1959201"/>
                        <a:gd name="connsiteX6" fmla="*/ 1812758 w 2598821"/>
                        <a:gd name="connsiteY6" fmla="*/ 498 h 1959201"/>
                        <a:gd name="connsiteX7" fmla="*/ 2021305 w 2598821"/>
                        <a:gd name="connsiteY7" fmla="*/ 160919 h 1959201"/>
                        <a:gd name="connsiteX8" fmla="*/ 2181727 w 2598821"/>
                        <a:gd name="connsiteY8" fmla="*/ 626141 h 1959201"/>
                        <a:gd name="connsiteX9" fmla="*/ 2326104 w 2598821"/>
                        <a:gd name="connsiteY9" fmla="*/ 1219698 h 1959201"/>
                        <a:gd name="connsiteX10" fmla="*/ 2598821 w 2598821"/>
                        <a:gd name="connsiteY10" fmla="*/ 1813257 h 1959201"/>
                        <a:gd name="connsiteX0" fmla="*/ 0 w 2326104"/>
                        <a:gd name="connsiteY0" fmla="*/ 1957634 h 1959201"/>
                        <a:gd name="connsiteX1" fmla="*/ 561474 w 2326104"/>
                        <a:gd name="connsiteY1" fmla="*/ 1941593 h 1959201"/>
                        <a:gd name="connsiteX2" fmla="*/ 994610 w 2326104"/>
                        <a:gd name="connsiteY2" fmla="*/ 1797214 h 1959201"/>
                        <a:gd name="connsiteX3" fmla="*/ 1267326 w 2326104"/>
                        <a:gd name="connsiteY3" fmla="*/ 1235742 h 1959201"/>
                        <a:gd name="connsiteX4" fmla="*/ 1459831 w 2326104"/>
                        <a:gd name="connsiteY4" fmla="*/ 578014 h 1959201"/>
                        <a:gd name="connsiteX5" fmla="*/ 1636295 w 2326104"/>
                        <a:gd name="connsiteY5" fmla="*/ 128833 h 1959201"/>
                        <a:gd name="connsiteX6" fmla="*/ 1812758 w 2326104"/>
                        <a:gd name="connsiteY6" fmla="*/ 498 h 1959201"/>
                        <a:gd name="connsiteX7" fmla="*/ 2021305 w 2326104"/>
                        <a:gd name="connsiteY7" fmla="*/ 160919 h 1959201"/>
                        <a:gd name="connsiteX8" fmla="*/ 2181727 w 2326104"/>
                        <a:gd name="connsiteY8" fmla="*/ 626141 h 1959201"/>
                        <a:gd name="connsiteX9" fmla="*/ 2326104 w 2326104"/>
                        <a:gd name="connsiteY9" fmla="*/ 1219698 h 1959201"/>
                        <a:gd name="connsiteX0" fmla="*/ 0 w 2181727"/>
                        <a:gd name="connsiteY0" fmla="*/ 1957634 h 1959201"/>
                        <a:gd name="connsiteX1" fmla="*/ 561474 w 2181727"/>
                        <a:gd name="connsiteY1" fmla="*/ 1941593 h 1959201"/>
                        <a:gd name="connsiteX2" fmla="*/ 994610 w 2181727"/>
                        <a:gd name="connsiteY2" fmla="*/ 1797214 h 1959201"/>
                        <a:gd name="connsiteX3" fmla="*/ 1267326 w 2181727"/>
                        <a:gd name="connsiteY3" fmla="*/ 1235742 h 1959201"/>
                        <a:gd name="connsiteX4" fmla="*/ 1459831 w 2181727"/>
                        <a:gd name="connsiteY4" fmla="*/ 578014 h 1959201"/>
                        <a:gd name="connsiteX5" fmla="*/ 1636295 w 2181727"/>
                        <a:gd name="connsiteY5" fmla="*/ 128833 h 1959201"/>
                        <a:gd name="connsiteX6" fmla="*/ 1812758 w 2181727"/>
                        <a:gd name="connsiteY6" fmla="*/ 498 h 1959201"/>
                        <a:gd name="connsiteX7" fmla="*/ 2021305 w 2181727"/>
                        <a:gd name="connsiteY7" fmla="*/ 160919 h 1959201"/>
                        <a:gd name="connsiteX8" fmla="*/ 2181727 w 2181727"/>
                        <a:gd name="connsiteY8" fmla="*/ 626141 h 1959201"/>
                        <a:gd name="connsiteX0" fmla="*/ 0 w 2021305"/>
                        <a:gd name="connsiteY0" fmla="*/ 1957634 h 1959201"/>
                        <a:gd name="connsiteX1" fmla="*/ 561474 w 2021305"/>
                        <a:gd name="connsiteY1" fmla="*/ 1941593 h 1959201"/>
                        <a:gd name="connsiteX2" fmla="*/ 994610 w 2021305"/>
                        <a:gd name="connsiteY2" fmla="*/ 1797214 h 1959201"/>
                        <a:gd name="connsiteX3" fmla="*/ 1267326 w 2021305"/>
                        <a:gd name="connsiteY3" fmla="*/ 1235742 h 1959201"/>
                        <a:gd name="connsiteX4" fmla="*/ 1459831 w 2021305"/>
                        <a:gd name="connsiteY4" fmla="*/ 578014 h 1959201"/>
                        <a:gd name="connsiteX5" fmla="*/ 1636295 w 2021305"/>
                        <a:gd name="connsiteY5" fmla="*/ 128833 h 1959201"/>
                        <a:gd name="connsiteX6" fmla="*/ 1812758 w 2021305"/>
                        <a:gd name="connsiteY6" fmla="*/ 498 h 1959201"/>
                        <a:gd name="connsiteX7" fmla="*/ 2021305 w 2021305"/>
                        <a:gd name="connsiteY7" fmla="*/ 160919 h 1959201"/>
                        <a:gd name="connsiteX0" fmla="*/ 0 w 1812758"/>
                        <a:gd name="connsiteY0" fmla="*/ 1957634 h 1959201"/>
                        <a:gd name="connsiteX1" fmla="*/ 561474 w 1812758"/>
                        <a:gd name="connsiteY1" fmla="*/ 1941593 h 1959201"/>
                        <a:gd name="connsiteX2" fmla="*/ 994610 w 1812758"/>
                        <a:gd name="connsiteY2" fmla="*/ 1797214 h 1959201"/>
                        <a:gd name="connsiteX3" fmla="*/ 1267326 w 1812758"/>
                        <a:gd name="connsiteY3" fmla="*/ 1235742 h 1959201"/>
                        <a:gd name="connsiteX4" fmla="*/ 1459831 w 1812758"/>
                        <a:gd name="connsiteY4" fmla="*/ 578014 h 1959201"/>
                        <a:gd name="connsiteX5" fmla="*/ 1636295 w 1812758"/>
                        <a:gd name="connsiteY5" fmla="*/ 128833 h 1959201"/>
                        <a:gd name="connsiteX6" fmla="*/ 1812758 w 1812758"/>
                        <a:gd name="connsiteY6" fmla="*/ 498 h 19592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812758" h="1959201">
                          <a:moveTo>
                            <a:pt x="0" y="1957634"/>
                          </a:moveTo>
                          <a:cubicBezTo>
                            <a:pt x="220579" y="1956297"/>
                            <a:pt x="395706" y="1968330"/>
                            <a:pt x="561474" y="1941593"/>
                          </a:cubicBezTo>
                          <a:cubicBezTo>
                            <a:pt x="727242" y="1914856"/>
                            <a:pt x="876968" y="1914856"/>
                            <a:pt x="994610" y="1797214"/>
                          </a:cubicBezTo>
                          <a:cubicBezTo>
                            <a:pt x="1112252" y="1679572"/>
                            <a:pt x="1189789" y="1438942"/>
                            <a:pt x="1267326" y="1235742"/>
                          </a:cubicBezTo>
                          <a:cubicBezTo>
                            <a:pt x="1344863" y="1032542"/>
                            <a:pt x="1398336" y="762499"/>
                            <a:pt x="1459831" y="578014"/>
                          </a:cubicBezTo>
                          <a:cubicBezTo>
                            <a:pt x="1521326" y="393529"/>
                            <a:pt x="1577474" y="225086"/>
                            <a:pt x="1636295" y="128833"/>
                          </a:cubicBezTo>
                          <a:cubicBezTo>
                            <a:pt x="1695116" y="32580"/>
                            <a:pt x="1748590" y="-4850"/>
                            <a:pt x="1812758" y="498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dirty="0">
                        <a:latin typeface="Times New Roman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7" name="Freeform 146"/>
                    <p:cNvSpPr/>
                    <p:nvPr/>
                  </p:nvSpPr>
                  <p:spPr bwMode="auto">
                    <a:xfrm flipH="1">
                      <a:off x="4494841" y="2352186"/>
                      <a:ext cx="3889834" cy="1958256"/>
                    </a:xfrm>
                    <a:custGeom>
                      <a:avLst/>
                      <a:gdLst>
                        <a:gd name="connsiteX0" fmla="*/ 0 w 3689684"/>
                        <a:gd name="connsiteY0" fmla="*/ 1862999 h 1862999"/>
                        <a:gd name="connsiteX1" fmla="*/ 593558 w 3689684"/>
                        <a:gd name="connsiteY1" fmla="*/ 1830915 h 1862999"/>
                        <a:gd name="connsiteX2" fmla="*/ 914400 w 3689684"/>
                        <a:gd name="connsiteY2" fmla="*/ 1686536 h 1862999"/>
                        <a:gd name="connsiteX3" fmla="*/ 1347537 w 3689684"/>
                        <a:gd name="connsiteY3" fmla="*/ 1125062 h 1862999"/>
                        <a:gd name="connsiteX4" fmla="*/ 1604210 w 3689684"/>
                        <a:gd name="connsiteY4" fmla="*/ 547547 h 1862999"/>
                        <a:gd name="connsiteX5" fmla="*/ 1780674 w 3689684"/>
                        <a:gd name="connsiteY5" fmla="*/ 50241 h 1862999"/>
                        <a:gd name="connsiteX6" fmla="*/ 1989221 w 3689684"/>
                        <a:gd name="connsiteY6" fmla="*/ 82326 h 1862999"/>
                        <a:gd name="connsiteX7" fmla="*/ 2149642 w 3689684"/>
                        <a:gd name="connsiteY7" fmla="*/ 627757 h 1862999"/>
                        <a:gd name="connsiteX8" fmla="*/ 2294021 w 3689684"/>
                        <a:gd name="connsiteY8" fmla="*/ 996726 h 1862999"/>
                        <a:gd name="connsiteX9" fmla="*/ 2598821 w 3689684"/>
                        <a:gd name="connsiteY9" fmla="*/ 1590284 h 1862999"/>
                        <a:gd name="connsiteX10" fmla="*/ 3031958 w 3689684"/>
                        <a:gd name="connsiteY10" fmla="*/ 1814873 h 1862999"/>
                        <a:gd name="connsiteX11" fmla="*/ 3689684 w 3689684"/>
                        <a:gd name="connsiteY11" fmla="*/ 1846957 h 1862999"/>
                        <a:gd name="connsiteX0" fmla="*/ 0 w 3689684"/>
                        <a:gd name="connsiteY0" fmla="*/ 1835835 h 1835835"/>
                        <a:gd name="connsiteX1" fmla="*/ 593558 w 3689684"/>
                        <a:gd name="connsiteY1" fmla="*/ 1803751 h 1835835"/>
                        <a:gd name="connsiteX2" fmla="*/ 914400 w 3689684"/>
                        <a:gd name="connsiteY2" fmla="*/ 1659372 h 1835835"/>
                        <a:gd name="connsiteX3" fmla="*/ 1347537 w 3689684"/>
                        <a:gd name="connsiteY3" fmla="*/ 1097898 h 1835835"/>
                        <a:gd name="connsiteX4" fmla="*/ 1604210 w 3689684"/>
                        <a:gd name="connsiteY4" fmla="*/ 520383 h 1835835"/>
                        <a:gd name="connsiteX5" fmla="*/ 1764632 w 3689684"/>
                        <a:gd name="connsiteY5" fmla="*/ 71203 h 1835835"/>
                        <a:gd name="connsiteX6" fmla="*/ 1989221 w 3689684"/>
                        <a:gd name="connsiteY6" fmla="*/ 55162 h 1835835"/>
                        <a:gd name="connsiteX7" fmla="*/ 2149642 w 3689684"/>
                        <a:gd name="connsiteY7" fmla="*/ 600593 h 1835835"/>
                        <a:gd name="connsiteX8" fmla="*/ 2294021 w 3689684"/>
                        <a:gd name="connsiteY8" fmla="*/ 969562 h 1835835"/>
                        <a:gd name="connsiteX9" fmla="*/ 2598821 w 3689684"/>
                        <a:gd name="connsiteY9" fmla="*/ 1563120 h 1835835"/>
                        <a:gd name="connsiteX10" fmla="*/ 3031958 w 3689684"/>
                        <a:gd name="connsiteY10" fmla="*/ 1787709 h 1835835"/>
                        <a:gd name="connsiteX11" fmla="*/ 3689684 w 3689684"/>
                        <a:gd name="connsiteY11" fmla="*/ 1819793 h 1835835"/>
                        <a:gd name="connsiteX0" fmla="*/ 0 w 3689684"/>
                        <a:gd name="connsiteY0" fmla="*/ 1835835 h 1835835"/>
                        <a:gd name="connsiteX1" fmla="*/ 593558 w 3689684"/>
                        <a:gd name="connsiteY1" fmla="*/ 1803751 h 1835835"/>
                        <a:gd name="connsiteX2" fmla="*/ 914400 w 3689684"/>
                        <a:gd name="connsiteY2" fmla="*/ 1659372 h 1835835"/>
                        <a:gd name="connsiteX3" fmla="*/ 1347537 w 3689684"/>
                        <a:gd name="connsiteY3" fmla="*/ 1097898 h 1835835"/>
                        <a:gd name="connsiteX4" fmla="*/ 1604210 w 3689684"/>
                        <a:gd name="connsiteY4" fmla="*/ 520383 h 1835835"/>
                        <a:gd name="connsiteX5" fmla="*/ 1764632 w 3689684"/>
                        <a:gd name="connsiteY5" fmla="*/ 71203 h 1835835"/>
                        <a:gd name="connsiteX6" fmla="*/ 2101516 w 3689684"/>
                        <a:gd name="connsiteY6" fmla="*/ 55162 h 1835835"/>
                        <a:gd name="connsiteX7" fmla="*/ 2149642 w 3689684"/>
                        <a:gd name="connsiteY7" fmla="*/ 600593 h 1835835"/>
                        <a:gd name="connsiteX8" fmla="*/ 2294021 w 3689684"/>
                        <a:gd name="connsiteY8" fmla="*/ 969562 h 1835835"/>
                        <a:gd name="connsiteX9" fmla="*/ 2598821 w 3689684"/>
                        <a:gd name="connsiteY9" fmla="*/ 1563120 h 1835835"/>
                        <a:gd name="connsiteX10" fmla="*/ 3031958 w 3689684"/>
                        <a:gd name="connsiteY10" fmla="*/ 1787709 h 1835835"/>
                        <a:gd name="connsiteX11" fmla="*/ 3689684 w 3689684"/>
                        <a:gd name="connsiteY11" fmla="*/ 1819793 h 1835835"/>
                        <a:gd name="connsiteX0" fmla="*/ 0 w 3689684"/>
                        <a:gd name="connsiteY0" fmla="*/ 1835835 h 1835835"/>
                        <a:gd name="connsiteX1" fmla="*/ 593558 w 3689684"/>
                        <a:gd name="connsiteY1" fmla="*/ 1803751 h 1835835"/>
                        <a:gd name="connsiteX2" fmla="*/ 914400 w 3689684"/>
                        <a:gd name="connsiteY2" fmla="*/ 1659372 h 1835835"/>
                        <a:gd name="connsiteX3" fmla="*/ 1347537 w 3689684"/>
                        <a:gd name="connsiteY3" fmla="*/ 1097898 h 1835835"/>
                        <a:gd name="connsiteX4" fmla="*/ 1604210 w 3689684"/>
                        <a:gd name="connsiteY4" fmla="*/ 520383 h 1835835"/>
                        <a:gd name="connsiteX5" fmla="*/ 1764632 w 3689684"/>
                        <a:gd name="connsiteY5" fmla="*/ 71203 h 1835835"/>
                        <a:gd name="connsiteX6" fmla="*/ 2005264 w 3689684"/>
                        <a:gd name="connsiteY6" fmla="*/ 55162 h 1835835"/>
                        <a:gd name="connsiteX7" fmla="*/ 2149642 w 3689684"/>
                        <a:gd name="connsiteY7" fmla="*/ 600593 h 1835835"/>
                        <a:gd name="connsiteX8" fmla="*/ 2294021 w 3689684"/>
                        <a:gd name="connsiteY8" fmla="*/ 969562 h 1835835"/>
                        <a:gd name="connsiteX9" fmla="*/ 2598821 w 3689684"/>
                        <a:gd name="connsiteY9" fmla="*/ 1563120 h 1835835"/>
                        <a:gd name="connsiteX10" fmla="*/ 3031958 w 3689684"/>
                        <a:gd name="connsiteY10" fmla="*/ 1787709 h 1835835"/>
                        <a:gd name="connsiteX11" fmla="*/ 3689684 w 3689684"/>
                        <a:gd name="connsiteY11" fmla="*/ 1819793 h 1835835"/>
                        <a:gd name="connsiteX0" fmla="*/ 0 w 3689684"/>
                        <a:gd name="connsiteY0" fmla="*/ 1835835 h 1835835"/>
                        <a:gd name="connsiteX1" fmla="*/ 593558 w 3689684"/>
                        <a:gd name="connsiteY1" fmla="*/ 1803751 h 1835835"/>
                        <a:gd name="connsiteX2" fmla="*/ 914400 w 3689684"/>
                        <a:gd name="connsiteY2" fmla="*/ 1659372 h 1835835"/>
                        <a:gd name="connsiteX3" fmla="*/ 1347537 w 3689684"/>
                        <a:gd name="connsiteY3" fmla="*/ 1097898 h 1835835"/>
                        <a:gd name="connsiteX4" fmla="*/ 1604210 w 3689684"/>
                        <a:gd name="connsiteY4" fmla="*/ 520383 h 1835835"/>
                        <a:gd name="connsiteX5" fmla="*/ 1732548 w 3689684"/>
                        <a:gd name="connsiteY5" fmla="*/ 71203 h 1835835"/>
                        <a:gd name="connsiteX6" fmla="*/ 2005264 w 3689684"/>
                        <a:gd name="connsiteY6" fmla="*/ 55162 h 1835835"/>
                        <a:gd name="connsiteX7" fmla="*/ 2149642 w 3689684"/>
                        <a:gd name="connsiteY7" fmla="*/ 600593 h 1835835"/>
                        <a:gd name="connsiteX8" fmla="*/ 2294021 w 3689684"/>
                        <a:gd name="connsiteY8" fmla="*/ 969562 h 1835835"/>
                        <a:gd name="connsiteX9" fmla="*/ 2598821 w 3689684"/>
                        <a:gd name="connsiteY9" fmla="*/ 1563120 h 1835835"/>
                        <a:gd name="connsiteX10" fmla="*/ 3031958 w 3689684"/>
                        <a:gd name="connsiteY10" fmla="*/ 1787709 h 1835835"/>
                        <a:gd name="connsiteX11" fmla="*/ 3689684 w 3689684"/>
                        <a:gd name="connsiteY11" fmla="*/ 1819793 h 1835835"/>
                        <a:gd name="connsiteX0" fmla="*/ 0 w 3689684"/>
                        <a:gd name="connsiteY0" fmla="*/ 1816920 h 1816920"/>
                        <a:gd name="connsiteX1" fmla="*/ 593558 w 3689684"/>
                        <a:gd name="connsiteY1" fmla="*/ 1784836 h 1816920"/>
                        <a:gd name="connsiteX2" fmla="*/ 914400 w 3689684"/>
                        <a:gd name="connsiteY2" fmla="*/ 1640457 h 1816920"/>
                        <a:gd name="connsiteX3" fmla="*/ 1347537 w 3689684"/>
                        <a:gd name="connsiteY3" fmla="*/ 1078983 h 1816920"/>
                        <a:gd name="connsiteX4" fmla="*/ 1604210 w 3689684"/>
                        <a:gd name="connsiteY4" fmla="*/ 501468 h 1816920"/>
                        <a:gd name="connsiteX5" fmla="*/ 1732548 w 3689684"/>
                        <a:gd name="connsiteY5" fmla="*/ 52288 h 1816920"/>
                        <a:gd name="connsiteX6" fmla="*/ 2037348 w 3689684"/>
                        <a:gd name="connsiteY6" fmla="*/ 68331 h 1816920"/>
                        <a:gd name="connsiteX7" fmla="*/ 2149642 w 3689684"/>
                        <a:gd name="connsiteY7" fmla="*/ 581678 h 1816920"/>
                        <a:gd name="connsiteX8" fmla="*/ 2294021 w 3689684"/>
                        <a:gd name="connsiteY8" fmla="*/ 950647 h 1816920"/>
                        <a:gd name="connsiteX9" fmla="*/ 2598821 w 3689684"/>
                        <a:gd name="connsiteY9" fmla="*/ 1544205 h 1816920"/>
                        <a:gd name="connsiteX10" fmla="*/ 3031958 w 3689684"/>
                        <a:gd name="connsiteY10" fmla="*/ 1768794 h 1816920"/>
                        <a:gd name="connsiteX11" fmla="*/ 3689684 w 3689684"/>
                        <a:gd name="connsiteY11" fmla="*/ 1800878 h 1816920"/>
                        <a:gd name="connsiteX0" fmla="*/ 0 w 3689684"/>
                        <a:gd name="connsiteY0" fmla="*/ 1809678 h 1809678"/>
                        <a:gd name="connsiteX1" fmla="*/ 593558 w 3689684"/>
                        <a:gd name="connsiteY1" fmla="*/ 1777594 h 1809678"/>
                        <a:gd name="connsiteX2" fmla="*/ 914400 w 3689684"/>
                        <a:gd name="connsiteY2" fmla="*/ 1633215 h 1809678"/>
                        <a:gd name="connsiteX3" fmla="*/ 1347537 w 3689684"/>
                        <a:gd name="connsiteY3" fmla="*/ 1071741 h 1809678"/>
                        <a:gd name="connsiteX4" fmla="*/ 1604210 w 3689684"/>
                        <a:gd name="connsiteY4" fmla="*/ 494226 h 1809678"/>
                        <a:gd name="connsiteX5" fmla="*/ 1732548 w 3689684"/>
                        <a:gd name="connsiteY5" fmla="*/ 45046 h 1809678"/>
                        <a:gd name="connsiteX6" fmla="*/ 2037348 w 3689684"/>
                        <a:gd name="connsiteY6" fmla="*/ 61089 h 1809678"/>
                        <a:gd name="connsiteX7" fmla="*/ 2181726 w 3689684"/>
                        <a:gd name="connsiteY7" fmla="*/ 446100 h 1809678"/>
                        <a:gd name="connsiteX8" fmla="*/ 2294021 w 3689684"/>
                        <a:gd name="connsiteY8" fmla="*/ 943405 h 1809678"/>
                        <a:gd name="connsiteX9" fmla="*/ 2598821 w 3689684"/>
                        <a:gd name="connsiteY9" fmla="*/ 1536963 h 1809678"/>
                        <a:gd name="connsiteX10" fmla="*/ 3031958 w 3689684"/>
                        <a:gd name="connsiteY10" fmla="*/ 1761552 h 1809678"/>
                        <a:gd name="connsiteX11" fmla="*/ 3689684 w 3689684"/>
                        <a:gd name="connsiteY11" fmla="*/ 1793636 h 1809678"/>
                        <a:gd name="connsiteX0" fmla="*/ 0 w 3689684"/>
                        <a:gd name="connsiteY0" fmla="*/ 1809678 h 1809678"/>
                        <a:gd name="connsiteX1" fmla="*/ 593558 w 3689684"/>
                        <a:gd name="connsiteY1" fmla="*/ 1777594 h 1809678"/>
                        <a:gd name="connsiteX2" fmla="*/ 914400 w 3689684"/>
                        <a:gd name="connsiteY2" fmla="*/ 1633215 h 1809678"/>
                        <a:gd name="connsiteX3" fmla="*/ 1347537 w 3689684"/>
                        <a:gd name="connsiteY3" fmla="*/ 1071741 h 1809678"/>
                        <a:gd name="connsiteX4" fmla="*/ 1604210 w 3689684"/>
                        <a:gd name="connsiteY4" fmla="*/ 494226 h 1809678"/>
                        <a:gd name="connsiteX5" fmla="*/ 1732548 w 3689684"/>
                        <a:gd name="connsiteY5" fmla="*/ 45046 h 1809678"/>
                        <a:gd name="connsiteX6" fmla="*/ 2037348 w 3689684"/>
                        <a:gd name="connsiteY6" fmla="*/ 61089 h 1809678"/>
                        <a:gd name="connsiteX7" fmla="*/ 2181726 w 3689684"/>
                        <a:gd name="connsiteY7" fmla="*/ 446100 h 1809678"/>
                        <a:gd name="connsiteX8" fmla="*/ 2342147 w 3689684"/>
                        <a:gd name="connsiteY8" fmla="*/ 1071741 h 1809678"/>
                        <a:gd name="connsiteX9" fmla="*/ 2598821 w 3689684"/>
                        <a:gd name="connsiteY9" fmla="*/ 1536963 h 1809678"/>
                        <a:gd name="connsiteX10" fmla="*/ 3031958 w 3689684"/>
                        <a:gd name="connsiteY10" fmla="*/ 1761552 h 1809678"/>
                        <a:gd name="connsiteX11" fmla="*/ 3689684 w 3689684"/>
                        <a:gd name="connsiteY11" fmla="*/ 1793636 h 1809678"/>
                        <a:gd name="connsiteX0" fmla="*/ 0 w 3689684"/>
                        <a:gd name="connsiteY0" fmla="*/ 1809678 h 1809678"/>
                        <a:gd name="connsiteX1" fmla="*/ 593558 w 3689684"/>
                        <a:gd name="connsiteY1" fmla="*/ 1777594 h 1809678"/>
                        <a:gd name="connsiteX2" fmla="*/ 914400 w 3689684"/>
                        <a:gd name="connsiteY2" fmla="*/ 1633215 h 1809678"/>
                        <a:gd name="connsiteX3" fmla="*/ 1347537 w 3689684"/>
                        <a:gd name="connsiteY3" fmla="*/ 1071741 h 1809678"/>
                        <a:gd name="connsiteX4" fmla="*/ 1604210 w 3689684"/>
                        <a:gd name="connsiteY4" fmla="*/ 494226 h 1809678"/>
                        <a:gd name="connsiteX5" fmla="*/ 1732548 w 3689684"/>
                        <a:gd name="connsiteY5" fmla="*/ 45046 h 1809678"/>
                        <a:gd name="connsiteX6" fmla="*/ 2037348 w 3689684"/>
                        <a:gd name="connsiteY6" fmla="*/ 61089 h 1809678"/>
                        <a:gd name="connsiteX7" fmla="*/ 2181726 w 3689684"/>
                        <a:gd name="connsiteY7" fmla="*/ 446100 h 1809678"/>
                        <a:gd name="connsiteX8" fmla="*/ 2342147 w 3689684"/>
                        <a:gd name="connsiteY8" fmla="*/ 1071741 h 1809678"/>
                        <a:gd name="connsiteX9" fmla="*/ 2695074 w 3689684"/>
                        <a:gd name="connsiteY9" fmla="*/ 1665300 h 1809678"/>
                        <a:gd name="connsiteX10" fmla="*/ 3031958 w 3689684"/>
                        <a:gd name="connsiteY10" fmla="*/ 1761552 h 1809678"/>
                        <a:gd name="connsiteX11" fmla="*/ 3689684 w 3689684"/>
                        <a:gd name="connsiteY11" fmla="*/ 1793636 h 1809678"/>
                        <a:gd name="connsiteX0" fmla="*/ 0 w 3689684"/>
                        <a:gd name="connsiteY0" fmla="*/ 1793027 h 1793027"/>
                        <a:gd name="connsiteX1" fmla="*/ 593558 w 3689684"/>
                        <a:gd name="connsiteY1" fmla="*/ 1760943 h 1793027"/>
                        <a:gd name="connsiteX2" fmla="*/ 914400 w 3689684"/>
                        <a:gd name="connsiteY2" fmla="*/ 1616564 h 1793027"/>
                        <a:gd name="connsiteX3" fmla="*/ 1347537 w 3689684"/>
                        <a:gd name="connsiteY3" fmla="*/ 1055090 h 1793027"/>
                        <a:gd name="connsiteX4" fmla="*/ 1604210 w 3689684"/>
                        <a:gd name="connsiteY4" fmla="*/ 477575 h 1793027"/>
                        <a:gd name="connsiteX5" fmla="*/ 1732548 w 3689684"/>
                        <a:gd name="connsiteY5" fmla="*/ 28395 h 1793027"/>
                        <a:gd name="connsiteX6" fmla="*/ 2037348 w 3689684"/>
                        <a:gd name="connsiteY6" fmla="*/ 44438 h 1793027"/>
                        <a:gd name="connsiteX7" fmla="*/ 2053389 w 3689684"/>
                        <a:gd name="connsiteY7" fmla="*/ 28395 h 1793027"/>
                        <a:gd name="connsiteX8" fmla="*/ 2181726 w 3689684"/>
                        <a:gd name="connsiteY8" fmla="*/ 429449 h 1793027"/>
                        <a:gd name="connsiteX9" fmla="*/ 2342147 w 3689684"/>
                        <a:gd name="connsiteY9" fmla="*/ 1055090 h 1793027"/>
                        <a:gd name="connsiteX10" fmla="*/ 2695074 w 3689684"/>
                        <a:gd name="connsiteY10" fmla="*/ 1648649 h 1793027"/>
                        <a:gd name="connsiteX11" fmla="*/ 3031958 w 3689684"/>
                        <a:gd name="connsiteY11" fmla="*/ 1744901 h 1793027"/>
                        <a:gd name="connsiteX12" fmla="*/ 3689684 w 3689684"/>
                        <a:gd name="connsiteY12" fmla="*/ 1776985 h 1793027"/>
                        <a:gd name="connsiteX0" fmla="*/ 0 w 3689684"/>
                        <a:gd name="connsiteY0" fmla="*/ 1796549 h 1796549"/>
                        <a:gd name="connsiteX1" fmla="*/ 593558 w 3689684"/>
                        <a:gd name="connsiteY1" fmla="*/ 1764465 h 1796549"/>
                        <a:gd name="connsiteX2" fmla="*/ 914400 w 3689684"/>
                        <a:gd name="connsiteY2" fmla="*/ 1620086 h 1796549"/>
                        <a:gd name="connsiteX3" fmla="*/ 1347537 w 3689684"/>
                        <a:gd name="connsiteY3" fmla="*/ 1058612 h 1796549"/>
                        <a:gd name="connsiteX4" fmla="*/ 1604210 w 3689684"/>
                        <a:gd name="connsiteY4" fmla="*/ 481097 h 1796549"/>
                        <a:gd name="connsiteX5" fmla="*/ 1732548 w 3689684"/>
                        <a:gd name="connsiteY5" fmla="*/ 31917 h 1796549"/>
                        <a:gd name="connsiteX6" fmla="*/ 2037348 w 3689684"/>
                        <a:gd name="connsiteY6" fmla="*/ 47960 h 1796549"/>
                        <a:gd name="connsiteX7" fmla="*/ 2053389 w 3689684"/>
                        <a:gd name="connsiteY7" fmla="*/ 31917 h 1796549"/>
                        <a:gd name="connsiteX8" fmla="*/ 2181726 w 3689684"/>
                        <a:gd name="connsiteY8" fmla="*/ 432971 h 1796549"/>
                        <a:gd name="connsiteX9" fmla="*/ 2342147 w 3689684"/>
                        <a:gd name="connsiteY9" fmla="*/ 1058612 h 1796549"/>
                        <a:gd name="connsiteX10" fmla="*/ 2695074 w 3689684"/>
                        <a:gd name="connsiteY10" fmla="*/ 1652171 h 1796549"/>
                        <a:gd name="connsiteX11" fmla="*/ 3031958 w 3689684"/>
                        <a:gd name="connsiteY11" fmla="*/ 1748423 h 1796549"/>
                        <a:gd name="connsiteX12" fmla="*/ 3689684 w 3689684"/>
                        <a:gd name="connsiteY12" fmla="*/ 1780507 h 1796549"/>
                        <a:gd name="connsiteX0" fmla="*/ 0 w 3689684"/>
                        <a:gd name="connsiteY0" fmla="*/ 2302154 h 2302154"/>
                        <a:gd name="connsiteX1" fmla="*/ 593558 w 3689684"/>
                        <a:gd name="connsiteY1" fmla="*/ 2270070 h 2302154"/>
                        <a:gd name="connsiteX2" fmla="*/ 914400 w 3689684"/>
                        <a:gd name="connsiteY2" fmla="*/ 2125691 h 2302154"/>
                        <a:gd name="connsiteX3" fmla="*/ 1347537 w 3689684"/>
                        <a:gd name="connsiteY3" fmla="*/ 1564217 h 2302154"/>
                        <a:gd name="connsiteX4" fmla="*/ 1604210 w 3689684"/>
                        <a:gd name="connsiteY4" fmla="*/ 986702 h 2302154"/>
                        <a:gd name="connsiteX5" fmla="*/ 1732548 w 3689684"/>
                        <a:gd name="connsiteY5" fmla="*/ 537522 h 2302154"/>
                        <a:gd name="connsiteX6" fmla="*/ 2037348 w 3689684"/>
                        <a:gd name="connsiteY6" fmla="*/ 553565 h 2302154"/>
                        <a:gd name="connsiteX7" fmla="*/ 1989221 w 3689684"/>
                        <a:gd name="connsiteY7" fmla="*/ 8132 h 2302154"/>
                        <a:gd name="connsiteX8" fmla="*/ 2181726 w 3689684"/>
                        <a:gd name="connsiteY8" fmla="*/ 938576 h 2302154"/>
                        <a:gd name="connsiteX9" fmla="*/ 2342147 w 3689684"/>
                        <a:gd name="connsiteY9" fmla="*/ 1564217 h 2302154"/>
                        <a:gd name="connsiteX10" fmla="*/ 2695074 w 3689684"/>
                        <a:gd name="connsiteY10" fmla="*/ 2157776 h 2302154"/>
                        <a:gd name="connsiteX11" fmla="*/ 3031958 w 3689684"/>
                        <a:gd name="connsiteY11" fmla="*/ 2254028 h 2302154"/>
                        <a:gd name="connsiteX12" fmla="*/ 3689684 w 3689684"/>
                        <a:gd name="connsiteY12" fmla="*/ 2286112 h 2302154"/>
                        <a:gd name="connsiteX0" fmla="*/ 0 w 3689684"/>
                        <a:gd name="connsiteY0" fmla="*/ 2315091 h 2315091"/>
                        <a:gd name="connsiteX1" fmla="*/ 593558 w 3689684"/>
                        <a:gd name="connsiteY1" fmla="*/ 2283007 h 2315091"/>
                        <a:gd name="connsiteX2" fmla="*/ 914400 w 3689684"/>
                        <a:gd name="connsiteY2" fmla="*/ 2138628 h 2315091"/>
                        <a:gd name="connsiteX3" fmla="*/ 1347537 w 3689684"/>
                        <a:gd name="connsiteY3" fmla="*/ 1577154 h 2315091"/>
                        <a:gd name="connsiteX4" fmla="*/ 1604210 w 3689684"/>
                        <a:gd name="connsiteY4" fmla="*/ 999639 h 2315091"/>
                        <a:gd name="connsiteX5" fmla="*/ 1732548 w 3689684"/>
                        <a:gd name="connsiteY5" fmla="*/ 550459 h 2315091"/>
                        <a:gd name="connsiteX6" fmla="*/ 1684422 w 3689684"/>
                        <a:gd name="connsiteY6" fmla="*/ 197533 h 2315091"/>
                        <a:gd name="connsiteX7" fmla="*/ 1989221 w 3689684"/>
                        <a:gd name="connsiteY7" fmla="*/ 21069 h 2315091"/>
                        <a:gd name="connsiteX8" fmla="*/ 2181726 w 3689684"/>
                        <a:gd name="connsiteY8" fmla="*/ 951513 h 2315091"/>
                        <a:gd name="connsiteX9" fmla="*/ 2342147 w 3689684"/>
                        <a:gd name="connsiteY9" fmla="*/ 1577154 h 2315091"/>
                        <a:gd name="connsiteX10" fmla="*/ 2695074 w 3689684"/>
                        <a:gd name="connsiteY10" fmla="*/ 2170713 h 2315091"/>
                        <a:gd name="connsiteX11" fmla="*/ 3031958 w 3689684"/>
                        <a:gd name="connsiteY11" fmla="*/ 2266965 h 2315091"/>
                        <a:gd name="connsiteX12" fmla="*/ 3689684 w 3689684"/>
                        <a:gd name="connsiteY12" fmla="*/ 2299049 h 2315091"/>
                        <a:gd name="connsiteX0" fmla="*/ 0 w 3689684"/>
                        <a:gd name="connsiteY0" fmla="*/ 2118180 h 2118180"/>
                        <a:gd name="connsiteX1" fmla="*/ 593558 w 3689684"/>
                        <a:gd name="connsiteY1" fmla="*/ 2086096 h 2118180"/>
                        <a:gd name="connsiteX2" fmla="*/ 914400 w 3689684"/>
                        <a:gd name="connsiteY2" fmla="*/ 1941717 h 2118180"/>
                        <a:gd name="connsiteX3" fmla="*/ 1347537 w 3689684"/>
                        <a:gd name="connsiteY3" fmla="*/ 1380243 h 2118180"/>
                        <a:gd name="connsiteX4" fmla="*/ 1604210 w 3689684"/>
                        <a:gd name="connsiteY4" fmla="*/ 802728 h 2118180"/>
                        <a:gd name="connsiteX5" fmla="*/ 1732548 w 3689684"/>
                        <a:gd name="connsiteY5" fmla="*/ 353548 h 2118180"/>
                        <a:gd name="connsiteX6" fmla="*/ 1684422 w 3689684"/>
                        <a:gd name="connsiteY6" fmla="*/ 622 h 2118180"/>
                        <a:gd name="connsiteX7" fmla="*/ 2181726 w 3689684"/>
                        <a:gd name="connsiteY7" fmla="*/ 273337 h 2118180"/>
                        <a:gd name="connsiteX8" fmla="*/ 2181726 w 3689684"/>
                        <a:gd name="connsiteY8" fmla="*/ 754602 h 2118180"/>
                        <a:gd name="connsiteX9" fmla="*/ 2342147 w 3689684"/>
                        <a:gd name="connsiteY9" fmla="*/ 1380243 h 2118180"/>
                        <a:gd name="connsiteX10" fmla="*/ 2695074 w 3689684"/>
                        <a:gd name="connsiteY10" fmla="*/ 1973802 h 2118180"/>
                        <a:gd name="connsiteX11" fmla="*/ 3031958 w 3689684"/>
                        <a:gd name="connsiteY11" fmla="*/ 2070054 h 2118180"/>
                        <a:gd name="connsiteX12" fmla="*/ 3689684 w 3689684"/>
                        <a:gd name="connsiteY12" fmla="*/ 2102138 h 2118180"/>
                        <a:gd name="connsiteX0" fmla="*/ 0 w 3689684"/>
                        <a:gd name="connsiteY0" fmla="*/ 2118180 h 2118180"/>
                        <a:gd name="connsiteX1" fmla="*/ 593558 w 3689684"/>
                        <a:gd name="connsiteY1" fmla="*/ 2086096 h 2118180"/>
                        <a:gd name="connsiteX2" fmla="*/ 914400 w 3689684"/>
                        <a:gd name="connsiteY2" fmla="*/ 1941717 h 2118180"/>
                        <a:gd name="connsiteX3" fmla="*/ 1347537 w 3689684"/>
                        <a:gd name="connsiteY3" fmla="*/ 1380243 h 2118180"/>
                        <a:gd name="connsiteX4" fmla="*/ 1604210 w 3689684"/>
                        <a:gd name="connsiteY4" fmla="*/ 802728 h 2118180"/>
                        <a:gd name="connsiteX5" fmla="*/ 1732548 w 3689684"/>
                        <a:gd name="connsiteY5" fmla="*/ 353548 h 2118180"/>
                        <a:gd name="connsiteX6" fmla="*/ 1876927 w 3689684"/>
                        <a:gd name="connsiteY6" fmla="*/ 622 h 2118180"/>
                        <a:gd name="connsiteX7" fmla="*/ 2181726 w 3689684"/>
                        <a:gd name="connsiteY7" fmla="*/ 273337 h 2118180"/>
                        <a:gd name="connsiteX8" fmla="*/ 2181726 w 3689684"/>
                        <a:gd name="connsiteY8" fmla="*/ 754602 h 2118180"/>
                        <a:gd name="connsiteX9" fmla="*/ 2342147 w 3689684"/>
                        <a:gd name="connsiteY9" fmla="*/ 1380243 h 2118180"/>
                        <a:gd name="connsiteX10" fmla="*/ 2695074 w 3689684"/>
                        <a:gd name="connsiteY10" fmla="*/ 1973802 h 2118180"/>
                        <a:gd name="connsiteX11" fmla="*/ 3031958 w 3689684"/>
                        <a:gd name="connsiteY11" fmla="*/ 2070054 h 2118180"/>
                        <a:gd name="connsiteX12" fmla="*/ 3689684 w 3689684"/>
                        <a:gd name="connsiteY12" fmla="*/ 2102138 h 2118180"/>
                        <a:gd name="connsiteX0" fmla="*/ 0 w 3689684"/>
                        <a:gd name="connsiteY0" fmla="*/ 2117558 h 2117558"/>
                        <a:gd name="connsiteX1" fmla="*/ 593558 w 3689684"/>
                        <a:gd name="connsiteY1" fmla="*/ 2085474 h 2117558"/>
                        <a:gd name="connsiteX2" fmla="*/ 914400 w 3689684"/>
                        <a:gd name="connsiteY2" fmla="*/ 1941095 h 2117558"/>
                        <a:gd name="connsiteX3" fmla="*/ 1347537 w 3689684"/>
                        <a:gd name="connsiteY3" fmla="*/ 1379621 h 2117558"/>
                        <a:gd name="connsiteX4" fmla="*/ 1604210 w 3689684"/>
                        <a:gd name="connsiteY4" fmla="*/ 802106 h 2117558"/>
                        <a:gd name="connsiteX5" fmla="*/ 1732548 w 3689684"/>
                        <a:gd name="connsiteY5" fmla="*/ 352926 h 2117558"/>
                        <a:gd name="connsiteX6" fmla="*/ 1876927 w 3689684"/>
                        <a:gd name="connsiteY6" fmla="*/ 0 h 2117558"/>
                        <a:gd name="connsiteX7" fmla="*/ 2101516 w 3689684"/>
                        <a:gd name="connsiteY7" fmla="*/ 352926 h 2117558"/>
                        <a:gd name="connsiteX8" fmla="*/ 2181726 w 3689684"/>
                        <a:gd name="connsiteY8" fmla="*/ 753980 h 2117558"/>
                        <a:gd name="connsiteX9" fmla="*/ 2342147 w 3689684"/>
                        <a:gd name="connsiteY9" fmla="*/ 1379621 h 2117558"/>
                        <a:gd name="connsiteX10" fmla="*/ 2695074 w 3689684"/>
                        <a:gd name="connsiteY10" fmla="*/ 1973180 h 2117558"/>
                        <a:gd name="connsiteX11" fmla="*/ 3031958 w 3689684"/>
                        <a:gd name="connsiteY11" fmla="*/ 2069432 h 2117558"/>
                        <a:gd name="connsiteX12" fmla="*/ 3689684 w 3689684"/>
                        <a:gd name="connsiteY12" fmla="*/ 2101516 h 2117558"/>
                        <a:gd name="connsiteX0" fmla="*/ 0 w 3689684"/>
                        <a:gd name="connsiteY0" fmla="*/ 2117558 h 2117558"/>
                        <a:gd name="connsiteX1" fmla="*/ 593558 w 3689684"/>
                        <a:gd name="connsiteY1" fmla="*/ 2085474 h 2117558"/>
                        <a:gd name="connsiteX2" fmla="*/ 914400 w 3689684"/>
                        <a:gd name="connsiteY2" fmla="*/ 1941095 h 2117558"/>
                        <a:gd name="connsiteX3" fmla="*/ 1347537 w 3689684"/>
                        <a:gd name="connsiteY3" fmla="*/ 1379621 h 2117558"/>
                        <a:gd name="connsiteX4" fmla="*/ 1604210 w 3689684"/>
                        <a:gd name="connsiteY4" fmla="*/ 802106 h 2117558"/>
                        <a:gd name="connsiteX5" fmla="*/ 1732548 w 3689684"/>
                        <a:gd name="connsiteY5" fmla="*/ 352926 h 2117558"/>
                        <a:gd name="connsiteX6" fmla="*/ 1876927 w 3689684"/>
                        <a:gd name="connsiteY6" fmla="*/ 0 h 2117558"/>
                        <a:gd name="connsiteX7" fmla="*/ 2101516 w 3689684"/>
                        <a:gd name="connsiteY7" fmla="*/ 352926 h 2117558"/>
                        <a:gd name="connsiteX8" fmla="*/ 2181726 w 3689684"/>
                        <a:gd name="connsiteY8" fmla="*/ 753980 h 2117558"/>
                        <a:gd name="connsiteX9" fmla="*/ 2342147 w 3689684"/>
                        <a:gd name="connsiteY9" fmla="*/ 1379621 h 2117558"/>
                        <a:gd name="connsiteX10" fmla="*/ 2695074 w 3689684"/>
                        <a:gd name="connsiteY10" fmla="*/ 1973180 h 2117558"/>
                        <a:gd name="connsiteX11" fmla="*/ 3031958 w 3689684"/>
                        <a:gd name="connsiteY11" fmla="*/ 2069432 h 2117558"/>
                        <a:gd name="connsiteX12" fmla="*/ 3689684 w 3689684"/>
                        <a:gd name="connsiteY12" fmla="*/ 2101516 h 2117558"/>
                        <a:gd name="connsiteX0" fmla="*/ 0 w 3689684"/>
                        <a:gd name="connsiteY0" fmla="*/ 1957137 h 1957137"/>
                        <a:gd name="connsiteX1" fmla="*/ 593558 w 3689684"/>
                        <a:gd name="connsiteY1" fmla="*/ 1925053 h 1957137"/>
                        <a:gd name="connsiteX2" fmla="*/ 914400 w 3689684"/>
                        <a:gd name="connsiteY2" fmla="*/ 1780674 h 1957137"/>
                        <a:gd name="connsiteX3" fmla="*/ 1347537 w 3689684"/>
                        <a:gd name="connsiteY3" fmla="*/ 1219200 h 1957137"/>
                        <a:gd name="connsiteX4" fmla="*/ 1604210 w 3689684"/>
                        <a:gd name="connsiteY4" fmla="*/ 641685 h 1957137"/>
                        <a:gd name="connsiteX5" fmla="*/ 1732548 w 3689684"/>
                        <a:gd name="connsiteY5" fmla="*/ 192505 h 1957137"/>
                        <a:gd name="connsiteX6" fmla="*/ 1909011 w 3689684"/>
                        <a:gd name="connsiteY6" fmla="*/ 0 h 1957137"/>
                        <a:gd name="connsiteX7" fmla="*/ 2101516 w 3689684"/>
                        <a:gd name="connsiteY7" fmla="*/ 192505 h 1957137"/>
                        <a:gd name="connsiteX8" fmla="*/ 2181726 w 3689684"/>
                        <a:gd name="connsiteY8" fmla="*/ 593559 h 1957137"/>
                        <a:gd name="connsiteX9" fmla="*/ 2342147 w 3689684"/>
                        <a:gd name="connsiteY9" fmla="*/ 1219200 h 1957137"/>
                        <a:gd name="connsiteX10" fmla="*/ 2695074 w 3689684"/>
                        <a:gd name="connsiteY10" fmla="*/ 1812759 h 1957137"/>
                        <a:gd name="connsiteX11" fmla="*/ 3031958 w 3689684"/>
                        <a:gd name="connsiteY11" fmla="*/ 1909011 h 1957137"/>
                        <a:gd name="connsiteX12" fmla="*/ 3689684 w 3689684"/>
                        <a:gd name="connsiteY12" fmla="*/ 1941095 h 1957137"/>
                        <a:gd name="connsiteX0" fmla="*/ 0 w 3689684"/>
                        <a:gd name="connsiteY0" fmla="*/ 1845032 h 1845032"/>
                        <a:gd name="connsiteX1" fmla="*/ 593558 w 3689684"/>
                        <a:gd name="connsiteY1" fmla="*/ 1812948 h 1845032"/>
                        <a:gd name="connsiteX2" fmla="*/ 914400 w 3689684"/>
                        <a:gd name="connsiteY2" fmla="*/ 1668569 h 1845032"/>
                        <a:gd name="connsiteX3" fmla="*/ 1347537 w 3689684"/>
                        <a:gd name="connsiteY3" fmla="*/ 1107095 h 1845032"/>
                        <a:gd name="connsiteX4" fmla="*/ 1604210 w 3689684"/>
                        <a:gd name="connsiteY4" fmla="*/ 529580 h 1845032"/>
                        <a:gd name="connsiteX5" fmla="*/ 1732548 w 3689684"/>
                        <a:gd name="connsiteY5" fmla="*/ 80400 h 1845032"/>
                        <a:gd name="connsiteX6" fmla="*/ 1909011 w 3689684"/>
                        <a:gd name="connsiteY6" fmla="*/ 190 h 1845032"/>
                        <a:gd name="connsiteX7" fmla="*/ 2101516 w 3689684"/>
                        <a:gd name="connsiteY7" fmla="*/ 80400 h 1845032"/>
                        <a:gd name="connsiteX8" fmla="*/ 2181726 w 3689684"/>
                        <a:gd name="connsiteY8" fmla="*/ 481454 h 1845032"/>
                        <a:gd name="connsiteX9" fmla="*/ 2342147 w 3689684"/>
                        <a:gd name="connsiteY9" fmla="*/ 1107095 h 1845032"/>
                        <a:gd name="connsiteX10" fmla="*/ 2695074 w 3689684"/>
                        <a:gd name="connsiteY10" fmla="*/ 1700654 h 1845032"/>
                        <a:gd name="connsiteX11" fmla="*/ 3031958 w 3689684"/>
                        <a:gd name="connsiteY11" fmla="*/ 1796906 h 1845032"/>
                        <a:gd name="connsiteX12" fmla="*/ 3689684 w 3689684"/>
                        <a:gd name="connsiteY12" fmla="*/ 1828990 h 1845032"/>
                        <a:gd name="connsiteX0" fmla="*/ 0 w 3689684"/>
                        <a:gd name="connsiteY0" fmla="*/ 1957137 h 1957137"/>
                        <a:gd name="connsiteX1" fmla="*/ 593558 w 3689684"/>
                        <a:gd name="connsiteY1" fmla="*/ 1925053 h 1957137"/>
                        <a:gd name="connsiteX2" fmla="*/ 914400 w 3689684"/>
                        <a:gd name="connsiteY2" fmla="*/ 1780674 h 1957137"/>
                        <a:gd name="connsiteX3" fmla="*/ 1347537 w 3689684"/>
                        <a:gd name="connsiteY3" fmla="*/ 1219200 h 1957137"/>
                        <a:gd name="connsiteX4" fmla="*/ 1604210 w 3689684"/>
                        <a:gd name="connsiteY4" fmla="*/ 641685 h 1957137"/>
                        <a:gd name="connsiteX5" fmla="*/ 1732548 w 3689684"/>
                        <a:gd name="connsiteY5" fmla="*/ 192505 h 1957137"/>
                        <a:gd name="connsiteX6" fmla="*/ 1925053 w 3689684"/>
                        <a:gd name="connsiteY6" fmla="*/ 0 h 1957137"/>
                        <a:gd name="connsiteX7" fmla="*/ 2101516 w 3689684"/>
                        <a:gd name="connsiteY7" fmla="*/ 192505 h 1957137"/>
                        <a:gd name="connsiteX8" fmla="*/ 2181726 w 3689684"/>
                        <a:gd name="connsiteY8" fmla="*/ 593559 h 1957137"/>
                        <a:gd name="connsiteX9" fmla="*/ 2342147 w 3689684"/>
                        <a:gd name="connsiteY9" fmla="*/ 1219200 h 1957137"/>
                        <a:gd name="connsiteX10" fmla="*/ 2695074 w 3689684"/>
                        <a:gd name="connsiteY10" fmla="*/ 1812759 h 1957137"/>
                        <a:gd name="connsiteX11" fmla="*/ 3031958 w 3689684"/>
                        <a:gd name="connsiteY11" fmla="*/ 1909011 h 1957137"/>
                        <a:gd name="connsiteX12" fmla="*/ 3689684 w 3689684"/>
                        <a:gd name="connsiteY12" fmla="*/ 1941095 h 1957137"/>
                        <a:gd name="connsiteX0" fmla="*/ 0 w 3689684"/>
                        <a:gd name="connsiteY0" fmla="*/ 1957137 h 1957137"/>
                        <a:gd name="connsiteX1" fmla="*/ 593558 w 3689684"/>
                        <a:gd name="connsiteY1" fmla="*/ 1925053 h 1957137"/>
                        <a:gd name="connsiteX2" fmla="*/ 914400 w 3689684"/>
                        <a:gd name="connsiteY2" fmla="*/ 1780674 h 1957137"/>
                        <a:gd name="connsiteX3" fmla="*/ 1347537 w 3689684"/>
                        <a:gd name="connsiteY3" fmla="*/ 1219200 h 1957137"/>
                        <a:gd name="connsiteX4" fmla="*/ 1604210 w 3689684"/>
                        <a:gd name="connsiteY4" fmla="*/ 641685 h 1957137"/>
                        <a:gd name="connsiteX5" fmla="*/ 1732548 w 3689684"/>
                        <a:gd name="connsiteY5" fmla="*/ 192505 h 1957137"/>
                        <a:gd name="connsiteX6" fmla="*/ 1925053 w 3689684"/>
                        <a:gd name="connsiteY6" fmla="*/ 0 h 1957137"/>
                        <a:gd name="connsiteX7" fmla="*/ 2101516 w 3689684"/>
                        <a:gd name="connsiteY7" fmla="*/ 192505 h 1957137"/>
                        <a:gd name="connsiteX8" fmla="*/ 2229853 w 3689684"/>
                        <a:gd name="connsiteY8" fmla="*/ 657728 h 1957137"/>
                        <a:gd name="connsiteX9" fmla="*/ 2342147 w 3689684"/>
                        <a:gd name="connsiteY9" fmla="*/ 1219200 h 1957137"/>
                        <a:gd name="connsiteX10" fmla="*/ 2695074 w 3689684"/>
                        <a:gd name="connsiteY10" fmla="*/ 1812759 h 1957137"/>
                        <a:gd name="connsiteX11" fmla="*/ 3031958 w 3689684"/>
                        <a:gd name="connsiteY11" fmla="*/ 1909011 h 1957137"/>
                        <a:gd name="connsiteX12" fmla="*/ 3689684 w 3689684"/>
                        <a:gd name="connsiteY12" fmla="*/ 1941095 h 1957137"/>
                        <a:gd name="connsiteX0" fmla="*/ 0 w 3689684"/>
                        <a:gd name="connsiteY0" fmla="*/ 1957137 h 1957137"/>
                        <a:gd name="connsiteX1" fmla="*/ 593558 w 3689684"/>
                        <a:gd name="connsiteY1" fmla="*/ 1925053 h 1957137"/>
                        <a:gd name="connsiteX2" fmla="*/ 914400 w 3689684"/>
                        <a:gd name="connsiteY2" fmla="*/ 1780674 h 1957137"/>
                        <a:gd name="connsiteX3" fmla="*/ 1347537 w 3689684"/>
                        <a:gd name="connsiteY3" fmla="*/ 1219200 h 1957137"/>
                        <a:gd name="connsiteX4" fmla="*/ 1604210 w 3689684"/>
                        <a:gd name="connsiteY4" fmla="*/ 641685 h 1957137"/>
                        <a:gd name="connsiteX5" fmla="*/ 1732548 w 3689684"/>
                        <a:gd name="connsiteY5" fmla="*/ 192505 h 1957137"/>
                        <a:gd name="connsiteX6" fmla="*/ 1925053 w 3689684"/>
                        <a:gd name="connsiteY6" fmla="*/ 0 h 1957137"/>
                        <a:gd name="connsiteX7" fmla="*/ 2101516 w 3689684"/>
                        <a:gd name="connsiteY7" fmla="*/ 192505 h 1957137"/>
                        <a:gd name="connsiteX8" fmla="*/ 2213811 w 3689684"/>
                        <a:gd name="connsiteY8" fmla="*/ 577517 h 1957137"/>
                        <a:gd name="connsiteX9" fmla="*/ 2342147 w 3689684"/>
                        <a:gd name="connsiteY9" fmla="*/ 1219200 h 1957137"/>
                        <a:gd name="connsiteX10" fmla="*/ 2695074 w 3689684"/>
                        <a:gd name="connsiteY10" fmla="*/ 1812759 h 1957137"/>
                        <a:gd name="connsiteX11" fmla="*/ 3031958 w 3689684"/>
                        <a:gd name="connsiteY11" fmla="*/ 1909011 h 1957137"/>
                        <a:gd name="connsiteX12" fmla="*/ 3689684 w 3689684"/>
                        <a:gd name="connsiteY12" fmla="*/ 1941095 h 1957137"/>
                        <a:gd name="connsiteX0" fmla="*/ 0 w 3689684"/>
                        <a:gd name="connsiteY0" fmla="*/ 1957137 h 1957137"/>
                        <a:gd name="connsiteX1" fmla="*/ 593558 w 3689684"/>
                        <a:gd name="connsiteY1" fmla="*/ 1925053 h 1957137"/>
                        <a:gd name="connsiteX2" fmla="*/ 914400 w 3689684"/>
                        <a:gd name="connsiteY2" fmla="*/ 1780674 h 1957137"/>
                        <a:gd name="connsiteX3" fmla="*/ 1347537 w 3689684"/>
                        <a:gd name="connsiteY3" fmla="*/ 1219200 h 1957137"/>
                        <a:gd name="connsiteX4" fmla="*/ 1604210 w 3689684"/>
                        <a:gd name="connsiteY4" fmla="*/ 641685 h 1957137"/>
                        <a:gd name="connsiteX5" fmla="*/ 1732548 w 3689684"/>
                        <a:gd name="connsiteY5" fmla="*/ 192505 h 1957137"/>
                        <a:gd name="connsiteX6" fmla="*/ 1925053 w 3689684"/>
                        <a:gd name="connsiteY6" fmla="*/ 0 h 1957137"/>
                        <a:gd name="connsiteX7" fmla="*/ 2101516 w 3689684"/>
                        <a:gd name="connsiteY7" fmla="*/ 192505 h 1957137"/>
                        <a:gd name="connsiteX8" fmla="*/ 2213811 w 3689684"/>
                        <a:gd name="connsiteY8" fmla="*/ 577517 h 1957137"/>
                        <a:gd name="connsiteX9" fmla="*/ 2342147 w 3689684"/>
                        <a:gd name="connsiteY9" fmla="*/ 1219200 h 1957137"/>
                        <a:gd name="connsiteX10" fmla="*/ 2695074 w 3689684"/>
                        <a:gd name="connsiteY10" fmla="*/ 1812759 h 1957137"/>
                        <a:gd name="connsiteX11" fmla="*/ 3144252 w 3689684"/>
                        <a:gd name="connsiteY11" fmla="*/ 1941095 h 1957137"/>
                        <a:gd name="connsiteX12" fmla="*/ 3689684 w 3689684"/>
                        <a:gd name="connsiteY12" fmla="*/ 1941095 h 1957137"/>
                        <a:gd name="connsiteX0" fmla="*/ 0 w 3689684"/>
                        <a:gd name="connsiteY0" fmla="*/ 1876926 h 1876926"/>
                        <a:gd name="connsiteX1" fmla="*/ 593558 w 3689684"/>
                        <a:gd name="connsiteY1" fmla="*/ 1844842 h 1876926"/>
                        <a:gd name="connsiteX2" fmla="*/ 914400 w 3689684"/>
                        <a:gd name="connsiteY2" fmla="*/ 1700463 h 1876926"/>
                        <a:gd name="connsiteX3" fmla="*/ 1347537 w 3689684"/>
                        <a:gd name="connsiteY3" fmla="*/ 1138989 h 1876926"/>
                        <a:gd name="connsiteX4" fmla="*/ 1604210 w 3689684"/>
                        <a:gd name="connsiteY4" fmla="*/ 561474 h 1876926"/>
                        <a:gd name="connsiteX5" fmla="*/ 1732548 w 3689684"/>
                        <a:gd name="connsiteY5" fmla="*/ 112294 h 1876926"/>
                        <a:gd name="connsiteX6" fmla="*/ 1892969 w 3689684"/>
                        <a:gd name="connsiteY6" fmla="*/ 0 h 1876926"/>
                        <a:gd name="connsiteX7" fmla="*/ 2101516 w 3689684"/>
                        <a:gd name="connsiteY7" fmla="*/ 112294 h 1876926"/>
                        <a:gd name="connsiteX8" fmla="*/ 2213811 w 3689684"/>
                        <a:gd name="connsiteY8" fmla="*/ 497306 h 1876926"/>
                        <a:gd name="connsiteX9" fmla="*/ 2342147 w 3689684"/>
                        <a:gd name="connsiteY9" fmla="*/ 1138989 h 1876926"/>
                        <a:gd name="connsiteX10" fmla="*/ 2695074 w 3689684"/>
                        <a:gd name="connsiteY10" fmla="*/ 1732548 h 1876926"/>
                        <a:gd name="connsiteX11" fmla="*/ 3144252 w 3689684"/>
                        <a:gd name="connsiteY11" fmla="*/ 1860884 h 1876926"/>
                        <a:gd name="connsiteX12" fmla="*/ 3689684 w 3689684"/>
                        <a:gd name="connsiteY12" fmla="*/ 1860884 h 1876926"/>
                        <a:gd name="connsiteX0" fmla="*/ 0 w 3689684"/>
                        <a:gd name="connsiteY0" fmla="*/ 1957137 h 1957137"/>
                        <a:gd name="connsiteX1" fmla="*/ 593558 w 3689684"/>
                        <a:gd name="connsiteY1" fmla="*/ 1925053 h 1957137"/>
                        <a:gd name="connsiteX2" fmla="*/ 914400 w 3689684"/>
                        <a:gd name="connsiteY2" fmla="*/ 1780674 h 1957137"/>
                        <a:gd name="connsiteX3" fmla="*/ 1347537 w 3689684"/>
                        <a:gd name="connsiteY3" fmla="*/ 1219200 h 1957137"/>
                        <a:gd name="connsiteX4" fmla="*/ 1604210 w 3689684"/>
                        <a:gd name="connsiteY4" fmla="*/ 641685 h 1957137"/>
                        <a:gd name="connsiteX5" fmla="*/ 1732548 w 3689684"/>
                        <a:gd name="connsiteY5" fmla="*/ 192505 h 1957137"/>
                        <a:gd name="connsiteX6" fmla="*/ 1909011 w 3689684"/>
                        <a:gd name="connsiteY6" fmla="*/ 0 h 1957137"/>
                        <a:gd name="connsiteX7" fmla="*/ 2101516 w 3689684"/>
                        <a:gd name="connsiteY7" fmla="*/ 192505 h 1957137"/>
                        <a:gd name="connsiteX8" fmla="*/ 2213811 w 3689684"/>
                        <a:gd name="connsiteY8" fmla="*/ 577517 h 1957137"/>
                        <a:gd name="connsiteX9" fmla="*/ 2342147 w 3689684"/>
                        <a:gd name="connsiteY9" fmla="*/ 1219200 h 1957137"/>
                        <a:gd name="connsiteX10" fmla="*/ 2695074 w 3689684"/>
                        <a:gd name="connsiteY10" fmla="*/ 1812759 h 1957137"/>
                        <a:gd name="connsiteX11" fmla="*/ 3144252 w 3689684"/>
                        <a:gd name="connsiteY11" fmla="*/ 1941095 h 1957137"/>
                        <a:gd name="connsiteX12" fmla="*/ 3689684 w 3689684"/>
                        <a:gd name="connsiteY12" fmla="*/ 1941095 h 1957137"/>
                        <a:gd name="connsiteX0" fmla="*/ 0 w 3689684"/>
                        <a:gd name="connsiteY0" fmla="*/ 1957137 h 1957137"/>
                        <a:gd name="connsiteX1" fmla="*/ 593558 w 3689684"/>
                        <a:gd name="connsiteY1" fmla="*/ 1925053 h 1957137"/>
                        <a:gd name="connsiteX2" fmla="*/ 914400 w 3689684"/>
                        <a:gd name="connsiteY2" fmla="*/ 1780674 h 1957137"/>
                        <a:gd name="connsiteX3" fmla="*/ 1347537 w 3689684"/>
                        <a:gd name="connsiteY3" fmla="*/ 1219200 h 1957137"/>
                        <a:gd name="connsiteX4" fmla="*/ 1604210 w 3689684"/>
                        <a:gd name="connsiteY4" fmla="*/ 641685 h 1957137"/>
                        <a:gd name="connsiteX5" fmla="*/ 1732548 w 3689684"/>
                        <a:gd name="connsiteY5" fmla="*/ 192505 h 1957137"/>
                        <a:gd name="connsiteX6" fmla="*/ 1909011 w 3689684"/>
                        <a:gd name="connsiteY6" fmla="*/ 0 h 1957137"/>
                        <a:gd name="connsiteX7" fmla="*/ 2069432 w 3689684"/>
                        <a:gd name="connsiteY7" fmla="*/ 192505 h 1957137"/>
                        <a:gd name="connsiteX8" fmla="*/ 2213811 w 3689684"/>
                        <a:gd name="connsiteY8" fmla="*/ 577517 h 1957137"/>
                        <a:gd name="connsiteX9" fmla="*/ 2342147 w 3689684"/>
                        <a:gd name="connsiteY9" fmla="*/ 1219200 h 1957137"/>
                        <a:gd name="connsiteX10" fmla="*/ 2695074 w 3689684"/>
                        <a:gd name="connsiteY10" fmla="*/ 1812759 h 1957137"/>
                        <a:gd name="connsiteX11" fmla="*/ 3144252 w 3689684"/>
                        <a:gd name="connsiteY11" fmla="*/ 1941095 h 1957137"/>
                        <a:gd name="connsiteX12" fmla="*/ 3689684 w 3689684"/>
                        <a:gd name="connsiteY12" fmla="*/ 1941095 h 1957137"/>
                        <a:gd name="connsiteX0" fmla="*/ 0 w 3689684"/>
                        <a:gd name="connsiteY0" fmla="*/ 1957425 h 1957425"/>
                        <a:gd name="connsiteX1" fmla="*/ 593558 w 3689684"/>
                        <a:gd name="connsiteY1" fmla="*/ 1925341 h 1957425"/>
                        <a:gd name="connsiteX2" fmla="*/ 914400 w 3689684"/>
                        <a:gd name="connsiteY2" fmla="*/ 1780962 h 1957425"/>
                        <a:gd name="connsiteX3" fmla="*/ 1347537 w 3689684"/>
                        <a:gd name="connsiteY3" fmla="*/ 1219488 h 1957425"/>
                        <a:gd name="connsiteX4" fmla="*/ 1604210 w 3689684"/>
                        <a:gd name="connsiteY4" fmla="*/ 641973 h 1957425"/>
                        <a:gd name="connsiteX5" fmla="*/ 1732548 w 3689684"/>
                        <a:gd name="connsiteY5" fmla="*/ 192793 h 1957425"/>
                        <a:gd name="connsiteX6" fmla="*/ 1909011 w 3689684"/>
                        <a:gd name="connsiteY6" fmla="*/ 288 h 1957425"/>
                        <a:gd name="connsiteX7" fmla="*/ 2117558 w 3689684"/>
                        <a:gd name="connsiteY7" fmla="*/ 160709 h 1957425"/>
                        <a:gd name="connsiteX8" fmla="*/ 2213811 w 3689684"/>
                        <a:gd name="connsiteY8" fmla="*/ 577805 h 1957425"/>
                        <a:gd name="connsiteX9" fmla="*/ 2342147 w 3689684"/>
                        <a:gd name="connsiteY9" fmla="*/ 1219488 h 1957425"/>
                        <a:gd name="connsiteX10" fmla="*/ 2695074 w 3689684"/>
                        <a:gd name="connsiteY10" fmla="*/ 1813047 h 1957425"/>
                        <a:gd name="connsiteX11" fmla="*/ 3144252 w 3689684"/>
                        <a:gd name="connsiteY11" fmla="*/ 1941383 h 1957425"/>
                        <a:gd name="connsiteX12" fmla="*/ 3689684 w 3689684"/>
                        <a:gd name="connsiteY12" fmla="*/ 1941383 h 1957425"/>
                        <a:gd name="connsiteX0" fmla="*/ 0 w 3689684"/>
                        <a:gd name="connsiteY0" fmla="*/ 1957486 h 1957486"/>
                        <a:gd name="connsiteX1" fmla="*/ 593558 w 3689684"/>
                        <a:gd name="connsiteY1" fmla="*/ 1925402 h 1957486"/>
                        <a:gd name="connsiteX2" fmla="*/ 914400 w 3689684"/>
                        <a:gd name="connsiteY2" fmla="*/ 1781023 h 1957486"/>
                        <a:gd name="connsiteX3" fmla="*/ 1347537 w 3689684"/>
                        <a:gd name="connsiteY3" fmla="*/ 1219549 h 1957486"/>
                        <a:gd name="connsiteX4" fmla="*/ 1604210 w 3689684"/>
                        <a:gd name="connsiteY4" fmla="*/ 642034 h 1957486"/>
                        <a:gd name="connsiteX5" fmla="*/ 1732548 w 3689684"/>
                        <a:gd name="connsiteY5" fmla="*/ 192854 h 1957486"/>
                        <a:gd name="connsiteX6" fmla="*/ 1909011 w 3689684"/>
                        <a:gd name="connsiteY6" fmla="*/ 349 h 1957486"/>
                        <a:gd name="connsiteX7" fmla="*/ 2117558 w 3689684"/>
                        <a:gd name="connsiteY7" fmla="*/ 160770 h 1957486"/>
                        <a:gd name="connsiteX8" fmla="*/ 2213811 w 3689684"/>
                        <a:gd name="connsiteY8" fmla="*/ 658077 h 1957486"/>
                        <a:gd name="connsiteX9" fmla="*/ 2342147 w 3689684"/>
                        <a:gd name="connsiteY9" fmla="*/ 1219549 h 1957486"/>
                        <a:gd name="connsiteX10" fmla="*/ 2695074 w 3689684"/>
                        <a:gd name="connsiteY10" fmla="*/ 1813108 h 1957486"/>
                        <a:gd name="connsiteX11" fmla="*/ 3144252 w 3689684"/>
                        <a:gd name="connsiteY11" fmla="*/ 1941444 h 1957486"/>
                        <a:gd name="connsiteX12" fmla="*/ 3689684 w 3689684"/>
                        <a:gd name="connsiteY12" fmla="*/ 1941444 h 1957486"/>
                        <a:gd name="connsiteX0" fmla="*/ 0 w 3689684"/>
                        <a:gd name="connsiteY0" fmla="*/ 1957501 h 1957501"/>
                        <a:gd name="connsiteX1" fmla="*/ 593558 w 3689684"/>
                        <a:gd name="connsiteY1" fmla="*/ 1925417 h 1957501"/>
                        <a:gd name="connsiteX2" fmla="*/ 914400 w 3689684"/>
                        <a:gd name="connsiteY2" fmla="*/ 1781038 h 1957501"/>
                        <a:gd name="connsiteX3" fmla="*/ 1347537 w 3689684"/>
                        <a:gd name="connsiteY3" fmla="*/ 1219564 h 1957501"/>
                        <a:gd name="connsiteX4" fmla="*/ 1604210 w 3689684"/>
                        <a:gd name="connsiteY4" fmla="*/ 642049 h 1957501"/>
                        <a:gd name="connsiteX5" fmla="*/ 1732548 w 3689684"/>
                        <a:gd name="connsiteY5" fmla="*/ 192869 h 1957501"/>
                        <a:gd name="connsiteX6" fmla="*/ 1909011 w 3689684"/>
                        <a:gd name="connsiteY6" fmla="*/ 364 h 1957501"/>
                        <a:gd name="connsiteX7" fmla="*/ 2117558 w 3689684"/>
                        <a:gd name="connsiteY7" fmla="*/ 160785 h 1957501"/>
                        <a:gd name="connsiteX8" fmla="*/ 2197769 w 3689684"/>
                        <a:gd name="connsiteY8" fmla="*/ 674134 h 1957501"/>
                        <a:gd name="connsiteX9" fmla="*/ 2342147 w 3689684"/>
                        <a:gd name="connsiteY9" fmla="*/ 1219564 h 1957501"/>
                        <a:gd name="connsiteX10" fmla="*/ 2695074 w 3689684"/>
                        <a:gd name="connsiteY10" fmla="*/ 1813123 h 1957501"/>
                        <a:gd name="connsiteX11" fmla="*/ 3144252 w 3689684"/>
                        <a:gd name="connsiteY11" fmla="*/ 1941459 h 1957501"/>
                        <a:gd name="connsiteX12" fmla="*/ 3689684 w 3689684"/>
                        <a:gd name="connsiteY12" fmla="*/ 1941459 h 1957501"/>
                        <a:gd name="connsiteX0" fmla="*/ 0 w 3689684"/>
                        <a:gd name="connsiteY0" fmla="*/ 1957501 h 1957501"/>
                        <a:gd name="connsiteX1" fmla="*/ 593558 w 3689684"/>
                        <a:gd name="connsiteY1" fmla="*/ 1925417 h 1957501"/>
                        <a:gd name="connsiteX2" fmla="*/ 914400 w 3689684"/>
                        <a:gd name="connsiteY2" fmla="*/ 1781038 h 1957501"/>
                        <a:gd name="connsiteX3" fmla="*/ 1347537 w 3689684"/>
                        <a:gd name="connsiteY3" fmla="*/ 1219564 h 1957501"/>
                        <a:gd name="connsiteX4" fmla="*/ 1604210 w 3689684"/>
                        <a:gd name="connsiteY4" fmla="*/ 642049 h 1957501"/>
                        <a:gd name="connsiteX5" fmla="*/ 1732548 w 3689684"/>
                        <a:gd name="connsiteY5" fmla="*/ 192869 h 1957501"/>
                        <a:gd name="connsiteX6" fmla="*/ 1909011 w 3689684"/>
                        <a:gd name="connsiteY6" fmla="*/ 364 h 1957501"/>
                        <a:gd name="connsiteX7" fmla="*/ 2117558 w 3689684"/>
                        <a:gd name="connsiteY7" fmla="*/ 160785 h 1957501"/>
                        <a:gd name="connsiteX8" fmla="*/ 2197769 w 3689684"/>
                        <a:gd name="connsiteY8" fmla="*/ 674134 h 1957501"/>
                        <a:gd name="connsiteX9" fmla="*/ 2422357 w 3689684"/>
                        <a:gd name="connsiteY9" fmla="*/ 1219564 h 1957501"/>
                        <a:gd name="connsiteX10" fmla="*/ 2695074 w 3689684"/>
                        <a:gd name="connsiteY10" fmla="*/ 1813123 h 1957501"/>
                        <a:gd name="connsiteX11" fmla="*/ 3144252 w 3689684"/>
                        <a:gd name="connsiteY11" fmla="*/ 1941459 h 1957501"/>
                        <a:gd name="connsiteX12" fmla="*/ 3689684 w 3689684"/>
                        <a:gd name="connsiteY12" fmla="*/ 1941459 h 1957501"/>
                        <a:gd name="connsiteX0" fmla="*/ 0 w 3689684"/>
                        <a:gd name="connsiteY0" fmla="*/ 1957460 h 1957460"/>
                        <a:gd name="connsiteX1" fmla="*/ 593558 w 3689684"/>
                        <a:gd name="connsiteY1" fmla="*/ 1925376 h 1957460"/>
                        <a:gd name="connsiteX2" fmla="*/ 914400 w 3689684"/>
                        <a:gd name="connsiteY2" fmla="*/ 1780997 h 1957460"/>
                        <a:gd name="connsiteX3" fmla="*/ 1347537 w 3689684"/>
                        <a:gd name="connsiteY3" fmla="*/ 1219523 h 1957460"/>
                        <a:gd name="connsiteX4" fmla="*/ 1604210 w 3689684"/>
                        <a:gd name="connsiteY4" fmla="*/ 642008 h 1957460"/>
                        <a:gd name="connsiteX5" fmla="*/ 1732548 w 3689684"/>
                        <a:gd name="connsiteY5" fmla="*/ 192828 h 1957460"/>
                        <a:gd name="connsiteX6" fmla="*/ 1909011 w 3689684"/>
                        <a:gd name="connsiteY6" fmla="*/ 323 h 1957460"/>
                        <a:gd name="connsiteX7" fmla="*/ 2117558 w 3689684"/>
                        <a:gd name="connsiteY7" fmla="*/ 160744 h 1957460"/>
                        <a:gd name="connsiteX8" fmla="*/ 2277980 w 3689684"/>
                        <a:gd name="connsiteY8" fmla="*/ 625966 h 1957460"/>
                        <a:gd name="connsiteX9" fmla="*/ 2422357 w 3689684"/>
                        <a:gd name="connsiteY9" fmla="*/ 1219523 h 1957460"/>
                        <a:gd name="connsiteX10" fmla="*/ 2695074 w 3689684"/>
                        <a:gd name="connsiteY10" fmla="*/ 1813082 h 1957460"/>
                        <a:gd name="connsiteX11" fmla="*/ 3144252 w 3689684"/>
                        <a:gd name="connsiteY11" fmla="*/ 1941418 h 1957460"/>
                        <a:gd name="connsiteX12" fmla="*/ 3689684 w 3689684"/>
                        <a:gd name="connsiteY12" fmla="*/ 1941418 h 1957460"/>
                        <a:gd name="connsiteX0" fmla="*/ 0 w 3689684"/>
                        <a:gd name="connsiteY0" fmla="*/ 1957225 h 1957225"/>
                        <a:gd name="connsiteX1" fmla="*/ 593558 w 3689684"/>
                        <a:gd name="connsiteY1" fmla="*/ 1925141 h 1957225"/>
                        <a:gd name="connsiteX2" fmla="*/ 914400 w 3689684"/>
                        <a:gd name="connsiteY2" fmla="*/ 1780762 h 1957225"/>
                        <a:gd name="connsiteX3" fmla="*/ 1347537 w 3689684"/>
                        <a:gd name="connsiteY3" fmla="*/ 1219288 h 1957225"/>
                        <a:gd name="connsiteX4" fmla="*/ 1604210 w 3689684"/>
                        <a:gd name="connsiteY4" fmla="*/ 641773 h 1957225"/>
                        <a:gd name="connsiteX5" fmla="*/ 1748590 w 3689684"/>
                        <a:gd name="connsiteY5" fmla="*/ 176550 h 1957225"/>
                        <a:gd name="connsiteX6" fmla="*/ 1909011 w 3689684"/>
                        <a:gd name="connsiteY6" fmla="*/ 88 h 1957225"/>
                        <a:gd name="connsiteX7" fmla="*/ 2117558 w 3689684"/>
                        <a:gd name="connsiteY7" fmla="*/ 160509 h 1957225"/>
                        <a:gd name="connsiteX8" fmla="*/ 2277980 w 3689684"/>
                        <a:gd name="connsiteY8" fmla="*/ 625731 h 1957225"/>
                        <a:gd name="connsiteX9" fmla="*/ 2422357 w 3689684"/>
                        <a:gd name="connsiteY9" fmla="*/ 1219288 h 1957225"/>
                        <a:gd name="connsiteX10" fmla="*/ 2695074 w 3689684"/>
                        <a:gd name="connsiteY10" fmla="*/ 1812847 h 1957225"/>
                        <a:gd name="connsiteX11" fmla="*/ 3144252 w 3689684"/>
                        <a:gd name="connsiteY11" fmla="*/ 1941183 h 1957225"/>
                        <a:gd name="connsiteX12" fmla="*/ 3689684 w 3689684"/>
                        <a:gd name="connsiteY12" fmla="*/ 1941183 h 1957225"/>
                        <a:gd name="connsiteX0" fmla="*/ 0 w 3689684"/>
                        <a:gd name="connsiteY0" fmla="*/ 1957225 h 1957225"/>
                        <a:gd name="connsiteX1" fmla="*/ 593558 w 3689684"/>
                        <a:gd name="connsiteY1" fmla="*/ 1925141 h 1957225"/>
                        <a:gd name="connsiteX2" fmla="*/ 914400 w 3689684"/>
                        <a:gd name="connsiteY2" fmla="*/ 1780762 h 1957225"/>
                        <a:gd name="connsiteX3" fmla="*/ 1347537 w 3689684"/>
                        <a:gd name="connsiteY3" fmla="*/ 1219288 h 1957225"/>
                        <a:gd name="connsiteX4" fmla="*/ 1588168 w 3689684"/>
                        <a:gd name="connsiteY4" fmla="*/ 641773 h 1957225"/>
                        <a:gd name="connsiteX5" fmla="*/ 1748590 w 3689684"/>
                        <a:gd name="connsiteY5" fmla="*/ 176550 h 1957225"/>
                        <a:gd name="connsiteX6" fmla="*/ 1909011 w 3689684"/>
                        <a:gd name="connsiteY6" fmla="*/ 88 h 1957225"/>
                        <a:gd name="connsiteX7" fmla="*/ 2117558 w 3689684"/>
                        <a:gd name="connsiteY7" fmla="*/ 160509 h 1957225"/>
                        <a:gd name="connsiteX8" fmla="*/ 2277980 w 3689684"/>
                        <a:gd name="connsiteY8" fmla="*/ 625731 h 1957225"/>
                        <a:gd name="connsiteX9" fmla="*/ 2422357 w 3689684"/>
                        <a:gd name="connsiteY9" fmla="*/ 1219288 h 1957225"/>
                        <a:gd name="connsiteX10" fmla="*/ 2695074 w 3689684"/>
                        <a:gd name="connsiteY10" fmla="*/ 1812847 h 1957225"/>
                        <a:gd name="connsiteX11" fmla="*/ 3144252 w 3689684"/>
                        <a:gd name="connsiteY11" fmla="*/ 1941183 h 1957225"/>
                        <a:gd name="connsiteX12" fmla="*/ 3689684 w 3689684"/>
                        <a:gd name="connsiteY12" fmla="*/ 1941183 h 1957225"/>
                        <a:gd name="connsiteX0" fmla="*/ 0 w 3689684"/>
                        <a:gd name="connsiteY0" fmla="*/ 1957225 h 1957225"/>
                        <a:gd name="connsiteX1" fmla="*/ 593558 w 3689684"/>
                        <a:gd name="connsiteY1" fmla="*/ 1925141 h 1957225"/>
                        <a:gd name="connsiteX2" fmla="*/ 914400 w 3689684"/>
                        <a:gd name="connsiteY2" fmla="*/ 1780762 h 1957225"/>
                        <a:gd name="connsiteX3" fmla="*/ 1347537 w 3689684"/>
                        <a:gd name="connsiteY3" fmla="*/ 1219288 h 1957225"/>
                        <a:gd name="connsiteX4" fmla="*/ 1604210 w 3689684"/>
                        <a:gd name="connsiteY4" fmla="*/ 593647 h 1957225"/>
                        <a:gd name="connsiteX5" fmla="*/ 1748590 w 3689684"/>
                        <a:gd name="connsiteY5" fmla="*/ 176550 h 1957225"/>
                        <a:gd name="connsiteX6" fmla="*/ 1909011 w 3689684"/>
                        <a:gd name="connsiteY6" fmla="*/ 88 h 1957225"/>
                        <a:gd name="connsiteX7" fmla="*/ 2117558 w 3689684"/>
                        <a:gd name="connsiteY7" fmla="*/ 160509 h 1957225"/>
                        <a:gd name="connsiteX8" fmla="*/ 2277980 w 3689684"/>
                        <a:gd name="connsiteY8" fmla="*/ 625731 h 1957225"/>
                        <a:gd name="connsiteX9" fmla="*/ 2422357 w 3689684"/>
                        <a:gd name="connsiteY9" fmla="*/ 1219288 h 1957225"/>
                        <a:gd name="connsiteX10" fmla="*/ 2695074 w 3689684"/>
                        <a:gd name="connsiteY10" fmla="*/ 1812847 h 1957225"/>
                        <a:gd name="connsiteX11" fmla="*/ 3144252 w 3689684"/>
                        <a:gd name="connsiteY11" fmla="*/ 1941183 h 1957225"/>
                        <a:gd name="connsiteX12" fmla="*/ 3689684 w 3689684"/>
                        <a:gd name="connsiteY12" fmla="*/ 1941183 h 1957225"/>
                        <a:gd name="connsiteX0" fmla="*/ 0 w 3689684"/>
                        <a:gd name="connsiteY0" fmla="*/ 1957225 h 1957225"/>
                        <a:gd name="connsiteX1" fmla="*/ 593558 w 3689684"/>
                        <a:gd name="connsiteY1" fmla="*/ 1925141 h 1957225"/>
                        <a:gd name="connsiteX2" fmla="*/ 914400 w 3689684"/>
                        <a:gd name="connsiteY2" fmla="*/ 1780762 h 1957225"/>
                        <a:gd name="connsiteX3" fmla="*/ 1347537 w 3689684"/>
                        <a:gd name="connsiteY3" fmla="*/ 1219288 h 1957225"/>
                        <a:gd name="connsiteX4" fmla="*/ 1604210 w 3689684"/>
                        <a:gd name="connsiteY4" fmla="*/ 593647 h 1957225"/>
                        <a:gd name="connsiteX5" fmla="*/ 1748590 w 3689684"/>
                        <a:gd name="connsiteY5" fmla="*/ 176550 h 1957225"/>
                        <a:gd name="connsiteX6" fmla="*/ 1909011 w 3689684"/>
                        <a:gd name="connsiteY6" fmla="*/ 88 h 1957225"/>
                        <a:gd name="connsiteX7" fmla="*/ 2117558 w 3689684"/>
                        <a:gd name="connsiteY7" fmla="*/ 160509 h 1957225"/>
                        <a:gd name="connsiteX8" fmla="*/ 2277980 w 3689684"/>
                        <a:gd name="connsiteY8" fmla="*/ 625731 h 1957225"/>
                        <a:gd name="connsiteX9" fmla="*/ 2422357 w 3689684"/>
                        <a:gd name="connsiteY9" fmla="*/ 1219288 h 1957225"/>
                        <a:gd name="connsiteX10" fmla="*/ 2695074 w 3689684"/>
                        <a:gd name="connsiteY10" fmla="*/ 1812847 h 1957225"/>
                        <a:gd name="connsiteX11" fmla="*/ 3144252 w 3689684"/>
                        <a:gd name="connsiteY11" fmla="*/ 1941183 h 1957225"/>
                        <a:gd name="connsiteX12" fmla="*/ 3689684 w 3689684"/>
                        <a:gd name="connsiteY12" fmla="*/ 1941183 h 1957225"/>
                        <a:gd name="connsiteX0" fmla="*/ 0 w 3689684"/>
                        <a:gd name="connsiteY0" fmla="*/ 1957225 h 1957225"/>
                        <a:gd name="connsiteX1" fmla="*/ 593558 w 3689684"/>
                        <a:gd name="connsiteY1" fmla="*/ 1925141 h 1957225"/>
                        <a:gd name="connsiteX2" fmla="*/ 914400 w 3689684"/>
                        <a:gd name="connsiteY2" fmla="*/ 1780762 h 1957225"/>
                        <a:gd name="connsiteX3" fmla="*/ 1283369 w 3689684"/>
                        <a:gd name="connsiteY3" fmla="*/ 1187203 h 1957225"/>
                        <a:gd name="connsiteX4" fmla="*/ 1604210 w 3689684"/>
                        <a:gd name="connsiteY4" fmla="*/ 593647 h 1957225"/>
                        <a:gd name="connsiteX5" fmla="*/ 1748590 w 3689684"/>
                        <a:gd name="connsiteY5" fmla="*/ 176550 h 1957225"/>
                        <a:gd name="connsiteX6" fmla="*/ 1909011 w 3689684"/>
                        <a:gd name="connsiteY6" fmla="*/ 88 h 1957225"/>
                        <a:gd name="connsiteX7" fmla="*/ 2117558 w 3689684"/>
                        <a:gd name="connsiteY7" fmla="*/ 160509 h 1957225"/>
                        <a:gd name="connsiteX8" fmla="*/ 2277980 w 3689684"/>
                        <a:gd name="connsiteY8" fmla="*/ 625731 h 1957225"/>
                        <a:gd name="connsiteX9" fmla="*/ 2422357 w 3689684"/>
                        <a:gd name="connsiteY9" fmla="*/ 1219288 h 1957225"/>
                        <a:gd name="connsiteX10" fmla="*/ 2695074 w 3689684"/>
                        <a:gd name="connsiteY10" fmla="*/ 1812847 h 1957225"/>
                        <a:gd name="connsiteX11" fmla="*/ 3144252 w 3689684"/>
                        <a:gd name="connsiteY11" fmla="*/ 1941183 h 1957225"/>
                        <a:gd name="connsiteX12" fmla="*/ 3689684 w 3689684"/>
                        <a:gd name="connsiteY12" fmla="*/ 1941183 h 1957225"/>
                        <a:gd name="connsiteX0" fmla="*/ 0 w 3689684"/>
                        <a:gd name="connsiteY0" fmla="*/ 1957225 h 1957225"/>
                        <a:gd name="connsiteX1" fmla="*/ 593558 w 3689684"/>
                        <a:gd name="connsiteY1" fmla="*/ 1925141 h 1957225"/>
                        <a:gd name="connsiteX2" fmla="*/ 914400 w 3689684"/>
                        <a:gd name="connsiteY2" fmla="*/ 1780762 h 1957225"/>
                        <a:gd name="connsiteX3" fmla="*/ 1283369 w 3689684"/>
                        <a:gd name="connsiteY3" fmla="*/ 1187203 h 1957225"/>
                        <a:gd name="connsiteX4" fmla="*/ 1540042 w 3689684"/>
                        <a:gd name="connsiteY4" fmla="*/ 593647 h 1957225"/>
                        <a:gd name="connsiteX5" fmla="*/ 1748590 w 3689684"/>
                        <a:gd name="connsiteY5" fmla="*/ 176550 h 1957225"/>
                        <a:gd name="connsiteX6" fmla="*/ 1909011 w 3689684"/>
                        <a:gd name="connsiteY6" fmla="*/ 88 h 1957225"/>
                        <a:gd name="connsiteX7" fmla="*/ 2117558 w 3689684"/>
                        <a:gd name="connsiteY7" fmla="*/ 160509 h 1957225"/>
                        <a:gd name="connsiteX8" fmla="*/ 2277980 w 3689684"/>
                        <a:gd name="connsiteY8" fmla="*/ 625731 h 1957225"/>
                        <a:gd name="connsiteX9" fmla="*/ 2422357 w 3689684"/>
                        <a:gd name="connsiteY9" fmla="*/ 1219288 h 1957225"/>
                        <a:gd name="connsiteX10" fmla="*/ 2695074 w 3689684"/>
                        <a:gd name="connsiteY10" fmla="*/ 1812847 h 1957225"/>
                        <a:gd name="connsiteX11" fmla="*/ 3144252 w 3689684"/>
                        <a:gd name="connsiteY11" fmla="*/ 1941183 h 1957225"/>
                        <a:gd name="connsiteX12" fmla="*/ 3689684 w 3689684"/>
                        <a:gd name="connsiteY12" fmla="*/ 1941183 h 1957225"/>
                        <a:gd name="connsiteX0" fmla="*/ 0 w 3689684"/>
                        <a:gd name="connsiteY0" fmla="*/ 1957225 h 1957225"/>
                        <a:gd name="connsiteX1" fmla="*/ 593558 w 3689684"/>
                        <a:gd name="connsiteY1" fmla="*/ 1925141 h 1957225"/>
                        <a:gd name="connsiteX2" fmla="*/ 914400 w 3689684"/>
                        <a:gd name="connsiteY2" fmla="*/ 1780762 h 1957225"/>
                        <a:gd name="connsiteX3" fmla="*/ 1315453 w 3689684"/>
                        <a:gd name="connsiteY3" fmla="*/ 1219288 h 1957225"/>
                        <a:gd name="connsiteX4" fmla="*/ 1540042 w 3689684"/>
                        <a:gd name="connsiteY4" fmla="*/ 593647 h 1957225"/>
                        <a:gd name="connsiteX5" fmla="*/ 1748590 w 3689684"/>
                        <a:gd name="connsiteY5" fmla="*/ 176550 h 1957225"/>
                        <a:gd name="connsiteX6" fmla="*/ 1909011 w 3689684"/>
                        <a:gd name="connsiteY6" fmla="*/ 88 h 1957225"/>
                        <a:gd name="connsiteX7" fmla="*/ 2117558 w 3689684"/>
                        <a:gd name="connsiteY7" fmla="*/ 160509 h 1957225"/>
                        <a:gd name="connsiteX8" fmla="*/ 2277980 w 3689684"/>
                        <a:gd name="connsiteY8" fmla="*/ 625731 h 1957225"/>
                        <a:gd name="connsiteX9" fmla="*/ 2422357 w 3689684"/>
                        <a:gd name="connsiteY9" fmla="*/ 1219288 h 1957225"/>
                        <a:gd name="connsiteX10" fmla="*/ 2695074 w 3689684"/>
                        <a:gd name="connsiteY10" fmla="*/ 1812847 h 1957225"/>
                        <a:gd name="connsiteX11" fmla="*/ 3144252 w 3689684"/>
                        <a:gd name="connsiteY11" fmla="*/ 1941183 h 1957225"/>
                        <a:gd name="connsiteX12" fmla="*/ 3689684 w 3689684"/>
                        <a:gd name="connsiteY12" fmla="*/ 1941183 h 1957225"/>
                        <a:gd name="connsiteX0" fmla="*/ 0 w 3689684"/>
                        <a:gd name="connsiteY0" fmla="*/ 1957225 h 1957225"/>
                        <a:gd name="connsiteX1" fmla="*/ 593558 w 3689684"/>
                        <a:gd name="connsiteY1" fmla="*/ 1925141 h 1957225"/>
                        <a:gd name="connsiteX2" fmla="*/ 914400 w 3689684"/>
                        <a:gd name="connsiteY2" fmla="*/ 1780762 h 1957225"/>
                        <a:gd name="connsiteX3" fmla="*/ 1363580 w 3689684"/>
                        <a:gd name="connsiteY3" fmla="*/ 1267415 h 1957225"/>
                        <a:gd name="connsiteX4" fmla="*/ 1540042 w 3689684"/>
                        <a:gd name="connsiteY4" fmla="*/ 593647 h 1957225"/>
                        <a:gd name="connsiteX5" fmla="*/ 1748590 w 3689684"/>
                        <a:gd name="connsiteY5" fmla="*/ 176550 h 1957225"/>
                        <a:gd name="connsiteX6" fmla="*/ 1909011 w 3689684"/>
                        <a:gd name="connsiteY6" fmla="*/ 88 h 1957225"/>
                        <a:gd name="connsiteX7" fmla="*/ 2117558 w 3689684"/>
                        <a:gd name="connsiteY7" fmla="*/ 160509 h 1957225"/>
                        <a:gd name="connsiteX8" fmla="*/ 2277980 w 3689684"/>
                        <a:gd name="connsiteY8" fmla="*/ 625731 h 1957225"/>
                        <a:gd name="connsiteX9" fmla="*/ 2422357 w 3689684"/>
                        <a:gd name="connsiteY9" fmla="*/ 1219288 h 1957225"/>
                        <a:gd name="connsiteX10" fmla="*/ 2695074 w 3689684"/>
                        <a:gd name="connsiteY10" fmla="*/ 1812847 h 1957225"/>
                        <a:gd name="connsiteX11" fmla="*/ 3144252 w 3689684"/>
                        <a:gd name="connsiteY11" fmla="*/ 1941183 h 1957225"/>
                        <a:gd name="connsiteX12" fmla="*/ 3689684 w 3689684"/>
                        <a:gd name="connsiteY12" fmla="*/ 1941183 h 1957225"/>
                        <a:gd name="connsiteX0" fmla="*/ 0 w 3689684"/>
                        <a:gd name="connsiteY0" fmla="*/ 1957225 h 1957225"/>
                        <a:gd name="connsiteX1" fmla="*/ 593558 w 3689684"/>
                        <a:gd name="connsiteY1" fmla="*/ 1925141 h 1957225"/>
                        <a:gd name="connsiteX2" fmla="*/ 914400 w 3689684"/>
                        <a:gd name="connsiteY2" fmla="*/ 1780762 h 1957225"/>
                        <a:gd name="connsiteX3" fmla="*/ 1363580 w 3689684"/>
                        <a:gd name="connsiteY3" fmla="*/ 1267415 h 1957225"/>
                        <a:gd name="connsiteX4" fmla="*/ 1604210 w 3689684"/>
                        <a:gd name="connsiteY4" fmla="*/ 609690 h 1957225"/>
                        <a:gd name="connsiteX5" fmla="*/ 1748590 w 3689684"/>
                        <a:gd name="connsiteY5" fmla="*/ 176550 h 1957225"/>
                        <a:gd name="connsiteX6" fmla="*/ 1909011 w 3689684"/>
                        <a:gd name="connsiteY6" fmla="*/ 88 h 1957225"/>
                        <a:gd name="connsiteX7" fmla="*/ 2117558 w 3689684"/>
                        <a:gd name="connsiteY7" fmla="*/ 160509 h 1957225"/>
                        <a:gd name="connsiteX8" fmla="*/ 2277980 w 3689684"/>
                        <a:gd name="connsiteY8" fmla="*/ 625731 h 1957225"/>
                        <a:gd name="connsiteX9" fmla="*/ 2422357 w 3689684"/>
                        <a:gd name="connsiteY9" fmla="*/ 1219288 h 1957225"/>
                        <a:gd name="connsiteX10" fmla="*/ 2695074 w 3689684"/>
                        <a:gd name="connsiteY10" fmla="*/ 1812847 h 1957225"/>
                        <a:gd name="connsiteX11" fmla="*/ 3144252 w 3689684"/>
                        <a:gd name="connsiteY11" fmla="*/ 1941183 h 1957225"/>
                        <a:gd name="connsiteX12" fmla="*/ 3689684 w 3689684"/>
                        <a:gd name="connsiteY12" fmla="*/ 1941183 h 1957225"/>
                        <a:gd name="connsiteX0" fmla="*/ 0 w 3689684"/>
                        <a:gd name="connsiteY0" fmla="*/ 1957225 h 1957225"/>
                        <a:gd name="connsiteX1" fmla="*/ 593558 w 3689684"/>
                        <a:gd name="connsiteY1" fmla="*/ 1925141 h 1957225"/>
                        <a:gd name="connsiteX2" fmla="*/ 914400 w 3689684"/>
                        <a:gd name="connsiteY2" fmla="*/ 1780762 h 1957225"/>
                        <a:gd name="connsiteX3" fmla="*/ 1315453 w 3689684"/>
                        <a:gd name="connsiteY3" fmla="*/ 1267415 h 1957225"/>
                        <a:gd name="connsiteX4" fmla="*/ 1604210 w 3689684"/>
                        <a:gd name="connsiteY4" fmla="*/ 609690 h 1957225"/>
                        <a:gd name="connsiteX5" fmla="*/ 1748590 w 3689684"/>
                        <a:gd name="connsiteY5" fmla="*/ 176550 h 1957225"/>
                        <a:gd name="connsiteX6" fmla="*/ 1909011 w 3689684"/>
                        <a:gd name="connsiteY6" fmla="*/ 88 h 1957225"/>
                        <a:gd name="connsiteX7" fmla="*/ 2117558 w 3689684"/>
                        <a:gd name="connsiteY7" fmla="*/ 160509 h 1957225"/>
                        <a:gd name="connsiteX8" fmla="*/ 2277980 w 3689684"/>
                        <a:gd name="connsiteY8" fmla="*/ 625731 h 1957225"/>
                        <a:gd name="connsiteX9" fmla="*/ 2422357 w 3689684"/>
                        <a:gd name="connsiteY9" fmla="*/ 1219288 h 1957225"/>
                        <a:gd name="connsiteX10" fmla="*/ 2695074 w 3689684"/>
                        <a:gd name="connsiteY10" fmla="*/ 1812847 h 1957225"/>
                        <a:gd name="connsiteX11" fmla="*/ 3144252 w 3689684"/>
                        <a:gd name="connsiteY11" fmla="*/ 1941183 h 1957225"/>
                        <a:gd name="connsiteX12" fmla="*/ 3689684 w 3689684"/>
                        <a:gd name="connsiteY12" fmla="*/ 1941183 h 1957225"/>
                        <a:gd name="connsiteX0" fmla="*/ 0 w 3561347"/>
                        <a:gd name="connsiteY0" fmla="*/ 1973267 h 1973267"/>
                        <a:gd name="connsiteX1" fmla="*/ 465221 w 3561347"/>
                        <a:gd name="connsiteY1" fmla="*/ 1925141 h 1973267"/>
                        <a:gd name="connsiteX2" fmla="*/ 786063 w 3561347"/>
                        <a:gd name="connsiteY2" fmla="*/ 1780762 h 1973267"/>
                        <a:gd name="connsiteX3" fmla="*/ 1187116 w 3561347"/>
                        <a:gd name="connsiteY3" fmla="*/ 1267415 h 1973267"/>
                        <a:gd name="connsiteX4" fmla="*/ 1475873 w 3561347"/>
                        <a:gd name="connsiteY4" fmla="*/ 609690 h 1973267"/>
                        <a:gd name="connsiteX5" fmla="*/ 1620253 w 3561347"/>
                        <a:gd name="connsiteY5" fmla="*/ 176550 h 1973267"/>
                        <a:gd name="connsiteX6" fmla="*/ 1780674 w 3561347"/>
                        <a:gd name="connsiteY6" fmla="*/ 88 h 1973267"/>
                        <a:gd name="connsiteX7" fmla="*/ 1989221 w 3561347"/>
                        <a:gd name="connsiteY7" fmla="*/ 160509 h 1973267"/>
                        <a:gd name="connsiteX8" fmla="*/ 2149643 w 3561347"/>
                        <a:gd name="connsiteY8" fmla="*/ 625731 h 1973267"/>
                        <a:gd name="connsiteX9" fmla="*/ 2294020 w 3561347"/>
                        <a:gd name="connsiteY9" fmla="*/ 1219288 h 1973267"/>
                        <a:gd name="connsiteX10" fmla="*/ 2566737 w 3561347"/>
                        <a:gd name="connsiteY10" fmla="*/ 1812847 h 1973267"/>
                        <a:gd name="connsiteX11" fmla="*/ 3015915 w 3561347"/>
                        <a:gd name="connsiteY11" fmla="*/ 1941183 h 1973267"/>
                        <a:gd name="connsiteX12" fmla="*/ 3561347 w 3561347"/>
                        <a:gd name="connsiteY12" fmla="*/ 1941183 h 1973267"/>
                        <a:gd name="connsiteX0" fmla="*/ 0 w 3609473"/>
                        <a:gd name="connsiteY0" fmla="*/ 1973267 h 1973267"/>
                        <a:gd name="connsiteX1" fmla="*/ 513347 w 3609473"/>
                        <a:gd name="connsiteY1" fmla="*/ 1925141 h 1973267"/>
                        <a:gd name="connsiteX2" fmla="*/ 834189 w 3609473"/>
                        <a:gd name="connsiteY2" fmla="*/ 1780762 h 1973267"/>
                        <a:gd name="connsiteX3" fmla="*/ 1235242 w 3609473"/>
                        <a:gd name="connsiteY3" fmla="*/ 1267415 h 1973267"/>
                        <a:gd name="connsiteX4" fmla="*/ 1523999 w 3609473"/>
                        <a:gd name="connsiteY4" fmla="*/ 609690 h 1973267"/>
                        <a:gd name="connsiteX5" fmla="*/ 1668379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2014208"/>
                        <a:gd name="connsiteX1" fmla="*/ 641684 w 3609473"/>
                        <a:gd name="connsiteY1" fmla="*/ 2005352 h 2014208"/>
                        <a:gd name="connsiteX2" fmla="*/ 834189 w 3609473"/>
                        <a:gd name="connsiteY2" fmla="*/ 1780762 h 2014208"/>
                        <a:gd name="connsiteX3" fmla="*/ 1235242 w 3609473"/>
                        <a:gd name="connsiteY3" fmla="*/ 1267415 h 2014208"/>
                        <a:gd name="connsiteX4" fmla="*/ 1523999 w 3609473"/>
                        <a:gd name="connsiteY4" fmla="*/ 609690 h 2014208"/>
                        <a:gd name="connsiteX5" fmla="*/ 1668379 w 3609473"/>
                        <a:gd name="connsiteY5" fmla="*/ 176550 h 2014208"/>
                        <a:gd name="connsiteX6" fmla="*/ 1828800 w 3609473"/>
                        <a:gd name="connsiteY6" fmla="*/ 88 h 2014208"/>
                        <a:gd name="connsiteX7" fmla="*/ 2037347 w 3609473"/>
                        <a:gd name="connsiteY7" fmla="*/ 160509 h 2014208"/>
                        <a:gd name="connsiteX8" fmla="*/ 2197769 w 3609473"/>
                        <a:gd name="connsiteY8" fmla="*/ 625731 h 2014208"/>
                        <a:gd name="connsiteX9" fmla="*/ 2342146 w 3609473"/>
                        <a:gd name="connsiteY9" fmla="*/ 1219288 h 2014208"/>
                        <a:gd name="connsiteX10" fmla="*/ 2614863 w 3609473"/>
                        <a:gd name="connsiteY10" fmla="*/ 1812847 h 2014208"/>
                        <a:gd name="connsiteX11" fmla="*/ 3064041 w 3609473"/>
                        <a:gd name="connsiteY11" fmla="*/ 1941183 h 2014208"/>
                        <a:gd name="connsiteX12" fmla="*/ 3609473 w 3609473"/>
                        <a:gd name="connsiteY12" fmla="*/ 1941183 h 2014208"/>
                        <a:gd name="connsiteX0" fmla="*/ 0 w 3609473"/>
                        <a:gd name="connsiteY0" fmla="*/ 1973267 h 1973267"/>
                        <a:gd name="connsiteX1" fmla="*/ 577516 w 3609473"/>
                        <a:gd name="connsiteY1" fmla="*/ 1909099 h 1973267"/>
                        <a:gd name="connsiteX2" fmla="*/ 834189 w 3609473"/>
                        <a:gd name="connsiteY2" fmla="*/ 1780762 h 1973267"/>
                        <a:gd name="connsiteX3" fmla="*/ 1235242 w 3609473"/>
                        <a:gd name="connsiteY3" fmla="*/ 1267415 h 1973267"/>
                        <a:gd name="connsiteX4" fmla="*/ 1523999 w 3609473"/>
                        <a:gd name="connsiteY4" fmla="*/ 609690 h 1973267"/>
                        <a:gd name="connsiteX5" fmla="*/ 1668379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1973267"/>
                        <a:gd name="connsiteX1" fmla="*/ 625642 w 3609473"/>
                        <a:gd name="connsiteY1" fmla="*/ 1909099 h 1973267"/>
                        <a:gd name="connsiteX2" fmla="*/ 834189 w 3609473"/>
                        <a:gd name="connsiteY2" fmla="*/ 1780762 h 1973267"/>
                        <a:gd name="connsiteX3" fmla="*/ 1235242 w 3609473"/>
                        <a:gd name="connsiteY3" fmla="*/ 1267415 h 1973267"/>
                        <a:gd name="connsiteX4" fmla="*/ 1523999 w 3609473"/>
                        <a:gd name="connsiteY4" fmla="*/ 609690 h 1973267"/>
                        <a:gd name="connsiteX5" fmla="*/ 1668379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1973267"/>
                        <a:gd name="connsiteX1" fmla="*/ 577516 w 3609473"/>
                        <a:gd name="connsiteY1" fmla="*/ 1941183 h 1973267"/>
                        <a:gd name="connsiteX2" fmla="*/ 834189 w 3609473"/>
                        <a:gd name="connsiteY2" fmla="*/ 1780762 h 1973267"/>
                        <a:gd name="connsiteX3" fmla="*/ 1235242 w 3609473"/>
                        <a:gd name="connsiteY3" fmla="*/ 1267415 h 1973267"/>
                        <a:gd name="connsiteX4" fmla="*/ 1523999 w 3609473"/>
                        <a:gd name="connsiteY4" fmla="*/ 609690 h 1973267"/>
                        <a:gd name="connsiteX5" fmla="*/ 1668379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1973339"/>
                        <a:gd name="connsiteX1" fmla="*/ 577516 w 3609473"/>
                        <a:gd name="connsiteY1" fmla="*/ 1941183 h 1973339"/>
                        <a:gd name="connsiteX2" fmla="*/ 946484 w 3609473"/>
                        <a:gd name="connsiteY2" fmla="*/ 1732636 h 1973339"/>
                        <a:gd name="connsiteX3" fmla="*/ 1235242 w 3609473"/>
                        <a:gd name="connsiteY3" fmla="*/ 1267415 h 1973339"/>
                        <a:gd name="connsiteX4" fmla="*/ 1523999 w 3609473"/>
                        <a:gd name="connsiteY4" fmla="*/ 609690 h 1973339"/>
                        <a:gd name="connsiteX5" fmla="*/ 1668379 w 3609473"/>
                        <a:gd name="connsiteY5" fmla="*/ 176550 h 1973339"/>
                        <a:gd name="connsiteX6" fmla="*/ 1828800 w 3609473"/>
                        <a:gd name="connsiteY6" fmla="*/ 88 h 1973339"/>
                        <a:gd name="connsiteX7" fmla="*/ 2037347 w 3609473"/>
                        <a:gd name="connsiteY7" fmla="*/ 160509 h 1973339"/>
                        <a:gd name="connsiteX8" fmla="*/ 2197769 w 3609473"/>
                        <a:gd name="connsiteY8" fmla="*/ 625731 h 1973339"/>
                        <a:gd name="connsiteX9" fmla="*/ 2342146 w 3609473"/>
                        <a:gd name="connsiteY9" fmla="*/ 1219288 h 1973339"/>
                        <a:gd name="connsiteX10" fmla="*/ 2614863 w 3609473"/>
                        <a:gd name="connsiteY10" fmla="*/ 1812847 h 1973339"/>
                        <a:gd name="connsiteX11" fmla="*/ 3064041 w 3609473"/>
                        <a:gd name="connsiteY11" fmla="*/ 1941183 h 1973339"/>
                        <a:gd name="connsiteX12" fmla="*/ 3609473 w 3609473"/>
                        <a:gd name="connsiteY12" fmla="*/ 1941183 h 1973339"/>
                        <a:gd name="connsiteX0" fmla="*/ 0 w 3609473"/>
                        <a:gd name="connsiteY0" fmla="*/ 1973267 h 1973267"/>
                        <a:gd name="connsiteX1" fmla="*/ 577516 w 3609473"/>
                        <a:gd name="connsiteY1" fmla="*/ 1941183 h 1973267"/>
                        <a:gd name="connsiteX2" fmla="*/ 1026695 w 3609473"/>
                        <a:gd name="connsiteY2" fmla="*/ 1748678 h 1973267"/>
                        <a:gd name="connsiteX3" fmla="*/ 1235242 w 3609473"/>
                        <a:gd name="connsiteY3" fmla="*/ 1267415 h 1973267"/>
                        <a:gd name="connsiteX4" fmla="*/ 1523999 w 3609473"/>
                        <a:gd name="connsiteY4" fmla="*/ 609690 h 1973267"/>
                        <a:gd name="connsiteX5" fmla="*/ 1668379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1973267"/>
                        <a:gd name="connsiteX1" fmla="*/ 577516 w 3609473"/>
                        <a:gd name="connsiteY1" fmla="*/ 1941183 h 1973267"/>
                        <a:gd name="connsiteX2" fmla="*/ 1026695 w 3609473"/>
                        <a:gd name="connsiteY2" fmla="*/ 1748678 h 1973267"/>
                        <a:gd name="connsiteX3" fmla="*/ 1331495 w 3609473"/>
                        <a:gd name="connsiteY3" fmla="*/ 1235331 h 1973267"/>
                        <a:gd name="connsiteX4" fmla="*/ 1523999 w 3609473"/>
                        <a:gd name="connsiteY4" fmla="*/ 609690 h 1973267"/>
                        <a:gd name="connsiteX5" fmla="*/ 1668379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1973267"/>
                        <a:gd name="connsiteX1" fmla="*/ 577516 w 3609473"/>
                        <a:gd name="connsiteY1" fmla="*/ 1941183 h 1973267"/>
                        <a:gd name="connsiteX2" fmla="*/ 1042737 w 3609473"/>
                        <a:gd name="connsiteY2" fmla="*/ 1796804 h 1973267"/>
                        <a:gd name="connsiteX3" fmla="*/ 1331495 w 3609473"/>
                        <a:gd name="connsiteY3" fmla="*/ 1235331 h 1973267"/>
                        <a:gd name="connsiteX4" fmla="*/ 1523999 w 3609473"/>
                        <a:gd name="connsiteY4" fmla="*/ 609690 h 1973267"/>
                        <a:gd name="connsiteX5" fmla="*/ 1668379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1973267"/>
                        <a:gd name="connsiteX1" fmla="*/ 577516 w 3609473"/>
                        <a:gd name="connsiteY1" fmla="*/ 1941183 h 1973267"/>
                        <a:gd name="connsiteX2" fmla="*/ 1042737 w 3609473"/>
                        <a:gd name="connsiteY2" fmla="*/ 1796804 h 1973267"/>
                        <a:gd name="connsiteX3" fmla="*/ 1283368 w 3609473"/>
                        <a:gd name="connsiteY3" fmla="*/ 1235331 h 1973267"/>
                        <a:gd name="connsiteX4" fmla="*/ 1523999 w 3609473"/>
                        <a:gd name="connsiteY4" fmla="*/ 609690 h 1973267"/>
                        <a:gd name="connsiteX5" fmla="*/ 1668379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1973267"/>
                        <a:gd name="connsiteX1" fmla="*/ 577516 w 3609473"/>
                        <a:gd name="connsiteY1" fmla="*/ 1941183 h 1973267"/>
                        <a:gd name="connsiteX2" fmla="*/ 1042737 w 3609473"/>
                        <a:gd name="connsiteY2" fmla="*/ 1796804 h 1973267"/>
                        <a:gd name="connsiteX3" fmla="*/ 1331495 w 3609473"/>
                        <a:gd name="connsiteY3" fmla="*/ 1235331 h 1973267"/>
                        <a:gd name="connsiteX4" fmla="*/ 1523999 w 3609473"/>
                        <a:gd name="connsiteY4" fmla="*/ 609690 h 1973267"/>
                        <a:gd name="connsiteX5" fmla="*/ 1668379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1973267"/>
                        <a:gd name="connsiteX1" fmla="*/ 577516 w 3609473"/>
                        <a:gd name="connsiteY1" fmla="*/ 1941183 h 1973267"/>
                        <a:gd name="connsiteX2" fmla="*/ 1042737 w 3609473"/>
                        <a:gd name="connsiteY2" fmla="*/ 1796804 h 1973267"/>
                        <a:gd name="connsiteX3" fmla="*/ 1331495 w 3609473"/>
                        <a:gd name="connsiteY3" fmla="*/ 1235331 h 1973267"/>
                        <a:gd name="connsiteX4" fmla="*/ 1523999 w 3609473"/>
                        <a:gd name="connsiteY4" fmla="*/ 609690 h 1973267"/>
                        <a:gd name="connsiteX5" fmla="*/ 1620253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1973267"/>
                        <a:gd name="connsiteX1" fmla="*/ 577516 w 3609473"/>
                        <a:gd name="connsiteY1" fmla="*/ 1941183 h 1973267"/>
                        <a:gd name="connsiteX2" fmla="*/ 1042737 w 3609473"/>
                        <a:gd name="connsiteY2" fmla="*/ 1796804 h 1973267"/>
                        <a:gd name="connsiteX3" fmla="*/ 1331495 w 3609473"/>
                        <a:gd name="connsiteY3" fmla="*/ 1235331 h 1973267"/>
                        <a:gd name="connsiteX4" fmla="*/ 1491915 w 3609473"/>
                        <a:gd name="connsiteY4" fmla="*/ 609690 h 1973267"/>
                        <a:gd name="connsiteX5" fmla="*/ 1620253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73267 h 1973267"/>
                        <a:gd name="connsiteX1" fmla="*/ 577516 w 3609473"/>
                        <a:gd name="connsiteY1" fmla="*/ 1941183 h 1973267"/>
                        <a:gd name="connsiteX2" fmla="*/ 1042737 w 3609473"/>
                        <a:gd name="connsiteY2" fmla="*/ 1796804 h 1973267"/>
                        <a:gd name="connsiteX3" fmla="*/ 1347537 w 3609473"/>
                        <a:gd name="connsiteY3" fmla="*/ 1187205 h 1973267"/>
                        <a:gd name="connsiteX4" fmla="*/ 1491915 w 3609473"/>
                        <a:gd name="connsiteY4" fmla="*/ 609690 h 1973267"/>
                        <a:gd name="connsiteX5" fmla="*/ 1620253 w 3609473"/>
                        <a:gd name="connsiteY5" fmla="*/ 176550 h 1973267"/>
                        <a:gd name="connsiteX6" fmla="*/ 1828800 w 3609473"/>
                        <a:gd name="connsiteY6" fmla="*/ 88 h 1973267"/>
                        <a:gd name="connsiteX7" fmla="*/ 2037347 w 3609473"/>
                        <a:gd name="connsiteY7" fmla="*/ 160509 h 1973267"/>
                        <a:gd name="connsiteX8" fmla="*/ 2197769 w 3609473"/>
                        <a:gd name="connsiteY8" fmla="*/ 625731 h 1973267"/>
                        <a:gd name="connsiteX9" fmla="*/ 2342146 w 3609473"/>
                        <a:gd name="connsiteY9" fmla="*/ 1219288 h 1973267"/>
                        <a:gd name="connsiteX10" fmla="*/ 2614863 w 3609473"/>
                        <a:gd name="connsiteY10" fmla="*/ 1812847 h 1973267"/>
                        <a:gd name="connsiteX11" fmla="*/ 3064041 w 3609473"/>
                        <a:gd name="connsiteY11" fmla="*/ 1941183 h 1973267"/>
                        <a:gd name="connsiteX12" fmla="*/ 3609473 w 3609473"/>
                        <a:gd name="connsiteY12" fmla="*/ 1941183 h 1973267"/>
                        <a:gd name="connsiteX0" fmla="*/ 0 w 3609473"/>
                        <a:gd name="connsiteY0" fmla="*/ 1989309 h 1989309"/>
                        <a:gd name="connsiteX1" fmla="*/ 577516 w 3609473"/>
                        <a:gd name="connsiteY1" fmla="*/ 1941183 h 1989309"/>
                        <a:gd name="connsiteX2" fmla="*/ 1042737 w 3609473"/>
                        <a:gd name="connsiteY2" fmla="*/ 1796804 h 1989309"/>
                        <a:gd name="connsiteX3" fmla="*/ 1347537 w 3609473"/>
                        <a:gd name="connsiteY3" fmla="*/ 1187205 h 1989309"/>
                        <a:gd name="connsiteX4" fmla="*/ 1491915 w 3609473"/>
                        <a:gd name="connsiteY4" fmla="*/ 609690 h 1989309"/>
                        <a:gd name="connsiteX5" fmla="*/ 1620253 w 3609473"/>
                        <a:gd name="connsiteY5" fmla="*/ 176550 h 1989309"/>
                        <a:gd name="connsiteX6" fmla="*/ 1828800 w 3609473"/>
                        <a:gd name="connsiteY6" fmla="*/ 88 h 1989309"/>
                        <a:gd name="connsiteX7" fmla="*/ 2037347 w 3609473"/>
                        <a:gd name="connsiteY7" fmla="*/ 160509 h 1989309"/>
                        <a:gd name="connsiteX8" fmla="*/ 2197769 w 3609473"/>
                        <a:gd name="connsiteY8" fmla="*/ 625731 h 1989309"/>
                        <a:gd name="connsiteX9" fmla="*/ 2342146 w 3609473"/>
                        <a:gd name="connsiteY9" fmla="*/ 1219288 h 1989309"/>
                        <a:gd name="connsiteX10" fmla="*/ 2614863 w 3609473"/>
                        <a:gd name="connsiteY10" fmla="*/ 1812847 h 1989309"/>
                        <a:gd name="connsiteX11" fmla="*/ 3064041 w 3609473"/>
                        <a:gd name="connsiteY11" fmla="*/ 1941183 h 1989309"/>
                        <a:gd name="connsiteX12" fmla="*/ 3609473 w 3609473"/>
                        <a:gd name="connsiteY12" fmla="*/ 1941183 h 1989309"/>
                        <a:gd name="connsiteX0" fmla="*/ 0 w 3593431"/>
                        <a:gd name="connsiteY0" fmla="*/ 1957224 h 1958791"/>
                        <a:gd name="connsiteX1" fmla="*/ 561474 w 3593431"/>
                        <a:gd name="connsiteY1" fmla="*/ 1941183 h 1958791"/>
                        <a:gd name="connsiteX2" fmla="*/ 1026695 w 3593431"/>
                        <a:gd name="connsiteY2" fmla="*/ 1796804 h 1958791"/>
                        <a:gd name="connsiteX3" fmla="*/ 1331495 w 3593431"/>
                        <a:gd name="connsiteY3" fmla="*/ 1187205 h 1958791"/>
                        <a:gd name="connsiteX4" fmla="*/ 1475873 w 3593431"/>
                        <a:gd name="connsiteY4" fmla="*/ 609690 h 1958791"/>
                        <a:gd name="connsiteX5" fmla="*/ 1604211 w 3593431"/>
                        <a:gd name="connsiteY5" fmla="*/ 176550 h 1958791"/>
                        <a:gd name="connsiteX6" fmla="*/ 1812758 w 3593431"/>
                        <a:gd name="connsiteY6" fmla="*/ 88 h 1958791"/>
                        <a:gd name="connsiteX7" fmla="*/ 2021305 w 3593431"/>
                        <a:gd name="connsiteY7" fmla="*/ 160509 h 1958791"/>
                        <a:gd name="connsiteX8" fmla="*/ 2181727 w 3593431"/>
                        <a:gd name="connsiteY8" fmla="*/ 625731 h 1958791"/>
                        <a:gd name="connsiteX9" fmla="*/ 2326104 w 3593431"/>
                        <a:gd name="connsiteY9" fmla="*/ 1219288 h 1958791"/>
                        <a:gd name="connsiteX10" fmla="*/ 2598821 w 3593431"/>
                        <a:gd name="connsiteY10" fmla="*/ 1812847 h 1958791"/>
                        <a:gd name="connsiteX11" fmla="*/ 3047999 w 3593431"/>
                        <a:gd name="connsiteY11" fmla="*/ 1941183 h 1958791"/>
                        <a:gd name="connsiteX12" fmla="*/ 3593431 w 3593431"/>
                        <a:gd name="connsiteY12" fmla="*/ 1941183 h 1958791"/>
                        <a:gd name="connsiteX0" fmla="*/ 0 w 3593431"/>
                        <a:gd name="connsiteY0" fmla="*/ 1957224 h 1958791"/>
                        <a:gd name="connsiteX1" fmla="*/ 561474 w 3593431"/>
                        <a:gd name="connsiteY1" fmla="*/ 1941183 h 1958791"/>
                        <a:gd name="connsiteX2" fmla="*/ 1026695 w 3593431"/>
                        <a:gd name="connsiteY2" fmla="*/ 1796804 h 1958791"/>
                        <a:gd name="connsiteX3" fmla="*/ 1315453 w 3593431"/>
                        <a:gd name="connsiteY3" fmla="*/ 1219289 h 1958791"/>
                        <a:gd name="connsiteX4" fmla="*/ 1475873 w 3593431"/>
                        <a:gd name="connsiteY4" fmla="*/ 609690 h 1958791"/>
                        <a:gd name="connsiteX5" fmla="*/ 1604211 w 3593431"/>
                        <a:gd name="connsiteY5" fmla="*/ 176550 h 1958791"/>
                        <a:gd name="connsiteX6" fmla="*/ 1812758 w 3593431"/>
                        <a:gd name="connsiteY6" fmla="*/ 88 h 1958791"/>
                        <a:gd name="connsiteX7" fmla="*/ 2021305 w 3593431"/>
                        <a:gd name="connsiteY7" fmla="*/ 160509 h 1958791"/>
                        <a:gd name="connsiteX8" fmla="*/ 2181727 w 3593431"/>
                        <a:gd name="connsiteY8" fmla="*/ 625731 h 1958791"/>
                        <a:gd name="connsiteX9" fmla="*/ 2326104 w 3593431"/>
                        <a:gd name="connsiteY9" fmla="*/ 1219288 h 1958791"/>
                        <a:gd name="connsiteX10" fmla="*/ 2598821 w 3593431"/>
                        <a:gd name="connsiteY10" fmla="*/ 1812847 h 1958791"/>
                        <a:gd name="connsiteX11" fmla="*/ 3047999 w 3593431"/>
                        <a:gd name="connsiteY11" fmla="*/ 1941183 h 1958791"/>
                        <a:gd name="connsiteX12" fmla="*/ 3593431 w 3593431"/>
                        <a:gd name="connsiteY12" fmla="*/ 1941183 h 1958791"/>
                        <a:gd name="connsiteX0" fmla="*/ 0 w 3593431"/>
                        <a:gd name="connsiteY0" fmla="*/ 1957224 h 1958791"/>
                        <a:gd name="connsiteX1" fmla="*/ 561474 w 3593431"/>
                        <a:gd name="connsiteY1" fmla="*/ 1941183 h 1958791"/>
                        <a:gd name="connsiteX2" fmla="*/ 1026695 w 3593431"/>
                        <a:gd name="connsiteY2" fmla="*/ 1796804 h 1958791"/>
                        <a:gd name="connsiteX3" fmla="*/ 1283369 w 3593431"/>
                        <a:gd name="connsiteY3" fmla="*/ 1219289 h 1958791"/>
                        <a:gd name="connsiteX4" fmla="*/ 1475873 w 3593431"/>
                        <a:gd name="connsiteY4" fmla="*/ 609690 h 1958791"/>
                        <a:gd name="connsiteX5" fmla="*/ 1604211 w 3593431"/>
                        <a:gd name="connsiteY5" fmla="*/ 176550 h 1958791"/>
                        <a:gd name="connsiteX6" fmla="*/ 1812758 w 3593431"/>
                        <a:gd name="connsiteY6" fmla="*/ 88 h 1958791"/>
                        <a:gd name="connsiteX7" fmla="*/ 2021305 w 3593431"/>
                        <a:gd name="connsiteY7" fmla="*/ 160509 h 1958791"/>
                        <a:gd name="connsiteX8" fmla="*/ 2181727 w 3593431"/>
                        <a:gd name="connsiteY8" fmla="*/ 625731 h 1958791"/>
                        <a:gd name="connsiteX9" fmla="*/ 2326104 w 3593431"/>
                        <a:gd name="connsiteY9" fmla="*/ 1219288 h 1958791"/>
                        <a:gd name="connsiteX10" fmla="*/ 2598821 w 3593431"/>
                        <a:gd name="connsiteY10" fmla="*/ 1812847 h 1958791"/>
                        <a:gd name="connsiteX11" fmla="*/ 3047999 w 3593431"/>
                        <a:gd name="connsiteY11" fmla="*/ 1941183 h 1958791"/>
                        <a:gd name="connsiteX12" fmla="*/ 3593431 w 3593431"/>
                        <a:gd name="connsiteY12" fmla="*/ 1941183 h 1958791"/>
                        <a:gd name="connsiteX0" fmla="*/ 0 w 3593431"/>
                        <a:gd name="connsiteY0" fmla="*/ 1957224 h 1958791"/>
                        <a:gd name="connsiteX1" fmla="*/ 561474 w 3593431"/>
                        <a:gd name="connsiteY1" fmla="*/ 1941183 h 1958791"/>
                        <a:gd name="connsiteX2" fmla="*/ 1026695 w 3593431"/>
                        <a:gd name="connsiteY2" fmla="*/ 1796804 h 1958791"/>
                        <a:gd name="connsiteX3" fmla="*/ 1347537 w 3593431"/>
                        <a:gd name="connsiteY3" fmla="*/ 1251374 h 1958791"/>
                        <a:gd name="connsiteX4" fmla="*/ 1475873 w 3593431"/>
                        <a:gd name="connsiteY4" fmla="*/ 609690 h 1958791"/>
                        <a:gd name="connsiteX5" fmla="*/ 1604211 w 3593431"/>
                        <a:gd name="connsiteY5" fmla="*/ 176550 h 1958791"/>
                        <a:gd name="connsiteX6" fmla="*/ 1812758 w 3593431"/>
                        <a:gd name="connsiteY6" fmla="*/ 88 h 1958791"/>
                        <a:gd name="connsiteX7" fmla="*/ 2021305 w 3593431"/>
                        <a:gd name="connsiteY7" fmla="*/ 160509 h 1958791"/>
                        <a:gd name="connsiteX8" fmla="*/ 2181727 w 3593431"/>
                        <a:gd name="connsiteY8" fmla="*/ 625731 h 1958791"/>
                        <a:gd name="connsiteX9" fmla="*/ 2326104 w 3593431"/>
                        <a:gd name="connsiteY9" fmla="*/ 1219288 h 1958791"/>
                        <a:gd name="connsiteX10" fmla="*/ 2598821 w 3593431"/>
                        <a:gd name="connsiteY10" fmla="*/ 1812847 h 1958791"/>
                        <a:gd name="connsiteX11" fmla="*/ 3047999 w 3593431"/>
                        <a:gd name="connsiteY11" fmla="*/ 1941183 h 1958791"/>
                        <a:gd name="connsiteX12" fmla="*/ 3593431 w 3593431"/>
                        <a:gd name="connsiteY12" fmla="*/ 1941183 h 1958791"/>
                        <a:gd name="connsiteX0" fmla="*/ 0 w 3593431"/>
                        <a:gd name="connsiteY0" fmla="*/ 1957224 h 1958791"/>
                        <a:gd name="connsiteX1" fmla="*/ 561474 w 3593431"/>
                        <a:gd name="connsiteY1" fmla="*/ 1941183 h 1958791"/>
                        <a:gd name="connsiteX2" fmla="*/ 994610 w 3593431"/>
                        <a:gd name="connsiteY2" fmla="*/ 1796804 h 1958791"/>
                        <a:gd name="connsiteX3" fmla="*/ 1347537 w 3593431"/>
                        <a:gd name="connsiteY3" fmla="*/ 1251374 h 1958791"/>
                        <a:gd name="connsiteX4" fmla="*/ 1475873 w 3593431"/>
                        <a:gd name="connsiteY4" fmla="*/ 609690 h 1958791"/>
                        <a:gd name="connsiteX5" fmla="*/ 1604211 w 3593431"/>
                        <a:gd name="connsiteY5" fmla="*/ 176550 h 1958791"/>
                        <a:gd name="connsiteX6" fmla="*/ 1812758 w 3593431"/>
                        <a:gd name="connsiteY6" fmla="*/ 88 h 1958791"/>
                        <a:gd name="connsiteX7" fmla="*/ 2021305 w 3593431"/>
                        <a:gd name="connsiteY7" fmla="*/ 160509 h 1958791"/>
                        <a:gd name="connsiteX8" fmla="*/ 2181727 w 3593431"/>
                        <a:gd name="connsiteY8" fmla="*/ 625731 h 1958791"/>
                        <a:gd name="connsiteX9" fmla="*/ 2326104 w 3593431"/>
                        <a:gd name="connsiteY9" fmla="*/ 1219288 h 1958791"/>
                        <a:gd name="connsiteX10" fmla="*/ 2598821 w 3593431"/>
                        <a:gd name="connsiteY10" fmla="*/ 1812847 h 1958791"/>
                        <a:gd name="connsiteX11" fmla="*/ 3047999 w 3593431"/>
                        <a:gd name="connsiteY11" fmla="*/ 1941183 h 1958791"/>
                        <a:gd name="connsiteX12" fmla="*/ 3593431 w 3593431"/>
                        <a:gd name="connsiteY12" fmla="*/ 1941183 h 1958791"/>
                        <a:gd name="connsiteX0" fmla="*/ 0 w 3593431"/>
                        <a:gd name="connsiteY0" fmla="*/ 1957224 h 1958791"/>
                        <a:gd name="connsiteX1" fmla="*/ 561474 w 3593431"/>
                        <a:gd name="connsiteY1" fmla="*/ 1941183 h 1958791"/>
                        <a:gd name="connsiteX2" fmla="*/ 994610 w 3593431"/>
                        <a:gd name="connsiteY2" fmla="*/ 1796804 h 1958791"/>
                        <a:gd name="connsiteX3" fmla="*/ 1315453 w 3593431"/>
                        <a:gd name="connsiteY3" fmla="*/ 1235332 h 1958791"/>
                        <a:gd name="connsiteX4" fmla="*/ 1475873 w 3593431"/>
                        <a:gd name="connsiteY4" fmla="*/ 609690 h 1958791"/>
                        <a:gd name="connsiteX5" fmla="*/ 1604211 w 3593431"/>
                        <a:gd name="connsiteY5" fmla="*/ 176550 h 1958791"/>
                        <a:gd name="connsiteX6" fmla="*/ 1812758 w 3593431"/>
                        <a:gd name="connsiteY6" fmla="*/ 88 h 1958791"/>
                        <a:gd name="connsiteX7" fmla="*/ 2021305 w 3593431"/>
                        <a:gd name="connsiteY7" fmla="*/ 160509 h 1958791"/>
                        <a:gd name="connsiteX8" fmla="*/ 2181727 w 3593431"/>
                        <a:gd name="connsiteY8" fmla="*/ 625731 h 1958791"/>
                        <a:gd name="connsiteX9" fmla="*/ 2326104 w 3593431"/>
                        <a:gd name="connsiteY9" fmla="*/ 1219288 h 1958791"/>
                        <a:gd name="connsiteX10" fmla="*/ 2598821 w 3593431"/>
                        <a:gd name="connsiteY10" fmla="*/ 1812847 h 1958791"/>
                        <a:gd name="connsiteX11" fmla="*/ 3047999 w 3593431"/>
                        <a:gd name="connsiteY11" fmla="*/ 1941183 h 1958791"/>
                        <a:gd name="connsiteX12" fmla="*/ 3593431 w 3593431"/>
                        <a:gd name="connsiteY12" fmla="*/ 1941183 h 1958791"/>
                        <a:gd name="connsiteX0" fmla="*/ 0 w 3593431"/>
                        <a:gd name="connsiteY0" fmla="*/ 1957224 h 1958791"/>
                        <a:gd name="connsiteX1" fmla="*/ 561474 w 3593431"/>
                        <a:gd name="connsiteY1" fmla="*/ 1941183 h 1958791"/>
                        <a:gd name="connsiteX2" fmla="*/ 994610 w 3593431"/>
                        <a:gd name="connsiteY2" fmla="*/ 1796804 h 1958791"/>
                        <a:gd name="connsiteX3" fmla="*/ 1315453 w 3593431"/>
                        <a:gd name="connsiteY3" fmla="*/ 1235332 h 1958791"/>
                        <a:gd name="connsiteX4" fmla="*/ 1427746 w 3593431"/>
                        <a:gd name="connsiteY4" fmla="*/ 609690 h 1958791"/>
                        <a:gd name="connsiteX5" fmla="*/ 1604211 w 3593431"/>
                        <a:gd name="connsiteY5" fmla="*/ 176550 h 1958791"/>
                        <a:gd name="connsiteX6" fmla="*/ 1812758 w 3593431"/>
                        <a:gd name="connsiteY6" fmla="*/ 88 h 1958791"/>
                        <a:gd name="connsiteX7" fmla="*/ 2021305 w 3593431"/>
                        <a:gd name="connsiteY7" fmla="*/ 160509 h 1958791"/>
                        <a:gd name="connsiteX8" fmla="*/ 2181727 w 3593431"/>
                        <a:gd name="connsiteY8" fmla="*/ 625731 h 1958791"/>
                        <a:gd name="connsiteX9" fmla="*/ 2326104 w 3593431"/>
                        <a:gd name="connsiteY9" fmla="*/ 1219288 h 1958791"/>
                        <a:gd name="connsiteX10" fmla="*/ 2598821 w 3593431"/>
                        <a:gd name="connsiteY10" fmla="*/ 1812847 h 1958791"/>
                        <a:gd name="connsiteX11" fmla="*/ 3047999 w 3593431"/>
                        <a:gd name="connsiteY11" fmla="*/ 1941183 h 1958791"/>
                        <a:gd name="connsiteX12" fmla="*/ 3593431 w 3593431"/>
                        <a:gd name="connsiteY12" fmla="*/ 1941183 h 1958791"/>
                        <a:gd name="connsiteX0" fmla="*/ 0 w 3593431"/>
                        <a:gd name="connsiteY0" fmla="*/ 1957697 h 1959264"/>
                        <a:gd name="connsiteX1" fmla="*/ 561474 w 3593431"/>
                        <a:gd name="connsiteY1" fmla="*/ 1941656 h 1959264"/>
                        <a:gd name="connsiteX2" fmla="*/ 994610 w 3593431"/>
                        <a:gd name="connsiteY2" fmla="*/ 1797277 h 1959264"/>
                        <a:gd name="connsiteX3" fmla="*/ 1315453 w 3593431"/>
                        <a:gd name="connsiteY3" fmla="*/ 1235805 h 1959264"/>
                        <a:gd name="connsiteX4" fmla="*/ 1427746 w 3593431"/>
                        <a:gd name="connsiteY4" fmla="*/ 610163 h 1959264"/>
                        <a:gd name="connsiteX5" fmla="*/ 1636295 w 3593431"/>
                        <a:gd name="connsiteY5" fmla="*/ 128896 h 1959264"/>
                        <a:gd name="connsiteX6" fmla="*/ 1812758 w 3593431"/>
                        <a:gd name="connsiteY6" fmla="*/ 561 h 1959264"/>
                        <a:gd name="connsiteX7" fmla="*/ 2021305 w 3593431"/>
                        <a:gd name="connsiteY7" fmla="*/ 160982 h 1959264"/>
                        <a:gd name="connsiteX8" fmla="*/ 2181727 w 3593431"/>
                        <a:gd name="connsiteY8" fmla="*/ 626204 h 1959264"/>
                        <a:gd name="connsiteX9" fmla="*/ 2326104 w 3593431"/>
                        <a:gd name="connsiteY9" fmla="*/ 1219761 h 1959264"/>
                        <a:gd name="connsiteX10" fmla="*/ 2598821 w 3593431"/>
                        <a:gd name="connsiteY10" fmla="*/ 1813320 h 1959264"/>
                        <a:gd name="connsiteX11" fmla="*/ 3047999 w 3593431"/>
                        <a:gd name="connsiteY11" fmla="*/ 1941656 h 1959264"/>
                        <a:gd name="connsiteX12" fmla="*/ 3593431 w 3593431"/>
                        <a:gd name="connsiteY12" fmla="*/ 1941656 h 1959264"/>
                        <a:gd name="connsiteX0" fmla="*/ 0 w 3593431"/>
                        <a:gd name="connsiteY0" fmla="*/ 1957697 h 1959264"/>
                        <a:gd name="connsiteX1" fmla="*/ 561474 w 3593431"/>
                        <a:gd name="connsiteY1" fmla="*/ 1941656 h 1959264"/>
                        <a:gd name="connsiteX2" fmla="*/ 994610 w 3593431"/>
                        <a:gd name="connsiteY2" fmla="*/ 1797277 h 1959264"/>
                        <a:gd name="connsiteX3" fmla="*/ 1267326 w 3593431"/>
                        <a:gd name="connsiteY3" fmla="*/ 1235805 h 1959264"/>
                        <a:gd name="connsiteX4" fmla="*/ 1427746 w 3593431"/>
                        <a:gd name="connsiteY4" fmla="*/ 610163 h 1959264"/>
                        <a:gd name="connsiteX5" fmla="*/ 1636295 w 3593431"/>
                        <a:gd name="connsiteY5" fmla="*/ 128896 h 1959264"/>
                        <a:gd name="connsiteX6" fmla="*/ 1812758 w 3593431"/>
                        <a:gd name="connsiteY6" fmla="*/ 561 h 1959264"/>
                        <a:gd name="connsiteX7" fmla="*/ 2021305 w 3593431"/>
                        <a:gd name="connsiteY7" fmla="*/ 160982 h 1959264"/>
                        <a:gd name="connsiteX8" fmla="*/ 2181727 w 3593431"/>
                        <a:gd name="connsiteY8" fmla="*/ 626204 h 1959264"/>
                        <a:gd name="connsiteX9" fmla="*/ 2326104 w 3593431"/>
                        <a:gd name="connsiteY9" fmla="*/ 1219761 h 1959264"/>
                        <a:gd name="connsiteX10" fmla="*/ 2598821 w 3593431"/>
                        <a:gd name="connsiteY10" fmla="*/ 1813320 h 1959264"/>
                        <a:gd name="connsiteX11" fmla="*/ 3047999 w 3593431"/>
                        <a:gd name="connsiteY11" fmla="*/ 1941656 h 1959264"/>
                        <a:gd name="connsiteX12" fmla="*/ 3593431 w 3593431"/>
                        <a:gd name="connsiteY12" fmla="*/ 1941656 h 1959264"/>
                        <a:gd name="connsiteX0" fmla="*/ 0 w 3593431"/>
                        <a:gd name="connsiteY0" fmla="*/ 1957736 h 1959303"/>
                        <a:gd name="connsiteX1" fmla="*/ 561474 w 3593431"/>
                        <a:gd name="connsiteY1" fmla="*/ 1941695 h 1959303"/>
                        <a:gd name="connsiteX2" fmla="*/ 994610 w 3593431"/>
                        <a:gd name="connsiteY2" fmla="*/ 1797316 h 1959303"/>
                        <a:gd name="connsiteX3" fmla="*/ 1267326 w 3593431"/>
                        <a:gd name="connsiteY3" fmla="*/ 1235844 h 1959303"/>
                        <a:gd name="connsiteX4" fmla="*/ 1507957 w 3593431"/>
                        <a:gd name="connsiteY4" fmla="*/ 626244 h 1959303"/>
                        <a:gd name="connsiteX5" fmla="*/ 1636295 w 3593431"/>
                        <a:gd name="connsiteY5" fmla="*/ 128935 h 1959303"/>
                        <a:gd name="connsiteX6" fmla="*/ 1812758 w 3593431"/>
                        <a:gd name="connsiteY6" fmla="*/ 600 h 1959303"/>
                        <a:gd name="connsiteX7" fmla="*/ 2021305 w 3593431"/>
                        <a:gd name="connsiteY7" fmla="*/ 161021 h 1959303"/>
                        <a:gd name="connsiteX8" fmla="*/ 2181727 w 3593431"/>
                        <a:gd name="connsiteY8" fmla="*/ 626243 h 1959303"/>
                        <a:gd name="connsiteX9" fmla="*/ 2326104 w 3593431"/>
                        <a:gd name="connsiteY9" fmla="*/ 1219800 h 1959303"/>
                        <a:gd name="connsiteX10" fmla="*/ 2598821 w 3593431"/>
                        <a:gd name="connsiteY10" fmla="*/ 1813359 h 1959303"/>
                        <a:gd name="connsiteX11" fmla="*/ 3047999 w 3593431"/>
                        <a:gd name="connsiteY11" fmla="*/ 1941695 h 1959303"/>
                        <a:gd name="connsiteX12" fmla="*/ 3593431 w 3593431"/>
                        <a:gd name="connsiteY12" fmla="*/ 1941695 h 1959303"/>
                        <a:gd name="connsiteX0" fmla="*/ 0 w 3593431"/>
                        <a:gd name="connsiteY0" fmla="*/ 1957698 h 1959265"/>
                        <a:gd name="connsiteX1" fmla="*/ 561474 w 3593431"/>
                        <a:gd name="connsiteY1" fmla="*/ 1941657 h 1959265"/>
                        <a:gd name="connsiteX2" fmla="*/ 994610 w 3593431"/>
                        <a:gd name="connsiteY2" fmla="*/ 1797278 h 1959265"/>
                        <a:gd name="connsiteX3" fmla="*/ 1267326 w 3593431"/>
                        <a:gd name="connsiteY3" fmla="*/ 1235806 h 1959265"/>
                        <a:gd name="connsiteX4" fmla="*/ 1475873 w 3593431"/>
                        <a:gd name="connsiteY4" fmla="*/ 610163 h 1959265"/>
                        <a:gd name="connsiteX5" fmla="*/ 1636295 w 3593431"/>
                        <a:gd name="connsiteY5" fmla="*/ 128897 h 1959265"/>
                        <a:gd name="connsiteX6" fmla="*/ 1812758 w 3593431"/>
                        <a:gd name="connsiteY6" fmla="*/ 562 h 1959265"/>
                        <a:gd name="connsiteX7" fmla="*/ 2021305 w 3593431"/>
                        <a:gd name="connsiteY7" fmla="*/ 160983 h 1959265"/>
                        <a:gd name="connsiteX8" fmla="*/ 2181727 w 3593431"/>
                        <a:gd name="connsiteY8" fmla="*/ 626205 h 1959265"/>
                        <a:gd name="connsiteX9" fmla="*/ 2326104 w 3593431"/>
                        <a:gd name="connsiteY9" fmla="*/ 1219762 h 1959265"/>
                        <a:gd name="connsiteX10" fmla="*/ 2598821 w 3593431"/>
                        <a:gd name="connsiteY10" fmla="*/ 1813321 h 1959265"/>
                        <a:gd name="connsiteX11" fmla="*/ 3047999 w 3593431"/>
                        <a:gd name="connsiteY11" fmla="*/ 1941657 h 1959265"/>
                        <a:gd name="connsiteX12" fmla="*/ 3593431 w 3593431"/>
                        <a:gd name="connsiteY12" fmla="*/ 1941657 h 1959265"/>
                        <a:gd name="connsiteX0" fmla="*/ 0 w 3593431"/>
                        <a:gd name="connsiteY0" fmla="*/ 1957634 h 1959201"/>
                        <a:gd name="connsiteX1" fmla="*/ 561474 w 3593431"/>
                        <a:gd name="connsiteY1" fmla="*/ 1941593 h 1959201"/>
                        <a:gd name="connsiteX2" fmla="*/ 994610 w 3593431"/>
                        <a:gd name="connsiteY2" fmla="*/ 1797214 h 1959201"/>
                        <a:gd name="connsiteX3" fmla="*/ 1267326 w 3593431"/>
                        <a:gd name="connsiteY3" fmla="*/ 1235742 h 1959201"/>
                        <a:gd name="connsiteX4" fmla="*/ 1459831 w 3593431"/>
                        <a:gd name="connsiteY4" fmla="*/ 578014 h 1959201"/>
                        <a:gd name="connsiteX5" fmla="*/ 1636295 w 3593431"/>
                        <a:gd name="connsiteY5" fmla="*/ 128833 h 1959201"/>
                        <a:gd name="connsiteX6" fmla="*/ 1812758 w 3593431"/>
                        <a:gd name="connsiteY6" fmla="*/ 498 h 1959201"/>
                        <a:gd name="connsiteX7" fmla="*/ 2021305 w 3593431"/>
                        <a:gd name="connsiteY7" fmla="*/ 160919 h 1959201"/>
                        <a:gd name="connsiteX8" fmla="*/ 2181727 w 3593431"/>
                        <a:gd name="connsiteY8" fmla="*/ 626141 h 1959201"/>
                        <a:gd name="connsiteX9" fmla="*/ 2326104 w 3593431"/>
                        <a:gd name="connsiteY9" fmla="*/ 1219698 h 1959201"/>
                        <a:gd name="connsiteX10" fmla="*/ 2598821 w 3593431"/>
                        <a:gd name="connsiteY10" fmla="*/ 1813257 h 1959201"/>
                        <a:gd name="connsiteX11" fmla="*/ 3047999 w 3593431"/>
                        <a:gd name="connsiteY11" fmla="*/ 1941593 h 1959201"/>
                        <a:gd name="connsiteX12" fmla="*/ 3593431 w 3593431"/>
                        <a:gd name="connsiteY12" fmla="*/ 1941593 h 1959201"/>
                        <a:gd name="connsiteX0" fmla="*/ 0 w 3047999"/>
                        <a:gd name="connsiteY0" fmla="*/ 1957634 h 1959201"/>
                        <a:gd name="connsiteX1" fmla="*/ 561474 w 3047999"/>
                        <a:gd name="connsiteY1" fmla="*/ 1941593 h 1959201"/>
                        <a:gd name="connsiteX2" fmla="*/ 994610 w 3047999"/>
                        <a:gd name="connsiteY2" fmla="*/ 1797214 h 1959201"/>
                        <a:gd name="connsiteX3" fmla="*/ 1267326 w 3047999"/>
                        <a:gd name="connsiteY3" fmla="*/ 1235742 h 1959201"/>
                        <a:gd name="connsiteX4" fmla="*/ 1459831 w 3047999"/>
                        <a:gd name="connsiteY4" fmla="*/ 578014 h 1959201"/>
                        <a:gd name="connsiteX5" fmla="*/ 1636295 w 3047999"/>
                        <a:gd name="connsiteY5" fmla="*/ 128833 h 1959201"/>
                        <a:gd name="connsiteX6" fmla="*/ 1812758 w 3047999"/>
                        <a:gd name="connsiteY6" fmla="*/ 498 h 1959201"/>
                        <a:gd name="connsiteX7" fmla="*/ 2021305 w 3047999"/>
                        <a:gd name="connsiteY7" fmla="*/ 160919 h 1959201"/>
                        <a:gd name="connsiteX8" fmla="*/ 2181727 w 3047999"/>
                        <a:gd name="connsiteY8" fmla="*/ 626141 h 1959201"/>
                        <a:gd name="connsiteX9" fmla="*/ 2326104 w 3047999"/>
                        <a:gd name="connsiteY9" fmla="*/ 1219698 h 1959201"/>
                        <a:gd name="connsiteX10" fmla="*/ 2598821 w 3047999"/>
                        <a:gd name="connsiteY10" fmla="*/ 1813257 h 1959201"/>
                        <a:gd name="connsiteX11" fmla="*/ 3047999 w 3047999"/>
                        <a:gd name="connsiteY11" fmla="*/ 1941593 h 1959201"/>
                        <a:gd name="connsiteX0" fmla="*/ 0 w 2598821"/>
                        <a:gd name="connsiteY0" fmla="*/ 1957634 h 1959201"/>
                        <a:gd name="connsiteX1" fmla="*/ 561474 w 2598821"/>
                        <a:gd name="connsiteY1" fmla="*/ 1941593 h 1959201"/>
                        <a:gd name="connsiteX2" fmla="*/ 994610 w 2598821"/>
                        <a:gd name="connsiteY2" fmla="*/ 1797214 h 1959201"/>
                        <a:gd name="connsiteX3" fmla="*/ 1267326 w 2598821"/>
                        <a:gd name="connsiteY3" fmla="*/ 1235742 h 1959201"/>
                        <a:gd name="connsiteX4" fmla="*/ 1459831 w 2598821"/>
                        <a:gd name="connsiteY4" fmla="*/ 578014 h 1959201"/>
                        <a:gd name="connsiteX5" fmla="*/ 1636295 w 2598821"/>
                        <a:gd name="connsiteY5" fmla="*/ 128833 h 1959201"/>
                        <a:gd name="connsiteX6" fmla="*/ 1812758 w 2598821"/>
                        <a:gd name="connsiteY6" fmla="*/ 498 h 1959201"/>
                        <a:gd name="connsiteX7" fmla="*/ 2021305 w 2598821"/>
                        <a:gd name="connsiteY7" fmla="*/ 160919 h 1959201"/>
                        <a:gd name="connsiteX8" fmla="*/ 2181727 w 2598821"/>
                        <a:gd name="connsiteY8" fmla="*/ 626141 h 1959201"/>
                        <a:gd name="connsiteX9" fmla="*/ 2326104 w 2598821"/>
                        <a:gd name="connsiteY9" fmla="*/ 1219698 h 1959201"/>
                        <a:gd name="connsiteX10" fmla="*/ 2598821 w 2598821"/>
                        <a:gd name="connsiteY10" fmla="*/ 1813257 h 1959201"/>
                        <a:gd name="connsiteX0" fmla="*/ 0 w 2326104"/>
                        <a:gd name="connsiteY0" fmla="*/ 1957634 h 1959201"/>
                        <a:gd name="connsiteX1" fmla="*/ 561474 w 2326104"/>
                        <a:gd name="connsiteY1" fmla="*/ 1941593 h 1959201"/>
                        <a:gd name="connsiteX2" fmla="*/ 994610 w 2326104"/>
                        <a:gd name="connsiteY2" fmla="*/ 1797214 h 1959201"/>
                        <a:gd name="connsiteX3" fmla="*/ 1267326 w 2326104"/>
                        <a:gd name="connsiteY3" fmla="*/ 1235742 h 1959201"/>
                        <a:gd name="connsiteX4" fmla="*/ 1459831 w 2326104"/>
                        <a:gd name="connsiteY4" fmla="*/ 578014 h 1959201"/>
                        <a:gd name="connsiteX5" fmla="*/ 1636295 w 2326104"/>
                        <a:gd name="connsiteY5" fmla="*/ 128833 h 1959201"/>
                        <a:gd name="connsiteX6" fmla="*/ 1812758 w 2326104"/>
                        <a:gd name="connsiteY6" fmla="*/ 498 h 1959201"/>
                        <a:gd name="connsiteX7" fmla="*/ 2021305 w 2326104"/>
                        <a:gd name="connsiteY7" fmla="*/ 160919 h 1959201"/>
                        <a:gd name="connsiteX8" fmla="*/ 2181727 w 2326104"/>
                        <a:gd name="connsiteY8" fmla="*/ 626141 h 1959201"/>
                        <a:gd name="connsiteX9" fmla="*/ 2326104 w 2326104"/>
                        <a:gd name="connsiteY9" fmla="*/ 1219698 h 1959201"/>
                        <a:gd name="connsiteX0" fmla="*/ 0 w 2181727"/>
                        <a:gd name="connsiteY0" fmla="*/ 1957634 h 1959201"/>
                        <a:gd name="connsiteX1" fmla="*/ 561474 w 2181727"/>
                        <a:gd name="connsiteY1" fmla="*/ 1941593 h 1959201"/>
                        <a:gd name="connsiteX2" fmla="*/ 994610 w 2181727"/>
                        <a:gd name="connsiteY2" fmla="*/ 1797214 h 1959201"/>
                        <a:gd name="connsiteX3" fmla="*/ 1267326 w 2181727"/>
                        <a:gd name="connsiteY3" fmla="*/ 1235742 h 1959201"/>
                        <a:gd name="connsiteX4" fmla="*/ 1459831 w 2181727"/>
                        <a:gd name="connsiteY4" fmla="*/ 578014 h 1959201"/>
                        <a:gd name="connsiteX5" fmla="*/ 1636295 w 2181727"/>
                        <a:gd name="connsiteY5" fmla="*/ 128833 h 1959201"/>
                        <a:gd name="connsiteX6" fmla="*/ 1812758 w 2181727"/>
                        <a:gd name="connsiteY6" fmla="*/ 498 h 1959201"/>
                        <a:gd name="connsiteX7" fmla="*/ 2021305 w 2181727"/>
                        <a:gd name="connsiteY7" fmla="*/ 160919 h 1959201"/>
                        <a:gd name="connsiteX8" fmla="*/ 2181727 w 2181727"/>
                        <a:gd name="connsiteY8" fmla="*/ 626141 h 1959201"/>
                        <a:gd name="connsiteX0" fmla="*/ 0 w 2021305"/>
                        <a:gd name="connsiteY0" fmla="*/ 1957634 h 1959201"/>
                        <a:gd name="connsiteX1" fmla="*/ 561474 w 2021305"/>
                        <a:gd name="connsiteY1" fmla="*/ 1941593 h 1959201"/>
                        <a:gd name="connsiteX2" fmla="*/ 994610 w 2021305"/>
                        <a:gd name="connsiteY2" fmla="*/ 1797214 h 1959201"/>
                        <a:gd name="connsiteX3" fmla="*/ 1267326 w 2021305"/>
                        <a:gd name="connsiteY3" fmla="*/ 1235742 h 1959201"/>
                        <a:gd name="connsiteX4" fmla="*/ 1459831 w 2021305"/>
                        <a:gd name="connsiteY4" fmla="*/ 578014 h 1959201"/>
                        <a:gd name="connsiteX5" fmla="*/ 1636295 w 2021305"/>
                        <a:gd name="connsiteY5" fmla="*/ 128833 h 1959201"/>
                        <a:gd name="connsiteX6" fmla="*/ 1812758 w 2021305"/>
                        <a:gd name="connsiteY6" fmla="*/ 498 h 1959201"/>
                        <a:gd name="connsiteX7" fmla="*/ 2021305 w 2021305"/>
                        <a:gd name="connsiteY7" fmla="*/ 160919 h 1959201"/>
                        <a:gd name="connsiteX0" fmla="*/ 0 w 1812758"/>
                        <a:gd name="connsiteY0" fmla="*/ 1957634 h 1959201"/>
                        <a:gd name="connsiteX1" fmla="*/ 561474 w 1812758"/>
                        <a:gd name="connsiteY1" fmla="*/ 1941593 h 1959201"/>
                        <a:gd name="connsiteX2" fmla="*/ 994610 w 1812758"/>
                        <a:gd name="connsiteY2" fmla="*/ 1797214 h 1959201"/>
                        <a:gd name="connsiteX3" fmla="*/ 1267326 w 1812758"/>
                        <a:gd name="connsiteY3" fmla="*/ 1235742 h 1959201"/>
                        <a:gd name="connsiteX4" fmla="*/ 1459831 w 1812758"/>
                        <a:gd name="connsiteY4" fmla="*/ 578014 h 1959201"/>
                        <a:gd name="connsiteX5" fmla="*/ 1636295 w 1812758"/>
                        <a:gd name="connsiteY5" fmla="*/ 128833 h 1959201"/>
                        <a:gd name="connsiteX6" fmla="*/ 1812758 w 1812758"/>
                        <a:gd name="connsiteY6" fmla="*/ 498 h 19592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812758" h="1959201">
                          <a:moveTo>
                            <a:pt x="0" y="1957634"/>
                          </a:moveTo>
                          <a:cubicBezTo>
                            <a:pt x="220579" y="1956297"/>
                            <a:pt x="395706" y="1968330"/>
                            <a:pt x="561474" y="1941593"/>
                          </a:cubicBezTo>
                          <a:cubicBezTo>
                            <a:pt x="727242" y="1914856"/>
                            <a:pt x="876968" y="1914856"/>
                            <a:pt x="994610" y="1797214"/>
                          </a:cubicBezTo>
                          <a:cubicBezTo>
                            <a:pt x="1112252" y="1679572"/>
                            <a:pt x="1189789" y="1438942"/>
                            <a:pt x="1267326" y="1235742"/>
                          </a:cubicBezTo>
                          <a:cubicBezTo>
                            <a:pt x="1344863" y="1032542"/>
                            <a:pt x="1398336" y="762499"/>
                            <a:pt x="1459831" y="578014"/>
                          </a:cubicBezTo>
                          <a:cubicBezTo>
                            <a:pt x="1521326" y="393529"/>
                            <a:pt x="1577474" y="225086"/>
                            <a:pt x="1636295" y="128833"/>
                          </a:cubicBezTo>
                          <a:cubicBezTo>
                            <a:pt x="1695116" y="32580"/>
                            <a:pt x="1748590" y="-4850"/>
                            <a:pt x="1812758" y="498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dirty="0">
                        <a:latin typeface="Times New Roman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145" name="Diamond 144"/>
                  <p:cNvSpPr/>
                  <p:nvPr/>
                </p:nvSpPr>
                <p:spPr bwMode="auto">
                  <a:xfrm>
                    <a:off x="7032320" y="4316287"/>
                    <a:ext cx="41549" cy="70599"/>
                  </a:xfrm>
                  <a:prstGeom prst="diamond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GB">
                      <a:latin typeface="Times New Roman" charset="0"/>
                      <a:ea typeface="ＭＳ Ｐゴシック" charset="0"/>
                    </a:endParaRPr>
                  </a:p>
                </p:txBody>
              </p:sp>
            </p:grpSp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5105400" y="2362200"/>
                  <a:ext cx="457200" cy="838200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6" name="Group 55"/>
                <p:cNvGrpSpPr/>
                <p:nvPr/>
              </p:nvGrpSpPr>
              <p:grpSpPr>
                <a:xfrm>
                  <a:off x="6781800" y="4648200"/>
                  <a:ext cx="701040" cy="106806"/>
                  <a:chOff x="883920" y="2483994"/>
                  <a:chExt cx="701040" cy="106806"/>
                </a:xfrm>
              </p:grpSpPr>
              <p:sp>
                <p:nvSpPr>
                  <p:cNvPr id="57" name="Freeform 56"/>
                  <p:cNvSpPr/>
                  <p:nvPr/>
                </p:nvSpPr>
                <p:spPr>
                  <a:xfrm>
                    <a:off x="883920" y="2483994"/>
                    <a:ext cx="487680" cy="106806"/>
                  </a:xfrm>
                  <a:custGeom>
                    <a:avLst/>
                    <a:gdLst>
                      <a:gd name="connsiteX0" fmla="*/ 0 w 5516880"/>
                      <a:gd name="connsiteY0" fmla="*/ 945006 h 1874716"/>
                      <a:gd name="connsiteX1" fmla="*/ 487680 w 5516880"/>
                      <a:gd name="connsiteY1" fmla="*/ 15366 h 1874716"/>
                      <a:gd name="connsiteX2" fmla="*/ 944880 w 5516880"/>
                      <a:gd name="connsiteY2" fmla="*/ 960246 h 1874716"/>
                      <a:gd name="connsiteX3" fmla="*/ 1386840 w 5516880"/>
                      <a:gd name="connsiteY3" fmla="*/ 1844166 h 1874716"/>
                      <a:gd name="connsiteX4" fmla="*/ 1874520 w 5516880"/>
                      <a:gd name="connsiteY4" fmla="*/ 899286 h 1874716"/>
                      <a:gd name="connsiteX5" fmla="*/ 2316480 w 5516880"/>
                      <a:gd name="connsiteY5" fmla="*/ 126 h 1874716"/>
                      <a:gd name="connsiteX6" fmla="*/ 2743200 w 5516880"/>
                      <a:gd name="connsiteY6" fmla="*/ 960246 h 1874716"/>
                      <a:gd name="connsiteX7" fmla="*/ 3185160 w 5516880"/>
                      <a:gd name="connsiteY7" fmla="*/ 1859406 h 1874716"/>
                      <a:gd name="connsiteX8" fmla="*/ 3672840 w 5516880"/>
                      <a:gd name="connsiteY8" fmla="*/ 929766 h 1874716"/>
                      <a:gd name="connsiteX9" fmla="*/ 4145280 w 5516880"/>
                      <a:gd name="connsiteY9" fmla="*/ 30606 h 1874716"/>
                      <a:gd name="connsiteX10" fmla="*/ 4587240 w 5516880"/>
                      <a:gd name="connsiteY10" fmla="*/ 960246 h 1874716"/>
                      <a:gd name="connsiteX11" fmla="*/ 5059680 w 5516880"/>
                      <a:gd name="connsiteY11" fmla="*/ 1874646 h 1874716"/>
                      <a:gd name="connsiteX12" fmla="*/ 5516880 w 5516880"/>
                      <a:gd name="connsiteY12" fmla="*/ 914526 h 1874716"/>
                      <a:gd name="connsiteX13" fmla="*/ 5516880 w 5516880"/>
                      <a:gd name="connsiteY13" fmla="*/ 914526 h 1874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516880" h="1874716">
                        <a:moveTo>
                          <a:pt x="0" y="945006"/>
                        </a:moveTo>
                        <a:cubicBezTo>
                          <a:pt x="165100" y="478916"/>
                          <a:pt x="330200" y="12826"/>
                          <a:pt x="487680" y="15366"/>
                        </a:cubicBezTo>
                        <a:cubicBezTo>
                          <a:pt x="645160" y="17906"/>
                          <a:pt x="795020" y="655446"/>
                          <a:pt x="944880" y="960246"/>
                        </a:cubicBezTo>
                        <a:cubicBezTo>
                          <a:pt x="1094740" y="1265046"/>
                          <a:pt x="1231900" y="1854326"/>
                          <a:pt x="1386840" y="1844166"/>
                        </a:cubicBezTo>
                        <a:cubicBezTo>
                          <a:pt x="1541780" y="1834006"/>
                          <a:pt x="1719580" y="1206626"/>
                          <a:pt x="1874520" y="899286"/>
                        </a:cubicBezTo>
                        <a:cubicBezTo>
                          <a:pt x="2029460" y="591946"/>
                          <a:pt x="2171700" y="-10034"/>
                          <a:pt x="2316480" y="126"/>
                        </a:cubicBezTo>
                        <a:cubicBezTo>
                          <a:pt x="2461260" y="10286"/>
                          <a:pt x="2598420" y="650366"/>
                          <a:pt x="2743200" y="960246"/>
                        </a:cubicBezTo>
                        <a:cubicBezTo>
                          <a:pt x="2887980" y="1270126"/>
                          <a:pt x="3030220" y="1864486"/>
                          <a:pt x="3185160" y="1859406"/>
                        </a:cubicBezTo>
                        <a:cubicBezTo>
                          <a:pt x="3340100" y="1854326"/>
                          <a:pt x="3672840" y="929766"/>
                          <a:pt x="3672840" y="929766"/>
                        </a:cubicBezTo>
                        <a:cubicBezTo>
                          <a:pt x="3832860" y="624966"/>
                          <a:pt x="3992880" y="25526"/>
                          <a:pt x="4145280" y="30606"/>
                        </a:cubicBezTo>
                        <a:cubicBezTo>
                          <a:pt x="4297680" y="35686"/>
                          <a:pt x="4434840" y="652906"/>
                          <a:pt x="4587240" y="960246"/>
                        </a:cubicBezTo>
                        <a:cubicBezTo>
                          <a:pt x="4739640" y="1267586"/>
                          <a:pt x="4904740" y="1882266"/>
                          <a:pt x="5059680" y="1874646"/>
                        </a:cubicBezTo>
                        <a:cubicBezTo>
                          <a:pt x="5214620" y="1867026"/>
                          <a:pt x="5516880" y="914526"/>
                          <a:pt x="5516880" y="914526"/>
                        </a:cubicBezTo>
                        <a:lnTo>
                          <a:pt x="5516880" y="914526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8" name="Straight Arrow Connector 57"/>
                  <p:cNvCxnSpPr/>
                  <p:nvPr/>
                </p:nvCxnSpPr>
                <p:spPr>
                  <a:xfrm>
                    <a:off x="1356360" y="2529840"/>
                    <a:ext cx="228600" cy="0"/>
                  </a:xfrm>
                  <a:prstGeom prst="straightConnector1">
                    <a:avLst/>
                  </a:prstGeom>
                  <a:ln w="317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8453108"/>
                  </p:ext>
                </p:extLst>
              </p:nvPr>
            </p:nvGraphicFramePr>
            <p:xfrm>
              <a:off x="4648200" y="1981200"/>
              <a:ext cx="1481667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968" name="Equation" r:id="rId4" imgW="888840" imgH="228600" progId="Equation.DSMT4">
                      <p:embed/>
                    </p:oleObj>
                  </mc:Choice>
                  <mc:Fallback>
                    <p:oleObj name="Equation" r:id="rId4" imgW="88884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648200" y="1981200"/>
                            <a:ext cx="1481667" cy="381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0689736"/>
                </p:ext>
              </p:extLst>
            </p:nvPr>
          </p:nvGraphicFramePr>
          <p:xfrm>
            <a:off x="7010400" y="4647876"/>
            <a:ext cx="304800" cy="365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969" name="Equation" r:id="rId6" imgW="126720" imgH="164880" progId="Equation.DSMT4">
                    <p:embed/>
                  </p:oleObj>
                </mc:Choice>
                <mc:Fallback>
                  <p:oleObj name="Equation" r:id="rId6" imgW="12672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010400" y="4647876"/>
                          <a:ext cx="304800" cy="3654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Box 28"/>
          <p:cNvSpPr txBox="1"/>
          <p:nvPr/>
        </p:nvSpPr>
        <p:spPr>
          <a:xfrm>
            <a:off x="381000" y="6248400"/>
            <a:ext cx="8239756" cy="400110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 at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=2.3MeV/c evaluated after subtraction of the mirrored left side part.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Date Placeholder 1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4CE9664-3F57-4E10-9B70-FEEE6BFF2DF9}" type="datetime1">
              <a:rPr lang="en-US" smtClean="0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0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30E9BD7-7B19-4F87-9C19-B1C122ACAE3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" name="WordArt 98"/>
          <p:cNvSpPr>
            <a:spLocks noChangeArrowheads="1" noChangeShapeType="1" noTextEdit="1"/>
          </p:cNvSpPr>
          <p:nvPr/>
        </p:nvSpPr>
        <p:spPr bwMode="auto">
          <a:xfrm>
            <a:off x="2057399" y="53069"/>
            <a:ext cx="4876801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Long-lived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atoms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12693" y="1828800"/>
            <a:ext cx="3331307" cy="2616200"/>
            <a:chOff x="5812693" y="1828800"/>
            <a:chExt cx="3331307" cy="2616200"/>
          </a:xfrm>
        </p:grpSpPr>
        <p:grpSp>
          <p:nvGrpSpPr>
            <p:cNvPr id="6" name="Group 5"/>
            <p:cNvGrpSpPr/>
            <p:nvPr/>
          </p:nvGrpSpPr>
          <p:grpSpPr>
            <a:xfrm>
              <a:off x="5812693" y="1828800"/>
              <a:ext cx="3331307" cy="2616200"/>
              <a:chOff x="5715000" y="1219200"/>
              <a:chExt cx="3331307" cy="261620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943600" y="1219200"/>
                <a:ext cx="3048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Simulated distributions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"Coulomb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", "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non-Coulomb" and atomic pairs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6607484"/>
                  </p:ext>
                </p:extLst>
              </p:nvPr>
            </p:nvGraphicFramePr>
            <p:xfrm>
              <a:off x="5715000" y="3276600"/>
              <a:ext cx="3331307" cy="558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6641" name="Equation" r:id="rId3" imgW="1968480" imgH="330120" progId="Equation.DSMT4">
                      <p:embed/>
                    </p:oleObj>
                  </mc:Choice>
                  <mc:Fallback>
                    <p:oleObj name="Equation" r:id="rId3" imgW="1968480" imgH="3301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5715000" y="3276600"/>
                            <a:ext cx="3331307" cy="558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" name="TextBox 6"/>
            <p:cNvSpPr txBox="1"/>
            <p:nvPr/>
          </p:nvSpPr>
          <p:spPr>
            <a:xfrm>
              <a:off x="6248400" y="3352800"/>
              <a:ext cx="2337499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|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|&lt;2 MeV/c</a:t>
              </a:r>
            </a:p>
          </p:txBody>
        </p:sp>
      </p:grp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4CE9664-3F57-4E10-9B70-FEEE6BFF2DF9}" type="datetime1">
              <a:rPr lang="en-US" smtClean="0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30E9BD7-7B19-4F87-9C19-B1C122ACAE3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6477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2057399" y="53069"/>
            <a:ext cx="4876801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Long-lived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atoms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2693" y="2133600"/>
            <a:ext cx="3331307" cy="2311400"/>
            <a:chOff x="5812693" y="1524000"/>
            <a:chExt cx="3331307" cy="2311400"/>
          </a:xfrm>
        </p:grpSpPr>
        <p:grpSp>
          <p:nvGrpSpPr>
            <p:cNvPr id="7" name="Group 6"/>
            <p:cNvGrpSpPr/>
            <p:nvPr/>
          </p:nvGrpSpPr>
          <p:grpSpPr>
            <a:xfrm>
              <a:off x="5812693" y="1524000"/>
              <a:ext cx="3331307" cy="2311400"/>
              <a:chOff x="5812693" y="1524000"/>
              <a:chExt cx="3331307" cy="23114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019800" y="1524000"/>
                <a:ext cx="3124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(real data) and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simulated distributions over |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</a:p>
            </p:txBody>
          </p:sp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5315802"/>
                  </p:ext>
                </p:extLst>
              </p:nvPr>
            </p:nvGraphicFramePr>
            <p:xfrm>
              <a:off x="5812693" y="3276600"/>
              <a:ext cx="3331307" cy="558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570" name="Equation" r:id="rId3" imgW="1968480" imgH="330120" progId="Equation.DSMT4">
                      <p:embed/>
                    </p:oleObj>
                  </mc:Choice>
                  <mc:Fallback>
                    <p:oleObj name="Equation" r:id="rId3" imgW="1968480" imgH="3301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5812693" y="3276600"/>
                            <a:ext cx="3331307" cy="558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TextBox 7"/>
            <p:cNvSpPr txBox="1"/>
            <p:nvPr/>
          </p:nvSpPr>
          <p:spPr>
            <a:xfrm>
              <a:off x="6172200" y="2743200"/>
              <a:ext cx="2446504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&lt;0.5 MeV/c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" r="9530"/>
          <a:stretch/>
        </p:blipFill>
        <p:spPr>
          <a:xfrm>
            <a:off x="0" y="647700"/>
            <a:ext cx="5859780" cy="6210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4572000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~5.9</a:t>
            </a:r>
            <a:r>
              <a:rPr lang="el-G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4CE9664-3F57-4E10-9B70-FEEE6BFF2DF9}" type="datetime1">
              <a:rPr lang="en-US" smtClean="0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30E9BD7-7B19-4F87-9C19-B1C122ACAE3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2057399" y="53069"/>
            <a:ext cx="4876801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Long-lived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atoms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12693" y="2133600"/>
            <a:ext cx="3331307" cy="2311400"/>
            <a:chOff x="5812693" y="1524000"/>
            <a:chExt cx="3331307" cy="2311400"/>
          </a:xfrm>
        </p:grpSpPr>
        <p:grpSp>
          <p:nvGrpSpPr>
            <p:cNvPr id="6" name="Group 5"/>
            <p:cNvGrpSpPr/>
            <p:nvPr/>
          </p:nvGrpSpPr>
          <p:grpSpPr>
            <a:xfrm>
              <a:off x="5812693" y="1524000"/>
              <a:ext cx="3331307" cy="2311400"/>
              <a:chOff x="5812693" y="1524000"/>
              <a:chExt cx="3331307" cy="231140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019800" y="1524000"/>
                <a:ext cx="3124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(real data) and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simulated distributions over |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</a:p>
            </p:txBody>
          </p:sp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492773"/>
                  </p:ext>
                </p:extLst>
              </p:nvPr>
            </p:nvGraphicFramePr>
            <p:xfrm>
              <a:off x="5812693" y="3276600"/>
              <a:ext cx="3331307" cy="558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593" name="Equation" r:id="rId3" imgW="1968480" imgH="330120" progId="Equation.DSMT4">
                      <p:embed/>
                    </p:oleObj>
                  </mc:Choice>
                  <mc:Fallback>
                    <p:oleObj name="Equation" r:id="rId3" imgW="1968480" imgH="3301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5812693" y="3276600"/>
                            <a:ext cx="3331307" cy="558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" name="TextBox 6"/>
            <p:cNvSpPr txBox="1"/>
            <p:nvPr/>
          </p:nvSpPr>
          <p:spPr>
            <a:xfrm>
              <a:off x="6172200" y="2743200"/>
              <a:ext cx="2446504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4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&lt;1.0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MeV/c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" r="9530"/>
          <a:stretch/>
        </p:blipFill>
        <p:spPr>
          <a:xfrm>
            <a:off x="15240" y="678180"/>
            <a:ext cx="5859780" cy="61798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62400" y="4572000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~7.8</a:t>
            </a:r>
            <a:r>
              <a:rPr lang="el-G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4CE9664-3F57-4E10-9B70-FEEE6BFF2DF9}" type="datetime1">
              <a:rPr lang="en-US" smtClean="0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30E9BD7-7B19-4F87-9C19-B1C122ACAE3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2057399" y="53069"/>
            <a:ext cx="4876801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Long-lived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atoms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12693" y="2133600"/>
            <a:ext cx="3331307" cy="2311400"/>
            <a:chOff x="5812693" y="1524000"/>
            <a:chExt cx="3331307" cy="2311400"/>
          </a:xfrm>
        </p:grpSpPr>
        <p:grpSp>
          <p:nvGrpSpPr>
            <p:cNvPr id="6" name="Group 5"/>
            <p:cNvGrpSpPr/>
            <p:nvPr/>
          </p:nvGrpSpPr>
          <p:grpSpPr>
            <a:xfrm>
              <a:off x="5812693" y="1524000"/>
              <a:ext cx="3331307" cy="2311400"/>
              <a:chOff x="5812693" y="1524000"/>
              <a:chExt cx="3331307" cy="231140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019800" y="1524000"/>
                <a:ext cx="3124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(real data) and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simulated distributions over |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</a:p>
            </p:txBody>
          </p:sp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83353805"/>
                  </p:ext>
                </p:extLst>
              </p:nvPr>
            </p:nvGraphicFramePr>
            <p:xfrm>
              <a:off x="5812693" y="3276600"/>
              <a:ext cx="3331307" cy="558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618" name="Equation" r:id="rId3" imgW="1968480" imgH="330120" progId="Equation.DSMT4">
                      <p:embed/>
                    </p:oleObj>
                  </mc:Choice>
                  <mc:Fallback>
                    <p:oleObj name="Equation" r:id="rId3" imgW="1968480" imgH="3301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5812693" y="3276600"/>
                            <a:ext cx="3331307" cy="558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" name="TextBox 6"/>
            <p:cNvSpPr txBox="1"/>
            <p:nvPr/>
          </p:nvSpPr>
          <p:spPr>
            <a:xfrm>
              <a:off x="6172200" y="2743200"/>
              <a:ext cx="2446504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4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&lt;1.5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MeV/c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3" r="10000"/>
          <a:stretch/>
        </p:blipFill>
        <p:spPr>
          <a:xfrm>
            <a:off x="0" y="662940"/>
            <a:ext cx="5829300" cy="61950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62400" y="4572000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~5.5</a:t>
            </a:r>
            <a:r>
              <a:rPr lang="el-G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4CE9664-3F57-4E10-9B70-FEEE6BFF2DF9}" type="datetime1">
              <a:rPr lang="en-US" smtClean="0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30E9BD7-7B19-4F87-9C19-B1C122ACAE3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099434"/>
              </p:ext>
            </p:extLst>
          </p:nvPr>
        </p:nvGraphicFramePr>
        <p:xfrm>
          <a:off x="342900" y="3206036"/>
          <a:ext cx="8458200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/>
                <a:gridCol w="1402080"/>
                <a:gridCol w="1417320"/>
                <a:gridCol w="14478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cut</a:t>
                      </a:r>
                      <a:endPara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Selection efficiency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aseline="30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Background for </a:t>
                      </a:r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≤1.5 MeV/c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&lt;0.5 MeV/c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159±27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(~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  <a:r>
                        <a:rPr lang="el-GR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436±74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&lt;1.0 MeV/c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415±53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(~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</a:t>
                      </a:r>
                      <a:r>
                        <a:rPr lang="el-GR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522±67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400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&lt;1.5 MeV/c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433±78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(~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r>
                        <a:rPr lang="el-GR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458±83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4CE9664-3F57-4E10-9B70-FEEE6BFF2DF9}" type="datetime1">
              <a:rPr lang="en-US" smtClean="0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30E9BD7-7B19-4F87-9C19-B1C122ACAE3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6" name="WordArt 98"/>
          <p:cNvSpPr>
            <a:spLocks noChangeArrowheads="1" noChangeShapeType="1" noTextEdit="1"/>
          </p:cNvSpPr>
          <p:nvPr/>
        </p:nvSpPr>
        <p:spPr bwMode="auto">
          <a:xfrm>
            <a:off x="2057399" y="53069"/>
            <a:ext cx="4876801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Long-lived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atoms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20713"/>
            <a:ext cx="8534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results of the data with low and medium background (2/3 of existing data) are presented in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experimental distributions of events on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were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analysed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at 3 values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cuts (column 1), where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the longitudinal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transverse)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component of the relative momentum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the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ππ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c.m.s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In this analysis the distributions are fitted with a sum of Coulomb and non-Coulomb pairs generated in the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target and atomic pairs originating from the breakup of long-lived atoms in the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foil placed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100mm distance from the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target. The numbers of detected atomic pairs as well as total atomic pairs are shown in columns 2 and 4. The last column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shows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sum of the Coulomb and non-Coulomb pairs (background) in the signal region: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&lt; 1.5MeV/c.</a:t>
            </a:r>
          </a:p>
        </p:txBody>
      </p:sp>
    </p:spTree>
    <p:extLst>
      <p:ext uri="{BB962C8B-B14F-4D97-AF65-F5344CB8AC3E}">
        <p14:creationId xmlns:p14="http://schemas.microsoft.com/office/powerpoint/2010/main" val="31577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883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DIRAC Collaboration 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plans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 this analysis and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submit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corresponding preprint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observation of the long-lived π</a:t>
            </a:r>
            <a:r>
              <a:rPr lang="en-US" sz="24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in February 2015.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2015, we will study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evaluate a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limit for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Lamb shift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existing data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2015 we intend to process the 2011 data. 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" name="WordArt 98"/>
          <p:cNvSpPr>
            <a:spLocks noChangeArrowheads="1" noChangeShapeType="1" noTextEdit="1"/>
          </p:cNvSpPr>
          <p:nvPr/>
        </p:nvSpPr>
        <p:spPr bwMode="auto">
          <a:xfrm>
            <a:off x="1676401" y="53069"/>
            <a:ext cx="56388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Long-lived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atoms (cont.)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4CE9664-3F57-4E10-9B70-FEEE6BFF2DF9}" type="datetime1">
              <a:rPr lang="en-US" smtClean="0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30E9BD7-7B19-4F87-9C19-B1C122ACAE3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876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π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will be finished in 2015 using statistics with low, medium and high background (about 30000 atomic pairs).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838"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publication of the evaluated atom lifetime is scheduled before July 2016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targets 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0.5%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will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accomplished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July 2016. 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" name="WordArt 98"/>
          <p:cNvSpPr>
            <a:spLocks noChangeArrowheads="1" noChangeShapeType="1" noTextEdit="1"/>
          </p:cNvSpPr>
          <p:nvPr/>
        </p:nvSpPr>
        <p:spPr bwMode="auto">
          <a:xfrm>
            <a:off x="2057399" y="53069"/>
            <a:ext cx="4876801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atom analysis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4CE9664-3F57-4E10-9B70-FEEE6BFF2DF9}" type="datetime1">
              <a:rPr lang="en-US" smtClean="0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30E9BD7-7B19-4F87-9C19-B1C122ACAE3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739775" indent="-457200">
              <a:spcBef>
                <a:spcPct val="30000"/>
              </a:spcBef>
              <a:buFontTx/>
              <a:buAutoNum type="arabicPeriod"/>
              <a:tabLst>
                <a:tab pos="746125" algn="l"/>
              </a:tabLst>
              <a:defRPr/>
            </a:pPr>
            <a:endParaRPr lang="en-US" sz="800" b="1" kern="1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9775" indent="-457200">
              <a:spcBef>
                <a:spcPct val="30000"/>
              </a:spcBef>
              <a:buFontTx/>
              <a:buAutoNum type="arabicPeriod"/>
              <a:tabLst>
                <a:tab pos="746125" algn="l"/>
              </a:tabLst>
              <a:defRPr/>
            </a:pPr>
            <a:r>
              <a:rPr lang="el-GR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kern="1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kern="1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kern="1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kern="1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atom</a:t>
            </a:r>
          </a:p>
          <a:p>
            <a:pPr marL="739775" indent="-457200">
              <a:spcBef>
                <a:spcPct val="30000"/>
              </a:spcBef>
              <a:buFontTx/>
              <a:buAutoNum type="arabicPeriod"/>
              <a:tabLst>
                <a:tab pos="746125" algn="l"/>
              </a:tabLst>
              <a:defRPr/>
            </a:pP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Long-lived </a:t>
            </a:r>
            <a:r>
              <a:rPr lang="el-GR" sz="2400" b="1" kern="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kern="10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2400" b="1" kern="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kern="10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kern="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atom analysis</a:t>
            </a:r>
          </a:p>
          <a:p>
            <a:pPr marL="739775" indent="-457200">
              <a:spcBef>
                <a:spcPct val="30000"/>
              </a:spcBef>
              <a:buFontTx/>
              <a:buAutoNum type="arabicPeriod"/>
              <a:tabLst>
                <a:tab pos="746125" algn="l"/>
              </a:tabLst>
              <a:defRPr/>
            </a:pPr>
            <a:r>
              <a:rPr lang="el-GR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kern="1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kern="1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atom analysis</a:t>
            </a:r>
          </a:p>
          <a:p>
            <a:pPr marL="739775" indent="-457200">
              <a:spcBef>
                <a:spcPct val="30000"/>
              </a:spcBef>
              <a:buFontTx/>
              <a:buAutoNum type="arabicPeriod"/>
              <a:tabLst>
                <a:tab pos="746125" algn="l"/>
              </a:tabLst>
              <a:defRPr/>
            </a:pP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kern="1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kern="1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pair analysis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+mn-cs"/>
              <a:sym typeface="Symbol" pitchFamily="18" charset="2"/>
            </a:endParaRPr>
          </a:p>
          <a:p>
            <a:pPr marL="739775" indent="-457200">
              <a:spcBef>
                <a:spcPct val="30000"/>
              </a:spcBef>
              <a:buFontTx/>
              <a:buAutoNum type="arabicPeriod"/>
              <a:tabLst>
                <a:tab pos="746125" algn="l"/>
              </a:tabLst>
              <a:defRPr/>
            </a:pPr>
            <a:r>
              <a:rPr lang="en-US" sz="2400" b="1" kern="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roton - antiproton </a:t>
            </a:r>
            <a:r>
              <a:rPr lang="en-US" sz="2400" b="1" kern="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pair analysis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sym typeface="Symbol" pitchFamily="18" charset="2"/>
            </a:endParaRPr>
          </a:p>
          <a:p>
            <a:pPr marL="739775" indent="-457200">
              <a:spcBef>
                <a:spcPct val="30000"/>
              </a:spcBef>
              <a:buFontTx/>
              <a:buAutoNum type="arabicPeriod"/>
              <a:tabLst>
                <a:tab pos="746125" algn="l"/>
              </a:tabLst>
              <a:defRPr/>
            </a:pPr>
            <a:r>
              <a:rPr lang="el-GR" sz="2400" b="1" kern="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kern="1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400" b="1" kern="1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kern="1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400" b="1" kern="1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pair analysis</a:t>
            </a:r>
          </a:p>
          <a:p>
            <a:pPr marL="739775" indent="-457200">
              <a:spcBef>
                <a:spcPct val="30000"/>
              </a:spcBef>
              <a:buFontTx/>
              <a:buAutoNum type="arabicPeriod"/>
              <a:tabLst>
                <a:tab pos="746125" algn="l"/>
              </a:tabLst>
              <a:defRPr/>
            </a:pP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kern="1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kern="1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kern="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2400" b="1" kern="1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kern="1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kern="1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kern="1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US" sz="2400" b="1" kern="1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kern="1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atom production analysis </a:t>
            </a:r>
            <a:b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 p</a:t>
            </a:r>
            <a:r>
              <a:rPr lang="en-US" sz="2400" b="1" kern="1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=24GeV/c and p</a:t>
            </a:r>
            <a:r>
              <a:rPr lang="en-US" sz="2400" b="1" kern="1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=450GeV/c</a:t>
            </a:r>
            <a:endParaRPr lang="en-US" sz="2400" b="1" kern="1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2575">
              <a:spcBef>
                <a:spcPct val="30000"/>
              </a:spcBef>
              <a:tabLst>
                <a:tab pos="808038" algn="l"/>
              </a:tabLst>
              <a:defRPr/>
            </a:pP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8.  Letter of Intent</a:t>
            </a:r>
          </a:p>
          <a:p>
            <a:pPr marL="282575">
              <a:spcBef>
                <a:spcPct val="30000"/>
              </a:spcBef>
              <a:tabLst>
                <a:tab pos="746125" algn="l"/>
              </a:tabLst>
              <a:defRPr/>
            </a:pPr>
            <a:r>
              <a:rPr lang="en-US" sz="2400" b="1" kern="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9.  Further works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7412" name="WordArt 98"/>
          <p:cNvSpPr>
            <a:spLocks noChangeArrowheads="1" noChangeShapeType="1" noTextEdit="1"/>
          </p:cNvSpPr>
          <p:nvPr/>
        </p:nvSpPr>
        <p:spPr bwMode="auto">
          <a:xfrm>
            <a:off x="2819400" y="31750"/>
            <a:ext cx="3429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Coulomb pairs and 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 atoms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For 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charged pairs from short-lived sources and with small relative momenta Q , Coulomb final state interaction has to be taken into account</a:t>
            </a:r>
            <a:r>
              <a:rPr lang="en-US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.</a:t>
            </a:r>
            <a:endParaRPr lang="en-US" dirty="0">
              <a:solidFill>
                <a:srgbClr val="752FB5"/>
              </a:solidFill>
              <a:latin typeface="Sylfaen" charset="0"/>
              <a:ea typeface="ＭＳ Ｐゴシック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0" y="29718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There 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is a precise ratio between the number of produced Coulomb pairs (N</a:t>
            </a:r>
            <a:r>
              <a:rPr lang="en-US" baseline="-25000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C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) with small Q and the number of atoms (N</a:t>
            </a:r>
            <a:r>
              <a:rPr lang="en-US" baseline="-25000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A</a:t>
            </a:r>
            <a:r>
              <a:rPr lang="en-US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) produced analogously (to Coulomb pairs</a:t>
            </a:r>
            <a:r>
              <a:rPr lang="en-US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):</a:t>
            </a:r>
            <a:endParaRPr lang="en-US" dirty="0">
              <a:solidFill>
                <a:srgbClr val="752FB5"/>
              </a:solidFill>
              <a:latin typeface="Sylfaen" charset="0"/>
              <a:ea typeface="ＭＳ Ｐゴシック" charset="0"/>
            </a:endParaRPr>
          </a:p>
        </p:txBody>
      </p:sp>
      <p:graphicFrame>
        <p:nvGraphicFramePr>
          <p:cNvPr id="34820" name="Object 5"/>
          <p:cNvGraphicFramePr>
            <a:graphicFrameLocks noChangeAspect="1"/>
          </p:cNvGraphicFramePr>
          <p:nvPr/>
        </p:nvGraphicFramePr>
        <p:xfrm>
          <a:off x="120650" y="4267200"/>
          <a:ext cx="44958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56" name="Equation" r:id="rId3" imgW="2679700" imgH="431800" progId="Equation.3">
                  <p:embed/>
                </p:oleObj>
              </mc:Choice>
              <mc:Fallback>
                <p:oleObj name="Equation" r:id="rId3" imgW="2679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4267200"/>
                        <a:ext cx="4495800" cy="725488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609600" y="2133600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V="1">
            <a:off x="1600200" y="1828800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4876800" y="2133600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 flipV="1">
            <a:off x="5867400" y="1905000"/>
            <a:ext cx="685800" cy="2286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1600200" y="2133600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5867400" y="2133600"/>
            <a:ext cx="685800" cy="2286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6812" name="Oval 12"/>
          <p:cNvSpPr>
            <a:spLocks noChangeArrowheads="1"/>
          </p:cNvSpPr>
          <p:nvPr/>
        </p:nvSpPr>
        <p:spPr bwMode="auto">
          <a:xfrm>
            <a:off x="1524000" y="2020888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6813" name="Oval 13"/>
          <p:cNvSpPr>
            <a:spLocks noChangeArrowheads="1"/>
          </p:cNvSpPr>
          <p:nvPr/>
        </p:nvSpPr>
        <p:spPr bwMode="auto">
          <a:xfrm>
            <a:off x="5791200" y="2017713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 flipV="1">
            <a:off x="6553200" y="1905000"/>
            <a:ext cx="914400" cy="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 flipV="1">
            <a:off x="6553200" y="2362200"/>
            <a:ext cx="914400" cy="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6816" name="Freeform 16"/>
          <p:cNvSpPr>
            <a:spLocks/>
          </p:cNvSpPr>
          <p:nvPr/>
        </p:nvSpPr>
        <p:spPr bwMode="auto">
          <a:xfrm>
            <a:off x="1981200" y="1981200"/>
            <a:ext cx="76200" cy="304800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76200 h 192"/>
              <a:gd name="T4" fmla="*/ 76200 w 48"/>
              <a:gd name="T5" fmla="*/ 152400 h 192"/>
              <a:gd name="T6" fmla="*/ 0 w 48"/>
              <a:gd name="T7" fmla="*/ 228600 h 192"/>
              <a:gd name="T8" fmla="*/ 76200 w 48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7" name="Freeform 17"/>
          <p:cNvSpPr>
            <a:spLocks/>
          </p:cNvSpPr>
          <p:nvPr/>
        </p:nvSpPr>
        <p:spPr bwMode="auto">
          <a:xfrm>
            <a:off x="2209800" y="1905000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8" name="Freeform 18"/>
          <p:cNvSpPr>
            <a:spLocks/>
          </p:cNvSpPr>
          <p:nvPr/>
        </p:nvSpPr>
        <p:spPr bwMode="auto">
          <a:xfrm>
            <a:off x="6096000" y="2057400"/>
            <a:ext cx="76200" cy="152400"/>
          </a:xfrm>
          <a:custGeom>
            <a:avLst/>
            <a:gdLst>
              <a:gd name="T0" fmla="*/ 0 w 48"/>
              <a:gd name="T1" fmla="*/ 0 h 96"/>
              <a:gd name="T2" fmla="*/ 76200 w 48"/>
              <a:gd name="T3" fmla="*/ 76200 h 96"/>
              <a:gd name="T4" fmla="*/ 0 w 48"/>
              <a:gd name="T5" fmla="*/ 76200 h 96"/>
              <a:gd name="T6" fmla="*/ 76200 w 48"/>
              <a:gd name="T7" fmla="*/ 152400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" h="96">
                <a:moveTo>
                  <a:pt x="0" y="0"/>
                </a:moveTo>
                <a:cubicBezTo>
                  <a:pt x="24" y="20"/>
                  <a:pt x="48" y="40"/>
                  <a:pt x="48" y="48"/>
                </a:cubicBezTo>
                <a:cubicBezTo>
                  <a:pt x="48" y="56"/>
                  <a:pt x="0" y="40"/>
                  <a:pt x="0" y="48"/>
                </a:cubicBezTo>
                <a:cubicBezTo>
                  <a:pt x="0" y="56"/>
                  <a:pt x="40" y="88"/>
                  <a:pt x="48" y="96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9" name="Freeform 19"/>
          <p:cNvSpPr>
            <a:spLocks/>
          </p:cNvSpPr>
          <p:nvPr/>
        </p:nvSpPr>
        <p:spPr bwMode="auto">
          <a:xfrm>
            <a:off x="6248400" y="1981200"/>
            <a:ext cx="76200" cy="304800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76200 h 192"/>
              <a:gd name="T4" fmla="*/ 76200 w 48"/>
              <a:gd name="T5" fmla="*/ 152400 h 192"/>
              <a:gd name="T6" fmla="*/ 0 w 48"/>
              <a:gd name="T7" fmla="*/ 228600 h 192"/>
              <a:gd name="T8" fmla="*/ 76200 w 48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0" name="Freeform 20"/>
          <p:cNvSpPr>
            <a:spLocks/>
          </p:cNvSpPr>
          <p:nvPr/>
        </p:nvSpPr>
        <p:spPr bwMode="auto">
          <a:xfrm>
            <a:off x="6781800" y="1905000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1" name="Freeform 21"/>
          <p:cNvSpPr>
            <a:spLocks/>
          </p:cNvSpPr>
          <p:nvPr/>
        </p:nvSpPr>
        <p:spPr bwMode="auto">
          <a:xfrm>
            <a:off x="7010400" y="1905000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2" name="Freeform 22"/>
          <p:cNvSpPr>
            <a:spLocks/>
          </p:cNvSpPr>
          <p:nvPr/>
        </p:nvSpPr>
        <p:spPr bwMode="auto">
          <a:xfrm>
            <a:off x="7239000" y="1905000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3" name="Rectangle 23"/>
          <p:cNvSpPr>
            <a:spLocks noChangeArrowheads="1"/>
          </p:cNvSpPr>
          <p:nvPr/>
        </p:nvSpPr>
        <p:spPr bwMode="auto">
          <a:xfrm>
            <a:off x="1524000" y="2590800"/>
            <a:ext cx="1573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Coulomb pairs</a:t>
            </a:r>
          </a:p>
        </p:txBody>
      </p:sp>
      <p:sp>
        <p:nvSpPr>
          <p:cNvPr id="76824" name="Rectangle 24"/>
          <p:cNvSpPr>
            <a:spLocks noChangeArrowheads="1"/>
          </p:cNvSpPr>
          <p:nvPr/>
        </p:nvSpPr>
        <p:spPr bwMode="auto">
          <a:xfrm>
            <a:off x="6553200" y="2590800"/>
            <a:ext cx="808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Atoms</a:t>
            </a:r>
          </a:p>
        </p:txBody>
      </p: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2563813" y="1928813"/>
            <a:ext cx="601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endParaRPr lang="en-US" sz="1600" baseline="30000">
              <a:solidFill>
                <a:srgbClr val="4A1E72"/>
              </a:solidFill>
              <a:latin typeface="Sylfaen" charset="0"/>
              <a:ea typeface="ＭＳ Ｐゴシック" charset="0"/>
            </a:endParaRPr>
          </a:p>
        </p:txBody>
      </p:sp>
      <p:sp>
        <p:nvSpPr>
          <p:cNvPr id="76826" name="Rectangle 26"/>
          <p:cNvSpPr>
            <a:spLocks noChangeArrowheads="1"/>
          </p:cNvSpPr>
          <p:nvPr/>
        </p:nvSpPr>
        <p:spPr bwMode="auto">
          <a:xfrm>
            <a:off x="7440613" y="1928813"/>
            <a:ext cx="738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(K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1600" baseline="46000">
                <a:solidFill>
                  <a:srgbClr val="4A1E72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1600">
                <a:solidFill>
                  <a:srgbClr val="4A1E72"/>
                </a:solidFill>
                <a:latin typeface="Symbol" charset="0"/>
                <a:ea typeface="ＭＳ Ｐゴシック" charset="0"/>
              </a:rPr>
              <a:t>)</a:t>
            </a:r>
          </a:p>
        </p:txBody>
      </p:sp>
      <p:graphicFrame>
        <p:nvGraphicFramePr>
          <p:cNvPr id="34842" name="Object 27"/>
          <p:cNvGraphicFramePr>
            <a:graphicFrameLocks noChangeAspect="1"/>
          </p:cNvGraphicFramePr>
          <p:nvPr/>
        </p:nvGraphicFramePr>
        <p:xfrm>
          <a:off x="4773613" y="4267200"/>
          <a:ext cx="4267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57" name="Equation" r:id="rId5" imgW="2552700" imgH="431800" progId="Equation.3">
                  <p:embed/>
                </p:oleObj>
              </mc:Choice>
              <mc:Fallback>
                <p:oleObj name="Equation" r:id="rId5" imgW="2552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13" y="4267200"/>
                        <a:ext cx="4267200" cy="723900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125413" y="5410200"/>
            <a:ext cx="8915400" cy="1292225"/>
          </a:xfrm>
          <a:prstGeom prst="rect">
            <a:avLst/>
          </a:prstGeom>
          <a:solidFill>
            <a:srgbClr val="E7FFC3"/>
          </a:solidFill>
          <a:ln w="9525">
            <a:solidFill>
              <a:srgbClr val="9EFE1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From </a:t>
            </a:r>
            <a:r>
              <a:rPr lang="en-US" sz="2600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K</a:t>
            </a:r>
            <a:r>
              <a:rPr lang="en-US" sz="2600" baseline="46000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2600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K</a:t>
            </a:r>
            <a:r>
              <a:rPr lang="en-US" sz="2600" baseline="46000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2600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 </a:t>
            </a:r>
            <a:r>
              <a:rPr lang="en-US" sz="2600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analysis the Coulomb pair distribution on Q will be obtained, allowing to extract the total number of produced </a:t>
            </a:r>
            <a:r>
              <a:rPr lang="en-US" sz="2600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K</a:t>
            </a:r>
            <a:r>
              <a:rPr lang="en-US" sz="2600" baseline="46000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2600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K</a:t>
            </a:r>
            <a:r>
              <a:rPr lang="en-US" sz="2600" baseline="46000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- </a:t>
            </a:r>
            <a:r>
              <a:rPr lang="en-US" sz="2600" dirty="0" smtClean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atoms</a:t>
            </a:r>
            <a:r>
              <a:rPr lang="en-US" sz="2600" dirty="0">
                <a:solidFill>
                  <a:srgbClr val="752FB5"/>
                </a:solidFill>
                <a:latin typeface="Sylfaen" charset="0"/>
                <a:ea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54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4CE9664-3F57-4E10-9B70-FEEE6BFF2DF9}" type="datetime1">
              <a:rPr lang="en-US" smtClean="0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30E9BD7-7B19-4F87-9C19-B1C122ACAE3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" name="WordArt 98"/>
          <p:cNvSpPr>
            <a:spLocks noChangeArrowheads="1" noChangeShapeType="1" noTextEdit="1"/>
          </p:cNvSpPr>
          <p:nvPr/>
        </p:nvSpPr>
        <p:spPr bwMode="auto">
          <a:xfrm>
            <a:off x="2057399" y="53069"/>
            <a:ext cx="4876801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pair analysis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914400"/>
            <a:ext cx="8763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search for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Coulomb pairs in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will be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performed.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atoms,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produced together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these Coulomb pairs, will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extracted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part of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work,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July 2015, 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</a:t>
            </a:r>
            <a:b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pairs with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lab momenta 2.8 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6.0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/c, corresponding to 1/3 of the statistics.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signal is observed, Coulomb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also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searched for in the higher momentum range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6.0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9.6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(about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2400 pairs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4CE9664-3F57-4E10-9B70-FEEE6BFF2DF9}" type="datetime1">
              <a:rPr lang="en-US" smtClean="0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30E9BD7-7B19-4F87-9C19-B1C122ACAE3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" name="WordArt 98"/>
          <p:cNvSpPr>
            <a:spLocks noChangeArrowheads="1" noChangeShapeType="1" noTextEdit="1"/>
          </p:cNvSpPr>
          <p:nvPr/>
        </p:nvSpPr>
        <p:spPr bwMode="auto">
          <a:xfrm>
            <a:off x="1371601" y="53069"/>
            <a:ext cx="65532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Proton – antiproton pair analysis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914400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DIRAC will perform a search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proton−antiproton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Coulomb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pairs, thus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proton−antiproton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same strategy as in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case (see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section).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for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−antiproton Coulomb pairs in the lower momentum region will be finished before May 2016.</a:t>
            </a:r>
          </a:p>
        </p:txBody>
      </p:sp>
    </p:spTree>
    <p:extLst>
      <p:ext uri="{BB962C8B-B14F-4D97-AF65-F5344CB8AC3E}">
        <p14:creationId xmlns:p14="http://schemas.microsoft.com/office/powerpoint/2010/main" val="41622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4CE9664-3F57-4E10-9B70-FEEE6BFF2DF9}" type="datetime1">
              <a:rPr lang="en-US" smtClean="0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30E9BD7-7B19-4F87-9C19-B1C122ACAE3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" name="WordArt 98"/>
          <p:cNvSpPr>
            <a:spLocks noChangeArrowheads="1" noChangeShapeType="1" noTextEdit="1"/>
          </p:cNvSpPr>
          <p:nvPr/>
        </p:nvSpPr>
        <p:spPr bwMode="auto">
          <a:xfrm>
            <a:off x="1524001" y="53069"/>
            <a:ext cx="6096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pair analysis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9144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Analogously,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will be investigated with respect to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Coulomb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pairs,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extract the number of πμ atoms, produced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these Coulomb pairs.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will be finished in January 2015.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presence of a signal,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2011 and 2012 data will be processed in order to improve statistics.</a:t>
            </a:r>
          </a:p>
        </p:txBody>
      </p:sp>
    </p:spTree>
    <p:extLst>
      <p:ext uri="{BB962C8B-B14F-4D97-AF65-F5344CB8AC3E}">
        <p14:creationId xmlns:p14="http://schemas.microsoft.com/office/powerpoint/2010/main" val="32157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4CE9664-3F57-4E10-9B70-FEEE6BFF2DF9}" type="datetime1">
              <a:rPr lang="en-US" smtClean="0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30E9BD7-7B19-4F87-9C19-B1C122ACAE3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" name="WordArt 98"/>
          <p:cNvSpPr>
            <a:spLocks noChangeArrowheads="1" noChangeShapeType="1" noTextEdit="1"/>
          </p:cNvSpPr>
          <p:nvPr/>
        </p:nvSpPr>
        <p:spPr bwMode="auto">
          <a:xfrm>
            <a:off x="76200" y="152400"/>
            <a:ext cx="8991600" cy="8722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atom production in p-nucleus</a:t>
            </a:r>
          </a:p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interaction at proton momentum 24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/c and 450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/c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600200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DIRAC note will be presented in January 2015 on the simulation of the inclusive production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p-nucleus interaction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compared with dedicated experimental data.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yields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atoms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p-nucleus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at proton momenta 24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 will then be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calculated.</a:t>
            </a:r>
          </a:p>
        </p:txBody>
      </p:sp>
    </p:spTree>
    <p:extLst>
      <p:ext uri="{BB962C8B-B14F-4D97-AF65-F5344CB8AC3E}">
        <p14:creationId xmlns:p14="http://schemas.microsoft.com/office/powerpoint/2010/main" val="18586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304800" y="53069"/>
            <a:ext cx="8610599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atom yields for DIRAC at 24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/c and 450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/c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204153"/>
              </p:ext>
            </p:extLst>
          </p:nvPr>
        </p:nvGraphicFramePr>
        <p:xfrm>
          <a:off x="304800" y="838200"/>
          <a:ext cx="8610601" cy="510540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657887"/>
                <a:gridCol w="1618534"/>
                <a:gridCol w="1699461"/>
                <a:gridCol w="1634719"/>
              </a:tblGrid>
              <a:tr h="850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p</a:t>
                      </a:r>
                      <a:r>
                        <a:rPr lang="en-US" sz="2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 </a:t>
                      </a:r>
                      <a:r>
                        <a:rPr lang="en-US" sz="2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sz="2200" baseline="-25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atom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atom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atom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50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=24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/c   </a:t>
                      </a: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sz="22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=5.7</a:t>
                      </a:r>
                      <a:r>
                        <a:rPr lang="en-US" sz="2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190∙10</a:t>
                      </a:r>
                      <a:r>
                        <a:rPr lang="en-US" sz="2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22∙10</a:t>
                      </a:r>
                      <a:r>
                        <a:rPr lang="en-US" sz="2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52∙10</a:t>
                      </a:r>
                      <a:r>
                        <a:rPr lang="en-US" sz="2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50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=450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/c  </a:t>
                      </a: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sz="22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=4.0</a:t>
                      </a:r>
                      <a:r>
                        <a:rPr lang="en-US" sz="2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3400∙10</a:t>
                      </a:r>
                      <a:r>
                        <a:rPr lang="en-US" sz="2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810∙10</a:t>
                      </a:r>
                      <a:r>
                        <a:rPr lang="en-US" sz="2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850∙10</a:t>
                      </a:r>
                      <a:r>
                        <a:rPr lang="en-US" sz="2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50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=24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/c </a:t>
                      </a: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sz="22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=5.7</a:t>
                      </a:r>
                      <a:r>
                        <a:rPr lang="en-US" sz="2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(DIRAC acceptance)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120∙10</a:t>
                      </a:r>
                      <a:r>
                        <a:rPr lang="en-US" sz="2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1.3∙10</a:t>
                      </a:r>
                      <a:r>
                        <a:rPr lang="en-US" sz="2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3.1∙10</a:t>
                      </a:r>
                      <a:r>
                        <a:rPr lang="en-US" sz="2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50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=450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/c </a:t>
                      </a: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sz="22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=4.0</a:t>
                      </a:r>
                      <a:r>
                        <a:rPr lang="en-US" sz="2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(DIRAC acceptance)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1900∙10</a:t>
                      </a:r>
                      <a:r>
                        <a:rPr lang="en-US" sz="2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88∙10</a:t>
                      </a:r>
                      <a:r>
                        <a:rPr lang="en-US" sz="2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97∙10</a:t>
                      </a:r>
                      <a:r>
                        <a:rPr lang="en-US" sz="2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50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yield ratio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(DIRAC acceptance)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4CE9664-3F57-4E10-9B70-FEEE6BFF2DF9}" type="datetime1">
              <a:rPr lang="en-US" smtClean="0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30E9BD7-7B19-4F87-9C19-B1C122ACAE3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4CE9664-3F57-4E10-9B70-FEEE6BFF2DF9}" type="datetime1">
              <a:rPr lang="en-US" smtClean="0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30E9BD7-7B19-4F87-9C19-B1C122ACAE3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7" name="WordArt 98"/>
          <p:cNvSpPr>
            <a:spLocks noChangeArrowheads="1" noChangeShapeType="1" noTextEdit="1"/>
          </p:cNvSpPr>
          <p:nvPr/>
        </p:nvSpPr>
        <p:spPr bwMode="auto">
          <a:xfrm>
            <a:off x="2133599" y="53069"/>
            <a:ext cx="4724401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Letter of Intent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" y="1752600"/>
            <a:ext cx="8778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a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 of Intent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investigation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dimeson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atoms at SPS energy    before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95600" y="4191000"/>
            <a:ext cx="23321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4CE9664-3F57-4E10-9B70-FEEE6BFF2DF9}" type="datetime1">
              <a:rPr lang="en-US" smtClean="0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30E9BD7-7B19-4F87-9C19-B1C122ACAE3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" name="WordArt 98"/>
          <p:cNvSpPr>
            <a:spLocks noChangeArrowheads="1" noChangeShapeType="1" noTextEdit="1"/>
          </p:cNvSpPr>
          <p:nvPr/>
        </p:nvSpPr>
        <p:spPr bwMode="auto">
          <a:xfrm>
            <a:off x="1935480" y="76200"/>
            <a:ext cx="5105401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Further works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" y="609600"/>
            <a:ext cx="89154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analysis: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Monte-Carlo simulations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used to study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838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before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2015 - the possibility to observe µ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Coulomb pairs. If the calculated results are promising, DIRAC will analyze the existing experimental data (2001-2003 and 2007-2012) to search for µ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Coulomb pairs. These pairs allow to evaluate the number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together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Coulomb pairs.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evaluation: </a:t>
            </a:r>
          </a:p>
          <a:p>
            <a:pPr marL="396875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experimental data from 2007-2012 to measure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cross sections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π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proton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Be,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 - in 2016</a:t>
            </a:r>
          </a:p>
          <a:p>
            <a:pPr marL="396875" algn="just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publication:</a:t>
            </a:r>
          </a:p>
          <a:p>
            <a:pPr marL="350838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DIRAC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intends to submit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preprint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“Updated DIRAC spectrometer at CERN PS for the investigation of ππ and Kπ atoms” before the end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2014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 will cover details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detectors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overall performance of the spectrometer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40963" name="Group 2"/>
          <p:cNvGrpSpPr>
            <a:grpSpLocks/>
          </p:cNvGrpSpPr>
          <p:nvPr/>
        </p:nvGrpSpPr>
        <p:grpSpPr bwMode="auto">
          <a:xfrm>
            <a:off x="-228600" y="276225"/>
            <a:ext cx="8915400" cy="3803650"/>
            <a:chOff x="-76199" y="1523999"/>
            <a:chExt cx="9768443" cy="4038602"/>
          </a:xfrm>
        </p:grpSpPr>
        <p:graphicFrame>
          <p:nvGraphicFramePr>
            <p:cNvPr id="40975" name="Object 2"/>
            <p:cNvGraphicFramePr>
              <a:graphicFrameLocks noChangeAspect="1"/>
            </p:cNvGraphicFramePr>
            <p:nvPr/>
          </p:nvGraphicFramePr>
          <p:xfrm>
            <a:off x="-76199" y="1524001"/>
            <a:ext cx="5273198" cy="403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105" name="Graph" r:id="rId3" imgW="3901440" imgH="2987040" progId="">
                    <p:embed/>
                  </p:oleObj>
                </mc:Choice>
                <mc:Fallback>
                  <p:oleObj name="Graph" r:id="rId3" imgW="3901440" imgH="298704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6199" y="1524001"/>
                          <a:ext cx="5273198" cy="403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6" name="Object 1"/>
            <p:cNvGraphicFramePr>
              <a:graphicFrameLocks noChangeAspect="1"/>
            </p:cNvGraphicFramePr>
            <p:nvPr/>
          </p:nvGraphicFramePr>
          <p:xfrm>
            <a:off x="4419600" y="1523999"/>
            <a:ext cx="5272644" cy="4038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106" name="Graph" r:id="rId5" imgW="3901440" imgH="2987040" progId="">
                    <p:embed/>
                  </p:oleObj>
                </mc:Choice>
                <mc:Fallback>
                  <p:oleObj name="Graph" r:id="rId5" imgW="3901440" imgH="2987040" progId="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523999"/>
                          <a:ext cx="5272644" cy="4038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3" name="WordArt 98"/>
          <p:cNvSpPr>
            <a:spLocks noChangeArrowheads="1" noChangeShapeType="1" noTextEdit="1"/>
          </p:cNvSpPr>
          <p:nvPr/>
        </p:nvSpPr>
        <p:spPr bwMode="auto">
          <a:xfrm>
            <a:off x="838200" y="53069"/>
            <a:ext cx="7620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+mn-cs"/>
              </a:rPr>
              <a:t>Simulation of K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+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and K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–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production cross section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pSp>
        <p:nvGrpSpPr>
          <p:cNvPr id="40969" name="Group 14"/>
          <p:cNvGrpSpPr>
            <a:grpSpLocks/>
          </p:cNvGrpSpPr>
          <p:nvPr/>
        </p:nvGrpSpPr>
        <p:grpSpPr bwMode="auto">
          <a:xfrm>
            <a:off x="-214313" y="3425825"/>
            <a:ext cx="8915401" cy="3570288"/>
            <a:chOff x="152400" y="1524000"/>
            <a:chExt cx="8839200" cy="3505200"/>
          </a:xfrm>
        </p:grpSpPr>
        <p:graphicFrame>
          <p:nvGraphicFramePr>
            <p:cNvPr id="40973" name="Object 7"/>
            <p:cNvGraphicFramePr>
              <a:graphicFrameLocks noChangeAspect="1"/>
            </p:cNvGraphicFramePr>
            <p:nvPr/>
          </p:nvGraphicFramePr>
          <p:xfrm>
            <a:off x="152400" y="1524000"/>
            <a:ext cx="4772025" cy="350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107" name="Graph" r:id="rId7" imgW="3901440" imgH="2987040" progId="">
                    <p:embed/>
                  </p:oleObj>
                </mc:Choice>
                <mc:Fallback>
                  <p:oleObj name="Graph" r:id="rId7" imgW="3901440" imgH="298704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1524000"/>
                          <a:ext cx="4772025" cy="3505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4" name="Object 13"/>
            <p:cNvGraphicFramePr>
              <a:graphicFrameLocks noChangeAspect="1"/>
            </p:cNvGraphicFramePr>
            <p:nvPr/>
          </p:nvGraphicFramePr>
          <p:xfrm>
            <a:off x="4219575" y="1524000"/>
            <a:ext cx="4772025" cy="350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108" name="Graph" r:id="rId9" imgW="3901440" imgH="2987040" progId="">
                    <p:embed/>
                  </p:oleObj>
                </mc:Choice>
                <mc:Fallback>
                  <p:oleObj name="Graph" r:id="rId9" imgW="3901440" imgH="2987040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9575" y="1524000"/>
                          <a:ext cx="4772025" cy="3505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970" name="Text Box 12"/>
          <p:cNvSpPr txBox="1">
            <a:spLocks noChangeArrowheads="1"/>
          </p:cNvSpPr>
          <p:nvPr/>
        </p:nvSpPr>
        <p:spPr bwMode="auto">
          <a:xfrm>
            <a:off x="1633538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1"/>
                </a:solidFill>
              </a:rPr>
              <a:t>M. Gugiu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5C618-27A0-4979-86CF-77178152B24A}" type="slidenum">
              <a:rPr lang="ru-RU"/>
              <a:pPr>
                <a:defRPr/>
              </a:pPr>
              <a:t>38</a:t>
            </a:fld>
            <a:endParaRPr lang="ru-RU"/>
          </a:p>
        </p:txBody>
      </p:sp>
      <p:sp>
        <p:nvSpPr>
          <p:cNvPr id="4097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6213" eaLnBrk="0" hangingPunct="0">
              <a:spcBef>
                <a:spcPct val="20000"/>
              </a:spcBef>
              <a:buFont typeface="Arial" charset="0"/>
              <a:buChar char="•"/>
              <a:tabLst>
                <a:tab pos="63341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63341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63341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3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40677" y="844331"/>
            <a:ext cx="1439998" cy="707886"/>
          </a:xfrm>
          <a:prstGeom prst="rect">
            <a:avLst/>
          </a:prstGeom>
          <a:solidFill>
            <a:srgbClr val="CC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err="1" smtClean="0">
                <a:latin typeface="Helvetica"/>
                <a:cs typeface="Helvetica"/>
              </a:rPr>
              <a:t>E</a:t>
            </a:r>
            <a:r>
              <a:rPr lang="en-US" sz="16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lectroWeak</a:t>
            </a: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2400" b="1" i="1" dirty="0" smtClean="0">
                <a:latin typeface="Times"/>
                <a:cs typeface="Times"/>
              </a:rPr>
              <a:t>L</a:t>
            </a:r>
            <a:r>
              <a:rPr lang="en-US" sz="2400" b="1" i="1" baseline="-25000" dirty="0" smtClean="0">
                <a:latin typeface="Times"/>
                <a:cs typeface="Times"/>
              </a:rPr>
              <a:t>EW</a:t>
            </a:r>
            <a:endParaRPr lang="en-US" sz="2400" b="1" i="1" dirty="0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26655" name="AutoShape 9"/>
          <p:cNvSpPr>
            <a:spLocks noChangeArrowheads="1"/>
          </p:cNvSpPr>
          <p:nvPr/>
        </p:nvSpPr>
        <p:spPr bwMode="auto">
          <a:xfrm>
            <a:off x="3016032" y="821702"/>
            <a:ext cx="3154741" cy="755999"/>
          </a:xfrm>
          <a:prstGeom prst="roundRect">
            <a:avLst>
              <a:gd name="adj" fmla="val 16667"/>
            </a:avLst>
          </a:prstGeom>
          <a:solidFill>
            <a:srgbClr val="F7FEA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Text Box 10"/>
          <p:cNvSpPr txBox="1">
            <a:spLocks noChangeArrowheads="1"/>
          </p:cNvSpPr>
          <p:nvPr/>
        </p:nvSpPr>
        <p:spPr bwMode="auto">
          <a:xfrm>
            <a:off x="3132543" y="939800"/>
            <a:ext cx="2955402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  <a:latin typeface="Helvetica"/>
                <a:cs typeface="Helvetica"/>
              </a:rPr>
              <a:t>Standard Model</a:t>
            </a:r>
          </a:p>
        </p:txBody>
      </p:sp>
      <p:sp>
        <p:nvSpPr>
          <p:cNvPr id="26633" name="Line 11"/>
          <p:cNvSpPr>
            <a:spLocks noChangeShapeType="1"/>
          </p:cNvSpPr>
          <p:nvPr/>
        </p:nvSpPr>
        <p:spPr bwMode="auto">
          <a:xfrm flipH="1">
            <a:off x="1780671" y="1195560"/>
            <a:ext cx="12239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6635" name="Line 13"/>
          <p:cNvSpPr>
            <a:spLocks noChangeShapeType="1"/>
          </p:cNvSpPr>
          <p:nvPr/>
        </p:nvSpPr>
        <p:spPr bwMode="auto">
          <a:xfrm>
            <a:off x="6170771" y="1195560"/>
            <a:ext cx="118986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3543295" y="1566034"/>
            <a:ext cx="211282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local gauge theory</a:t>
            </a:r>
            <a:endParaRPr lang="en-US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7340357" y="844865"/>
            <a:ext cx="1439998" cy="707886"/>
          </a:xfrm>
          <a:prstGeom prst="rect">
            <a:avLst/>
          </a:prstGeom>
          <a:solidFill>
            <a:srgbClr val="FFCC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strong: </a:t>
            </a:r>
            <a:b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2400" b="1" i="1" dirty="0" smtClean="0">
                <a:latin typeface="Times"/>
                <a:cs typeface="Times"/>
              </a:rPr>
              <a:t>L</a:t>
            </a:r>
            <a:r>
              <a:rPr lang="en-US" sz="2400" b="1" i="1" baseline="-25000" dirty="0" smtClean="0">
                <a:latin typeface="Helvetica"/>
                <a:cs typeface="Helvetica"/>
              </a:rPr>
              <a:t>QCD</a:t>
            </a:r>
            <a:endParaRPr lang="en-US" sz="2400" b="1" i="1" dirty="0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7650549" y="1566568"/>
            <a:ext cx="83614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SU(3)</a:t>
            </a:r>
            <a:r>
              <a:rPr lang="en-US" sz="1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c</a:t>
            </a:r>
            <a:endParaRPr lang="en-US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358921" y="1567102"/>
            <a:ext cx="140794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Helvetica"/>
                <a:cs typeface="Helvetica"/>
              </a:rPr>
              <a:t>SU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(2)</a:t>
            </a:r>
            <a:r>
              <a:rPr lang="en-US" sz="1600" baseline="-25000" dirty="0" smtClean="0">
                <a:solidFill>
                  <a:schemeClr val="tx1"/>
                </a:solidFill>
                <a:latin typeface="Helvetica"/>
                <a:cs typeface="Helvetica"/>
              </a:rPr>
              <a:t>L</a:t>
            </a:r>
            <a:r>
              <a:rPr lang="en-US" sz="1600" dirty="0" smtClean="0">
                <a:latin typeface="Helvetica"/>
                <a:cs typeface="Helvetica"/>
              </a:rPr>
              <a:t>×U</a:t>
            </a:r>
            <a:r>
              <a:rPr lang="en-US" sz="1600" dirty="0">
                <a:latin typeface="Helvetica"/>
                <a:cs typeface="Helvetica"/>
              </a:rPr>
              <a:t>(1</a:t>
            </a:r>
            <a:r>
              <a:rPr lang="en-US" sz="1600" dirty="0" smtClean="0">
                <a:latin typeface="Helvetica"/>
                <a:cs typeface="Helvetica"/>
              </a:rPr>
              <a:t>)</a:t>
            </a:r>
            <a:endParaRPr lang="en-US" sz="1600" dirty="0">
              <a:latin typeface="Helvetica"/>
              <a:cs typeface="Helvetic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988024"/>
            <a:ext cx="914400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45123" y="2333095"/>
            <a:ext cx="8435232" cy="4216539"/>
          </a:xfrm>
          <a:prstGeom prst="rect">
            <a:avLst/>
          </a:prstGeom>
          <a:solidFill>
            <a:srgbClr val="FFCC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Strong interaction:  </a:t>
            </a:r>
            <a:r>
              <a:rPr lang="en-US" sz="2000" b="1" i="1" dirty="0" smtClean="0">
                <a:latin typeface="Times"/>
                <a:cs typeface="Times"/>
              </a:rPr>
              <a:t>L</a:t>
            </a:r>
            <a:r>
              <a:rPr lang="en-US" sz="2000" b="1" i="1" baseline="-25000" dirty="0" smtClean="0">
                <a:latin typeface="Helvetica"/>
                <a:cs typeface="Helvetica"/>
              </a:rPr>
              <a:t>QCD</a:t>
            </a:r>
            <a:r>
              <a:rPr lang="en-US" sz="2000" b="1" i="1" baseline="-25000" dirty="0" smtClean="0">
                <a:latin typeface="Times"/>
                <a:cs typeface="Times"/>
              </a:rPr>
              <a:t> </a:t>
            </a:r>
            <a:r>
              <a:rPr lang="en-US" sz="2000" b="1" dirty="0">
                <a:latin typeface="Times"/>
                <a:cs typeface="Times"/>
              </a:rPr>
              <a:t>= </a:t>
            </a:r>
            <a:r>
              <a:rPr lang="en-US" sz="2000" b="1" i="1" dirty="0" err="1">
                <a:latin typeface="Times"/>
                <a:cs typeface="Times"/>
              </a:rPr>
              <a:t>L</a:t>
            </a:r>
            <a:r>
              <a:rPr lang="en-US" sz="2000" b="1" i="1" baseline="-25000" dirty="0" err="1">
                <a:latin typeface="Helvetica"/>
                <a:cs typeface="Helvetica"/>
              </a:rPr>
              <a:t>sym</a:t>
            </a:r>
            <a:r>
              <a:rPr lang="en-US" sz="2000" b="1" dirty="0">
                <a:latin typeface="Times"/>
                <a:cs typeface="Times"/>
              </a:rPr>
              <a:t> + </a:t>
            </a:r>
            <a:r>
              <a:rPr lang="en-US" sz="2000" b="1" i="1" dirty="0" err="1" smtClean="0">
                <a:solidFill>
                  <a:srgbClr val="FF0000"/>
                </a:solidFill>
                <a:latin typeface="Times"/>
                <a:cs typeface="Times"/>
              </a:rPr>
              <a:t>L</a:t>
            </a:r>
            <a:r>
              <a:rPr lang="en-US" sz="2000" b="1" i="1" baseline="-25000" dirty="0" err="1" smtClean="0">
                <a:solidFill>
                  <a:srgbClr val="FF0000"/>
                </a:solidFill>
                <a:latin typeface="Helvetica"/>
                <a:cs typeface="Helvetica"/>
              </a:rPr>
              <a:t>sym</a:t>
            </a:r>
            <a:r>
              <a:rPr lang="en-US" sz="2000" b="1" i="1" baseline="-25000" dirty="0" smtClean="0">
                <a:solidFill>
                  <a:srgbClr val="FF0000"/>
                </a:solidFill>
                <a:latin typeface="Helvetica"/>
                <a:cs typeface="Helvetica"/>
              </a:rPr>
              <a:t>-break</a:t>
            </a:r>
            <a:r>
              <a:rPr lang="en-US" sz="2000" b="1" i="1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Helvetica"/>
                <a:cs typeface="Helvetica"/>
              </a:rPr>
              <a:t>(</a:t>
            </a:r>
            <a:r>
              <a:rPr lang="en-US" i="1" dirty="0" err="1" smtClean="0">
                <a:solidFill>
                  <a:srgbClr val="FF0000"/>
                </a:solidFill>
                <a:latin typeface="Helvetica"/>
                <a:cs typeface="Helvetica"/>
              </a:rPr>
              <a:t>m</a:t>
            </a:r>
            <a:r>
              <a:rPr lang="en-US" i="1" baseline="-25000" dirty="0" err="1" smtClean="0">
                <a:solidFill>
                  <a:srgbClr val="FF0000"/>
                </a:solidFill>
                <a:latin typeface="Helvetica"/>
                <a:cs typeface="Helvetica"/>
              </a:rPr>
              <a:t>q</a:t>
            </a:r>
            <a:r>
              <a:rPr lang="en-US" i="1" baseline="-25000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Helvetica"/>
                <a:cs typeface="Helvetica"/>
              </a:rPr>
              <a:t>≠ 0)</a:t>
            </a:r>
            <a:endParaRPr lang="en-US" i="1" baseline="-25000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Helvetica" pitchFamily="68" charset="0"/>
              </a:rPr>
              <a:t>(c</a:t>
            </a:r>
            <a:r>
              <a:rPr lang="en-US" sz="1600" dirty="0" smtClean="0">
                <a:solidFill>
                  <a:schemeClr val="tx1"/>
                </a:solidFill>
                <a:latin typeface="Helvetica" pitchFamily="68" charset="0"/>
              </a:rPr>
              <a:t>hiral symmetry)</a:t>
            </a:r>
          </a:p>
          <a:p>
            <a:pPr algn="ctr">
              <a:spcBef>
                <a:spcPct val="50000"/>
              </a:spcBef>
            </a:pPr>
            <a:endParaRPr lang="en-US" sz="1600" dirty="0" smtClean="0">
              <a:solidFill>
                <a:schemeClr val="tx1"/>
              </a:solidFill>
              <a:latin typeface="Helvetica" pitchFamily="68" charset="0"/>
            </a:endParaRPr>
          </a:p>
          <a:p>
            <a:pPr>
              <a:spcBef>
                <a:spcPct val="50000"/>
              </a:spcBef>
            </a:pPr>
            <a:endParaRPr lang="en-US" sz="2000" baseline="-25000" dirty="0" smtClean="0">
              <a:solidFill>
                <a:schemeClr val="tx1"/>
              </a:solidFill>
              <a:latin typeface="Helvetica" pitchFamily="68" charset="0"/>
            </a:endParaRPr>
          </a:p>
          <a:p>
            <a:pPr>
              <a:spcBef>
                <a:spcPct val="50000"/>
              </a:spcBef>
            </a:pPr>
            <a:endParaRPr lang="en-US" sz="2000" baseline="-25000" dirty="0" smtClean="0">
              <a:latin typeface="Helvetica" pitchFamily="68" charset="0"/>
            </a:endParaRPr>
          </a:p>
          <a:p>
            <a:pPr>
              <a:spcBef>
                <a:spcPct val="50000"/>
              </a:spcBef>
            </a:pPr>
            <a:endParaRPr lang="en-US" sz="2000" baseline="-25000" dirty="0">
              <a:latin typeface="Helvetica" pitchFamily="68" charset="0"/>
            </a:endParaRPr>
          </a:p>
          <a:p>
            <a:pPr>
              <a:spcBef>
                <a:spcPct val="50000"/>
              </a:spcBef>
            </a:pPr>
            <a:endParaRPr lang="en-US" sz="2000" baseline="-25000" dirty="0" smtClean="0">
              <a:latin typeface="Helvetica" pitchFamily="68" charset="0"/>
            </a:endParaRPr>
          </a:p>
          <a:p>
            <a:pPr>
              <a:spcBef>
                <a:spcPct val="50000"/>
              </a:spcBef>
            </a:pPr>
            <a:endParaRPr lang="en-US" sz="2000" baseline="-25000" dirty="0">
              <a:latin typeface="Helvetica" pitchFamily="68" charset="0"/>
            </a:endParaRPr>
          </a:p>
          <a:p>
            <a:pPr>
              <a:spcBef>
                <a:spcPct val="50000"/>
              </a:spcBef>
            </a:pPr>
            <a:endParaRPr lang="en-US" sz="2000" baseline="-25000" dirty="0" smtClean="0">
              <a:latin typeface="Helvetica" pitchFamily="68" charset="0"/>
            </a:endParaRPr>
          </a:p>
          <a:p>
            <a:pPr>
              <a:spcBef>
                <a:spcPct val="50000"/>
              </a:spcBef>
            </a:pPr>
            <a:endParaRPr lang="en-US" sz="2000" baseline="-25000" dirty="0">
              <a:latin typeface="Helvetica" pitchFamily="68" charset="0"/>
            </a:endParaRPr>
          </a:p>
          <a:p>
            <a:pPr>
              <a:spcBef>
                <a:spcPct val="50000"/>
              </a:spcBef>
            </a:pPr>
            <a:endParaRPr lang="en-US" sz="2000" baseline="-25000" dirty="0" smtClean="0">
              <a:solidFill>
                <a:schemeClr val="tx1"/>
              </a:solidFill>
              <a:latin typeface="Helvetica" pitchFamily="68" charset="0"/>
            </a:endParaRPr>
          </a:p>
          <a:p>
            <a:pPr>
              <a:spcBef>
                <a:spcPct val="50000"/>
              </a:spcBef>
            </a:pPr>
            <a:endParaRPr lang="en-US" sz="2000" baseline="-25000" dirty="0">
              <a:latin typeface="Helvetica" pitchFamily="68" charset="0"/>
            </a:endParaRPr>
          </a:p>
          <a:p>
            <a:pPr>
              <a:spcBef>
                <a:spcPct val="50000"/>
              </a:spcBef>
            </a:pPr>
            <a:endParaRPr lang="en-US" sz="2000" baseline="-25000" dirty="0">
              <a:solidFill>
                <a:schemeClr val="tx1"/>
              </a:solidFill>
              <a:latin typeface="Helvetica" pitchFamily="68" charset="0"/>
            </a:endParaRPr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5686068" y="2920165"/>
            <a:ext cx="539927" cy="3107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 rot="5400000">
            <a:off x="2973460" y="2718270"/>
            <a:ext cx="324573" cy="7559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17038" y="2941480"/>
            <a:ext cx="1035050" cy="630238"/>
            <a:chOff x="2023768" y="3728422"/>
            <a:chExt cx="1035050" cy="630238"/>
          </a:xfrm>
        </p:grpSpPr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2023768" y="3728422"/>
              <a:ext cx="1035050" cy="630238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2141866" y="3791298"/>
              <a:ext cx="8112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chemeClr val="tx1"/>
                  </a:solidFill>
                </a:rPr>
                <a:t>Q&gt;&gt;</a:t>
              </a:r>
            </a:p>
          </p:txBody>
        </p:sp>
      </p:grp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6967070" y="2958800"/>
            <a:ext cx="14091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latin typeface="Helvetica"/>
                <a:cs typeface="Helvetica"/>
              </a:rPr>
              <a:t>LOW </a:t>
            </a:r>
            <a:r>
              <a:rPr lang="en-US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energy </a:t>
            </a:r>
            <a:br>
              <a:rPr lang="en-US" sz="12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1200" b="1" dirty="0">
                <a:latin typeface="Helvetica"/>
                <a:cs typeface="Helvetica"/>
              </a:rPr>
              <a:t>l</a:t>
            </a:r>
            <a:r>
              <a:rPr lang="en-US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arge </a:t>
            </a:r>
            <a:r>
              <a:rPr lang="en-US" sz="1200" b="1" dirty="0">
                <a:solidFill>
                  <a:schemeClr val="tx1"/>
                </a:solidFill>
                <a:latin typeface="Helvetica"/>
                <a:cs typeface="Helvetica"/>
              </a:rPr>
              <a:t>distance)</a:t>
            </a: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796235" y="2972606"/>
            <a:ext cx="14091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HIGH energy </a:t>
            </a:r>
            <a:br>
              <a:rPr lang="en-US" sz="12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1200" b="1" dirty="0" smtClean="0">
                <a:latin typeface="Helvetica"/>
                <a:cs typeface="Helvetica"/>
              </a:rPr>
              <a:t>small</a:t>
            </a:r>
            <a:r>
              <a:rPr lang="en-US" sz="1200" b="1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Helvetica"/>
                <a:cs typeface="Helvetica"/>
              </a:rPr>
              <a:t>distance)</a:t>
            </a:r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 rot="16200000" flipH="1">
            <a:off x="2507317" y="3799843"/>
            <a:ext cx="4319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5944933" y="2928208"/>
            <a:ext cx="1035050" cy="630238"/>
            <a:chOff x="2023768" y="3728422"/>
            <a:chExt cx="1035050" cy="630238"/>
          </a:xfrm>
        </p:grpSpPr>
        <p:sp>
          <p:nvSpPr>
            <p:cNvPr id="51" name="Oval 17"/>
            <p:cNvSpPr>
              <a:spLocks noChangeArrowheads="1"/>
            </p:cNvSpPr>
            <p:nvPr/>
          </p:nvSpPr>
          <p:spPr bwMode="auto">
            <a:xfrm>
              <a:off x="2023768" y="3728422"/>
              <a:ext cx="1035050" cy="630238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2141866" y="3791298"/>
              <a:ext cx="81121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smtClean="0">
                  <a:solidFill>
                    <a:schemeClr val="tx1"/>
                  </a:solidFill>
                </a:rPr>
                <a:t>Q&lt;&lt;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Line 11"/>
          <p:cNvSpPr>
            <a:spLocks noChangeShapeType="1"/>
          </p:cNvSpPr>
          <p:nvPr/>
        </p:nvSpPr>
        <p:spPr bwMode="auto">
          <a:xfrm rot="16200000" flipH="1">
            <a:off x="6235212" y="3786571"/>
            <a:ext cx="4319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02965" y="3993520"/>
            <a:ext cx="3814591" cy="1938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1" dirty="0" err="1">
                <a:solidFill>
                  <a:srgbClr val="0066FF"/>
                </a:solidFill>
                <a:latin typeface="Helvetica"/>
                <a:cs typeface="Helvetica"/>
              </a:rPr>
              <a:t>perturbative</a:t>
            </a:r>
            <a:r>
              <a:rPr lang="en-US" sz="1800" b="1" dirty="0">
                <a:solidFill>
                  <a:srgbClr val="0066FF"/>
                </a:solidFill>
                <a:latin typeface="Helvetica"/>
                <a:cs typeface="Helvetica"/>
              </a:rPr>
              <a:t> QCD: </a:t>
            </a:r>
            <a:r>
              <a:rPr lang="en-US" sz="1800" b="1" dirty="0" smtClean="0">
                <a:solidFill>
                  <a:srgbClr val="0066FF"/>
                </a:solidFill>
                <a:latin typeface="Helvetica"/>
                <a:cs typeface="Helvetica"/>
              </a:rPr>
              <a:t>  </a:t>
            </a:r>
          </a:p>
          <a:p>
            <a:pPr algn="ctr" eaLnBrk="0" hangingPunct="0"/>
            <a:r>
              <a:rPr lang="en-US" sz="2000" b="1" i="1" dirty="0" smtClean="0">
                <a:solidFill>
                  <a:srgbClr val="0066FF"/>
                </a:solidFill>
                <a:latin typeface="Times"/>
                <a:cs typeface="Times"/>
              </a:rPr>
              <a:t>L</a:t>
            </a:r>
            <a:r>
              <a:rPr lang="en-US" sz="2000" b="1" i="1" baseline="-25000" dirty="0" smtClean="0">
                <a:solidFill>
                  <a:srgbClr val="0066FF"/>
                </a:solidFill>
                <a:latin typeface="Helvetica"/>
                <a:cs typeface="Helvetica"/>
              </a:rPr>
              <a:t>QCD</a:t>
            </a:r>
            <a:r>
              <a:rPr lang="en-US" sz="1800" b="1" i="1" baseline="-25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1800" b="1" dirty="0">
                <a:solidFill>
                  <a:srgbClr val="0066FF"/>
                </a:solidFill>
                <a:latin typeface="Times New Roman" pitchFamily="18" charset="0"/>
              </a:rPr>
              <a:t>(</a:t>
            </a:r>
            <a:r>
              <a:rPr lang="en-US" sz="1800" b="1" dirty="0" err="1">
                <a:solidFill>
                  <a:srgbClr val="0066FF"/>
                </a:solidFill>
                <a:latin typeface="Helvetica"/>
                <a:cs typeface="Helvetica"/>
              </a:rPr>
              <a:t>q,g</a:t>
            </a:r>
            <a:r>
              <a:rPr lang="en-US" sz="1800" b="1" dirty="0">
                <a:solidFill>
                  <a:srgbClr val="0066FF"/>
                </a:solidFill>
                <a:latin typeface="Times New Roman" pitchFamily="18" charset="0"/>
              </a:rPr>
              <a:t>)</a:t>
            </a:r>
            <a:r>
              <a:rPr lang="en-US" sz="800" b="1" dirty="0">
                <a:solidFill>
                  <a:srgbClr val="0066FF"/>
                </a:solidFill>
                <a:latin typeface="Times New Roman" pitchFamily="18" charset="0"/>
              </a:rPr>
              <a:t>       </a:t>
            </a:r>
            <a:r>
              <a:rPr lang="en-US" sz="18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</a:p>
          <a:p>
            <a:pPr algn="l" eaLnBrk="0" hangingPunct="0"/>
            <a:endParaRPr lang="en-US" sz="8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l" eaLnBrk="0" hangingPunct="0"/>
            <a:r>
              <a:rPr lang="en-US" sz="1600" dirty="0">
                <a:latin typeface="Helvetica"/>
                <a:cs typeface="Helvetica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nteraction </a:t>
            </a: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  <a:sym typeface="Symbol" pitchFamily="18" charset="2"/>
              </a:rPr>
              <a:t></a:t>
            </a: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 „weak“ 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Helvetica"/>
                <a:cs typeface="Helvetica"/>
              </a:rPr>
              <a:t>asympt</a:t>
            </a: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. 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freedom) </a:t>
            </a:r>
            <a:endParaRPr lang="en-US" sz="16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algn="l" eaLnBrk="0" hangingPunct="0"/>
            <a:r>
              <a:rPr lang="en-US" sz="1600" dirty="0">
                <a:latin typeface="Helvetica"/>
                <a:cs typeface="Helvetica"/>
              </a:rPr>
              <a:t>M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ethod: expansion </a:t>
            </a: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in 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coupling</a:t>
            </a:r>
          </a:p>
          <a:p>
            <a:pPr algn="l" eaLnBrk="0" hangingPunct="0"/>
            <a:endParaRPr lang="en-US" sz="1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l" eaLnBrk="0" hangingPunct="0"/>
            <a:endParaRPr lang="en-US" sz="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eaLnBrk="0" hangingPunct="0">
              <a:lnSpc>
                <a:spcPct val="130000"/>
              </a:lnSpc>
            </a:pPr>
            <a:r>
              <a:rPr lang="en-US" sz="1600" dirty="0" smtClean="0">
                <a:latin typeface="Helvetica"/>
                <a:cs typeface="Helvetica"/>
              </a:rPr>
              <a:t>Checks only </a:t>
            </a:r>
            <a:r>
              <a:rPr lang="en-US" sz="1600" b="1" i="1" dirty="0" err="1" smtClean="0">
                <a:latin typeface="Times"/>
                <a:cs typeface="Times"/>
              </a:rPr>
              <a:t>L</a:t>
            </a:r>
            <a:r>
              <a:rPr lang="en-US" sz="1600" b="1" i="1" baseline="-25000" dirty="0" err="1" smtClean="0">
                <a:latin typeface="Helvetica"/>
                <a:cs typeface="Helvetica"/>
              </a:rPr>
              <a:t>sym</a:t>
            </a:r>
            <a:r>
              <a:rPr lang="en-US" sz="1600" b="1" i="1" dirty="0" smtClean="0">
                <a:latin typeface="Helvetica"/>
                <a:cs typeface="Helvetica"/>
              </a:rPr>
              <a:t> </a:t>
            </a:r>
            <a:r>
              <a:rPr lang="en-US" sz="1600" i="1" dirty="0">
                <a:latin typeface="Helvetica"/>
                <a:cs typeface="Helvetica"/>
              </a:rPr>
              <a:t>(</a:t>
            </a:r>
            <a:r>
              <a:rPr lang="en-US" sz="1600" i="1" dirty="0" err="1" smtClean="0">
                <a:latin typeface="Helvetica"/>
                <a:cs typeface="Helvetica"/>
              </a:rPr>
              <a:t>m</a:t>
            </a:r>
            <a:r>
              <a:rPr lang="en-US" sz="1600" i="1" baseline="-25000" dirty="0" err="1" smtClean="0">
                <a:latin typeface="Helvetica"/>
                <a:cs typeface="Helvetica"/>
              </a:rPr>
              <a:t>q</a:t>
            </a:r>
            <a:r>
              <a:rPr lang="en-US" sz="1600" i="1" dirty="0" smtClean="0">
                <a:latin typeface="Helvetica"/>
                <a:cs typeface="Helvetica"/>
              </a:rPr>
              <a:t>≪ 0) </a:t>
            </a:r>
            <a:r>
              <a:rPr lang="en-US" sz="1600" b="1" dirty="0" smtClean="0">
                <a:latin typeface="Helvetica"/>
                <a:cs typeface="Helvetica"/>
              </a:rPr>
              <a:t>!</a:t>
            </a:r>
            <a:endParaRPr lang="en-US" sz="1600" b="1" baseline="-25000" dirty="0">
              <a:latin typeface="Helvetica"/>
              <a:cs typeface="Helvetica"/>
            </a:endParaRPr>
          </a:p>
        </p:txBody>
      </p:sp>
      <p:sp>
        <p:nvSpPr>
          <p:cNvPr id="56" name="Text Box 24"/>
          <p:cNvSpPr txBox="1">
            <a:spLocks noChangeArrowheads="1"/>
          </p:cNvSpPr>
          <p:nvPr/>
        </p:nvSpPr>
        <p:spPr bwMode="auto">
          <a:xfrm>
            <a:off x="4623267" y="4015069"/>
            <a:ext cx="3866763" cy="190821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66FF"/>
                </a:solidFill>
                <a:latin typeface="Helvetica"/>
                <a:cs typeface="Helvetica"/>
              </a:rPr>
              <a:t>n</a:t>
            </a:r>
            <a:r>
              <a:rPr lang="en-US" b="1" dirty="0" smtClean="0">
                <a:solidFill>
                  <a:srgbClr val="0066FF"/>
                </a:solidFill>
                <a:latin typeface="Helvetica"/>
                <a:cs typeface="Helvetica"/>
              </a:rPr>
              <a:t>on-</a:t>
            </a:r>
            <a:r>
              <a:rPr lang="en-US" b="1" dirty="0" err="1" smtClean="0">
                <a:solidFill>
                  <a:srgbClr val="0066FF"/>
                </a:solidFill>
                <a:latin typeface="Helvetica"/>
                <a:cs typeface="Helvetica"/>
              </a:rPr>
              <a:t>perturbative</a:t>
            </a:r>
            <a:r>
              <a:rPr lang="en-US" b="1" dirty="0" smtClean="0">
                <a:solidFill>
                  <a:srgbClr val="0066FF"/>
                </a:solidFill>
                <a:latin typeface="Helvetica"/>
                <a:cs typeface="Helvetica"/>
              </a:rPr>
              <a:t> QCD:   </a:t>
            </a:r>
            <a:endParaRPr lang="en-US" b="1" dirty="0">
              <a:solidFill>
                <a:srgbClr val="0066FF"/>
              </a:solidFill>
              <a:latin typeface="Helvetica"/>
              <a:cs typeface="Helvetica"/>
            </a:endParaRPr>
          </a:p>
          <a:p>
            <a:pPr algn="ctr" eaLnBrk="0" hangingPunct="0"/>
            <a:r>
              <a:rPr lang="en-US" sz="2000" b="1" i="1" dirty="0" err="1" smtClean="0">
                <a:solidFill>
                  <a:srgbClr val="0066FF"/>
                </a:solidFill>
                <a:latin typeface="Times"/>
                <a:cs typeface="Times"/>
              </a:rPr>
              <a:t>L</a:t>
            </a:r>
            <a:r>
              <a:rPr lang="en-US" sz="2000" b="1" i="1" baseline="-25000" dirty="0" err="1" smtClean="0">
                <a:solidFill>
                  <a:srgbClr val="0066FF"/>
                </a:solidFill>
                <a:latin typeface="Helvetica"/>
                <a:cs typeface="Helvetica"/>
              </a:rPr>
              <a:t>eff</a:t>
            </a:r>
            <a:r>
              <a:rPr lang="en-US" b="1" i="1" baseline="-25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66FF"/>
                </a:solidFill>
                <a:latin typeface="Times New Roman" pitchFamily="18" charset="0"/>
              </a:rPr>
              <a:t>(GB: </a:t>
            </a:r>
            <a:r>
              <a:rPr lang="en-US" b="1" dirty="0" smtClean="0">
                <a:solidFill>
                  <a:srgbClr val="0066FF"/>
                </a:solidFill>
                <a:latin typeface="Helvetica"/>
                <a:cs typeface="Helvetica"/>
                <a:sym typeface="Symbol" pitchFamily="18" charset="2"/>
              </a:rPr>
              <a:t></a:t>
            </a:r>
            <a:r>
              <a:rPr lang="en-US" b="1" dirty="0">
                <a:solidFill>
                  <a:srgbClr val="0066FF"/>
                </a:solidFill>
                <a:latin typeface="Helvetica"/>
                <a:cs typeface="Helvetica"/>
              </a:rPr>
              <a:t>,K,</a:t>
            </a:r>
            <a:r>
              <a:rPr lang="en-US" b="1" dirty="0" smtClean="0">
                <a:solidFill>
                  <a:srgbClr val="0066FF"/>
                </a:solidFill>
                <a:latin typeface="Helvetica"/>
                <a:cs typeface="Helvetica"/>
                <a:sym typeface="Symbol" pitchFamily="18" charset="2"/>
              </a:rPr>
              <a:t></a:t>
            </a:r>
            <a:r>
              <a:rPr lang="en-US" b="1" dirty="0" smtClean="0">
                <a:solidFill>
                  <a:srgbClr val="0066FF"/>
                </a:solidFill>
                <a:latin typeface="Times New Roman" pitchFamily="18" charset="0"/>
              </a:rPr>
              <a:t>); </a:t>
            </a:r>
            <a:r>
              <a:rPr lang="en-US" sz="2000" b="1" i="1" dirty="0" err="1" smtClean="0">
                <a:solidFill>
                  <a:srgbClr val="0066FF"/>
                </a:solidFill>
                <a:latin typeface="Times"/>
                <a:cs typeface="Times"/>
              </a:rPr>
              <a:t>L</a:t>
            </a:r>
            <a:r>
              <a:rPr lang="en-US" sz="2000" b="1" i="1" baseline="-25000" dirty="0" err="1" smtClean="0">
                <a:solidFill>
                  <a:srgbClr val="0066FF"/>
                </a:solidFill>
                <a:latin typeface="Helvetica"/>
                <a:cs typeface="Helvetica"/>
              </a:rPr>
              <a:t>lattice</a:t>
            </a:r>
            <a:r>
              <a:rPr lang="en-US" b="1" dirty="0" smtClean="0">
                <a:solidFill>
                  <a:srgbClr val="0066FF"/>
                </a:solidFill>
                <a:latin typeface="Times New Roman" pitchFamily="18" charset="0"/>
              </a:rPr>
              <a:t> (</a:t>
            </a:r>
            <a:r>
              <a:rPr lang="en-US" b="1" dirty="0" err="1" smtClean="0">
                <a:solidFill>
                  <a:srgbClr val="0066FF"/>
                </a:solidFill>
                <a:latin typeface="Helvetica"/>
                <a:cs typeface="Helvetica"/>
              </a:rPr>
              <a:t>q</a:t>
            </a:r>
            <a:r>
              <a:rPr lang="en-US" b="1" dirty="0" err="1">
                <a:solidFill>
                  <a:srgbClr val="0066FF"/>
                </a:solidFill>
                <a:latin typeface="Helvetica"/>
                <a:cs typeface="Helvetica"/>
              </a:rPr>
              <a:t>,g</a:t>
            </a:r>
            <a:r>
              <a:rPr lang="en-US" b="1" dirty="0">
                <a:solidFill>
                  <a:srgbClr val="0066FF"/>
                </a:solidFill>
                <a:latin typeface="Times New Roman" pitchFamily="18" charset="0"/>
              </a:rPr>
              <a:t>)</a:t>
            </a:r>
          </a:p>
          <a:p>
            <a:pPr algn="ctr" eaLnBrk="0" hangingPunct="0"/>
            <a:endParaRPr lang="en-US" sz="800" b="1" dirty="0" smtClean="0">
              <a:solidFill>
                <a:srgbClr val="0066FF"/>
              </a:solidFill>
              <a:latin typeface="Helvetica"/>
              <a:cs typeface="Helvetica"/>
            </a:endParaRPr>
          </a:p>
          <a:p>
            <a:pPr algn="l" eaLnBrk="0" hangingPunct="0"/>
            <a:r>
              <a:rPr lang="en-US" sz="1600" dirty="0" smtClean="0">
                <a:latin typeface="Helvetica"/>
                <a:cs typeface="Helvetica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nteraction </a:t>
            </a: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  <a:sym typeface="Symbol" pitchFamily="18" charset="2"/>
              </a:rPr>
              <a:t></a:t>
            </a: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 „strong“ 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confinement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) Methods: 1) </a:t>
            </a: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Ch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iral </a:t>
            </a:r>
            <a:r>
              <a:rPr lang="en-US" sz="1600" b="1" dirty="0">
                <a:latin typeface="Helvetica"/>
                <a:cs typeface="Helvetica"/>
              </a:rPr>
              <a:t>P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erturbation </a:t>
            </a:r>
            <a:r>
              <a:rPr lang="en-US" sz="1600" b="1" dirty="0" smtClean="0">
                <a:latin typeface="Helvetica"/>
                <a:cs typeface="Helvetica"/>
              </a:rPr>
              <a:t>T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heory </a:t>
            </a:r>
            <a:b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                2) </a:t>
            </a: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L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attice </a:t>
            </a: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auge </a:t>
            </a: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T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heory</a:t>
            </a:r>
          </a:p>
          <a:p>
            <a:pPr algn="l" eaLnBrk="0" hangingPunct="0"/>
            <a:endParaRPr lang="en-US" sz="600" dirty="0">
              <a:latin typeface="Helvetica"/>
              <a:cs typeface="Helvetica"/>
            </a:endParaRPr>
          </a:p>
          <a:p>
            <a:pPr eaLnBrk="0" hangingPunct="0"/>
            <a:r>
              <a:rPr lang="en-US" sz="1600" dirty="0">
                <a:latin typeface="Helvetica"/>
                <a:cs typeface="Helvetica"/>
              </a:rPr>
              <a:t>Checks </a:t>
            </a:r>
            <a:r>
              <a:rPr lang="en-US" sz="1600" b="1" i="1" dirty="0" err="1" smtClean="0">
                <a:latin typeface="Times"/>
                <a:cs typeface="Times"/>
              </a:rPr>
              <a:t>L</a:t>
            </a:r>
            <a:r>
              <a:rPr lang="en-US" sz="1600" b="1" i="1" baseline="-25000" dirty="0" err="1" smtClean="0">
                <a:latin typeface="Helvetica"/>
                <a:cs typeface="Helvetica"/>
              </a:rPr>
              <a:t>sym</a:t>
            </a:r>
            <a:r>
              <a:rPr lang="en-US" sz="1600" b="1" i="1" dirty="0" smtClean="0">
                <a:latin typeface="Helvetica"/>
                <a:cs typeface="Helvetica"/>
              </a:rPr>
              <a:t> </a:t>
            </a:r>
            <a:r>
              <a:rPr lang="en-US" sz="1600" dirty="0" smtClean="0">
                <a:latin typeface="Helvetica"/>
                <a:cs typeface="Helvetica"/>
              </a:rPr>
              <a:t>as well as </a:t>
            </a:r>
            <a:r>
              <a:rPr lang="en-US" sz="1600" b="1" i="1" dirty="0" err="1" smtClean="0">
                <a:solidFill>
                  <a:srgbClr val="CC0000"/>
                </a:solidFill>
                <a:latin typeface="Times New Roman" pitchFamily="18" charset="0"/>
              </a:rPr>
              <a:t>L</a:t>
            </a:r>
            <a:r>
              <a:rPr lang="en-US" sz="1600" b="1" i="1" baseline="-25000" dirty="0" err="1" smtClean="0">
                <a:solidFill>
                  <a:srgbClr val="CC0000"/>
                </a:solidFill>
                <a:latin typeface="Helvetica"/>
                <a:cs typeface="Helvetica"/>
              </a:rPr>
              <a:t>sym</a:t>
            </a:r>
            <a:r>
              <a:rPr lang="en-US" sz="1600" b="1" i="1" baseline="-25000" dirty="0" smtClean="0">
                <a:solidFill>
                  <a:srgbClr val="CC0000"/>
                </a:solidFill>
                <a:latin typeface="Helvetica"/>
                <a:cs typeface="Helvetica"/>
              </a:rPr>
              <a:t>-break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Helvetica"/>
                <a:cs typeface="Helvetica"/>
              </a:rPr>
              <a:t>!</a:t>
            </a:r>
            <a:endParaRPr lang="en-US" sz="1600" b="1" baseline="-25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5867401" y="5965099"/>
            <a:ext cx="1547706" cy="523220"/>
          </a:xfrm>
          <a:prstGeom prst="rect">
            <a:avLst/>
          </a:prstGeom>
          <a:solidFill>
            <a:srgbClr val="B8F385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spontaneously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broken symmetry</a:t>
            </a:r>
            <a:endParaRPr lang="en-US" sz="1400" dirty="0"/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>
            <a:off x="7582068" y="5965099"/>
            <a:ext cx="1030795" cy="523220"/>
          </a:xfrm>
          <a:prstGeom prst="rect">
            <a:avLst/>
          </a:prstGeom>
          <a:solidFill>
            <a:srgbClr val="B8F385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quark-</a:t>
            </a:r>
          </a:p>
          <a:p>
            <a:r>
              <a:rPr lang="en-US" sz="1400" dirty="0">
                <a:solidFill>
                  <a:schemeClr val="tx1"/>
                </a:solidFill>
              </a:rPr>
              <a:t>condensate</a:t>
            </a:r>
            <a:endParaRPr lang="en-US" sz="1400" dirty="0"/>
          </a:p>
        </p:txBody>
      </p:sp>
      <p:sp>
        <p:nvSpPr>
          <p:cNvPr id="61" name="Line 29"/>
          <p:cNvSpPr>
            <a:spLocks noChangeShapeType="1"/>
          </p:cNvSpPr>
          <p:nvPr/>
        </p:nvSpPr>
        <p:spPr bwMode="auto">
          <a:xfrm flipV="1">
            <a:off x="6813550" y="5822950"/>
            <a:ext cx="94572" cy="172926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>
            <a:off x="7404030" y="6251501"/>
            <a:ext cx="181999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/>
            <a:tailEnd type="none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-9525" y="0"/>
            <a:ext cx="91535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0" name="WordArt 98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68007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Theoretical motivation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2218D802-7C7C-4545-A165-4CC6294AD581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42" name="Rectangle 6"/>
          <p:cNvSpPr txBox="1">
            <a:spLocks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90B4008-594C-428A-92C1-3367935A8F0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41987" name="Group 2"/>
          <p:cNvGrpSpPr>
            <a:grpSpLocks/>
          </p:cNvGrpSpPr>
          <p:nvPr/>
        </p:nvGrpSpPr>
        <p:grpSpPr bwMode="auto">
          <a:xfrm>
            <a:off x="-228600" y="276225"/>
            <a:ext cx="8915400" cy="3803650"/>
            <a:chOff x="-76199" y="1523999"/>
            <a:chExt cx="9768443" cy="4038602"/>
          </a:xfrm>
        </p:grpSpPr>
        <p:graphicFrame>
          <p:nvGraphicFramePr>
            <p:cNvPr id="41999" name="Object 2"/>
            <p:cNvGraphicFramePr>
              <a:graphicFrameLocks noChangeAspect="1"/>
            </p:cNvGraphicFramePr>
            <p:nvPr/>
          </p:nvGraphicFramePr>
          <p:xfrm>
            <a:off x="-76199" y="1524001"/>
            <a:ext cx="5273198" cy="403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170" name="Graph" r:id="rId3" imgW="3901440" imgH="2987040" progId="">
                    <p:embed/>
                  </p:oleObj>
                </mc:Choice>
                <mc:Fallback>
                  <p:oleObj name="Graph" r:id="rId3" imgW="3901440" imgH="29870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6199" y="1524001"/>
                          <a:ext cx="5273198" cy="403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0" name="Object 1"/>
            <p:cNvGraphicFramePr>
              <a:graphicFrameLocks noChangeAspect="1"/>
            </p:cNvGraphicFramePr>
            <p:nvPr/>
          </p:nvGraphicFramePr>
          <p:xfrm>
            <a:off x="4419600" y="1523999"/>
            <a:ext cx="5272644" cy="4038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171" name="Graph" r:id="rId5" imgW="3901440" imgH="2987040" progId="">
                    <p:embed/>
                  </p:oleObj>
                </mc:Choice>
                <mc:Fallback>
                  <p:oleObj name="Graph" r:id="rId5" imgW="3901440" imgH="29870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523999"/>
                          <a:ext cx="5272644" cy="4038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3" name="WordArt 98"/>
          <p:cNvSpPr>
            <a:spLocks noChangeArrowheads="1" noChangeShapeType="1" noTextEdit="1"/>
          </p:cNvSpPr>
          <p:nvPr/>
        </p:nvSpPr>
        <p:spPr bwMode="auto">
          <a:xfrm>
            <a:off x="838200" y="53069"/>
            <a:ext cx="7620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+mn-cs"/>
              </a:rPr>
              <a:t>Simulation of K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+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and K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–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production cross section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pSp>
        <p:nvGrpSpPr>
          <p:cNvPr id="41993" name="Group 14"/>
          <p:cNvGrpSpPr>
            <a:grpSpLocks/>
          </p:cNvGrpSpPr>
          <p:nvPr/>
        </p:nvGrpSpPr>
        <p:grpSpPr bwMode="auto">
          <a:xfrm>
            <a:off x="-214313" y="3425825"/>
            <a:ext cx="8915401" cy="3570288"/>
            <a:chOff x="152400" y="1524000"/>
            <a:chExt cx="8839200" cy="3505200"/>
          </a:xfrm>
        </p:grpSpPr>
        <p:graphicFrame>
          <p:nvGraphicFramePr>
            <p:cNvPr id="41997" name="Object 7"/>
            <p:cNvGraphicFramePr>
              <a:graphicFrameLocks noChangeAspect="1"/>
            </p:cNvGraphicFramePr>
            <p:nvPr/>
          </p:nvGraphicFramePr>
          <p:xfrm>
            <a:off x="152400" y="1524000"/>
            <a:ext cx="4772025" cy="350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172" name="Graph" r:id="rId7" imgW="3901440" imgH="2987040" progId="">
                    <p:embed/>
                  </p:oleObj>
                </mc:Choice>
                <mc:Fallback>
                  <p:oleObj name="Graph" r:id="rId7" imgW="3901440" imgH="29870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1524000"/>
                          <a:ext cx="4772025" cy="3505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8" name="Object 13"/>
            <p:cNvGraphicFramePr>
              <a:graphicFrameLocks noChangeAspect="1"/>
            </p:cNvGraphicFramePr>
            <p:nvPr/>
          </p:nvGraphicFramePr>
          <p:xfrm>
            <a:off x="4219575" y="1524000"/>
            <a:ext cx="4772025" cy="350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173" name="Graph" r:id="rId9" imgW="3901440" imgH="2987040" progId="">
                    <p:embed/>
                  </p:oleObj>
                </mc:Choice>
                <mc:Fallback>
                  <p:oleObj name="Graph" r:id="rId9" imgW="3901440" imgH="29870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9575" y="1524000"/>
                          <a:ext cx="4772025" cy="3505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1633538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1"/>
                </a:solidFill>
              </a:rPr>
              <a:t>M. Gugiu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2E3B8-664C-4548-B97A-2A9B35527DFC}" type="slidenum">
              <a:rPr lang="ru-RU"/>
              <a:pPr>
                <a:defRPr/>
              </a:pPr>
              <a:t>40</a:t>
            </a:fld>
            <a:endParaRPr lang="ru-RU"/>
          </a:p>
        </p:txBody>
      </p:sp>
      <p:sp>
        <p:nvSpPr>
          <p:cNvPr id="41996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6213" eaLnBrk="0" hangingPunct="0">
              <a:spcBef>
                <a:spcPct val="20000"/>
              </a:spcBef>
              <a:buFont typeface="Arial" charset="0"/>
              <a:buChar char="•"/>
              <a:tabLst>
                <a:tab pos="63341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63341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63341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Additional slides </a:t>
            </a:r>
          </a:p>
        </p:txBody>
      </p:sp>
    </p:spTree>
    <p:extLst>
      <p:ext uri="{BB962C8B-B14F-4D97-AF65-F5344CB8AC3E}">
        <p14:creationId xmlns:p14="http://schemas.microsoft.com/office/powerpoint/2010/main" val="8599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579" y="5704656"/>
            <a:ext cx="604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o-RO" dirty="0" smtClean="0">
                <a:solidFill>
                  <a:srgbClr val="000000"/>
                </a:solidFill>
                <a:latin typeface="Arial" charset="0"/>
              </a:rPr>
              <a:t>... published by DIRAC, Physics Letters B 704 (2011), 24</a:t>
            </a:r>
            <a:r>
              <a:rPr lang="de-DE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de-DE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479579" y="4264496"/>
            <a:ext cx="8208912" cy="1142132"/>
          </a:xfrm>
          <a:prstGeom prst="rect">
            <a:avLst/>
          </a:prstGeom>
          <a:solidFill>
            <a:srgbClr val="FFE89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de-DE">
              <a:ea typeface="ＭＳ Ｐゴシック" charset="-128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79579" y="1676400"/>
            <a:ext cx="8054821" cy="1147936"/>
          </a:xfrm>
          <a:prstGeom prst="rect">
            <a:avLst/>
          </a:prstGeom>
          <a:solidFill>
            <a:srgbClr val="AEFFA8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de-DE">
              <a:ea typeface="ＭＳ Ｐゴシック" charset="-12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97853" y="2464296"/>
            <a:ext cx="432048" cy="792088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371601" y="3733800"/>
            <a:ext cx="2285999" cy="92772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0" y="685800"/>
            <a:ext cx="9144000" cy="6096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2813"/>
            <a:r>
              <a:rPr lang="el-GR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ea typeface="ＭＳ Ｐゴシック" charset="-128"/>
                <a:cs typeface="Helvetica"/>
              </a:rPr>
              <a:t>π</a:t>
            </a:r>
            <a:r>
              <a:rPr lang="en-US" sz="3200" b="1" i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ea typeface="ＭＳ Ｐゴシック" charset="-128"/>
                <a:cs typeface="Helvetica"/>
              </a:rPr>
              <a:t>+</a:t>
            </a:r>
            <a:r>
              <a:rPr lang="el-GR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ea typeface="ＭＳ Ｐゴシック" charset="-128"/>
                <a:cs typeface="Helvetica"/>
              </a:rPr>
              <a:t>π</a:t>
            </a:r>
            <a:r>
              <a:rPr lang="en-US" sz="3200" b="1" i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ea typeface="ＭＳ Ｐゴシック" charset="-128"/>
                <a:cs typeface="Helvetica"/>
              </a:rPr>
              <a:t>-</a:t>
            </a: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ea typeface="ＭＳ Ｐゴシック" charset="-128"/>
                <a:cs typeface="Helvetica"/>
              </a:rPr>
              <a:t> atom: lifetime &amp;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ea typeface="ＭＳ Ｐゴシック" charset="-128"/>
                <a:cs typeface="Helvetica"/>
              </a:rPr>
              <a:t> </a:t>
            </a:r>
            <a:r>
              <a:rPr lang="ro-RO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ea typeface="ＭＳ Ｐゴシック" charset="-128"/>
                <a:cs typeface="Helvetica"/>
              </a:rPr>
              <a:t>scattering length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"/>
              <a:ea typeface="ＭＳ Ｐゴシック" charset="-128"/>
              <a:cs typeface="Helvetica"/>
            </a:endParaRPr>
          </a:p>
          <a:p>
            <a:pPr algn="ctr" defTabSz="912813"/>
            <a:endParaRPr lang="ro-RO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"/>
              <a:ea typeface="ＭＳ Ｐゴシック" charset="-128"/>
              <a:cs typeface="Helvetica"/>
              <a:sym typeface="Symbol" pitchFamily="18" charset="2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-9525" y="0"/>
            <a:ext cx="91535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1" name="WordArt 98"/>
          <p:cNvSpPr>
            <a:spLocks noChangeArrowheads="1" noChangeShapeType="1" noTextEdit="1"/>
          </p:cNvSpPr>
          <p:nvPr/>
        </p:nvSpPr>
        <p:spPr bwMode="auto">
          <a:xfrm>
            <a:off x="1781175" y="52388"/>
            <a:ext cx="568007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Physics motivation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41</a:t>
            </a:fld>
            <a:endParaRPr lang="ru-R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324923"/>
              </p:ext>
            </p:extLst>
          </p:nvPr>
        </p:nvGraphicFramePr>
        <p:xfrm>
          <a:off x="990601" y="3078900"/>
          <a:ext cx="3962400" cy="858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6" name="Equation" r:id="rId4" imgW="1993680" imgH="431640" progId="Equation.DSMT4">
                  <p:embed/>
                </p:oleObj>
              </mc:Choice>
              <mc:Fallback>
                <p:oleObj name="Equation" r:id="rId4" imgW="1993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1" y="3078900"/>
                        <a:ext cx="3962400" cy="858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082300"/>
              </p:ext>
            </p:extLst>
          </p:nvPr>
        </p:nvGraphicFramePr>
        <p:xfrm>
          <a:off x="685800" y="1823577"/>
          <a:ext cx="7391400" cy="818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7" name="Equation" r:id="rId6" imgW="3213000" imgH="355320" progId="Equation.DSMT4">
                  <p:embed/>
                </p:oleObj>
              </mc:Choice>
              <mc:Fallback>
                <p:oleObj name="Equation" r:id="rId6" imgW="32130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800" y="1823577"/>
                        <a:ext cx="7391400" cy="818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769209"/>
              </p:ext>
            </p:extLst>
          </p:nvPr>
        </p:nvGraphicFramePr>
        <p:xfrm>
          <a:off x="609600" y="4494620"/>
          <a:ext cx="7924800" cy="686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8" name="Equation" r:id="rId8" imgW="4101840" imgH="355320" progId="Equation.DSMT4">
                  <p:embed/>
                </p:oleObj>
              </mc:Choice>
              <mc:Fallback>
                <p:oleObj name="Equation" r:id="rId8" imgW="41018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" y="4494620"/>
                        <a:ext cx="7924800" cy="686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7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304800" y="762000"/>
            <a:ext cx="1000028" cy="348813"/>
          </a:xfrm>
          <a:prstGeom prst="rect">
            <a:avLst/>
          </a:prstGeom>
          <a:solidFill>
            <a:srgbClr val="F0FF5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i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/>
                <a:cs typeface="Times New Roman"/>
              </a:rPr>
              <a:t>K</a:t>
            </a:r>
            <a:r>
              <a:rPr lang="de-DE" i="1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</a:t>
            </a:r>
            <a:r>
              <a:rPr lang="en-US" i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/>
                <a:cs typeface="Times New Roman"/>
              </a:rPr>
              <a:t>3</a:t>
            </a:r>
            <a:r>
              <a:rPr lang="de-DE" i="1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</a:t>
            </a:r>
            <a:r>
              <a:rPr lang="en-US" i="1" dirty="0">
                <a:solidFill>
                  <a:srgbClr val="FF3300"/>
                </a:solidFill>
                <a:latin typeface="Times New Roman" charset="0"/>
              </a:rPr>
              <a:t>:</a:t>
            </a:r>
          </a:p>
        </p:txBody>
      </p:sp>
      <p:sp>
        <p:nvSpPr>
          <p:cNvPr id="183301" name="Text Box 36"/>
          <p:cNvSpPr txBox="1">
            <a:spLocks noChangeArrowheads="1"/>
          </p:cNvSpPr>
          <p:nvPr/>
        </p:nvSpPr>
        <p:spPr bwMode="auto">
          <a:xfrm>
            <a:off x="660399" y="1133128"/>
            <a:ext cx="2909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200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9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NA48/2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(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E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P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J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C64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, 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589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)</a:t>
            </a:r>
          </a:p>
        </p:txBody>
      </p:sp>
      <p:sp>
        <p:nvSpPr>
          <p:cNvPr id="183304" name="Rectangle 17"/>
          <p:cNvSpPr>
            <a:spLocks noChangeArrowheads="1"/>
          </p:cNvSpPr>
          <p:nvPr/>
        </p:nvSpPr>
        <p:spPr bwMode="auto">
          <a:xfrm>
            <a:off x="688974" y="1539528"/>
            <a:ext cx="7735589" cy="541338"/>
          </a:xfrm>
          <a:prstGeom prst="rect">
            <a:avLst/>
          </a:prstGeom>
          <a:solidFill>
            <a:srgbClr val="FFE89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de-DE">
              <a:ea typeface="ＭＳ Ｐゴシック" charset="-128"/>
            </a:endParaRPr>
          </a:p>
        </p:txBody>
      </p:sp>
      <p:graphicFrame>
        <p:nvGraphicFramePr>
          <p:cNvPr id="18330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167655"/>
              </p:ext>
            </p:extLst>
          </p:nvPr>
        </p:nvGraphicFramePr>
        <p:xfrm>
          <a:off x="704850" y="1589088"/>
          <a:ext cx="7607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28" name="Equation" r:id="rId4" imgW="4178160" imgH="279360" progId="Equation.DSMT4">
                  <p:embed/>
                </p:oleObj>
              </mc:Choice>
              <mc:Fallback>
                <p:oleObj name="Equation" r:id="rId4" imgW="4178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589088"/>
                        <a:ext cx="76073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304800" y="2362200"/>
            <a:ext cx="717620" cy="348813"/>
          </a:xfrm>
          <a:prstGeom prst="rect">
            <a:avLst/>
          </a:prstGeom>
          <a:solidFill>
            <a:srgbClr val="F0FF5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i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/>
                <a:cs typeface="Times New Roman"/>
              </a:rPr>
              <a:t>K</a:t>
            </a:r>
            <a:r>
              <a:rPr lang="de-DE" i="1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e4</a:t>
            </a:r>
            <a:r>
              <a:rPr lang="en-US" i="1" dirty="0">
                <a:solidFill>
                  <a:srgbClr val="FF3300"/>
                </a:solidFill>
                <a:latin typeface="Times New Roman" charset="0"/>
              </a:rPr>
              <a:t>:</a:t>
            </a:r>
          </a:p>
        </p:txBody>
      </p:sp>
      <p:sp>
        <p:nvSpPr>
          <p:cNvPr id="183307" name="Rectangle 17"/>
          <p:cNvSpPr>
            <a:spLocks noChangeArrowheads="1"/>
          </p:cNvSpPr>
          <p:nvPr/>
        </p:nvSpPr>
        <p:spPr bwMode="auto">
          <a:xfrm>
            <a:off x="686719" y="3114526"/>
            <a:ext cx="8000081" cy="1178694"/>
          </a:xfrm>
          <a:prstGeom prst="rect">
            <a:avLst/>
          </a:prstGeom>
          <a:solidFill>
            <a:srgbClr val="FFE89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de-DE">
              <a:ea typeface="ＭＳ Ｐゴシック" charset="-128"/>
            </a:endParaRPr>
          </a:p>
        </p:txBody>
      </p:sp>
      <p:graphicFrame>
        <p:nvGraphicFramePr>
          <p:cNvPr id="18330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391598"/>
              </p:ext>
            </p:extLst>
          </p:nvPr>
        </p:nvGraphicFramePr>
        <p:xfrm>
          <a:off x="762000" y="3810000"/>
          <a:ext cx="7829550" cy="50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29" name="Equation" r:id="rId6" imgW="4343400" imgH="279360" progId="Equation.DSMT4">
                  <p:embed/>
                </p:oleObj>
              </mc:Choice>
              <mc:Fallback>
                <p:oleObj name="Equation" r:id="rId6" imgW="4343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7829550" cy="5028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473406"/>
              </p:ext>
            </p:extLst>
          </p:nvPr>
        </p:nvGraphicFramePr>
        <p:xfrm>
          <a:off x="762000" y="3200400"/>
          <a:ext cx="782796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30" name="Equation" r:id="rId8" imgW="4000320" imgH="279360" progId="Equation.DSMT4">
                  <p:embed/>
                </p:oleObj>
              </mc:Choice>
              <mc:Fallback>
                <p:oleObj name="Equation" r:id="rId8" imgW="4000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7827963" cy="5095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14" name="Textfeld 27"/>
          <p:cNvSpPr txBox="1">
            <a:spLocks noChangeArrowheads="1"/>
          </p:cNvSpPr>
          <p:nvPr/>
        </p:nvSpPr>
        <p:spPr bwMode="auto">
          <a:xfrm>
            <a:off x="5334000" y="2133600"/>
            <a:ext cx="3505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de-CH" sz="1600" dirty="0">
                <a:latin typeface="Times New Roman" pitchFamily="18" charset="0"/>
                <a:ea typeface="ＭＳ Ｐゴシック" charset="-128"/>
              </a:rPr>
              <a:t>p</a:t>
            </a:r>
            <a:r>
              <a:rPr lang="de-CH" sz="1600" dirty="0" smtClean="0">
                <a:latin typeface="Times New Roman" pitchFamily="18" charset="0"/>
                <a:ea typeface="ＭＳ Ｐゴシック" charset="-128"/>
              </a:rPr>
              <a:t>lus additional </a:t>
            </a:r>
            <a:r>
              <a:rPr lang="de-CH" sz="1600" dirty="0">
                <a:latin typeface="Times New Roman" pitchFamily="18" charset="0"/>
                <a:ea typeface="ＭＳ Ｐゴシック" charset="-128"/>
              </a:rPr>
              <a:t>3.4</a:t>
            </a:r>
            <a:r>
              <a:rPr lang="de-CH" sz="1600" dirty="0" smtClean="0">
                <a:latin typeface="Times New Roman" pitchFamily="18" charset="0"/>
                <a:ea typeface="ＭＳ Ｐゴシック" charset="-128"/>
              </a:rPr>
              <a:t>% theory </a:t>
            </a:r>
            <a:r>
              <a:rPr lang="de-CH" sz="1600" dirty="0">
                <a:latin typeface="Times New Roman" pitchFamily="18" charset="0"/>
                <a:ea typeface="ＭＳ Ｐゴシック" charset="-128"/>
              </a:rPr>
              <a:t>uncertainty</a:t>
            </a:r>
            <a:r>
              <a:rPr lang="de-CH" sz="16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endParaRPr lang="de-DE" sz="16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690140" y="2726654"/>
            <a:ext cx="2909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20</a:t>
            </a:r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10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NA48/2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(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E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P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J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de-CH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C70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, </a:t>
            </a:r>
            <a:r>
              <a:rPr lang="de-CH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635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)</a:t>
            </a:r>
            <a:endParaRPr lang="ru-RU" sz="1800" dirty="0">
              <a:solidFill>
                <a:srgbClr val="0099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4800" y="4495800"/>
            <a:ext cx="1331380" cy="323165"/>
          </a:xfrm>
          <a:prstGeom prst="rect">
            <a:avLst/>
          </a:prstGeom>
          <a:solidFill>
            <a:srgbClr val="F0FF5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de-DE" i="1" dirty="0" smtClean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</a:t>
            </a:r>
            <a:r>
              <a:rPr lang="de-DE" i="1" baseline="30000" dirty="0" smtClean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+</a:t>
            </a:r>
            <a:r>
              <a:rPr lang="de-DE" i="1" dirty="0" smtClean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</a:t>
            </a:r>
            <a:r>
              <a:rPr lang="de-DE" i="1" baseline="30000" dirty="0" smtClean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−</a:t>
            </a:r>
            <a:r>
              <a:rPr lang="de-DE" i="1" dirty="0" smtClean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 </a:t>
            </a:r>
            <a:r>
              <a:rPr lang="de-DE" i="1" dirty="0" err="1" smtClean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atom</a:t>
            </a:r>
            <a:r>
              <a:rPr lang="en-US" i="1" dirty="0" smtClean="0">
                <a:solidFill>
                  <a:srgbClr val="FF3300"/>
                </a:solidFill>
                <a:latin typeface="Times New Roman" charset="0"/>
              </a:rPr>
              <a:t>:</a:t>
            </a:r>
            <a:endParaRPr lang="en-US" i="1" dirty="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661987" y="4851276"/>
            <a:ext cx="2867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20</a:t>
            </a:r>
            <a:r>
              <a:rPr lang="de-CH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11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de-CH" sz="1800" b="1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DIRAC</a:t>
            </a:r>
            <a:r>
              <a:rPr lang="de-CH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(</a:t>
            </a:r>
            <a:r>
              <a:rPr lang="de-CH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PLB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de-CH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704, 24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)</a:t>
            </a:r>
            <a:endParaRPr lang="ru-RU" sz="1800" dirty="0">
              <a:solidFill>
                <a:srgbClr val="0099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90562" y="5257676"/>
            <a:ext cx="7735330" cy="1142132"/>
          </a:xfrm>
          <a:prstGeom prst="rect">
            <a:avLst/>
          </a:prstGeom>
          <a:solidFill>
            <a:srgbClr val="FFE89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de-DE">
              <a:ea typeface="ＭＳ Ｐゴシック" charset="-128"/>
            </a:endParaRPr>
          </a:p>
        </p:txBody>
      </p:sp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266015"/>
              </p:ext>
            </p:extLst>
          </p:nvPr>
        </p:nvGraphicFramePr>
        <p:xfrm>
          <a:off x="1138238" y="5375275"/>
          <a:ext cx="66167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31" name="Equation" r:id="rId10" imgW="3632040" imgH="495000" progId="Equation.DSMT4">
                  <p:embed/>
                </p:oleObj>
              </mc:Choice>
              <mc:Fallback>
                <p:oleObj name="Equation" r:id="rId10" imgW="36320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375275"/>
                        <a:ext cx="6616700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288141"/>
              </p:ext>
            </p:extLst>
          </p:nvPr>
        </p:nvGraphicFramePr>
        <p:xfrm>
          <a:off x="2794000" y="622300"/>
          <a:ext cx="33401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32" name="Equation" r:id="rId12" imgW="1650960" imgH="279360" progId="Equation.DSMT4">
                  <p:embed/>
                </p:oleObj>
              </mc:Choice>
              <mc:Fallback>
                <p:oleObj name="Equation" r:id="rId12" imgW="1650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622300"/>
                        <a:ext cx="3340100" cy="563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8" name="WordArt 98"/>
          <p:cNvSpPr>
            <a:spLocks noChangeArrowheads="1" noChangeShapeType="1" noTextEdit="1"/>
          </p:cNvSpPr>
          <p:nvPr/>
        </p:nvSpPr>
        <p:spPr bwMode="auto">
          <a:xfrm>
            <a:off x="1781175" y="52388"/>
            <a:ext cx="568007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Experimental results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8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285751" y="988219"/>
            <a:ext cx="1000028" cy="348813"/>
          </a:xfrm>
          <a:prstGeom prst="rect">
            <a:avLst/>
          </a:prstGeom>
          <a:solidFill>
            <a:srgbClr val="F0FF5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i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/>
                <a:cs typeface="Times New Roman"/>
              </a:rPr>
              <a:t>K</a:t>
            </a:r>
            <a:r>
              <a:rPr lang="de-DE" i="1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</a:t>
            </a:r>
            <a:r>
              <a:rPr lang="en-US" i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/>
                <a:cs typeface="Times New Roman"/>
              </a:rPr>
              <a:t>3</a:t>
            </a:r>
            <a:r>
              <a:rPr lang="de-DE" i="1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</a:t>
            </a:r>
            <a:r>
              <a:rPr lang="en-US" i="1" dirty="0">
                <a:solidFill>
                  <a:srgbClr val="FF3300"/>
                </a:solidFill>
                <a:latin typeface="Times New Roman" charset="0"/>
              </a:rPr>
              <a:t>:</a:t>
            </a:r>
          </a:p>
        </p:txBody>
      </p:sp>
      <p:sp>
        <p:nvSpPr>
          <p:cNvPr id="183301" name="Text Box 36"/>
          <p:cNvSpPr txBox="1">
            <a:spLocks noChangeArrowheads="1"/>
          </p:cNvSpPr>
          <p:nvPr/>
        </p:nvSpPr>
        <p:spPr bwMode="auto">
          <a:xfrm>
            <a:off x="666751" y="1369219"/>
            <a:ext cx="2909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200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9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NA48/2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(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E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P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J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C64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, 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589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)</a:t>
            </a:r>
          </a:p>
        </p:txBody>
      </p:sp>
      <p:sp>
        <p:nvSpPr>
          <p:cNvPr id="183302" name="Textfeld 27"/>
          <p:cNvSpPr txBox="1">
            <a:spLocks noChangeArrowheads="1"/>
          </p:cNvSpPr>
          <p:nvPr/>
        </p:nvSpPr>
        <p:spPr bwMode="auto">
          <a:xfrm>
            <a:off x="3803652" y="1373188"/>
            <a:ext cx="4038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2813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rPr>
              <a:t>...</a:t>
            </a: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rPr>
              <a:t>with</a:t>
            </a:r>
            <a:r>
              <a:rPr lang="de-CH" sz="18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rPr>
              <a:t>ChPT constraint </a:t>
            </a:r>
            <a:r>
              <a:rPr lang="de-CH" sz="18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between</a:t>
            </a:r>
            <a:r>
              <a:rPr lang="ro-RO" sz="18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o-RO" altLang="zh-CN" sz="18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a</a:t>
            </a:r>
            <a:r>
              <a:rPr lang="ro-RO" altLang="zh-CN" sz="1800" baseline="-25000" dirty="0" smtClean="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0 </a:t>
            </a:r>
            <a:r>
              <a:rPr lang="ro-RO" altLang="zh-CN" sz="18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and a</a:t>
            </a:r>
            <a:r>
              <a:rPr lang="ro-RO" altLang="zh-CN" sz="1800" baseline="-250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:</a:t>
            </a:r>
            <a:r>
              <a:rPr lang="de-CH" sz="18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  </a:t>
            </a:r>
            <a:endParaRPr lang="de-DE" sz="1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285751" y="2588419"/>
            <a:ext cx="717620" cy="348813"/>
          </a:xfrm>
          <a:prstGeom prst="rect">
            <a:avLst/>
          </a:prstGeom>
          <a:solidFill>
            <a:srgbClr val="F0FF5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i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/>
                <a:cs typeface="Times New Roman"/>
              </a:rPr>
              <a:t>K</a:t>
            </a:r>
            <a:r>
              <a:rPr lang="de-DE" i="1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e4</a:t>
            </a:r>
            <a:r>
              <a:rPr lang="en-US" i="1" dirty="0">
                <a:solidFill>
                  <a:srgbClr val="FF3300"/>
                </a:solidFill>
                <a:latin typeface="Times New Roman" charset="0"/>
              </a:rPr>
              <a:t>:</a:t>
            </a:r>
          </a:p>
        </p:txBody>
      </p:sp>
      <p:sp>
        <p:nvSpPr>
          <p:cNvPr id="183312" name="Rectangle 17"/>
          <p:cNvSpPr>
            <a:spLocks noChangeArrowheads="1"/>
          </p:cNvSpPr>
          <p:nvPr/>
        </p:nvSpPr>
        <p:spPr bwMode="auto">
          <a:xfrm>
            <a:off x="685800" y="1752600"/>
            <a:ext cx="7673107" cy="541338"/>
          </a:xfrm>
          <a:prstGeom prst="rect">
            <a:avLst/>
          </a:prstGeom>
          <a:solidFill>
            <a:srgbClr val="FFE89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de-DE">
              <a:ea typeface="ＭＳ Ｐゴシック" charset="-128"/>
            </a:endParaRPr>
          </a:p>
        </p:txBody>
      </p:sp>
      <p:graphicFrame>
        <p:nvGraphicFramePr>
          <p:cNvPr id="1833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590511"/>
              </p:ext>
            </p:extLst>
          </p:nvPr>
        </p:nvGraphicFramePr>
        <p:xfrm>
          <a:off x="679450" y="1803400"/>
          <a:ext cx="76057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70" name="Equation" r:id="rId4" imgW="4178160" imgH="279360" progId="Equation.DSMT4">
                  <p:embed/>
                </p:oleObj>
              </mc:Choice>
              <mc:Fallback>
                <p:oleObj name="Equation" r:id="rId4" imgW="4178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1803400"/>
                        <a:ext cx="760571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11" name="Textfeld 27"/>
          <p:cNvSpPr txBox="1">
            <a:spLocks noChangeArrowheads="1"/>
          </p:cNvSpPr>
          <p:nvPr/>
        </p:nvSpPr>
        <p:spPr bwMode="auto">
          <a:xfrm>
            <a:off x="4724400" y="2286000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2813"/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rPr>
              <a:t>plus additional 2% theory uncertainty</a:t>
            </a:r>
            <a:r>
              <a:rPr lang="ro-RO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endParaRPr lang="ro-RO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83318" name="Textfeld 27"/>
          <p:cNvSpPr txBox="1">
            <a:spLocks noChangeArrowheads="1"/>
          </p:cNvSpPr>
          <p:nvPr/>
        </p:nvSpPr>
        <p:spPr bwMode="auto">
          <a:xfrm>
            <a:off x="3629448" y="2979267"/>
            <a:ext cx="4038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2813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rPr>
              <a:t>...</a:t>
            </a:r>
            <a:r>
              <a:rPr lang="de-CH" sz="1800" dirty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rPr>
              <a:t>with ChPT constraint </a:t>
            </a:r>
            <a:r>
              <a:rPr lang="de-CH" sz="18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between </a:t>
            </a:r>
            <a:r>
              <a:rPr lang="en-US" altLang="zh-CN" sz="18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a</a:t>
            </a:r>
            <a:r>
              <a:rPr lang="en-US" altLang="zh-CN" sz="1800" baseline="-25000" dirty="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0 </a:t>
            </a:r>
            <a:r>
              <a:rPr lang="en-US" altLang="zh-CN" sz="18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and a</a:t>
            </a:r>
            <a:r>
              <a:rPr lang="en-US" altLang="zh-CN" sz="1800" baseline="-25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18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:</a:t>
            </a:r>
            <a:r>
              <a:rPr lang="de-CH" sz="18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  </a:t>
            </a:r>
            <a:endParaRPr lang="de-DE" sz="1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83319" name="Rectangle 17"/>
          <p:cNvSpPr>
            <a:spLocks noChangeArrowheads="1"/>
          </p:cNvSpPr>
          <p:nvPr/>
        </p:nvSpPr>
        <p:spPr bwMode="auto">
          <a:xfrm>
            <a:off x="660823" y="3371380"/>
            <a:ext cx="7956376" cy="541337"/>
          </a:xfrm>
          <a:prstGeom prst="rect">
            <a:avLst/>
          </a:prstGeom>
          <a:solidFill>
            <a:srgbClr val="FFE89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de-DE">
              <a:ea typeface="ＭＳ Ｐゴシック" charset="-128"/>
            </a:endParaRPr>
          </a:p>
        </p:txBody>
      </p:sp>
      <p:graphicFrame>
        <p:nvGraphicFramePr>
          <p:cNvPr id="1833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408547"/>
              </p:ext>
            </p:extLst>
          </p:nvPr>
        </p:nvGraphicFramePr>
        <p:xfrm>
          <a:off x="644525" y="3386138"/>
          <a:ext cx="79581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71" name="Equation" r:id="rId6" imgW="4368600" imgH="279360" progId="Equation.DSMT4">
                  <p:embed/>
                </p:oleObj>
              </mc:Choice>
              <mc:Fallback>
                <p:oleObj name="Equation" r:id="rId6" imgW="4368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3386138"/>
                        <a:ext cx="7958138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666751" y="2969419"/>
            <a:ext cx="2909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20</a:t>
            </a:r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10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NA48/2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(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E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P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J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de-CH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C70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, </a:t>
            </a:r>
            <a:r>
              <a:rPr lang="de-CH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635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)</a:t>
            </a:r>
            <a:endParaRPr lang="ru-RU" sz="1800" dirty="0">
              <a:solidFill>
                <a:srgbClr val="0099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304800" y="4495800"/>
            <a:ext cx="1613324" cy="323165"/>
          </a:xfrm>
          <a:prstGeom prst="rect">
            <a:avLst/>
          </a:prstGeom>
          <a:solidFill>
            <a:srgbClr val="F0FF5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i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/>
                <a:cs typeface="Times New Roman"/>
              </a:rPr>
              <a:t>K</a:t>
            </a:r>
            <a:r>
              <a:rPr lang="de-DE" i="1" dirty="0" smtClean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e4 &amp;</a:t>
            </a:r>
            <a:r>
              <a:rPr lang="en-US" i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/>
                <a:cs typeface="Times New Roman"/>
              </a:rPr>
              <a:t> K</a:t>
            </a:r>
            <a:r>
              <a:rPr lang="de-DE" i="1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</a:t>
            </a:r>
            <a:r>
              <a:rPr lang="en-US" i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/>
                <a:cs typeface="Times New Roman"/>
              </a:rPr>
              <a:t>3</a:t>
            </a:r>
            <a:r>
              <a:rPr lang="de-DE" i="1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</a:t>
            </a:r>
            <a:r>
              <a:rPr lang="en-US" i="1" dirty="0">
                <a:solidFill>
                  <a:srgbClr val="FF3300"/>
                </a:solidFill>
                <a:latin typeface="Times New Roman" charset="0"/>
              </a:rPr>
              <a:t>:</a:t>
            </a: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682472" y="5228746"/>
            <a:ext cx="6370614" cy="541338"/>
          </a:xfrm>
          <a:prstGeom prst="rect">
            <a:avLst/>
          </a:prstGeom>
          <a:solidFill>
            <a:srgbClr val="FFE89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de-DE">
              <a:ea typeface="ＭＳ Ｐゴシック" charset="-128"/>
            </a:endParaRPr>
          </a:p>
        </p:txBody>
      </p:sp>
      <p:graphicFrame>
        <p:nvGraphicFramePr>
          <p:cNvPr id="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291371"/>
              </p:ext>
            </p:extLst>
          </p:nvPr>
        </p:nvGraphicFramePr>
        <p:xfrm>
          <a:off x="658813" y="5289550"/>
          <a:ext cx="63579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72" name="Equation" r:id="rId8" imgW="3492360" imgH="279360" progId="Equation.DSMT4">
                  <p:embed/>
                </p:oleObj>
              </mc:Choice>
              <mc:Fallback>
                <p:oleObj name="Equation" r:id="rId8" imgW="3492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5289550"/>
                        <a:ext cx="6357937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670560" y="4846320"/>
            <a:ext cx="2909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20</a:t>
            </a:r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10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NA48/2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(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E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P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J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de-CH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C70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, </a:t>
            </a:r>
            <a:r>
              <a:rPr lang="de-CH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635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)</a:t>
            </a:r>
            <a:endParaRPr lang="ru-RU" sz="1800" dirty="0">
              <a:solidFill>
                <a:srgbClr val="0099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3" name="WordArt 98"/>
          <p:cNvSpPr>
            <a:spLocks noChangeArrowheads="1" noChangeShapeType="1" noTextEdit="1"/>
          </p:cNvSpPr>
          <p:nvPr/>
        </p:nvSpPr>
        <p:spPr bwMode="auto">
          <a:xfrm>
            <a:off x="152400" y="52388"/>
            <a:ext cx="88392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xperimental results with additional theoretical constraints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43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4861560"/>
            <a:ext cx="5066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Remark: the results didn’t include theory uncertainty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313846"/>
              </p:ext>
            </p:extLst>
          </p:nvPr>
        </p:nvGraphicFramePr>
        <p:xfrm>
          <a:off x="304800" y="651193"/>
          <a:ext cx="8610600" cy="412309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59567"/>
                <a:gridCol w="1994034"/>
                <a:gridCol w="1540845"/>
                <a:gridCol w="1903396"/>
                <a:gridCol w="1812758"/>
              </a:tblGrid>
              <a:tr h="26320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l-GR" sz="36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l-GR" sz="3600" i="1" u="none" strike="noStrike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2π</a:t>
                      </a:r>
                      <a:endParaRPr lang="en-US" sz="3600" i="1" u="none" strike="noStrike" baseline="-25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en-US" sz="80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u="none" strike="noStrike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2000" u="none" strike="noStrike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Decay length A</a:t>
                      </a:r>
                      <a:r>
                        <a:rPr lang="en-US" sz="20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2π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L.S. (cm) for γ=16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l-GR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(λ</a:t>
                      </a:r>
                      <a:r>
                        <a:rPr lang="en-US" sz="24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=c ∙ </a:t>
                      </a:r>
                      <a:r>
                        <a:rPr lang="el-GR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 ∙ </a:t>
                      </a:r>
                      <a:r>
                        <a:rPr lang="el-GR" sz="2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sz="2400" i="1" u="none" strike="noStrike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nl</a:t>
                      </a:r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(</a:t>
                      </a:r>
                      <a:r>
                        <a:rPr lang="en-US" sz="2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(</a:t>
                      </a:r>
                      <a:r>
                        <a:rPr lang="en-US" sz="2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(</a:t>
                      </a:r>
                      <a:r>
                        <a:rPr lang="en-US" sz="2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(</a:t>
                      </a:r>
                      <a:r>
                        <a:rPr lang="en-US" sz="2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</a:tr>
              <a:tr h="280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sz="2000" i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l-GR" sz="2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l-GR" sz="2000" i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i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∙ </a:t>
                      </a:r>
                      <a:r>
                        <a:rPr lang="en-US" sz="2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 ∙10</a:t>
                      </a:r>
                      <a:r>
                        <a:rPr lang="en-US" sz="20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1.39∙10</a:t>
                      </a:r>
                      <a:r>
                        <a:rPr lang="en-US" sz="20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2.32∙10</a:t>
                      </a:r>
                      <a:r>
                        <a:rPr lang="en-US" sz="20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1.11∙10</a:t>
                      </a:r>
                      <a:r>
                        <a:rPr lang="en-US" sz="20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7.83∙10</a:t>
                      </a:r>
                      <a:r>
                        <a:rPr lang="en-US" sz="20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3.76∙10</a:t>
                      </a:r>
                      <a:r>
                        <a:rPr lang="en-US" sz="20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1.86∙10</a:t>
                      </a:r>
                      <a:r>
                        <a:rPr lang="en-US" sz="20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8.91∙10</a:t>
                      </a:r>
                      <a:r>
                        <a:rPr lang="en-US" sz="20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3.63∙10</a:t>
                      </a:r>
                      <a:r>
                        <a:rPr lang="en-US" sz="20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1.74∙10</a:t>
                      </a:r>
                      <a:r>
                        <a:rPr lang="en-US" sz="20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6.26∙10</a:t>
                      </a:r>
                      <a:r>
                        <a:rPr lang="en-US" sz="20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3.01∙10</a:t>
                      </a:r>
                      <a:r>
                        <a:rPr lang="en-US" sz="20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9.95∙10</a:t>
                      </a:r>
                      <a:r>
                        <a:rPr lang="en-US" sz="20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4.77∙10</a:t>
                      </a:r>
                      <a:r>
                        <a:rPr lang="en-US" sz="20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1.48∙10</a:t>
                      </a:r>
                      <a:r>
                        <a:rPr lang="en-US" sz="20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7.13∙10</a:t>
                      </a:r>
                      <a:r>
                        <a:rPr lang="en-US" sz="20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</a:tr>
            </a:tbl>
          </a:graphicData>
        </a:graphic>
      </p:graphicFrame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-9525" y="0"/>
            <a:ext cx="91535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8" name="WordArt 98"/>
          <p:cNvSpPr>
            <a:spLocks noChangeArrowheads="1" noChangeShapeType="1" noTextEdit="1"/>
          </p:cNvSpPr>
          <p:nvPr/>
        </p:nvSpPr>
        <p:spPr bwMode="auto">
          <a:xfrm>
            <a:off x="1676400" y="45720"/>
            <a:ext cx="5715000" cy="5022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atom lifetime and decay lengths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fld id="{2218D802-7C7C-4545-A165-4CC6294AD581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8A80B8B-CA1C-4AA0-AA82-D910B427E0EC}" type="slidenum">
              <a:rPr lang="ru-RU"/>
              <a:pPr>
                <a:defRPr/>
              </a:pPr>
              <a:t>44</a:t>
            </a:fld>
            <a:endParaRPr lang="ru-RU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71475" y="4902200"/>
          <a:ext cx="6276976" cy="1617662"/>
        </p:xfrm>
        <a:graphic>
          <a:graphicData uri="http://schemas.openxmlformats.org/drawingml/2006/table">
            <a:tbl>
              <a:tblPr/>
              <a:tblGrid>
                <a:gridCol w="1047751"/>
                <a:gridCol w="774159"/>
                <a:gridCol w="730338"/>
                <a:gridCol w="803374"/>
                <a:gridCol w="730338"/>
                <a:gridCol w="730339"/>
                <a:gridCol w="730339"/>
                <a:gridCol w="730338"/>
              </a:tblGrid>
              <a:tr h="684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Breakup foil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Thick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μm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2p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3p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4p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5p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6p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7p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8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Pt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(Z=78)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0.4147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0.6895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0.8553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0.9324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0.9667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0.9828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1.5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0.6084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0.8526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0.9446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0.9765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0.9889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0.9944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2.0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0.7422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0.9244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0.9743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0.9895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0.9951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0.9975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21475" y="5059363"/>
            <a:ext cx="2266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Platinum</a:t>
            </a:r>
            <a:r>
              <a:rPr lang="en-US" alt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foils: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breakup probability for </a:t>
            </a:r>
            <a:r>
              <a:rPr lang="en-US" altLang="en-US" sz="13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en-US" altLang="en-US" sz="13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states and different thicknesses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3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1300" i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altLang="en-US" sz="1300" i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altLang="en-US" sz="1300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3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momentum P</a:t>
            </a:r>
            <a:r>
              <a:rPr lang="en-US" altLang="en-US" sz="1300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13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=4.5GeV /c and </a:t>
            </a:r>
            <a:r>
              <a:rPr lang="en-US" altLang="en-US" sz="13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1300" i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altLang="en-US" sz="1300" i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altLang="en-US" sz="1300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300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3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lifetime </a:t>
            </a:r>
            <a:r>
              <a:rPr lang="el-GR" altLang="en-US" sz="13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en-US" sz="13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= 3.0·10</a:t>
            </a:r>
            <a:r>
              <a:rPr lang="en-US" altLang="en-US" sz="1300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-15</a:t>
            </a:r>
            <a:r>
              <a:rPr lang="en-US" altLang="en-US" sz="13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89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2"/>
          <p:cNvGraphicFramePr>
            <a:graphicFrameLocks noChangeAspect="1"/>
          </p:cNvGraphicFramePr>
          <p:nvPr/>
        </p:nvGraphicFramePr>
        <p:xfrm>
          <a:off x="3248025" y="5254625"/>
          <a:ext cx="266382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0" name="Equation" r:id="rId3" imgW="1269449" imgH="304668" progId="Equation.3">
                  <p:embed/>
                </p:oleObj>
              </mc:Choice>
              <mc:Fallback>
                <p:oleObj name="Equation" r:id="rId3" imgW="1269449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5" y="5254625"/>
                        <a:ext cx="2663825" cy="7445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D274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1454150" y="1338263"/>
            <a:ext cx="6180138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Impact on 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  <a:cs typeface="+mn-cs"/>
              </a:rPr>
              <a:t>atomic 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beam by 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external magnetic field </a:t>
            </a:r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B</a:t>
            </a:r>
            <a:r>
              <a:rPr lang="en-US" sz="2400" b="1" i="1" baseline="-25000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lab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 and Lorentz factor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 </a:t>
            </a:r>
            <a:r>
              <a:rPr lang="el-GR" sz="2400" b="1" i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γ</a:t>
            </a:r>
            <a:endParaRPr lang="en-US" sz="2400" dirty="0">
              <a:solidFill>
                <a:srgbClr val="3333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4580" name="Line 26"/>
          <p:cNvSpPr>
            <a:spLocks noChangeShapeType="1"/>
          </p:cNvSpPr>
          <p:nvPr/>
        </p:nvSpPr>
        <p:spPr bwMode="auto">
          <a:xfrm rot="5400000">
            <a:off x="2025650" y="3627438"/>
            <a:ext cx="0" cy="2317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Line 27"/>
          <p:cNvSpPr>
            <a:spLocks noChangeShapeType="1"/>
          </p:cNvSpPr>
          <p:nvPr/>
        </p:nvSpPr>
        <p:spPr bwMode="auto">
          <a:xfrm>
            <a:off x="863600" y="2968625"/>
            <a:ext cx="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2" name="Group 31"/>
          <p:cNvGrpSpPr>
            <a:grpSpLocks/>
          </p:cNvGrpSpPr>
          <p:nvPr/>
        </p:nvGrpSpPr>
        <p:grpSpPr bwMode="auto">
          <a:xfrm>
            <a:off x="682625" y="3733800"/>
            <a:ext cx="2997200" cy="1214438"/>
            <a:chOff x="1159" y="1068"/>
            <a:chExt cx="1888" cy="765"/>
          </a:xfrm>
        </p:grpSpPr>
        <p:sp>
          <p:nvSpPr>
            <p:cNvPr id="24598" name="Line 32"/>
            <p:cNvSpPr>
              <a:spLocks noChangeShapeType="1"/>
            </p:cNvSpPr>
            <p:nvPr/>
          </p:nvSpPr>
          <p:spPr bwMode="auto">
            <a:xfrm rot="3498718">
              <a:off x="1543" y="906"/>
              <a:ext cx="197" cy="9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599" name="Object 34"/>
            <p:cNvGraphicFramePr>
              <a:graphicFrameLocks noChangeAspect="1"/>
            </p:cNvGraphicFramePr>
            <p:nvPr/>
          </p:nvGraphicFramePr>
          <p:xfrm>
            <a:off x="2733" y="1552"/>
            <a:ext cx="314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51" name="Equation" r:id="rId5" imgW="203024" imgH="215713" progId="Equation.3">
                    <p:embed/>
                  </p:oleObj>
                </mc:Choice>
                <mc:Fallback>
                  <p:oleObj name="Equation" r:id="rId5" imgW="203024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3" y="1552"/>
                          <a:ext cx="314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600" name="Group 37"/>
            <p:cNvGrpSpPr>
              <a:grpSpLocks/>
            </p:cNvGrpSpPr>
            <p:nvPr/>
          </p:nvGrpSpPr>
          <p:grpSpPr bwMode="auto">
            <a:xfrm>
              <a:off x="1752" y="1068"/>
              <a:ext cx="1144" cy="528"/>
              <a:chOff x="1906" y="1060"/>
              <a:chExt cx="1144" cy="528"/>
            </a:xfrm>
          </p:grpSpPr>
          <p:sp>
            <p:nvSpPr>
              <p:cNvPr id="24601" name="Oval 38"/>
              <p:cNvSpPr>
                <a:spLocks noChangeArrowheads="1"/>
              </p:cNvSpPr>
              <p:nvPr/>
            </p:nvSpPr>
            <p:spPr bwMode="auto">
              <a:xfrm>
                <a:off x="2755" y="122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912813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912813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912813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912813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912813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24602" name="Group 39"/>
              <p:cNvGrpSpPr>
                <a:grpSpLocks/>
              </p:cNvGrpSpPr>
              <p:nvPr/>
            </p:nvGrpSpPr>
            <p:grpSpPr bwMode="auto">
              <a:xfrm>
                <a:off x="1906" y="1060"/>
                <a:ext cx="1144" cy="528"/>
                <a:chOff x="1906" y="1060"/>
                <a:chExt cx="1144" cy="528"/>
              </a:xfrm>
            </p:grpSpPr>
            <p:sp>
              <p:nvSpPr>
                <p:cNvPr id="24603" name="Oval 40"/>
                <p:cNvSpPr>
                  <a:spLocks noChangeArrowheads="1"/>
                </p:cNvSpPr>
                <p:nvPr/>
              </p:nvSpPr>
              <p:spPr bwMode="auto">
                <a:xfrm>
                  <a:off x="2104" y="1350"/>
                  <a:ext cx="56" cy="5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defTabSz="912813"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912813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912813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912813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912813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24604" name="Group 41"/>
                <p:cNvGrpSpPr>
                  <a:grpSpLocks/>
                </p:cNvGrpSpPr>
                <p:nvPr/>
              </p:nvGrpSpPr>
              <p:grpSpPr bwMode="auto">
                <a:xfrm>
                  <a:off x="1906" y="1060"/>
                  <a:ext cx="1144" cy="528"/>
                  <a:chOff x="1906" y="1060"/>
                  <a:chExt cx="1144" cy="528"/>
                </a:xfrm>
              </p:grpSpPr>
              <p:sp>
                <p:nvSpPr>
                  <p:cNvPr id="24605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50" y="1257"/>
                    <a:ext cx="608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06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06" y="1338"/>
                    <a:ext cx="263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912813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defTabSz="912813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defTabSz="912813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defTabSz="912813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defTabSz="912813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latin typeface="Times New Roman" pitchFamily="18" charset="0"/>
                        <a:ea typeface="ＭＳ Ｐゴシック" pitchFamily="34" charset="-128"/>
                        <a:sym typeface="Symbol" pitchFamily="18" charset="2"/>
                      </a:rPr>
                      <a:t></a:t>
                    </a:r>
                    <a:r>
                      <a:rPr lang="en-US" altLang="en-US" sz="2000" baseline="30000">
                        <a:latin typeface="Times New Roman" pitchFamily="18" charset="0"/>
                        <a:ea typeface="ＭＳ Ｐゴシック" pitchFamily="34" charset="-128"/>
                        <a:sym typeface="Symbol" pitchFamily="18" charset="2"/>
                      </a:rPr>
                      <a:t>+</a:t>
                    </a:r>
                  </a:p>
                </p:txBody>
              </p:sp>
              <p:sp>
                <p:nvSpPr>
                  <p:cNvPr id="24607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9" y="1060"/>
                    <a:ext cx="261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912813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defTabSz="912813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defTabSz="912813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defTabSz="912813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defTabSz="912813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latin typeface="Times New Roman" pitchFamily="18" charset="0"/>
                        <a:ea typeface="ＭＳ Ｐゴシック" pitchFamily="34" charset="-128"/>
                        <a:sym typeface="Symbol" pitchFamily="18" charset="2"/>
                      </a:rPr>
                      <a:t></a:t>
                    </a:r>
                    <a:r>
                      <a:rPr lang="en-US" altLang="en-US" sz="2000" baseline="30000">
                        <a:latin typeface="Times New Roman" pitchFamily="18" charset="0"/>
                        <a:ea typeface="ＭＳ Ｐゴシック" pitchFamily="34" charset="-128"/>
                        <a:sym typeface="Symbol" pitchFamily="18" charset="2"/>
                      </a:rPr>
                      <a:t></a:t>
                    </a:r>
                  </a:p>
                </p:txBody>
              </p:sp>
            </p:grpSp>
          </p:grpSp>
        </p:grpSp>
      </p:grpSp>
      <p:sp>
        <p:nvSpPr>
          <p:cNvPr id="24583" name="Text Box 49"/>
          <p:cNvSpPr txBox="1">
            <a:spLocks noChangeArrowheads="1"/>
          </p:cNvSpPr>
          <p:nvPr/>
        </p:nvSpPr>
        <p:spPr bwMode="auto">
          <a:xfrm>
            <a:off x="838200" y="762000"/>
            <a:ext cx="7313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1800">
                <a:latin typeface="Arial" charset="0"/>
                <a:ea typeface="ＭＳ Ｐゴシック" pitchFamily="34" charset="-128"/>
              </a:rPr>
              <a:t>See:</a:t>
            </a:r>
            <a:r>
              <a:rPr lang="ro-RO" altLang="en-US" sz="1800">
                <a:solidFill>
                  <a:srgbClr val="CC3300"/>
                </a:solidFill>
                <a:latin typeface="Arial" charset="0"/>
                <a:ea typeface="ＭＳ Ｐゴシック" pitchFamily="34" charset="-128"/>
              </a:rPr>
              <a:t>   L. Nemenov, V. Ovsiannikov, Physics Letters B 514 (2001) 247.  </a:t>
            </a:r>
          </a:p>
        </p:txBody>
      </p:sp>
      <p:graphicFrame>
        <p:nvGraphicFramePr>
          <p:cNvPr id="24584" name="Object 3"/>
          <p:cNvGraphicFramePr>
            <a:graphicFrameLocks noChangeAspect="1"/>
          </p:cNvGraphicFramePr>
          <p:nvPr/>
        </p:nvGraphicFramePr>
        <p:xfrm>
          <a:off x="2351088" y="3711575"/>
          <a:ext cx="2635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2" name="Equation" r:id="rId7" imgW="152268" imgH="215713" progId="Equation.3">
                  <p:embed/>
                </p:oleObj>
              </mc:Choice>
              <mc:Fallback>
                <p:oleObj name="Equation" r:id="rId7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711575"/>
                        <a:ext cx="263525" cy="374650"/>
                      </a:xfrm>
                      <a:prstGeom prst="rect">
                        <a:avLst/>
                      </a:prstGeom>
                      <a:solidFill>
                        <a:srgbClr val="74D75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56"/>
          <p:cNvGraphicFramePr>
            <a:graphicFrameLocks noChangeAspect="1"/>
          </p:cNvGraphicFramePr>
          <p:nvPr/>
        </p:nvGraphicFramePr>
        <p:xfrm>
          <a:off x="4195763" y="2670175"/>
          <a:ext cx="3079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3" name="Equation" r:id="rId9" imgW="177569" imgH="215619" progId="Equation.3">
                  <p:embed/>
                </p:oleObj>
              </mc:Choice>
              <mc:Fallback>
                <p:oleObj name="Equation" r:id="rId9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763" y="2670175"/>
                        <a:ext cx="307975" cy="374650"/>
                      </a:xfrm>
                      <a:prstGeom prst="rect">
                        <a:avLst/>
                      </a:prstGeom>
                      <a:solidFill>
                        <a:srgbClr val="74D75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 Box 8"/>
          <p:cNvSpPr txBox="1">
            <a:spLocks noChangeArrowheads="1"/>
          </p:cNvSpPr>
          <p:nvPr/>
        </p:nvSpPr>
        <p:spPr bwMode="auto">
          <a:xfrm>
            <a:off x="4530725" y="2622550"/>
            <a:ext cx="3811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99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…. relative distance between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99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</a:t>
            </a:r>
            <a:r>
              <a:rPr lang="en-US" altLang="en-US" sz="2400">
                <a:solidFill>
                  <a:srgbClr val="3399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en-US" sz="2400" baseline="30000">
                <a:solidFill>
                  <a:srgbClr val="3399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en-US" sz="2400">
                <a:solidFill>
                  <a:srgbClr val="3399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 and  </a:t>
            </a:r>
            <a:r>
              <a:rPr lang="en-US" altLang="en-US" sz="2400" baseline="30000">
                <a:solidFill>
                  <a:srgbClr val="3399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 </a:t>
            </a:r>
            <a:r>
              <a:rPr lang="en-US" altLang="en-US" sz="2400">
                <a:solidFill>
                  <a:srgbClr val="3399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in </a:t>
            </a:r>
            <a:r>
              <a:rPr lang="en-US" altLang="en-US" sz="2400">
                <a:solidFill>
                  <a:srgbClr val="3399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altLang="en-US" sz="2400" baseline="-25000">
                <a:solidFill>
                  <a:srgbClr val="3399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en-US" altLang="en-US" sz="2400" baseline="-25000">
                <a:solidFill>
                  <a:srgbClr val="3399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en-US" sz="2400">
                <a:solidFill>
                  <a:srgbClr val="3399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system 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506913" y="2173288"/>
            <a:ext cx="469900" cy="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326313" y="2173288"/>
            <a:ext cx="180975" cy="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4589" name="Object 56"/>
          <p:cNvGraphicFramePr>
            <a:graphicFrameLocks noChangeAspect="1"/>
          </p:cNvGraphicFramePr>
          <p:nvPr/>
        </p:nvGraphicFramePr>
        <p:xfrm>
          <a:off x="4159250" y="3727450"/>
          <a:ext cx="4397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4" name="Equation" r:id="rId11" imgW="253780" imgH="253780" progId="Equation.3">
                  <p:embed/>
                </p:oleObj>
              </mc:Choice>
              <mc:Fallback>
                <p:oleObj name="Equation" r:id="rId11" imgW="253780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0" y="3727450"/>
                        <a:ext cx="439738" cy="439738"/>
                      </a:xfrm>
                      <a:prstGeom prst="rect">
                        <a:avLst/>
                      </a:prstGeom>
                      <a:solidFill>
                        <a:srgbClr val="32B2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56"/>
          <p:cNvGraphicFramePr>
            <a:graphicFrameLocks noChangeAspect="1"/>
          </p:cNvGraphicFramePr>
          <p:nvPr/>
        </p:nvGraphicFramePr>
        <p:xfrm>
          <a:off x="4246563" y="4492625"/>
          <a:ext cx="28416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5" name="Equation" r:id="rId13" imgW="164957" imgH="241091" progId="Equation.3">
                  <p:embed/>
                </p:oleObj>
              </mc:Choice>
              <mc:Fallback>
                <p:oleObj name="Equation" r:id="rId13" imgW="164957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4492625"/>
                        <a:ext cx="284162" cy="417513"/>
                      </a:xfrm>
                      <a:prstGeom prst="rect">
                        <a:avLst/>
                      </a:prstGeom>
                      <a:solidFill>
                        <a:srgbClr val="FF8C3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1" name="Object 56"/>
          <p:cNvGraphicFramePr>
            <a:graphicFrameLocks noChangeAspect="1"/>
          </p:cNvGraphicFramePr>
          <p:nvPr/>
        </p:nvGraphicFramePr>
        <p:xfrm>
          <a:off x="1833563" y="3208338"/>
          <a:ext cx="43973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6" name="Equation" r:id="rId15" imgW="253780" imgH="253780" progId="Equation.3">
                  <p:embed/>
                </p:oleObj>
              </mc:Choice>
              <mc:Fallback>
                <p:oleObj name="Equation" r:id="rId15" imgW="253780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3208338"/>
                        <a:ext cx="439737" cy="439737"/>
                      </a:xfrm>
                      <a:prstGeom prst="rect">
                        <a:avLst/>
                      </a:prstGeom>
                      <a:solidFill>
                        <a:srgbClr val="32B2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2" name="Object 56"/>
          <p:cNvGraphicFramePr>
            <a:graphicFrameLocks noChangeAspect="1"/>
          </p:cNvGraphicFramePr>
          <p:nvPr/>
        </p:nvGraphicFramePr>
        <p:xfrm>
          <a:off x="703263" y="2446338"/>
          <a:ext cx="3143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7" name="Equation" r:id="rId17" imgW="152268" imgH="203024" progId="Equation.3">
                  <p:embed/>
                </p:oleObj>
              </mc:Choice>
              <mc:Fallback>
                <p:oleObj name="Equation" r:id="rId17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2446338"/>
                        <a:ext cx="314325" cy="420687"/>
                      </a:xfrm>
                      <a:prstGeom prst="rect">
                        <a:avLst/>
                      </a:prstGeom>
                      <a:solidFill>
                        <a:srgbClr val="FF8C3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Text Box 8"/>
          <p:cNvSpPr txBox="1">
            <a:spLocks noChangeArrowheads="1"/>
          </p:cNvSpPr>
          <p:nvPr/>
        </p:nvSpPr>
        <p:spPr bwMode="auto">
          <a:xfrm>
            <a:off x="4556125" y="3692525"/>
            <a:ext cx="376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…. laboratory magnetic field </a:t>
            </a:r>
          </a:p>
        </p:txBody>
      </p:sp>
      <p:sp>
        <p:nvSpPr>
          <p:cNvPr id="24594" name="Text Box 8"/>
          <p:cNvSpPr txBox="1">
            <a:spLocks noChangeArrowheads="1"/>
          </p:cNvSpPr>
          <p:nvPr/>
        </p:nvSpPr>
        <p:spPr bwMode="auto">
          <a:xfrm>
            <a:off x="4562475" y="4479925"/>
            <a:ext cx="375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8C38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…electric field in A</a:t>
            </a:r>
            <a:r>
              <a:rPr lang="en-US" altLang="en-US" sz="2400" baseline="-25000">
                <a:solidFill>
                  <a:srgbClr val="FF8C38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en-US" altLang="en-US" sz="2400" baseline="-25000">
                <a:solidFill>
                  <a:srgbClr val="FF8C38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 </a:t>
            </a:r>
            <a:r>
              <a:rPr lang="en-US" altLang="en-US" sz="2400">
                <a:solidFill>
                  <a:srgbClr val="FF8C38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system</a:t>
            </a:r>
          </a:p>
        </p:txBody>
      </p:sp>
      <p:pic>
        <p:nvPicPr>
          <p:cNvPr id="24595" name="Picture 3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4222750"/>
            <a:ext cx="877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4597" name="WordArt 98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610600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Lamb shift measurement with external magnetic field</a:t>
            </a:r>
          </a:p>
        </p:txBody>
      </p:sp>
      <p:sp>
        <p:nvSpPr>
          <p:cNvPr id="3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2218D802-7C7C-4545-A165-4CC6294AD581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3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0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8"/>
          <p:cNvGraphicFramePr>
            <a:graphicFrameLocks noChangeAspect="1"/>
          </p:cNvGraphicFramePr>
          <p:nvPr/>
        </p:nvGraphicFramePr>
        <p:xfrm>
          <a:off x="368300" y="2182813"/>
          <a:ext cx="4805363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1" name="Equation" r:id="rId3" imgW="1854200" imgH="698500" progId="Equation.DSMT4">
                  <p:embed/>
                </p:oleObj>
              </mc:Choice>
              <mc:Fallback>
                <p:oleObj name="Equation" r:id="rId3" imgW="18542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2182813"/>
                        <a:ext cx="4805363" cy="1887537"/>
                      </a:xfrm>
                      <a:prstGeom prst="rect">
                        <a:avLst/>
                      </a:prstGeom>
                      <a:solidFill>
                        <a:srgbClr val="E4E5E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467" name="Group 9"/>
          <p:cNvGrpSpPr>
            <a:grpSpLocks/>
          </p:cNvGrpSpPr>
          <p:nvPr/>
        </p:nvGrpSpPr>
        <p:grpSpPr bwMode="auto">
          <a:xfrm>
            <a:off x="5334000" y="2514600"/>
            <a:ext cx="3527586" cy="1245738"/>
            <a:chOff x="2774" y="2115"/>
            <a:chExt cx="2696" cy="898"/>
          </a:xfrm>
        </p:grpSpPr>
        <p:sp>
          <p:nvSpPr>
            <p:cNvPr id="62475" name="Text Box 10"/>
            <p:cNvSpPr txBox="1">
              <a:spLocks noChangeArrowheads="1"/>
            </p:cNvSpPr>
            <p:nvPr/>
          </p:nvSpPr>
          <p:spPr bwMode="auto">
            <a:xfrm>
              <a:off x="2774" y="2375"/>
              <a:ext cx="77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3333FF"/>
                  </a:solidFill>
                  <a:latin typeface="Times New Roman" pitchFamily="18" charset="0"/>
                </a:rPr>
                <a:t>where:</a:t>
              </a:r>
            </a:p>
          </p:txBody>
        </p:sp>
        <p:graphicFrame>
          <p:nvGraphicFramePr>
            <p:cNvPr id="62476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9823002"/>
                </p:ext>
              </p:extLst>
            </p:nvPr>
          </p:nvGraphicFramePr>
          <p:xfrm>
            <a:off x="3538" y="2115"/>
            <a:ext cx="1932" cy="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72" name="Equation" r:id="rId5" imgW="1257120" imgH="583920" progId="Equation.DSMT4">
                    <p:embed/>
                  </p:oleObj>
                </mc:Choice>
                <mc:Fallback>
                  <p:oleObj name="Equation" r:id="rId5" imgW="1257120" imgH="5839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8" y="2115"/>
                          <a:ext cx="1932" cy="898"/>
                        </a:xfrm>
                        <a:prstGeom prst="rect">
                          <a:avLst/>
                        </a:prstGeom>
                        <a:solidFill>
                          <a:srgbClr val="DADAD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468" name="Text Box 12"/>
          <p:cNvSpPr txBox="1">
            <a:spLocks noChangeArrowheads="1"/>
          </p:cNvSpPr>
          <p:nvPr/>
        </p:nvSpPr>
        <p:spPr bwMode="auto">
          <a:xfrm>
            <a:off x="168275" y="4957763"/>
            <a:ext cx="1952625" cy="495300"/>
          </a:xfrm>
          <a:prstGeom prst="rect">
            <a:avLst/>
          </a:prstGeom>
          <a:solidFill>
            <a:srgbClr val="FFFFCC"/>
          </a:solidFill>
          <a:ln w="38100" cmpd="dbl" algn="ctr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2400">
                <a:latin typeface="Times New Roman" pitchFamily="18" charset="0"/>
              </a:rPr>
              <a:t>B</a:t>
            </a:r>
            <a:r>
              <a:rPr lang="ro-RO" altLang="en-US" sz="2400" baseline="-25000">
                <a:latin typeface="Times New Roman" pitchFamily="18" charset="0"/>
              </a:rPr>
              <a:t>Lab</a:t>
            </a:r>
            <a:r>
              <a:rPr lang="ro-RO" altLang="en-US" sz="2400">
                <a:latin typeface="Times New Roman" pitchFamily="18" charset="0"/>
              </a:rPr>
              <a:t> = 2 Tesla</a:t>
            </a:r>
          </a:p>
        </p:txBody>
      </p:sp>
      <p:graphicFrame>
        <p:nvGraphicFramePr>
          <p:cNvPr id="62469" name="Object 13"/>
          <p:cNvGraphicFramePr>
            <a:graphicFrameLocks noChangeAspect="1"/>
          </p:cNvGraphicFramePr>
          <p:nvPr/>
        </p:nvGraphicFramePr>
        <p:xfrm>
          <a:off x="2676525" y="4425950"/>
          <a:ext cx="5741988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3" name="Equation" r:id="rId7" imgW="2679700" imgH="762000" progId="Equation.DSMT4">
                  <p:embed/>
                </p:oleObj>
              </mc:Choice>
              <mc:Fallback>
                <p:oleObj name="Equation" r:id="rId7" imgW="2679700" imgH="76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4425950"/>
                        <a:ext cx="5741988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AutoShape 14"/>
          <p:cNvSpPr>
            <a:spLocks/>
          </p:cNvSpPr>
          <p:nvPr/>
        </p:nvSpPr>
        <p:spPr bwMode="auto">
          <a:xfrm>
            <a:off x="2406650" y="4675188"/>
            <a:ext cx="257175" cy="1082675"/>
          </a:xfrm>
          <a:prstGeom prst="leftBrace">
            <a:avLst>
              <a:gd name="adj1" fmla="val 35082"/>
              <a:gd name="adj2" fmla="val 50000"/>
            </a:avLst>
          </a:prstGeom>
          <a:noFill/>
          <a:ln w="22225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CC3300"/>
              </a:solidFill>
              <a:latin typeface="Arial" charset="0"/>
            </a:endParaRPr>
          </a:p>
        </p:txBody>
      </p:sp>
      <p:graphicFrame>
        <p:nvGraphicFramePr>
          <p:cNvPr id="62471" name="Object 5"/>
          <p:cNvGraphicFramePr>
            <a:graphicFrameLocks noChangeAspect="1"/>
          </p:cNvGraphicFramePr>
          <p:nvPr/>
        </p:nvGraphicFramePr>
        <p:xfrm>
          <a:off x="990600" y="838200"/>
          <a:ext cx="3090863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4" name="Equation" r:id="rId9" imgW="1104900" imgH="381000" progId="Equation.DSMT4">
                  <p:embed/>
                </p:oleObj>
              </mc:Choice>
              <mc:Fallback>
                <p:oleObj name="Equation" r:id="rId9" imgW="1104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38200"/>
                        <a:ext cx="3090863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14"/>
          <p:cNvGraphicFramePr>
            <a:graphicFrameLocks noChangeAspect="1"/>
          </p:cNvGraphicFramePr>
          <p:nvPr/>
        </p:nvGraphicFramePr>
        <p:xfrm>
          <a:off x="5378450" y="889000"/>
          <a:ext cx="301783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5" name="Equation" r:id="rId11" imgW="1104900" imgH="381000" progId="Equation.DSMT4">
                  <p:embed/>
                </p:oleObj>
              </mc:Choice>
              <mc:Fallback>
                <p:oleObj name="Equation" r:id="rId11" imgW="1104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889000"/>
                        <a:ext cx="3017838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2" name="WordArt 98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763000" cy="5784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Dependence of A</a:t>
            </a:r>
            <a:r>
              <a:rPr lang="en-US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lifetime </a:t>
            </a:r>
            <a:r>
              <a:rPr lang="el-G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3600" i="1" kern="10" baseline="-2500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for 2p-states of the electric field E strength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2218D802-7C7C-4545-A165-4CC6294AD581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0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5"/>
          <p:cNvSpPr txBox="1">
            <a:spLocks noChangeArrowheads="1"/>
          </p:cNvSpPr>
          <p:nvPr/>
        </p:nvSpPr>
        <p:spPr bwMode="auto">
          <a:xfrm>
            <a:off x="858838" y="674688"/>
            <a:ext cx="736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2000">
                <a:solidFill>
                  <a:srgbClr val="CC3300"/>
                </a:solidFill>
                <a:latin typeface="Arial" charset="0"/>
              </a:rPr>
              <a:t>L.Nemenov, V.Ovsiannikov, E.Tchaplyguine, Nucl. Phys. (2002)</a:t>
            </a:r>
          </a:p>
        </p:txBody>
      </p:sp>
      <p:pic>
        <p:nvPicPr>
          <p:cNvPr id="63491" name="Picture 7" descr="fplo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55086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2" name="Object 8"/>
          <p:cNvGraphicFramePr>
            <a:graphicFrameLocks noChangeAspect="1"/>
          </p:cNvGraphicFramePr>
          <p:nvPr/>
        </p:nvGraphicFramePr>
        <p:xfrm>
          <a:off x="2968625" y="1533525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98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25" y="1533525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9"/>
          <p:cNvGraphicFramePr>
            <a:graphicFrameLocks noChangeAspect="1"/>
          </p:cNvGraphicFramePr>
          <p:nvPr/>
        </p:nvGraphicFramePr>
        <p:xfrm>
          <a:off x="1577975" y="1636713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99" name="Equation" r:id="rId6" imgW="203112" imgH="228501" progId="Equation.DSMT4">
                  <p:embed/>
                </p:oleObj>
              </mc:Choice>
              <mc:Fallback>
                <p:oleObj name="Equation" r:id="rId6" imgW="20311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1636713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10"/>
          <p:cNvGraphicFramePr>
            <a:graphicFrameLocks noChangeAspect="1"/>
          </p:cNvGraphicFramePr>
          <p:nvPr/>
        </p:nvGraphicFramePr>
        <p:xfrm>
          <a:off x="1577975" y="1636713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00" name="Equation" r:id="rId8" imgW="203112" imgH="228501" progId="Equation.DSMT4">
                  <p:embed/>
                </p:oleObj>
              </mc:Choice>
              <mc:Fallback>
                <p:oleObj name="Equation" r:id="rId8" imgW="20311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1636713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11"/>
          <p:cNvGraphicFramePr>
            <a:graphicFrameLocks noChangeAspect="1"/>
          </p:cNvGraphicFramePr>
          <p:nvPr/>
        </p:nvGraphicFramePr>
        <p:xfrm>
          <a:off x="6251575" y="1465263"/>
          <a:ext cx="1414463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01" name="Equation" r:id="rId10" imgW="596641" imgH="253890" progId="Equation.DSMT4">
                  <p:embed/>
                </p:oleObj>
              </mc:Choice>
              <mc:Fallback>
                <p:oleObj name="Equation" r:id="rId10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1465263"/>
                        <a:ext cx="1414463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Text Box 14"/>
          <p:cNvSpPr txBox="1">
            <a:spLocks noChangeArrowheads="1"/>
          </p:cNvSpPr>
          <p:nvPr/>
        </p:nvSpPr>
        <p:spPr bwMode="auto">
          <a:xfrm>
            <a:off x="138112" y="4624388"/>
            <a:ext cx="184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33CC"/>
                </a:solidFill>
                <a:latin typeface="Arial" charset="0"/>
              </a:rPr>
              <a:t>In CM System:</a:t>
            </a:r>
            <a:endParaRPr lang="en-US" altLang="en-US" sz="2000">
              <a:solidFill>
                <a:srgbClr val="0033CC"/>
              </a:solidFill>
              <a:latin typeface="Arial" charset="0"/>
            </a:endParaRPr>
          </a:p>
        </p:txBody>
      </p:sp>
      <p:graphicFrame>
        <p:nvGraphicFramePr>
          <p:cNvPr id="6349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149228"/>
              </p:ext>
            </p:extLst>
          </p:nvPr>
        </p:nvGraphicFramePr>
        <p:xfrm>
          <a:off x="1905000" y="4343400"/>
          <a:ext cx="7064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02" name="Equation" r:id="rId12" imgW="3378200" imgH="419100" progId="Equation.DSMT4">
                  <p:embed/>
                </p:oleObj>
              </mc:Choice>
              <mc:Fallback>
                <p:oleObj name="Equation" r:id="rId12" imgW="3378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43400"/>
                        <a:ext cx="70643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9" name="Text Box 16"/>
          <p:cNvSpPr txBox="1">
            <a:spLocks noChangeArrowheads="1"/>
          </p:cNvSpPr>
          <p:nvPr/>
        </p:nvSpPr>
        <p:spPr bwMode="auto">
          <a:xfrm>
            <a:off x="195263" y="5741988"/>
            <a:ext cx="172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33CC"/>
                </a:solidFill>
                <a:latin typeface="Arial" charset="0"/>
              </a:rPr>
              <a:t>at resonance:</a:t>
            </a:r>
            <a:endParaRPr lang="en-US" altLang="en-US" sz="2000">
              <a:solidFill>
                <a:srgbClr val="0033CC"/>
              </a:solidFill>
              <a:latin typeface="Arial" charset="0"/>
            </a:endParaRPr>
          </a:p>
        </p:txBody>
      </p:sp>
      <p:graphicFrame>
        <p:nvGraphicFramePr>
          <p:cNvPr id="635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535328"/>
              </p:ext>
            </p:extLst>
          </p:nvPr>
        </p:nvGraphicFramePr>
        <p:xfrm>
          <a:off x="1905000" y="5638800"/>
          <a:ext cx="23844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03" name="Equation" r:id="rId14" imgW="1091880" imgH="241200" progId="Equation.DSMT4">
                  <p:embed/>
                </p:oleObj>
              </mc:Choice>
              <mc:Fallback>
                <p:oleObj name="Equation" r:id="rId14" imgW="1091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638800"/>
                        <a:ext cx="238442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9" name="Line 23"/>
          <p:cNvSpPr>
            <a:spLocks noChangeShapeType="1"/>
          </p:cNvSpPr>
          <p:nvPr/>
        </p:nvSpPr>
        <p:spPr bwMode="auto">
          <a:xfrm flipH="1">
            <a:off x="2641600" y="2309813"/>
            <a:ext cx="0" cy="122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3500" name="Line 24"/>
          <p:cNvSpPr>
            <a:spLocks noChangeShapeType="1"/>
          </p:cNvSpPr>
          <p:nvPr/>
        </p:nvSpPr>
        <p:spPr bwMode="auto">
          <a:xfrm flipH="1">
            <a:off x="4970463" y="2311400"/>
            <a:ext cx="0" cy="122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63501" name="Group 33"/>
          <p:cNvGrpSpPr>
            <a:grpSpLocks/>
          </p:cNvGrpSpPr>
          <p:nvPr/>
        </p:nvGrpSpPr>
        <p:grpSpPr bwMode="auto">
          <a:xfrm>
            <a:off x="228600" y="3581400"/>
            <a:ext cx="5629275" cy="958850"/>
            <a:chOff x="0" y="2427"/>
            <a:chExt cx="3546" cy="604"/>
          </a:xfrm>
        </p:grpSpPr>
        <p:sp>
          <p:nvSpPr>
            <p:cNvPr id="63507" name="Text Box 12"/>
            <p:cNvSpPr txBox="1">
              <a:spLocks noChangeArrowheads="1"/>
            </p:cNvSpPr>
            <p:nvPr/>
          </p:nvSpPr>
          <p:spPr bwMode="auto">
            <a:xfrm>
              <a:off x="0" y="2595"/>
              <a:ext cx="12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33CC"/>
                  </a:solidFill>
                  <a:latin typeface="Arial" charset="0"/>
                </a:rPr>
                <a:t>In Lab. System:</a:t>
              </a:r>
              <a:endParaRPr lang="en-US" altLang="en-US" sz="2000">
                <a:solidFill>
                  <a:srgbClr val="0033CC"/>
                </a:solidFill>
                <a:latin typeface="Arial" charset="0"/>
              </a:endParaRPr>
            </a:p>
          </p:txBody>
        </p:sp>
        <p:graphicFrame>
          <p:nvGraphicFramePr>
            <p:cNvPr id="63508" name="Object 13"/>
            <p:cNvGraphicFramePr>
              <a:graphicFrameLocks noChangeAspect="1"/>
            </p:cNvGraphicFramePr>
            <p:nvPr/>
          </p:nvGraphicFramePr>
          <p:xfrm>
            <a:off x="1235" y="2427"/>
            <a:ext cx="2311" cy="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704" name="Equation" r:id="rId16" imgW="1651000" imgH="431800" progId="Equation.DSMT4">
                    <p:embed/>
                  </p:oleObj>
                </mc:Choice>
                <mc:Fallback>
                  <p:oleObj name="Equation" r:id="rId16" imgW="1651000" imgH="431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5" y="2427"/>
                          <a:ext cx="2311" cy="6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502" name="Line 20"/>
          <p:cNvSpPr>
            <a:spLocks noChangeShapeType="1"/>
          </p:cNvSpPr>
          <p:nvPr/>
        </p:nvSpPr>
        <p:spPr bwMode="auto">
          <a:xfrm flipV="1">
            <a:off x="3871913" y="3478213"/>
            <a:ext cx="10953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3503" name="Line 25"/>
          <p:cNvSpPr>
            <a:spLocks noChangeShapeType="1"/>
          </p:cNvSpPr>
          <p:nvPr/>
        </p:nvSpPr>
        <p:spPr bwMode="auto">
          <a:xfrm flipH="1">
            <a:off x="2632075" y="34829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3504" name="Text Box 26"/>
          <p:cNvSpPr txBox="1">
            <a:spLocks noChangeArrowheads="1"/>
          </p:cNvSpPr>
          <p:nvPr/>
        </p:nvSpPr>
        <p:spPr bwMode="auto">
          <a:xfrm>
            <a:off x="3536950" y="3205163"/>
            <a:ext cx="403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i="1">
                <a:latin typeface="Times New Roman" pitchFamily="18" charset="0"/>
              </a:rPr>
              <a:t>l</a:t>
            </a:r>
            <a:r>
              <a:rPr lang="en-GB" altLang="en-US" sz="2800" b="1" i="1" baseline="-25000">
                <a:latin typeface="Times New Roman" pitchFamily="18" charset="0"/>
              </a:rPr>
              <a:t>0</a:t>
            </a:r>
            <a:endParaRPr lang="en-US" altLang="en-US" sz="2800" b="1" i="1">
              <a:latin typeface="Times New Roman" pitchFamily="18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2" name="WordArt 98"/>
          <p:cNvSpPr>
            <a:spLocks noChangeArrowheads="1" noChangeShapeType="1" noTextEdit="1"/>
          </p:cNvSpPr>
          <p:nvPr/>
        </p:nvSpPr>
        <p:spPr bwMode="auto">
          <a:xfrm>
            <a:off x="990600" y="0"/>
            <a:ext cx="7239000" cy="5784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Resonant enhancement of the annihilation rate of A</a:t>
            </a:r>
            <a:r>
              <a:rPr lang="en-US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2218D802-7C7C-4545-A165-4CC6294AD581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47</a:t>
            </a:fld>
            <a:endParaRPr lang="ru-RU" dirty="0"/>
          </a:p>
        </p:txBody>
      </p:sp>
      <p:grpSp>
        <p:nvGrpSpPr>
          <p:cNvPr id="39" name="Group 38"/>
          <p:cNvGrpSpPr/>
          <p:nvPr/>
        </p:nvGrpSpPr>
        <p:grpSpPr>
          <a:xfrm>
            <a:off x="5257800" y="5172075"/>
            <a:ext cx="2336528" cy="1537990"/>
            <a:chOff x="5257800" y="5248275"/>
            <a:chExt cx="2336528" cy="1537990"/>
          </a:xfrm>
        </p:grpSpPr>
        <p:grpSp>
          <p:nvGrpSpPr>
            <p:cNvPr id="20" name="Group 19"/>
            <p:cNvGrpSpPr/>
            <p:nvPr/>
          </p:nvGrpSpPr>
          <p:grpSpPr>
            <a:xfrm>
              <a:off x="5791200" y="5257800"/>
              <a:ext cx="1803128" cy="1528465"/>
              <a:chOff x="5867400" y="5105400"/>
              <a:chExt cx="1803128" cy="1528465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5867400" y="5105400"/>
                <a:ext cx="1371600" cy="1219200"/>
                <a:chOff x="6400800" y="5181600"/>
                <a:chExt cx="1371600" cy="1219200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 flipV="1">
                  <a:off x="6400800" y="5181600"/>
                  <a:ext cx="0" cy="9906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6400800" y="6172200"/>
                  <a:ext cx="13716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 flipV="1">
                  <a:off x="6888480" y="6172200"/>
                  <a:ext cx="0" cy="228600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>
              <a:xfrm>
                <a:off x="5897880" y="5364480"/>
                <a:ext cx="144780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7239000" y="5867400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5867400" y="5320454"/>
                <a:ext cx="929640" cy="638386"/>
              </a:xfrm>
              <a:custGeom>
                <a:avLst/>
                <a:gdLst>
                  <a:gd name="connsiteX0" fmla="*/ 0 w 929640"/>
                  <a:gd name="connsiteY0" fmla="*/ 44026 h 638386"/>
                  <a:gd name="connsiteX1" fmla="*/ 243840 w 929640"/>
                  <a:gd name="connsiteY1" fmla="*/ 44026 h 638386"/>
                  <a:gd name="connsiteX2" fmla="*/ 396240 w 929640"/>
                  <a:gd name="connsiteY2" fmla="*/ 44026 h 638386"/>
                  <a:gd name="connsiteX3" fmla="*/ 472440 w 929640"/>
                  <a:gd name="connsiteY3" fmla="*/ 638386 h 638386"/>
                  <a:gd name="connsiteX4" fmla="*/ 502920 w 929640"/>
                  <a:gd name="connsiteY4" fmla="*/ 638386 h 638386"/>
                  <a:gd name="connsiteX5" fmla="*/ 579120 w 929640"/>
                  <a:gd name="connsiteY5" fmla="*/ 44026 h 638386"/>
                  <a:gd name="connsiteX6" fmla="*/ 670560 w 929640"/>
                  <a:gd name="connsiteY6" fmla="*/ 59266 h 638386"/>
                  <a:gd name="connsiteX7" fmla="*/ 777240 w 929640"/>
                  <a:gd name="connsiteY7" fmla="*/ 59266 h 638386"/>
                  <a:gd name="connsiteX8" fmla="*/ 929640 w 929640"/>
                  <a:gd name="connsiteY8" fmla="*/ 59266 h 63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640" h="638386">
                    <a:moveTo>
                      <a:pt x="0" y="44026"/>
                    </a:moveTo>
                    <a:lnTo>
                      <a:pt x="243840" y="44026"/>
                    </a:lnTo>
                    <a:cubicBezTo>
                      <a:pt x="309880" y="44026"/>
                      <a:pt x="358140" y="-55034"/>
                      <a:pt x="396240" y="44026"/>
                    </a:cubicBezTo>
                    <a:cubicBezTo>
                      <a:pt x="434340" y="143086"/>
                      <a:pt x="454660" y="539326"/>
                      <a:pt x="472440" y="638386"/>
                    </a:cubicBezTo>
                    <a:cubicBezTo>
                      <a:pt x="490220" y="737446"/>
                      <a:pt x="485140" y="737446"/>
                      <a:pt x="502920" y="638386"/>
                    </a:cubicBezTo>
                    <a:cubicBezTo>
                      <a:pt x="520700" y="539326"/>
                      <a:pt x="551180" y="140546"/>
                      <a:pt x="579120" y="44026"/>
                    </a:cubicBezTo>
                    <a:cubicBezTo>
                      <a:pt x="607060" y="-52494"/>
                      <a:pt x="637540" y="56726"/>
                      <a:pt x="670560" y="59266"/>
                    </a:cubicBezTo>
                    <a:cubicBezTo>
                      <a:pt x="703580" y="61806"/>
                      <a:pt x="777240" y="59266"/>
                      <a:pt x="777240" y="59266"/>
                    </a:cubicBezTo>
                    <a:lnTo>
                      <a:pt x="929640" y="5926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172200" y="6172200"/>
                <a:ext cx="5505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1545519"/>
                </p:ext>
              </p:extLst>
            </p:nvPr>
          </p:nvGraphicFramePr>
          <p:xfrm>
            <a:off x="5257800" y="5248275"/>
            <a:ext cx="509588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705" name="Equation" r:id="rId18" imgW="330120" imgH="431640" progId="Equation.DSMT4">
                    <p:embed/>
                  </p:oleObj>
                </mc:Choice>
                <mc:Fallback>
                  <p:oleObj name="Equation" r:id="rId18" imgW="33012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257800" y="5248275"/>
                          <a:ext cx="509588" cy="666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318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4CE9664-3F57-4E10-9B70-FEEE6BFF2DF9}" type="datetime1">
              <a:rPr lang="en-US" smtClean="0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E9BD7-7B19-4F87-9C19-B1C122ACAE3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4198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893763"/>
            <a:ext cx="6742113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5838825" y="1035050"/>
            <a:ext cx="7747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992" name="TextBox 11"/>
          <p:cNvSpPr txBox="1">
            <a:spLocks noChangeArrowheads="1"/>
          </p:cNvSpPr>
          <p:nvPr/>
        </p:nvSpPr>
        <p:spPr bwMode="auto">
          <a:xfrm>
            <a:off x="6684963" y="542925"/>
            <a:ext cx="23225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1"/>
              <a:t>Pt  </a:t>
            </a:r>
            <a:r>
              <a:rPr lang="en-US" altLang="en-US" sz="2000" b="0"/>
              <a:t>foil edge position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/>
              <a:t>7.5 mm from the beam axis 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910263" y="2090738"/>
            <a:ext cx="7747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994" name="TextBox 15"/>
          <p:cNvSpPr txBox="1">
            <a:spLocks noChangeArrowheads="1"/>
          </p:cNvSpPr>
          <p:nvPr/>
        </p:nvSpPr>
        <p:spPr bwMode="auto">
          <a:xfrm>
            <a:off x="6662738" y="1879600"/>
            <a:ext cx="2463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/>
              <a:t>Proton beam position when the IH slabs single counts increase on factor 2 due to the halo beam interaction with the </a:t>
            </a:r>
            <a:r>
              <a:rPr lang="en-US" altLang="en-US" sz="2000" b="0" i="1"/>
              <a:t>Pt</a:t>
            </a:r>
            <a:r>
              <a:rPr lang="en-US" altLang="en-US" sz="2000" b="0"/>
              <a:t>  foil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/>
              <a:t>(no </a:t>
            </a:r>
            <a:r>
              <a:rPr lang="en-US" altLang="en-US" sz="2000" b="0" i="1"/>
              <a:t>Be</a:t>
            </a:r>
            <a:r>
              <a:rPr lang="en-US" altLang="en-US" sz="2000" b="0"/>
              <a:t> target). </a:t>
            </a:r>
          </a:p>
        </p:txBody>
      </p:sp>
      <p:sp>
        <p:nvSpPr>
          <p:cNvPr id="41995" name="TextBox 7"/>
          <p:cNvSpPr txBox="1">
            <a:spLocks noChangeArrowheads="1"/>
          </p:cNvSpPr>
          <p:nvPr/>
        </p:nvSpPr>
        <p:spPr bwMode="auto">
          <a:xfrm>
            <a:off x="5980113" y="2584450"/>
            <a:ext cx="481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Y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769938" y="1035050"/>
            <a:ext cx="577373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5416550" y="2936875"/>
            <a:ext cx="633413" cy="56197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9525" y="0"/>
            <a:ext cx="91535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6" name="WordArt 98"/>
          <p:cNvSpPr>
            <a:spLocks noChangeArrowheads="1" noChangeShapeType="1" noTextEdit="1"/>
          </p:cNvSpPr>
          <p:nvPr/>
        </p:nvSpPr>
        <p:spPr bwMode="auto">
          <a:xfrm>
            <a:off x="1905000" y="0"/>
            <a:ext cx="5257800" cy="5784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-beam position (run 2012)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56734"/>
              </p:ext>
            </p:extLst>
          </p:nvPr>
        </p:nvGraphicFramePr>
        <p:xfrm>
          <a:off x="0" y="3505200"/>
          <a:ext cx="9144000" cy="2895600"/>
        </p:xfrm>
        <a:graphic>
          <a:graphicData uri="http://schemas.openxmlformats.org/drawingml/2006/table">
            <a:tbl>
              <a:tblPr/>
              <a:tblGrid>
                <a:gridCol w="3352800"/>
                <a:gridCol w="2823410"/>
                <a:gridCol w="2967790"/>
              </a:tblGrid>
              <a:tr h="890954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Spectrometer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7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0954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Relative resolution on the particle momentum  in L.S.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3•10</a:t>
                      </a:r>
                      <a:r>
                        <a:rPr kumimoji="0" lang="en-US" alt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-3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</a:tr>
              <a:tr h="11136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Precision on Q-projections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(experimental measurement)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s</a:t>
                      </a:r>
                      <a:r>
                        <a:rPr kumimoji="0" lang="en-US" alt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Q</a:t>
                      </a:r>
                      <a:r>
                        <a:rPr kumimoji="0" lang="en-US" altLang="en-US" sz="2000" b="1" i="0" u="none" strike="noStrike" cap="none" normalizeH="0" baseline="-38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X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 =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s</a:t>
                      </a:r>
                      <a:r>
                        <a:rPr kumimoji="0" lang="en-US" alt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Q</a:t>
                      </a:r>
                      <a:r>
                        <a:rPr kumimoji="0" lang="en-US" altLang="en-US" sz="2000" b="1" i="0" u="none" strike="noStrike" cap="none" normalizeH="0" baseline="-38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Y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 = 0.5 MeV/c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s</a:t>
                      </a:r>
                      <a:r>
                        <a:rPr kumimoji="0" lang="en-US" alt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Q</a:t>
                      </a:r>
                      <a:r>
                        <a:rPr kumimoji="0" lang="en-US" altLang="en-US" sz="2000" b="1" i="0" u="none" strike="noStrike" cap="none" normalizeH="0" baseline="-38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L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 = 0.5 MeV/c (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pp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s</a:t>
                      </a:r>
                      <a:r>
                        <a:rPr kumimoji="0" lang="en-US" alt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Q</a:t>
                      </a:r>
                      <a:r>
                        <a:rPr kumimoji="0" lang="en-US" altLang="en-US" sz="2000" b="1" i="0" u="none" strike="noStrike" cap="none" normalizeH="0" baseline="-38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L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 = 0.9 MeV/c (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pK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)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02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-9525" y="0"/>
            <a:ext cx="91535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" name="WordArt 98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686800" cy="5784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DIRAC setup characteristics and experimental conditions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3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206552"/>
              </p:ext>
            </p:extLst>
          </p:nvPr>
        </p:nvGraphicFramePr>
        <p:xfrm>
          <a:off x="0" y="685800"/>
          <a:ext cx="9144000" cy="2743200"/>
        </p:xfrm>
        <a:graphic>
          <a:graphicData uri="http://schemas.openxmlformats.org/drawingml/2006/table">
            <a:tbl>
              <a:tblPr/>
              <a:tblGrid>
                <a:gridCol w="4267200"/>
                <a:gridCol w="4876800"/>
              </a:tblGrid>
              <a:tr h="10343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The relative angle of the secondary channel relative to proton beam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8A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34" charset="-128"/>
                          <a:cs typeface="Times New Roman" panose="02020603050405020304" pitchFamily="18" charset="0"/>
                        </a:rPr>
                        <a:t>5.7±1°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E95"/>
                    </a:solidFill>
                  </a:tcPr>
                </a:tc>
              </a:tr>
              <a:tr h="5846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Solid angle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8A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1.2•10</a:t>
                      </a:r>
                      <a:r>
                        <a:rPr kumimoji="0" lang="en-US" alt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-3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sr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E95"/>
                    </a:solidFill>
                  </a:tcPr>
                </a:tc>
              </a:tr>
              <a:tr h="11242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Dipole magnet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8A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</a:t>
                      </a:r>
                      <a:r>
                        <a:rPr kumimoji="0" lang="en-US" altLang="en-US" sz="20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max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= 1.65 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BL = 2.2 Tm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FE95"/>
                    </a:solidFill>
                  </a:tcPr>
                </a:tc>
              </a:tr>
            </a:tbl>
          </a:graphicData>
        </a:graphic>
      </p:graphicFrame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2218D802-7C7C-4545-A165-4CC6294AD581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DFE4FCA-23C1-4FE4-8E94-4E106FD63AEF}" type="slidenum">
              <a:rPr lang="ru-RU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6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6680" y="685800"/>
            <a:ext cx="8945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Letters B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735 (2014) 288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First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πK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atom lifetime and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πK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scattering length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measurements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paper,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πK pairs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πK atom breakup in the Ni target have been observed, as many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282028"/>
              </p:ext>
            </p:extLst>
          </p:nvPr>
        </p:nvGraphicFramePr>
        <p:xfrm>
          <a:off x="3048000" y="3581400"/>
          <a:ext cx="237278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10" name="Equation" r:id="rId4" imgW="914400" imgH="279400" progId="Equation.DSMT4">
                  <p:embed/>
                </p:oleObj>
              </mc:Choice>
              <mc:Fallback>
                <p:oleObj name="Equation" r:id="rId4" imgW="914400" imgH="279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81400"/>
                        <a:ext cx="2372783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52400" y="4267200"/>
            <a:ext cx="882396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first measurement of the </a:t>
            </a:r>
            <a:r>
              <a:rPr lang="en-US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S-wave </a:t>
            </a:r>
            <a:r>
              <a:rPr lang="en-US" sz="23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isospin</a:t>
            </a:r>
            <a:r>
              <a:rPr lang="en-US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-odd πK scattering length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39404"/>
              </p:ext>
            </p:extLst>
          </p:nvPr>
        </p:nvGraphicFramePr>
        <p:xfrm>
          <a:off x="2286000" y="4648200"/>
          <a:ext cx="5084064" cy="948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11" name="Equation" r:id="rId6" imgW="2120900" imgH="393700" progId="Equation.DSMT4">
                  <p:embed/>
                </p:oleObj>
              </mc:Choice>
              <mc:Fallback>
                <p:oleObj name="Equation" r:id="rId6" imgW="2120900" imgH="3937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48200"/>
                        <a:ext cx="5084064" cy="948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213360" y="55626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 was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obtained using 2/3 of the existing statistics with low and medium background in the scintillation fiber detector.</a:t>
            </a: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8" name="WordArt 98"/>
          <p:cNvSpPr>
            <a:spLocks noChangeArrowheads="1" noChangeShapeType="1" noTextEdit="1"/>
          </p:cNvSpPr>
          <p:nvPr/>
        </p:nvSpPr>
        <p:spPr bwMode="auto">
          <a:xfrm>
            <a:off x="2590800" y="0"/>
            <a:ext cx="4343400" cy="5022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atoms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6680" y="3048000"/>
            <a:ext cx="894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 on these results, the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measurement of the 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πK atom lifetime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been deduced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2362200" y="2209800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178±49 (3.6σ)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πK atomic pairs as well as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653±42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produced πK atoms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2218D802-7C7C-4545-A165-4CC6294AD581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4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7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78" name="Group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934611"/>
              </p:ext>
            </p:extLst>
          </p:nvPr>
        </p:nvGraphicFramePr>
        <p:xfrm>
          <a:off x="0" y="838200"/>
          <a:ext cx="9144000" cy="2588016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5751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Primary proton beam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7D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24 </a:t>
                      </a:r>
                      <a:r>
                        <a:rPr kumimoji="0" lang="en-US" altLang="en-US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GeV</a:t>
                      </a: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/c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</a:tr>
              <a:tr h="5751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Beam intensity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7D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(3.0 </a:t>
                      </a: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÷3.3</a:t>
                      </a: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)</a:t>
                      </a: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·10</a:t>
                      </a:r>
                      <a:r>
                        <a:rPr kumimoji="0" lang="en-US" altLang="en-US" sz="2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proton/spill</a:t>
                      </a:r>
                      <a:endParaRPr kumimoji="0" lang="en-US" alt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</a:tr>
              <a:tr h="5751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Spill duration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7D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450 </a:t>
                      </a:r>
                      <a:r>
                        <a:rPr kumimoji="0" lang="en-US" altLang="en-US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ms</a:t>
                      </a:r>
                      <a:endParaRPr kumimoji="0" lang="en-US" alt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</a:tr>
              <a:tr h="789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Secondary particles intensity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(single count of one IH plane)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7D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+mn-cs"/>
                        </a:rPr>
                        <a:t>≈7</a:t>
                      </a: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·10</a:t>
                      </a:r>
                      <a:r>
                        <a:rPr kumimoji="0" lang="en-US" altLang="en-US" sz="2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6</a:t>
                      </a: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particle/spill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1E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E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80" name="Group 2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947393"/>
              </p:ext>
            </p:extLst>
          </p:nvPr>
        </p:nvGraphicFramePr>
        <p:xfrm>
          <a:off x="0" y="3657600"/>
          <a:ext cx="9144000" cy="2301240"/>
        </p:xfrm>
        <a:graphic>
          <a:graphicData uri="http://schemas.openxmlformats.org/drawingml/2006/table">
            <a:tbl>
              <a:tblPr/>
              <a:tblGrid>
                <a:gridCol w="4552709"/>
                <a:gridCol w="4591291"/>
              </a:tblGrid>
              <a:tr h="2301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Be target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FD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Target thickness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103 </a:t>
                      </a:r>
                      <a:r>
                        <a:rPr kumimoji="0" lang="en-US" altLang="en-US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μm</a:t>
                      </a:r>
                      <a:endParaRPr kumimoji="0" lang="en-US" alt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D83"/>
                    </a:solidFill>
                  </a:tcPr>
                </a:tc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Radiation thickness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2.93·10</a:t>
                      </a:r>
                      <a:r>
                        <a:rPr kumimoji="0" lang="en-US" altLang="en-US" sz="2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-4 </a:t>
                      </a: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X</a:t>
                      </a:r>
                      <a:r>
                        <a:rPr kumimoji="0" lang="en-US" altLang="en-US" sz="2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0</a:t>
                      </a:r>
                      <a:endParaRPr kumimoji="0" lang="en-US" alt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D83"/>
                    </a:solidFill>
                  </a:tcPr>
                </a:tc>
              </a:tr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</a:rPr>
                        <a:t>Probability of inelastic proton interaction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FEA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2.52·10</a:t>
                      </a:r>
                      <a:r>
                        <a:rPr kumimoji="0" lang="en-US" altLang="en-US" sz="2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-4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D8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-9525" y="0"/>
            <a:ext cx="91535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6" name="WordArt 98"/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8001000" cy="5784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Experimental conditions (run 2012)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2218D802-7C7C-4545-A165-4CC6294AD581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6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5943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2400" y="685800"/>
            <a:ext cx="3200400" cy="969496"/>
          </a:xfrm>
          <a:prstGeom prst="rect">
            <a:avLst/>
          </a:prstGeom>
          <a:solidFill>
            <a:srgbClr val="E7FFC3"/>
          </a:solidFill>
          <a:ln w="9525">
            <a:solidFill>
              <a:srgbClr val="9EFE1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900" dirty="0">
                <a:solidFill>
                  <a:srgbClr val="4B0288"/>
                </a:solidFill>
                <a:latin typeface="Sylfaen" charset="0"/>
                <a:ea typeface="ＭＳ Ｐゴシック" charset="0"/>
                <a:cs typeface="+mn-cs"/>
              </a:rPr>
              <a:t>Layout of the dipole magnet (arrows indicate the direction of magnetization)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489960" y="838200"/>
            <a:ext cx="5638800" cy="692497"/>
          </a:xfrm>
          <a:prstGeom prst="rect">
            <a:avLst/>
          </a:prstGeom>
          <a:solidFill>
            <a:srgbClr val="E7FFC3"/>
          </a:solidFill>
          <a:ln w="9525">
            <a:solidFill>
              <a:srgbClr val="9EFE1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900" b="0" dirty="0" smtClean="0">
                <a:solidFill>
                  <a:srgbClr val="4B0288"/>
                </a:solidFill>
                <a:cs typeface="Times New Roman" panose="02020603050405020304" pitchFamily="18" charset="0"/>
              </a:rPr>
              <a:t>Horizontal field distribution along z-axis at X=Y=0mm</a:t>
            </a:r>
          </a:p>
          <a:p>
            <a:pPr algn="ctr" eaLnBrk="1" hangingPunct="1">
              <a:defRPr/>
            </a:pPr>
            <a:r>
              <a:rPr lang="en-US" sz="2000" b="0" dirty="0" smtClean="0">
                <a:solidFill>
                  <a:srgbClr val="4B0288"/>
                </a:solidFill>
                <a:cs typeface="Times New Roman" panose="02020603050405020304" pitchFamily="18" charset="0"/>
              </a:rPr>
              <a:t>∫</a:t>
            </a:r>
            <a:r>
              <a:rPr lang="en-US" sz="2000" b="0" dirty="0" err="1" smtClean="0">
                <a:solidFill>
                  <a:srgbClr val="4B0288"/>
                </a:solidFill>
                <a:cs typeface="Times New Roman" panose="02020603050405020304" pitchFamily="18" charset="0"/>
              </a:rPr>
              <a:t>Bx</a:t>
            </a:r>
            <a:r>
              <a:rPr lang="en-US" sz="2000" b="0" dirty="0" smtClean="0">
                <a:solidFill>
                  <a:srgbClr val="4B0288"/>
                </a:solidFill>
                <a:cs typeface="Times New Roman" panose="02020603050405020304" pitchFamily="18" charset="0"/>
              </a:rPr>
              <a:t>(0,0,z)</a:t>
            </a:r>
            <a:r>
              <a:rPr lang="en-US" sz="2000" b="0" dirty="0" err="1" smtClean="0">
                <a:solidFill>
                  <a:srgbClr val="4B0288"/>
                </a:solidFill>
                <a:cs typeface="Times New Roman" panose="02020603050405020304" pitchFamily="18" charset="0"/>
              </a:rPr>
              <a:t>dz</a:t>
            </a:r>
            <a:r>
              <a:rPr lang="en-US" sz="2000" b="0" dirty="0" smtClean="0">
                <a:solidFill>
                  <a:srgbClr val="4B0288"/>
                </a:solidFill>
                <a:cs typeface="Times New Roman" panose="02020603050405020304" pitchFamily="18" charset="0"/>
              </a:rPr>
              <a:t> = 24.6x10</a:t>
            </a:r>
            <a:r>
              <a:rPr lang="en-US" sz="2000" b="0" baseline="30000" dirty="0" smtClean="0">
                <a:solidFill>
                  <a:srgbClr val="4B0288"/>
                </a:solidFill>
                <a:cs typeface="Times New Roman" panose="02020603050405020304" pitchFamily="18" charset="0"/>
              </a:rPr>
              <a:t>-3</a:t>
            </a:r>
            <a:r>
              <a:rPr lang="en-US" sz="2000" b="0" dirty="0" smtClean="0">
                <a:solidFill>
                  <a:srgbClr val="4B0288"/>
                </a:solidFill>
                <a:cs typeface="Times New Roman" panose="02020603050405020304" pitchFamily="18" charset="0"/>
              </a:rPr>
              <a:t> [Tm]</a:t>
            </a:r>
          </a:p>
        </p:txBody>
      </p:sp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41A3D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Magnet</a:t>
            </a:r>
            <a:endParaRPr lang="en-US" sz="3200" b="1" dirty="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218D802-7C7C-4545-A165-4CC6294AD581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E4FCA-23C1-4FE4-8E94-4E106FD63AEF}" type="slidenum">
              <a:rPr lang="ru-RU"/>
              <a:pPr>
                <a:defRPr/>
              </a:pPr>
              <a:t>51</a:t>
            </a:fld>
            <a:endParaRPr lang="ru-RU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3"/>
          <a:srcRect b="7647"/>
          <a:stretch/>
        </p:blipFill>
        <p:spPr bwMode="auto">
          <a:xfrm>
            <a:off x="152400" y="1676400"/>
            <a:ext cx="3154363" cy="478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2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0"/>
            <a:ext cx="44958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76200" y="0"/>
            <a:ext cx="42672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Degradation of old magnet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1036320"/>
            <a:ext cx="4343400" cy="5791200"/>
            <a:chOff x="0" y="1036320"/>
            <a:chExt cx="4572000" cy="5791200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1036320"/>
              <a:ext cx="4572000" cy="5791200"/>
              <a:chOff x="4495800" y="1066800"/>
              <a:chExt cx="4648200" cy="5791200"/>
            </a:xfrm>
          </p:grpSpPr>
          <p:pic>
            <p:nvPicPr>
              <p:cNvPr id="5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95800" y="1066800"/>
                <a:ext cx="4648200" cy="579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5425440" y="1402080"/>
                <a:ext cx="3581400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0" dirty="0">
                    <a:solidFill>
                      <a:srgbClr val="4B02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position of the second peak in Q</a:t>
                </a:r>
                <a:r>
                  <a:rPr lang="en-US" sz="2400" b="0" baseline="-25000" dirty="0">
                    <a:solidFill>
                      <a:srgbClr val="4B02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0" dirty="0">
                    <a:solidFill>
                      <a:srgbClr val="4B02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distributions of </a:t>
                </a:r>
                <a:r>
                  <a:rPr lang="en-US" sz="2400" b="0" dirty="0" err="1">
                    <a:solidFill>
                      <a:srgbClr val="4B02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b="0" baseline="30000" dirty="0" err="1">
                    <a:solidFill>
                      <a:srgbClr val="4B02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b="0" dirty="0" err="1">
                    <a:solidFill>
                      <a:srgbClr val="4B02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b="0" baseline="30000" dirty="0">
                    <a:solidFill>
                      <a:srgbClr val="4B02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b="0" dirty="0">
                    <a:solidFill>
                      <a:srgbClr val="4B02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 versus dates.</a:t>
                </a:r>
                <a:endParaRPr lang="en-US" sz="2400" b="0" baseline="-25000" dirty="0">
                  <a:solidFill>
                    <a:srgbClr val="4B028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7118255"/>
                </p:ext>
              </p:extLst>
            </p:nvPr>
          </p:nvGraphicFramePr>
          <p:xfrm>
            <a:off x="2590800" y="3124200"/>
            <a:ext cx="1455737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48" name="Equation" r:id="rId4" imgW="838233" imgH="432009" progId="Equation.3">
                    <p:embed/>
                  </p:oleObj>
                </mc:Choice>
                <mc:Fallback>
                  <p:oleObj name="Equation" r:id="rId4" imgW="838233" imgH="432009" progId="Equation.3">
                    <p:embed/>
                    <p:pic>
                      <p:nvPicPr>
                        <p:cNvPr id="0" name="Object 10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3124200"/>
                          <a:ext cx="1455737" cy="749300"/>
                        </a:xfrm>
                        <a:prstGeom prst="rect">
                          <a:avLst/>
                        </a:prstGeom>
                        <a:solidFill>
                          <a:srgbClr val="BFFFBF"/>
                        </a:solidFill>
                        <a:ln w="9525">
                          <a:solidFill>
                            <a:srgbClr val="20E00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E468113-9092-443A-88AC-EDFF1D2B3C1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762000"/>
            <a:ext cx="41429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magnet (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-Fe-B),  2011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762000"/>
            <a:ext cx="40446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magnet (Sm-Co),  2012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297680" y="1203960"/>
            <a:ext cx="4770120" cy="5623560"/>
            <a:chOff x="4282440" y="1234440"/>
            <a:chExt cx="4495800" cy="56235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7" r="7233"/>
            <a:stretch/>
          </p:blipFill>
          <p:spPr>
            <a:xfrm>
              <a:off x="4282440" y="1234440"/>
              <a:ext cx="4495800" cy="5623560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5102062" y="1447800"/>
              <a:ext cx="3483138" cy="838200"/>
              <a:chOff x="5178262" y="1447800"/>
              <a:chExt cx="3483138" cy="838200"/>
            </a:xfrm>
          </p:grpSpPr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3904063"/>
                  </p:ext>
                </p:extLst>
              </p:nvPr>
            </p:nvGraphicFramePr>
            <p:xfrm>
              <a:off x="5178262" y="1448118"/>
              <a:ext cx="2583947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849" name="Equation" r:id="rId7" imgW="1650960" imgH="291960" progId="Equation.DSMT4">
                      <p:embed/>
                    </p:oleObj>
                  </mc:Choice>
                  <mc:Fallback>
                    <p:oleObj name="Equation" r:id="rId7" imgW="1650960" imgH="2919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5178262" y="1448118"/>
                            <a:ext cx="2583947" cy="457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5253271"/>
                  </p:ext>
                </p:extLst>
              </p:nvPr>
            </p:nvGraphicFramePr>
            <p:xfrm>
              <a:off x="7772400" y="1447800"/>
              <a:ext cx="889000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850" name="Equation" r:id="rId9" imgW="507960" imgH="253800" progId="Equation.DSMT4">
                      <p:embed/>
                    </p:oleObj>
                  </mc:Choice>
                  <mc:Fallback>
                    <p:oleObj name="Equation" r:id="rId9" imgW="507960" imgH="253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7772400" y="1447800"/>
                            <a:ext cx="889000" cy="444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2689629"/>
                  </p:ext>
                </p:extLst>
              </p:nvPr>
            </p:nvGraphicFramePr>
            <p:xfrm>
              <a:off x="5257800" y="1905000"/>
              <a:ext cx="180975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851" name="Equation" r:id="rId11" imgW="1206360" imgH="253800" progId="Equation.DSMT4">
                      <p:embed/>
                    </p:oleObj>
                  </mc:Choice>
                  <mc:Fallback>
                    <p:oleObj name="Equation" r:id="rId11" imgW="1206360" imgH="253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5257800" y="1905000"/>
                            <a:ext cx="1809750" cy="381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4840286" y="-15240"/>
            <a:ext cx="4303713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2" name="WordArt 98"/>
          <p:cNvSpPr>
            <a:spLocks noChangeArrowheads="1" noChangeShapeType="1" noTextEdit="1"/>
          </p:cNvSpPr>
          <p:nvPr/>
        </p:nvSpPr>
        <p:spPr bwMode="auto">
          <a:xfrm>
            <a:off x="4953000" y="37148"/>
            <a:ext cx="3962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ew magnet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behaviour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84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55C1D-CEC7-4C4B-9024-8398ED9471A6}" type="slidenum">
              <a:rPr lang="en-US" altLang="en-US"/>
              <a:pPr>
                <a:defRPr/>
              </a:pPr>
              <a:t>53</a:t>
            </a:fld>
            <a:endParaRPr lang="en-US" altLang="en-US"/>
          </a:p>
        </p:txBody>
      </p:sp>
      <p:sp>
        <p:nvSpPr>
          <p:cNvPr id="2051" name="Rectangle 1"/>
          <p:cNvSpPr>
            <a:spLocks/>
          </p:cNvSpPr>
          <p:nvPr/>
        </p:nvSpPr>
        <p:spPr bwMode="auto">
          <a:xfrm>
            <a:off x="114300" y="6400800"/>
            <a:ext cx="1917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22/10/13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/>
          </p:cNvSpPr>
          <p:nvPr/>
        </p:nvSpPr>
        <p:spPr bwMode="auto">
          <a:xfrm>
            <a:off x="4572000" y="1638300"/>
            <a:ext cx="3441700" cy="1028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π</a:t>
            </a:r>
            <a:r>
              <a:rPr lang="en-US" altLang="en-US" b="1" baseline="320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+</a:t>
            </a:r>
            <a:r>
              <a:rPr lang="en-US" altLang="en-US" b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π</a:t>
            </a:r>
            <a:r>
              <a:rPr lang="en-US" altLang="en-US" b="1" baseline="320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-</a:t>
            </a:r>
            <a:r>
              <a:rPr lang="en-US" altLang="en-US" sz="1800" b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(green) 72361±269</a:t>
            </a:r>
          </a:p>
          <a:p>
            <a:pPr eaLnBrk="1" hangingPunct="1"/>
            <a:r>
              <a:rPr lang="en-US" altLang="en-US" sz="1800" b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K</a:t>
            </a:r>
            <a:r>
              <a:rPr lang="en-US" altLang="en-US" sz="1800" b="1" baseline="320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+</a:t>
            </a:r>
            <a:r>
              <a:rPr lang="en-US" altLang="en-US" sz="1800" b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K</a:t>
            </a:r>
            <a:r>
              <a:rPr lang="en-US" altLang="en-US" sz="1800" b="1" baseline="320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-</a:t>
            </a:r>
            <a:r>
              <a:rPr lang="en-US" altLang="en-US" sz="1800" b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(magenta) 324±25</a:t>
            </a:r>
          </a:p>
          <a:p>
            <a:pPr eaLnBrk="1" hangingPunct="1"/>
            <a:r>
              <a:rPr lang="en-US" altLang="en-US" sz="1800" b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p-antip(blue)  17±5</a:t>
            </a:r>
          </a:p>
        </p:txBody>
      </p:sp>
      <p:sp>
        <p:nvSpPr>
          <p:cNvPr id="2054" name="Rectangle 4"/>
          <p:cNvSpPr>
            <a:spLocks/>
          </p:cNvSpPr>
          <p:nvPr/>
        </p:nvSpPr>
        <p:spPr bwMode="auto">
          <a:xfrm>
            <a:off x="114300" y="266700"/>
            <a:ext cx="8483600" cy="838200"/>
          </a:xfrm>
          <a:prstGeom prst="rect">
            <a:avLst/>
          </a:prstGeom>
          <a:solidFill>
            <a:srgbClr val="FFA49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Search of K</a:t>
            </a:r>
            <a:r>
              <a:rPr lang="en-US" altLang="en-US" b="1" baseline="320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+</a:t>
            </a:r>
            <a:r>
              <a:rPr lang="en-US" altLang="en-US" b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K</a:t>
            </a:r>
            <a:r>
              <a:rPr lang="en-US" altLang="en-US" b="1" baseline="320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-  </a:t>
            </a:r>
            <a:r>
              <a:rPr lang="en-US" altLang="en-US" b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and p-antiproton pair using Time Of Flight.  Low momentum range</a:t>
            </a:r>
          </a:p>
        </p:txBody>
      </p:sp>
      <p:sp>
        <p:nvSpPr>
          <p:cNvPr id="2055" name="Rectangle 5"/>
          <p:cNvSpPr>
            <a:spLocks/>
          </p:cNvSpPr>
          <p:nvPr/>
        </p:nvSpPr>
        <p:spPr bwMode="auto">
          <a:xfrm>
            <a:off x="7226300" y="6540500"/>
            <a:ext cx="1917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9pPr>
          </a:lstStyle>
          <a:p>
            <a:pPr algn="r" eaLnBrk="1" hangingPunct="1"/>
            <a:r>
              <a:rPr lang="en-US" altLang="en-US" sz="1400" dirty="0" smtClean="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39</a:t>
            </a:r>
            <a:endParaRPr lang="en-US" altLang="en-US" sz="1400" dirty="0">
              <a:solidFill>
                <a:schemeClr val="tx1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  <p:sp>
        <p:nvSpPr>
          <p:cNvPr id="2056" name="Rectangle 6"/>
          <p:cNvSpPr>
            <a:spLocks/>
          </p:cNvSpPr>
          <p:nvPr/>
        </p:nvSpPr>
        <p:spPr bwMode="auto">
          <a:xfrm>
            <a:off x="4938713" y="6159500"/>
            <a:ext cx="3859212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average Time Of Flight [ns]</a:t>
            </a:r>
          </a:p>
        </p:txBody>
      </p:sp>
    </p:spTree>
    <p:extLst>
      <p:ext uri="{BB962C8B-B14F-4D97-AF65-F5344CB8AC3E}">
        <p14:creationId xmlns:p14="http://schemas.microsoft.com/office/powerpoint/2010/main" val="23890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027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A</a:t>
            </a:r>
            <a:r>
              <a:rPr lang="en-US" sz="3600" baseline="-25000">
                <a:solidFill>
                  <a:srgbClr val="761E3D"/>
                </a:solidFill>
                <a:latin typeface="Symbol" charset="0"/>
                <a:ea typeface="ＭＳ Ｐゴシック" charset="0"/>
              </a:rPr>
              <a:t>2p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 and A</a:t>
            </a:r>
            <a:r>
              <a:rPr lang="en-US" sz="3600" baseline="-25000">
                <a:solidFill>
                  <a:srgbClr val="761E3D"/>
                </a:solidFill>
                <a:latin typeface="Symbol" charset="0"/>
                <a:ea typeface="ＭＳ Ｐゴシック" charset="0"/>
              </a:rPr>
              <a:t>pK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 production</a:t>
            </a:r>
          </a:p>
        </p:txBody>
      </p:sp>
      <p:graphicFrame>
        <p:nvGraphicFramePr>
          <p:cNvPr id="36866" name="Object 1029"/>
          <p:cNvGraphicFramePr>
            <a:graphicFrameLocks noChangeAspect="1"/>
          </p:cNvGraphicFramePr>
          <p:nvPr/>
        </p:nvGraphicFramePr>
        <p:xfrm>
          <a:off x="144463" y="990600"/>
          <a:ext cx="886460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14" name="Equation" r:id="rId3" imgW="4419600" imgH="508000" progId="Equation.3">
                  <p:embed/>
                </p:oleObj>
              </mc:Choice>
              <mc:Fallback>
                <p:oleObj name="Equation" r:id="rId3" imgW="4419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990600"/>
                        <a:ext cx="8864600" cy="1017588"/>
                      </a:xfrm>
                      <a:prstGeom prst="rect">
                        <a:avLst/>
                      </a:prstGeom>
                      <a:solidFill>
                        <a:srgbClr val="CAFE7E"/>
                      </a:solidFill>
                      <a:ln w="9525">
                        <a:solidFill>
                          <a:srgbClr val="62E10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1030"/>
          <p:cNvGraphicFramePr>
            <a:graphicFrameLocks noChangeAspect="1"/>
          </p:cNvGraphicFramePr>
          <p:nvPr/>
        </p:nvGraphicFramePr>
        <p:xfrm>
          <a:off x="468313" y="2249488"/>
          <a:ext cx="16525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15" name="Equation" r:id="rId5" imgW="863225" imgH="241195" progId="Equation.3">
                  <p:embed/>
                </p:oleObj>
              </mc:Choice>
              <mc:Fallback>
                <p:oleObj name="Equation" r:id="rId5" imgW="86322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249488"/>
                        <a:ext cx="1652587" cy="461962"/>
                      </a:xfrm>
                      <a:prstGeom prst="rect">
                        <a:avLst/>
                      </a:prstGeom>
                      <a:solidFill>
                        <a:srgbClr val="DDFFDD"/>
                      </a:solidFill>
                      <a:ln w="9525">
                        <a:solidFill>
                          <a:srgbClr val="20E00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1031"/>
          <p:cNvGraphicFramePr>
            <a:graphicFrameLocks noChangeAspect="1"/>
          </p:cNvGraphicFramePr>
          <p:nvPr/>
        </p:nvGraphicFramePr>
        <p:xfrm>
          <a:off x="457200" y="3048000"/>
          <a:ext cx="76962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16" name="Equation" r:id="rId7" imgW="4191000" imgH="431800" progId="Equation.3">
                  <p:embed/>
                </p:oleObj>
              </mc:Choice>
              <mc:Fallback>
                <p:oleObj name="Equation" r:id="rId7" imgW="4191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7696200" cy="793750"/>
                      </a:xfrm>
                      <a:prstGeom prst="rect">
                        <a:avLst/>
                      </a:prstGeom>
                      <a:solidFill>
                        <a:srgbClr val="DDFFDD"/>
                      </a:solidFill>
                      <a:ln w="9525">
                        <a:solidFill>
                          <a:srgbClr val="20E00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1032"/>
          <p:cNvGraphicFramePr>
            <a:graphicFrameLocks noChangeAspect="1"/>
          </p:cNvGraphicFramePr>
          <p:nvPr/>
        </p:nvGraphicFramePr>
        <p:xfrm>
          <a:off x="457200" y="4191000"/>
          <a:ext cx="3733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17" name="Equation" r:id="rId9" imgW="2108200" imgH="660400" progId="Equation.3">
                  <p:embed/>
                </p:oleObj>
              </mc:Choice>
              <mc:Fallback>
                <p:oleObj name="Equation" r:id="rId9" imgW="21082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0"/>
                        <a:ext cx="3733800" cy="1168400"/>
                      </a:xfrm>
                      <a:prstGeom prst="rect">
                        <a:avLst/>
                      </a:prstGeom>
                      <a:solidFill>
                        <a:srgbClr val="DDFFDD"/>
                      </a:solidFill>
                      <a:ln w="9525">
                        <a:solidFill>
                          <a:srgbClr val="20E00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1033"/>
          <p:cNvGraphicFramePr>
            <a:graphicFrameLocks noChangeAspect="1"/>
          </p:cNvGraphicFramePr>
          <p:nvPr/>
        </p:nvGraphicFramePr>
        <p:xfrm>
          <a:off x="457200" y="5715000"/>
          <a:ext cx="44958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18" name="Equation" r:id="rId11" imgW="2273300" imgH="203200" progId="Equation.3">
                  <p:embed/>
                </p:oleObj>
              </mc:Choice>
              <mc:Fallback>
                <p:oleObj name="Equation" r:id="rId11" imgW="2273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15000"/>
                        <a:ext cx="4495800" cy="401638"/>
                      </a:xfrm>
                      <a:prstGeom prst="rect">
                        <a:avLst/>
                      </a:prstGeom>
                      <a:solidFill>
                        <a:srgbClr val="DDFFDD"/>
                      </a:solidFill>
                      <a:ln w="9525">
                        <a:solidFill>
                          <a:srgbClr val="20E00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Line 1034"/>
          <p:cNvSpPr>
            <a:spLocks noChangeShapeType="1"/>
          </p:cNvSpPr>
          <p:nvPr/>
        </p:nvSpPr>
        <p:spPr bwMode="auto">
          <a:xfrm>
            <a:off x="5562600" y="4876800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7899" name="Line 1035"/>
          <p:cNvSpPr>
            <a:spLocks noChangeShapeType="1"/>
          </p:cNvSpPr>
          <p:nvPr/>
        </p:nvSpPr>
        <p:spPr bwMode="auto">
          <a:xfrm flipV="1">
            <a:off x="6553200" y="4648200"/>
            <a:ext cx="685800" cy="2286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7900" name="Line 1036"/>
          <p:cNvSpPr>
            <a:spLocks noChangeShapeType="1"/>
          </p:cNvSpPr>
          <p:nvPr/>
        </p:nvSpPr>
        <p:spPr bwMode="auto">
          <a:xfrm>
            <a:off x="6553200" y="4876800"/>
            <a:ext cx="685800" cy="2286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7901" name="Oval 1037"/>
          <p:cNvSpPr>
            <a:spLocks noChangeArrowheads="1"/>
          </p:cNvSpPr>
          <p:nvPr/>
        </p:nvSpPr>
        <p:spPr bwMode="auto">
          <a:xfrm>
            <a:off x="6477000" y="4760913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7902" name="Line 1038"/>
          <p:cNvSpPr>
            <a:spLocks noChangeShapeType="1"/>
          </p:cNvSpPr>
          <p:nvPr/>
        </p:nvSpPr>
        <p:spPr bwMode="auto">
          <a:xfrm flipV="1">
            <a:off x="7239000" y="4648200"/>
            <a:ext cx="914400" cy="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7903" name="Line 1039"/>
          <p:cNvSpPr>
            <a:spLocks noChangeShapeType="1"/>
          </p:cNvSpPr>
          <p:nvPr/>
        </p:nvSpPr>
        <p:spPr bwMode="auto">
          <a:xfrm flipV="1">
            <a:off x="7239000" y="5105400"/>
            <a:ext cx="914400" cy="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7904" name="Freeform 1040"/>
          <p:cNvSpPr>
            <a:spLocks/>
          </p:cNvSpPr>
          <p:nvPr/>
        </p:nvSpPr>
        <p:spPr bwMode="auto">
          <a:xfrm>
            <a:off x="6781800" y="4800600"/>
            <a:ext cx="76200" cy="152400"/>
          </a:xfrm>
          <a:custGeom>
            <a:avLst/>
            <a:gdLst>
              <a:gd name="T0" fmla="*/ 0 w 48"/>
              <a:gd name="T1" fmla="*/ 0 h 96"/>
              <a:gd name="T2" fmla="*/ 76200 w 48"/>
              <a:gd name="T3" fmla="*/ 76200 h 96"/>
              <a:gd name="T4" fmla="*/ 0 w 48"/>
              <a:gd name="T5" fmla="*/ 76200 h 96"/>
              <a:gd name="T6" fmla="*/ 76200 w 48"/>
              <a:gd name="T7" fmla="*/ 152400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" h="96">
                <a:moveTo>
                  <a:pt x="0" y="0"/>
                </a:moveTo>
                <a:cubicBezTo>
                  <a:pt x="24" y="20"/>
                  <a:pt x="48" y="40"/>
                  <a:pt x="48" y="48"/>
                </a:cubicBezTo>
                <a:cubicBezTo>
                  <a:pt x="48" y="56"/>
                  <a:pt x="0" y="40"/>
                  <a:pt x="0" y="48"/>
                </a:cubicBezTo>
                <a:cubicBezTo>
                  <a:pt x="0" y="56"/>
                  <a:pt x="40" y="88"/>
                  <a:pt x="48" y="96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Freeform 1041"/>
          <p:cNvSpPr>
            <a:spLocks/>
          </p:cNvSpPr>
          <p:nvPr/>
        </p:nvSpPr>
        <p:spPr bwMode="auto">
          <a:xfrm>
            <a:off x="6934200" y="4724400"/>
            <a:ext cx="76200" cy="304800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76200 h 192"/>
              <a:gd name="T4" fmla="*/ 76200 w 48"/>
              <a:gd name="T5" fmla="*/ 152400 h 192"/>
              <a:gd name="T6" fmla="*/ 0 w 48"/>
              <a:gd name="T7" fmla="*/ 228600 h 192"/>
              <a:gd name="T8" fmla="*/ 76200 w 48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Freeform 1042"/>
          <p:cNvSpPr>
            <a:spLocks/>
          </p:cNvSpPr>
          <p:nvPr/>
        </p:nvSpPr>
        <p:spPr bwMode="auto">
          <a:xfrm>
            <a:off x="7467600" y="4648200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7" name="Freeform 1043"/>
          <p:cNvSpPr>
            <a:spLocks/>
          </p:cNvSpPr>
          <p:nvPr/>
        </p:nvSpPr>
        <p:spPr bwMode="auto">
          <a:xfrm>
            <a:off x="7696200" y="4648200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Freeform 1044"/>
          <p:cNvSpPr>
            <a:spLocks/>
          </p:cNvSpPr>
          <p:nvPr/>
        </p:nvSpPr>
        <p:spPr bwMode="auto">
          <a:xfrm>
            <a:off x="7924800" y="4648200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882" name="Object 1046"/>
          <p:cNvGraphicFramePr>
            <a:graphicFrameLocks noChangeAspect="1"/>
          </p:cNvGraphicFramePr>
          <p:nvPr/>
        </p:nvGraphicFramePr>
        <p:xfrm>
          <a:off x="5638800" y="43561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19" name="Equation" r:id="rId13" imgW="164885" imgH="164885" progId="Equation.3">
                  <p:embed/>
                </p:oleObj>
              </mc:Choice>
              <mc:Fallback>
                <p:oleObj name="Equation" r:id="rId13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356100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3" name="Object 1047"/>
          <p:cNvGraphicFramePr>
            <a:graphicFrameLocks noChangeAspect="1"/>
          </p:cNvGraphicFramePr>
          <p:nvPr/>
        </p:nvGraphicFramePr>
        <p:xfrm>
          <a:off x="7848600" y="4191000"/>
          <a:ext cx="3333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20" name="Equation" r:id="rId15" imgW="190417" imgH="203112" progId="Equation.3">
                  <p:embed/>
                </p:oleObj>
              </mc:Choice>
              <mc:Fallback>
                <p:oleObj name="Equation" r:id="rId15" imgW="19041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191000"/>
                        <a:ext cx="3333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4" name="Object 1048"/>
          <p:cNvGraphicFramePr>
            <a:graphicFrameLocks noChangeAspect="1"/>
          </p:cNvGraphicFramePr>
          <p:nvPr/>
        </p:nvGraphicFramePr>
        <p:xfrm>
          <a:off x="7772400" y="51816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21" name="Equation" r:id="rId17" imgW="203024" imgH="203024" progId="Equation.3">
                  <p:embed/>
                </p:oleObj>
              </mc:Choice>
              <mc:Fallback>
                <p:oleObj name="Equation" r:id="rId17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181600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89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80" name="Picture 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9342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9906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Break-up dependencies P</a:t>
            </a:r>
            <a:r>
              <a:rPr lang="en-US" sz="3200" baseline="-250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br</a:t>
            </a:r>
            <a:r>
              <a:rPr lang="en-US" sz="32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 from atoms lifetime for  </a:t>
            </a:r>
            <a:r>
              <a:rPr lang="en-US" sz="3200">
                <a:solidFill>
                  <a:srgbClr val="761E3D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3200" baseline="460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3200">
                <a:solidFill>
                  <a:srgbClr val="761E3D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3200" baseline="300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32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 atom (A</a:t>
            </a:r>
            <a:r>
              <a:rPr lang="en-US" sz="3200" baseline="-25000">
                <a:solidFill>
                  <a:srgbClr val="761E3D"/>
                </a:solidFill>
                <a:latin typeface="Symbol" charset="0"/>
                <a:ea typeface="ＭＳ Ｐゴシック" charset="0"/>
              </a:rPr>
              <a:t>Kp</a:t>
            </a:r>
            <a:r>
              <a:rPr lang="en-US" sz="32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) and </a:t>
            </a:r>
            <a:r>
              <a:rPr lang="en-US" sz="3200">
                <a:solidFill>
                  <a:srgbClr val="761E3D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3200" baseline="46000">
                <a:solidFill>
                  <a:srgbClr val="761E3D"/>
                </a:solidFill>
                <a:latin typeface="Symbol" charset="0"/>
                <a:ea typeface="ＭＳ Ｐゴシック" charset="0"/>
              </a:rPr>
              <a:t>-</a:t>
            </a:r>
            <a:r>
              <a:rPr lang="en-US" sz="3200">
                <a:solidFill>
                  <a:srgbClr val="761E3D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3200" baseline="300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32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 atom (A</a:t>
            </a:r>
            <a:r>
              <a:rPr lang="en-US" sz="3200" baseline="-25000">
                <a:solidFill>
                  <a:srgbClr val="761E3D"/>
                </a:solidFill>
                <a:latin typeface="Symbol" charset="0"/>
                <a:ea typeface="ＭＳ Ｐゴシック" charset="0"/>
              </a:rPr>
              <a:t>pK</a:t>
            </a:r>
            <a:r>
              <a:rPr lang="en-US" sz="32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)</a:t>
            </a:r>
          </a:p>
        </p:txBody>
      </p:sp>
      <p:sp>
        <p:nvSpPr>
          <p:cNvPr id="26627" name="Text Box 23"/>
          <p:cNvSpPr txBox="1">
            <a:spLocks noChangeArrowheads="1"/>
          </p:cNvSpPr>
          <p:nvPr/>
        </p:nvSpPr>
        <p:spPr bwMode="auto">
          <a:xfrm>
            <a:off x="26988" y="5902325"/>
            <a:ext cx="9067800" cy="925513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752FB5"/>
                </a:solidFill>
                <a:latin typeface="Sylfaen" pitchFamily="18" charset="0"/>
              </a:rPr>
              <a:t>Probability of break-up as a function of lifetime in the ground state for A</a:t>
            </a:r>
            <a:r>
              <a:rPr lang="en-US" altLang="en-US" sz="1800" baseline="-25000">
                <a:solidFill>
                  <a:srgbClr val="752FB5"/>
                </a:solidFill>
                <a:latin typeface="Symbol" pitchFamily="18" charset="2"/>
              </a:rPr>
              <a:t>pK</a:t>
            </a:r>
            <a:r>
              <a:rPr lang="en-US" altLang="en-US" sz="1800">
                <a:solidFill>
                  <a:srgbClr val="752FB5"/>
                </a:solidFill>
                <a:latin typeface="Sylfaen" pitchFamily="18" charset="0"/>
              </a:rPr>
              <a:t> (solid line) and A</a:t>
            </a:r>
            <a:r>
              <a:rPr lang="en-US" altLang="en-US" sz="1800" baseline="-25000">
                <a:solidFill>
                  <a:srgbClr val="752FB5"/>
                </a:solidFill>
                <a:latin typeface="Symbol" pitchFamily="18" charset="2"/>
              </a:rPr>
              <a:t>Kp</a:t>
            </a:r>
            <a:r>
              <a:rPr lang="en-US" altLang="en-US" sz="1800">
                <a:solidFill>
                  <a:srgbClr val="752FB5"/>
                </a:solidFill>
                <a:latin typeface="Sylfaen" pitchFamily="18" charset="0"/>
              </a:rPr>
              <a:t> atoms (dashed line) in Ni target of thickness 108 </a:t>
            </a:r>
            <a:r>
              <a:rPr lang="en-US" altLang="en-US" sz="1800">
                <a:solidFill>
                  <a:srgbClr val="752FB5"/>
                </a:solidFill>
                <a:latin typeface="Symbol" pitchFamily="18" charset="2"/>
              </a:rPr>
              <a:t>m</a:t>
            </a:r>
            <a:r>
              <a:rPr lang="en-US" altLang="en-US" sz="1800">
                <a:solidFill>
                  <a:srgbClr val="752FB5"/>
                </a:solidFill>
                <a:latin typeface="Sylfaen" pitchFamily="18" charset="0"/>
              </a:rPr>
              <a:t>m.</a:t>
            </a:r>
          </a:p>
          <a:p>
            <a:pPr eaLnBrk="1" hangingPunct="1"/>
            <a:r>
              <a:rPr lang="en-US" altLang="en-US" sz="1800">
                <a:solidFill>
                  <a:srgbClr val="752FB5"/>
                </a:solidFill>
                <a:latin typeface="Sylfaen" pitchFamily="18" charset="0"/>
              </a:rPr>
              <a:t>Average momentum of A</a:t>
            </a:r>
            <a:r>
              <a:rPr lang="en-US" altLang="en-US" sz="1800" baseline="-25000">
                <a:solidFill>
                  <a:srgbClr val="752FB5"/>
                </a:solidFill>
                <a:latin typeface="Symbol" pitchFamily="18" charset="2"/>
              </a:rPr>
              <a:t>Kp</a:t>
            </a:r>
            <a:r>
              <a:rPr lang="en-US" altLang="en-US" sz="1800">
                <a:solidFill>
                  <a:srgbClr val="752FB5"/>
                </a:solidFill>
                <a:latin typeface="Sylfaen" pitchFamily="18" charset="0"/>
              </a:rPr>
              <a:t> and A</a:t>
            </a:r>
            <a:r>
              <a:rPr lang="en-US" altLang="en-US" sz="1800" baseline="-25000">
                <a:solidFill>
                  <a:srgbClr val="752FB5"/>
                </a:solidFill>
                <a:latin typeface="Symbol" pitchFamily="18" charset="2"/>
              </a:rPr>
              <a:t>pK</a:t>
            </a:r>
            <a:r>
              <a:rPr lang="en-US" altLang="en-US" sz="1800">
                <a:solidFill>
                  <a:srgbClr val="752FB5"/>
                </a:solidFill>
                <a:latin typeface="Sylfaen" pitchFamily="18" charset="0"/>
              </a:rPr>
              <a:t> are 6.4 GeV/c and 6.5 GeV/c accordingly. </a:t>
            </a:r>
          </a:p>
        </p:txBody>
      </p:sp>
      <p:graphicFrame>
        <p:nvGraphicFramePr>
          <p:cNvPr id="24679" name="Group 103"/>
          <p:cNvGraphicFramePr>
            <a:graphicFrameLocks noGrp="1"/>
          </p:cNvGraphicFramePr>
          <p:nvPr/>
        </p:nvGraphicFramePr>
        <p:xfrm>
          <a:off x="5334000" y="2895600"/>
          <a:ext cx="3810000" cy="2111375"/>
        </p:xfrm>
        <a:graphic>
          <a:graphicData uri="http://schemas.openxmlformats.org/drawingml/2006/table">
            <a:tbl>
              <a:tblPr/>
              <a:tblGrid>
                <a:gridCol w="671513"/>
                <a:gridCol w="785812"/>
                <a:gridCol w="784225"/>
                <a:gridCol w="784225"/>
                <a:gridCol w="784225"/>
              </a:tblGrid>
              <a:tr h="4349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br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 values corresponding to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1S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9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Atom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8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s,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br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br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br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9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pK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0.274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0.263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0.285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pK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0.278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0.267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0.290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Kp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0.269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0.258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0.280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Kp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9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</a:rPr>
                        <a:t>0.273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0.262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charset="0"/>
                          <a:ea typeface="ＭＳ Ｐゴシック" charset="0"/>
                          <a:cs typeface="Times New Roman" charset="0"/>
                        </a:rPr>
                        <a:t>0.284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B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0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mbo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  <a:cs typeface="ＭＳ Ｐゴシック" charset="0"/>
              </a:rPr>
              <a:t> atom and its lifetime</a:t>
            </a:r>
          </a:p>
        </p:txBody>
      </p:sp>
      <p:graphicFrame>
        <p:nvGraphicFramePr>
          <p:cNvPr id="51243" name="Group 43"/>
          <p:cNvGraphicFramePr>
            <a:graphicFrameLocks noGrp="1"/>
          </p:cNvGraphicFramePr>
          <p:nvPr/>
        </p:nvGraphicFramePr>
        <p:xfrm>
          <a:off x="914400" y="1600200"/>
          <a:ext cx="7924800" cy="3733803"/>
        </p:xfrm>
        <a:graphic>
          <a:graphicData uri="http://schemas.openxmlformats.org/drawingml/2006/table">
            <a:tbl>
              <a:tblPr/>
              <a:tblGrid>
                <a:gridCol w="2752725"/>
                <a:gridCol w="5172075"/>
              </a:tblGrid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τ (A</a:t>
                      </a:r>
                      <a:r>
                        <a:rPr kumimoji="0" lang="en-US" alt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2K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→ ππ,πη)</a:t>
                      </a: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9D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K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+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K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-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 interaction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 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MS PGothic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9D57"/>
                    </a:solidFill>
                  </a:tcPr>
                </a:tc>
              </a:tr>
              <a:tr h="601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1.2×10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-16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s [1]</a:t>
                      </a: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Coulomb-bound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</a:tr>
              <a:tr h="601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8.5×10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-18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s [3]</a:t>
                      </a: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momentum dependent potential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3.2×10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-18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s [2]</a:t>
                      </a: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+ one-boson exchange (OBE)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1.1×10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-18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s [2]</a:t>
                      </a: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+ f</a:t>
                      </a:r>
                      <a:r>
                        <a:rPr kumimoji="0" lang="en-US" alt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0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’</a:t>
                      </a: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 (I=0) + πη-channel (I=1) 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MS PGothic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</a:tr>
              <a:tr h="573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2.2×10</a:t>
                      </a:r>
                      <a:r>
                        <a:rPr kumimoji="0" lang="en-US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-18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s [4]</a:t>
                      </a:r>
                    </a:p>
                  </a:txBody>
                  <a:tcPr marT="45716" marB="45716" horzOverflow="overflow">
                    <a:lnL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ea typeface="MS PGothic" pitchFamily="34" charset="-128"/>
                        </a:rPr>
                        <a:t>ChPT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5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71"/>
                    </a:solidFill>
                  </a:tcPr>
                </a:tc>
              </a:tr>
            </a:tbl>
          </a:graphicData>
        </a:graphic>
      </p:graphicFrame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1752600" y="5410200"/>
            <a:ext cx="7086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[1] S. Wycech, A.M. Green, Nucl. Phys. A562 (1993), 446;</a:t>
            </a:r>
          </a:p>
          <a:p>
            <a:pPr eaLnBrk="1" hangingPunct="1">
              <a:defRPr/>
            </a:pPr>
            <a:r>
              <a:rPr lang="en-US" sz="1800" b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[2] S. Krewald, R. Lemmer, F.P. Sasson, Phys. Rev. D69 (2004), 016003;</a:t>
            </a:r>
          </a:p>
          <a:p>
            <a:pPr eaLnBrk="1" hangingPunct="1">
              <a:defRPr/>
            </a:pPr>
            <a:r>
              <a:rPr lang="en-US" sz="1800" b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[3] Y-J Zhang, H-C Chiang, P-N Shen, B-S Zou, PRD74 (2006) 014013;</a:t>
            </a:r>
          </a:p>
          <a:p>
            <a:pPr eaLnBrk="1" hangingPunct="1">
              <a:defRPr/>
            </a:pPr>
            <a:r>
              <a:rPr lang="en-US" sz="1800" b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[4] S.P. Klevansky, R.H. Lemmer, PLB702 (2011) 235.</a:t>
            </a:r>
          </a:p>
        </p:txBody>
      </p:sp>
      <p:grpSp>
        <p:nvGrpSpPr>
          <p:cNvPr id="35866" name="Group 5"/>
          <p:cNvGrpSpPr>
            <a:grpSpLocks/>
          </p:cNvGrpSpPr>
          <p:nvPr/>
        </p:nvGrpSpPr>
        <p:grpSpPr bwMode="auto">
          <a:xfrm>
            <a:off x="0" y="3048000"/>
            <a:ext cx="704850" cy="1522413"/>
            <a:chOff x="338917" y="3691403"/>
            <a:chExt cx="704691" cy="1521449"/>
          </a:xfrm>
        </p:grpSpPr>
        <p:cxnSp>
          <p:nvCxnSpPr>
            <p:cNvPr id="3" name="Straight Arrow Connector 2"/>
            <p:cNvCxnSpPr/>
            <p:nvPr/>
          </p:nvCxnSpPr>
          <p:spPr>
            <a:xfrm rot="10800000" flipV="1">
              <a:off x="1043608" y="3861158"/>
              <a:ext cx="0" cy="122477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70" name="TextBox 4"/>
            <p:cNvSpPr txBox="1">
              <a:spLocks noChangeArrowheads="1"/>
            </p:cNvSpPr>
            <p:nvPr/>
          </p:nvSpPr>
          <p:spPr bwMode="auto">
            <a:xfrm rot="-5400000">
              <a:off x="-147232" y="4177552"/>
              <a:ext cx="1521449" cy="54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500">
                  <a:latin typeface="Sylfaen" pitchFamily="18" charset="0"/>
                </a:rPr>
                <a:t>K</a:t>
              </a:r>
              <a:r>
                <a:rPr lang="en-US" altLang="en-US" sz="1500" baseline="30000">
                  <a:latin typeface="Sylfaen" pitchFamily="18" charset="0"/>
                </a:rPr>
                <a:t>+</a:t>
              </a:r>
              <a:r>
                <a:rPr lang="en-US" altLang="en-US" sz="1500">
                  <a:latin typeface="Sylfaen" pitchFamily="18" charset="0"/>
                </a:rPr>
                <a:t>K</a:t>
              </a:r>
              <a:r>
                <a:rPr lang="en-US" altLang="en-US" sz="1500" baseline="30000">
                  <a:latin typeface="Sylfaen" pitchFamily="18" charset="0"/>
                </a:rPr>
                <a:t>-</a:t>
              </a:r>
              <a:r>
                <a:rPr lang="en-US" altLang="en-US" sz="1500">
                  <a:latin typeface="Sylfaen" pitchFamily="18" charset="0"/>
                </a:rPr>
                <a:t> interaction </a:t>
              </a:r>
            </a:p>
            <a:p>
              <a:pPr algn="ctr" eaLnBrk="1" hangingPunct="1"/>
              <a:r>
                <a:rPr lang="en-US" altLang="en-US" sz="1500">
                  <a:latin typeface="Sylfaen" pitchFamily="18" charset="0"/>
                </a:rPr>
                <a:t>complexity</a:t>
              </a: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The A</a:t>
            </a:r>
            <a:r>
              <a:rPr lang="en-US" sz="1800" baseline="-250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2</a:t>
            </a:r>
            <a:r>
              <a:rPr lang="en-US" sz="1800" baseline="-25000" smtClean="0">
                <a:solidFill>
                  <a:srgbClr val="752FB5"/>
                </a:solidFill>
                <a:latin typeface="Symbol" charset="0"/>
                <a:cs typeface="ＭＳ Ｐゴシック" charset="0"/>
              </a:rPr>
              <a:t>p</a:t>
            </a:r>
            <a:r>
              <a:rPr lang="en-US" sz="18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 lifetime is strongly reduced by strong interaction (OBE, scalar meson f</a:t>
            </a:r>
            <a:r>
              <a:rPr lang="en-US" sz="1800" baseline="-250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0 </a:t>
            </a:r>
            <a:r>
              <a:rPr lang="en-US" sz="18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and a</a:t>
            </a:r>
            <a:r>
              <a:rPr lang="en-US" sz="1800" baseline="-250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0</a:t>
            </a:r>
            <a:r>
              <a:rPr lang="en-US" sz="18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) as compared to the annihilation of a purely Coulomb-bound system (K</a:t>
            </a:r>
            <a:r>
              <a:rPr lang="en-US" sz="1800" baseline="460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+</a:t>
            </a:r>
            <a:r>
              <a:rPr lang="en-US" sz="18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K</a:t>
            </a:r>
            <a:r>
              <a:rPr lang="en-US" sz="1800" baseline="460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-</a:t>
            </a:r>
            <a:r>
              <a:rPr lang="en-US" sz="180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).</a:t>
            </a:r>
          </a:p>
        </p:txBody>
      </p:sp>
      <p:sp>
        <p:nvSpPr>
          <p:cNvPr id="51244" name="Text Box 44"/>
          <p:cNvSpPr txBox="1">
            <a:spLocks noChangeArrowheads="1"/>
          </p:cNvSpPr>
          <p:nvPr/>
        </p:nvSpPr>
        <p:spPr bwMode="auto">
          <a:xfrm>
            <a:off x="381000" y="5410200"/>
            <a:ext cx="1284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420557"/>
                </a:solidFill>
                <a:latin typeface="Sylfaen" charset="0"/>
                <a:ea typeface="ＭＳ Ｐゴシック" charset="0"/>
                <a:cs typeface="ＭＳ Ｐゴシック" charset="0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0823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2218D802-7C7C-4545-A165-4CC6294AD581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00647" y="762000"/>
            <a:ext cx="8945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procedure to process and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pairs with high background (in the remaining 1/3 of total statistics)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using large statistics of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pairs.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analysis will be used for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Kπ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-atoms,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multiplicity in all detectors is the same for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ππ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Kπ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triggers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enlarge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Kπ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atomic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statistics, the 2007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8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8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 data,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collected on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target,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reprocessed. The expected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of the expected number of atomic pairs measured in 2007 and 2009-2010 runs will be around 5 standard deviations. This work and dedicated publication will be finished in October 2015.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6" name="WordArt 98"/>
          <p:cNvSpPr>
            <a:spLocks noChangeArrowheads="1" noChangeShapeType="1" noTextEdit="1"/>
          </p:cNvSpPr>
          <p:nvPr/>
        </p:nvSpPr>
        <p:spPr bwMode="auto">
          <a:xfrm>
            <a:off x="2590800" y="0"/>
            <a:ext cx="4343400" cy="5022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atoms</a:t>
            </a:r>
          </a:p>
        </p:txBody>
      </p:sp>
    </p:spTree>
    <p:extLst>
      <p:ext uri="{BB962C8B-B14F-4D97-AF65-F5344CB8AC3E}">
        <p14:creationId xmlns:p14="http://schemas.microsoft.com/office/powerpoint/2010/main" val="3349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-10886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65113" algn="ctr" defTabSz="811213"/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</a:rPr>
              <a:t>2.</a:t>
            </a:r>
            <a:r>
              <a:rPr lang="en-US" sz="4800" b="1" i="1" dirty="0" smtClean="0">
                <a:solidFill>
                  <a:srgbClr val="FFFF00"/>
                </a:solidFill>
                <a:latin typeface="Times New Roman" pitchFamily="18" charset="0"/>
              </a:rPr>
              <a:t> Long-lived π</a:t>
            </a:r>
            <a:r>
              <a:rPr lang="en-US" sz="4800" b="1" i="1" baseline="30000" dirty="0" smtClean="0">
                <a:solidFill>
                  <a:srgbClr val="FFFF00"/>
                </a:solidFill>
                <a:latin typeface="Times New Roman" pitchFamily="18" charset="0"/>
              </a:rPr>
              <a:t>+</a:t>
            </a:r>
            <a:r>
              <a:rPr lang="en-US" sz="4800" b="1" i="1" dirty="0" smtClean="0">
                <a:solidFill>
                  <a:srgbClr val="FFFF00"/>
                </a:solidFill>
                <a:latin typeface="Times New Roman" pitchFamily="18" charset="0"/>
              </a:rPr>
              <a:t>π</a:t>
            </a:r>
            <a:r>
              <a:rPr lang="en-US" sz="4800" b="1" i="1" baseline="30000" dirty="0" smtClean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en-US" sz="4800" b="1" i="1" dirty="0" smtClean="0">
                <a:solidFill>
                  <a:srgbClr val="FFFF00"/>
                </a:solidFill>
                <a:latin typeface="Times New Roman" pitchFamily="18" charset="0"/>
              </a:rPr>
              <a:t>atom analysis</a:t>
            </a:r>
          </a:p>
        </p:txBody>
      </p:sp>
    </p:spTree>
    <p:extLst>
      <p:ext uri="{BB962C8B-B14F-4D97-AF65-F5344CB8AC3E}">
        <p14:creationId xmlns:p14="http://schemas.microsoft.com/office/powerpoint/2010/main" val="5363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solidFill>
                  <a:srgbClr val="351A7A"/>
                </a:solidFill>
                <a:latin typeface="Sylfaen" pitchFamily="18" charset="0"/>
              </a:rPr>
              <a:t>In </a:t>
            </a:r>
            <a:r>
              <a:rPr lang="en-US" altLang="en-US" sz="1800" b="0" dirty="0" err="1">
                <a:solidFill>
                  <a:srgbClr val="351A7A"/>
                </a:solidFill>
                <a:latin typeface="Sylfaen" pitchFamily="18" charset="0"/>
              </a:rPr>
              <a:t>ChPT</a:t>
            </a:r>
            <a:r>
              <a:rPr lang="en-US" altLang="en-US" sz="1800" b="0" dirty="0">
                <a:solidFill>
                  <a:srgbClr val="351A7A"/>
                </a:solidFill>
                <a:latin typeface="Sylfaen" pitchFamily="18" charset="0"/>
              </a:rPr>
              <a:t> the effective </a:t>
            </a:r>
            <a:r>
              <a:rPr lang="en-US" altLang="en-US" sz="1800" b="0" dirty="0" err="1">
                <a:solidFill>
                  <a:srgbClr val="351A7A"/>
                </a:solidFill>
                <a:latin typeface="Sylfaen" pitchFamily="18" charset="0"/>
              </a:rPr>
              <a:t>Lagrangian</a:t>
            </a:r>
            <a:r>
              <a:rPr lang="en-US" altLang="en-US" sz="1800" b="0" dirty="0">
                <a:solidFill>
                  <a:srgbClr val="351A7A"/>
                </a:solidFill>
                <a:latin typeface="Sylfaen" pitchFamily="18" charset="0"/>
              </a:rPr>
              <a:t>, which describes the </a:t>
            </a:r>
            <a:r>
              <a:rPr lang="en-US" altLang="en-US" sz="1800" b="0" dirty="0">
                <a:solidFill>
                  <a:srgbClr val="351A7A"/>
                </a:solidFill>
                <a:latin typeface="Sylfaen" pitchFamily="18" charset="0"/>
                <a:sym typeface="Symbol" pitchFamily="18" charset="2"/>
              </a:rPr>
              <a:t></a:t>
            </a:r>
            <a:r>
              <a:rPr lang="en-US" altLang="en-US" sz="1800" b="0" dirty="0">
                <a:solidFill>
                  <a:srgbClr val="351A7A"/>
                </a:solidFill>
                <a:latin typeface="Sylfaen" pitchFamily="18" charset="0"/>
              </a:rPr>
              <a:t> interaction, is an expansion </a:t>
            </a:r>
            <a:r>
              <a:rPr lang="en-US" altLang="en-US" sz="1800" b="0" dirty="0" smtClean="0">
                <a:solidFill>
                  <a:srgbClr val="351A7A"/>
                </a:solidFill>
                <a:latin typeface="Sylfaen" pitchFamily="18" charset="0"/>
              </a:rPr>
              <a:t>in </a:t>
            </a:r>
            <a:r>
              <a:rPr lang="en-US" altLang="en-US" sz="1800" b="0" dirty="0">
                <a:solidFill>
                  <a:srgbClr val="351A7A"/>
                </a:solidFill>
                <a:latin typeface="Sylfaen" pitchFamily="18" charset="0"/>
              </a:rPr>
              <a:t>terms:</a:t>
            </a:r>
          </a:p>
        </p:txBody>
      </p:sp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44500" y="2514600"/>
            <a:ext cx="83947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o-RO" sz="2200" b="0" dirty="0" smtClean="0">
                <a:ln w="11430"/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ro-RO" sz="2200" b="0" dirty="0">
                <a:ln w="11430"/>
                <a:solidFill>
                  <a:srgbClr val="0070C0"/>
                </a:solidFill>
                <a:cs typeface="Times New Roman" panose="02020603050405020304" pitchFamily="18" charset="0"/>
              </a:rPr>
              <a:t>. Colangelo, J. Gasser and H. Leutwyler, Nucl. Phys. B603 (2001) </a:t>
            </a:r>
            <a:r>
              <a:rPr lang="ro-RO" sz="2200" b="0" dirty="0" smtClean="0">
                <a:ln w="11430"/>
                <a:solidFill>
                  <a:srgbClr val="0070C0"/>
                </a:solidFill>
                <a:cs typeface="Times New Roman" panose="02020603050405020304" pitchFamily="18" charset="0"/>
              </a:rPr>
              <a:t>125</a:t>
            </a:r>
            <a:r>
              <a:rPr lang="en-US" altLang="en-US" sz="2200" b="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200" b="0" dirty="0">
                <a:solidFill>
                  <a:srgbClr val="0070C0"/>
                </a:solidFill>
                <a:cs typeface="Times New Roman" panose="02020603050405020304" pitchFamily="18" charset="0"/>
              </a:rPr>
              <a:t>using </a:t>
            </a:r>
            <a:r>
              <a:rPr lang="en-US" altLang="en-US" sz="2200" b="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ChPT</a:t>
            </a:r>
            <a:r>
              <a:rPr lang="en-US" altLang="en-US" sz="2200" b="0" dirty="0">
                <a:solidFill>
                  <a:srgbClr val="0070C0"/>
                </a:solidFill>
                <a:cs typeface="Times New Roman" panose="02020603050405020304" pitchFamily="18" charset="0"/>
              </a:rPr>
              <a:t> (2-loop) &amp; Roy equations:</a:t>
            </a: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156936"/>
              </p:ext>
            </p:extLst>
          </p:nvPr>
        </p:nvGraphicFramePr>
        <p:xfrm>
          <a:off x="2743200" y="1828800"/>
          <a:ext cx="3967162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11" name="Equation" r:id="rId4" imgW="1549400" imgH="228600" progId="Equation.DSMT4">
                  <p:embed/>
                </p:oleObj>
              </mc:Choice>
              <mc:Fallback>
                <p:oleObj name="Equation" r:id="rId4" imgW="154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67162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04800" y="4419600"/>
            <a:ext cx="861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solidFill>
                  <a:srgbClr val="351A7A"/>
                </a:solidFill>
                <a:latin typeface="Sylfaen" pitchFamily="18" charset="0"/>
              </a:rPr>
              <a:t>These results (precision) depend on the low-energy constants (LEC) </a:t>
            </a:r>
            <a:r>
              <a:rPr lang="en-US" altLang="en-US" sz="2000" i="1" dirty="0" smtClean="0">
                <a:solidFill>
                  <a:srgbClr val="9E2879"/>
                </a:solidFill>
              </a:rPr>
              <a:t>l</a:t>
            </a:r>
            <a:r>
              <a:rPr lang="en-US" altLang="en-US" sz="2000" i="1" baseline="-25000" dirty="0" smtClean="0">
                <a:solidFill>
                  <a:srgbClr val="9E2879"/>
                </a:solidFill>
              </a:rPr>
              <a:t>3</a:t>
            </a:r>
            <a:r>
              <a:rPr lang="en-US" altLang="en-US" sz="2000" b="0" dirty="0" smtClean="0">
                <a:solidFill>
                  <a:srgbClr val="351A7A"/>
                </a:solidFill>
                <a:latin typeface="Sylfaen" pitchFamily="18" charset="0"/>
              </a:rPr>
              <a:t> </a:t>
            </a:r>
            <a:r>
              <a:rPr lang="en-US" altLang="en-US" sz="2000" b="0" dirty="0">
                <a:solidFill>
                  <a:srgbClr val="351A7A"/>
                </a:solidFill>
                <a:latin typeface="Sylfaen" pitchFamily="18" charset="0"/>
              </a:rPr>
              <a:t>and </a:t>
            </a:r>
            <a:r>
              <a:rPr lang="en-US" altLang="en-US" sz="2000" i="1" dirty="0">
                <a:solidFill>
                  <a:srgbClr val="9E2879"/>
                </a:solidFill>
              </a:rPr>
              <a:t>l</a:t>
            </a:r>
            <a:r>
              <a:rPr lang="en-US" altLang="en-US" sz="2000" i="1" baseline="-25000" dirty="0">
                <a:solidFill>
                  <a:srgbClr val="9E2879"/>
                </a:solidFill>
              </a:rPr>
              <a:t>4</a:t>
            </a:r>
            <a:r>
              <a:rPr lang="en-US" altLang="en-US" sz="2000" b="0" dirty="0">
                <a:solidFill>
                  <a:srgbClr val="351A7A"/>
                </a:solidFill>
                <a:latin typeface="Sylfaen" pitchFamily="18" charset="0"/>
              </a:rPr>
              <a:t>: </a:t>
            </a:r>
          </a:p>
          <a:p>
            <a:pPr eaLnBrk="1" hangingPunct="1"/>
            <a:r>
              <a:rPr lang="en-US" altLang="en-US" sz="2000" b="0" dirty="0">
                <a:solidFill>
                  <a:srgbClr val="351A7A"/>
                </a:solidFill>
                <a:latin typeface="Sylfaen" pitchFamily="18" charset="0"/>
              </a:rPr>
              <a:t>Lattice gauge calculations from </a:t>
            </a:r>
            <a:r>
              <a:rPr lang="en-US" altLang="en-US" sz="2000" dirty="0">
                <a:solidFill>
                  <a:srgbClr val="351A7A"/>
                </a:solidFill>
                <a:latin typeface="Sylfaen" pitchFamily="18" charset="0"/>
              </a:rPr>
              <a:t>2006</a:t>
            </a:r>
            <a:r>
              <a:rPr lang="en-US" altLang="en-US" sz="2000" b="0" dirty="0">
                <a:solidFill>
                  <a:srgbClr val="351A7A"/>
                </a:solidFill>
                <a:latin typeface="Sylfaen" pitchFamily="18" charset="0"/>
              </a:rPr>
              <a:t> </a:t>
            </a:r>
            <a:r>
              <a:rPr lang="en-US" altLang="en-US" sz="2000" b="0" dirty="0" smtClean="0">
                <a:solidFill>
                  <a:srgbClr val="351A7A"/>
                </a:solidFill>
                <a:latin typeface="Sylfaen" pitchFamily="18" charset="0"/>
              </a:rPr>
              <a:t> provided </a:t>
            </a:r>
            <a:r>
              <a:rPr lang="en-US" altLang="en-US" sz="2000" b="0" dirty="0">
                <a:solidFill>
                  <a:srgbClr val="351A7A"/>
                </a:solidFill>
                <a:latin typeface="Sylfaen" pitchFamily="18" charset="0"/>
              </a:rPr>
              <a:t>values for these </a:t>
            </a:r>
            <a:r>
              <a:rPr lang="en-US" altLang="en-US" sz="2000" i="1" dirty="0">
                <a:solidFill>
                  <a:srgbClr val="351A7A"/>
                </a:solidFill>
              </a:rPr>
              <a:t>l</a:t>
            </a:r>
            <a:r>
              <a:rPr lang="en-US" altLang="en-US" sz="2000" i="1" baseline="-25000" dirty="0">
                <a:solidFill>
                  <a:srgbClr val="351A7A"/>
                </a:solidFill>
              </a:rPr>
              <a:t>3</a:t>
            </a:r>
            <a:r>
              <a:rPr lang="en-US" altLang="en-US" sz="2000" b="0" dirty="0">
                <a:solidFill>
                  <a:srgbClr val="351A7A"/>
                </a:solidFill>
                <a:latin typeface="Sylfaen" pitchFamily="18" charset="0"/>
              </a:rPr>
              <a:t> and </a:t>
            </a:r>
            <a:r>
              <a:rPr lang="en-US" altLang="en-US" sz="2000" i="1" dirty="0">
                <a:solidFill>
                  <a:srgbClr val="351A7A"/>
                </a:solidFill>
              </a:rPr>
              <a:t>l</a:t>
            </a:r>
            <a:r>
              <a:rPr lang="en-US" altLang="en-US" sz="2000" i="1" baseline="-25000" dirty="0">
                <a:solidFill>
                  <a:srgbClr val="351A7A"/>
                </a:solidFill>
              </a:rPr>
              <a:t>4</a:t>
            </a:r>
            <a:r>
              <a:rPr lang="en-US" altLang="en-US" sz="2000" b="0" dirty="0">
                <a:solidFill>
                  <a:srgbClr val="351A7A"/>
                </a:solidFill>
                <a:latin typeface="Sylfaen" pitchFamily="18" charset="0"/>
              </a:rPr>
              <a:t>.</a:t>
            </a:r>
          </a:p>
        </p:txBody>
      </p:sp>
      <p:grpSp>
        <p:nvGrpSpPr>
          <p:cNvPr id="8197" name="Group 7"/>
          <p:cNvGrpSpPr>
            <a:grpSpLocks/>
          </p:cNvGrpSpPr>
          <p:nvPr/>
        </p:nvGrpSpPr>
        <p:grpSpPr bwMode="auto">
          <a:xfrm>
            <a:off x="1371600" y="3276600"/>
            <a:ext cx="6521450" cy="941387"/>
            <a:chOff x="853" y="1833"/>
            <a:chExt cx="4108" cy="593"/>
          </a:xfrm>
        </p:grpSpPr>
        <p:sp>
          <p:nvSpPr>
            <p:cNvPr id="8201" name="Rectangle 8"/>
            <p:cNvSpPr>
              <a:spLocks noChangeArrowheads="1"/>
            </p:cNvSpPr>
            <p:nvPr/>
          </p:nvSpPr>
          <p:spPr bwMode="auto">
            <a:xfrm>
              <a:off x="853" y="1839"/>
              <a:ext cx="4108" cy="586"/>
            </a:xfrm>
            <a:prstGeom prst="rect">
              <a:avLst/>
            </a:prstGeom>
            <a:solidFill>
              <a:srgbClr val="C5F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Calibri" pitchFamily="34" charset="0"/>
              </a:endParaRPr>
            </a:p>
          </p:txBody>
        </p:sp>
        <p:grpSp>
          <p:nvGrpSpPr>
            <p:cNvPr id="8202" name="Group 9"/>
            <p:cNvGrpSpPr>
              <a:grpSpLocks/>
            </p:cNvGrpSpPr>
            <p:nvPr/>
          </p:nvGrpSpPr>
          <p:grpSpPr bwMode="auto">
            <a:xfrm>
              <a:off x="860" y="1833"/>
              <a:ext cx="4055" cy="593"/>
              <a:chOff x="812" y="1833"/>
              <a:chExt cx="4055" cy="593"/>
            </a:xfrm>
          </p:grpSpPr>
          <p:graphicFrame>
            <p:nvGraphicFramePr>
              <p:cNvPr id="8203" name="Object 10"/>
              <p:cNvGraphicFramePr>
                <a:graphicFrameLocks noChangeAspect="1"/>
              </p:cNvGraphicFramePr>
              <p:nvPr/>
            </p:nvGraphicFramePr>
            <p:xfrm>
              <a:off x="3035" y="1961"/>
              <a:ext cx="1832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912" name="Equation" r:id="rId6" imgW="1371600" imgH="177800" progId="Equation.3">
                      <p:embed/>
                    </p:oleObj>
                  </mc:Choice>
                  <mc:Fallback>
                    <p:oleObj name="Equation" r:id="rId6" imgW="1371600" imgH="177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35" y="1961"/>
                            <a:ext cx="1832" cy="237"/>
                          </a:xfrm>
                          <a:prstGeom prst="rect">
                            <a:avLst/>
                          </a:prstGeom>
                          <a:solidFill>
                            <a:srgbClr val="C5FE7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04" name="Object 11"/>
              <p:cNvGraphicFramePr>
                <a:graphicFrameLocks noChangeAspect="1"/>
              </p:cNvGraphicFramePr>
              <p:nvPr/>
            </p:nvGraphicFramePr>
            <p:xfrm>
              <a:off x="812" y="1833"/>
              <a:ext cx="2091" cy="5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913" name="Equation" r:id="rId8" imgW="1524000" imgH="431800" progId="Equation.3">
                      <p:embed/>
                    </p:oleObj>
                  </mc:Choice>
                  <mc:Fallback>
                    <p:oleObj name="Equation" r:id="rId8" imgW="1524000" imgH="431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2" y="1833"/>
                            <a:ext cx="2091" cy="593"/>
                          </a:xfrm>
                          <a:prstGeom prst="rect">
                            <a:avLst/>
                          </a:prstGeom>
                          <a:solidFill>
                            <a:srgbClr val="C5FE7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3505200" y="2209800"/>
            <a:ext cx="2528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0"/>
              <a:t>(tree)      (1-loop)     (2-loop)</a:t>
            </a:r>
            <a:endParaRPr lang="en-US" altLang="en-US" sz="1600" b="0">
              <a:solidFill>
                <a:srgbClr val="0066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2218D802-7C7C-4545-A165-4CC6294AD581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-9525" y="0"/>
            <a:ext cx="91535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3" name="WordArt 98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68007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Theoretical motivation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0" y="609600"/>
            <a:ext cx="9144000" cy="6096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2813"/>
            <a:r>
              <a:rPr lang="el-GR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ea typeface="ＭＳ Ｐゴシック" charset="-128"/>
                <a:cs typeface="Helvetica"/>
              </a:rPr>
              <a:t>ππ</a:t>
            </a: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ea typeface="ＭＳ Ｐゴシック" charset="-128"/>
                <a:cs typeface="Helvetica"/>
              </a:rPr>
              <a:t> </a:t>
            </a:r>
            <a:r>
              <a:rPr lang="ro-RO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ea typeface="ＭＳ Ｐゴシック" charset="-128"/>
                <a:cs typeface="Helvetica"/>
              </a:rPr>
              <a:t>scattering length</a:t>
            </a:r>
            <a:endParaRPr lang="en-US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7620000" y="4495800"/>
            <a:ext cx="152400" cy="0"/>
          </a:xfrm>
          <a:prstGeom prst="line">
            <a:avLst/>
          </a:prstGeom>
          <a:noFill/>
          <a:ln w="22225">
            <a:solidFill>
              <a:srgbClr val="752F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8305800" y="4495800"/>
            <a:ext cx="152400" cy="0"/>
          </a:xfrm>
          <a:prstGeom prst="line">
            <a:avLst/>
          </a:prstGeom>
          <a:noFill/>
          <a:ln w="22225">
            <a:solidFill>
              <a:srgbClr val="752F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7086600" y="4800600"/>
            <a:ext cx="152400" cy="0"/>
          </a:xfrm>
          <a:prstGeom prst="line">
            <a:avLst/>
          </a:prstGeom>
          <a:noFill/>
          <a:ln w="22225">
            <a:solidFill>
              <a:srgbClr val="752F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7772400" y="4800600"/>
            <a:ext cx="152400" cy="0"/>
          </a:xfrm>
          <a:prstGeom prst="line">
            <a:avLst/>
          </a:prstGeom>
          <a:noFill/>
          <a:ln w="22225">
            <a:solidFill>
              <a:srgbClr val="752F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6200" y="2590800"/>
            <a:ext cx="6629400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dirty="0">
                <a:solidFill>
                  <a:srgbClr val="4A1E72"/>
                </a:solidFill>
                <a:latin typeface="Sylfaen" pitchFamily="18" charset="0"/>
              </a:rPr>
              <a:t>• </a:t>
            </a:r>
            <a:r>
              <a:rPr lang="en-US" altLang="en-US" dirty="0">
                <a:solidFill>
                  <a:srgbClr val="752FB5"/>
                </a:solidFill>
                <a:latin typeface="Sylfaen" pitchFamily="18" charset="0"/>
              </a:rPr>
              <a:t>J. Gasser, H. </a:t>
            </a:r>
            <a:r>
              <a:rPr lang="en-US" altLang="en-US" dirty="0" err="1">
                <a:solidFill>
                  <a:srgbClr val="752FB5"/>
                </a:solidFill>
                <a:latin typeface="Sylfaen" pitchFamily="18" charset="0"/>
              </a:rPr>
              <a:t>Leutwyler</a:t>
            </a:r>
            <a:r>
              <a:rPr lang="en-US" altLang="en-US" dirty="0">
                <a:solidFill>
                  <a:srgbClr val="752FB5"/>
                </a:solidFill>
                <a:latin typeface="Sylfaen" pitchFamily="18" charset="0"/>
              </a:rPr>
              <a:t>: </a:t>
            </a:r>
            <a:r>
              <a:rPr lang="en-US" altLang="en-US" dirty="0" smtClean="0">
                <a:solidFill>
                  <a:srgbClr val="752FB5"/>
                </a:solidFill>
                <a:latin typeface="Sylfaen" pitchFamily="18" charset="0"/>
              </a:rPr>
              <a:t>model </a:t>
            </a:r>
            <a:r>
              <a:rPr lang="en-US" altLang="en-US" dirty="0">
                <a:solidFill>
                  <a:srgbClr val="752FB5"/>
                </a:solidFill>
                <a:latin typeface="Sylfaen" pitchFamily="18" charset="0"/>
              </a:rPr>
              <a:t>calculation (1985)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>
                <a:solidFill>
                  <a:srgbClr val="752FB5"/>
                </a:solidFill>
                <a:latin typeface="Sylfaen" pitchFamily="18" charset="0"/>
              </a:rPr>
              <a:t>   </a:t>
            </a:r>
            <a:r>
              <a:rPr lang="en-US" altLang="en-US" i="1" dirty="0" smtClean="0">
                <a:solidFill>
                  <a:srgbClr val="752FB5"/>
                </a:solidFill>
              </a:rPr>
              <a:t>l</a:t>
            </a:r>
            <a:r>
              <a:rPr lang="en-US" altLang="en-US" i="1" baseline="-25000" dirty="0" smtClean="0">
                <a:solidFill>
                  <a:srgbClr val="752FB5"/>
                </a:solidFill>
              </a:rPr>
              <a:t>3</a:t>
            </a:r>
            <a:r>
              <a:rPr lang="en-US" altLang="en-US" dirty="0" smtClean="0">
                <a:solidFill>
                  <a:srgbClr val="752FB5"/>
                </a:solidFill>
                <a:latin typeface="Sylfaen" pitchFamily="18" charset="0"/>
              </a:rPr>
              <a:t>=2.9</a:t>
            </a:r>
            <a:r>
              <a:rPr lang="en-US" altLang="en-US" dirty="0" smtClean="0">
                <a:solidFill>
                  <a:srgbClr val="752FB5"/>
                </a:solidFill>
                <a:latin typeface="Sylfaen" pitchFamily="18" charset="0"/>
                <a:sym typeface="Symbol" pitchFamily="18" charset="2"/>
              </a:rPr>
              <a:t></a:t>
            </a:r>
            <a:r>
              <a:rPr lang="en-US" altLang="en-US" dirty="0" smtClean="0">
                <a:solidFill>
                  <a:srgbClr val="752FB5"/>
                </a:solidFill>
                <a:latin typeface="Sylfaen" pitchFamily="18" charset="0"/>
              </a:rPr>
              <a:t>2.4,   </a:t>
            </a:r>
            <a:r>
              <a:rPr lang="en-US" altLang="en-US" i="1" dirty="0" smtClean="0">
                <a:solidFill>
                  <a:srgbClr val="752FB5"/>
                </a:solidFill>
              </a:rPr>
              <a:t>l</a:t>
            </a:r>
            <a:r>
              <a:rPr lang="en-US" altLang="en-US" i="1" baseline="-25000" dirty="0" smtClean="0">
                <a:solidFill>
                  <a:srgbClr val="752FB5"/>
                </a:solidFill>
              </a:rPr>
              <a:t>4</a:t>
            </a:r>
            <a:r>
              <a:rPr lang="en-US" altLang="en-US" dirty="0" smtClean="0">
                <a:solidFill>
                  <a:srgbClr val="752FB5"/>
                </a:solidFill>
                <a:latin typeface="Sylfaen" pitchFamily="18" charset="0"/>
              </a:rPr>
              <a:t> =4.3</a:t>
            </a:r>
            <a:r>
              <a:rPr lang="en-US" altLang="en-US" dirty="0">
                <a:solidFill>
                  <a:srgbClr val="752FB5"/>
                </a:solidFill>
                <a:latin typeface="Sylfaen" pitchFamily="18" charset="0"/>
                <a:sym typeface="Symbol" pitchFamily="18" charset="2"/>
              </a:rPr>
              <a:t> </a:t>
            </a:r>
            <a:r>
              <a:rPr lang="en-US" altLang="en-US" dirty="0" smtClean="0">
                <a:solidFill>
                  <a:srgbClr val="752FB5"/>
                </a:solidFill>
                <a:latin typeface="Sylfaen" pitchFamily="18" charset="0"/>
                <a:sym typeface="Symbol" pitchFamily="18" charset="2"/>
              </a:rPr>
              <a:t>0.9</a:t>
            </a:r>
            <a:endParaRPr lang="en-US" altLang="en-US" dirty="0">
              <a:solidFill>
                <a:srgbClr val="752FB5"/>
              </a:solidFill>
              <a:latin typeface="Sylfaen" pitchFamily="18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76200" y="3595604"/>
            <a:ext cx="8991600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dirty="0">
                <a:solidFill>
                  <a:srgbClr val="4A1E72"/>
                </a:solidFill>
                <a:latin typeface="Sylfaen" pitchFamily="18" charset="0"/>
              </a:rPr>
              <a:t>• </a:t>
            </a:r>
            <a:r>
              <a:rPr lang="en-US" altLang="en-US" dirty="0">
                <a:solidFill>
                  <a:srgbClr val="FF0000"/>
                </a:solidFill>
                <a:latin typeface="Sylfaen" pitchFamily="18" charset="0"/>
              </a:rPr>
              <a:t>Lattice </a:t>
            </a:r>
            <a:r>
              <a:rPr lang="en-US" altLang="en-US" dirty="0" smtClean="0">
                <a:solidFill>
                  <a:srgbClr val="FF0000"/>
                </a:solidFill>
                <a:latin typeface="Sylfaen" pitchFamily="18" charset="0"/>
              </a:rPr>
              <a:t>calculations of these constants have been done in 20 works. </a:t>
            </a:r>
            <a:endParaRPr lang="en-US" altLang="en-US" dirty="0" smtClean="0">
              <a:solidFill>
                <a:srgbClr val="752FB5"/>
              </a:solidFill>
              <a:latin typeface="Sylfae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dirty="0" smtClean="0">
                <a:solidFill>
                  <a:srgbClr val="752FB5"/>
                </a:solidFill>
                <a:latin typeface="Sylfaen" pitchFamily="18" charset="0"/>
              </a:rPr>
              <a:t>  Best result (BMW):  </a:t>
            </a:r>
            <a:r>
              <a:rPr lang="en-US" altLang="en-US" i="1" dirty="0">
                <a:solidFill>
                  <a:srgbClr val="752FB5"/>
                </a:solidFill>
              </a:rPr>
              <a:t>l</a:t>
            </a:r>
            <a:r>
              <a:rPr lang="en-US" altLang="en-US" i="1" baseline="-25000" dirty="0">
                <a:solidFill>
                  <a:srgbClr val="752FB5"/>
                </a:solidFill>
              </a:rPr>
              <a:t>3</a:t>
            </a:r>
            <a:r>
              <a:rPr lang="en-US" altLang="en-US" dirty="0">
                <a:solidFill>
                  <a:srgbClr val="752FB5"/>
                </a:solidFill>
                <a:latin typeface="Sylfaen" pitchFamily="18" charset="0"/>
              </a:rPr>
              <a:t>=2.6</a:t>
            </a:r>
            <a:r>
              <a:rPr lang="en-US" altLang="en-US" dirty="0" smtClean="0">
                <a:solidFill>
                  <a:srgbClr val="752FB5"/>
                </a:solidFill>
                <a:latin typeface="Sylfaen" pitchFamily="18" charset="0"/>
                <a:sym typeface="Symbol" pitchFamily="18" charset="2"/>
              </a:rPr>
              <a:t>0.5st</a:t>
            </a:r>
            <a:r>
              <a:rPr lang="en-US" altLang="en-US" dirty="0">
                <a:solidFill>
                  <a:srgbClr val="752FB5"/>
                </a:solidFill>
                <a:latin typeface="Sylfaen" pitchFamily="18" charset="0"/>
                <a:sym typeface="Symbol" pitchFamily="18" charset="2"/>
              </a:rPr>
              <a:t> </a:t>
            </a:r>
            <a:r>
              <a:rPr lang="en-US" altLang="en-US" dirty="0" smtClean="0">
                <a:solidFill>
                  <a:srgbClr val="752FB5"/>
                </a:solidFill>
                <a:latin typeface="Sylfaen" pitchFamily="18" charset="0"/>
                <a:sym typeface="Symbol" pitchFamily="18" charset="2"/>
              </a:rPr>
              <a:t>0.4sy, </a:t>
            </a:r>
            <a:r>
              <a:rPr lang="en-US" altLang="en-US" i="1" dirty="0">
                <a:solidFill>
                  <a:srgbClr val="752FB5"/>
                </a:solidFill>
              </a:rPr>
              <a:t>l</a:t>
            </a:r>
            <a:r>
              <a:rPr lang="en-US" altLang="en-US" i="1" baseline="-25000" dirty="0">
                <a:solidFill>
                  <a:srgbClr val="752FB5"/>
                </a:solidFill>
              </a:rPr>
              <a:t>4</a:t>
            </a:r>
            <a:r>
              <a:rPr lang="en-US" altLang="en-US" dirty="0">
                <a:solidFill>
                  <a:srgbClr val="752FB5"/>
                </a:solidFill>
                <a:latin typeface="Sylfaen" pitchFamily="18" charset="0"/>
              </a:rPr>
              <a:t> </a:t>
            </a:r>
            <a:r>
              <a:rPr lang="en-US" altLang="en-US" dirty="0" smtClean="0">
                <a:solidFill>
                  <a:srgbClr val="752FB5"/>
                </a:solidFill>
                <a:latin typeface="Sylfaen" pitchFamily="18" charset="0"/>
              </a:rPr>
              <a:t>=3.8</a:t>
            </a:r>
            <a:r>
              <a:rPr lang="en-US" altLang="en-US" dirty="0">
                <a:solidFill>
                  <a:srgbClr val="752FB5"/>
                </a:solidFill>
                <a:latin typeface="Sylfaen" pitchFamily="18" charset="0"/>
                <a:sym typeface="Symbol" pitchFamily="18" charset="2"/>
              </a:rPr>
              <a:t> </a:t>
            </a:r>
            <a:r>
              <a:rPr lang="en-US" altLang="en-US" dirty="0" smtClean="0">
                <a:solidFill>
                  <a:srgbClr val="752FB5"/>
                </a:solidFill>
                <a:latin typeface="Sylfaen" pitchFamily="18" charset="0"/>
                <a:sym typeface="Symbol" pitchFamily="18" charset="2"/>
              </a:rPr>
              <a:t>0.4st</a:t>
            </a:r>
            <a:r>
              <a:rPr lang="en-US" altLang="en-US" dirty="0">
                <a:solidFill>
                  <a:srgbClr val="752FB5"/>
                </a:solidFill>
                <a:latin typeface="Sylfaen" pitchFamily="18" charset="0"/>
                <a:sym typeface="Symbol" pitchFamily="18" charset="2"/>
              </a:rPr>
              <a:t> </a:t>
            </a:r>
            <a:r>
              <a:rPr lang="en-US" altLang="en-US" dirty="0" smtClean="0">
                <a:solidFill>
                  <a:srgbClr val="752FB5"/>
                </a:solidFill>
                <a:latin typeface="Sylfaen" pitchFamily="18" charset="0"/>
                <a:sym typeface="Symbol" pitchFamily="18" charset="2"/>
              </a:rPr>
              <a:t>0.2sy</a:t>
            </a:r>
            <a:endParaRPr lang="en-US" altLang="en-US" dirty="0">
              <a:solidFill>
                <a:srgbClr val="752FB5"/>
              </a:solidFill>
              <a:latin typeface="Sylfaen" pitchFamily="18" charset="0"/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76200" y="2057400"/>
            <a:ext cx="861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A1E72"/>
                </a:solidFill>
                <a:latin typeface="Sylfaen" pitchFamily="18" charset="0"/>
              </a:rPr>
              <a:t>• </a:t>
            </a:r>
            <a:r>
              <a:rPr lang="en-US" altLang="en-US" dirty="0">
                <a:solidFill>
                  <a:srgbClr val="752FB5"/>
                </a:solidFill>
                <a:latin typeface="Sylfaen" pitchFamily="18" charset="0"/>
              </a:rPr>
              <a:t>2012:  </a:t>
            </a:r>
            <a:r>
              <a:rPr lang="en-US" altLang="en-US" dirty="0" smtClean="0">
                <a:solidFill>
                  <a:srgbClr val="752FB5"/>
                </a:solidFill>
                <a:latin typeface="Sylfaen" pitchFamily="18" charset="0"/>
              </a:rPr>
              <a:t>10 </a:t>
            </a:r>
            <a:r>
              <a:rPr lang="en-US" altLang="en-US" dirty="0">
                <a:solidFill>
                  <a:srgbClr val="752FB5"/>
                </a:solidFill>
                <a:latin typeface="Sylfaen" pitchFamily="18" charset="0"/>
              </a:rPr>
              <a:t>collaborations</a:t>
            </a:r>
            <a:r>
              <a:rPr lang="en-US" altLang="en-US" dirty="0" smtClean="0">
                <a:solidFill>
                  <a:srgbClr val="752FB5"/>
                </a:solidFill>
                <a:latin typeface="Sylfaen" pitchFamily="18" charset="0"/>
              </a:rPr>
              <a:t>:  </a:t>
            </a:r>
            <a:r>
              <a:rPr lang="en-US" altLang="en-US" dirty="0">
                <a:solidFill>
                  <a:srgbClr val="752FB5"/>
                </a:solidFill>
                <a:latin typeface="Sylfaen" pitchFamily="18" charset="0"/>
              </a:rPr>
              <a:t>3 </a:t>
            </a:r>
            <a:r>
              <a:rPr lang="en-US" altLang="en-US" dirty="0" smtClean="0">
                <a:solidFill>
                  <a:srgbClr val="752FB5"/>
                </a:solidFill>
                <a:latin typeface="Sylfaen" pitchFamily="18" charset="0"/>
              </a:rPr>
              <a:t>in USA</a:t>
            </a:r>
            <a:r>
              <a:rPr lang="en-US" altLang="en-US" dirty="0">
                <a:solidFill>
                  <a:srgbClr val="752FB5"/>
                </a:solidFill>
                <a:latin typeface="Sylfaen" pitchFamily="18" charset="0"/>
              </a:rPr>
              <a:t>, </a:t>
            </a:r>
            <a:r>
              <a:rPr lang="en-US" altLang="en-US" dirty="0" smtClean="0">
                <a:solidFill>
                  <a:srgbClr val="752FB5"/>
                </a:solidFill>
                <a:latin typeface="Sylfaen" pitchFamily="18" charset="0"/>
              </a:rPr>
              <a:t>5 in Europe and 2 in </a:t>
            </a:r>
            <a:r>
              <a:rPr lang="en-US" altLang="en-US" dirty="0">
                <a:solidFill>
                  <a:srgbClr val="752FB5"/>
                </a:solidFill>
                <a:latin typeface="Sylfaen" pitchFamily="18" charset="0"/>
              </a:rPr>
              <a:t>Japan</a:t>
            </a: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5410200" y="4175760"/>
            <a:ext cx="152400" cy="0"/>
          </a:xfrm>
          <a:prstGeom prst="line">
            <a:avLst/>
          </a:prstGeom>
          <a:noFill/>
          <a:ln w="22225">
            <a:solidFill>
              <a:srgbClr val="752F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1981200" y="3200400"/>
            <a:ext cx="152400" cy="0"/>
          </a:xfrm>
          <a:prstGeom prst="line">
            <a:avLst/>
          </a:prstGeom>
          <a:noFill/>
          <a:ln w="22225">
            <a:solidFill>
              <a:srgbClr val="752F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>
            <a:off x="381000" y="3200400"/>
            <a:ext cx="152400" cy="0"/>
          </a:xfrm>
          <a:prstGeom prst="line">
            <a:avLst/>
          </a:prstGeom>
          <a:noFill/>
          <a:ln w="22225">
            <a:solidFill>
              <a:srgbClr val="752F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2218D802-7C7C-4545-A165-4CC6294AD581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2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-9525" y="0"/>
            <a:ext cx="91535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9" name="WordArt 98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68007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Theoretical motivation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" y="1371600"/>
            <a:ext cx="8077200" cy="457200"/>
            <a:chOff x="457200" y="1371600"/>
            <a:chExt cx="8077200" cy="457200"/>
          </a:xfrm>
        </p:grpSpPr>
        <p:sp>
          <p:nvSpPr>
            <p:cNvPr id="86022" name="Text Box 6"/>
            <p:cNvSpPr txBox="1">
              <a:spLocks noChangeArrowheads="1"/>
            </p:cNvSpPr>
            <p:nvPr/>
          </p:nvSpPr>
          <p:spPr bwMode="auto">
            <a:xfrm>
              <a:off x="457200" y="1371600"/>
              <a:ext cx="807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4A1E72"/>
                  </a:solidFill>
                  <a:latin typeface="Sylfaen" pitchFamily="18" charset="0"/>
                </a:rPr>
                <a:t>• </a:t>
              </a:r>
              <a:r>
                <a:rPr lang="en-US" altLang="en-US" dirty="0">
                  <a:solidFill>
                    <a:srgbClr val="752FB5"/>
                  </a:solidFill>
                  <a:latin typeface="Sylfaen" pitchFamily="18" charset="0"/>
                </a:rPr>
                <a:t>2006:	 </a:t>
              </a:r>
              <a:r>
                <a:rPr lang="en-US" altLang="en-US" i="1" dirty="0" smtClean="0">
                  <a:solidFill>
                    <a:srgbClr val="752FB5"/>
                  </a:solidFill>
                </a:rPr>
                <a:t>l</a:t>
              </a:r>
              <a:r>
                <a:rPr lang="en-US" altLang="en-US" i="1" baseline="-25000" dirty="0" smtClean="0">
                  <a:solidFill>
                    <a:srgbClr val="752FB5"/>
                  </a:solidFill>
                </a:rPr>
                <a:t>3</a:t>
              </a:r>
              <a:r>
                <a:rPr lang="en-US" altLang="en-US" dirty="0">
                  <a:solidFill>
                    <a:srgbClr val="752FB5"/>
                  </a:solidFill>
                  <a:latin typeface="Sylfaen" pitchFamily="18" charset="0"/>
                </a:rPr>
                <a:t>, </a:t>
              </a:r>
              <a:r>
                <a:rPr lang="en-US" altLang="en-US" i="1" dirty="0" smtClean="0">
                  <a:solidFill>
                    <a:srgbClr val="752FB5"/>
                  </a:solidFill>
                </a:rPr>
                <a:t>l</a:t>
              </a:r>
              <a:r>
                <a:rPr lang="en-US" altLang="en-US" i="1" baseline="-25000" dirty="0" smtClean="0">
                  <a:solidFill>
                    <a:srgbClr val="752FB5"/>
                  </a:solidFill>
                </a:rPr>
                <a:t>4</a:t>
              </a:r>
              <a:r>
                <a:rPr lang="en-US" altLang="en-US" dirty="0" smtClean="0">
                  <a:solidFill>
                    <a:srgbClr val="752FB5"/>
                  </a:solidFill>
                  <a:latin typeface="Sylfaen" pitchFamily="18" charset="0"/>
                </a:rPr>
                <a:t> … first </a:t>
              </a:r>
              <a:r>
                <a:rPr lang="en-US" altLang="en-US" dirty="0">
                  <a:solidFill>
                    <a:srgbClr val="752FB5"/>
                  </a:solidFill>
                  <a:latin typeface="Sylfaen" pitchFamily="18" charset="0"/>
                </a:rPr>
                <a:t>lattice calculations</a:t>
              </a:r>
            </a:p>
          </p:txBody>
        </p:sp>
        <p:sp>
          <p:nvSpPr>
            <p:cNvPr id="86031" name="Line 15"/>
            <p:cNvSpPr>
              <a:spLocks noChangeShapeType="1"/>
            </p:cNvSpPr>
            <p:nvPr/>
          </p:nvSpPr>
          <p:spPr bwMode="auto">
            <a:xfrm>
              <a:off x="1524000" y="1447800"/>
              <a:ext cx="152400" cy="0"/>
            </a:xfrm>
            <a:prstGeom prst="line">
              <a:avLst/>
            </a:prstGeom>
            <a:noFill/>
            <a:ln w="22225">
              <a:solidFill>
                <a:srgbClr val="752FB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6032" name="Line 16"/>
            <p:cNvSpPr>
              <a:spLocks noChangeShapeType="1"/>
            </p:cNvSpPr>
            <p:nvPr/>
          </p:nvSpPr>
          <p:spPr bwMode="auto">
            <a:xfrm>
              <a:off x="1905000" y="1447800"/>
              <a:ext cx="152400" cy="0"/>
            </a:xfrm>
            <a:prstGeom prst="line">
              <a:avLst/>
            </a:prstGeom>
            <a:noFill/>
            <a:ln w="22225">
              <a:solidFill>
                <a:srgbClr val="752FB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35777" y="609600"/>
            <a:ext cx="4743606" cy="584775"/>
            <a:chOff x="4497977" y="533400"/>
            <a:chExt cx="4743606" cy="584775"/>
          </a:xfrm>
        </p:grpSpPr>
        <p:sp>
          <p:nvSpPr>
            <p:cNvPr id="3" name="Rectangle 2"/>
            <p:cNvSpPr/>
            <p:nvPr/>
          </p:nvSpPr>
          <p:spPr>
            <a:xfrm>
              <a:off x="4497977" y="533400"/>
              <a:ext cx="4743606" cy="584775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 defTabSz="912813"/>
              <a:r>
                <a:rPr lang="en-US" sz="3200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ylfaen" panose="010A0502050306030303" pitchFamily="18" charset="0"/>
                  <a:ea typeface="ＭＳ Ｐゴシック" charset="-128"/>
                  <a:cs typeface="Helvetica"/>
                </a:rPr>
                <a:t>Lattice </a:t>
              </a:r>
              <a:r>
                <a:rPr lang="en-US" sz="3200" b="1" i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ylfaen" panose="010A0502050306030303" pitchFamily="18" charset="0"/>
                  <a:ea typeface="ＭＳ Ｐゴシック" charset="-128"/>
                  <a:cs typeface="Helvetica"/>
                </a:rPr>
                <a:t>calculations of </a:t>
              </a:r>
              <a:r>
                <a:rPr lang="en-US" sz="3200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ylfaen" panose="010A0502050306030303" pitchFamily="18" charset="0"/>
                  <a:ea typeface="ＭＳ Ｐゴシック" charset="-128"/>
                  <a:cs typeface="Helvetica"/>
                </a:rPr>
                <a:t>l</a:t>
              </a:r>
              <a:r>
                <a:rPr lang="en-US" sz="3200" b="1" i="1" baseline="-250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ylfaen" panose="010A0502050306030303" pitchFamily="18" charset="0"/>
                  <a:ea typeface="ＭＳ Ｐゴシック" charset="-128"/>
                  <a:cs typeface="Helvetica"/>
                </a:rPr>
                <a:t>3</a:t>
              </a:r>
              <a:r>
                <a:rPr lang="en-US" sz="3200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ylfaen" panose="010A0502050306030303" pitchFamily="18" charset="0"/>
                  <a:ea typeface="ＭＳ Ｐゴシック" charset="-128"/>
                  <a:cs typeface="Helvetica"/>
                </a:rPr>
                <a:t>, l</a:t>
              </a:r>
              <a:r>
                <a:rPr lang="en-US" sz="3200" b="1" i="1" baseline="-250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ylfaen" panose="010A0502050306030303" pitchFamily="18" charset="0"/>
                  <a:ea typeface="ＭＳ Ｐゴシック" charset="-128"/>
                  <a:cs typeface="Helvetica"/>
                </a:rPr>
                <a:t>4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8534400" y="609600"/>
              <a:ext cx="182855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961145" y="609600"/>
              <a:ext cx="182855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Line 12"/>
          <p:cNvSpPr>
            <a:spLocks noChangeShapeType="1"/>
          </p:cNvSpPr>
          <p:nvPr/>
        </p:nvSpPr>
        <p:spPr bwMode="auto">
          <a:xfrm flipH="1" flipV="1">
            <a:off x="2895600" y="4175760"/>
            <a:ext cx="167640" cy="0"/>
          </a:xfrm>
          <a:prstGeom prst="line">
            <a:avLst/>
          </a:prstGeom>
          <a:noFill/>
          <a:ln w="22225">
            <a:solidFill>
              <a:srgbClr val="752F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8006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Sylfaen" panose="010A0502050306030303" pitchFamily="18" charset="0"/>
              </a:rPr>
              <a:t>Therefore, the theoretical pion-pion scattering length precision can be improved.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Sylfaen" panose="010A0502050306030303" pitchFamily="18" charset="0"/>
              </a:rPr>
              <a:t>The best experimental  results on the scattering length have a precision better than 4%.  </a:t>
            </a:r>
            <a:endParaRPr lang="en-GB" sz="2800" dirty="0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11693</TotalTime>
  <Words>3709</Words>
  <Application>Microsoft Office PowerPoint</Application>
  <PresentationFormat>On-screen Show (4:3)</PresentationFormat>
  <Paragraphs>747</Paragraphs>
  <Slides>56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Custom Design</vt:lpstr>
      <vt:lpstr>1_Custom Design</vt:lpstr>
      <vt:lpstr>2_Custom Design</vt:lpstr>
      <vt:lpstr>Equation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Mircea Pentia</Manager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Your User Name;Mircea Pentia</dc:creator>
  <cp:lastModifiedBy>Juerg Schacher</cp:lastModifiedBy>
  <cp:revision>876</cp:revision>
  <cp:lastPrinted>2014-09-12T10:17:18Z</cp:lastPrinted>
  <dcterms:created xsi:type="dcterms:W3CDTF">2012-07-27T07:07:37Z</dcterms:created>
  <dcterms:modified xsi:type="dcterms:W3CDTF">2014-11-10T20:55:19Z</dcterms:modified>
</cp:coreProperties>
</file>