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0" r:id="rId4"/>
  </p:sldMasterIdLst>
  <p:notesMasterIdLst>
    <p:notesMasterId r:id="rId43"/>
  </p:notesMasterIdLst>
  <p:sldIdLst>
    <p:sldId id="372" r:id="rId5"/>
    <p:sldId id="311" r:id="rId6"/>
    <p:sldId id="338" r:id="rId7"/>
    <p:sldId id="339" r:id="rId8"/>
    <p:sldId id="334" r:id="rId9"/>
    <p:sldId id="388" r:id="rId10"/>
    <p:sldId id="280" r:id="rId11"/>
    <p:sldId id="387" r:id="rId12"/>
    <p:sldId id="335" r:id="rId13"/>
    <p:sldId id="346" r:id="rId14"/>
    <p:sldId id="383" r:id="rId15"/>
    <p:sldId id="380" r:id="rId16"/>
    <p:sldId id="381" r:id="rId17"/>
    <p:sldId id="341" r:id="rId18"/>
    <p:sldId id="347" r:id="rId19"/>
    <p:sldId id="389" r:id="rId20"/>
    <p:sldId id="379" r:id="rId21"/>
    <p:sldId id="378" r:id="rId22"/>
    <p:sldId id="376" r:id="rId23"/>
    <p:sldId id="377" r:id="rId24"/>
    <p:sldId id="354" r:id="rId25"/>
    <p:sldId id="317" r:id="rId26"/>
    <p:sldId id="373" r:id="rId27"/>
    <p:sldId id="386" r:id="rId28"/>
    <p:sldId id="267" r:id="rId29"/>
    <p:sldId id="340" r:id="rId30"/>
    <p:sldId id="382" r:id="rId31"/>
    <p:sldId id="384" r:id="rId32"/>
    <p:sldId id="371" r:id="rId33"/>
    <p:sldId id="367" r:id="rId34"/>
    <p:sldId id="370" r:id="rId35"/>
    <p:sldId id="343" r:id="rId36"/>
    <p:sldId id="342" r:id="rId37"/>
    <p:sldId id="375" r:id="rId38"/>
    <p:sldId id="326" r:id="rId39"/>
    <p:sldId id="328" r:id="rId40"/>
    <p:sldId id="337" r:id="rId41"/>
    <p:sldId id="336" r:id="rId4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658"/>
  </p:normalViewPr>
  <p:slideViewPr>
    <p:cSldViewPr>
      <p:cViewPr>
        <p:scale>
          <a:sx n="108" d="100"/>
          <a:sy n="108" d="100"/>
        </p:scale>
        <p:origin x="89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65.wmf"/><Relationship Id="rId6" Type="http://schemas.openxmlformats.org/officeDocument/2006/relationships/image" Target="../media/image66.wmf"/><Relationship Id="rId7" Type="http://schemas.openxmlformats.org/officeDocument/2006/relationships/image" Target="../media/image67.wmf"/><Relationship Id="rId8" Type="http://schemas.openxmlformats.org/officeDocument/2006/relationships/image" Target="../media/image68.wmf"/><Relationship Id="rId1" Type="http://schemas.openxmlformats.org/officeDocument/2006/relationships/image" Target="../media/image61.wmf"/><Relationship Id="rId2" Type="http://schemas.openxmlformats.org/officeDocument/2006/relationships/image" Target="../media/image6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19134-FFEA-4046-9CF8-3725AA3A9056}" type="datetimeFigureOut">
              <a:rPr lang="ro-RO" smtClean="0"/>
              <a:t>16.10.2018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EA304-3D68-4554-8BF7-D04A28687A13}" type="slidenum">
              <a:rPr lang="ro-RO" smtClean="0"/>
              <a:t>‹Nr.›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1696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4569" indent="-274834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9933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39072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7880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1854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5827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29801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3774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D744C01-067F-43A3-BD05-8C0B9C098057}" type="slidenum">
              <a:rPr lang="en-US" sz="1300" b="0"/>
              <a:pPr eaLnBrk="1" hangingPunct="1">
                <a:defRPr/>
              </a:pPr>
              <a:t>2</a:t>
            </a:fld>
            <a:endParaRPr lang="en-US" sz="1300" b="0"/>
          </a:p>
        </p:txBody>
      </p:sp>
      <p:sp>
        <p:nvSpPr>
          <p:cNvPr id="921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2525" y="812800"/>
            <a:ext cx="5370513" cy="4029075"/>
          </a:xfrm>
          <a:prstGeom prst="rect">
            <a:avLst/>
          </a:prstGeo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92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68351" y="5101384"/>
            <a:ext cx="6143625" cy="48332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4226" tIns="47113" rIns="94226" bIns="47113" anchor="ctr"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0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955830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16872" indent="-275720" defTabSz="955830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02881" indent="-220576" defTabSz="955830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544033" indent="-220576" defTabSz="955830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1985185" indent="-220576" defTabSz="955830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426338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867490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308642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749794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/>
            <a:fld id="{DB172147-F0AE-47A4-A3E8-B1C5CA8C4E86}" type="slidenum">
              <a:rPr lang="en-US" altLang="en-US" sz="1300" b="0"/>
              <a:pPr eaLnBrk="1" hangingPunct="1"/>
              <a:t>29</a:t>
            </a:fld>
            <a:endParaRPr lang="en-US" altLang="en-US" sz="1300" b="0"/>
          </a:p>
        </p:txBody>
      </p:sp>
      <p:sp>
        <p:nvSpPr>
          <p:cNvPr id="48130" name="Substituent imagine diapozitiv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Substituent note 2"/>
          <p:cNvSpPr>
            <a:spLocks noGrp="1"/>
          </p:cNvSpPr>
          <p:nvPr>
            <p:ph type="body" idx="1"/>
          </p:nvPr>
        </p:nvSpPr>
        <p:spPr>
          <a:xfrm>
            <a:off x="679464" y="4715406"/>
            <a:ext cx="5438748" cy="4467471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mtClean="0"/>
          </a:p>
        </p:txBody>
      </p:sp>
      <p:sp>
        <p:nvSpPr>
          <p:cNvPr id="56324" name="Substituent număr diapozitiv 3"/>
          <p:cNvSpPr txBox="1">
            <a:spLocks noGrp="1"/>
          </p:cNvSpPr>
          <p:nvPr/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71" tIns="47786" rIns="95571" bIns="47786" anchor="b"/>
          <a:lstStyle>
            <a:lvl1pPr defTabSz="990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defTabSz="990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defTabSz="990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defTabSz="990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defTabSz="990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algn="r" eaLnBrk="1" hangingPunct="1"/>
            <a:fld id="{E2487A94-A264-4F44-B8F0-279A41EF6731}" type="slidenum">
              <a:rPr lang="en-US" altLang="en-US" sz="1300" b="0">
                <a:latin typeface="Calibri" pitchFamily="34" charset="0"/>
                <a:cs typeface="Arial" pitchFamily="34" charset="0"/>
              </a:rPr>
              <a:pPr algn="r" eaLnBrk="1" hangingPunct="1"/>
              <a:t>29</a:t>
            </a:fld>
            <a:endParaRPr lang="en-US" altLang="en-US" sz="1300" b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6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5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5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9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E0EF5-8ADB-4E56-AABF-379A79B38B2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F6880-A66C-444F-BE27-69CAD69866E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7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F847E-561B-4A9E-8493-071D61F1BF9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22C05-650D-4888-A83C-B25C0E8178A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0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04308-4DF8-4953-8697-D0B038B41D81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798CA-EFC9-42F2-87ED-2CECE7229FF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3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4909-95D8-4125-BFF6-03C15D07B5E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C6E2C-0D38-42C2-B8C7-2C5221D9752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0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DC507-1859-42F5-ABF8-57D31D974CB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0F903-A2F1-4A09-AD40-A5B424E04B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2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41F70-76D1-46FB-8CD2-A66E23FD297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2378-0D63-4881-921F-6A94963CB7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9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40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F1D56-577F-4867-8525-7EA0F6725D78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0DAB-9A61-4DCE-A989-69A05741FE0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27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B2A79-0891-40D7-815D-CA536A200323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0F83B-5549-4E5E-BF5D-88F663F7092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9D7D9-7499-42FF-A5FA-CBF65A8992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756E7-0693-4C23-8AA7-203E754BC9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47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5A2BD-ACDB-4FA7-B8F0-59FBAA0EF86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45886-0CD0-4C11-AE7E-B912C84B766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8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20E64-6298-47E9-9E01-4F43A915064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66AD-6EE4-4A22-B566-6D98C02D4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34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94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4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0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33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8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5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17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20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37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03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83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35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49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27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31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3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0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5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78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15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86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756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10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5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4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40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5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029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7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2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5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1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9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3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w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85.png"/><Relationship Id="rId47" Type="http://schemas.openxmlformats.org/officeDocument/2006/relationships/image" Target="../media/image86.png"/><Relationship Id="rId48" Type="http://schemas.openxmlformats.org/officeDocument/2006/relationships/image" Target="../media/image87.png"/><Relationship Id="rId49" Type="http://schemas.openxmlformats.org/officeDocument/2006/relationships/image" Target="../media/image88.png"/><Relationship Id="rId20" Type="http://schemas.openxmlformats.org/officeDocument/2006/relationships/image" Target="../media/image581.png"/><Relationship Id="rId21" Type="http://schemas.openxmlformats.org/officeDocument/2006/relationships/image" Target="../media/image59.png"/><Relationship Id="rId22" Type="http://schemas.openxmlformats.org/officeDocument/2006/relationships/image" Target="../media/image611.png"/><Relationship Id="rId23" Type="http://schemas.openxmlformats.org/officeDocument/2006/relationships/image" Target="../media/image621.png"/><Relationship Id="rId24" Type="http://schemas.openxmlformats.org/officeDocument/2006/relationships/image" Target="../media/image631.png"/><Relationship Id="rId25" Type="http://schemas.openxmlformats.org/officeDocument/2006/relationships/image" Target="../media/image641.png"/><Relationship Id="rId26" Type="http://schemas.openxmlformats.org/officeDocument/2006/relationships/image" Target="../media/image65.png"/><Relationship Id="rId27" Type="http://schemas.openxmlformats.org/officeDocument/2006/relationships/image" Target="../media/image66.png"/><Relationship Id="rId28" Type="http://schemas.openxmlformats.org/officeDocument/2006/relationships/image" Target="../media/image67.png"/><Relationship Id="rId29" Type="http://schemas.openxmlformats.org/officeDocument/2006/relationships/image" Target="../media/image68.png"/><Relationship Id="rId50" Type="http://schemas.openxmlformats.org/officeDocument/2006/relationships/image" Target="../media/image89.png"/><Relationship Id="rId51" Type="http://schemas.openxmlformats.org/officeDocument/2006/relationships/image" Target="../media/image90.png"/><Relationship Id="rId52" Type="http://schemas.openxmlformats.org/officeDocument/2006/relationships/image" Target="../media/image91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91.png"/><Relationship Id="rId3" Type="http://schemas.openxmlformats.org/officeDocument/2006/relationships/image" Target="../media/image401.png"/><Relationship Id="rId4" Type="http://schemas.openxmlformats.org/officeDocument/2006/relationships/image" Target="../media/image411.png"/><Relationship Id="rId5" Type="http://schemas.openxmlformats.org/officeDocument/2006/relationships/image" Target="../media/image42.png"/><Relationship Id="rId30" Type="http://schemas.openxmlformats.org/officeDocument/2006/relationships/image" Target="../media/image69.png"/><Relationship Id="rId31" Type="http://schemas.openxmlformats.org/officeDocument/2006/relationships/image" Target="../media/image70.png"/><Relationship Id="rId32" Type="http://schemas.openxmlformats.org/officeDocument/2006/relationships/image" Target="../media/image71.png"/><Relationship Id="rId9" Type="http://schemas.openxmlformats.org/officeDocument/2006/relationships/image" Target="../media/image461.png"/><Relationship Id="rId6" Type="http://schemas.openxmlformats.org/officeDocument/2006/relationships/image" Target="../media/image43.png"/><Relationship Id="rId7" Type="http://schemas.openxmlformats.org/officeDocument/2006/relationships/image" Target="../media/image441.png"/><Relationship Id="rId8" Type="http://schemas.openxmlformats.org/officeDocument/2006/relationships/image" Target="../media/image451.png"/><Relationship Id="rId33" Type="http://schemas.openxmlformats.org/officeDocument/2006/relationships/image" Target="../media/image72.png"/><Relationship Id="rId34" Type="http://schemas.openxmlformats.org/officeDocument/2006/relationships/image" Target="../media/image73.png"/><Relationship Id="rId35" Type="http://schemas.openxmlformats.org/officeDocument/2006/relationships/image" Target="../media/image74.png"/><Relationship Id="rId36" Type="http://schemas.openxmlformats.org/officeDocument/2006/relationships/image" Target="../media/image75.png"/><Relationship Id="rId10" Type="http://schemas.openxmlformats.org/officeDocument/2006/relationships/image" Target="../media/image471.png"/><Relationship Id="rId11" Type="http://schemas.openxmlformats.org/officeDocument/2006/relationships/image" Target="../media/image481.png"/><Relationship Id="rId12" Type="http://schemas.openxmlformats.org/officeDocument/2006/relationships/image" Target="../media/image491.png"/><Relationship Id="rId13" Type="http://schemas.openxmlformats.org/officeDocument/2006/relationships/image" Target="../media/image511.png"/><Relationship Id="rId14" Type="http://schemas.openxmlformats.org/officeDocument/2006/relationships/image" Target="../media/image521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561.png"/><Relationship Id="rId19" Type="http://schemas.openxmlformats.org/officeDocument/2006/relationships/image" Target="../media/image571.png"/><Relationship Id="rId37" Type="http://schemas.openxmlformats.org/officeDocument/2006/relationships/image" Target="../media/image76.png"/><Relationship Id="rId38" Type="http://schemas.openxmlformats.org/officeDocument/2006/relationships/image" Target="../media/image77.png"/><Relationship Id="rId39" Type="http://schemas.openxmlformats.org/officeDocument/2006/relationships/image" Target="../media/image78.png"/><Relationship Id="rId40" Type="http://schemas.openxmlformats.org/officeDocument/2006/relationships/image" Target="../media/image79.png"/><Relationship Id="rId41" Type="http://schemas.openxmlformats.org/officeDocument/2006/relationships/image" Target="../media/image80.png"/><Relationship Id="rId42" Type="http://schemas.openxmlformats.org/officeDocument/2006/relationships/image" Target="../media/image81.png"/><Relationship Id="rId43" Type="http://schemas.openxmlformats.org/officeDocument/2006/relationships/image" Target="../media/image82.png"/><Relationship Id="rId44" Type="http://schemas.openxmlformats.org/officeDocument/2006/relationships/image" Target="../media/image83.png"/><Relationship Id="rId45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7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8.png"/><Relationship Id="rId3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20" Type="http://schemas.openxmlformats.org/officeDocument/2006/relationships/image" Target="../media/image280.png"/><Relationship Id="rId10" Type="http://schemas.openxmlformats.org/officeDocument/2006/relationships/image" Target="../media/image64.wmf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65.w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66.wmf"/><Relationship Id="rId15" Type="http://schemas.openxmlformats.org/officeDocument/2006/relationships/image" Target="../media/image92.png"/><Relationship Id="rId16" Type="http://schemas.openxmlformats.org/officeDocument/2006/relationships/oleObject" Target="../embeddings/oleObject15.bin"/><Relationship Id="rId17" Type="http://schemas.openxmlformats.org/officeDocument/2006/relationships/image" Target="../media/image67.wmf"/><Relationship Id="rId18" Type="http://schemas.openxmlformats.org/officeDocument/2006/relationships/oleObject" Target="../embeddings/oleObject16.bin"/><Relationship Id="rId19" Type="http://schemas.openxmlformats.org/officeDocument/2006/relationships/image" Target="../media/image6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0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62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6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4" Type="http://schemas.openxmlformats.org/officeDocument/2006/relationships/image" Target="../media/image95.jp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9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wmf"/><Relationship Id="rId5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0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 rot="21414246">
            <a:off x="1433449" y="1423019"/>
            <a:ext cx="8382241" cy="399668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6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Experimental check of precise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predictions of QCD using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200" i="1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and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 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+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-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atoms</a:t>
            </a: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683568" y="6165304"/>
            <a:ext cx="7704856" cy="36004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SPSC</a:t>
            </a:r>
            <a:r>
              <a:rPr lang="en-US" sz="7200" b="1" kern="1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, October 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2018</a:t>
            </a:r>
            <a:endParaRPr lang="en-US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7030A0"/>
              </a:solidFill>
              <a:latin typeface="Times New Roman" panose="02020603050405020304" pitchFamily="18" charset="0"/>
              <a:ea typeface="Gungsuh"/>
              <a:cs typeface="Times New Roman" panose="02020603050405020304" pitchFamily="18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683568" y="5465369"/>
            <a:ext cx="7704856" cy="41861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L. Nemenov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 (JINR, DIRAC collaboration)  </a:t>
            </a:r>
            <a:endParaRPr lang="en-US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F96A1B">
                  <a:lumMod val="75000"/>
                </a:srgbClr>
              </a:solidFill>
              <a:latin typeface="Times New Roman" panose="02020603050405020304" pitchFamily="18" charset="0"/>
              <a:ea typeface="Gungsu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713"/>
            <a:ext cx="5786930" cy="5551487"/>
          </a:xfrm>
          <a:prstGeom prst="rect">
            <a:avLst/>
          </a:prstGeom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" name="WordArt 98"/>
          <p:cNvSpPr>
            <a:spLocks noChangeArrowheads="1" noChangeShapeType="1" noTextEdit="1"/>
          </p:cNvSpPr>
          <p:nvPr/>
        </p:nvSpPr>
        <p:spPr bwMode="auto">
          <a:xfrm>
            <a:off x="457200" y="52388"/>
            <a:ext cx="8153399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Experimental |Q</a:t>
            </a:r>
            <a:r>
              <a:rPr lang="en-US" sz="3600" i="1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| distributions of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GB" sz="3600" baseline="30000" dirty="0"/>
              <a:t>–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pairs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0018" y="168881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1202" y="385570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8278" y="1026279"/>
            <a:ext cx="33985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u="sng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distribution of </a:t>
            </a:r>
            <a:r>
              <a:rPr lang="el-GR" u="sng" dirty="0">
                <a:latin typeface="Times New Roman"/>
                <a:cs typeface="Times New Roman"/>
              </a:rPr>
              <a:t>π</a:t>
            </a:r>
            <a:r>
              <a:rPr lang="en-US" u="sng" baseline="30000" dirty="0">
                <a:latin typeface="Times New Roman"/>
                <a:cs typeface="Times New Roman"/>
              </a:rPr>
              <a:t>+</a:t>
            </a:r>
            <a:r>
              <a:rPr lang="el-GR" u="sng" dirty="0" smtClean="0">
                <a:latin typeface="Times New Roman"/>
                <a:cs typeface="Times New Roman"/>
              </a:rPr>
              <a:t>π</a:t>
            </a:r>
            <a:r>
              <a:rPr lang="en-GB" baseline="30000" dirty="0"/>
              <a:t>–</a:t>
            </a:r>
            <a:r>
              <a:rPr lang="en-US" u="sng" dirty="0" smtClean="0">
                <a:latin typeface="Times New Roman"/>
                <a:cs typeface="Times New Roman"/>
              </a:rPr>
              <a:t>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pairs 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u="sng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2.0 MeV/c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experimental distribution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points 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statistical error) and the simulated background (solid line).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experimental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distribution after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background subtraction (points with statistical error) and the simulated distribution of atomic pairs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dot-dashed 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fit procedure has been applied to the 2-dimensional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|Q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|, 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distribution.</a:t>
            </a: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10/16/18</a:t>
            </a:fld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8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="" xmlns:a16="http://schemas.microsoft.com/office/drawing/2014/main" id="{349D0ABB-F53D-4507-A55F-86969D2E0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"/>
            <a:ext cx="9144000" cy="5948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3" name="WordArt 98">
            <a:extLst>
              <a:ext uri="{FF2B5EF4-FFF2-40B4-BE49-F238E27FC236}">
                <a16:creationId xmlns="" xmlns:a16="http://schemas.microsoft.com/office/drawing/2014/main" id="{811DC0D4-B6C9-4EC5-9CC4-61278989D3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688" y="76200"/>
            <a:ext cx="591595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Atomic states population for n=8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5BFCC7-1DBB-4131-BE22-2458AC063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71" y="1138694"/>
            <a:ext cx="4470401" cy="5256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994204-93D4-412F-9DDD-DCA3CC34F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95" y="758602"/>
            <a:ext cx="4497431" cy="438150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="" xmlns:a16="http://schemas.microsoft.com/office/drawing/2014/main" id="{69BE57B7-1322-4E7A-AB45-D815A3FA1655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DF89247D-2CEE-4011-932F-7B12E96B71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="" xmlns:a16="http://schemas.microsoft.com/office/drawing/2014/main" id="{7A53657B-4FDB-47FD-882F-A25C1CB77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"/>
            <a:ext cx="9144000" cy="5948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5" name="WordArt 98">
            <a:extLst>
              <a:ext uri="{FF2B5EF4-FFF2-40B4-BE49-F238E27FC236}">
                <a16:creationId xmlns="" xmlns:a16="http://schemas.microsoft.com/office/drawing/2014/main" id="{C44E560C-5F2F-47F1-A9CA-836951A0DE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1680" y="76200"/>
            <a:ext cx="590465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Population of long-lived states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="" xmlns:a16="http://schemas.microsoft.com/office/drawing/2014/main" id="{03CD301B-9D2C-4293-A4B8-D86455179FD9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86186D1-C3F8-4620-A8EF-B958DEB34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13" y="4106392"/>
            <a:ext cx="318133" cy="35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83" y="4128013"/>
            <a:ext cx="372983" cy="35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020" y="3822694"/>
            <a:ext cx="441000" cy="28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4654" y="4106392"/>
            <a:ext cx="3521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Populations        of long-lived states versus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summed over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at the exit of the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target 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and at the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foil entry 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3801805"/>
            <a:ext cx="4320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Summed populations          of all long-lived atomic states at the exit of the Be target as a function of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“tail” estimation. For each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two upper curves show the sum of state populations for the given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different “tail” estimations calculated from populations for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(exponential “tail” – ●, hyperbolic “tail” –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The lower curve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presents the sum of the population for the given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the population for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instead of the “tail”.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DF0F701-D0EE-47D3-9B7E-7C1050D6BF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" y="866204"/>
            <a:ext cx="4275116" cy="2925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9CD294D-A135-458C-B750-C74A0CD7E8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45" y="886804"/>
            <a:ext cx="4400550" cy="292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="" xmlns:a16="http://schemas.microsoft.com/office/drawing/2014/main" id="{7A53657B-4FDB-47FD-882F-A25C1CB77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"/>
            <a:ext cx="9144000" cy="5948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4" name="WordArt 98">
            <a:extLst>
              <a:ext uri="{FF2B5EF4-FFF2-40B4-BE49-F238E27FC236}">
                <a16:creationId xmlns="" xmlns:a16="http://schemas.microsoft.com/office/drawing/2014/main" id="{C44E560C-5F2F-47F1-A9CA-836951A0DE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76200"/>
            <a:ext cx="419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Breakup probability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="" xmlns:a16="http://schemas.microsoft.com/office/drawing/2014/main" id="{03CD301B-9D2C-4293-A4B8-D86455179FD9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86186D1-C3F8-4620-A8EF-B958DEB34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85156" y="5373511"/>
          <a:ext cx="7776864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6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Probability                 calculated as a function of </a:t>
                      </a:r>
                      <a:r>
                        <a:rPr lang="el-GR" sz="160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. The horizontal lines correspond to the measured value                                                 together with the total errors. The value </a:t>
                      </a:r>
                      <a:r>
                        <a:rPr lang="el-GR" sz="160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1, which corresponds to pure QED calculations, is within the error band of the measurement.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42" y="5373511"/>
            <a:ext cx="732411" cy="34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628393"/>
            <a:ext cx="24384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3A6338-185D-4CD8-87CF-0957D0727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1945"/>
            <a:ext cx="7875612" cy="47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10/16/18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5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Lifetime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long-lived 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499537"/>
                <a:ext cx="9144000" cy="630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Number of  atoms : generated on Be 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16960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±290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Number of atomic pairs after Pt foil: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436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61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57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The lifetime of the long-lived atom in 2p state is: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de-CH" sz="2800" b="0" i="0" smtClean="0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de-CH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  <m:t>]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0.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45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−0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.3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+1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.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8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Cambria Math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CH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  <m:t>2]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0.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22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−0.18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+1.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42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endPara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QED: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.17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endParaRPr lang="en-US" sz="2800" dirty="0" smtClean="0">
                  <a:solidFill>
                    <a:srgbClr val="0070C0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The measured ground state lifetime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3.15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−0.26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+0.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28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r>
                  <a:rPr lang="en-US" sz="2400" b="1" i="1" baseline="30000" dirty="0" smtClean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 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One-third of the long-lived atoms have a lab decay length of 40 – 140cm. It opens the possibility to measure the Lamb shift and </a:t>
                </a:r>
                <a:r>
                  <a:rPr lang="el-GR" sz="2400" b="1" i="1" dirty="0" smtClean="0">
                    <a:latin typeface="Times New Roman"/>
                    <a:cs typeface="Times New Roman"/>
                  </a:rPr>
                  <a:t>ππ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scattering lengths. The experimental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esults were presented as section report at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Rochester 2018, submitted as CERN preprint and will be submitted for publication in October.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9537"/>
                <a:ext cx="9144000" cy="6301982"/>
              </a:xfrm>
              <a:prstGeom prst="rect">
                <a:avLst/>
              </a:prstGeom>
              <a:blipFill rotWithShape="0">
                <a:blip r:embed="rId2"/>
                <a:stretch>
                  <a:fillRect l="-1000" t="-9091" r="-1667" b="-1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5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458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For 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charged pairs from short-lived sources and with small relative momenta Q , Coulomb final state interaction has to be taken into account</a:t>
            </a: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752FB5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This interaction increases the production yield of the free pairs with Q decreasing and creates atoms.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3732487"/>
            <a:ext cx="830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There 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is a precise ratio between the number of produced Coulomb pairs (N</a:t>
            </a:r>
            <a:r>
              <a:rPr lang="en-US" sz="2000" baseline="-25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) with small Q and the number of atoms (N</a:t>
            </a:r>
            <a:r>
              <a:rPr lang="en-US" sz="2000" baseline="-25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) produced </a:t>
            </a: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simultaneously with Coulomb pairs:</a:t>
            </a:r>
            <a:endParaRPr lang="en-US" sz="2000" dirty="0">
              <a:solidFill>
                <a:srgbClr val="752FB5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graphicFrame>
        <p:nvGraphicFramePr>
          <p:cNvPr id="19460" name="Object 10"/>
          <p:cNvGraphicFramePr>
            <a:graphicFrameLocks noChangeAspect="1"/>
          </p:cNvGraphicFramePr>
          <p:nvPr>
            <p:extLst/>
          </p:nvPr>
        </p:nvGraphicFramePr>
        <p:xfrm>
          <a:off x="2236788" y="4724400"/>
          <a:ext cx="47196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8" name="Equation" r:id="rId3" imgW="2679700" imgH="431800" progId="Equation.3">
                  <p:embed/>
                </p:oleObj>
              </mc:Choice>
              <mc:Fallback>
                <p:oleObj name="Equation" r:id="rId3" imgW="2679700" imgH="431800" progId="Equation.3">
                  <p:embed/>
                  <p:pic>
                    <p:nvPicPr>
                      <p:cNvPr id="1946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4724400"/>
                        <a:ext cx="4719638" cy="7620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31788" y="2871788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1322388" y="25669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1322388" y="28717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1246188" y="2759075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1703388" y="2719388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76200 h 192"/>
              <a:gd name="T4" fmla="*/ 76200 w 48"/>
              <a:gd name="T5" fmla="*/ 152400 h 192"/>
              <a:gd name="T6" fmla="*/ 0 w 48"/>
              <a:gd name="T7" fmla="*/ 228600 h 192"/>
              <a:gd name="T8" fmla="*/ 76200 w 48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1931988" y="2643188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179888" y="2632871"/>
            <a:ext cx="2590800" cy="457200"/>
            <a:chOff x="4179888" y="2632871"/>
            <a:chExt cx="2590800" cy="457200"/>
          </a:xfrm>
        </p:grpSpPr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4179888" y="2861471"/>
              <a:ext cx="990600" cy="0"/>
            </a:xfrm>
            <a:prstGeom prst="line">
              <a:avLst/>
            </a:prstGeom>
            <a:noFill/>
            <a:ln w="28575">
              <a:solidFill>
                <a:srgbClr val="06642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5170488" y="2632871"/>
              <a:ext cx="685800" cy="22860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5170488" y="2861471"/>
              <a:ext cx="685800" cy="22860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2" name="Oval 20"/>
            <p:cNvSpPr>
              <a:spLocks noChangeArrowheads="1"/>
            </p:cNvSpPr>
            <p:nvPr/>
          </p:nvSpPr>
          <p:spPr bwMode="auto">
            <a:xfrm>
              <a:off x="5094288" y="2745583"/>
              <a:ext cx="228600" cy="228600"/>
            </a:xfrm>
            <a:prstGeom prst="ellipse">
              <a:avLst/>
            </a:prstGeom>
            <a:solidFill>
              <a:srgbClr val="B5F165"/>
            </a:solidFill>
            <a:ln w="9525">
              <a:solidFill>
                <a:srgbClr val="107E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flipV="1">
              <a:off x="5856288" y="2632871"/>
              <a:ext cx="914400" cy="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 flipV="1">
              <a:off x="5856288" y="3090071"/>
              <a:ext cx="914400" cy="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auto">
            <a:xfrm>
              <a:off x="5399088" y="2785271"/>
              <a:ext cx="76200" cy="152400"/>
            </a:xfrm>
            <a:custGeom>
              <a:avLst/>
              <a:gdLst>
                <a:gd name="T0" fmla="*/ 0 w 48"/>
                <a:gd name="T1" fmla="*/ 0 h 96"/>
                <a:gd name="T2" fmla="*/ 76200 w 48"/>
                <a:gd name="T3" fmla="*/ 76200 h 96"/>
                <a:gd name="T4" fmla="*/ 0 w 48"/>
                <a:gd name="T5" fmla="*/ 76200 h 96"/>
                <a:gd name="T6" fmla="*/ 76200 w 48"/>
                <a:gd name="T7" fmla="*/ 15240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cubicBezTo>
                    <a:pt x="24" y="20"/>
                    <a:pt x="48" y="40"/>
                    <a:pt x="48" y="48"/>
                  </a:cubicBezTo>
                  <a:cubicBezTo>
                    <a:pt x="48" y="56"/>
                    <a:pt x="0" y="40"/>
                    <a:pt x="0" y="48"/>
                  </a:cubicBezTo>
                  <a:cubicBezTo>
                    <a:pt x="0" y="56"/>
                    <a:pt x="40" y="88"/>
                    <a:pt x="48" y="96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5551488" y="2709071"/>
              <a:ext cx="76200" cy="304800"/>
            </a:xfrm>
            <a:custGeom>
              <a:avLst/>
              <a:gdLst>
                <a:gd name="T0" fmla="*/ 76200 w 48"/>
                <a:gd name="T1" fmla="*/ 0 h 192"/>
                <a:gd name="T2" fmla="*/ 0 w 48"/>
                <a:gd name="T3" fmla="*/ 76200 h 192"/>
                <a:gd name="T4" fmla="*/ 76200 w 48"/>
                <a:gd name="T5" fmla="*/ 152400 h 192"/>
                <a:gd name="T6" fmla="*/ 0 w 48"/>
                <a:gd name="T7" fmla="*/ 228600 h 192"/>
                <a:gd name="T8" fmla="*/ 76200 w 48"/>
                <a:gd name="T9" fmla="*/ 30480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92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0" y="184"/>
                    <a:pt x="48" y="192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60848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auto">
            <a:xfrm>
              <a:off x="63134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auto">
            <a:xfrm>
              <a:off x="65420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1246188" y="3328988"/>
            <a:ext cx="1503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4A1E7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Coulomb </a:t>
            </a:r>
            <a:r>
              <a:rPr lang="en-US" sz="1800" dirty="0" smtClean="0">
                <a:solidFill>
                  <a:srgbClr val="4A1E7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pair</a:t>
            </a:r>
            <a:endParaRPr lang="en-US" sz="1800" dirty="0">
              <a:solidFill>
                <a:srgbClr val="4A1E72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6275388" y="3328988"/>
            <a:ext cx="7312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4A1E7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Atom</a:t>
            </a:r>
            <a:endParaRPr lang="en-US" sz="1800" dirty="0">
              <a:solidFill>
                <a:srgbClr val="4A1E72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2951476" y="2422417"/>
            <a:ext cx="9072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b="0" dirty="0">
              <a:solidFill>
                <a:srgbClr val="0000FF"/>
              </a:solidFill>
              <a:latin typeface="Symbol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 smtClean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 smtClean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 smtClean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 smtClean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</a:t>
            </a:r>
            <a:endParaRPr lang="en-US" baseline="30000" dirty="0">
              <a:solidFill>
                <a:srgbClr val="0000FF"/>
              </a:solidFill>
              <a:latin typeface="Sylfaen" charset="0"/>
              <a:ea typeface="ＭＳ Ｐゴシック" charset="0"/>
            </a:endParaRPr>
          </a:p>
        </p:txBody>
      </p:sp>
      <p:graphicFrame>
        <p:nvGraphicFramePr>
          <p:cNvPr id="19482" name="Object 37"/>
          <p:cNvGraphicFramePr>
            <a:graphicFrameLocks noChangeAspect="1"/>
          </p:cNvGraphicFramePr>
          <p:nvPr>
            <p:extLst/>
          </p:nvPr>
        </p:nvGraphicFramePr>
        <p:xfrm>
          <a:off x="2274888" y="5638800"/>
          <a:ext cx="449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9" name="Equation" r:id="rId5" imgW="2552700" imgH="431800" progId="Equation.3">
                  <p:embed/>
                </p:oleObj>
              </mc:Choice>
              <mc:Fallback>
                <p:oleObj name="Equation" r:id="rId5" imgW="2552700" imgH="431800" progId="Equation.3">
                  <p:embed/>
                  <p:pic>
                    <p:nvPicPr>
                      <p:cNvPr id="19482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5638800"/>
                        <a:ext cx="4495800" cy="7620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10/16/18</a:t>
            </a:fld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3" name="WordArt 98"/>
          <p:cNvSpPr>
            <a:spLocks noChangeArrowheads="1" noChangeShapeType="1" noTextEdit="1"/>
          </p:cNvSpPr>
          <p:nvPr/>
        </p:nvSpPr>
        <p:spPr bwMode="auto">
          <a:xfrm>
            <a:off x="2057327" y="61118"/>
            <a:ext cx="494927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KK Coulomb pairs and KK atoms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2484438" y="2594183"/>
            <a:ext cx="9072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b="0" dirty="0">
              <a:solidFill>
                <a:srgbClr val="0000FF"/>
              </a:solidFill>
              <a:latin typeface="Symbol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</a:t>
            </a:r>
            <a:endParaRPr lang="en-US" baseline="30000" dirty="0">
              <a:solidFill>
                <a:srgbClr val="0000FF"/>
              </a:solidFill>
              <a:latin typeface="Sylfae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10/16/18</a:t>
            </a:fld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4207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6" name="WordArt 98"/>
          <p:cNvSpPr>
            <a:spLocks noChangeArrowheads="1" noChangeShapeType="1" noTextEdit="1"/>
          </p:cNvSpPr>
          <p:nvPr/>
        </p:nvSpPr>
        <p:spPr bwMode="auto">
          <a:xfrm>
            <a:off x="2036612" y="71799"/>
            <a:ext cx="494927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3600" baseline="30000" dirty="0" smtClean="0"/>
              <a:t>–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 and its lifetime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4" y="693328"/>
            <a:ext cx="7403084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8DB456B2-3006-49C5-805E-53200BA95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"/>
            <a:ext cx="9144000" cy="5948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10" name="WordArt 98">
            <a:extLst>
              <a:ext uri="{FF2B5EF4-FFF2-40B4-BE49-F238E27FC236}">
                <a16:creationId xmlns="" xmlns:a16="http://schemas.microsoft.com/office/drawing/2014/main" id="{8EE4C5A5-02CF-4EA9-BF01-581A155C79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76200"/>
            <a:ext cx="419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Coulomb pairs.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Date Placeholder 1">
            <a:extLst>
              <a:ext uri="{FF2B5EF4-FFF2-40B4-BE49-F238E27FC236}">
                <a16:creationId xmlns="" xmlns:a16="http://schemas.microsoft.com/office/drawing/2014/main" id="{11E4418B-CF56-4FB4-AA0A-D29537655941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253B31CB-0D1D-457C-9A23-A8A7046EB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57520D9-87AB-4141-AB75-0F24418838FE}"/>
              </a:ext>
            </a:extLst>
          </p:cNvPr>
          <p:cNvGrpSpPr/>
          <p:nvPr/>
        </p:nvGrpSpPr>
        <p:grpSpPr>
          <a:xfrm>
            <a:off x="902273" y="671004"/>
            <a:ext cx="7712944" cy="5828359"/>
            <a:chOff x="800944" y="671004"/>
            <a:chExt cx="7712944" cy="5828359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7558CEBF-3A17-4756-B8C8-5D8C8B1AD241}"/>
                </a:ext>
              </a:extLst>
            </p:cNvPr>
            <p:cNvGrpSpPr/>
            <p:nvPr/>
          </p:nvGrpSpPr>
          <p:grpSpPr>
            <a:xfrm>
              <a:off x="800944" y="671004"/>
              <a:ext cx="5838122" cy="5828359"/>
              <a:chOff x="1925959" y="233190"/>
              <a:chExt cx="4324944" cy="6719913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64DBD2B3-8FF0-4A14-8243-749BF60B64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793" r="7805"/>
              <a:stretch/>
            </p:blipFill>
            <p:spPr>
              <a:xfrm>
                <a:off x="1925960" y="233190"/>
                <a:ext cx="4324943" cy="2214515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7CD45AC1-CA6B-4155-8F99-FFE5CED6EE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699" r="7886"/>
              <a:stretch/>
            </p:blipFill>
            <p:spPr>
              <a:xfrm>
                <a:off x="1925959" y="2473014"/>
                <a:ext cx="4324943" cy="222085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736E5F38-DB2C-4947-BD32-83D4F29B96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036" r="8409"/>
              <a:stretch/>
            </p:blipFill>
            <p:spPr>
              <a:xfrm>
                <a:off x="1925960" y="4710200"/>
                <a:ext cx="4324943" cy="2242903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F9FAEFE-58CD-49C5-99E8-1311960046FE}"/>
                </a:ext>
              </a:extLst>
            </p:cNvPr>
            <p:cNvSpPr txBox="1"/>
            <p:nvPr/>
          </p:nvSpPr>
          <p:spPr>
            <a:xfrm>
              <a:off x="6418443" y="952852"/>
              <a:ext cx="209544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30% </a:t>
              </a:r>
            </a:p>
            <a:p>
              <a:pPr algn="ctr"/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4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4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pairs</a:t>
              </a:r>
              <a:endParaRPr lang="ro-RO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o-RO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o-RO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from</a:t>
              </a:r>
              <a:r>
                <a:rPr lang="ro-RO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o-RO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initial</a:t>
              </a:r>
              <a:r>
                <a:rPr lang="ro-RO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o-RO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sample</a:t>
              </a:r>
              <a:r>
                <a:rPr lang="ro-RO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A173815-8913-46E6-9591-13A91397AC50}"/>
                </a:ext>
              </a:extLst>
            </p:cNvPr>
            <p:cNvSpPr txBox="1"/>
            <p:nvPr/>
          </p:nvSpPr>
          <p:spPr>
            <a:xfrm>
              <a:off x="6716668" y="3012230"/>
              <a:ext cx="15103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50% </a:t>
              </a:r>
            </a:p>
            <a:p>
              <a:pPr algn="ctr"/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4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4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pairs</a:t>
              </a:r>
              <a:endParaRPr lang="ro-RO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51DCF1B-D449-439E-AF23-6F829AD9DDF0}"/>
                </a:ext>
              </a:extLst>
            </p:cNvPr>
            <p:cNvSpPr txBox="1"/>
            <p:nvPr/>
          </p:nvSpPr>
          <p:spPr>
            <a:xfrm>
              <a:off x="6710988" y="5111199"/>
              <a:ext cx="15103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70% </a:t>
              </a:r>
            </a:p>
            <a:p>
              <a:pPr algn="ctr"/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4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4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pairs</a:t>
              </a:r>
              <a:endParaRPr lang="ro-RO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20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="" xmlns:a16="http://schemas.microsoft.com/office/drawing/2014/main" id="{132AC111-7958-4C24-82D7-900751104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"/>
            <a:ext cx="9144000" cy="5948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3" name="WordArt 98">
            <a:extLst>
              <a:ext uri="{FF2B5EF4-FFF2-40B4-BE49-F238E27FC236}">
                <a16:creationId xmlns="" xmlns:a16="http://schemas.microsoft.com/office/drawing/2014/main" id="{3C985476-87B4-48C2-9EA4-DD47204763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76200"/>
            <a:ext cx="419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DIRAC Collaboration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E4F2E2F6-78E6-41B8-BC32-4AD9247BAEF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000" y="1991804"/>
          <a:ext cx="6096000" cy="1937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1002749858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22914688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99087438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000" b="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="0" i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4 MeV/c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000" b="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="0" i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6 MeV/c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997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k70: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284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k50: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928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k30: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6361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9939104"/>
                  </a:ext>
                </a:extLst>
              </a:tr>
            </a:tbl>
          </a:graphicData>
        </a:graphic>
      </p:graphicFrame>
      <p:sp>
        <p:nvSpPr>
          <p:cNvPr id="6" name="Date Placeholder 1">
            <a:extLst>
              <a:ext uri="{FF2B5EF4-FFF2-40B4-BE49-F238E27FC236}">
                <a16:creationId xmlns="" xmlns:a16="http://schemas.microsoft.com/office/drawing/2014/main" id="{80D7FC2A-79E9-45A3-AF62-58C2622C67E2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50FA4EF-DD53-47F1-BF5A-F62A1374C9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18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B7DEC7-E33B-4031-9E28-0636D2073B18}"/>
              </a:ext>
            </a:extLst>
          </p:cNvPr>
          <p:cNvSpPr txBox="1"/>
          <p:nvPr/>
        </p:nvSpPr>
        <p:spPr>
          <a:xfrm>
            <a:off x="1283804" y="1100649"/>
            <a:ext cx="657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number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pairs with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4 MeV/c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6 MeV/c according to fits of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distributions of given samples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3C9252-EEB4-4E21-8893-A316646F6605}"/>
              </a:ext>
            </a:extLst>
          </p:cNvPr>
          <p:cNvSpPr txBox="1"/>
          <p:nvPr/>
        </p:nvSpPr>
        <p:spPr>
          <a:xfrm>
            <a:off x="1524000" y="445117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k70, k50, k30 – samples with ratio of at least 70%, 50%, 30%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pairs in individual momentum and time intervals</a:t>
            </a:r>
          </a:p>
        </p:txBody>
      </p:sp>
    </p:spTree>
    <p:extLst>
      <p:ext uri="{BB962C8B-B14F-4D97-AF65-F5344CB8AC3E}">
        <p14:creationId xmlns:p14="http://schemas.microsoft.com/office/powerpoint/2010/main" val="1322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="" xmlns:a16="http://schemas.microsoft.com/office/drawing/2014/main" id="{C58CF4B7-2AE6-4551-B56E-5EA39C21A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"/>
            <a:ext cx="9144000" cy="5948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5" name="WordArt 98">
            <a:extLst>
              <a:ext uri="{FF2B5EF4-FFF2-40B4-BE49-F238E27FC236}">
                <a16:creationId xmlns="" xmlns:a16="http://schemas.microsoft.com/office/drawing/2014/main" id="{3ABC68CE-3BC1-441F-B7AE-F36587010B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76200"/>
            <a:ext cx="419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DIRAC Collaboration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="" xmlns:a16="http://schemas.microsoft.com/office/drawing/2014/main" id="{3D87984A-3BF6-4E62-90D3-47E41E13D3C5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8DF621-6669-43D1-A8D6-B45F2A7E2F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18BFE49-CE7C-4767-A5CE-6A75F3905E7B}"/>
              </a:ext>
            </a:extLst>
          </p:cNvPr>
          <p:cNvGrpSpPr/>
          <p:nvPr/>
        </p:nvGrpSpPr>
        <p:grpSpPr>
          <a:xfrm>
            <a:off x="298670" y="609599"/>
            <a:ext cx="8624002" cy="6172201"/>
            <a:chOff x="298670" y="609599"/>
            <a:chExt cx="8624002" cy="617220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B39EAC1-5F1C-4B7D-BE43-6B6848FB0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66" r="8866"/>
            <a:stretch/>
          </p:blipFill>
          <p:spPr>
            <a:xfrm>
              <a:off x="298670" y="609599"/>
              <a:ext cx="3898777" cy="287942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3204CB0D-3565-4B5A-9ABD-29E55EA9C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77" r="7754"/>
            <a:stretch/>
          </p:blipFill>
          <p:spPr>
            <a:xfrm>
              <a:off x="4932040" y="609599"/>
              <a:ext cx="3990632" cy="28408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CF92F91C-178C-49A4-8082-661D7E676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77" r="8866"/>
            <a:stretch/>
          </p:blipFill>
          <p:spPr>
            <a:xfrm>
              <a:off x="2982651" y="3617035"/>
              <a:ext cx="3898777" cy="3164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05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35488" y="914400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19125" y="831850"/>
            <a:ext cx="39068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CERN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Geneva,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91440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35488" y="559911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36588" y="5416550"/>
            <a:ext cx="3921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Kyoto, 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016500" y="5235575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Bern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Bern,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535488" y="508158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44525" y="4802188"/>
            <a:ext cx="389413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KEK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Tsukuba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Japan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2700" y="494030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535488" y="456406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4564063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016500" y="4552950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Santiago de 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Compostela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Santiago de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Compostela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Spain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535488" y="404653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565150" y="4152900"/>
            <a:ext cx="3997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University of Messina</a:t>
            </a: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/>
            </a:r>
            <a:b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                          </a:t>
            </a:r>
            <a:r>
              <a:rPr lang="en-US" sz="7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 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Messina</a:t>
            </a:r>
            <a:r>
              <a:rPr lang="en-US" sz="1800" dirty="0">
                <a:solidFill>
                  <a:srgbClr val="9900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,  Italy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4046538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5016500" y="3867150"/>
            <a:ext cx="41275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IHEP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Protvino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535488" y="352901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74675" y="3521075"/>
            <a:ext cx="3997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it-IT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INFN-Laboratori Nazionali di Frascati</a:t>
            </a:r>
            <a:br>
              <a:rPr lang="it-IT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Frascati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Italy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3529013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016500" y="3170238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SINP of Moscow State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Moscow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4535488" y="301148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3011488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5045075" y="2487613"/>
            <a:ext cx="40989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JINR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Dubna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535488" y="2466975"/>
            <a:ext cx="481012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603250" y="2820988"/>
            <a:ext cx="396875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Nuclear Physics Institute ASCR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Rez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0" y="2466975"/>
            <a:ext cx="473075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030788" y="1751013"/>
            <a:ext cx="4113212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IFIN-HH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Bucharest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Romania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4535488" y="1949450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608013" y="2163763"/>
            <a:ext cx="3963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Institute of Physics ASCR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Prague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0" y="194945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5016500" y="1052513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Tokyo Metropolitan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Tokyo,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4535488" y="1431925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608013" y="1433513"/>
            <a:ext cx="3963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Czech Technical University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Prague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0" y="1431925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0" y="1949450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0" y="2466975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0" y="301148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0" y="3429000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0" y="404653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0" y="4518025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0" y="508158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0" y="5599113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0" y="611663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>
            <a:off x="473075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4535488" y="914400"/>
            <a:ext cx="1587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501650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914400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7218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6108700"/>
            <a:ext cx="414337" cy="29368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19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400" y="1066800"/>
            <a:ext cx="361950" cy="27146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0" name="Picture 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46600"/>
            <a:ext cx="387350" cy="2555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1" name="Picture 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265738"/>
            <a:ext cx="254000" cy="25241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2" name="Picture 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40088"/>
            <a:ext cx="384175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3" name="Picture 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4700" y="3922713"/>
            <a:ext cx="384175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4" name="Picture 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4700" y="1795463"/>
            <a:ext cx="384175" cy="25241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5" name="Picture 5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9300" y="2487613"/>
            <a:ext cx="455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6" name="Picture 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3588" y="5989638"/>
            <a:ext cx="254000" cy="254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7" name="Picture 5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" y="2238375"/>
            <a:ext cx="387350" cy="24923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8" name="Picture 6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563" y="2886075"/>
            <a:ext cx="387350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9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4848225"/>
            <a:ext cx="419100" cy="3032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0" name="Picture 6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6688" y="4257675"/>
            <a:ext cx="384175" cy="2524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1" name="Picture 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8763" y="869950"/>
            <a:ext cx="352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2" name="Picture 6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3513" y="3613150"/>
            <a:ext cx="384175" cy="2524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3" name="Picture 6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1613" y="1538288"/>
            <a:ext cx="398462" cy="25717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35" name="Rectangle 67"/>
          <p:cNvSpPr>
            <a:spLocks noChangeArrowheads="1"/>
          </p:cNvSpPr>
          <p:nvPr/>
        </p:nvSpPr>
        <p:spPr bwMode="auto">
          <a:xfrm>
            <a:off x="5016500" y="5937250"/>
            <a:ext cx="41275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Zurich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Zurich,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pic>
        <p:nvPicPr>
          <p:cNvPr id="7236" name="Picture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5461000"/>
            <a:ext cx="414337" cy="2778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37" name="Rectangle 69"/>
          <p:cNvSpPr>
            <a:spLocks noChangeArrowheads="1"/>
          </p:cNvSpPr>
          <p:nvPr/>
        </p:nvSpPr>
        <p:spPr bwMode="auto">
          <a:xfrm>
            <a:off x="644525" y="6067425"/>
            <a:ext cx="3921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 Sangyo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Kyoto, 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1588" y="1"/>
            <a:ext cx="9144000" cy="5948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71" name="WordArt 98"/>
          <p:cNvSpPr>
            <a:spLocks noChangeArrowheads="1" noChangeShapeType="1" noTextEdit="1"/>
          </p:cNvSpPr>
          <p:nvPr/>
        </p:nvSpPr>
        <p:spPr bwMode="auto">
          <a:xfrm>
            <a:off x="2514600" y="76200"/>
            <a:ext cx="419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DIRAC Collaboration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2456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="" xmlns:a16="http://schemas.microsoft.com/office/drawing/2014/main" id="{F9D69BE3-3E5F-4594-AD12-653A3528B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"/>
            <a:ext cx="9144000" cy="5948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3" name="WordArt 98">
            <a:extLst>
              <a:ext uri="{FF2B5EF4-FFF2-40B4-BE49-F238E27FC236}">
                <a16:creationId xmlns="" xmlns:a16="http://schemas.microsoft.com/office/drawing/2014/main" id="{12EFC5B0-DDE3-465D-A3CA-39C47E8F2E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76200"/>
            <a:ext cx="419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DIRAC Collaboration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720C777-8890-4441-9EDC-39125AC423C8}"/>
              </a:ext>
            </a:extLst>
          </p:cNvPr>
          <p:cNvGrpSpPr/>
          <p:nvPr/>
        </p:nvGrpSpPr>
        <p:grpSpPr>
          <a:xfrm>
            <a:off x="1403648" y="671004"/>
            <a:ext cx="5868844" cy="6043092"/>
            <a:chOff x="1403648" y="671004"/>
            <a:chExt cx="5868844" cy="6043092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A64B8399-4369-4FC0-BD78-CF59BA0D67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" t="68900" r="8866"/>
            <a:stretch/>
          </p:blipFill>
          <p:spPr>
            <a:xfrm>
              <a:off x="1403648" y="671004"/>
              <a:ext cx="5832648" cy="201436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E7D36FD-D9EB-4297-9948-287F19287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" t="68900" r="8865"/>
            <a:stretch/>
          </p:blipFill>
          <p:spPr>
            <a:xfrm>
              <a:off x="1404775" y="2685368"/>
              <a:ext cx="5842925" cy="201436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F5F4DEAF-5E99-406D-965D-C43DB560B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" t="68900" r="8689"/>
            <a:stretch/>
          </p:blipFill>
          <p:spPr>
            <a:xfrm>
              <a:off x="1403648" y="4699732"/>
              <a:ext cx="5868844" cy="2014364"/>
            </a:xfrm>
            <a:prstGeom prst="rect">
              <a:avLst/>
            </a:prstGeom>
          </p:spPr>
        </p:pic>
      </p:grpSp>
      <p:sp>
        <p:nvSpPr>
          <p:cNvPr id="10" name="Date Placeholder 1">
            <a:extLst>
              <a:ext uri="{FF2B5EF4-FFF2-40B4-BE49-F238E27FC236}">
                <a16:creationId xmlns="" xmlns:a16="http://schemas.microsoft.com/office/drawing/2014/main" id="{4B06A656-0D2D-4D69-B9FA-92F79EF9787C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287E0411-7580-4B76-8F40-1D4AC14AD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9FAEFE-58CD-49C5-99E8-1311960046FE}"/>
              </a:ext>
            </a:extLst>
          </p:cNvPr>
          <p:cNvSpPr txBox="1"/>
          <p:nvPr/>
        </p:nvSpPr>
        <p:spPr>
          <a:xfrm>
            <a:off x="7085067" y="952852"/>
            <a:ext cx="20954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</a:t>
            </a:r>
          </a:p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pairs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A173815-8913-46E6-9591-13A91397AC50}"/>
              </a:ext>
            </a:extLst>
          </p:cNvPr>
          <p:cNvSpPr txBox="1"/>
          <p:nvPr/>
        </p:nvSpPr>
        <p:spPr>
          <a:xfrm>
            <a:off x="7310122" y="3102059"/>
            <a:ext cx="1510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</a:p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pairs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51DCF1B-D449-439E-AF23-6F829AD9DDF0}"/>
              </a:ext>
            </a:extLst>
          </p:cNvPr>
          <p:cNvSpPr txBox="1"/>
          <p:nvPr/>
        </p:nvSpPr>
        <p:spPr>
          <a:xfrm>
            <a:off x="7382130" y="5111199"/>
            <a:ext cx="1510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</a:p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pairs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001" y="945000"/>
            <a:ext cx="8855999" cy="4961809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3" name="Группа 2"/>
          <p:cNvGrpSpPr/>
          <p:nvPr/>
        </p:nvGrpSpPr>
        <p:grpSpPr>
          <a:xfrm>
            <a:off x="2956316" y="3466709"/>
            <a:ext cx="2700000" cy="2214419"/>
            <a:chOff x="295364" y="360708"/>
            <a:chExt cx="4984924" cy="4148292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95364" y="481590"/>
              <a:ext cx="4984924" cy="402741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74194" y="360708"/>
              <a:ext cx="4748835" cy="4095452"/>
              <a:chOff x="474194" y="360708"/>
              <a:chExt cx="4748835" cy="4095452"/>
            </a:xfrm>
          </p:grpSpPr>
          <p:sp>
            <p:nvSpPr>
              <p:cNvPr id="141" name="Овал 140"/>
              <p:cNvSpPr>
                <a:spLocks noChangeAspect="1"/>
              </p:cNvSpPr>
              <p:nvPr/>
            </p:nvSpPr>
            <p:spPr>
              <a:xfrm>
                <a:off x="1632722" y="1888953"/>
                <a:ext cx="265049" cy="42065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624400" y="1849498"/>
                    <a:ext cx="598629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4400" y="1849498"/>
                    <a:ext cx="598629" cy="60538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886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4409955" y="360708"/>
                    <a:ext cx="324000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9955" y="360708"/>
                    <a:ext cx="324000" cy="60538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28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980998" y="1525850"/>
                    <a:ext cx="32400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998" y="1525850"/>
                    <a:ext cx="324002" cy="6053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793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407285" y="2139859"/>
                    <a:ext cx="324000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7285" y="2139859"/>
                    <a:ext cx="324000" cy="60538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2758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4405666" y="2959355"/>
                    <a:ext cx="32400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5666" y="2959355"/>
                    <a:ext cx="324002" cy="60538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2758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339891" y="3850772"/>
                    <a:ext cx="32400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9891" y="3850772"/>
                    <a:ext cx="324002" cy="60538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413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395731" y="1519099"/>
                    <a:ext cx="324000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5731" y="1519099"/>
                    <a:ext cx="324000" cy="6053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413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634649" y="3276945"/>
                    <a:ext cx="531059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4649" y="3276945"/>
                    <a:ext cx="531059" cy="60538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2766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351252" y="3553671"/>
                    <a:ext cx="32400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1252" y="3553671"/>
                    <a:ext cx="324002" cy="60538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413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057863" y="3433152"/>
                <a:ext cx="360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057863" y="1988999"/>
                <a:ext cx="14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1057864" y="2209152"/>
                <a:ext cx="360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rot="-1800000">
                <a:off x="2769916" y="1343067"/>
                <a:ext cx="20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Дуга 62"/>
              <p:cNvSpPr/>
              <p:nvPr/>
            </p:nvSpPr>
            <p:spPr>
              <a:xfrm rot="10200000">
                <a:off x="1826523" y="1501241"/>
                <a:ext cx="1224000" cy="504000"/>
              </a:xfrm>
              <a:prstGeom prst="arc">
                <a:avLst>
                  <a:gd name="adj1" fmla="val 11973853"/>
                  <a:gd name="adj2" fmla="val 1614185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64" name="Дуга 63"/>
              <p:cNvSpPr/>
              <p:nvPr/>
            </p:nvSpPr>
            <p:spPr>
              <a:xfrm rot="16862805">
                <a:off x="3553118" y="1586720"/>
                <a:ext cx="360000" cy="468000"/>
              </a:xfrm>
              <a:prstGeom prst="arc">
                <a:avLst>
                  <a:gd name="adj1" fmla="val 11311952"/>
                  <a:gd name="adj2" fmla="val 181155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3668540" y="1989854"/>
                <a:ext cx="1008000" cy="18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rot="-1800000">
                <a:off x="3480724" y="1367996"/>
                <a:ext cx="12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Дуга 3"/>
              <p:cNvSpPr>
                <a:spLocks noChangeAspect="1"/>
              </p:cNvSpPr>
              <p:nvPr/>
            </p:nvSpPr>
            <p:spPr>
              <a:xfrm rot="10800000">
                <a:off x="474194" y="2209152"/>
                <a:ext cx="1224000" cy="1224000"/>
              </a:xfrm>
              <a:prstGeom prst="arc">
                <a:avLst>
                  <a:gd name="adj1" fmla="val 16200000"/>
                  <a:gd name="adj2" fmla="val 540474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3604232" y="4293978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3596540" y="3645000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Дуга 70"/>
              <p:cNvSpPr>
                <a:spLocks noChangeAspect="1"/>
              </p:cNvSpPr>
              <p:nvPr/>
            </p:nvSpPr>
            <p:spPr>
              <a:xfrm rot="10800000">
                <a:off x="3307674" y="3647119"/>
                <a:ext cx="648000" cy="648000"/>
              </a:xfrm>
              <a:prstGeom prst="arc">
                <a:avLst>
                  <a:gd name="adj1" fmla="val 16200000"/>
                  <a:gd name="adj2" fmla="val 540474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4395650" y="1001299"/>
                    <a:ext cx="324000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5650" y="1001299"/>
                    <a:ext cx="324000" cy="60538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413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979300" y="2139859"/>
                    <a:ext cx="32400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9300" y="2139859"/>
                    <a:ext cx="324002" cy="60538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2413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1532294" y="1392589"/>
                    <a:ext cx="549935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∗+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2294" y="1392589"/>
                    <a:ext cx="549935" cy="60538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5102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4637579" y="616853"/>
                    <a:ext cx="49742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l-GR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7579" y="616853"/>
                    <a:ext cx="497422" cy="60538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" name="Группа 1"/>
          <p:cNvGrpSpPr/>
          <p:nvPr/>
        </p:nvGrpSpPr>
        <p:grpSpPr>
          <a:xfrm>
            <a:off x="5817803" y="3468925"/>
            <a:ext cx="2700000" cy="2214000"/>
            <a:chOff x="5959555" y="375868"/>
            <a:chExt cx="4887806" cy="4245479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5959555" y="473840"/>
              <a:ext cx="4887806" cy="414750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6093599" y="375868"/>
              <a:ext cx="4658688" cy="4091891"/>
              <a:chOff x="474194" y="375868"/>
              <a:chExt cx="4658688" cy="4091891"/>
            </a:xfrm>
          </p:grpSpPr>
          <p:sp>
            <p:nvSpPr>
              <p:cNvPr id="77" name="Овал 76"/>
              <p:cNvSpPr>
                <a:spLocks noChangeAspect="1"/>
              </p:cNvSpPr>
              <p:nvPr/>
            </p:nvSpPr>
            <p:spPr>
              <a:xfrm>
                <a:off x="1632722" y="1888953"/>
                <a:ext cx="265049" cy="42065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576577" y="1849525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6577" y="1849525"/>
                    <a:ext cx="324000" cy="61968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11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326870" y="375868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6870" y="375868"/>
                    <a:ext cx="324000" cy="61968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5172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966516" y="1523666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6516" y="1523666"/>
                    <a:ext cx="324000" cy="61968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5172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4317375" y="2156591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7375" y="2156591"/>
                    <a:ext cx="324000" cy="61968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2413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4346582" y="2931957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6582" y="2931957"/>
                    <a:ext cx="324000" cy="619688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4332527" y="3848071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2527" y="3848071"/>
                    <a:ext cx="324000" cy="619688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413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317375" y="1534713"/>
                    <a:ext cx="324000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7375" y="1534713"/>
                    <a:ext cx="324000" cy="61968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3793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600991" y="3225011"/>
                    <a:ext cx="446785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00991" y="3225011"/>
                    <a:ext cx="446785" cy="61968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r="-4634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317375" y="3556519"/>
                    <a:ext cx="324000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7375" y="3556519"/>
                    <a:ext cx="324000" cy="61968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r="-3793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1057864" y="3433152"/>
                <a:ext cx="360000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1057864" y="1989000"/>
                <a:ext cx="14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1057864" y="2209152"/>
                <a:ext cx="360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rot="-1800000">
                <a:off x="2769916" y="1343067"/>
                <a:ext cx="20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Дуга 90"/>
              <p:cNvSpPr/>
              <p:nvPr/>
            </p:nvSpPr>
            <p:spPr>
              <a:xfrm rot="10200000">
                <a:off x="1826523" y="1501241"/>
                <a:ext cx="1224000" cy="504000"/>
              </a:xfrm>
              <a:prstGeom prst="arc">
                <a:avLst>
                  <a:gd name="adj1" fmla="val 11973853"/>
                  <a:gd name="adj2" fmla="val 1614185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92" name="Дуга 91"/>
              <p:cNvSpPr/>
              <p:nvPr/>
            </p:nvSpPr>
            <p:spPr>
              <a:xfrm rot="16862805">
                <a:off x="3553118" y="1586720"/>
                <a:ext cx="360000" cy="468000"/>
              </a:xfrm>
              <a:prstGeom prst="arc">
                <a:avLst>
                  <a:gd name="adj1" fmla="val 11311952"/>
                  <a:gd name="adj2" fmla="val 181155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93" name="Прямая соединительная линия 92"/>
              <p:cNvCxnSpPr/>
              <p:nvPr/>
            </p:nvCxnSpPr>
            <p:spPr>
              <a:xfrm flipV="1">
                <a:off x="3668540" y="1989854"/>
                <a:ext cx="1008000" cy="18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/>
              <p:nvPr/>
            </p:nvCxnSpPr>
            <p:spPr>
              <a:xfrm rot="-1800000">
                <a:off x="3480724" y="1367996"/>
                <a:ext cx="12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Дуга 94"/>
              <p:cNvSpPr>
                <a:spLocks noChangeAspect="1"/>
              </p:cNvSpPr>
              <p:nvPr/>
            </p:nvSpPr>
            <p:spPr>
              <a:xfrm rot="10800000">
                <a:off x="474194" y="2209152"/>
                <a:ext cx="1224000" cy="1224000"/>
              </a:xfrm>
              <a:prstGeom prst="arc">
                <a:avLst>
                  <a:gd name="adj1" fmla="val 16200000"/>
                  <a:gd name="adj2" fmla="val 540474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3604232" y="4293978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>
                <a:off x="3604232" y="3645000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Дуга 97"/>
              <p:cNvSpPr>
                <a:spLocks noChangeAspect="1"/>
              </p:cNvSpPr>
              <p:nvPr/>
            </p:nvSpPr>
            <p:spPr>
              <a:xfrm rot="10800000">
                <a:off x="3307674" y="3647119"/>
                <a:ext cx="648000" cy="648000"/>
              </a:xfrm>
              <a:prstGeom prst="arc">
                <a:avLst>
                  <a:gd name="adj1" fmla="val 16200000"/>
                  <a:gd name="adj2" fmla="val 540474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4310789" y="1014462"/>
                    <a:ext cx="324000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0789" y="1014462"/>
                    <a:ext cx="324000" cy="619689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66516" y="2139857"/>
                    <a:ext cx="324000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6516" y="2139857"/>
                    <a:ext cx="324000" cy="61968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2758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1531573" y="1390724"/>
                    <a:ext cx="549936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∗0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1573" y="1390724"/>
                    <a:ext cx="549936" cy="61968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42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4635459" y="616671"/>
                    <a:ext cx="497423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l-GR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5459" y="616671"/>
                    <a:ext cx="497423" cy="61968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r="-2444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8" name="Группа 67"/>
          <p:cNvGrpSpPr/>
          <p:nvPr/>
        </p:nvGrpSpPr>
        <p:grpSpPr>
          <a:xfrm>
            <a:off x="391310" y="1432268"/>
            <a:ext cx="2052000" cy="1596083"/>
            <a:chOff x="1188274" y="940890"/>
            <a:chExt cx="2736000" cy="212811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1188274" y="940890"/>
              <a:ext cx="2736000" cy="212811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104" name="Группа 103"/>
            <p:cNvGrpSpPr/>
            <p:nvPr/>
          </p:nvGrpSpPr>
          <p:grpSpPr>
            <a:xfrm>
              <a:off x="1415440" y="940890"/>
              <a:ext cx="2194720" cy="2115342"/>
              <a:chOff x="1415440" y="940890"/>
              <a:chExt cx="2194720" cy="2115342"/>
            </a:xfrm>
          </p:grpSpPr>
          <p:grpSp>
            <p:nvGrpSpPr>
              <p:cNvPr id="105" name="Группа 104"/>
              <p:cNvGrpSpPr/>
              <p:nvPr/>
            </p:nvGrpSpPr>
            <p:grpSpPr>
              <a:xfrm>
                <a:off x="1415440" y="940890"/>
                <a:ext cx="2194720" cy="2115342"/>
                <a:chOff x="1415440" y="940890"/>
                <a:chExt cx="2194720" cy="2115342"/>
              </a:xfrm>
            </p:grpSpPr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>
                  <a:off x="1415440" y="1269000"/>
                  <a:ext cx="1800000" cy="0"/>
                </a:xfrm>
                <a:prstGeom prst="line">
                  <a:avLst/>
                </a:prstGeom>
                <a:ln w="25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>
                  <a:off x="1415440" y="2709000"/>
                  <a:ext cx="1800000" cy="0"/>
                </a:xfrm>
                <a:prstGeom prst="line">
                  <a:avLst/>
                </a:prstGeom>
                <a:ln w="25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Группа 108"/>
                <p:cNvGrpSpPr/>
                <p:nvPr/>
              </p:nvGrpSpPr>
              <p:grpSpPr>
                <a:xfrm>
                  <a:off x="2063440" y="1413000"/>
                  <a:ext cx="1152000" cy="504000"/>
                  <a:chOff x="2063440" y="1413000"/>
                  <a:chExt cx="1152000" cy="504000"/>
                </a:xfrm>
              </p:grpSpPr>
              <p:cxnSp>
                <p:nvCxnSpPr>
                  <p:cNvPr id="123" name="Прямая соединительная линия 122"/>
                  <p:cNvCxnSpPr/>
                  <p:nvPr/>
                </p:nvCxnSpPr>
                <p:spPr>
                  <a:xfrm>
                    <a:off x="2315440" y="1413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Прямая соединительная линия 123"/>
                  <p:cNvCxnSpPr/>
                  <p:nvPr/>
                </p:nvCxnSpPr>
                <p:spPr>
                  <a:xfrm>
                    <a:off x="2315440" y="1917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5" name="Дуга 124"/>
                  <p:cNvSpPr>
                    <a:spLocks noChangeAspect="1"/>
                  </p:cNvSpPr>
                  <p:nvPr/>
                </p:nvSpPr>
                <p:spPr>
                  <a:xfrm flipH="1">
                    <a:off x="2063440" y="1413000"/>
                    <a:ext cx="504000" cy="504000"/>
                  </a:xfrm>
                  <a:prstGeom prst="arc">
                    <a:avLst>
                      <a:gd name="adj1" fmla="val 16195169"/>
                      <a:gd name="adj2" fmla="val 5432111"/>
                    </a:avLst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10" name="Группа 109"/>
                <p:cNvGrpSpPr/>
                <p:nvPr/>
              </p:nvGrpSpPr>
              <p:grpSpPr>
                <a:xfrm>
                  <a:off x="2063440" y="2060999"/>
                  <a:ext cx="1152000" cy="504000"/>
                  <a:chOff x="2063440" y="1413000"/>
                  <a:chExt cx="1152000" cy="504000"/>
                </a:xfrm>
              </p:grpSpPr>
              <p:cxnSp>
                <p:nvCxnSpPr>
                  <p:cNvPr id="120" name="Прямая соединительная линия 119"/>
                  <p:cNvCxnSpPr/>
                  <p:nvPr/>
                </p:nvCxnSpPr>
                <p:spPr>
                  <a:xfrm>
                    <a:off x="2315440" y="1413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Прямая соединительная линия 120"/>
                  <p:cNvCxnSpPr/>
                  <p:nvPr/>
                </p:nvCxnSpPr>
                <p:spPr>
                  <a:xfrm>
                    <a:off x="2315440" y="1917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Дуга 121"/>
                  <p:cNvSpPr>
                    <a:spLocks noChangeAspect="1"/>
                  </p:cNvSpPr>
                  <p:nvPr/>
                </p:nvSpPr>
                <p:spPr>
                  <a:xfrm flipH="1">
                    <a:off x="2063440" y="1413000"/>
                    <a:ext cx="504000" cy="504000"/>
                  </a:xfrm>
                  <a:prstGeom prst="arc">
                    <a:avLst>
                      <a:gd name="adj1" fmla="val 16195169"/>
                      <a:gd name="adj2" fmla="val 5432111"/>
                    </a:avLst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TextBox 110"/>
                    <p:cNvSpPr txBox="1"/>
                    <p:nvPr/>
                  </p:nvSpPr>
                  <p:spPr>
                    <a:xfrm>
                      <a:off x="3286160" y="114958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1" name="TextBox 1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6160" y="1149585"/>
                      <a:ext cx="324000" cy="430887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 r="-6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2" name="TextBox 111"/>
                    <p:cNvSpPr txBox="1"/>
                    <p:nvPr/>
                  </p:nvSpPr>
                  <p:spPr>
                    <a:xfrm>
                      <a:off x="3286160" y="175012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1500" i="1" dirty="0">
                                <a:latin typeface="Cambria Math" panose="02040503050406030204" pitchFamily="18" charset="0"/>
                              </a:rPr>
                              <m:t>ϕ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2" name="TextBox 1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6160" y="1750125"/>
                      <a:ext cx="324000" cy="430887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r="-30000" b="-943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/>
                    <p:cNvSpPr txBox="1"/>
                    <p:nvPr/>
                  </p:nvSpPr>
                  <p:spPr>
                    <a:xfrm>
                      <a:off x="2891440" y="1330621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3" name="TextBox 1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1330621"/>
                      <a:ext cx="324000" cy="430887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/>
                    <p:cNvSpPr txBox="1"/>
                    <p:nvPr/>
                  </p:nvSpPr>
                  <p:spPr>
                    <a:xfrm>
                      <a:off x="2891440" y="940890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4" name="TextBox 1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940890"/>
                      <a:ext cx="324000" cy="430887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 r="-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2891440" y="1576034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5" name="TextBox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1576034"/>
                      <a:ext cx="324000" cy="430887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/>
                    <p:cNvSpPr txBox="1"/>
                    <p:nvPr/>
                  </p:nvSpPr>
                  <p:spPr>
                    <a:xfrm>
                      <a:off x="2891440" y="197614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6" name="TextBox 1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1976145"/>
                      <a:ext cx="324000" cy="430887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 r="-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2889925" y="222523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7" name="TextBox 1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89925" y="2225235"/>
                      <a:ext cx="324000" cy="430887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/>
                    <p:cNvSpPr txBox="1"/>
                    <p:nvPr/>
                  </p:nvSpPr>
                  <p:spPr>
                    <a:xfrm>
                      <a:off x="2889925" y="262534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8" name="TextBox 1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89925" y="2625345"/>
                      <a:ext cx="324000" cy="430887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 r="-512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/>
                    <p:cNvSpPr txBox="1"/>
                    <p:nvPr/>
                  </p:nvSpPr>
                  <p:spPr>
                    <a:xfrm>
                      <a:off x="3286160" y="2425290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9" name="TextBox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6160" y="2425290"/>
                      <a:ext cx="324000" cy="430887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5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6" name="Овал 105"/>
              <p:cNvSpPr>
                <a:spLocks/>
              </p:cNvSpPr>
              <p:nvPr/>
            </p:nvSpPr>
            <p:spPr>
              <a:xfrm>
                <a:off x="3196800" y="1892729"/>
                <a:ext cx="108000" cy="18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</p:grpSp>
      <p:grpSp>
        <p:nvGrpSpPr>
          <p:cNvPr id="126" name="Группа 125"/>
          <p:cNvGrpSpPr/>
          <p:nvPr/>
        </p:nvGrpSpPr>
        <p:grpSpPr>
          <a:xfrm>
            <a:off x="3261270" y="1401145"/>
            <a:ext cx="5256533" cy="1991459"/>
            <a:chOff x="344760" y="1141323"/>
            <a:chExt cx="9293213" cy="3562536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344760" y="1197000"/>
              <a:ext cx="9293213" cy="3506859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128" name="Группа 127"/>
            <p:cNvGrpSpPr/>
            <p:nvPr/>
          </p:nvGrpSpPr>
          <p:grpSpPr>
            <a:xfrm>
              <a:off x="355861" y="1141323"/>
              <a:ext cx="9216714" cy="3299230"/>
              <a:chOff x="355861" y="1141323"/>
              <a:chExt cx="9216714" cy="3299230"/>
            </a:xfrm>
          </p:grpSpPr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1055999" y="3645000"/>
                <a:ext cx="79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Овал 130"/>
              <p:cNvSpPr>
                <a:spLocks noChangeAspect="1"/>
              </p:cNvSpPr>
              <p:nvPr/>
            </p:nvSpPr>
            <p:spPr>
              <a:xfrm>
                <a:off x="5705277" y="3021259"/>
                <a:ext cx="487301" cy="81216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1056000" y="3213000"/>
                <a:ext cx="28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>
                <a:off x="1055999" y="3429000"/>
                <a:ext cx="79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 rot="-1800000">
                <a:off x="4169022" y="2364276"/>
                <a:ext cx="280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Дуга 134"/>
              <p:cNvSpPr/>
              <p:nvPr/>
            </p:nvSpPr>
            <p:spPr>
              <a:xfrm rot="10454203">
                <a:off x="3273993" y="2645221"/>
                <a:ext cx="1224000" cy="567611"/>
              </a:xfrm>
              <a:prstGeom prst="arc">
                <a:avLst>
                  <a:gd name="adj1" fmla="val 11973853"/>
                  <a:gd name="adj2" fmla="val 1600041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36" name="Дуга 135"/>
              <p:cNvSpPr/>
              <p:nvPr/>
            </p:nvSpPr>
            <p:spPr>
              <a:xfrm rot="16862805">
                <a:off x="5004000" y="2808000"/>
                <a:ext cx="360000" cy="468000"/>
              </a:xfrm>
              <a:prstGeom prst="arc">
                <a:avLst>
                  <a:gd name="adj1" fmla="val 11311952"/>
                  <a:gd name="adj2" fmla="val 181155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37" name="Дуга 136"/>
              <p:cNvSpPr/>
              <p:nvPr/>
            </p:nvSpPr>
            <p:spPr>
              <a:xfrm rot="10121392">
                <a:off x="5909473" y="2601787"/>
                <a:ext cx="1476000" cy="592065"/>
              </a:xfrm>
              <a:prstGeom prst="arc">
                <a:avLst>
                  <a:gd name="adj1" fmla="val 12524037"/>
                  <a:gd name="adj2" fmla="val 1781381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138" name="Прямая соединительная линия 137"/>
              <p:cNvCxnSpPr>
                <a:endCxn id="137" idx="2"/>
              </p:cNvCxnSpPr>
              <p:nvPr/>
            </p:nvCxnSpPr>
            <p:spPr>
              <a:xfrm flipV="1">
                <a:off x="5119422" y="3211134"/>
                <a:ext cx="1440650" cy="18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>
                <a:off x="7895999" y="3213000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rot="-1800000">
                <a:off x="4871306" y="2364276"/>
                <a:ext cx="21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rot="-1800000">
                <a:off x="7691244" y="2557776"/>
                <a:ext cx="138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Прямая соединительная линия 142"/>
              <p:cNvCxnSpPr/>
              <p:nvPr/>
            </p:nvCxnSpPr>
            <p:spPr>
              <a:xfrm rot="-1800000">
                <a:off x="6963765" y="2545638"/>
                <a:ext cx="205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Дуга 143"/>
              <p:cNvSpPr/>
              <p:nvPr/>
            </p:nvSpPr>
            <p:spPr>
              <a:xfrm rot="16862805">
                <a:off x="7771086" y="2808001"/>
                <a:ext cx="360000" cy="468000"/>
              </a:xfrm>
              <a:prstGeom prst="arc">
                <a:avLst>
                  <a:gd name="adj1" fmla="val 11130674"/>
                  <a:gd name="adj2" fmla="val 181155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6886614" y="1365521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45" name="TextBox 1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6614" y="1365521"/>
                    <a:ext cx="324001" cy="578112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 r="-11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355861" y="3213000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46" name="TextBox 1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861" y="3213000"/>
                    <a:ext cx="324001" cy="578112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r="-46667"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654122" y="2750757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47" name="TextBox 1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122" y="2750757"/>
                    <a:ext cx="324001" cy="578112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49192" y="3509740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48" name="TextBox 1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192" y="3509740"/>
                    <a:ext cx="324001" cy="578112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621423" y="3130249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423" y="3130249"/>
                    <a:ext cx="324001" cy="578112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r="-4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6447611" y="1141323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0" name="TextBox 1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7611" y="1141323"/>
                    <a:ext cx="324001" cy="578112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6740130" y="1822491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1" name="TextBox 1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0130" y="1822491"/>
                    <a:ext cx="324001" cy="57811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r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5496147" y="2634286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2" name="TextBox 1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96147" y="2634286"/>
                    <a:ext cx="324001" cy="578112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r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5359289" y="3862441"/>
                    <a:ext cx="1267764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500" i="1" dirty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(1520)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3" name="TextBox 1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9289" y="3862441"/>
                    <a:ext cx="1267764" cy="578112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 r="-22034" b="-1132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8946333" y="2794434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4" name="TextBox 1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6333" y="2794434"/>
                    <a:ext cx="324001" cy="578112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8942764" y="3153500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5" name="TextBox 1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2764" y="3153500"/>
                    <a:ext cx="324001" cy="578112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r="-4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8964094" y="3501790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6" name="TextBox 1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4094" y="3501790"/>
                    <a:ext cx="324001" cy="578112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9248574" y="3130248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7" name="TextBox 1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8574" y="3130248"/>
                    <a:ext cx="324001" cy="578112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 r="-46667"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8924423" y="1742797"/>
                    <a:ext cx="446786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8" name="TextBox 1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4423" y="1742797"/>
                    <a:ext cx="446786" cy="578112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 r="-428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8527889" y="1525323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9" name="TextBox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7889" y="1525323"/>
                    <a:ext cx="324001" cy="578112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 r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8795426" y="2177750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60" name="TextBox 1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95426" y="2177750"/>
                    <a:ext cx="324001" cy="578112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217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10/16/18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22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1043608" y="83503"/>
            <a:ext cx="66967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5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00" b="1" dirty="0">
                <a:solidFill>
                  <a:srgbClr val="FF0000"/>
                </a:solidFill>
              </a:rPr>
              <a:t>Coulomb correlations </a:t>
            </a:r>
            <a:endParaRPr lang="en-GB" sz="287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121964"/>
                  </p:ext>
                </p:extLst>
              </p:nvPr>
            </p:nvGraphicFramePr>
            <p:xfrm>
              <a:off x="251520" y="764704"/>
              <a:ext cx="511256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2920">
                      <a:extLst>
                        <a:ext uri="{9D8B030D-6E8A-4147-A177-3AD203B41FA5}">
                          <a16:colId xmlns="" xmlns:a16="http://schemas.microsoft.com/office/drawing/2014/main" val="4284366950"/>
                        </a:ext>
                      </a:extLst>
                    </a:gridCol>
                    <a:gridCol w="2118143">
                      <a:extLst>
                        <a:ext uri="{9D8B030D-6E8A-4147-A177-3AD203B41FA5}">
                          <a16:colId xmlns="" xmlns:a16="http://schemas.microsoft.com/office/drawing/2014/main" val="1016928205"/>
                        </a:ext>
                      </a:extLst>
                    </a:gridCol>
                    <a:gridCol w="2091505">
                      <a:extLst>
                        <a:ext uri="{9D8B030D-6E8A-4147-A177-3AD203B41FA5}">
                          <a16:colId xmlns="" xmlns:a16="http://schemas.microsoft.com/office/drawing/2014/main" val="16585233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Atom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Borh</a:t>
                          </a:r>
                          <a:r>
                            <a:rPr lang="en-US" dirty="0" smtClean="0"/>
                            <a:t> radius </a:t>
                          </a:r>
                          <a:r>
                            <a:rPr lang="en-US" i="1" dirty="0" err="1" smtClean="0"/>
                            <a:t>a</a:t>
                          </a:r>
                          <a:r>
                            <a:rPr lang="en-US" i="1" baseline="-25000" dirty="0" err="1" smtClean="0"/>
                            <a:t>B</a:t>
                          </a:r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fm</a:t>
                          </a:r>
                          <a:r>
                            <a:rPr lang="en-US" dirty="0" smtClean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Resonance  c</a:t>
                          </a:r>
                          <a:r>
                            <a:rPr lang="el-GR" dirty="0" smtClean="0"/>
                            <a:t>τ</a:t>
                          </a:r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fm</a:t>
                          </a:r>
                          <a:r>
                            <a:rPr lang="en-US" dirty="0" smtClean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884823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baseline="30000" dirty="0" smtClean="0"/>
                            <a:t>+</a:t>
                          </a:r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baseline="30000" dirty="0" smtClean="0"/>
                            <a:t>–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387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(782)    23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7139161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i="1" baseline="0" dirty="0" smtClean="0"/>
                            <a:t>K</a:t>
                          </a:r>
                          <a:endParaRPr lang="ru-RU" i="1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(782) + </a:t>
                          </a:r>
                          <a:r>
                            <a:rPr lang="el-GR" dirty="0" smtClean="0"/>
                            <a:t>φ</a:t>
                          </a:r>
                          <a:r>
                            <a:rPr lang="en-US" dirty="0" smtClean="0"/>
                            <a:t>(1020)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389968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baseline="0" dirty="0" smtClean="0"/>
                            <a:t>K</a:t>
                          </a:r>
                          <a:r>
                            <a:rPr lang="en-US" sz="1800" baseline="30000" dirty="0" smtClean="0"/>
                            <a:t>+</a:t>
                          </a:r>
                          <a:r>
                            <a:rPr lang="en-US" sz="1800" i="1" baseline="0" dirty="0" smtClean="0"/>
                            <a:t>K</a:t>
                          </a:r>
                          <a:r>
                            <a:rPr lang="en-US" sz="1800" baseline="30000" dirty="0" smtClean="0"/>
                            <a:t>–</a:t>
                          </a:r>
                          <a:endParaRPr lang="ru-RU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φ</a:t>
                          </a:r>
                          <a:r>
                            <a:rPr lang="en-US" dirty="0" smtClean="0"/>
                            <a:t>(1020)  46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976888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5338775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121964"/>
                  </p:ext>
                </p:extLst>
              </p:nvPr>
            </p:nvGraphicFramePr>
            <p:xfrm>
              <a:off x="251520" y="764704"/>
              <a:ext cx="511256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2920">
                      <a:extLst>
                        <a:ext uri="{9D8B030D-6E8A-4147-A177-3AD203B41FA5}">
                          <a16:colId xmlns:a16="http://schemas.microsoft.com/office/drawing/2014/main" val="4284366950"/>
                        </a:ext>
                      </a:extLst>
                    </a:gridCol>
                    <a:gridCol w="2118143">
                      <a:extLst>
                        <a:ext uri="{9D8B030D-6E8A-4147-A177-3AD203B41FA5}">
                          <a16:colId xmlns:a16="http://schemas.microsoft.com/office/drawing/2014/main" val="1016928205"/>
                        </a:ext>
                      </a:extLst>
                    </a:gridCol>
                    <a:gridCol w="2091505">
                      <a:extLst>
                        <a:ext uri="{9D8B030D-6E8A-4147-A177-3AD203B41FA5}">
                          <a16:colId xmlns:a16="http://schemas.microsoft.com/office/drawing/2014/main" val="16585233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Atom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Borh</a:t>
                          </a:r>
                          <a:r>
                            <a:rPr lang="en-US" dirty="0" smtClean="0"/>
                            <a:t> radius </a:t>
                          </a:r>
                          <a:r>
                            <a:rPr lang="en-US" i="1" dirty="0" err="1" smtClean="0"/>
                            <a:t>a</a:t>
                          </a:r>
                          <a:r>
                            <a:rPr lang="en-US" i="1" baseline="-25000" dirty="0" err="1" smtClean="0"/>
                            <a:t>B</a:t>
                          </a:r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fm</a:t>
                          </a:r>
                          <a:r>
                            <a:rPr lang="en-US" dirty="0" smtClean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Resonance  c</a:t>
                          </a:r>
                          <a:r>
                            <a:rPr lang="el-GR" dirty="0" smtClean="0"/>
                            <a:t>τ</a:t>
                          </a:r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fm</a:t>
                          </a:r>
                          <a:r>
                            <a:rPr lang="en-US" dirty="0" smtClean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4823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baseline="30000" dirty="0" smtClean="0"/>
                            <a:t>+</a:t>
                          </a:r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baseline="30000" dirty="0" smtClean="0"/>
                            <a:t>–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387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(782)    23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39161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i="1" baseline="0" dirty="0" smtClean="0"/>
                            <a:t>K</a:t>
                          </a:r>
                          <a:endParaRPr lang="ru-RU" i="1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(782) + </a:t>
                          </a:r>
                          <a:r>
                            <a:rPr lang="el-GR" dirty="0" smtClean="0"/>
                            <a:t>φ</a:t>
                          </a:r>
                          <a:r>
                            <a:rPr lang="en-US" dirty="0" smtClean="0"/>
                            <a:t>(1020)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968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baseline="0" dirty="0" smtClean="0"/>
                            <a:t>K</a:t>
                          </a:r>
                          <a:r>
                            <a:rPr lang="en-US" sz="1800" baseline="30000" dirty="0" smtClean="0"/>
                            <a:t>+</a:t>
                          </a:r>
                          <a:r>
                            <a:rPr lang="en-US" sz="1800" i="1" baseline="0" dirty="0" smtClean="0"/>
                            <a:t>K</a:t>
                          </a:r>
                          <a:r>
                            <a:rPr lang="en-US" sz="1800" baseline="30000" dirty="0" smtClean="0"/>
                            <a:t>–</a:t>
                          </a:r>
                          <a:endParaRPr lang="ru-RU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φ</a:t>
                          </a:r>
                          <a:r>
                            <a:rPr lang="en-US" dirty="0" smtClean="0"/>
                            <a:t>(1020)  46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888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408197" r="-47027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387757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62352"/>
              </p:ext>
            </p:extLst>
          </p:nvPr>
        </p:nvGraphicFramePr>
        <p:xfrm>
          <a:off x="265862" y="2822566"/>
          <a:ext cx="43559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79">
                  <a:extLst>
                    <a:ext uri="{9D8B030D-6E8A-4147-A177-3AD203B41FA5}">
                      <a16:colId xmlns="" xmlns:a16="http://schemas.microsoft.com/office/drawing/2014/main" val="2863673697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68503125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728755370"/>
                    </a:ext>
                  </a:extLst>
                </a:gridCol>
                <a:gridCol w="2376263">
                  <a:extLst>
                    <a:ext uri="{9D8B030D-6E8A-4147-A177-3AD203B41FA5}">
                      <a16:colId xmlns="" xmlns:a16="http://schemas.microsoft.com/office/drawing/2014/main" val="3735096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Nublear</a:t>
                      </a:r>
                      <a:r>
                        <a:rPr lang="en-US" dirty="0" smtClean="0"/>
                        <a:t> radius [</a:t>
                      </a:r>
                      <a:r>
                        <a:rPr lang="en-US" dirty="0" err="1" smtClean="0"/>
                        <a:t>fm</a:t>
                      </a:r>
                      <a:r>
                        <a:rPr lang="en-US" dirty="0" smtClean="0"/>
                        <a:t>]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67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414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963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195.08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91550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14441" y="4823552"/>
                <a:ext cx="6192688" cy="687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d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240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41" y="4823552"/>
                <a:ext cx="6192688" cy="687368"/>
              </a:xfrm>
              <a:prstGeom prst="rect">
                <a:avLst/>
              </a:prstGeom>
              <a:blipFill>
                <a:blip r:embed="rId3"/>
                <a:stretch>
                  <a:fillRect b="-1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4008" y="4361887"/>
                <a:ext cx="8895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Coulomb correlation  with account of size of pair production region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8" y="4361887"/>
                <a:ext cx="8895512" cy="461665"/>
              </a:xfrm>
              <a:prstGeom prst="rect">
                <a:avLst/>
              </a:prstGeom>
              <a:blipFill>
                <a:blip r:embed="rId4"/>
                <a:stretch>
                  <a:fillRect l="-109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078537" y="5668982"/>
            <a:ext cx="3980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Point-like Coulomb correlation</a:t>
            </a:r>
            <a:endParaRPr lang="ru-RU" sz="2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899592" y="4735455"/>
            <a:ext cx="624408" cy="313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590800" y="5306019"/>
            <a:ext cx="549247" cy="5002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4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="" xmlns:a16="http://schemas.microsoft.com/office/drawing/2014/main" id="{7A53657B-4FDB-47FD-882F-A25C1CB77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"/>
            <a:ext cx="9144000" cy="5948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4" name="WordArt 98">
            <a:extLst>
              <a:ext uri="{FF2B5EF4-FFF2-40B4-BE49-F238E27FC236}">
                <a16:creationId xmlns="" xmlns:a16="http://schemas.microsoft.com/office/drawing/2014/main" id="{C44E560C-5F2F-47F1-A9CA-836951A0DE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3728" y="76200"/>
            <a:ext cx="48965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Number of p-antiproton pairs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="" xmlns:a16="http://schemas.microsoft.com/office/drawing/2014/main" id="{03CD301B-9D2C-4293-A4B8-D86455179FD9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86186D1-C3F8-4620-A8EF-B958DEB34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23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EC0E58E-0546-476B-AF60-5F1781A2F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7778" r="-400" b="-1449"/>
          <a:stretch/>
        </p:blipFill>
        <p:spPr>
          <a:xfrm>
            <a:off x="1229544" y="979495"/>
            <a:ext cx="6684912" cy="50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79512" y="908720"/>
            <a:ext cx="83058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1. In April 2019 the theoretical investigation of KK pairs and KK atoms production will be finished.</a:t>
            </a:r>
          </a:p>
          <a:p>
            <a:pPr>
              <a:defRPr/>
            </a:pPr>
            <a:r>
              <a:rPr lang="en-US" sz="28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 2. In June 2019 the preliminary measurement of the KK atoms number generated simultaneously with detected KK pairs will be evaluated.</a:t>
            </a:r>
          </a:p>
          <a:p>
            <a:pPr>
              <a:defRPr/>
            </a:pPr>
            <a:r>
              <a:rPr lang="en-US" sz="28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3. In October 2019 the dedicated paper will be submitted.</a:t>
            </a:r>
          </a:p>
          <a:p>
            <a:pPr>
              <a:defRPr/>
            </a:pPr>
            <a:r>
              <a:rPr lang="en-US" sz="28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. The experimental conditions needed for the KK atoms lifetime measurement on SPS and LHC will be</a:t>
            </a:r>
          </a:p>
          <a:p>
            <a:pPr>
              <a:defRPr/>
            </a:pPr>
            <a:r>
              <a:rPr lang="en-US" sz="28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formulated. </a:t>
            </a:r>
          </a:p>
          <a:p>
            <a:pPr>
              <a:defRPr/>
            </a:pPr>
            <a:r>
              <a:rPr lang="en-US" sz="28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5. The proton-antiproton Coulomb pairs investigation will be done in June 2019.</a:t>
            </a:r>
            <a:endParaRPr lang="en-US" sz="2800" dirty="0">
              <a:solidFill>
                <a:srgbClr val="752FB5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3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10/16/18</a:t>
            </a:fld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175" y="32942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3" name="WordArt 98"/>
          <p:cNvSpPr>
            <a:spLocks noChangeArrowheads="1" noChangeShapeType="1" noTextEdit="1"/>
          </p:cNvSpPr>
          <p:nvPr/>
        </p:nvSpPr>
        <p:spPr bwMode="auto">
          <a:xfrm>
            <a:off x="0" y="-103408"/>
            <a:ext cx="9144000" cy="8576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16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KK </a:t>
            </a:r>
            <a:r>
              <a:rPr lang="en-US" sz="4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Coulomb pairs,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KK atoms and proton-antiproton pairs</a:t>
            </a:r>
            <a:r>
              <a:rPr lang="en-US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295" y="4509120"/>
            <a:ext cx="44678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en-US" alt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ea typeface="Gungsuh"/>
                <a:cs typeface="Times New Roman" pitchFamily="18" charset="0"/>
                <a:sym typeface="Symbol" pitchFamily="18" charset="2"/>
              </a:rPr>
              <a:t>Thank you</a:t>
            </a:r>
          </a:p>
        </p:txBody>
      </p:sp>
      <p:sp>
        <p:nvSpPr>
          <p:cNvPr id="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easurement of the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scattering length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96" y="775050"/>
            <a:ext cx="8718929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</a:t>
            </a:r>
            <a:r>
              <a:rPr lang="el-GR" sz="2400" i="1" dirty="0" smtClean="0">
                <a:latin typeface="Times New Roman"/>
                <a:cs typeface="Times New Roman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lengths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chiral symmetry world are zero</a:t>
            </a:r>
            <a:r>
              <a:rPr lang="en-US" dirty="0" smtClean="0"/>
              <a:t>.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Therefore the scattering length values 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very sensitive to the </a:t>
            </a:r>
            <a:r>
              <a:rPr lang="en-US" sz="2400" dirty="0" smtClean="0">
                <a:solidFill>
                  <a:srgbClr val="0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sym.br.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10/16/18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123" y="2676546"/>
            <a:ext cx="871892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Lattice QCD the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at threshold is a relatively simple process. It gives </a:t>
            </a:r>
            <a:r>
              <a:rPr lang="el-GR" sz="2400" i="1" dirty="0" smtClean="0">
                <a:latin typeface="Times New Roman"/>
                <a:cs typeface="Times New Roman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length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 with an average precision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precision will be improved in the near future.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664" y="4466557"/>
            <a:ext cx="873586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only one experimental data: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DIRAC collaboration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349±62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atomic pairs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Phys.Rev.Lett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2016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with an average precision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34% 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Phys.Rev.D</a:t>
            </a:r>
            <a:r>
              <a:rPr lang="en-US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2017).</a:t>
            </a:r>
            <a:endParaRPr lang="en-US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" y="638260"/>
            <a:ext cx="3096344" cy="6155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81" y="638259"/>
            <a:ext cx="3238302" cy="6155510"/>
          </a:xfrm>
          <a:prstGeom prst="rect">
            <a:avLst/>
          </a:prstGeom>
        </p:spPr>
      </p:pic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7A53657B-4FDB-47FD-882F-A25C1CB77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"/>
            <a:ext cx="9144000" cy="5948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6" name="WordArt 98">
            <a:extLst>
              <a:ext uri="{FF2B5EF4-FFF2-40B4-BE49-F238E27FC236}">
                <a16:creationId xmlns="" xmlns:a16="http://schemas.microsoft.com/office/drawing/2014/main" id="{C44E560C-5F2F-47F1-A9CA-836951A0DE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688" y="76200"/>
            <a:ext cx="591595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Atomic states population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4683" y="1330745"/>
            <a:ext cx="26438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Table 1: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Population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of atomic states with the quantum numbers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at the exit of the 103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μm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thick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target. The calculations are performed for the average atom momentum 4.44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/c and the ground state lifetime 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        .        is the population summed over the quantum number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and      the long-lived state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population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summed over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All numbers are given in % of the total number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of produced atoms.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15" y="3326572"/>
            <a:ext cx="11906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77" y="3346681"/>
            <a:ext cx="338665" cy="23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054" y="3777950"/>
            <a:ext cx="396168" cy="2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960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="" xmlns:a16="http://schemas.microsoft.com/office/drawing/2014/main" id="{7A53657B-4FDB-47FD-882F-A25C1CB77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"/>
            <a:ext cx="9144000" cy="5948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3" name="WordArt 98">
            <a:extLst>
              <a:ext uri="{FF2B5EF4-FFF2-40B4-BE49-F238E27FC236}">
                <a16:creationId xmlns="" xmlns:a16="http://schemas.microsoft.com/office/drawing/2014/main" id="{C44E560C-5F2F-47F1-A9CA-836951A0DE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76200"/>
            <a:ext cx="419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DIRAC Collaboration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959DF72-8FAF-4511-AB7A-718DFF24C3CF}"/>
              </a:ext>
            </a:extLst>
          </p:cNvPr>
          <p:cNvGrpSpPr/>
          <p:nvPr/>
        </p:nvGrpSpPr>
        <p:grpSpPr>
          <a:xfrm>
            <a:off x="505644" y="3766441"/>
            <a:ext cx="8208912" cy="2511491"/>
            <a:chOff x="539552" y="692696"/>
            <a:chExt cx="8208912" cy="25114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703" y="1794487"/>
              <a:ext cx="7839075" cy="14097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39552" y="692696"/>
              <a:ext cx="82089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Table 3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1600" i="1" dirty="0" err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i="1" baseline="-25000" dirty="0" err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(in %) is the population of long-lived atomic states versus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(summed over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) at the entry in the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Pt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foil. </a:t>
              </a:r>
              <a:r>
                <a:rPr lang="en-US" sz="1600" i="1" dirty="0" err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i="1" baseline="-25000" dirty="0" err="1">
                  <a:latin typeface="Times New Roman" pitchFamily="18" charset="0"/>
                  <a:cs typeface="Times New Roman" pitchFamily="18" charset="0"/>
                </a:rPr>
                <a:t>br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600" i="1" dirty="0" err="1">
                  <a:latin typeface="Times New Roman" pitchFamily="18" charset="0"/>
                  <a:cs typeface="Times New Roman" pitchFamily="18" charset="0"/>
                </a:rPr>
                <a:t>np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) is the breakup probability of the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600" i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l-GR" sz="1600" i="1" baseline="-25000" dirty="0">
                  <a:latin typeface="Times New Roman"/>
                  <a:cs typeface="Times New Roman"/>
                </a:rPr>
                <a:t>π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i="1" dirty="0" err="1">
                  <a:latin typeface="Times New Roman" pitchFamily="18" charset="0"/>
                  <a:cs typeface="Times New Roman" pitchFamily="18" charset="0"/>
                </a:rPr>
                <a:t>np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states in the 2.1μm thick </a:t>
              </a:r>
              <a:r>
                <a:rPr lang="en-US" sz="1600" i="1" dirty="0" err="1">
                  <a:latin typeface="Times New Roman" pitchFamily="18" charset="0"/>
                  <a:cs typeface="Times New Roman" pitchFamily="18" charset="0"/>
                </a:rPr>
                <a:t>Pt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foil. The values are calculated in approach 1 for the average atom momentum 4.44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GeV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/c and the ground state lifetime </a:t>
              </a:r>
              <a:r>
                <a:rPr lang="el-GR" sz="1600" dirty="0">
                  <a:latin typeface="Times New Roman" pitchFamily="18" charset="0"/>
                  <a:cs typeface="Times New Roman" pitchFamily="18" charset="0"/>
                </a:rPr>
                <a:t>τ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= 3.15</a:t>
              </a:r>
              <a:r>
                <a:rPr lang="en-US" sz="1600" dirty="0">
                  <a:latin typeface="Times New Roman"/>
                  <a:cs typeface="Times New Roman"/>
                </a:rPr>
                <a:t>∙10</a:t>
              </a:r>
              <a:r>
                <a:rPr lang="en-US" sz="1600" baseline="30000" dirty="0">
                  <a:latin typeface="Times New Roman"/>
                  <a:cs typeface="Times New Roman"/>
                </a:rPr>
                <a:t>-15 </a:t>
              </a:r>
              <a:r>
                <a:rPr lang="en-US" sz="1600" dirty="0">
                  <a:latin typeface="Times New Roman"/>
                  <a:cs typeface="Times New Roman"/>
                </a:rPr>
                <a:t>s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="" xmlns:a16="http://schemas.microsoft.com/office/drawing/2014/main" id="{03CD301B-9D2C-4293-A4B8-D86455179FD9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A86186D1-C3F8-4620-A8EF-B958DEB34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28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98DB247-C11E-43B2-94BB-5C0392FEF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3" y="1640725"/>
            <a:ext cx="7839076" cy="16261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DF59E53-AC12-4683-B595-9E629BBE3DD1}"/>
              </a:ext>
            </a:extLst>
          </p:cNvPr>
          <p:cNvSpPr txBox="1"/>
          <p:nvPr/>
        </p:nvSpPr>
        <p:spPr>
          <a:xfrm>
            <a:off x="538482" y="692822"/>
            <a:ext cx="8067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Summed populations of long-lived atomic states versus n given in % of the total number of produced 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target. The values are calculated in approach 1 (A1) and minimum/maximum values in approach 2 (A2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/A2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06028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asetăText 6"/>
          <p:cNvSpPr txBox="1">
            <a:spLocks noChangeArrowheads="1"/>
          </p:cNvSpPr>
          <p:nvPr/>
        </p:nvSpPr>
        <p:spPr bwMode="auto">
          <a:xfrm>
            <a:off x="3829050" y="5816600"/>
            <a:ext cx="171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altLang="en-US" sz="1400">
                <a:cs typeface="Times New Roman" pitchFamily="18" charset="0"/>
              </a:rPr>
              <a:t>Life time τ in 10</a:t>
            </a:r>
            <a:r>
              <a:rPr lang="en-US" altLang="en-US" sz="1400" baseline="30000">
                <a:cs typeface="Times New Roman" pitchFamily="18" charset="0"/>
              </a:rPr>
              <a:t>–18</a:t>
            </a:r>
            <a:r>
              <a:rPr lang="en-US" altLang="en-US" sz="1400">
                <a:cs typeface="Times New Roman" pitchFamily="18" charset="0"/>
              </a:rPr>
              <a:t> s</a:t>
            </a:r>
          </a:p>
        </p:txBody>
      </p:sp>
      <p:sp>
        <p:nvSpPr>
          <p:cNvPr id="55298" name="Dreptunghi 9"/>
          <p:cNvSpPr>
            <a:spLocks noChangeArrowheads="1"/>
          </p:cNvSpPr>
          <p:nvPr/>
        </p:nvSpPr>
        <p:spPr bwMode="auto">
          <a:xfrm rot="-5400000">
            <a:off x="824706" y="3442494"/>
            <a:ext cx="1855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altLang="en-US" sz="1400">
                <a:cs typeface="Times New Roman" pitchFamily="18" charset="0"/>
              </a:rPr>
              <a:t>Ionization Probability</a:t>
            </a:r>
            <a:endParaRPr lang="en-US" altLang="en-US" sz="1400" b="0">
              <a:cs typeface="Times New Roman" pitchFamily="18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atoms ionization probability</a:t>
            </a:r>
          </a:p>
        </p:txBody>
      </p:sp>
      <p:sp>
        <p:nvSpPr>
          <p:cNvPr id="55300" name="Text Box 23"/>
          <p:cNvSpPr txBox="1">
            <a:spLocks noChangeArrowheads="1"/>
          </p:cNvSpPr>
          <p:nvPr/>
        </p:nvSpPr>
        <p:spPr bwMode="auto">
          <a:xfrm>
            <a:off x="2209800" y="6172200"/>
            <a:ext cx="4724400" cy="466725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752FB5"/>
                </a:solidFill>
                <a:latin typeface="Symbol" pitchFamily="18" charset="2"/>
              </a:rPr>
              <a:t>K</a:t>
            </a:r>
            <a:r>
              <a:rPr lang="en-US" altLang="en-US" b="0" baseline="46000">
                <a:solidFill>
                  <a:srgbClr val="752FB5"/>
                </a:solidFill>
                <a:latin typeface="Sylfaen" pitchFamily="18" charset="0"/>
              </a:rPr>
              <a:t>+</a:t>
            </a:r>
            <a:r>
              <a:rPr lang="en-US" altLang="en-US" b="0">
                <a:solidFill>
                  <a:srgbClr val="752FB5"/>
                </a:solidFill>
                <a:latin typeface="Symbol" pitchFamily="18" charset="2"/>
              </a:rPr>
              <a:t>K</a:t>
            </a:r>
            <a:r>
              <a:rPr lang="en-US" altLang="en-US" b="0" baseline="46000">
                <a:solidFill>
                  <a:srgbClr val="752FB5"/>
                </a:solidFill>
                <a:latin typeface="Sylfaen" pitchFamily="18" charset="0"/>
              </a:rPr>
              <a:t>-</a:t>
            </a:r>
            <a:r>
              <a:rPr lang="en-US" altLang="en-US" b="0">
                <a:solidFill>
                  <a:srgbClr val="752FB5"/>
                </a:solidFill>
                <a:latin typeface="Sylfaen" pitchFamily="18" charset="0"/>
              </a:rPr>
              <a:t> atoms Lorentz factor is </a:t>
            </a:r>
            <a:r>
              <a:rPr lang="en-US" altLang="en-US" b="0">
                <a:solidFill>
                  <a:srgbClr val="752FB5"/>
                </a:solidFill>
                <a:latin typeface="Symbol" pitchFamily="18" charset="2"/>
              </a:rPr>
              <a:t>g</a:t>
            </a:r>
            <a:r>
              <a:rPr lang="en-US" altLang="en-US" b="0">
                <a:solidFill>
                  <a:srgbClr val="752FB5"/>
                </a:solidFill>
                <a:latin typeface="Sylfaen" pitchFamily="18" charset="0"/>
              </a:rPr>
              <a:t> = 18</a:t>
            </a:r>
            <a:endParaRPr lang="en-US" altLang="en-US" b="0" baseline="-25000">
              <a:solidFill>
                <a:srgbClr val="752FB5"/>
              </a:solidFill>
              <a:latin typeface="Sylfaen" pitchFamily="18" charset="0"/>
            </a:endParaRPr>
          </a:p>
        </p:txBody>
      </p:sp>
      <p:sp>
        <p:nvSpPr>
          <p:cNvPr id="55301" name="タイトル 1"/>
          <p:cNvSpPr>
            <a:spLocks/>
          </p:cNvSpPr>
          <p:nvPr/>
        </p:nvSpPr>
        <p:spPr bwMode="auto">
          <a:xfrm>
            <a:off x="4038600" y="7620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kumimoji="1" lang="en-US" altLang="ja-JP" sz="2100">
                <a:solidFill>
                  <a:srgbClr val="1D0260"/>
                </a:solidFill>
                <a:latin typeface="Sylfaen" pitchFamily="18" charset="0"/>
              </a:rPr>
              <a:t>28 </a:t>
            </a:r>
            <a:r>
              <a:rPr kumimoji="1" lang="en-US" altLang="ja-JP" sz="2100">
                <a:solidFill>
                  <a:srgbClr val="1D0260"/>
                </a:solidFill>
                <a:latin typeface="Symbol" pitchFamily="18" charset="2"/>
              </a:rPr>
              <a:t>m</a:t>
            </a:r>
            <a:r>
              <a:rPr kumimoji="1" lang="en-US" altLang="ja-JP" sz="2100">
                <a:solidFill>
                  <a:srgbClr val="1D0260"/>
                </a:solidFill>
                <a:latin typeface="Sylfaen" pitchFamily="18" charset="0"/>
              </a:rPr>
              <a:t>m Pt</a:t>
            </a:r>
          </a:p>
        </p:txBody>
      </p:sp>
      <p:pic>
        <p:nvPicPr>
          <p:cNvPr id="55302" name="I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1274763"/>
            <a:ext cx="4648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CasetăText 2"/>
          <p:cNvSpPr txBox="1">
            <a:spLocks noChangeArrowheads="1"/>
          </p:cNvSpPr>
          <p:nvPr/>
        </p:nvSpPr>
        <p:spPr bwMode="auto">
          <a:xfrm>
            <a:off x="2286000" y="5554663"/>
            <a:ext cx="4876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altLang="en-US" sz="1600" b="0">
                <a:cs typeface="Times New Roman" pitchFamily="18" charset="0"/>
              </a:rPr>
              <a:t>0                    1                    2                     3                    4               </a:t>
            </a:r>
          </a:p>
        </p:txBody>
      </p:sp>
      <p:sp>
        <p:nvSpPr>
          <p:cNvPr id="55304" name="CasetăText 3"/>
          <p:cNvSpPr txBox="1">
            <a:spLocks noChangeArrowheads="1"/>
          </p:cNvSpPr>
          <p:nvPr/>
        </p:nvSpPr>
        <p:spPr bwMode="auto">
          <a:xfrm>
            <a:off x="1982788" y="990600"/>
            <a:ext cx="762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altLang="en-US" sz="1600" b="0">
                <a:cs typeface="Times New Roman" pitchFamily="18" charset="0"/>
              </a:rPr>
              <a:t>x 10</a:t>
            </a:r>
            <a:r>
              <a:rPr lang="en-US" altLang="en-US" sz="1600" b="0" baseline="30000">
                <a:cs typeface="Times New Roman" pitchFamily="18" charset="0"/>
              </a:rPr>
              <a:t>-2</a:t>
            </a:r>
            <a:endParaRPr lang="en-US" altLang="en-US" sz="1600" b="0">
              <a:cs typeface="Times New Roman" pitchFamily="18" charset="0"/>
            </a:endParaRPr>
          </a:p>
          <a:p>
            <a:pPr eaLnBrk="1" hangingPunct="1"/>
            <a:r>
              <a:rPr lang="en-US" altLang="en-US" sz="1600" b="0">
                <a:cs typeface="Times New Roman" pitchFamily="18" charset="0"/>
              </a:rPr>
              <a:t>3.9</a:t>
            </a:r>
          </a:p>
          <a:p>
            <a:pPr eaLnBrk="1" hangingPunct="1"/>
            <a:endParaRPr lang="en-US" altLang="en-US" sz="1400" b="0">
              <a:cs typeface="Times New Roman" pitchFamily="18" charset="0"/>
            </a:endParaRPr>
          </a:p>
          <a:p>
            <a:pPr eaLnBrk="1" hangingPunct="1"/>
            <a:endParaRPr lang="en-US" altLang="en-US" sz="1400" b="0">
              <a:cs typeface="Times New Roman" pitchFamily="18" charset="0"/>
            </a:endParaRPr>
          </a:p>
          <a:p>
            <a:pPr eaLnBrk="1" hangingPunct="1"/>
            <a:r>
              <a:rPr lang="en-US" altLang="en-US" sz="1600" b="0">
                <a:cs typeface="Times New Roman" pitchFamily="18" charset="0"/>
              </a:rPr>
              <a:t>3.5</a:t>
            </a:r>
          </a:p>
          <a:p>
            <a:pPr eaLnBrk="1" hangingPunct="1"/>
            <a:endParaRPr lang="en-US" altLang="en-US" sz="1400" b="0">
              <a:cs typeface="Times New Roman" pitchFamily="18" charset="0"/>
            </a:endParaRPr>
          </a:p>
          <a:p>
            <a:pPr eaLnBrk="1" hangingPunct="1"/>
            <a:endParaRPr lang="en-US" altLang="en-US" sz="1600" b="0">
              <a:cs typeface="Times New Roman" pitchFamily="18" charset="0"/>
            </a:endParaRPr>
          </a:p>
          <a:p>
            <a:pPr eaLnBrk="1" hangingPunct="1"/>
            <a:r>
              <a:rPr lang="en-US" altLang="en-US" sz="1600" b="0">
                <a:cs typeface="Times New Roman" pitchFamily="18" charset="0"/>
              </a:rPr>
              <a:t>3.1</a:t>
            </a:r>
          </a:p>
          <a:p>
            <a:pPr eaLnBrk="1" hangingPunct="1"/>
            <a:endParaRPr lang="en-US" altLang="en-US" sz="1400" b="0">
              <a:cs typeface="Times New Roman" pitchFamily="18" charset="0"/>
            </a:endParaRPr>
          </a:p>
          <a:p>
            <a:pPr eaLnBrk="1" hangingPunct="1"/>
            <a:endParaRPr lang="en-US" altLang="en-US" sz="1400" b="0">
              <a:cs typeface="Times New Roman" pitchFamily="18" charset="0"/>
            </a:endParaRPr>
          </a:p>
          <a:p>
            <a:pPr eaLnBrk="1" hangingPunct="1"/>
            <a:r>
              <a:rPr lang="en-US" altLang="en-US" sz="1600" b="0">
                <a:cs typeface="Times New Roman" pitchFamily="18" charset="0"/>
              </a:rPr>
              <a:t>2.7</a:t>
            </a:r>
          </a:p>
          <a:p>
            <a:pPr eaLnBrk="1" hangingPunct="1"/>
            <a:endParaRPr lang="en-US" altLang="en-US" sz="1600" b="0">
              <a:cs typeface="Times New Roman" pitchFamily="18" charset="0"/>
            </a:endParaRPr>
          </a:p>
          <a:p>
            <a:pPr eaLnBrk="1" hangingPunct="1"/>
            <a:endParaRPr lang="en-US" altLang="en-US" sz="1600" b="0">
              <a:cs typeface="Times New Roman" pitchFamily="18" charset="0"/>
            </a:endParaRPr>
          </a:p>
          <a:p>
            <a:pPr eaLnBrk="1" hangingPunct="1"/>
            <a:r>
              <a:rPr lang="en-US" altLang="en-US" sz="1600" b="0">
                <a:cs typeface="Times New Roman" pitchFamily="18" charset="0"/>
              </a:rPr>
              <a:t>2.3</a:t>
            </a:r>
          </a:p>
          <a:p>
            <a:pPr eaLnBrk="1" hangingPunct="1"/>
            <a:endParaRPr lang="en-US" altLang="en-US" sz="1600" b="0">
              <a:cs typeface="Times New Roman" pitchFamily="18" charset="0"/>
            </a:endParaRPr>
          </a:p>
          <a:p>
            <a:pPr eaLnBrk="1" hangingPunct="1"/>
            <a:endParaRPr lang="en-US" altLang="en-US" sz="1400" b="0">
              <a:cs typeface="Times New Roman" pitchFamily="18" charset="0"/>
            </a:endParaRPr>
          </a:p>
          <a:p>
            <a:pPr eaLnBrk="1" hangingPunct="1"/>
            <a:r>
              <a:rPr lang="en-US" altLang="en-US" sz="1600" b="0">
                <a:cs typeface="Times New Roman" pitchFamily="18" charset="0"/>
              </a:rPr>
              <a:t>1.9</a:t>
            </a:r>
          </a:p>
          <a:p>
            <a:pPr eaLnBrk="1" hangingPunct="1"/>
            <a:endParaRPr lang="en-US" altLang="en-US" sz="1600" b="0">
              <a:cs typeface="Times New Roman" pitchFamily="18" charset="0"/>
            </a:endParaRPr>
          </a:p>
          <a:p>
            <a:pPr eaLnBrk="1" hangingPunct="1"/>
            <a:endParaRPr lang="en-US" altLang="en-US" sz="1400" b="0">
              <a:cs typeface="Times New Roman" pitchFamily="18" charset="0"/>
            </a:endParaRPr>
          </a:p>
          <a:p>
            <a:pPr eaLnBrk="1" hangingPunct="1"/>
            <a:r>
              <a:rPr lang="en-US" altLang="en-US" sz="1600" b="0">
                <a:cs typeface="Times New Roman" pitchFamily="18" charset="0"/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35218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7" name="WordArt 98"/>
          <p:cNvSpPr>
            <a:spLocks noChangeArrowheads="1" noChangeShapeType="1" noTextEdit="1"/>
          </p:cNvSpPr>
          <p:nvPr/>
        </p:nvSpPr>
        <p:spPr bwMode="auto">
          <a:xfrm>
            <a:off x="3216783" y="61118"/>
            <a:ext cx="2743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Contents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3175" y="600075"/>
            <a:ext cx="9140825" cy="1119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1.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Experimental check of 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QCD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  using  </a:t>
            </a:r>
            <a:r>
              <a:rPr lang="el-GR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n-US" sz="28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</a:t>
            </a:r>
            <a:r>
              <a:rPr lang="en-US" sz="2800" b="1" i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, </a:t>
            </a:r>
            <a:r>
              <a:rPr lang="el-GR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i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 </a:t>
            </a:r>
            <a:r>
              <a:rPr lang="en-US" sz="28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 </a:t>
            </a:r>
            <a:r>
              <a:rPr lang="en-US" sz="28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and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    </a:t>
            </a:r>
            <a:r>
              <a:rPr lang="el-GR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l-GR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i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atoms. </a:t>
            </a:r>
            <a:endParaRPr lang="en-US" sz="28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latin typeface="Times New Roman" pitchFamily="18" charset="0"/>
              <a:ea typeface="Gungsuh"/>
              <a:cs typeface="Times New Roman" pitchFamily="18" charset="0"/>
            </a:endParaRP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2.  Long-lived  </a:t>
            </a:r>
            <a:r>
              <a:rPr lang="el-GR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l-GR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i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atom lifetime first measurement</a:t>
            </a: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      and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possibility to check of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QCD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predictions.</a:t>
            </a:r>
          </a:p>
          <a:p>
            <a:pPr marL="688975" indent="-514350">
              <a:spcBef>
                <a:spcPct val="30000"/>
              </a:spcBef>
              <a:buAutoNum type="arabicPeriod" startAt="3"/>
              <a:tabLst>
                <a:tab pos="801688" algn="l"/>
              </a:tabLst>
              <a:defRPr/>
            </a:pP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Investigation of</a:t>
            </a:r>
            <a:r>
              <a:rPr lang="en-US" sz="2800" b="1" i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 </a:t>
            </a:r>
            <a:r>
              <a:rPr lang="en-US" sz="28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n-US" sz="28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i="1" kern="10" baseline="3000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 </a:t>
            </a:r>
            <a:r>
              <a:rPr lang="en-US" sz="2800" b="1" i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Coulomb pairs 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and </a:t>
            </a:r>
            <a:r>
              <a:rPr lang="en-US" sz="28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 </a:t>
            </a:r>
            <a:r>
              <a:rPr lang="en-US" sz="28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n-US" sz="28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 </a:t>
            </a:r>
            <a:r>
              <a:rPr lang="en-US" sz="2800" b="1" i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      atoms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production .</a:t>
            </a: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3200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ngsuh"/>
                <a:cs typeface="Times New Roman" pitchFamily="18" charset="0"/>
              </a:rPr>
              <a:t>4.  Proton-antiproton pair analysis as</a:t>
            </a:r>
            <a:r>
              <a:rPr lang="en-US" sz="3200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the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new physical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  method 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to investigate the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particle production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in the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  coordinate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space.</a:t>
            </a: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2800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ngsuh"/>
                <a:cs typeface="Times New Roman" pitchFamily="18" charset="0"/>
              </a:rPr>
              <a:t> 5.   The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s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hort-lived  </a:t>
            </a:r>
            <a:r>
              <a:rPr lang="el-GR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l-GR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i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atom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lifetime measurement.</a:t>
            </a: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 6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.  High precision measurement of the multiple scattering</a:t>
            </a: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16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        </a:t>
            </a:r>
            <a:r>
              <a:rPr lang="en-US" sz="24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  in Be, </a:t>
            </a:r>
            <a:r>
              <a:rPr lang="en-US" sz="2400" b="1" kern="10" dirty="0" err="1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Ti</a:t>
            </a:r>
            <a:r>
              <a:rPr lang="en-US" sz="24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, Ni and Pt</a:t>
            </a:r>
            <a:r>
              <a:rPr lang="en-US" sz="16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.</a:t>
            </a:r>
            <a:endParaRPr lang="en-US" sz="16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latin typeface="Times New Roman" pitchFamily="18" charset="0"/>
              <a:ea typeface="Gungsuh"/>
              <a:cs typeface="Times New Roman" pitchFamily="18" charset="0"/>
            </a:endParaRP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24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endParaRPr lang="en-US" sz="24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latin typeface="Times New Roman" pitchFamily="18" charset="0"/>
              <a:ea typeface="Gungsuh"/>
              <a:cs typeface="Times New Roman" pitchFamily="18" charset="0"/>
            </a:endParaRP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endParaRPr lang="en-US" sz="24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latin typeface="Times New Roman" pitchFamily="18" charset="0"/>
              <a:ea typeface="Gungsuh"/>
              <a:cs typeface="Times New Roman" pitchFamily="18" charset="0"/>
            </a:endParaRP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endParaRPr lang="en-US" sz="2800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ngsuh"/>
              <a:cs typeface="Times New Roman" pitchFamily="18" charset="0"/>
            </a:endParaRPr>
          </a:p>
          <a:p>
            <a:pPr marL="688975" indent="-514350">
              <a:spcBef>
                <a:spcPct val="30000"/>
              </a:spcBef>
              <a:buAutoNum type="arabicPeriod" startAt="3"/>
              <a:tabLst>
                <a:tab pos="801688" algn="l"/>
              </a:tabLst>
              <a:defRPr/>
            </a:pPr>
            <a:endParaRPr lang="en-US" sz="2800" b="1" kern="10" dirty="0" smtClean="0">
              <a:ln w="10541">
                <a:solidFill>
                  <a:srgbClr val="7D7D7D"/>
                </a:solidFill>
                <a:round/>
                <a:headEnd/>
                <a:tailEnd/>
              </a:ln>
              <a:latin typeface="Times New Roman" pitchFamily="18" charset="0"/>
              <a:ea typeface="Gungsuh"/>
              <a:cs typeface="Times New Roman" pitchFamily="18" charset="0"/>
            </a:endParaRPr>
          </a:p>
          <a:p>
            <a:pPr marL="688975" indent="-514350">
              <a:spcBef>
                <a:spcPct val="30000"/>
              </a:spcBef>
              <a:buAutoNum type="arabicPeriod" startAt="4"/>
              <a:tabLst>
                <a:tab pos="801688" algn="l"/>
              </a:tabLst>
              <a:defRPr/>
            </a:pPr>
            <a:endParaRPr lang="en-US" sz="28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latin typeface="Times New Roman" pitchFamily="18" charset="0"/>
              <a:ea typeface="Gungsuh"/>
              <a:cs typeface="Times New Roman" pitchFamily="18" charset="0"/>
            </a:endParaRP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endParaRPr lang="en-US" sz="2800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ngsuh"/>
              <a:cs typeface="Times New Roman" pitchFamily="18" charset="0"/>
            </a:endParaRP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2800" b="1" i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endParaRPr lang="en-US" sz="28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latin typeface="Times New Roman" pitchFamily="18" charset="0"/>
              <a:ea typeface="Gungsuh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3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18"/>
            <a:ext cx="3069773" cy="5554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2" y="358216"/>
            <a:ext cx="3026475" cy="5615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42" y="358214"/>
            <a:ext cx="3038458" cy="5554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15956" y="597408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30%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17148" y="597408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0%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612253" y="599328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030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" y="188877"/>
            <a:ext cx="2818876" cy="5550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81" y="188879"/>
            <a:ext cx="3048380" cy="5550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1" y="188878"/>
            <a:ext cx="3093353" cy="5550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628" y="614825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47903" y="614825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80959" y="6148251"/>
            <a:ext cx="43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37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1475857" y="74735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DIRAC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future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Experimental setup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511" y="783600"/>
            <a:ext cx="8484517" cy="3445727"/>
            <a:chOff x="33511" y="783600"/>
            <a:chExt cx="8484517" cy="34457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8181">
              <a:off x="391226" y="783600"/>
              <a:ext cx="8126802" cy="3445727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33511" y="2872910"/>
              <a:ext cx="624600" cy="5160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Line Callout 2 (Accent Bar) 17"/>
            <p:cNvSpPr/>
            <p:nvPr/>
          </p:nvSpPr>
          <p:spPr>
            <a:xfrm>
              <a:off x="7203673" y="3177822"/>
              <a:ext cx="1080120" cy="216024"/>
            </a:xfrm>
            <a:prstGeom prst="accentCallout2">
              <a:avLst>
                <a:gd name="adj1" fmla="val 48434"/>
                <a:gd name="adj2" fmla="val -303"/>
                <a:gd name="adj3" fmla="val 10574"/>
                <a:gd name="adj4" fmla="val -31969"/>
                <a:gd name="adj5" fmla="val -222376"/>
                <a:gd name="adj6" fmla="val -64638"/>
              </a:avLst>
            </a:prstGeom>
            <a:noFill/>
            <a:ln w="12700"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Resonators</a:t>
              </a:r>
              <a:endParaRPr 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0" name="Line Callout 2 (Accent Bar) 19"/>
            <p:cNvSpPr/>
            <p:nvPr/>
          </p:nvSpPr>
          <p:spPr>
            <a:xfrm>
              <a:off x="6212332" y="1008149"/>
              <a:ext cx="1765920" cy="201549"/>
            </a:xfrm>
            <a:prstGeom prst="accentCallout2">
              <a:avLst>
                <a:gd name="adj1" fmla="val 52843"/>
                <a:gd name="adj2" fmla="val 100228"/>
                <a:gd name="adj3" fmla="val 260616"/>
                <a:gd name="adj4" fmla="val 111600"/>
                <a:gd name="adj5" fmla="val 454103"/>
                <a:gd name="adj6" fmla="val 111167"/>
              </a:avLst>
            </a:prstGeom>
            <a:noFill/>
            <a:ln w="12700"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Forward Detectors</a:t>
              </a:r>
              <a:endParaRPr 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" name="Line Callout 2 (Accent Bar) 20"/>
            <p:cNvSpPr/>
            <p:nvPr/>
          </p:nvSpPr>
          <p:spPr>
            <a:xfrm>
              <a:off x="6089294" y="1452833"/>
              <a:ext cx="851520" cy="211930"/>
            </a:xfrm>
            <a:prstGeom prst="accentCallout2">
              <a:avLst>
                <a:gd name="adj1" fmla="val 52843"/>
                <a:gd name="adj2" fmla="val 100228"/>
                <a:gd name="adj3" fmla="val 164180"/>
                <a:gd name="adj4" fmla="val 130356"/>
                <a:gd name="adj5" fmla="val 333577"/>
                <a:gd name="adj6" fmla="val 151917"/>
              </a:avLst>
            </a:prstGeom>
            <a:noFill/>
            <a:ln w="12700"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Pt foil</a:t>
              </a:r>
              <a:endParaRPr 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2" name="Line Callout 2 (Accent Bar) 21"/>
            <p:cNvSpPr/>
            <p:nvPr/>
          </p:nvSpPr>
          <p:spPr>
            <a:xfrm>
              <a:off x="1283782" y="1329002"/>
              <a:ext cx="1156320" cy="234060"/>
            </a:xfrm>
            <a:prstGeom prst="accentCallout2">
              <a:avLst>
                <a:gd name="adj1" fmla="val 52843"/>
                <a:gd name="adj2" fmla="val 100228"/>
                <a:gd name="adj3" fmla="val 187016"/>
                <a:gd name="adj4" fmla="val 135770"/>
                <a:gd name="adj5" fmla="val 330284"/>
                <a:gd name="adj6" fmla="val 151125"/>
              </a:avLst>
            </a:prstGeom>
            <a:noFill/>
            <a:ln w="12700"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Collimator</a:t>
              </a:r>
              <a:endParaRPr 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3" name="Line Callout 2 (Accent Bar) 22"/>
            <p:cNvSpPr/>
            <p:nvPr/>
          </p:nvSpPr>
          <p:spPr>
            <a:xfrm>
              <a:off x="792790" y="3868692"/>
              <a:ext cx="1371601" cy="233730"/>
            </a:xfrm>
            <a:prstGeom prst="accentCallout2">
              <a:avLst>
                <a:gd name="adj1" fmla="val 39512"/>
                <a:gd name="adj2" fmla="val 2600"/>
                <a:gd name="adj3" fmla="val -106344"/>
                <a:gd name="adj4" fmla="val -36873"/>
                <a:gd name="adj5" fmla="val -393990"/>
                <a:gd name="adj6" fmla="val -47761"/>
              </a:avLst>
            </a:prstGeom>
            <a:noFill/>
            <a:ln w="12700"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proton beam</a:t>
              </a:r>
              <a:endParaRPr 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 rot="-60000">
            <a:off x="3577783" y="5442257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-120000">
            <a:off x="3577646" y="5406249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-180000">
            <a:off x="3577877" y="5371934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60000">
            <a:off x="3581214" y="5571547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20000">
            <a:off x="3577645" y="5606333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80000">
            <a:off x="3577878" y="5640648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712848" y="4449790"/>
            <a:ext cx="2299271" cy="7166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714332" y="4312794"/>
            <a:ext cx="2297787" cy="7921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712848" y="4213807"/>
            <a:ext cx="2163804" cy="8257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01998" y="5859888"/>
            <a:ext cx="2310121" cy="6909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13565" y="5923306"/>
            <a:ext cx="2127763" cy="7505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06267" y="5998804"/>
            <a:ext cx="1851559" cy="7730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 rot="5220000">
            <a:off x="2678627" y="1126095"/>
            <a:ext cx="3016867" cy="5437215"/>
          </a:xfrm>
          <a:prstGeom prst="arc">
            <a:avLst>
              <a:gd name="adj1" fmla="val 18663344"/>
              <a:gd name="adj2" fmla="val 16818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/>
          <p:cNvSpPr/>
          <p:nvPr/>
        </p:nvSpPr>
        <p:spPr>
          <a:xfrm rot="5280000">
            <a:off x="2702860" y="1165767"/>
            <a:ext cx="3016867" cy="5437215"/>
          </a:xfrm>
          <a:prstGeom prst="arc">
            <a:avLst>
              <a:gd name="adj1" fmla="val 18662712"/>
              <a:gd name="adj2" fmla="val 16818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 rot="5340000">
            <a:off x="2702142" y="1212199"/>
            <a:ext cx="3016867" cy="5437215"/>
          </a:xfrm>
          <a:prstGeom prst="arc">
            <a:avLst>
              <a:gd name="adj1" fmla="val 18635166"/>
              <a:gd name="adj2" fmla="val 16818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 rot="16380000">
            <a:off x="2603043" y="4443520"/>
            <a:ext cx="3016867" cy="5437215"/>
          </a:xfrm>
          <a:prstGeom prst="arc">
            <a:avLst>
              <a:gd name="adj1" fmla="val 21571806"/>
              <a:gd name="adj2" fmla="val 3067366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 rot="16260000">
            <a:off x="2673617" y="4365471"/>
            <a:ext cx="3016867" cy="5437215"/>
          </a:xfrm>
          <a:prstGeom prst="arc">
            <a:avLst>
              <a:gd name="adj1" fmla="val 21547597"/>
              <a:gd name="adj2" fmla="val 3020617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 rot="16320000">
            <a:off x="2648541" y="4403892"/>
            <a:ext cx="3016867" cy="5437215"/>
          </a:xfrm>
          <a:prstGeom prst="arc">
            <a:avLst>
              <a:gd name="adj1" fmla="val 21547597"/>
              <a:gd name="adj2" fmla="val 302021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8600" y="4808106"/>
            <a:ext cx="381000" cy="231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48348" y="3985557"/>
            <a:ext cx="7729527" cy="2437344"/>
            <a:chOff x="345811" y="4138480"/>
            <a:chExt cx="7729527" cy="24373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11" y="4424127"/>
              <a:ext cx="7729527" cy="2151697"/>
            </a:xfrm>
            <a:prstGeom prst="rect">
              <a:avLst/>
            </a:prstGeom>
          </p:spPr>
        </p:pic>
        <p:sp>
          <p:nvSpPr>
            <p:cNvPr id="42" name="Line Callout 2 (Accent Bar) 41"/>
            <p:cNvSpPr/>
            <p:nvPr/>
          </p:nvSpPr>
          <p:spPr>
            <a:xfrm>
              <a:off x="5142413" y="4138480"/>
              <a:ext cx="1156320" cy="234060"/>
            </a:xfrm>
            <a:prstGeom prst="accentCallout2">
              <a:avLst>
                <a:gd name="adj1" fmla="val 45608"/>
                <a:gd name="adj2" fmla="val 112676"/>
                <a:gd name="adj3" fmla="val 92967"/>
                <a:gd name="adj4" fmla="val 133573"/>
                <a:gd name="adj5" fmla="val 181975"/>
                <a:gd name="adj6" fmla="val 167966"/>
              </a:avLst>
            </a:prstGeom>
            <a:noFill/>
            <a:ln w="12700"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i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Secondaries</a:t>
              </a:r>
              <a:endParaRPr 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4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10/16/18</a:t>
            </a:fld>
            <a:endParaRPr lang="en-US" dirty="0"/>
          </a:p>
        </p:txBody>
      </p:sp>
      <p:sp>
        <p:nvSpPr>
          <p:cNvPr id="4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618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133600" y="533400"/>
            <a:ext cx="3154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b="1" baseline="-25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2π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Energy Levels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" name="WordArt 98"/>
          <p:cNvSpPr>
            <a:spLocks noChangeArrowheads="1" noChangeShapeType="1" noTextEdit="1"/>
          </p:cNvSpPr>
          <p:nvPr/>
        </p:nvSpPr>
        <p:spPr bwMode="auto">
          <a:xfrm>
            <a:off x="1211225" y="61118"/>
            <a:ext cx="6705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nergy splitting measurement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938867" y="3733800"/>
          <a:ext cx="2209800" cy="40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2" name="Equation" r:id="rId3" imgW="1168200" imgH="253800" progId="Equation.DSMT4">
                  <p:embed/>
                </p:oleObj>
              </mc:Choice>
              <mc:Fallback>
                <p:oleObj name="Equation" r:id="rId3" imgW="116820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867" y="3733800"/>
                        <a:ext cx="2209800" cy="40045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275667" y="3733800"/>
          <a:ext cx="2286000" cy="39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3" name="Equation" r:id="rId5" imgW="1498320" imgH="253800" progId="Equation.DSMT4">
                  <p:embed/>
                </p:oleObj>
              </mc:Choice>
              <mc:Fallback>
                <p:oleObj name="Equation" r:id="rId5" imgW="149832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667" y="3733800"/>
                        <a:ext cx="2286000" cy="39625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446337" y="4208216"/>
          <a:ext cx="42513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4" name="Equation" r:id="rId7" imgW="1866600" imgH="253800" progId="Equation.DSMT4">
                  <p:embed/>
                </p:oleObj>
              </mc:Choice>
              <mc:Fallback>
                <p:oleObj name="Equation" r:id="rId7" imgW="1866600" imgH="253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7" y="4208216"/>
                        <a:ext cx="4251325" cy="5794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639792" y="3733800"/>
          <a:ext cx="184107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5" name="Equation" r:id="rId9" imgW="1180800" imgH="253800" progId="Equation.DSMT4">
                  <p:embed/>
                </p:oleObj>
              </mc:Choice>
              <mc:Fallback>
                <p:oleObj name="Equation" r:id="rId9" imgW="1180800" imgH="253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9792" y="3733800"/>
                        <a:ext cx="1841072" cy="381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373880" y="4953000"/>
            <a:ext cx="182880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G.V.Efimov et al.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Sov.J.Nucl.Phys. (1986)</a:t>
            </a:r>
            <a:endParaRPr lang="ro-RO" altLang="en-US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136451" y="4953000"/>
          <a:ext cx="4147381" cy="965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6" name="Equation" r:id="rId11" imgW="2044440" imgH="419040" progId="Equation.DSMT4">
                  <p:embed/>
                </p:oleObj>
              </mc:Choice>
              <mc:Fallback>
                <p:oleObj name="Equation" r:id="rId11" imgW="2044440" imgH="419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51" y="4953000"/>
                        <a:ext cx="4147381" cy="965570"/>
                      </a:xfrm>
                      <a:prstGeom prst="rect">
                        <a:avLst/>
                      </a:prstGeom>
                      <a:solidFill>
                        <a:srgbClr val="00B0F0">
                          <a:alpha val="25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6297840" y="4953000"/>
          <a:ext cx="2667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7" name="Equation" r:id="rId13" imgW="1193760" imgH="431640" progId="Equation.DSMT4">
                  <p:embed/>
                </p:oleObj>
              </mc:Choice>
              <mc:Fallback>
                <p:oleObj name="Equation" r:id="rId13" imgW="1193760" imgH="43164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840" y="4953000"/>
                        <a:ext cx="2667000" cy="984250"/>
                      </a:xfrm>
                      <a:prstGeom prst="rect">
                        <a:avLst/>
                      </a:prstGeom>
                      <a:solidFill>
                        <a:srgbClr val="00B0F0">
                          <a:alpha val="25000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10/16/18</a:t>
            </a:fld>
            <a:endParaRPr lang="en-US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33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5257800" cy="263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8103" y="3722132"/>
            <a:ext cx="1828800" cy="820419"/>
            <a:chOff x="6477001" y="2545080"/>
            <a:chExt cx="1828800" cy="820419"/>
          </a:xfrm>
          <a:solidFill>
            <a:srgbClr val="FFFF00"/>
          </a:solidFill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6477001" y="2970644"/>
            <a:ext cx="1828800" cy="3948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18" name="Equation" r:id="rId16" imgW="1117440" imgH="241200" progId="Equation.DSMT4">
                    <p:embed/>
                  </p:oleObj>
                </mc:Choice>
                <mc:Fallback>
                  <p:oleObj name="Equation" r:id="rId16" imgW="1117440" imgH="2412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477001" y="2970644"/>
                          <a:ext cx="1828800" cy="39485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6720841" y="2545080"/>
              <a:ext cx="1345240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Notation: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793849" y="4147696"/>
            <a:ext cx="18929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Schweizer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 B (2004)]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2484" y="336446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igher order QED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6451" y="5992898"/>
            <a:ext cx="8855149" cy="415498"/>
            <a:chOff x="-19679" y="5910449"/>
            <a:chExt cx="9147175" cy="415498"/>
          </a:xfrm>
        </p:grpSpPr>
        <p:sp>
          <p:nvSpPr>
            <p:cNvPr id="22" name="TextBox 21"/>
            <p:cNvSpPr txBox="1"/>
            <p:nvPr/>
          </p:nvSpPr>
          <p:spPr>
            <a:xfrm>
              <a:off x="-19679" y="5910449"/>
              <a:ext cx="9147175" cy="415498"/>
            </a:xfrm>
            <a:prstGeom prst="rect">
              <a:avLst/>
            </a:prstGeom>
            <a:solidFill>
              <a:srgbClr val="90D0EC"/>
            </a:solidFill>
          </p:spPr>
          <p:txBody>
            <a:bodyPr wrap="square" rtlCol="0">
              <a:spAutoFit/>
            </a:bodyPr>
            <a:lstStyle/>
            <a:p>
              <a:r>
                <a:rPr lang="en-US" sz="21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CONCLUSION: one parameter (2</a:t>
              </a:r>
              <a:r>
                <a:rPr lang="en-US" sz="21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1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1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1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1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1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allows to calculate all           values</a:t>
              </a:r>
              <a:endPara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7462327" y="5910828"/>
            <a:ext cx="685800" cy="415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19" name="Equation" r:id="rId18" imgW="380880" imgH="253800" progId="Equation.DSMT4">
                    <p:embed/>
                  </p:oleObj>
                </mc:Choice>
                <mc:Fallback>
                  <p:oleObj name="Equation" r:id="rId18" imgW="380880" imgH="253800" progId="Equation.DSMT4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2327" y="5910828"/>
                          <a:ext cx="685800" cy="415119"/>
                        </a:xfrm>
                        <a:prstGeom prst="rect">
                          <a:avLst/>
                        </a:prstGeom>
                        <a:solidFill>
                          <a:srgbClr val="66CCFF">
                            <a:alpha val="25000"/>
                          </a:srgbClr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990600"/>
            <a:ext cx="1447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latin typeface="Times New Roman" pitchFamily="18" charset="0"/>
                <a:cs typeface="Times New Roman" pitchFamily="18" charset="0"/>
              </a:rPr>
              <a:t>For Coulomb </a:t>
            </a:r>
            <a:r>
              <a:rPr lang="en-US" altLang="en-US" sz="1700" b="1" dirty="0" smtClean="0">
                <a:latin typeface="Times New Roman" pitchFamily="18" charset="0"/>
                <a:cs typeface="Times New Roman" pitchFamily="18" charset="0"/>
              </a:rPr>
              <a:t>potential,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en-US" sz="1700" b="1" dirty="0">
                <a:latin typeface="Times New Roman" pitchFamily="18" charset="0"/>
                <a:cs typeface="Times New Roman" pitchFamily="18" charset="0"/>
              </a:rPr>
              <a:t>depends </a:t>
            </a:r>
            <a:r>
              <a:rPr lang="en-US" altLang="en-US" sz="1700" b="1" dirty="0" smtClean="0">
                <a:latin typeface="Times New Roman" pitchFamily="18" charset="0"/>
                <a:cs typeface="Times New Roman" pitchFamily="18" charset="0"/>
              </a:rPr>
              <a:t>only on n </a:t>
            </a:r>
            <a:endParaRPr lang="en-US" altLang="en-US" sz="17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6096000" y="708371"/>
                <a:ext cx="3001963" cy="1857349"/>
              </a:xfrm>
              <a:prstGeom prst="roundRect">
                <a:avLst/>
              </a:prstGeom>
              <a:solidFill>
                <a:srgbClr val="FF66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𝑣𝑎𝑐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can be calculated with relative precision ≈10</a:t>
                </a:r>
                <a:r>
                  <a:rPr lang="en-GB" sz="2000" baseline="30000" dirty="0" smtClean="0">
                    <a:latin typeface="Times New Roman" pitchFamily="18" charset="0"/>
                    <a:cs typeface="Times New Roman" pitchFamily="18" charset="0"/>
                  </a:rPr>
                  <a:t>–5</a:t>
                </a:r>
                <a:r>
                  <a:rPr lang="en-GB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br>
                  <a:rPr lang="en-GB" sz="20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GB" sz="2000" dirty="0" smtClean="0">
                    <a:latin typeface="Times New Roman" pitchFamily="18" charset="0"/>
                    <a:cs typeface="Times New Roman" pitchFamily="18" charset="0"/>
                  </a:rPr>
                  <a:t>(S. </a:t>
                </a:r>
                <a:r>
                  <a:rPr lang="en-GB" sz="2000" dirty="0" err="1" smtClean="0">
                    <a:latin typeface="Times New Roman" pitchFamily="18" charset="0"/>
                    <a:cs typeface="Times New Roman" pitchFamily="18" charset="0"/>
                  </a:rPr>
                  <a:t>Karshtenbom</a:t>
                </a:r>
                <a:r>
                  <a:rPr lang="en-GB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08371"/>
                <a:ext cx="3001963" cy="1857349"/>
              </a:xfrm>
              <a:prstGeom prst="round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="" xmlns:a16="http://schemas.microsoft.com/office/drawing/2014/main" id="{7A53657B-4FDB-47FD-882F-A25C1CB77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"/>
            <a:ext cx="9144000" cy="5948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="" xmlns:a16="http://schemas.microsoft.com/office/drawing/2014/main" id="{03CD301B-9D2C-4293-A4B8-D86455179FD9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10/16/18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86186D1-C3F8-4620-A8EF-B958DEB34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34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WordArt 98">
            <a:extLst>
              <a:ext uri="{FF2B5EF4-FFF2-40B4-BE49-F238E27FC236}">
                <a16:creationId xmlns="" xmlns:a16="http://schemas.microsoft.com/office/drawing/2014/main" id="{F668A24C-C08F-4FD0-B0D1-8A1FE9726C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3728" y="76200"/>
            <a:ext cx="48965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Number of atomic pairs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EA5D287-3F8E-4CCB-9351-B8EDE615C1DC}"/>
              </a:ext>
            </a:extLst>
          </p:cNvPr>
          <p:cNvGrpSpPr/>
          <p:nvPr/>
        </p:nvGrpSpPr>
        <p:grpSpPr>
          <a:xfrm>
            <a:off x="26346" y="632940"/>
            <a:ext cx="8900472" cy="6088535"/>
            <a:chOff x="26346" y="632940"/>
            <a:chExt cx="8900472" cy="6088535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453087C-B39F-4405-8C55-974B99446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8" r="2000" b="-1449"/>
            <a:stretch/>
          </p:blipFill>
          <p:spPr>
            <a:xfrm>
              <a:off x="26346" y="632940"/>
              <a:ext cx="4347646" cy="29988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7DFB3ADB-2ADD-4209-A80F-9595BE01E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8" r="2000" b="-1449"/>
            <a:stretch/>
          </p:blipFill>
          <p:spPr>
            <a:xfrm>
              <a:off x="4596385" y="653492"/>
              <a:ext cx="4330433" cy="29666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53BBA933-D9E2-43F8-93FA-71CA8DC65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" t="8673" r="4640" b="-1449"/>
            <a:stretch/>
          </p:blipFill>
          <p:spPr>
            <a:xfrm>
              <a:off x="2293020" y="3722632"/>
              <a:ext cx="4161943" cy="2998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4754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27"/>
          <p:cNvPicPr/>
          <p:nvPr/>
        </p:nvPicPr>
        <p:blipFill>
          <a:blip r:embed="rId2"/>
          <a:stretch>
            <a:fillRect/>
          </a:stretch>
        </p:blipFill>
        <p:spPr>
          <a:xfrm>
            <a:off x="313631" y="332656"/>
            <a:ext cx="8676456" cy="54901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5822775"/>
            <a:ext cx="835292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836295" algn="ctr"/>
                <a:tab pos="1550035" algn="ctr"/>
                <a:tab pos="2272665" algn="ctr"/>
                <a:tab pos="3001645" algn="ctr"/>
                <a:tab pos="3715385" algn="ctr"/>
                <a:tab pos="4441190" algn="ctr"/>
                <a:tab pos="5144770" algn="ctr"/>
                <a:tab pos="5965825" algn="r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-20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15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10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5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0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5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10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15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20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6211471"/>
            <a:ext cx="662473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0">
              <a:lnSpc>
                <a:spcPct val="107000"/>
              </a:lnSpc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Q</a:t>
            </a:r>
            <a:r>
              <a:rPr lang="en-US" i="1" baseline="-25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for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Q</a:t>
            </a:r>
            <a:r>
              <a:rPr lang="en-US" i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between 0-1 MeV (accidentals subtracted)       MeV/c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61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1644" y="2828682"/>
            <a:ext cx="2850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pairs in the RUN 2009 + 2010 over the full pair momentum in laboratory system. </a:t>
            </a:r>
            <a:endParaRPr lang="en-US" dirty="0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2" name="WordArt 98"/>
          <p:cNvSpPr>
            <a:spLocks noChangeArrowheads="1" noChangeShapeType="1" noTextEdit="1"/>
          </p:cNvSpPr>
          <p:nvPr/>
        </p:nvSpPr>
        <p:spPr bwMode="auto">
          <a:xfrm>
            <a:off x="2267744" y="63062"/>
            <a:ext cx="4392488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analysis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1960" y="618490"/>
            <a:ext cx="5408930" cy="6024880"/>
            <a:chOff x="696" y="974"/>
            <a:chExt cx="8518" cy="9488"/>
          </a:xfrm>
        </p:grpSpPr>
        <p:grpSp>
          <p:nvGrpSpPr>
            <p:cNvPr id="14" name="Group 13"/>
            <p:cNvGrpSpPr/>
            <p:nvPr/>
          </p:nvGrpSpPr>
          <p:grpSpPr>
            <a:xfrm>
              <a:off x="696" y="1452"/>
              <a:ext cx="8518" cy="9011"/>
              <a:chOff x="791" y="1504"/>
              <a:chExt cx="8518" cy="9011"/>
            </a:xfrm>
          </p:grpSpPr>
          <p:graphicFrame>
            <p:nvGraphicFramePr>
              <p:cNvPr id="4" name="Object 3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115" y="1504"/>
              <a:ext cx="8194" cy="8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539" r:id="rId3" imgW="4520565" imgH="6305550" progId="AcroExch.Document.DC">
                      <p:embed/>
                    </p:oleObj>
                  </mc:Choice>
                  <mc:Fallback>
                    <p:oleObj r:id="rId3" imgW="4520565" imgH="6305550" progId="AcroExch.Document.DC">
                      <p:embed/>
                      <p:pic>
                        <p:nvPicPr>
                          <p:cNvPr id="4" name="Object 3">
                            <a:hlinkClick r:id="" action="ppaction://ole?verb=0"/>
                          </p:cNvPr>
                          <p:cNvPicPr/>
                          <p:nvPr/>
                        </p:nvPicPr>
                        <p:blipFill>
                          <a:blip r:embed="rId4"/>
                          <a:srcRect l="2707" t="33605" r="13892" b="4874"/>
                          <a:stretch>
                            <a:fillRect/>
                          </a:stretch>
                        </p:blipFill>
                        <p:spPr>
                          <a:xfrm>
                            <a:off x="1115" y="1504"/>
                            <a:ext cx="8194" cy="843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TextBox 27"/>
              <p:cNvSpPr txBox="1"/>
              <p:nvPr/>
            </p:nvSpPr>
            <p:spPr>
              <a:xfrm>
                <a:off x="2322" y="2308"/>
                <a:ext cx="2268" cy="58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2009 + 2010</a:t>
                </a:r>
              </a:p>
            </p:txBody>
          </p:sp>
          <p:sp>
            <p:nvSpPr>
              <p:cNvPr id="7" name="Text Box 6"/>
              <p:cNvSpPr txBox="1"/>
              <p:nvPr/>
            </p:nvSpPr>
            <p:spPr>
              <a:xfrm>
                <a:off x="7142" y="9935"/>
                <a:ext cx="1832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sym typeface="+mn-ea"/>
                  </a:rPr>
                  <a:t>P[MeV/c]</a:t>
                </a:r>
                <a:endParaRPr lang="en-US"/>
              </a:p>
            </p:txBody>
          </p:sp>
          <p:sp>
            <p:nvSpPr>
              <p:cNvPr id="8" name="Text Box 7"/>
              <p:cNvSpPr txBox="1"/>
              <p:nvPr/>
            </p:nvSpPr>
            <p:spPr>
              <a:xfrm>
                <a:off x="791" y="1537"/>
                <a:ext cx="581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sym typeface="+mn-ea"/>
                  </a:rPr>
                  <a:t>N</a:t>
                </a:r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025" y="974"/>
              <a:ext cx="4763" cy="630"/>
            </a:xfrm>
            <a:prstGeom prst="rect">
              <a:avLst/>
            </a:prstGeom>
            <a:solidFill>
              <a:srgbClr val="FFFF0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Coulomb pairs signal</a:t>
              </a:r>
            </a:p>
          </p:txBody>
        </p:sp>
      </p:grpSp>
      <p:sp>
        <p:nvSpPr>
          <p:cNvPr id="1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10/16/18</a:t>
            </a:fld>
            <a:endParaRPr lang="en-US" dirty="0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499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10/16/18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37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The short-lived 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 lifetime measurement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4" t="1366" r="7241"/>
          <a:stretch>
            <a:fillRect/>
          </a:stretch>
        </p:blipFill>
        <p:spPr>
          <a:xfrm>
            <a:off x="107504" y="573476"/>
            <a:ext cx="5141806" cy="57828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54534" y="2401981"/>
            <a:ext cx="3774688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Fig.1. Distribution over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for events, selected with criterion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4 MeV/c.  Fractions of atomic,  Coulomb and non-Coulomb pairs were obtained by fitting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distri-bution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(|Q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criteria: 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|&lt;15 MeV/c, 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4 MeV/c.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number of produced atoms, detected atomic  pairs and probability of the atoms breaking in the target respectively.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9310" y="815499"/>
            <a:ext cx="3779912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on the short-lived atom lifetime measurement based on all available 2008-2010 data are presented in Fig. 1 and 2.</a:t>
            </a:r>
          </a:p>
        </p:txBody>
      </p:sp>
    </p:spTree>
    <p:extLst>
      <p:ext uri="{BB962C8B-B14F-4D97-AF65-F5344CB8AC3E}">
        <p14:creationId xmlns:p14="http://schemas.microsoft.com/office/powerpoint/2010/main" val="3828203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10/16/18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38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The short-lived 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 lifetime measurement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4" t="1366" r="7241"/>
          <a:stretch>
            <a:fillRect/>
          </a:stretch>
        </p:blipFill>
        <p:spPr>
          <a:xfrm>
            <a:off x="107504" y="573476"/>
            <a:ext cx="5141806" cy="57828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54534" y="2401981"/>
            <a:ext cx="3774688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Fig.1. Distribution over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for events, selected with criterion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4 MeV/c.  Fractions of atomic,  Coulomb and non-Coulomb pairs were obtained by fitting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distri-bution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(|Q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criteria: 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|&lt;15 MeV/c, 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4 MeV/c.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number of produced atoms, detected atomic  pairs and probability of the atoms breaking in the target respectively.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9310" y="815499"/>
            <a:ext cx="3779912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on the short-lived atom lifetime measurement based on all available 2008-2010 data are presented in Fig. 1 and 2.</a:t>
            </a:r>
          </a:p>
        </p:txBody>
      </p:sp>
    </p:spTree>
    <p:extLst>
      <p:ext uri="{BB962C8B-B14F-4D97-AF65-F5344CB8AC3E}">
        <p14:creationId xmlns:p14="http://schemas.microsoft.com/office/powerpoint/2010/main" val="61015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its prediction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21" y="520395"/>
            <a:ext cx="892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QCD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 the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SU(3)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*SU(3)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SU(2)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*SU(2)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breaking.</a:t>
            </a:r>
            <a:endParaRPr lang="ro-RO" sz="2400" dirty="0"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10/16/18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215839" y="1367519"/>
            <a:ext cx="8600496" cy="1002253"/>
            <a:chOff x="203472" y="1916010"/>
            <a:chExt cx="8600496" cy="1002253"/>
          </a:xfrm>
        </p:grpSpPr>
        <p:sp>
          <p:nvSpPr>
            <p:cNvPr id="4" name="Rectangle 3"/>
            <p:cNvSpPr/>
            <p:nvPr/>
          </p:nvSpPr>
          <p:spPr>
            <a:xfrm>
              <a:off x="203472" y="1916010"/>
              <a:ext cx="4761112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u,d,s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 = </a:t>
              </a:r>
              <a:r>
                <a:rPr lang="en-US" sz="2400" dirty="0" err="1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(3)+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</a:t>
              </a:r>
              <a:r>
                <a:rPr lang="en-US" sz="2400" baseline="-25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3)</a:t>
              </a:r>
              <a:endParaRPr lang="ro-RO" sz="2400" dirty="0">
                <a:solidFill>
                  <a:srgbClr val="00206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64584" y="2187014"/>
              <a:ext cx="38393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sym.br.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proportional  to 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o-RO" sz="2400" dirty="0">
                <a:latin typeface="Script MT Bold" panose="030406020406070809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3472" y="2456598"/>
              <a:ext cx="4794774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u,d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 err="1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+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</a:t>
              </a:r>
              <a:r>
                <a:rPr lang="en-US" sz="2400" baseline="-25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</a:t>
              </a:r>
              <a:endParaRPr lang="ro-RO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3879" y="2564903"/>
            <a:ext cx="8839683" cy="1832670"/>
            <a:chOff x="116154" y="3200241"/>
            <a:chExt cx="8839683" cy="1832670"/>
          </a:xfrm>
        </p:grpSpPr>
        <p:sp>
          <p:nvSpPr>
            <p:cNvPr id="6" name="TextBox 5"/>
            <p:cNvSpPr txBox="1"/>
            <p:nvPr/>
          </p:nvSpPr>
          <p:spPr>
            <a:xfrm>
              <a:off x="116154" y="3217029"/>
              <a:ext cx="8839683" cy="181588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QCD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provides cross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sections with 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1%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precision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Perturbation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heory is working at </a:t>
              </a:r>
              <a:r>
                <a:rPr lang="en-US" sz="22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momentum transfer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Q.</a:t>
              </a:r>
            </a:p>
            <a:p>
              <a:pPr marL="342900" indent="-342900">
                <a:buAutoNum type="arabicPeriod"/>
              </a:pP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Unitarity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condition. </a:t>
              </a:r>
            </a:p>
            <a:p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 large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contribution of </a:t>
              </a:r>
              <a:r>
                <a:rPr lang="en-US" sz="2200" dirty="0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sym.br.</a:t>
              </a:r>
              <a:r>
                <a:rPr lang="en-US" sz="2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the cross section is proportional to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1/Q</a:t>
              </a:r>
              <a:r>
                <a:rPr lang="en-US" sz="22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Therefore these experiments checked only the </a:t>
              </a:r>
              <a:r>
                <a:rPr lang="en-US" sz="2200" dirty="0" err="1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 precision.</a:t>
              </a:r>
              <a:endParaRPr lang="ro-RO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55" y="3200241"/>
              <a:ext cx="231616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03472" y="4581128"/>
            <a:ext cx="885009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</a:t>
            </a:r>
            <a:r>
              <a:rPr lang="en-US" sz="2200" dirty="0" smtClean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predictions, we must study the </a:t>
            </a:r>
          </a:p>
          <a:p>
            <a:pPr marL="0" lvl="1" algn="ctr"/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momentum transfer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processes.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860" y="5525353"/>
            <a:ext cx="885009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 calculations and Chiral Perturbation Theory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ChPT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Lattice-----</a:t>
            </a:r>
            <a:r>
              <a:rPr lang="en-US" sz="2400" dirty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ChPT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------Effective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70485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 setup, experimental and theoretical data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10/16/18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675039"/>
              </p:ext>
            </p:extLst>
          </p:nvPr>
        </p:nvGraphicFramePr>
        <p:xfrm>
          <a:off x="3416300" y="42560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6300" y="42560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28362"/>
          <a:stretch/>
        </p:blipFill>
        <p:spPr>
          <a:xfrm>
            <a:off x="827584" y="1556792"/>
            <a:ext cx="752612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" y="27384"/>
            <a:ext cx="9093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1713" y="540630"/>
            <a:ext cx="913859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DIRAC collaboration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Phys.Lett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.(2015)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436±61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long-lived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  110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-11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sec) </a:t>
            </a:r>
            <a:r>
              <a:rPr lang="el-GR" sz="2800" dirty="0">
                <a:latin typeface="Times New Roman"/>
                <a:cs typeface="Times New Roman"/>
              </a:rPr>
              <a:t>π</a:t>
            </a:r>
            <a:r>
              <a:rPr lang="en-US" sz="2800" baseline="30000" dirty="0">
                <a:latin typeface="Times New Roman"/>
                <a:cs typeface="Times New Roman"/>
              </a:rPr>
              <a:t>+</a:t>
            </a:r>
            <a:r>
              <a:rPr lang="el-GR" sz="2800" dirty="0">
                <a:latin typeface="Times New Roman"/>
                <a:cs typeface="Times New Roman"/>
              </a:rPr>
              <a:t>π</a:t>
            </a:r>
            <a:r>
              <a:rPr lang="en-US" sz="2800" baseline="30000" dirty="0">
                <a:latin typeface="Times New Roman"/>
                <a:cs typeface="Times New Roman"/>
              </a:rPr>
              <a:t>-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breakup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foil(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Phys.Lett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.(2015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0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check with long-lived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45" y="1955145"/>
                <a:ext cx="9138356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short-lived atoms lifetime measurement allowed to  evaluate ππ scattering length combination  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a</a:t>
                </a:r>
                <a:r>
                  <a:rPr lang="en-US" sz="28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study of the long-lived atoms will allow to measure the Lamb shift depending on another ππ scattering length combination: 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</a:t>
                </a:r>
                <a:r>
                  <a:rPr lang="en-US" sz="28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+a</a:t>
                </a:r>
                <a:r>
                  <a:rPr lang="en-US" sz="28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to evaluate the  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</a:t>
                </a:r>
                <a:r>
                  <a:rPr lang="en-US" sz="28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separately.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present time:</a:t>
                </a:r>
              </a:p>
              <a:p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precision is 6% (experiment), 4-10%(Lattice), 2.3%(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ChPT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precision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22% (experiment),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1% (Lattice),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2.3%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ChPT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a</a:t>
                </a:r>
                <a:r>
                  <a:rPr lang="en-US" sz="28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precision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(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experiment), 1.5%(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ChPT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" y="1955145"/>
                <a:ext cx="9138356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1401" t="-1536" r="-467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7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28600" y="1752600"/>
            <a:ext cx="4114800" cy="1880175"/>
            <a:chOff x="304800" y="1524000"/>
            <a:chExt cx="4343400" cy="1880175"/>
          </a:xfrm>
        </p:grpSpPr>
        <p:grpSp>
          <p:nvGrpSpPr>
            <p:cNvPr id="44" name="Group 43"/>
            <p:cNvGrpSpPr/>
            <p:nvPr/>
          </p:nvGrpSpPr>
          <p:grpSpPr>
            <a:xfrm>
              <a:off x="381000" y="1981200"/>
              <a:ext cx="3627120" cy="1097280"/>
              <a:chOff x="381000" y="1981200"/>
              <a:chExt cx="3627120" cy="109728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514600" y="22860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90500" dir="16800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81000" y="2057400"/>
                <a:ext cx="2200555" cy="295555"/>
                <a:chOff x="381000" y="2057400"/>
                <a:chExt cx="2200555" cy="295555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914400" y="2057400"/>
                  <a:ext cx="914400" cy="0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381000" y="2057400"/>
                  <a:ext cx="533400" cy="0"/>
                </a:xfrm>
                <a:prstGeom prst="straightConnector1">
                  <a:avLst/>
                </a:prstGeom>
                <a:ln w="317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>
                  <a:endCxn id="2" idx="1"/>
                </p:cNvCxnSpPr>
                <p:nvPr/>
              </p:nvCxnSpPr>
              <p:spPr>
                <a:xfrm>
                  <a:off x="1828800" y="2057400"/>
                  <a:ext cx="752755" cy="295555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 flipV="1">
                <a:off x="381000" y="2667000"/>
                <a:ext cx="2200555" cy="295555"/>
                <a:chOff x="381000" y="2057400"/>
                <a:chExt cx="2200555" cy="295555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914400" y="2057400"/>
                  <a:ext cx="914400" cy="0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381000" y="2057400"/>
                  <a:ext cx="533400" cy="0"/>
                </a:xfrm>
                <a:prstGeom prst="straightConnector1">
                  <a:avLst/>
                </a:prstGeom>
                <a:ln w="317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828800" y="2057400"/>
                  <a:ext cx="752755" cy="295555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Arrow Connector 30"/>
              <p:cNvCxnSpPr/>
              <p:nvPr/>
            </p:nvCxnSpPr>
            <p:spPr>
              <a:xfrm flipV="1">
                <a:off x="2895600" y="1981200"/>
                <a:ext cx="1097280" cy="41148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2910840" y="2667000"/>
                <a:ext cx="1097280" cy="41148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/>
              <p:cNvGrpSpPr/>
              <p:nvPr/>
            </p:nvGrpSpPr>
            <p:grpSpPr>
              <a:xfrm>
                <a:off x="990600" y="2057400"/>
                <a:ext cx="608699" cy="899160"/>
                <a:chOff x="4556728" y="5257800"/>
                <a:chExt cx="608699" cy="89916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4556728" y="5257800"/>
                  <a:ext cx="136227" cy="899160"/>
                </a:xfrm>
                <a:custGeom>
                  <a:avLst/>
                  <a:gdLst>
                    <a:gd name="connsiteX0" fmla="*/ 899192 w 1859342"/>
                    <a:gd name="connsiteY0" fmla="*/ 0 h 5471160"/>
                    <a:gd name="connsiteX1" fmla="*/ 1859312 w 1859342"/>
                    <a:gd name="connsiteY1" fmla="*/ 457200 h 5471160"/>
                    <a:gd name="connsiteX2" fmla="*/ 929672 w 1859342"/>
                    <a:gd name="connsiteY2" fmla="*/ 929640 h 5471160"/>
                    <a:gd name="connsiteX3" fmla="*/ 15272 w 1859342"/>
                    <a:gd name="connsiteY3" fmla="*/ 1356360 h 5471160"/>
                    <a:gd name="connsiteX4" fmla="*/ 929672 w 1859342"/>
                    <a:gd name="connsiteY4" fmla="*/ 1828800 h 5471160"/>
                    <a:gd name="connsiteX5" fmla="*/ 1844072 w 1859342"/>
                    <a:gd name="connsiteY5" fmla="*/ 2255520 h 5471160"/>
                    <a:gd name="connsiteX6" fmla="*/ 899192 w 1859342"/>
                    <a:gd name="connsiteY6" fmla="*/ 2758440 h 5471160"/>
                    <a:gd name="connsiteX7" fmla="*/ 32 w 1859342"/>
                    <a:gd name="connsiteY7" fmla="*/ 3200400 h 5471160"/>
                    <a:gd name="connsiteX8" fmla="*/ 929672 w 1859342"/>
                    <a:gd name="connsiteY8" fmla="*/ 3642360 h 5471160"/>
                    <a:gd name="connsiteX9" fmla="*/ 1844072 w 1859342"/>
                    <a:gd name="connsiteY9" fmla="*/ 4084320 h 5471160"/>
                    <a:gd name="connsiteX10" fmla="*/ 929672 w 1859342"/>
                    <a:gd name="connsiteY10" fmla="*/ 4556760 h 5471160"/>
                    <a:gd name="connsiteX11" fmla="*/ 32 w 1859342"/>
                    <a:gd name="connsiteY11" fmla="*/ 5029200 h 5471160"/>
                    <a:gd name="connsiteX12" fmla="*/ 944912 w 1859342"/>
                    <a:gd name="connsiteY12" fmla="*/ 5471160 h 5471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59342" h="5471160">
                      <a:moveTo>
                        <a:pt x="899192" y="0"/>
                      </a:moveTo>
                      <a:cubicBezTo>
                        <a:pt x="1376712" y="151130"/>
                        <a:pt x="1854232" y="302260"/>
                        <a:pt x="1859312" y="457200"/>
                      </a:cubicBezTo>
                      <a:cubicBezTo>
                        <a:pt x="1864392" y="612140"/>
                        <a:pt x="1237012" y="779780"/>
                        <a:pt x="929672" y="929640"/>
                      </a:cubicBezTo>
                      <a:cubicBezTo>
                        <a:pt x="622332" y="1079500"/>
                        <a:pt x="15272" y="1206500"/>
                        <a:pt x="15272" y="1356360"/>
                      </a:cubicBezTo>
                      <a:cubicBezTo>
                        <a:pt x="15272" y="1506220"/>
                        <a:pt x="624872" y="1678940"/>
                        <a:pt x="929672" y="1828800"/>
                      </a:cubicBezTo>
                      <a:cubicBezTo>
                        <a:pt x="1234472" y="1978660"/>
                        <a:pt x="1849152" y="2100580"/>
                        <a:pt x="1844072" y="2255520"/>
                      </a:cubicBezTo>
                      <a:cubicBezTo>
                        <a:pt x="1838992" y="2410460"/>
                        <a:pt x="1206532" y="2600960"/>
                        <a:pt x="899192" y="2758440"/>
                      </a:cubicBezTo>
                      <a:cubicBezTo>
                        <a:pt x="591852" y="2915920"/>
                        <a:pt x="-5048" y="3053080"/>
                        <a:pt x="32" y="3200400"/>
                      </a:cubicBezTo>
                      <a:cubicBezTo>
                        <a:pt x="5112" y="3347720"/>
                        <a:pt x="929672" y="3642360"/>
                        <a:pt x="929672" y="3642360"/>
                      </a:cubicBezTo>
                      <a:cubicBezTo>
                        <a:pt x="1237012" y="3789680"/>
                        <a:pt x="1844072" y="3931920"/>
                        <a:pt x="1844072" y="4084320"/>
                      </a:cubicBezTo>
                      <a:cubicBezTo>
                        <a:pt x="1844072" y="4236720"/>
                        <a:pt x="929672" y="4556760"/>
                        <a:pt x="929672" y="4556760"/>
                      </a:cubicBezTo>
                      <a:cubicBezTo>
                        <a:pt x="622332" y="4714240"/>
                        <a:pt x="-2508" y="4876800"/>
                        <a:pt x="32" y="5029200"/>
                      </a:cubicBezTo>
                      <a:cubicBezTo>
                        <a:pt x="2572" y="5181600"/>
                        <a:pt x="473742" y="5326380"/>
                        <a:pt x="944912" y="547116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4800600" y="5257800"/>
                  <a:ext cx="136227" cy="899160"/>
                </a:xfrm>
                <a:custGeom>
                  <a:avLst/>
                  <a:gdLst>
                    <a:gd name="connsiteX0" fmla="*/ 899192 w 1859342"/>
                    <a:gd name="connsiteY0" fmla="*/ 0 h 5471160"/>
                    <a:gd name="connsiteX1" fmla="*/ 1859312 w 1859342"/>
                    <a:gd name="connsiteY1" fmla="*/ 457200 h 5471160"/>
                    <a:gd name="connsiteX2" fmla="*/ 929672 w 1859342"/>
                    <a:gd name="connsiteY2" fmla="*/ 929640 h 5471160"/>
                    <a:gd name="connsiteX3" fmla="*/ 15272 w 1859342"/>
                    <a:gd name="connsiteY3" fmla="*/ 1356360 h 5471160"/>
                    <a:gd name="connsiteX4" fmla="*/ 929672 w 1859342"/>
                    <a:gd name="connsiteY4" fmla="*/ 1828800 h 5471160"/>
                    <a:gd name="connsiteX5" fmla="*/ 1844072 w 1859342"/>
                    <a:gd name="connsiteY5" fmla="*/ 2255520 h 5471160"/>
                    <a:gd name="connsiteX6" fmla="*/ 899192 w 1859342"/>
                    <a:gd name="connsiteY6" fmla="*/ 2758440 h 5471160"/>
                    <a:gd name="connsiteX7" fmla="*/ 32 w 1859342"/>
                    <a:gd name="connsiteY7" fmla="*/ 3200400 h 5471160"/>
                    <a:gd name="connsiteX8" fmla="*/ 929672 w 1859342"/>
                    <a:gd name="connsiteY8" fmla="*/ 3642360 h 5471160"/>
                    <a:gd name="connsiteX9" fmla="*/ 1844072 w 1859342"/>
                    <a:gd name="connsiteY9" fmla="*/ 4084320 h 5471160"/>
                    <a:gd name="connsiteX10" fmla="*/ 929672 w 1859342"/>
                    <a:gd name="connsiteY10" fmla="*/ 4556760 h 5471160"/>
                    <a:gd name="connsiteX11" fmla="*/ 32 w 1859342"/>
                    <a:gd name="connsiteY11" fmla="*/ 5029200 h 5471160"/>
                    <a:gd name="connsiteX12" fmla="*/ 944912 w 1859342"/>
                    <a:gd name="connsiteY12" fmla="*/ 5471160 h 5471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59342" h="5471160">
                      <a:moveTo>
                        <a:pt x="899192" y="0"/>
                      </a:moveTo>
                      <a:cubicBezTo>
                        <a:pt x="1376712" y="151130"/>
                        <a:pt x="1854232" y="302260"/>
                        <a:pt x="1859312" y="457200"/>
                      </a:cubicBezTo>
                      <a:cubicBezTo>
                        <a:pt x="1864392" y="612140"/>
                        <a:pt x="1237012" y="779780"/>
                        <a:pt x="929672" y="929640"/>
                      </a:cubicBezTo>
                      <a:cubicBezTo>
                        <a:pt x="622332" y="1079500"/>
                        <a:pt x="15272" y="1206500"/>
                        <a:pt x="15272" y="1356360"/>
                      </a:cubicBezTo>
                      <a:cubicBezTo>
                        <a:pt x="15272" y="1506220"/>
                        <a:pt x="624872" y="1678940"/>
                        <a:pt x="929672" y="1828800"/>
                      </a:cubicBezTo>
                      <a:cubicBezTo>
                        <a:pt x="1234472" y="1978660"/>
                        <a:pt x="1849152" y="2100580"/>
                        <a:pt x="1844072" y="2255520"/>
                      </a:cubicBezTo>
                      <a:cubicBezTo>
                        <a:pt x="1838992" y="2410460"/>
                        <a:pt x="1206532" y="2600960"/>
                        <a:pt x="899192" y="2758440"/>
                      </a:cubicBezTo>
                      <a:cubicBezTo>
                        <a:pt x="591852" y="2915920"/>
                        <a:pt x="-5048" y="3053080"/>
                        <a:pt x="32" y="3200400"/>
                      </a:cubicBezTo>
                      <a:cubicBezTo>
                        <a:pt x="5112" y="3347720"/>
                        <a:pt x="929672" y="3642360"/>
                        <a:pt x="929672" y="3642360"/>
                      </a:cubicBezTo>
                      <a:cubicBezTo>
                        <a:pt x="1237012" y="3789680"/>
                        <a:pt x="1844072" y="3931920"/>
                        <a:pt x="1844072" y="4084320"/>
                      </a:cubicBezTo>
                      <a:cubicBezTo>
                        <a:pt x="1844072" y="4236720"/>
                        <a:pt x="929672" y="4556760"/>
                        <a:pt x="929672" y="4556760"/>
                      </a:cubicBezTo>
                      <a:cubicBezTo>
                        <a:pt x="622332" y="4714240"/>
                        <a:pt x="-2508" y="4876800"/>
                        <a:pt x="32" y="5029200"/>
                      </a:cubicBezTo>
                      <a:cubicBezTo>
                        <a:pt x="2572" y="5181600"/>
                        <a:pt x="473742" y="5326380"/>
                        <a:pt x="944912" y="547116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5029200" y="5257800"/>
                  <a:ext cx="136227" cy="899160"/>
                </a:xfrm>
                <a:custGeom>
                  <a:avLst/>
                  <a:gdLst>
                    <a:gd name="connsiteX0" fmla="*/ 899192 w 1859342"/>
                    <a:gd name="connsiteY0" fmla="*/ 0 h 5471160"/>
                    <a:gd name="connsiteX1" fmla="*/ 1859312 w 1859342"/>
                    <a:gd name="connsiteY1" fmla="*/ 457200 h 5471160"/>
                    <a:gd name="connsiteX2" fmla="*/ 929672 w 1859342"/>
                    <a:gd name="connsiteY2" fmla="*/ 929640 h 5471160"/>
                    <a:gd name="connsiteX3" fmla="*/ 15272 w 1859342"/>
                    <a:gd name="connsiteY3" fmla="*/ 1356360 h 5471160"/>
                    <a:gd name="connsiteX4" fmla="*/ 929672 w 1859342"/>
                    <a:gd name="connsiteY4" fmla="*/ 1828800 h 5471160"/>
                    <a:gd name="connsiteX5" fmla="*/ 1844072 w 1859342"/>
                    <a:gd name="connsiteY5" fmla="*/ 2255520 h 5471160"/>
                    <a:gd name="connsiteX6" fmla="*/ 899192 w 1859342"/>
                    <a:gd name="connsiteY6" fmla="*/ 2758440 h 5471160"/>
                    <a:gd name="connsiteX7" fmla="*/ 32 w 1859342"/>
                    <a:gd name="connsiteY7" fmla="*/ 3200400 h 5471160"/>
                    <a:gd name="connsiteX8" fmla="*/ 929672 w 1859342"/>
                    <a:gd name="connsiteY8" fmla="*/ 3642360 h 5471160"/>
                    <a:gd name="connsiteX9" fmla="*/ 1844072 w 1859342"/>
                    <a:gd name="connsiteY9" fmla="*/ 4084320 h 5471160"/>
                    <a:gd name="connsiteX10" fmla="*/ 929672 w 1859342"/>
                    <a:gd name="connsiteY10" fmla="*/ 4556760 h 5471160"/>
                    <a:gd name="connsiteX11" fmla="*/ 32 w 1859342"/>
                    <a:gd name="connsiteY11" fmla="*/ 5029200 h 5471160"/>
                    <a:gd name="connsiteX12" fmla="*/ 944912 w 1859342"/>
                    <a:gd name="connsiteY12" fmla="*/ 5471160 h 5471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59342" h="5471160">
                      <a:moveTo>
                        <a:pt x="899192" y="0"/>
                      </a:moveTo>
                      <a:cubicBezTo>
                        <a:pt x="1376712" y="151130"/>
                        <a:pt x="1854232" y="302260"/>
                        <a:pt x="1859312" y="457200"/>
                      </a:cubicBezTo>
                      <a:cubicBezTo>
                        <a:pt x="1864392" y="612140"/>
                        <a:pt x="1237012" y="779780"/>
                        <a:pt x="929672" y="929640"/>
                      </a:cubicBezTo>
                      <a:cubicBezTo>
                        <a:pt x="622332" y="1079500"/>
                        <a:pt x="15272" y="1206500"/>
                        <a:pt x="15272" y="1356360"/>
                      </a:cubicBezTo>
                      <a:cubicBezTo>
                        <a:pt x="15272" y="1506220"/>
                        <a:pt x="624872" y="1678940"/>
                        <a:pt x="929672" y="1828800"/>
                      </a:cubicBezTo>
                      <a:cubicBezTo>
                        <a:pt x="1234472" y="1978660"/>
                        <a:pt x="1849152" y="2100580"/>
                        <a:pt x="1844072" y="2255520"/>
                      </a:cubicBezTo>
                      <a:cubicBezTo>
                        <a:pt x="1838992" y="2410460"/>
                        <a:pt x="1206532" y="2600960"/>
                        <a:pt x="899192" y="2758440"/>
                      </a:cubicBezTo>
                      <a:cubicBezTo>
                        <a:pt x="591852" y="2915920"/>
                        <a:pt x="-5048" y="3053080"/>
                        <a:pt x="32" y="3200400"/>
                      </a:cubicBezTo>
                      <a:cubicBezTo>
                        <a:pt x="5112" y="3347720"/>
                        <a:pt x="929672" y="3642360"/>
                        <a:pt x="929672" y="3642360"/>
                      </a:cubicBezTo>
                      <a:cubicBezTo>
                        <a:pt x="1237012" y="3789680"/>
                        <a:pt x="1844072" y="3931920"/>
                        <a:pt x="1844072" y="4084320"/>
                      </a:cubicBezTo>
                      <a:cubicBezTo>
                        <a:pt x="1844072" y="4236720"/>
                        <a:pt x="929672" y="4556760"/>
                        <a:pt x="929672" y="4556760"/>
                      </a:cubicBezTo>
                      <a:cubicBezTo>
                        <a:pt x="622332" y="4714240"/>
                        <a:pt x="-2508" y="4876800"/>
                        <a:pt x="32" y="5029200"/>
                      </a:cubicBezTo>
                      <a:cubicBezTo>
                        <a:pt x="2572" y="5181600"/>
                        <a:pt x="473742" y="5326380"/>
                        <a:pt x="944912" y="547116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304800" y="15240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4800" y="28194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62400" y="16002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62400" y="28194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-9525" y="0"/>
            <a:ext cx="91535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6" name="WordArt 98"/>
          <p:cNvSpPr>
            <a:spLocks noChangeArrowheads="1" noChangeShapeType="1" noTextEdit="1"/>
          </p:cNvSpPr>
          <p:nvPr/>
        </p:nvSpPr>
        <p:spPr bwMode="auto">
          <a:xfrm>
            <a:off x="2286000" y="45720"/>
            <a:ext cx="4343400" cy="5022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atom lifetime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762000"/>
            <a:ext cx="919674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 (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pionium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a hydrogen-like atom consisting of </a:t>
            </a:r>
            <a:r>
              <a:rPr lang="el-G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mesons: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-1.86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387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≈ 0.5 MeV/c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344787" y="1828800"/>
            <a:ext cx="4768733" cy="1786418"/>
            <a:chOff x="4267200" y="1981200"/>
            <a:chExt cx="4768733" cy="1786418"/>
          </a:xfrm>
        </p:grpSpPr>
        <p:sp>
          <p:nvSpPr>
            <p:cNvPr id="58" name="TextBox 57"/>
            <p:cNvSpPr txBox="1"/>
            <p:nvPr/>
          </p:nvSpPr>
          <p:spPr>
            <a:xfrm>
              <a:off x="4267200" y="1981200"/>
              <a:ext cx="47244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l-GR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3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l-GR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3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atom 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lifetime is 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dominated by the decay into </a:t>
              </a:r>
              <a:r>
                <a:rPr lang="el-GR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3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3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mesons:</a:t>
              </a:r>
            </a:p>
          </p:txBody>
        </p:sp>
        <p:graphicFrame>
          <p:nvGraphicFramePr>
            <p:cNvPr id="59" name="Object 58"/>
            <p:cNvGraphicFramePr>
              <a:graphicFrameLocks noChangeAspect="1"/>
            </p:cNvGraphicFramePr>
            <p:nvPr>
              <p:extLst/>
            </p:nvPr>
          </p:nvGraphicFramePr>
          <p:xfrm>
            <a:off x="4572000" y="2817706"/>
            <a:ext cx="2438400" cy="839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50" name="Equation" r:id="rId3" imgW="1143000" imgH="393480" progId="Equation.DSMT4">
                    <p:embed/>
                  </p:oleObj>
                </mc:Choice>
                <mc:Fallback>
                  <p:oleObj name="Equation" r:id="rId3" imgW="1143000" imgH="393480" progId="Equation.DSMT4">
                    <p:embed/>
                    <p:pic>
                      <p:nvPicPr>
                        <p:cNvPr id="59" name="Object 5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72000" y="2817706"/>
                          <a:ext cx="2438400" cy="839893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>
              <p:extLst/>
            </p:nvPr>
          </p:nvGraphicFramePr>
          <p:xfrm>
            <a:off x="7239000" y="2819400"/>
            <a:ext cx="1796933" cy="948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51" name="Equation" r:id="rId5" imgW="914400" imgH="482400" progId="Equation.DSMT4">
                    <p:embed/>
                  </p:oleObj>
                </mc:Choice>
                <mc:Fallback>
                  <p:oleObj name="Equation" r:id="rId5" imgW="914400" imgH="482400" progId="Equation.DSMT4">
                    <p:embed/>
                    <p:pic>
                      <p:nvPicPr>
                        <p:cNvPr id="6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2819400"/>
                          <a:ext cx="1796933" cy="948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228600" y="3733800"/>
          <a:ext cx="44196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2" name="Equation" r:id="rId7" imgW="1815840" imgH="304560" progId="Equation.DSMT4">
                  <p:embed/>
                </p:oleObj>
              </mc:Choice>
              <mc:Fallback>
                <p:oleObj name="Equation" r:id="rId7" imgW="1815840" imgH="30456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" y="3733800"/>
                        <a:ext cx="4419600" cy="650875"/>
                      </a:xfrm>
                      <a:prstGeom prst="rect">
                        <a:avLst/>
                      </a:prstGeom>
                      <a:solidFill>
                        <a:srgbClr val="90D0EC">
                          <a:alpha val="50000"/>
                        </a:srgb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44196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-wave scattering lengths for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isospin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I=0  and  I=2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029200" y="3733800"/>
          <a:ext cx="3787238" cy="659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3" name="Equation" r:id="rId9" imgW="1460160" imgH="253800" progId="Equation.DSMT4">
                  <p:embed/>
                </p:oleObj>
              </mc:Choice>
              <mc:Fallback>
                <p:oleObj name="Equation" r:id="rId9" imgW="146016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733800"/>
                        <a:ext cx="3787238" cy="659824"/>
                      </a:xfrm>
                      <a:prstGeom prst="rect">
                        <a:avLst/>
                      </a:prstGeom>
                      <a:solidFill>
                        <a:srgbClr val="90D0EC">
                          <a:alpha val="50000"/>
                        </a:srgb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04800" y="4724400"/>
            <a:ext cx="8229600" cy="1072158"/>
            <a:chOff x="76200" y="5105400"/>
            <a:chExt cx="8229600" cy="1072158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76200" y="5486400"/>
            <a:ext cx="879475" cy="502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54" name="Equation" r:id="rId11" imgW="444240" imgH="253800" progId="Equation.DSMT4">
                    <p:embed/>
                  </p:oleObj>
                </mc:Choice>
                <mc:Fallback>
                  <p:oleObj name="Equation" r:id="rId11" imgW="444240" imgH="253800" progId="Equation.DSMT4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6200" y="5486400"/>
                          <a:ext cx="879475" cy="5022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eft Brace 6"/>
            <p:cNvSpPr/>
            <p:nvPr/>
          </p:nvSpPr>
          <p:spPr>
            <a:xfrm>
              <a:off x="990600" y="5318760"/>
              <a:ext cx="152400" cy="777240"/>
            </a:xfrm>
            <a:prstGeom prst="leftBrac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143000" y="5105400"/>
              <a:ext cx="6065520" cy="569238"/>
              <a:chOff x="1127760" y="5257800"/>
              <a:chExt cx="6065520" cy="56923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127760" y="5273040"/>
                <a:ext cx="1752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 0 for 	</a:t>
                </a:r>
                <a:r>
                  <a:rPr lang="en-US" sz="2000" i="1" dirty="0" smtClean="0">
                    <a:solidFill>
                      <a:srgbClr val="1D0260"/>
                    </a:solidFill>
                    <a:latin typeface="Times New Roman" charset="0"/>
                    <a:ea typeface="ＭＳ Ｐゴシック" charset="0"/>
                  </a:rPr>
                  <a:t>l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819400" y="5257800"/>
                <a:ext cx="4373880" cy="523220"/>
                <a:chOff x="2819400" y="5288280"/>
                <a:chExt cx="4373880" cy="523220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2819400" y="5334000"/>
                  <a:ext cx="23342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l-GR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(1s, 2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,…, 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5318760" y="5593080"/>
                  <a:ext cx="457200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5897880" y="5288280"/>
                  <a:ext cx="12954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800" dirty="0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1143000" y="5486400"/>
              <a:ext cx="7162800" cy="691158"/>
              <a:chOff x="1112520" y="5638800"/>
              <a:chExt cx="7162800" cy="69115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804160" y="5638800"/>
                <a:ext cx="5471160" cy="614065"/>
                <a:chOff x="2819400" y="5562600"/>
                <a:chExt cx="5471160" cy="614065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2819400" y="5715000"/>
                  <a:ext cx="11272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l-GR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np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3886200" y="6019800"/>
                  <a:ext cx="457200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3886200" y="5562600"/>
                  <a:ext cx="3209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γ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4343400" y="5715000"/>
                  <a:ext cx="26420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l-GR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2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,…(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-1)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6995160" y="5943600"/>
                  <a:ext cx="457200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Rectangle 67"/>
                <p:cNvSpPr/>
                <p:nvPr/>
              </p:nvSpPr>
              <p:spPr>
                <a:xfrm>
                  <a:off x="7528560" y="5638800"/>
                  <a:ext cx="7620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800" dirty="0"/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1112520" y="5775960"/>
                <a:ext cx="1752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for 	</a:t>
                </a:r>
                <a:r>
                  <a:rPr lang="en-US" sz="2000" i="1" dirty="0" smtClean="0">
                    <a:solidFill>
                      <a:srgbClr val="1D0260"/>
                    </a:solidFill>
                    <a:latin typeface="Times New Roman" charset="0"/>
                    <a:ea typeface="ＭＳ Ｐゴシック" charset="0"/>
                  </a:rPr>
                  <a:t>l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0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52400" y="5791200"/>
            <a:ext cx="8955657" cy="984885"/>
            <a:chOff x="685800" y="6019800"/>
            <a:chExt cx="8955657" cy="984885"/>
          </a:xfrm>
        </p:grpSpPr>
        <p:sp>
          <p:nvSpPr>
            <p:cNvPr id="32" name="TextBox 31"/>
            <p:cNvSpPr txBox="1"/>
            <p:nvPr/>
          </p:nvSpPr>
          <p:spPr>
            <a:xfrm>
              <a:off x="685800" y="6019800"/>
              <a:ext cx="8955657" cy="984885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state lifetime depends on the transition  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np         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1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2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,…, (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-1)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probability. 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This probability is about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orders of magnitude less than for 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ns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       </a:t>
              </a:r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5943600" y="6248400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7266708" y="6553200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656357C-4A19-41DF-A1CE-7DE04198B46F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1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26" name="WordArt 98"/>
          <p:cNvSpPr>
            <a:spLocks noChangeArrowheads="1" noChangeShapeType="1" noTextEdit="1"/>
          </p:cNvSpPr>
          <p:nvPr/>
        </p:nvSpPr>
        <p:spPr bwMode="auto">
          <a:xfrm>
            <a:off x="395536" y="19077"/>
            <a:ext cx="820891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in Be target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11123" y="5525353"/>
            <a:ext cx="799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 Method to observe long-lived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means of a breakup foil 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 (70%)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produced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 and 6% are ionized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6% are long-lived and 18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% are short-lived atoms.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10/16/18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9</a:t>
            </a:fld>
            <a:endParaRPr lang="ru-RU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88" y="821241"/>
            <a:ext cx="5400000" cy="455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2549</Words>
  <Application>Microsoft Macintosh PowerPoint</Application>
  <PresentationFormat>Bildschirmpräsentation (4:3)</PresentationFormat>
  <Paragraphs>391</Paragraphs>
  <Slides>38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38</vt:i4>
      </vt:variant>
    </vt:vector>
  </HeadingPairs>
  <TitlesOfParts>
    <vt:vector size="57" baseType="lpstr">
      <vt:lpstr>Calibri</vt:lpstr>
      <vt:lpstr>Cambria Math</vt:lpstr>
      <vt:lpstr>DejaVu LGC Sans</vt:lpstr>
      <vt:lpstr>Gungsuh</vt:lpstr>
      <vt:lpstr>Impact</vt:lpstr>
      <vt:lpstr>MS PGothic</vt:lpstr>
      <vt:lpstr>ＭＳ Ｐゴシック</vt:lpstr>
      <vt:lpstr>Script MT Bold</vt:lpstr>
      <vt:lpstr>Sylfaen</vt:lpstr>
      <vt:lpstr>Symbol</vt:lpstr>
      <vt:lpstr>Times New Roman</vt:lpstr>
      <vt:lpstr>Wingdings</vt:lpstr>
      <vt:lpstr>Arial</vt:lpstr>
      <vt:lpstr>2_Custom Design</vt:lpstr>
      <vt:lpstr>Office Theme</vt:lpstr>
      <vt:lpstr>3_Custom Design</vt:lpstr>
      <vt:lpstr>4_Custom Design</vt:lpstr>
      <vt:lpstr>Equation</vt:lpstr>
      <vt:lpstr>AcroExch.Document.DC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diakov.net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Microsoft Office-Anwender</cp:lastModifiedBy>
  <cp:revision>515</cp:revision>
  <cp:lastPrinted>2018-10-16T13:30:47Z</cp:lastPrinted>
  <dcterms:created xsi:type="dcterms:W3CDTF">2016-08-25T08:01:42Z</dcterms:created>
  <dcterms:modified xsi:type="dcterms:W3CDTF">2018-10-16T15:24:12Z</dcterms:modified>
</cp:coreProperties>
</file>