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346" r:id="rId4"/>
    <p:sldId id="347" r:id="rId5"/>
    <p:sldId id="260" r:id="rId6"/>
    <p:sldId id="261" r:id="rId7"/>
    <p:sldId id="323" r:id="rId8"/>
    <p:sldId id="326" r:id="rId9"/>
    <p:sldId id="328" r:id="rId10"/>
    <p:sldId id="338" r:id="rId11"/>
    <p:sldId id="263" r:id="rId12"/>
    <p:sldId id="325" r:id="rId13"/>
    <p:sldId id="334" r:id="rId14"/>
    <p:sldId id="335" r:id="rId15"/>
    <p:sldId id="329" r:id="rId16"/>
    <p:sldId id="337" r:id="rId17"/>
    <p:sldId id="345" r:id="rId18"/>
    <p:sldId id="336" r:id="rId19"/>
    <p:sldId id="275" r:id="rId20"/>
    <p:sldId id="276" r:id="rId21"/>
    <p:sldId id="339" r:id="rId22"/>
    <p:sldId id="291" r:id="rId23"/>
    <p:sldId id="294" r:id="rId24"/>
    <p:sldId id="277" r:id="rId25"/>
    <p:sldId id="304" r:id="rId26"/>
    <p:sldId id="267" r:id="rId27"/>
    <p:sldId id="265" r:id="rId28"/>
    <p:sldId id="341" r:id="rId29"/>
    <p:sldId id="316" r:id="rId30"/>
    <p:sldId id="321" r:id="rId31"/>
    <p:sldId id="348" r:id="rId3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FF5050"/>
    <a:srgbClr val="FF9966"/>
    <a:srgbClr val="FFCC99"/>
    <a:srgbClr val="FF3333"/>
    <a:srgbClr val="FF99CC"/>
    <a:srgbClr val="CC0000"/>
    <a:srgbClr val="B41CA9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746" y="-84"/>
      </p:cViewPr>
      <p:guideLst>
        <p:guide orient="horz" pos="2928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18" Type="http://schemas.openxmlformats.org/officeDocument/2006/relationships/image" Target="../media/image6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17" Type="http://schemas.openxmlformats.org/officeDocument/2006/relationships/image" Target="../media/image62.wmf"/><Relationship Id="rId2" Type="http://schemas.openxmlformats.org/officeDocument/2006/relationships/image" Target="../media/image47.wmf"/><Relationship Id="rId16" Type="http://schemas.openxmlformats.org/officeDocument/2006/relationships/image" Target="../media/image61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r">
              <a:defRPr sz="1200"/>
            </a:lvl1pPr>
          </a:lstStyle>
          <a:p>
            <a:fld id="{2C289C4D-9EC7-4F2B-BF90-49DB1D2A1521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1" tIns="46221" rIns="92441" bIns="462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1" tIns="46221" rIns="92441" bIns="46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r">
              <a:defRPr sz="1200"/>
            </a:lvl1pPr>
          </a:lstStyle>
          <a:p>
            <a:fld id="{0D5FF92B-19ED-4744-A085-AEEEC28E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16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2363" y="698500"/>
            <a:ext cx="4641850" cy="3482975"/>
          </a:xfrm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43012" name="Foliennummernplatzhalter 3"/>
          <p:cNvSpPr txBox="1">
            <a:spLocks noGrp="1"/>
          </p:cNvSpPr>
          <p:nvPr/>
        </p:nvSpPr>
        <p:spPr bwMode="auto">
          <a:xfrm>
            <a:off x="3897378" y="8830319"/>
            <a:ext cx="2982819" cy="46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5" tIns="46182" rIns="92365" bIns="46182" anchor="b"/>
          <a:lstStyle/>
          <a:p>
            <a:pPr algn="r"/>
            <a:fld id="{89A6DBEE-818A-45E0-8EA4-FA30C08781D5}" type="slidenum">
              <a:rPr lang="ru-RU" sz="1200">
                <a:ea typeface="ＭＳ Ｐゴシック" charset="-128"/>
              </a:rPr>
              <a:pPr algn="r"/>
              <a:t>6</a:t>
            </a:fld>
            <a:endParaRPr lang="ru-RU" sz="120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2363" y="698500"/>
            <a:ext cx="4641850" cy="3482975"/>
          </a:xfrm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44036" name="Foliennummernplatzhalter 3"/>
          <p:cNvSpPr txBox="1">
            <a:spLocks noGrp="1"/>
          </p:cNvSpPr>
          <p:nvPr/>
        </p:nvSpPr>
        <p:spPr bwMode="auto">
          <a:xfrm>
            <a:off x="3897378" y="8830319"/>
            <a:ext cx="2982819" cy="46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5" tIns="46182" rIns="92365" bIns="46182" anchor="b"/>
          <a:lstStyle/>
          <a:p>
            <a:pPr algn="r"/>
            <a:fld id="{366C70A3-8380-42F1-8C24-44B7A8454950}" type="slidenum">
              <a:rPr lang="ru-RU" sz="1200">
                <a:ea typeface="ＭＳ Ｐゴシック" charset="-128"/>
              </a:rPr>
              <a:pPr algn="r"/>
              <a:t>11</a:t>
            </a:fld>
            <a:endParaRPr lang="ru-RU" sz="120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416D-4C13-45A9-8E8D-949852A518F2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png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363" y="1728788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DIRAC experiment (PS212)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63575" y="5268913"/>
            <a:ext cx="80359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MESON 2012 Conference,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Krakov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June, 2012.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611563" y="3865563"/>
            <a:ext cx="1933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A.Benelli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65313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JINR, Zurich University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66865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6975"/>
            <a:ext cx="33242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348880"/>
            <a:ext cx="323661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6093296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omic Sans MS" pitchFamily="66" charset="0"/>
              </a:rPr>
              <a:t>n</a:t>
            </a:r>
            <a:r>
              <a:rPr lang="en-US" sz="2400" b="1" baseline="-25000" dirty="0" err="1" smtClean="0">
                <a:latin typeface="Comic Sans MS" pitchFamily="66" charset="0"/>
              </a:rPr>
              <a:t>A</a:t>
            </a:r>
            <a:r>
              <a:rPr lang="en-US" sz="2400" b="1" dirty="0" smtClean="0">
                <a:latin typeface="Comic Sans MS" pitchFamily="66" charset="0"/>
              </a:rPr>
              <a:t> = 21227 </a:t>
            </a:r>
            <a:r>
              <a:rPr lang="en-US" sz="2400" b="1" u="sng" dirty="0" smtClean="0">
                <a:latin typeface="Comic Sans MS" pitchFamily="66" charset="0"/>
              </a:rPr>
              <a:t>+</a:t>
            </a:r>
            <a:r>
              <a:rPr lang="en-US" sz="2400" b="1" dirty="0" smtClean="0">
                <a:latin typeface="Comic Sans MS" pitchFamily="66" charset="0"/>
              </a:rPr>
              <a:t> 407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06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92B54B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Published r</a:t>
            </a:r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esults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 on </a:t>
            </a:r>
            <a:r>
              <a:rPr lang="el-GR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π π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 atom</a:t>
            </a:r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: </a:t>
            </a:r>
            <a:r>
              <a:rPr lang="ro-RO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lifetime &amp; scattering length</a:t>
            </a:r>
            <a:endParaRPr lang="ro-RO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charset="-128"/>
              <a:sym typeface="Symbol" pitchFamily="18" charset="2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107950" y="1214438"/>
          <a:ext cx="8917665" cy="1948726"/>
        </p:xfrm>
        <a:graphic>
          <a:graphicData uri="http://schemas.openxmlformats.org/drawingml/2006/table">
            <a:tbl>
              <a:tblPr/>
              <a:tblGrid>
                <a:gridCol w="1164145"/>
                <a:gridCol w="2708751"/>
                <a:gridCol w="3153186"/>
                <a:gridCol w="1891583"/>
              </a:tblGrid>
              <a:tr h="947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DIRAC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t</a:t>
                      </a:r>
                      <a:r>
                        <a:rPr kumimoji="0" lang="de-DE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1s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(10</a:t>
                      </a: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-15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)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value    stat    syst    theo*    tot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|</a:t>
                      </a: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|</a:t>
                      </a:r>
                      <a:endParaRPr kumimoji="0" lang="de-DE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value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    tot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 B 619 (2005) 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2001-03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 B 704 (2011) 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93" name="Textfeld 14"/>
          <p:cNvSpPr txBox="1">
            <a:spLocks noChangeArrowheads="1"/>
          </p:cNvSpPr>
          <p:nvPr/>
        </p:nvSpPr>
        <p:spPr bwMode="auto">
          <a:xfrm>
            <a:off x="4376738" y="533558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ea typeface="ＭＳ Ｐゴシック" charset="-128"/>
            </a:endParaRPr>
          </a:p>
        </p:txBody>
      </p:sp>
      <p:graphicFrame>
        <p:nvGraphicFramePr>
          <p:cNvPr id="2050" name="Object 28"/>
          <p:cNvGraphicFramePr>
            <a:graphicFrameLocks noChangeAspect="1"/>
          </p:cNvGraphicFramePr>
          <p:nvPr/>
        </p:nvGraphicFramePr>
        <p:xfrm>
          <a:off x="1316038" y="2244725"/>
          <a:ext cx="539750" cy="317500"/>
        </p:xfrm>
        <a:graphic>
          <a:graphicData uri="http://schemas.openxmlformats.org/presentationml/2006/ole">
            <p:oleObj spid="_x0000_s1134" name="Формула" r:id="rId4" imgW="304404" imgH="177569" progId="Equation.3">
              <p:embed/>
            </p:oleObj>
          </a:graphicData>
        </a:graphic>
      </p:graphicFrame>
      <p:graphicFrame>
        <p:nvGraphicFramePr>
          <p:cNvPr id="2051" name="Object 29"/>
          <p:cNvGraphicFramePr>
            <a:graphicFrameLocks noChangeAspect="1"/>
          </p:cNvGraphicFramePr>
          <p:nvPr/>
        </p:nvGraphicFramePr>
        <p:xfrm>
          <a:off x="3340100" y="2189163"/>
          <a:ext cx="663575" cy="463550"/>
        </p:xfrm>
        <a:graphic>
          <a:graphicData uri="http://schemas.openxmlformats.org/presentationml/2006/ole">
            <p:oleObj spid="_x0000_s1135" name="Формула" r:id="rId5" imgW="355446" imgH="241195" progId="Equation.3">
              <p:embed/>
            </p:oleObj>
          </a:graphicData>
        </a:graphic>
      </p:graphicFrame>
      <p:graphicFrame>
        <p:nvGraphicFramePr>
          <p:cNvPr id="2052" name="Object 30"/>
          <p:cNvGraphicFramePr>
            <a:graphicFrameLocks noChangeAspect="1"/>
          </p:cNvGraphicFramePr>
          <p:nvPr/>
        </p:nvGraphicFramePr>
        <p:xfrm>
          <a:off x="4017963" y="2268538"/>
          <a:ext cx="633412" cy="285750"/>
        </p:xfrm>
        <a:graphic>
          <a:graphicData uri="http://schemas.openxmlformats.org/presentationml/2006/ole">
            <p:oleObj spid="_x0000_s1136" name="Формула" r:id="rId6" imgW="393359" imgH="177646" progId="Equation.3">
              <p:embed/>
            </p:oleObj>
          </a:graphicData>
        </a:graphic>
      </p:graphicFrame>
      <p:graphicFrame>
        <p:nvGraphicFramePr>
          <p:cNvPr id="2053" name="Object 31"/>
          <p:cNvGraphicFramePr>
            <a:graphicFrameLocks noChangeAspect="1"/>
          </p:cNvGraphicFramePr>
          <p:nvPr/>
        </p:nvGraphicFramePr>
        <p:xfrm>
          <a:off x="6408738" y="2179638"/>
          <a:ext cx="714375" cy="438150"/>
        </p:xfrm>
        <a:graphic>
          <a:graphicData uri="http://schemas.openxmlformats.org/presentationml/2006/ole">
            <p:oleObj spid="_x0000_s1137" name="Formel" r:id="rId7" imgW="406400" imgH="241300" progId="Equation.3">
              <p:embed/>
            </p:oleObj>
          </a:graphicData>
        </a:graphic>
      </p:graphicFrame>
      <p:graphicFrame>
        <p:nvGraphicFramePr>
          <p:cNvPr id="2054" name="Object 32"/>
          <p:cNvGraphicFramePr>
            <a:graphicFrameLocks noChangeAspect="1"/>
          </p:cNvGraphicFramePr>
          <p:nvPr/>
        </p:nvGraphicFramePr>
        <p:xfrm>
          <a:off x="1290638" y="2720975"/>
          <a:ext cx="541337" cy="317500"/>
        </p:xfrm>
        <a:graphic>
          <a:graphicData uri="http://schemas.openxmlformats.org/presentationml/2006/ole">
            <p:oleObj spid="_x0000_s1138" name="Формула" r:id="rId8" imgW="304404" imgH="177569" progId="Equation.3">
              <p:embed/>
            </p:oleObj>
          </a:graphicData>
        </a:graphic>
      </p:graphicFrame>
      <p:graphicFrame>
        <p:nvGraphicFramePr>
          <p:cNvPr id="2055" name="Object 33"/>
          <p:cNvGraphicFramePr>
            <a:graphicFrameLocks noChangeAspect="1"/>
          </p:cNvGraphicFramePr>
          <p:nvPr/>
        </p:nvGraphicFramePr>
        <p:xfrm>
          <a:off x="3302000" y="2652713"/>
          <a:ext cx="693738" cy="487362"/>
        </p:xfrm>
        <a:graphic>
          <a:graphicData uri="http://schemas.openxmlformats.org/presentationml/2006/ole">
            <p:oleObj spid="_x0000_s1139" name="Формула" r:id="rId9" imgW="355446" imgH="241195" progId="Equation.3">
              <p:embed/>
            </p:oleObj>
          </a:graphicData>
        </a:graphic>
      </p:graphicFrame>
      <p:graphicFrame>
        <p:nvGraphicFramePr>
          <p:cNvPr id="2056" name="Object 34"/>
          <p:cNvGraphicFramePr>
            <a:graphicFrameLocks noChangeAspect="1"/>
          </p:cNvGraphicFramePr>
          <p:nvPr/>
        </p:nvGraphicFramePr>
        <p:xfrm>
          <a:off x="3997325" y="2730500"/>
          <a:ext cx="795338" cy="306388"/>
        </p:xfrm>
        <a:graphic>
          <a:graphicData uri="http://schemas.openxmlformats.org/presentationml/2006/ole">
            <p:oleObj spid="_x0000_s1140" name="Формула" r:id="rId10" imgW="457002" imgH="177723" progId="Equation.3">
              <p:embed/>
            </p:oleObj>
          </a:graphicData>
        </a:graphic>
      </p:graphicFrame>
      <p:graphicFrame>
        <p:nvGraphicFramePr>
          <p:cNvPr id="2057" name="Object 35"/>
          <p:cNvGraphicFramePr>
            <a:graphicFrameLocks noChangeAspect="1"/>
          </p:cNvGraphicFramePr>
          <p:nvPr/>
        </p:nvGraphicFramePr>
        <p:xfrm>
          <a:off x="6321425" y="2678113"/>
          <a:ext cx="830263" cy="452437"/>
        </p:xfrm>
        <a:graphic>
          <a:graphicData uri="http://schemas.openxmlformats.org/presentationml/2006/ole">
            <p:oleObj spid="_x0000_s1141" name="Formel" r:id="rId11" imgW="457200" imgH="241300" progId="Equation.3">
              <p:embed/>
            </p:oleObj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/>
        </p:nvGraphicFramePr>
        <p:xfrm>
          <a:off x="285750" y="3976688"/>
          <a:ext cx="8604250" cy="1889958"/>
        </p:xfrm>
        <a:graphic>
          <a:graphicData uri="http://schemas.openxmlformats.org/drawingml/2006/table">
            <a:tbl>
              <a:tblPr/>
              <a:tblGrid>
                <a:gridCol w="1136650"/>
                <a:gridCol w="1411335"/>
                <a:gridCol w="4146487"/>
                <a:gridCol w="1909778"/>
              </a:tblGrid>
              <a:tr h="939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K-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decay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value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tot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EPJ C64 (2009) 589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98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e4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&amp;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EPJ C70 (2010) 635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8" name="Object 59"/>
          <p:cNvGraphicFramePr>
            <a:graphicFrameLocks noChangeAspect="1"/>
          </p:cNvGraphicFramePr>
          <p:nvPr/>
        </p:nvGraphicFramePr>
        <p:xfrm>
          <a:off x="2847975" y="5500688"/>
          <a:ext cx="2574925" cy="290512"/>
        </p:xfrm>
        <a:graphic>
          <a:graphicData uri="http://schemas.openxmlformats.org/presentationml/2006/ole">
            <p:oleObj spid="_x0000_s1142" name="Формула" r:id="rId12" imgW="1561422" imgH="177723" progId="Equation.3">
              <p:embed/>
            </p:oleObj>
          </a:graphicData>
        </a:graphic>
      </p:graphicFrame>
      <p:sp>
        <p:nvSpPr>
          <p:cNvPr id="2116" name="Textfeld 42"/>
          <p:cNvSpPr txBox="1">
            <a:spLocks noChangeArrowheads="1"/>
          </p:cNvSpPr>
          <p:nvPr/>
        </p:nvSpPr>
        <p:spPr bwMode="auto">
          <a:xfrm>
            <a:off x="4714875" y="3290888"/>
            <a:ext cx="430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ea typeface="ＭＳ Ｐゴシック" charset="-128"/>
              </a:rPr>
              <a:t>* theoretical uncertainty included in systematic error</a:t>
            </a:r>
          </a:p>
        </p:txBody>
      </p:sp>
      <p:graphicFrame>
        <p:nvGraphicFramePr>
          <p:cNvPr id="2059" name="Object 63"/>
          <p:cNvGraphicFramePr>
            <a:graphicFrameLocks noChangeAspect="1"/>
          </p:cNvGraphicFramePr>
          <p:nvPr/>
        </p:nvGraphicFramePr>
        <p:xfrm>
          <a:off x="1855788" y="2100263"/>
          <a:ext cx="657225" cy="600075"/>
        </p:xfrm>
        <a:graphic>
          <a:graphicData uri="http://schemas.openxmlformats.org/presentationml/2006/ole">
            <p:oleObj spid="_x0000_s1143" name="Формула" r:id="rId13" imgW="279279" imgH="253890" progId="Equation.3">
              <p:embed/>
            </p:oleObj>
          </a:graphicData>
        </a:graphic>
      </p:graphicFrame>
      <p:graphicFrame>
        <p:nvGraphicFramePr>
          <p:cNvPr id="2060" name="Object 64"/>
          <p:cNvGraphicFramePr>
            <a:graphicFrameLocks noChangeAspect="1"/>
          </p:cNvGraphicFramePr>
          <p:nvPr/>
        </p:nvGraphicFramePr>
        <p:xfrm>
          <a:off x="2436813" y="2112963"/>
          <a:ext cx="639762" cy="584200"/>
        </p:xfrm>
        <a:graphic>
          <a:graphicData uri="http://schemas.openxmlformats.org/presentationml/2006/ole">
            <p:oleObj spid="_x0000_s1144" name="Формула" r:id="rId14" imgW="279279" imgH="253890" progId="Equation.3">
              <p:embed/>
            </p:oleObj>
          </a:graphicData>
        </a:graphic>
      </p:graphicFrame>
      <p:graphicFrame>
        <p:nvGraphicFramePr>
          <p:cNvPr id="2061" name="Object 65"/>
          <p:cNvGraphicFramePr>
            <a:graphicFrameLocks noChangeAspect="1"/>
          </p:cNvGraphicFramePr>
          <p:nvPr/>
        </p:nvGraphicFramePr>
        <p:xfrm>
          <a:off x="1803400" y="2576513"/>
          <a:ext cx="719138" cy="657225"/>
        </p:xfrm>
        <a:graphic>
          <a:graphicData uri="http://schemas.openxmlformats.org/presentationml/2006/ole">
            <p:oleObj spid="_x0000_s1145" name="Формула" r:id="rId15" imgW="279279" imgH="253890" progId="Equation.3">
              <p:embed/>
            </p:oleObj>
          </a:graphicData>
        </a:graphic>
      </p:graphicFrame>
      <p:graphicFrame>
        <p:nvGraphicFramePr>
          <p:cNvPr id="2062" name="Object 66"/>
          <p:cNvGraphicFramePr>
            <a:graphicFrameLocks noChangeAspect="1"/>
          </p:cNvGraphicFramePr>
          <p:nvPr/>
        </p:nvGraphicFramePr>
        <p:xfrm>
          <a:off x="2432050" y="2584450"/>
          <a:ext cx="730250" cy="665163"/>
        </p:xfrm>
        <a:graphic>
          <a:graphicData uri="http://schemas.openxmlformats.org/presentationml/2006/ole">
            <p:oleObj spid="_x0000_s1146" name="Формула" r:id="rId16" imgW="279279" imgH="253890" progId="Equation.3">
              <p:embed/>
            </p:oleObj>
          </a:graphicData>
        </a:graphic>
      </p:graphicFrame>
      <p:graphicFrame>
        <p:nvGraphicFramePr>
          <p:cNvPr id="2063" name="Object 67"/>
          <p:cNvGraphicFramePr>
            <a:graphicFrameLocks noChangeAspect="1"/>
          </p:cNvGraphicFramePr>
          <p:nvPr/>
        </p:nvGraphicFramePr>
        <p:xfrm>
          <a:off x="4579938" y="2120900"/>
          <a:ext cx="762000" cy="608013"/>
        </p:xfrm>
        <a:graphic>
          <a:graphicData uri="http://schemas.openxmlformats.org/presentationml/2006/ole">
            <p:oleObj spid="_x0000_s1147" name="Формула" r:id="rId17" imgW="317225" imgH="253780" progId="Equation.3">
              <p:embed/>
            </p:oleObj>
          </a:graphicData>
        </a:graphic>
      </p:graphicFrame>
      <p:graphicFrame>
        <p:nvGraphicFramePr>
          <p:cNvPr id="2064" name="Object 68"/>
          <p:cNvGraphicFramePr>
            <a:graphicFrameLocks noChangeAspect="1"/>
          </p:cNvGraphicFramePr>
          <p:nvPr/>
        </p:nvGraphicFramePr>
        <p:xfrm>
          <a:off x="5300663" y="2132013"/>
          <a:ext cx="712787" cy="569912"/>
        </p:xfrm>
        <a:graphic>
          <a:graphicData uri="http://schemas.openxmlformats.org/presentationml/2006/ole">
            <p:oleObj spid="_x0000_s1148" name="Формула" r:id="rId18" imgW="317225" imgH="253780" progId="Equation.3">
              <p:embed/>
            </p:oleObj>
          </a:graphicData>
        </a:graphic>
      </p:graphicFrame>
      <p:graphicFrame>
        <p:nvGraphicFramePr>
          <p:cNvPr id="2065" name="Object 69"/>
          <p:cNvGraphicFramePr>
            <a:graphicFrameLocks noChangeAspect="1"/>
          </p:cNvGraphicFramePr>
          <p:nvPr/>
        </p:nvGraphicFramePr>
        <p:xfrm>
          <a:off x="5395913" y="2632075"/>
          <a:ext cx="774700" cy="530225"/>
        </p:xfrm>
        <a:graphic>
          <a:graphicData uri="http://schemas.openxmlformats.org/presentationml/2006/ole">
            <p:oleObj spid="_x0000_s1149" name="Формула" r:id="rId19" imgW="368140" imgH="253890" progId="Equation.3">
              <p:embed/>
            </p:oleObj>
          </a:graphicData>
        </a:graphic>
      </p:graphicFrame>
      <p:graphicFrame>
        <p:nvGraphicFramePr>
          <p:cNvPr id="2066" name="Object 70"/>
          <p:cNvGraphicFramePr>
            <a:graphicFrameLocks noChangeAspect="1"/>
          </p:cNvGraphicFramePr>
          <p:nvPr/>
        </p:nvGraphicFramePr>
        <p:xfrm>
          <a:off x="4699000" y="2635250"/>
          <a:ext cx="801688" cy="549275"/>
        </p:xfrm>
        <a:graphic>
          <a:graphicData uri="http://schemas.openxmlformats.org/presentationml/2006/ole">
            <p:oleObj spid="_x0000_s1150" name="Формула" r:id="rId20" imgW="368140" imgH="253890" progId="Equation.3">
              <p:embed/>
            </p:oleObj>
          </a:graphicData>
        </a:graphic>
      </p:graphicFrame>
      <p:graphicFrame>
        <p:nvGraphicFramePr>
          <p:cNvPr id="2067" name="Object 71"/>
          <p:cNvGraphicFramePr>
            <a:graphicFrameLocks noChangeAspect="1"/>
          </p:cNvGraphicFramePr>
          <p:nvPr/>
        </p:nvGraphicFramePr>
        <p:xfrm>
          <a:off x="2851150" y="5003800"/>
          <a:ext cx="3522663" cy="330200"/>
        </p:xfrm>
        <a:graphic>
          <a:graphicData uri="http://schemas.openxmlformats.org/presentationml/2006/ole">
            <p:oleObj spid="_x0000_s1151" name="Формула" r:id="rId21" imgW="21209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3274" t="15613"/>
          <a:stretch>
            <a:fillRect/>
          </a:stretch>
        </p:blipFill>
        <p:spPr bwMode="auto">
          <a:xfrm>
            <a:off x="395536" y="908720"/>
            <a:ext cx="4255193" cy="285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 t="9867"/>
          <a:stretch>
            <a:fillRect/>
          </a:stretch>
        </p:blipFill>
        <p:spPr bwMode="auto">
          <a:xfrm>
            <a:off x="5292080" y="980728"/>
            <a:ext cx="3563888" cy="26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 t="10579"/>
          <a:stretch>
            <a:fillRect/>
          </a:stretch>
        </p:blipFill>
        <p:spPr bwMode="auto">
          <a:xfrm>
            <a:off x="5292080" y="3933056"/>
            <a:ext cx="349567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Symbol" pitchFamily="18" charset="2"/>
                <a:ea typeface="ＭＳ Ｐゴシック" charset="-128"/>
                <a:sym typeface="Symbol" pitchFamily="18" charset="2"/>
              </a:rPr>
              <a:t>pp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ea typeface="ＭＳ Ｐゴシック" charset="-128"/>
                <a:sym typeface="Symbol" pitchFamily="18" charset="2"/>
              </a:rPr>
              <a:t> and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ea typeface="ＭＳ Ｐゴシック" charset="-128"/>
                <a:sym typeface="Symbol" pitchFamily="18" charset="2"/>
              </a:rPr>
              <a:t>k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Symbol" pitchFamily="18" charset="2"/>
                <a:ea typeface="ＭＳ Ｐゴシック" charset="-128"/>
                <a:sym typeface="Symbol" pitchFamily="18" charset="2"/>
              </a:rPr>
              <a:t>p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ea typeface="ＭＳ Ｐゴシック" charset="-128"/>
                <a:sym typeface="Symbol" pitchFamily="18" charset="2"/>
              </a:rPr>
              <a:t> geometrical acceptance </a:t>
            </a:r>
            <a:endParaRPr lang="ro-RO" sz="28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  <a:ea typeface="ＭＳ Ｐゴシック" charset="-128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2696" y="616530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2696" y="285293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2696" y="148478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7888" y="479715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risten ITC" pitchFamily="66" charset="0"/>
              </a:rPr>
              <a:t>k</a:t>
            </a:r>
            <a:endParaRPr lang="en-US" dirty="0"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852936"/>
            <a:ext cx="5163666" cy="368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7473" t="15639" r="2857"/>
          <a:stretch>
            <a:fillRect/>
          </a:stretch>
        </p:blipFill>
        <p:spPr bwMode="auto">
          <a:xfrm>
            <a:off x="251520" y="836712"/>
            <a:ext cx="3456384" cy="257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2267744" y="1772816"/>
            <a:ext cx="1872208" cy="64807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83968" y="1628800"/>
            <a:ext cx="185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Nitrogen Counter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75656" y="1268760"/>
            <a:ext cx="1440160" cy="72008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3808" y="1052736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Heavy Gas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27584" y="2636912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3284984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Aerogel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  <a:ea typeface="ＭＳ Ｐゴシック" charset="-128"/>
                <a:sym typeface="Symbol" pitchFamily="18" charset="2"/>
              </a:rPr>
              <a:t>Cherenkov detectors</a:t>
            </a:r>
            <a:endParaRPr lang="ro-RO" sz="2800" b="1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  <a:ea typeface="ＭＳ Ｐゴシック" charset="-128"/>
              <a:sym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748970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(1.008)p&gt;1.1</a:t>
            </a:r>
            <a:r>
              <a:rPr 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GeV</a:t>
            </a:r>
          </a:p>
          <a:p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(1.015)p&gt;0.9</a:t>
            </a:r>
            <a:r>
              <a:rPr 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GeV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228184" y="3645024"/>
            <a:ext cx="0" cy="5760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12916"/>
          <a:stretch>
            <a:fillRect/>
          </a:stretch>
        </p:blipFill>
        <p:spPr bwMode="auto">
          <a:xfrm>
            <a:off x="395536" y="713269"/>
            <a:ext cx="4387242" cy="282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 t="9112"/>
          <a:stretch>
            <a:fillRect/>
          </a:stretch>
        </p:blipFill>
        <p:spPr bwMode="auto">
          <a:xfrm>
            <a:off x="5364088" y="1844824"/>
            <a:ext cx="2944299" cy="215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 t="16763"/>
          <a:stretch>
            <a:fillRect/>
          </a:stretch>
        </p:blipFill>
        <p:spPr bwMode="auto">
          <a:xfrm>
            <a:off x="316679" y="3861048"/>
            <a:ext cx="3751265" cy="264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t="17619"/>
          <a:stretch>
            <a:fillRect/>
          </a:stretch>
        </p:blipFill>
        <p:spPr bwMode="auto">
          <a:xfrm>
            <a:off x="4788024" y="4725144"/>
            <a:ext cx="2880320" cy="202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3717032"/>
            <a:ext cx="191879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Electron response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1772816"/>
            <a:ext cx="15586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Pion</a:t>
            </a:r>
            <a:r>
              <a:rPr lang="en-US" dirty="0" smtClean="0"/>
              <a:t> response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4437112"/>
            <a:ext cx="22322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Light </a:t>
            </a:r>
            <a:r>
              <a:rPr lang="en-US" dirty="0" err="1" smtClean="0"/>
              <a:t>vs</a:t>
            </a:r>
            <a:r>
              <a:rPr lang="en-US" dirty="0" smtClean="0"/>
              <a:t> momentum  </a:t>
            </a:r>
            <a:endParaRPr lang="en-US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        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Heavy Gas Cerenkov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E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detector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CEC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59417" t="11388"/>
          <a:stretch>
            <a:fillRect/>
          </a:stretch>
        </p:blipFill>
        <p:spPr bwMode="auto">
          <a:xfrm>
            <a:off x="2843808" y="908720"/>
            <a:ext cx="1584177" cy="264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9a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467544" y="908720"/>
            <a:ext cx="2113640" cy="307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2915816" y="332656"/>
            <a:ext cx="90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Aerogel</a:t>
            </a:r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57662"/>
            <a:ext cx="25908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73016"/>
            <a:ext cx="2808312" cy="292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         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E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Aerogel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E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Cerenkov detector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CEC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164288" y="3573017"/>
            <a:ext cx="18002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Comic Sans MS" pitchFamily="66" charset="0"/>
                <a:ea typeface="ＭＳ Ｐゴシック" charset="-128"/>
              </a:rPr>
              <a:t>n=1.008 module</a:t>
            </a:r>
            <a:r>
              <a:rPr lang="en-US" sz="1400" dirty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339752" y="4149080"/>
            <a:ext cx="18002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Comic Sans MS" pitchFamily="66" charset="0"/>
                <a:ea typeface="ＭＳ Ｐゴシック" charset="-128"/>
              </a:rPr>
              <a:t>n=1.015 </a:t>
            </a:r>
            <a:r>
              <a:rPr lang="en-US" sz="1400" dirty="0">
                <a:solidFill>
                  <a:schemeClr val="accent2"/>
                </a:solidFill>
                <a:latin typeface="Comic Sans MS" pitchFamily="66" charset="0"/>
                <a:ea typeface="ＭＳ Ｐゴシック" charset="-128"/>
              </a:rPr>
              <a:t>module</a:t>
            </a:r>
            <a:r>
              <a:rPr lang="en-US" sz="1400" dirty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8264" y="5589240"/>
            <a:ext cx="5741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kaons</a:t>
            </a:r>
            <a:endParaRPr lang="en-US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4365104"/>
            <a:ext cx="6848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protons</a:t>
            </a:r>
            <a:endParaRPr lang="en-US" sz="1050" b="1" dirty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t="1335"/>
          <a:stretch>
            <a:fillRect/>
          </a:stretch>
        </p:blipFill>
        <p:spPr bwMode="auto">
          <a:xfrm>
            <a:off x="847725" y="836712"/>
            <a:ext cx="7448550" cy="53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610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3333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16832"/>
            <a:ext cx="34194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933825"/>
            <a:ext cx="3352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301208"/>
            <a:ext cx="20040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&gt; 0.8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fs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725144"/>
            <a:ext cx="31550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n</a:t>
            </a:r>
            <a:r>
              <a:rPr lang="en-US" b="1" baseline="-25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en-US" b="1" baseline="-40000" dirty="0" err="1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b="1" baseline="-40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k</a:t>
            </a:r>
            <a:r>
              <a:rPr lang="en-US" b="1" baseline="-40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= 173+54        3.2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s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58924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90% CL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 t="15442" b="4054"/>
          <a:stretch>
            <a:fillRect/>
          </a:stretch>
        </p:blipFill>
        <p:spPr bwMode="auto">
          <a:xfrm>
            <a:off x="4427984" y="0"/>
            <a:ext cx="47160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46121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Preshower</a:t>
            </a:r>
            <a:r>
              <a:rPr lang="en-US" sz="3600" dirty="0" smtClean="0">
                <a:latin typeface="Comic Sans MS" pitchFamily="66" charset="0"/>
              </a:rPr>
              <a:t> detector 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4" name="Content Placeholder 3" descr="ampl_prsh_r4l4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72816"/>
            <a:ext cx="5432155" cy="4895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3933056"/>
            <a:ext cx="20233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Cut efficiency :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12.5%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e</a:t>
            </a:r>
            <a:r>
              <a:rPr lang="en-US" baseline="300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+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e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97.5%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ymbol" pitchFamily="18" charset="2"/>
              </a:rPr>
              <a:t>pp</a:t>
            </a: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  <a:latin typeface="Symbol" pitchFamily="18" charset="2"/>
            </a:endParaRPr>
          </a:p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e</a:t>
            </a:r>
            <a:r>
              <a:rPr lang="en-US" baseline="300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+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e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subtraction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97.8%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ymbol" pitchFamily="18" charset="2"/>
              </a:rPr>
              <a:t>pp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-</a:t>
            </a:r>
            <a:r>
              <a:rPr lang="en-GB" sz="32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GB" sz="3200" b="1" baseline="48000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+</a:t>
            </a:r>
            <a:r>
              <a:rPr lang="en-GB" sz="3200" b="1" dirty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and </a:t>
            </a:r>
            <a:r>
              <a:rPr lang="el-GR" sz="3200" b="1" dirty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+</a:t>
            </a:r>
            <a:r>
              <a:rPr lang="en-GB" sz="32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GB" sz="3200" b="1" baseline="48000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-</a:t>
            </a:r>
            <a:r>
              <a:rPr lang="en-GB" sz="32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  prompt pairs</a:t>
            </a:r>
            <a:r>
              <a:rPr lang="en-GB" sz="3200" b="1" baseline="48000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 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4359"/>
            <a:ext cx="5372100" cy="546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48400" y="1143000"/>
            <a:ext cx="274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Run 2008-2010, statistics with low and medium background (⅔ of all statistics). Point-like production of all particles. The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000" baseline="30000" dirty="0" err="1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000" baseline="36000" dirty="0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‒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background was not subtracted.  </a:t>
            </a:r>
            <a:endParaRPr lang="en-US" sz="2000" dirty="0">
              <a:solidFill>
                <a:srgbClr val="008000"/>
              </a:solidFill>
              <a:latin typeface="Comic Sans MS" pitchFamily="66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0" name="Line Callout 1 (No Border) 9"/>
          <p:cNvSpPr/>
          <p:nvPr/>
        </p:nvSpPr>
        <p:spPr>
          <a:xfrm>
            <a:off x="3429000" y="1371600"/>
            <a:ext cx="1524000" cy="228600"/>
          </a:xfrm>
          <a:prstGeom prst="callout1">
            <a:avLst>
              <a:gd name="adj1" fmla="val 52485"/>
              <a:gd name="adj2" fmla="val -1104"/>
              <a:gd name="adj3" fmla="val 435392"/>
              <a:gd name="adj4" fmla="val -6363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Line Callout 1 (No Border) 10"/>
          <p:cNvSpPr/>
          <p:nvPr/>
        </p:nvSpPr>
        <p:spPr>
          <a:xfrm>
            <a:off x="2743200" y="2971800"/>
            <a:ext cx="1524000" cy="228600"/>
          </a:xfrm>
          <a:prstGeom prst="callout1">
            <a:avLst>
              <a:gd name="adj1" fmla="val 52485"/>
              <a:gd name="adj2" fmla="val -1104"/>
              <a:gd name="adj3" fmla="val 112500"/>
              <a:gd name="adj4" fmla="val -57851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3657600" y="1716075"/>
            <a:ext cx="2057400" cy="188925"/>
          </a:xfrm>
          <a:prstGeom prst="callout1">
            <a:avLst>
              <a:gd name="adj1" fmla="val 52485"/>
              <a:gd name="adj2" fmla="val -1104"/>
              <a:gd name="adj3" fmla="val 387199"/>
              <a:gd name="adj4" fmla="val -48774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4869160"/>
            <a:ext cx="10081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5.3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 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5589240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26%  </a:t>
            </a:r>
            <a:r>
              <a:rPr lang="en-US" sz="1400" dirty="0" smtClean="0">
                <a:latin typeface="Comic Sans MS" pitchFamily="66" charset="0"/>
              </a:rPr>
              <a:t>relative error on  </a:t>
            </a:r>
            <a:r>
              <a:rPr lang="en-US" dirty="0" smtClean="0">
                <a:latin typeface="Comic Sans MS" pitchFamily="66" charset="0"/>
              </a:rPr>
              <a:t>|a</a:t>
            </a:r>
            <a:r>
              <a:rPr lang="en-US" baseline="-25000" dirty="0" smtClean="0">
                <a:latin typeface="Comic Sans MS" pitchFamily="66" charset="0"/>
              </a:rPr>
              <a:t>1/2</a:t>
            </a:r>
            <a:r>
              <a:rPr lang="en-US" dirty="0" smtClean="0">
                <a:latin typeface="Comic Sans MS" pitchFamily="66" charset="0"/>
              </a:rPr>
              <a:t>-a</a:t>
            </a:r>
            <a:r>
              <a:rPr lang="en-US" baseline="-25000" dirty="0" smtClean="0">
                <a:latin typeface="Comic Sans MS" pitchFamily="66" charset="0"/>
              </a:rPr>
              <a:t>3/2</a:t>
            </a:r>
            <a:r>
              <a:rPr lang="en-US" dirty="0" smtClean="0">
                <a:latin typeface="Comic Sans MS" pitchFamily="66" charset="0"/>
              </a:rPr>
              <a:t>|</a:t>
            </a:r>
            <a:endParaRPr lang="en-US" baseline="30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7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4"/>
          <p:cNvSpPr>
            <a:spLocks noChangeArrowheads="1"/>
          </p:cNvSpPr>
          <p:nvPr/>
        </p:nvSpPr>
        <p:spPr bwMode="auto">
          <a:xfrm>
            <a:off x="4535488" y="914400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15" name="Rectangle 123"/>
          <p:cNvSpPr>
            <a:spLocks noChangeArrowheads="1"/>
          </p:cNvSpPr>
          <p:nvPr/>
        </p:nvSpPr>
        <p:spPr bwMode="auto">
          <a:xfrm>
            <a:off x="619125" y="831850"/>
            <a:ext cx="39068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>CERN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6" name="Rectangle 122"/>
          <p:cNvSpPr>
            <a:spLocks noChangeArrowheads="1"/>
          </p:cNvSpPr>
          <p:nvPr/>
        </p:nvSpPr>
        <p:spPr bwMode="auto">
          <a:xfrm>
            <a:off x="0" y="914400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35488" y="5599113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23888" y="5557838"/>
            <a:ext cx="39211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Kyoto University</a:t>
            </a:r>
            <a:b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5016500" y="5235575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Bern University </a:t>
            </a:r>
          </a:p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                              </a:t>
            </a:r>
            <a:endParaRPr lang="ru-RU" sz="1800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4535488" y="5081588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631825" y="4943475"/>
            <a:ext cx="38941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KEK</a:t>
            </a:r>
            <a:b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0" y="5081588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4535488" y="4564063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0" y="4564063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5016500" y="4552950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Santiago de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</a:rPr>
              <a:t>Compostela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 University</a:t>
            </a:r>
            <a:b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4535488" y="4046538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565150" y="4152900"/>
            <a:ext cx="3997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University of Messina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rgbClr val="0033CC"/>
              </a:solidFill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0" y="4046538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5016500" y="3867150"/>
            <a:ext cx="4127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IHEP</a:t>
            </a:r>
            <a:b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4535488" y="3529013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1" name="Rectangle 22"/>
          <p:cNvSpPr>
            <a:spLocks noChangeArrowheads="1"/>
          </p:cNvSpPr>
          <p:nvPr/>
        </p:nvSpPr>
        <p:spPr bwMode="auto">
          <a:xfrm>
            <a:off x="574675" y="3521075"/>
            <a:ext cx="3997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ro-RO" sz="1800" b="1" dirty="0">
                <a:solidFill>
                  <a:schemeClr val="tx1"/>
                </a:solidFill>
                <a:latin typeface="Times New Roman" pitchFamily="18" charset="0"/>
              </a:rPr>
              <a:t>INFN-Laboratori Nazionali di Frascati</a:t>
            </a:r>
            <a:br>
              <a:rPr lang="ro-RO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o-RO" sz="1800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0" y="3529013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5016500" y="3170238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SINP of Moscow State University</a:t>
            </a:r>
            <a:b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4535488" y="3011488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5" name="Rectangle 27"/>
          <p:cNvSpPr>
            <a:spLocks noChangeArrowheads="1"/>
          </p:cNvSpPr>
          <p:nvPr/>
        </p:nvSpPr>
        <p:spPr bwMode="auto">
          <a:xfrm>
            <a:off x="0" y="3011488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6" name="Rectangle 28"/>
          <p:cNvSpPr>
            <a:spLocks noChangeArrowheads="1"/>
          </p:cNvSpPr>
          <p:nvPr/>
        </p:nvSpPr>
        <p:spPr bwMode="auto">
          <a:xfrm>
            <a:off x="5045075" y="2465388"/>
            <a:ext cx="40989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JINR</a:t>
            </a:r>
            <a:b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3337" name="Rectangle 29"/>
          <p:cNvSpPr>
            <a:spLocks noChangeArrowheads="1"/>
          </p:cNvSpPr>
          <p:nvPr/>
        </p:nvSpPr>
        <p:spPr bwMode="auto">
          <a:xfrm>
            <a:off x="4535488" y="2466975"/>
            <a:ext cx="4810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603250" y="2820988"/>
            <a:ext cx="39687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Nuclear Physics Institute ASCR </a:t>
            </a:r>
            <a:b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0" y="2466975"/>
            <a:ext cx="47307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5030788" y="1751013"/>
            <a:ext cx="41132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IFIN-HH</a:t>
            </a:r>
            <a:b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4535488" y="1949450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608013" y="2163763"/>
            <a:ext cx="39639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Institute of Physics ASCR </a:t>
            </a:r>
            <a:b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0" y="1949450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016500" y="1052513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Tokyo Metropolitan University 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535488" y="1431925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6" name="Rectangle 38"/>
          <p:cNvSpPr>
            <a:spLocks noChangeArrowheads="1"/>
          </p:cNvSpPr>
          <p:nvPr/>
        </p:nvSpPr>
        <p:spPr bwMode="auto">
          <a:xfrm>
            <a:off x="608013" y="1433513"/>
            <a:ext cx="39639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Czech Technical University </a:t>
            </a:r>
            <a:b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47" name="Rectangle 39"/>
          <p:cNvSpPr>
            <a:spLocks noChangeArrowheads="1"/>
          </p:cNvSpPr>
          <p:nvPr/>
        </p:nvSpPr>
        <p:spPr bwMode="auto">
          <a:xfrm>
            <a:off x="0" y="1431925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8" name="Line 41"/>
          <p:cNvSpPr>
            <a:spLocks noChangeShapeType="1"/>
          </p:cNvSpPr>
          <p:nvPr/>
        </p:nvSpPr>
        <p:spPr bwMode="auto">
          <a:xfrm>
            <a:off x="0" y="1949450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Line 42"/>
          <p:cNvSpPr>
            <a:spLocks noChangeShapeType="1"/>
          </p:cNvSpPr>
          <p:nvPr/>
        </p:nvSpPr>
        <p:spPr bwMode="auto">
          <a:xfrm>
            <a:off x="0" y="2466975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Line 43"/>
          <p:cNvSpPr>
            <a:spLocks noChangeShapeType="1"/>
          </p:cNvSpPr>
          <p:nvPr/>
        </p:nvSpPr>
        <p:spPr bwMode="auto">
          <a:xfrm>
            <a:off x="0" y="3011488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4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Line 45"/>
          <p:cNvSpPr>
            <a:spLocks noChangeShapeType="1"/>
          </p:cNvSpPr>
          <p:nvPr/>
        </p:nvSpPr>
        <p:spPr bwMode="auto">
          <a:xfrm>
            <a:off x="0" y="4046538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Line 46"/>
          <p:cNvSpPr>
            <a:spLocks noChangeShapeType="1"/>
          </p:cNvSpPr>
          <p:nvPr/>
        </p:nvSpPr>
        <p:spPr bwMode="auto">
          <a:xfrm>
            <a:off x="0" y="4518025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47"/>
          <p:cNvSpPr>
            <a:spLocks noChangeShapeType="1"/>
          </p:cNvSpPr>
          <p:nvPr/>
        </p:nvSpPr>
        <p:spPr bwMode="auto">
          <a:xfrm>
            <a:off x="0" y="5081588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Line 48"/>
          <p:cNvSpPr>
            <a:spLocks noChangeShapeType="1"/>
          </p:cNvSpPr>
          <p:nvPr/>
        </p:nvSpPr>
        <p:spPr bwMode="auto">
          <a:xfrm>
            <a:off x="0" y="5599113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Line 49"/>
          <p:cNvSpPr>
            <a:spLocks noChangeShapeType="1"/>
          </p:cNvSpPr>
          <p:nvPr/>
        </p:nvSpPr>
        <p:spPr bwMode="auto">
          <a:xfrm>
            <a:off x="0" y="6116638"/>
            <a:ext cx="91440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Line 50"/>
          <p:cNvSpPr>
            <a:spLocks noChangeShapeType="1"/>
          </p:cNvSpPr>
          <p:nvPr/>
        </p:nvSpPr>
        <p:spPr bwMode="auto">
          <a:xfrm>
            <a:off x="0" y="914400"/>
            <a:ext cx="0" cy="52022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8" name="Line 51"/>
          <p:cNvSpPr>
            <a:spLocks noChangeShapeType="1"/>
          </p:cNvSpPr>
          <p:nvPr/>
        </p:nvSpPr>
        <p:spPr bwMode="auto">
          <a:xfrm>
            <a:off x="473075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9" name="Line 52"/>
          <p:cNvSpPr>
            <a:spLocks noChangeShapeType="1"/>
          </p:cNvSpPr>
          <p:nvPr/>
        </p:nvSpPr>
        <p:spPr bwMode="auto">
          <a:xfrm>
            <a:off x="4535488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0" name="Line 53"/>
          <p:cNvSpPr>
            <a:spLocks noChangeShapeType="1"/>
          </p:cNvSpPr>
          <p:nvPr/>
        </p:nvSpPr>
        <p:spPr bwMode="auto">
          <a:xfrm>
            <a:off x="5016500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1" name="Line 54"/>
          <p:cNvSpPr>
            <a:spLocks noChangeShapeType="1"/>
          </p:cNvSpPr>
          <p:nvPr/>
        </p:nvSpPr>
        <p:spPr bwMode="auto">
          <a:xfrm>
            <a:off x="9144000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62" name="Picture 59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6286500"/>
            <a:ext cx="414337" cy="257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3" name="Picture 60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22350"/>
            <a:ext cx="388938" cy="292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4" name="Picture 61" descr="sp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46600"/>
            <a:ext cx="387350" cy="255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65" name="Picture 63" descr="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65738"/>
            <a:ext cx="254000" cy="25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66" name="Picture 66" descr="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76588"/>
            <a:ext cx="384175" cy="252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7" name="Picture 67" descr="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5563"/>
            <a:ext cx="384175" cy="252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8" name="Picture 68" descr="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52600"/>
            <a:ext cx="384175" cy="252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69" name="Picture 69" descr="jin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381250"/>
            <a:ext cx="4556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0" name="Picture 70" descr="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934075"/>
            <a:ext cx="254000" cy="252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71" name="Picture 55" descr="czech_republ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" y="2238375"/>
            <a:ext cx="387350" cy="2492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2" name="Picture 56" descr="czech_republ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2951163"/>
            <a:ext cx="387350" cy="250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3" name="Picture 58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5006975"/>
            <a:ext cx="395288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4" name="Picture 65" descr="i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4150" y="4356100"/>
            <a:ext cx="384175" cy="252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5" name="Picture 71" descr="Logo_CERN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8763" y="869950"/>
            <a:ext cx="352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6" name="Picture 72" descr="i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8" y="3670300"/>
            <a:ext cx="384175" cy="252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7" name="Picture 135" descr="czech_republ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613" y="1538288"/>
            <a:ext cx="398462" cy="257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DFD2F"/>
                </a:solidFill>
                <a:latin typeface="Comic Sans MS" pitchFamily="66" charset="0"/>
              </a:rPr>
              <a:t>DIRAC collaboration</a:t>
            </a:r>
            <a:endParaRPr lang="ru-RU" sz="4000" b="1" dirty="0">
              <a:solidFill>
                <a:srgbClr val="FDFD2F"/>
              </a:solidFill>
              <a:latin typeface="Comic Sans MS" pitchFamily="66" charset="0"/>
            </a:endParaRPr>
          </a:p>
        </p:txBody>
      </p:sp>
      <p:sp>
        <p:nvSpPr>
          <p:cNvPr id="13379" name="Rectangle 4"/>
          <p:cNvSpPr>
            <a:spLocks noChangeArrowheads="1"/>
          </p:cNvSpPr>
          <p:nvPr/>
        </p:nvSpPr>
        <p:spPr bwMode="auto">
          <a:xfrm>
            <a:off x="5016500" y="5937250"/>
            <a:ext cx="41275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Zurich University </a:t>
            </a:r>
          </a:p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                           </a:t>
            </a:r>
            <a:endParaRPr lang="ru-RU" sz="1800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13380" name="Picture 59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5622925"/>
            <a:ext cx="414337" cy="257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81" name="Rectangle 6"/>
          <p:cNvSpPr>
            <a:spLocks noChangeArrowheads="1"/>
          </p:cNvSpPr>
          <p:nvPr/>
        </p:nvSpPr>
        <p:spPr bwMode="auto">
          <a:xfrm>
            <a:off x="631825" y="6208713"/>
            <a:ext cx="39211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Kyoto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</a:rPr>
              <a:t>Sangyo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 University</a:t>
            </a:r>
            <a:b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+</a:t>
            </a:r>
            <a:r>
              <a:rPr lang="el-GR" sz="32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‒ </a:t>
            </a:r>
            <a:r>
              <a:rPr lang="en-GB" sz="32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prompt pairs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8" y="706084"/>
            <a:ext cx="4747352" cy="4747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7114" y="5453436"/>
            <a:ext cx="6971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Run 2008-2010, statistics with low and medium background </a:t>
            </a:r>
          </a:p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(⅔ of all statistics). Point-like production of all particles. The 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baseline="30000" dirty="0" err="1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+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baseline="36000" dirty="0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‒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background was not subtracted.  </a:t>
            </a:r>
            <a:endParaRPr lang="en-US" dirty="0">
              <a:solidFill>
                <a:srgbClr val="008000"/>
              </a:solidFill>
              <a:latin typeface="Comic Sans MS" pitchFamily="66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Line Callout 1 (No Border) 7"/>
          <p:cNvSpPr/>
          <p:nvPr/>
        </p:nvSpPr>
        <p:spPr>
          <a:xfrm>
            <a:off x="2667000" y="1040635"/>
            <a:ext cx="1524000" cy="228600"/>
          </a:xfrm>
          <a:prstGeom prst="callout1">
            <a:avLst>
              <a:gd name="adj1" fmla="val 52485"/>
              <a:gd name="adj2" fmla="val -1104"/>
              <a:gd name="adj3" fmla="val 319730"/>
              <a:gd name="adj4" fmla="val -5351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Line Callout 1 (No Border) 8"/>
          <p:cNvSpPr/>
          <p:nvPr/>
        </p:nvSpPr>
        <p:spPr>
          <a:xfrm>
            <a:off x="2362200" y="2271770"/>
            <a:ext cx="1524000" cy="228600"/>
          </a:xfrm>
          <a:prstGeom prst="callout1">
            <a:avLst>
              <a:gd name="adj1" fmla="val 52485"/>
              <a:gd name="adj2" fmla="val -1104"/>
              <a:gd name="adj3" fmla="val 137495"/>
              <a:gd name="adj4" fmla="val -80277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Line Callout 1 (No Border) 9"/>
          <p:cNvSpPr/>
          <p:nvPr/>
        </p:nvSpPr>
        <p:spPr>
          <a:xfrm>
            <a:off x="2400300" y="1495999"/>
            <a:ext cx="2057400" cy="228600"/>
          </a:xfrm>
          <a:prstGeom prst="callout1">
            <a:avLst>
              <a:gd name="adj1" fmla="val 52485"/>
              <a:gd name="adj2" fmla="val -1104"/>
              <a:gd name="adj3" fmla="val 479736"/>
              <a:gd name="adj4" fmla="val -35175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6770324" y="1193035"/>
            <a:ext cx="1524000" cy="228600"/>
          </a:xfrm>
          <a:prstGeom prst="callout1">
            <a:avLst>
              <a:gd name="adj1" fmla="val 52485"/>
              <a:gd name="adj2" fmla="val -1104"/>
              <a:gd name="adj3" fmla="val 319730"/>
              <a:gd name="adj4" fmla="val -5351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" name="Line Callout 1 (No Border) 12"/>
          <p:cNvSpPr/>
          <p:nvPr/>
        </p:nvSpPr>
        <p:spPr>
          <a:xfrm>
            <a:off x="5829300" y="2157470"/>
            <a:ext cx="1524000" cy="228600"/>
          </a:xfrm>
          <a:prstGeom prst="callout1">
            <a:avLst>
              <a:gd name="adj1" fmla="val 52485"/>
              <a:gd name="adj2" fmla="val -1104"/>
              <a:gd name="adj3" fmla="val 164361"/>
              <a:gd name="adj4" fmla="val -46247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Line Callout 1 (No Border) 13"/>
          <p:cNvSpPr/>
          <p:nvPr/>
        </p:nvSpPr>
        <p:spPr>
          <a:xfrm>
            <a:off x="6612416" y="1724599"/>
            <a:ext cx="2057400" cy="228600"/>
          </a:xfrm>
          <a:prstGeom prst="callout1">
            <a:avLst>
              <a:gd name="adj1" fmla="val 52485"/>
              <a:gd name="adj2" fmla="val -1104"/>
              <a:gd name="adj3" fmla="val 387199"/>
              <a:gd name="adj4" fmla="val -48774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107504" y="908720"/>
            <a:ext cx="4176464" cy="4176464"/>
            <a:chOff x="78" y="434"/>
            <a:chExt cx="3012" cy="3012"/>
          </a:xfrm>
        </p:grpSpPr>
        <p:sp>
          <p:nvSpPr>
            <p:cNvPr id="8194" name="AutoShape 2"/>
            <p:cNvSpPr>
              <a:spLocks noChangeAspect="1" noChangeArrowheads="1" noTextEdit="1"/>
            </p:cNvSpPr>
            <p:nvPr/>
          </p:nvSpPr>
          <p:spPr bwMode="auto">
            <a:xfrm>
              <a:off x="78" y="434"/>
              <a:ext cx="3012" cy="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396" name="Group 204"/>
            <p:cNvGrpSpPr>
              <a:grpSpLocks/>
            </p:cNvGrpSpPr>
            <p:nvPr/>
          </p:nvGrpSpPr>
          <p:grpSpPr bwMode="auto">
            <a:xfrm>
              <a:off x="78" y="434"/>
              <a:ext cx="3012" cy="3012"/>
              <a:chOff x="78" y="434"/>
              <a:chExt cx="3012" cy="3012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78" y="434"/>
                <a:ext cx="3012" cy="301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7" name="Rectangle 5"/>
              <p:cNvSpPr>
                <a:spLocks noChangeArrowheads="1"/>
              </p:cNvSpPr>
              <p:nvPr/>
            </p:nvSpPr>
            <p:spPr bwMode="auto">
              <a:xfrm>
                <a:off x="413" y="600"/>
                <a:ext cx="2343" cy="1088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413" y="1688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451" y="1688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0" name="Line 8"/>
              <p:cNvSpPr>
                <a:spLocks noChangeShapeType="1"/>
              </p:cNvSpPr>
              <p:nvPr/>
            </p:nvSpPr>
            <p:spPr bwMode="auto">
              <a:xfrm>
                <a:off x="489" y="1667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1" name="Line 9"/>
              <p:cNvSpPr>
                <a:spLocks noChangeShapeType="1"/>
              </p:cNvSpPr>
              <p:nvPr/>
            </p:nvSpPr>
            <p:spPr bwMode="auto">
              <a:xfrm>
                <a:off x="527" y="1667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2" name="Line 10"/>
              <p:cNvSpPr>
                <a:spLocks noChangeShapeType="1"/>
              </p:cNvSpPr>
              <p:nvPr/>
            </p:nvSpPr>
            <p:spPr bwMode="auto">
              <a:xfrm>
                <a:off x="564" y="1560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>
                <a:off x="602" y="1560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 flipV="1">
                <a:off x="678" y="1435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639" y="1436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6" name="Line 14"/>
              <p:cNvSpPr>
                <a:spLocks noChangeShapeType="1"/>
              </p:cNvSpPr>
              <p:nvPr/>
            </p:nvSpPr>
            <p:spPr bwMode="auto">
              <a:xfrm>
                <a:off x="678" y="1436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 flipV="1">
                <a:off x="753" y="1306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8" name="Line 16"/>
              <p:cNvSpPr>
                <a:spLocks noChangeShapeType="1"/>
              </p:cNvSpPr>
              <p:nvPr/>
            </p:nvSpPr>
            <p:spPr bwMode="auto">
              <a:xfrm>
                <a:off x="714" y="1308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9" name="Line 17"/>
              <p:cNvSpPr>
                <a:spLocks noChangeShapeType="1"/>
              </p:cNvSpPr>
              <p:nvPr/>
            </p:nvSpPr>
            <p:spPr bwMode="auto">
              <a:xfrm>
                <a:off x="755" y="1308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0" name="Line 18"/>
              <p:cNvSpPr>
                <a:spLocks noChangeShapeType="1"/>
              </p:cNvSpPr>
              <p:nvPr/>
            </p:nvSpPr>
            <p:spPr bwMode="auto">
              <a:xfrm flipV="1">
                <a:off x="828" y="1182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1" name="Line 19"/>
              <p:cNvSpPr>
                <a:spLocks noChangeShapeType="1"/>
              </p:cNvSpPr>
              <p:nvPr/>
            </p:nvSpPr>
            <p:spPr bwMode="auto">
              <a:xfrm flipV="1">
                <a:off x="828" y="1179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2" name="Line 20"/>
              <p:cNvSpPr>
                <a:spLocks noChangeShapeType="1"/>
              </p:cNvSpPr>
              <p:nvPr/>
            </p:nvSpPr>
            <p:spPr bwMode="auto">
              <a:xfrm>
                <a:off x="791" y="1181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3" name="Line 21"/>
              <p:cNvSpPr>
                <a:spLocks noChangeShapeType="1"/>
              </p:cNvSpPr>
              <p:nvPr/>
            </p:nvSpPr>
            <p:spPr bwMode="auto">
              <a:xfrm>
                <a:off x="829" y="1181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 flipV="1">
                <a:off x="903" y="1041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5" name="Line 23"/>
              <p:cNvSpPr>
                <a:spLocks noChangeShapeType="1"/>
              </p:cNvSpPr>
              <p:nvPr/>
            </p:nvSpPr>
            <p:spPr bwMode="auto">
              <a:xfrm flipV="1">
                <a:off x="903" y="1038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6" name="Line 24"/>
              <p:cNvSpPr>
                <a:spLocks noChangeShapeType="1"/>
              </p:cNvSpPr>
              <p:nvPr/>
            </p:nvSpPr>
            <p:spPr bwMode="auto">
              <a:xfrm>
                <a:off x="867" y="1040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7" name="Line 25"/>
              <p:cNvSpPr>
                <a:spLocks noChangeShapeType="1"/>
              </p:cNvSpPr>
              <p:nvPr/>
            </p:nvSpPr>
            <p:spPr bwMode="auto">
              <a:xfrm>
                <a:off x="905" y="1040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8" name="Line 26"/>
              <p:cNvSpPr>
                <a:spLocks noChangeShapeType="1"/>
              </p:cNvSpPr>
              <p:nvPr/>
            </p:nvSpPr>
            <p:spPr bwMode="auto">
              <a:xfrm flipV="1">
                <a:off x="980" y="880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9" name="Line 27"/>
              <p:cNvSpPr>
                <a:spLocks noChangeShapeType="1"/>
              </p:cNvSpPr>
              <p:nvPr/>
            </p:nvSpPr>
            <p:spPr bwMode="auto">
              <a:xfrm flipV="1">
                <a:off x="980" y="876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0" name="Line 28"/>
              <p:cNvSpPr>
                <a:spLocks noChangeShapeType="1"/>
              </p:cNvSpPr>
              <p:nvPr/>
            </p:nvSpPr>
            <p:spPr bwMode="auto">
              <a:xfrm>
                <a:off x="942" y="880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1" name="Line 29"/>
              <p:cNvSpPr>
                <a:spLocks noChangeShapeType="1"/>
              </p:cNvSpPr>
              <p:nvPr/>
            </p:nvSpPr>
            <p:spPr bwMode="auto">
              <a:xfrm>
                <a:off x="980" y="880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 flipV="1">
                <a:off x="1056" y="712"/>
                <a:ext cx="1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3" name="Line 31"/>
              <p:cNvSpPr>
                <a:spLocks noChangeShapeType="1"/>
              </p:cNvSpPr>
              <p:nvPr/>
            </p:nvSpPr>
            <p:spPr bwMode="auto">
              <a:xfrm flipV="1">
                <a:off x="1056" y="709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>
                <a:off x="1017" y="712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>
                <a:off x="1056" y="712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6" name="Line 34"/>
              <p:cNvSpPr>
                <a:spLocks noChangeShapeType="1"/>
              </p:cNvSpPr>
              <p:nvPr/>
            </p:nvSpPr>
            <p:spPr bwMode="auto">
              <a:xfrm flipV="1">
                <a:off x="1131" y="897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/>
            </p:nvSpPr>
            <p:spPr bwMode="auto">
              <a:xfrm flipV="1">
                <a:off x="1131" y="894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8" name="Line 36"/>
              <p:cNvSpPr>
                <a:spLocks noChangeShapeType="1"/>
              </p:cNvSpPr>
              <p:nvPr/>
            </p:nvSpPr>
            <p:spPr bwMode="auto">
              <a:xfrm>
                <a:off x="1092" y="897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9" name="Line 37"/>
              <p:cNvSpPr>
                <a:spLocks noChangeShapeType="1"/>
              </p:cNvSpPr>
              <p:nvPr/>
            </p:nvSpPr>
            <p:spPr bwMode="auto">
              <a:xfrm>
                <a:off x="1131" y="897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0" name="Line 38"/>
              <p:cNvSpPr>
                <a:spLocks noChangeShapeType="1"/>
              </p:cNvSpPr>
              <p:nvPr/>
            </p:nvSpPr>
            <p:spPr bwMode="auto">
              <a:xfrm flipV="1">
                <a:off x="1206" y="1053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1" name="Line 39"/>
              <p:cNvSpPr>
                <a:spLocks noChangeShapeType="1"/>
              </p:cNvSpPr>
              <p:nvPr/>
            </p:nvSpPr>
            <p:spPr bwMode="auto">
              <a:xfrm flipV="1">
                <a:off x="1206" y="1050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2" name="Line 40"/>
              <p:cNvSpPr>
                <a:spLocks noChangeShapeType="1"/>
              </p:cNvSpPr>
              <p:nvPr/>
            </p:nvSpPr>
            <p:spPr bwMode="auto">
              <a:xfrm>
                <a:off x="1168" y="1052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3" name="Line 41"/>
              <p:cNvSpPr>
                <a:spLocks noChangeShapeType="1"/>
              </p:cNvSpPr>
              <p:nvPr/>
            </p:nvSpPr>
            <p:spPr bwMode="auto">
              <a:xfrm>
                <a:off x="1207" y="1052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4" name="Line 42"/>
              <p:cNvSpPr>
                <a:spLocks noChangeShapeType="1"/>
              </p:cNvSpPr>
              <p:nvPr/>
            </p:nvSpPr>
            <p:spPr bwMode="auto">
              <a:xfrm flipV="1">
                <a:off x="1281" y="1122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5" name="Line 43"/>
              <p:cNvSpPr>
                <a:spLocks noChangeShapeType="1"/>
              </p:cNvSpPr>
              <p:nvPr/>
            </p:nvSpPr>
            <p:spPr bwMode="auto">
              <a:xfrm flipV="1">
                <a:off x="1281" y="1120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6" name="Line 44"/>
              <p:cNvSpPr>
                <a:spLocks noChangeShapeType="1"/>
              </p:cNvSpPr>
              <p:nvPr/>
            </p:nvSpPr>
            <p:spPr bwMode="auto">
              <a:xfrm>
                <a:off x="1245" y="1122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7" name="Line 45"/>
              <p:cNvSpPr>
                <a:spLocks noChangeShapeType="1"/>
              </p:cNvSpPr>
              <p:nvPr/>
            </p:nvSpPr>
            <p:spPr bwMode="auto">
              <a:xfrm>
                <a:off x="1283" y="1122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8" name="Line 46"/>
              <p:cNvSpPr>
                <a:spLocks noChangeShapeType="1"/>
              </p:cNvSpPr>
              <p:nvPr/>
            </p:nvSpPr>
            <p:spPr bwMode="auto">
              <a:xfrm flipV="1">
                <a:off x="1357" y="1164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9" name="Line 47"/>
              <p:cNvSpPr>
                <a:spLocks noChangeShapeType="1"/>
              </p:cNvSpPr>
              <p:nvPr/>
            </p:nvSpPr>
            <p:spPr bwMode="auto">
              <a:xfrm flipV="1">
                <a:off x="1357" y="1161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0" name="Line 48"/>
              <p:cNvSpPr>
                <a:spLocks noChangeShapeType="1"/>
              </p:cNvSpPr>
              <p:nvPr/>
            </p:nvSpPr>
            <p:spPr bwMode="auto">
              <a:xfrm>
                <a:off x="1320" y="1164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1" name="Line 49"/>
              <p:cNvSpPr>
                <a:spLocks noChangeShapeType="1"/>
              </p:cNvSpPr>
              <p:nvPr/>
            </p:nvSpPr>
            <p:spPr bwMode="auto">
              <a:xfrm>
                <a:off x="1358" y="1164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2" name="Line 50"/>
              <p:cNvSpPr>
                <a:spLocks noChangeShapeType="1"/>
              </p:cNvSpPr>
              <p:nvPr/>
            </p:nvSpPr>
            <p:spPr bwMode="auto">
              <a:xfrm flipV="1">
                <a:off x="1434" y="1195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3" name="Line 51"/>
              <p:cNvSpPr>
                <a:spLocks noChangeShapeType="1"/>
              </p:cNvSpPr>
              <p:nvPr/>
            </p:nvSpPr>
            <p:spPr bwMode="auto">
              <a:xfrm flipV="1">
                <a:off x="1434" y="1192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4" name="Line 52"/>
              <p:cNvSpPr>
                <a:spLocks noChangeShapeType="1"/>
              </p:cNvSpPr>
              <p:nvPr/>
            </p:nvSpPr>
            <p:spPr bwMode="auto">
              <a:xfrm>
                <a:off x="1395" y="1194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5" name="Line 53"/>
              <p:cNvSpPr>
                <a:spLocks noChangeShapeType="1"/>
              </p:cNvSpPr>
              <p:nvPr/>
            </p:nvSpPr>
            <p:spPr bwMode="auto">
              <a:xfrm>
                <a:off x="1434" y="1194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6" name="Line 54"/>
              <p:cNvSpPr>
                <a:spLocks noChangeShapeType="1"/>
              </p:cNvSpPr>
              <p:nvPr/>
            </p:nvSpPr>
            <p:spPr bwMode="auto">
              <a:xfrm flipV="1">
                <a:off x="1509" y="1220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7" name="Line 55"/>
              <p:cNvSpPr>
                <a:spLocks noChangeShapeType="1"/>
              </p:cNvSpPr>
              <p:nvPr/>
            </p:nvSpPr>
            <p:spPr bwMode="auto">
              <a:xfrm flipV="1">
                <a:off x="1509" y="1217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1470" y="1219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1509" y="1219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0" name="Line 58"/>
              <p:cNvSpPr>
                <a:spLocks noChangeShapeType="1"/>
              </p:cNvSpPr>
              <p:nvPr/>
            </p:nvSpPr>
            <p:spPr bwMode="auto">
              <a:xfrm>
                <a:off x="1546" y="1235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1" name="Line 59"/>
              <p:cNvSpPr>
                <a:spLocks noChangeShapeType="1"/>
              </p:cNvSpPr>
              <p:nvPr/>
            </p:nvSpPr>
            <p:spPr bwMode="auto">
              <a:xfrm>
                <a:off x="1586" y="1235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2" name="Line 60"/>
              <p:cNvSpPr>
                <a:spLocks noChangeShapeType="1"/>
              </p:cNvSpPr>
              <p:nvPr/>
            </p:nvSpPr>
            <p:spPr bwMode="auto">
              <a:xfrm flipV="1">
                <a:off x="1659" y="1254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3" name="Line 61"/>
              <p:cNvSpPr>
                <a:spLocks noChangeShapeType="1"/>
              </p:cNvSpPr>
              <p:nvPr/>
            </p:nvSpPr>
            <p:spPr bwMode="auto">
              <a:xfrm flipV="1">
                <a:off x="1659" y="1251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4" name="Line 62"/>
              <p:cNvSpPr>
                <a:spLocks noChangeShapeType="1"/>
              </p:cNvSpPr>
              <p:nvPr/>
            </p:nvSpPr>
            <p:spPr bwMode="auto">
              <a:xfrm>
                <a:off x="1623" y="1254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5" name="Line 63"/>
              <p:cNvSpPr>
                <a:spLocks noChangeShapeType="1"/>
              </p:cNvSpPr>
              <p:nvPr/>
            </p:nvSpPr>
            <p:spPr bwMode="auto">
              <a:xfrm>
                <a:off x="1661" y="1254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6" name="Line 64"/>
              <p:cNvSpPr>
                <a:spLocks noChangeShapeType="1"/>
              </p:cNvSpPr>
              <p:nvPr/>
            </p:nvSpPr>
            <p:spPr bwMode="auto">
              <a:xfrm>
                <a:off x="1699" y="1260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7" name="Line 65"/>
              <p:cNvSpPr>
                <a:spLocks noChangeShapeType="1"/>
              </p:cNvSpPr>
              <p:nvPr/>
            </p:nvSpPr>
            <p:spPr bwMode="auto">
              <a:xfrm>
                <a:off x="1737" y="1260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8" name="Line 66"/>
              <p:cNvSpPr>
                <a:spLocks noChangeShapeType="1"/>
              </p:cNvSpPr>
              <p:nvPr/>
            </p:nvSpPr>
            <p:spPr bwMode="auto">
              <a:xfrm flipV="1">
                <a:off x="1812" y="1277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9" name="Line 67"/>
              <p:cNvSpPr>
                <a:spLocks noChangeShapeType="1"/>
              </p:cNvSpPr>
              <p:nvPr/>
            </p:nvSpPr>
            <p:spPr bwMode="auto">
              <a:xfrm flipV="1">
                <a:off x="1812" y="1273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0" name="Line 68"/>
              <p:cNvSpPr>
                <a:spLocks noChangeShapeType="1"/>
              </p:cNvSpPr>
              <p:nvPr/>
            </p:nvSpPr>
            <p:spPr bwMode="auto">
              <a:xfrm>
                <a:off x="1773" y="1275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1" name="Line 69"/>
              <p:cNvSpPr>
                <a:spLocks noChangeShapeType="1"/>
              </p:cNvSpPr>
              <p:nvPr/>
            </p:nvSpPr>
            <p:spPr bwMode="auto">
              <a:xfrm>
                <a:off x="1812" y="1275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2" name="Line 70"/>
              <p:cNvSpPr>
                <a:spLocks noChangeShapeType="1"/>
              </p:cNvSpPr>
              <p:nvPr/>
            </p:nvSpPr>
            <p:spPr bwMode="auto">
              <a:xfrm flipV="1">
                <a:off x="1888" y="1284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3" name="Line 71"/>
              <p:cNvSpPr>
                <a:spLocks noChangeShapeType="1"/>
              </p:cNvSpPr>
              <p:nvPr/>
            </p:nvSpPr>
            <p:spPr bwMode="auto">
              <a:xfrm flipV="1">
                <a:off x="1888" y="1281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4" name="Line 72"/>
              <p:cNvSpPr>
                <a:spLocks noChangeShapeType="1"/>
              </p:cNvSpPr>
              <p:nvPr/>
            </p:nvSpPr>
            <p:spPr bwMode="auto">
              <a:xfrm>
                <a:off x="1849" y="1284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5" name="Line 73"/>
              <p:cNvSpPr>
                <a:spLocks noChangeShapeType="1"/>
              </p:cNvSpPr>
              <p:nvPr/>
            </p:nvSpPr>
            <p:spPr bwMode="auto">
              <a:xfrm>
                <a:off x="1888" y="1284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6" name="Line 74"/>
              <p:cNvSpPr>
                <a:spLocks noChangeShapeType="1"/>
              </p:cNvSpPr>
              <p:nvPr/>
            </p:nvSpPr>
            <p:spPr bwMode="auto">
              <a:xfrm flipV="1">
                <a:off x="1962" y="1292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7" name="Line 75"/>
              <p:cNvSpPr>
                <a:spLocks noChangeShapeType="1"/>
              </p:cNvSpPr>
              <p:nvPr/>
            </p:nvSpPr>
            <p:spPr bwMode="auto">
              <a:xfrm>
                <a:off x="1924" y="1294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8" name="Line 76"/>
              <p:cNvSpPr>
                <a:spLocks noChangeShapeType="1"/>
              </p:cNvSpPr>
              <p:nvPr/>
            </p:nvSpPr>
            <p:spPr bwMode="auto">
              <a:xfrm>
                <a:off x="1962" y="1294"/>
                <a:ext cx="39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9" name="Line 77"/>
              <p:cNvSpPr>
                <a:spLocks noChangeShapeType="1"/>
              </p:cNvSpPr>
              <p:nvPr/>
            </p:nvSpPr>
            <p:spPr bwMode="auto">
              <a:xfrm>
                <a:off x="2001" y="1300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0" name="Line 78"/>
              <p:cNvSpPr>
                <a:spLocks noChangeShapeType="1"/>
              </p:cNvSpPr>
              <p:nvPr/>
            </p:nvSpPr>
            <p:spPr bwMode="auto">
              <a:xfrm>
                <a:off x="2039" y="1300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1" name="Line 79"/>
              <p:cNvSpPr>
                <a:spLocks noChangeShapeType="1"/>
              </p:cNvSpPr>
              <p:nvPr/>
            </p:nvSpPr>
            <p:spPr bwMode="auto">
              <a:xfrm flipV="1">
                <a:off x="2113" y="1300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2" name="Line 80"/>
              <p:cNvSpPr>
                <a:spLocks noChangeShapeType="1"/>
              </p:cNvSpPr>
              <p:nvPr/>
            </p:nvSpPr>
            <p:spPr bwMode="auto">
              <a:xfrm>
                <a:off x="2077" y="1301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3" name="Line 81"/>
              <p:cNvSpPr>
                <a:spLocks noChangeShapeType="1"/>
              </p:cNvSpPr>
              <p:nvPr/>
            </p:nvSpPr>
            <p:spPr bwMode="auto">
              <a:xfrm>
                <a:off x="2115" y="1301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4" name="Line 82"/>
              <p:cNvSpPr>
                <a:spLocks noChangeShapeType="1"/>
              </p:cNvSpPr>
              <p:nvPr/>
            </p:nvSpPr>
            <p:spPr bwMode="auto">
              <a:xfrm flipV="1">
                <a:off x="2189" y="1309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5" name="Line 83"/>
              <p:cNvSpPr>
                <a:spLocks noChangeShapeType="1"/>
              </p:cNvSpPr>
              <p:nvPr/>
            </p:nvSpPr>
            <p:spPr bwMode="auto">
              <a:xfrm flipV="1">
                <a:off x="2189" y="1306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6" name="Line 84"/>
              <p:cNvSpPr>
                <a:spLocks noChangeShapeType="1"/>
              </p:cNvSpPr>
              <p:nvPr/>
            </p:nvSpPr>
            <p:spPr bwMode="auto">
              <a:xfrm>
                <a:off x="2151" y="1308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7" name="Line 85"/>
              <p:cNvSpPr>
                <a:spLocks noChangeShapeType="1"/>
              </p:cNvSpPr>
              <p:nvPr/>
            </p:nvSpPr>
            <p:spPr bwMode="auto">
              <a:xfrm>
                <a:off x="2190" y="1308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8" name="Line 86"/>
              <p:cNvSpPr>
                <a:spLocks noChangeShapeType="1"/>
              </p:cNvSpPr>
              <p:nvPr/>
            </p:nvSpPr>
            <p:spPr bwMode="auto">
              <a:xfrm flipV="1">
                <a:off x="2266" y="1316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9" name="Line 87"/>
              <p:cNvSpPr>
                <a:spLocks noChangeShapeType="1"/>
              </p:cNvSpPr>
              <p:nvPr/>
            </p:nvSpPr>
            <p:spPr bwMode="auto">
              <a:xfrm>
                <a:off x="2227" y="1316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0" name="Line 88"/>
              <p:cNvSpPr>
                <a:spLocks noChangeShapeType="1"/>
              </p:cNvSpPr>
              <p:nvPr/>
            </p:nvSpPr>
            <p:spPr bwMode="auto">
              <a:xfrm>
                <a:off x="2266" y="1316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1" name="Line 89"/>
              <p:cNvSpPr>
                <a:spLocks noChangeShapeType="1"/>
              </p:cNvSpPr>
              <p:nvPr/>
            </p:nvSpPr>
            <p:spPr bwMode="auto">
              <a:xfrm>
                <a:off x="2302" y="1318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2" name="Line 90"/>
              <p:cNvSpPr>
                <a:spLocks noChangeShapeType="1"/>
              </p:cNvSpPr>
              <p:nvPr/>
            </p:nvSpPr>
            <p:spPr bwMode="auto">
              <a:xfrm>
                <a:off x="2340" y="1318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3" name="Line 91"/>
              <p:cNvSpPr>
                <a:spLocks noChangeShapeType="1"/>
              </p:cNvSpPr>
              <p:nvPr/>
            </p:nvSpPr>
            <p:spPr bwMode="auto">
              <a:xfrm flipV="1">
                <a:off x="2416" y="1321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4" name="Line 92"/>
              <p:cNvSpPr>
                <a:spLocks noChangeShapeType="1"/>
              </p:cNvSpPr>
              <p:nvPr/>
            </p:nvSpPr>
            <p:spPr bwMode="auto">
              <a:xfrm flipV="1">
                <a:off x="2416" y="1318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5" name="Line 93"/>
              <p:cNvSpPr>
                <a:spLocks noChangeShapeType="1"/>
              </p:cNvSpPr>
              <p:nvPr/>
            </p:nvSpPr>
            <p:spPr bwMode="auto">
              <a:xfrm>
                <a:off x="2378" y="1321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6" name="Line 94"/>
              <p:cNvSpPr>
                <a:spLocks noChangeShapeType="1"/>
              </p:cNvSpPr>
              <p:nvPr/>
            </p:nvSpPr>
            <p:spPr bwMode="auto">
              <a:xfrm>
                <a:off x="2417" y="1321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7" name="Line 95"/>
              <p:cNvSpPr>
                <a:spLocks noChangeShapeType="1"/>
              </p:cNvSpPr>
              <p:nvPr/>
            </p:nvSpPr>
            <p:spPr bwMode="auto">
              <a:xfrm flipV="1">
                <a:off x="2491" y="1325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8" name="Line 96"/>
              <p:cNvSpPr>
                <a:spLocks noChangeShapeType="1"/>
              </p:cNvSpPr>
              <p:nvPr/>
            </p:nvSpPr>
            <p:spPr bwMode="auto">
              <a:xfrm flipV="1">
                <a:off x="2491" y="1322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9" name="Line 97"/>
              <p:cNvSpPr>
                <a:spLocks noChangeShapeType="1"/>
              </p:cNvSpPr>
              <p:nvPr/>
            </p:nvSpPr>
            <p:spPr bwMode="auto">
              <a:xfrm>
                <a:off x="2455" y="1323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0" name="Line 98"/>
              <p:cNvSpPr>
                <a:spLocks noChangeShapeType="1"/>
              </p:cNvSpPr>
              <p:nvPr/>
            </p:nvSpPr>
            <p:spPr bwMode="auto">
              <a:xfrm>
                <a:off x="2493" y="1323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1" name="Line 99"/>
              <p:cNvSpPr>
                <a:spLocks noChangeShapeType="1"/>
              </p:cNvSpPr>
              <p:nvPr/>
            </p:nvSpPr>
            <p:spPr bwMode="auto">
              <a:xfrm flipV="1">
                <a:off x="2567" y="1323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2" name="Line 100"/>
              <p:cNvSpPr>
                <a:spLocks noChangeShapeType="1"/>
              </p:cNvSpPr>
              <p:nvPr/>
            </p:nvSpPr>
            <p:spPr bwMode="auto">
              <a:xfrm>
                <a:off x="2529" y="1325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3" name="Line 101"/>
              <p:cNvSpPr>
                <a:spLocks noChangeShapeType="1"/>
              </p:cNvSpPr>
              <p:nvPr/>
            </p:nvSpPr>
            <p:spPr bwMode="auto">
              <a:xfrm>
                <a:off x="2568" y="1325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4" name="Line 102"/>
              <p:cNvSpPr>
                <a:spLocks noChangeShapeType="1"/>
              </p:cNvSpPr>
              <p:nvPr/>
            </p:nvSpPr>
            <p:spPr bwMode="auto">
              <a:xfrm flipV="1">
                <a:off x="2644" y="1334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5" name="Line 103"/>
              <p:cNvSpPr>
                <a:spLocks noChangeShapeType="1"/>
              </p:cNvSpPr>
              <p:nvPr/>
            </p:nvSpPr>
            <p:spPr bwMode="auto">
              <a:xfrm flipV="1">
                <a:off x="2644" y="1331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6" name="Line 104"/>
              <p:cNvSpPr>
                <a:spLocks noChangeShapeType="1"/>
              </p:cNvSpPr>
              <p:nvPr/>
            </p:nvSpPr>
            <p:spPr bwMode="auto">
              <a:xfrm>
                <a:off x="2605" y="1332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7" name="Line 105"/>
              <p:cNvSpPr>
                <a:spLocks noChangeShapeType="1"/>
              </p:cNvSpPr>
              <p:nvPr/>
            </p:nvSpPr>
            <p:spPr bwMode="auto">
              <a:xfrm>
                <a:off x="2644" y="1332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" name="Line 106"/>
              <p:cNvSpPr>
                <a:spLocks noChangeShapeType="1"/>
              </p:cNvSpPr>
              <p:nvPr/>
            </p:nvSpPr>
            <p:spPr bwMode="auto">
              <a:xfrm flipV="1">
                <a:off x="2718" y="1337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9" name="Line 107"/>
              <p:cNvSpPr>
                <a:spLocks noChangeShapeType="1"/>
              </p:cNvSpPr>
              <p:nvPr/>
            </p:nvSpPr>
            <p:spPr bwMode="auto">
              <a:xfrm>
                <a:off x="2680" y="1337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0" name="Line 108"/>
              <p:cNvSpPr>
                <a:spLocks noChangeShapeType="1"/>
              </p:cNvSpPr>
              <p:nvPr/>
            </p:nvSpPr>
            <p:spPr bwMode="auto">
              <a:xfrm>
                <a:off x="2718" y="1337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1" name="Line 109"/>
              <p:cNvSpPr>
                <a:spLocks noChangeShapeType="1"/>
              </p:cNvSpPr>
              <p:nvPr/>
            </p:nvSpPr>
            <p:spPr bwMode="auto">
              <a:xfrm flipV="1">
                <a:off x="413" y="600"/>
                <a:ext cx="1" cy="10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2" name="Line 110"/>
              <p:cNvSpPr>
                <a:spLocks noChangeShapeType="1"/>
              </p:cNvSpPr>
              <p:nvPr/>
            </p:nvSpPr>
            <p:spPr bwMode="auto">
              <a:xfrm flipH="1">
                <a:off x="413" y="1688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3" name="Line 111"/>
              <p:cNvSpPr>
                <a:spLocks noChangeShapeType="1"/>
              </p:cNvSpPr>
              <p:nvPr/>
            </p:nvSpPr>
            <p:spPr bwMode="auto">
              <a:xfrm flipH="1">
                <a:off x="413" y="1648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4" name="Line 112"/>
              <p:cNvSpPr>
                <a:spLocks noChangeShapeType="1"/>
              </p:cNvSpPr>
              <p:nvPr/>
            </p:nvSpPr>
            <p:spPr bwMode="auto">
              <a:xfrm flipH="1">
                <a:off x="413" y="1610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5" name="Line 113"/>
              <p:cNvSpPr>
                <a:spLocks noChangeShapeType="1"/>
              </p:cNvSpPr>
              <p:nvPr/>
            </p:nvSpPr>
            <p:spPr bwMode="auto">
              <a:xfrm flipH="1">
                <a:off x="413" y="1571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6" name="Line 114"/>
              <p:cNvSpPr>
                <a:spLocks noChangeShapeType="1"/>
              </p:cNvSpPr>
              <p:nvPr/>
            </p:nvSpPr>
            <p:spPr bwMode="auto">
              <a:xfrm flipH="1">
                <a:off x="413" y="1531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7" name="Line 115"/>
              <p:cNvSpPr>
                <a:spLocks noChangeShapeType="1"/>
              </p:cNvSpPr>
              <p:nvPr/>
            </p:nvSpPr>
            <p:spPr bwMode="auto">
              <a:xfrm flipH="1">
                <a:off x="413" y="1492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8" name="Line 116"/>
              <p:cNvSpPr>
                <a:spLocks noChangeShapeType="1"/>
              </p:cNvSpPr>
              <p:nvPr/>
            </p:nvSpPr>
            <p:spPr bwMode="auto">
              <a:xfrm flipH="1">
                <a:off x="413" y="1452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9" name="Line 117"/>
              <p:cNvSpPr>
                <a:spLocks noChangeShapeType="1"/>
              </p:cNvSpPr>
              <p:nvPr/>
            </p:nvSpPr>
            <p:spPr bwMode="auto">
              <a:xfrm flipH="1">
                <a:off x="413" y="1412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0" name="Line 118"/>
              <p:cNvSpPr>
                <a:spLocks noChangeShapeType="1"/>
              </p:cNvSpPr>
              <p:nvPr/>
            </p:nvSpPr>
            <p:spPr bwMode="auto">
              <a:xfrm flipH="1">
                <a:off x="413" y="1373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1" name="Line 119"/>
              <p:cNvSpPr>
                <a:spLocks noChangeShapeType="1"/>
              </p:cNvSpPr>
              <p:nvPr/>
            </p:nvSpPr>
            <p:spPr bwMode="auto">
              <a:xfrm flipH="1">
                <a:off x="413" y="1334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2" name="Line 120"/>
              <p:cNvSpPr>
                <a:spLocks noChangeShapeType="1"/>
              </p:cNvSpPr>
              <p:nvPr/>
            </p:nvSpPr>
            <p:spPr bwMode="auto">
              <a:xfrm flipH="1">
                <a:off x="413" y="1294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3" name="Line 121"/>
              <p:cNvSpPr>
                <a:spLocks noChangeShapeType="1"/>
              </p:cNvSpPr>
              <p:nvPr/>
            </p:nvSpPr>
            <p:spPr bwMode="auto">
              <a:xfrm flipH="1">
                <a:off x="413" y="1254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4" name="Line 122"/>
              <p:cNvSpPr>
                <a:spLocks noChangeShapeType="1"/>
              </p:cNvSpPr>
              <p:nvPr/>
            </p:nvSpPr>
            <p:spPr bwMode="auto">
              <a:xfrm flipH="1">
                <a:off x="413" y="1216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5" name="Line 123"/>
              <p:cNvSpPr>
                <a:spLocks noChangeShapeType="1"/>
              </p:cNvSpPr>
              <p:nvPr/>
            </p:nvSpPr>
            <p:spPr bwMode="auto">
              <a:xfrm flipH="1">
                <a:off x="413" y="1176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6" name="Line 124"/>
              <p:cNvSpPr>
                <a:spLocks noChangeShapeType="1"/>
              </p:cNvSpPr>
              <p:nvPr/>
            </p:nvSpPr>
            <p:spPr bwMode="auto">
              <a:xfrm flipH="1">
                <a:off x="413" y="1136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7" name="Line 125"/>
              <p:cNvSpPr>
                <a:spLocks noChangeShapeType="1"/>
              </p:cNvSpPr>
              <p:nvPr/>
            </p:nvSpPr>
            <p:spPr bwMode="auto">
              <a:xfrm flipH="1">
                <a:off x="413" y="1098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8" name="Line 126"/>
              <p:cNvSpPr>
                <a:spLocks noChangeShapeType="1"/>
              </p:cNvSpPr>
              <p:nvPr/>
            </p:nvSpPr>
            <p:spPr bwMode="auto">
              <a:xfrm flipH="1">
                <a:off x="413" y="1058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9" name="Line 127"/>
              <p:cNvSpPr>
                <a:spLocks noChangeShapeType="1"/>
              </p:cNvSpPr>
              <p:nvPr/>
            </p:nvSpPr>
            <p:spPr bwMode="auto">
              <a:xfrm flipH="1">
                <a:off x="413" y="1018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0" name="Line 128"/>
              <p:cNvSpPr>
                <a:spLocks noChangeShapeType="1"/>
              </p:cNvSpPr>
              <p:nvPr/>
            </p:nvSpPr>
            <p:spPr bwMode="auto">
              <a:xfrm flipH="1">
                <a:off x="413" y="980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1" name="Line 129"/>
              <p:cNvSpPr>
                <a:spLocks noChangeShapeType="1"/>
              </p:cNvSpPr>
              <p:nvPr/>
            </p:nvSpPr>
            <p:spPr bwMode="auto">
              <a:xfrm flipH="1">
                <a:off x="413" y="940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2" name="Line 130"/>
              <p:cNvSpPr>
                <a:spLocks noChangeShapeType="1"/>
              </p:cNvSpPr>
              <p:nvPr/>
            </p:nvSpPr>
            <p:spPr bwMode="auto">
              <a:xfrm flipH="1">
                <a:off x="413" y="900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3" name="Line 131"/>
              <p:cNvSpPr>
                <a:spLocks noChangeShapeType="1"/>
              </p:cNvSpPr>
              <p:nvPr/>
            </p:nvSpPr>
            <p:spPr bwMode="auto">
              <a:xfrm flipH="1">
                <a:off x="413" y="861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4" name="Line 132"/>
              <p:cNvSpPr>
                <a:spLocks noChangeShapeType="1"/>
              </p:cNvSpPr>
              <p:nvPr/>
            </p:nvSpPr>
            <p:spPr bwMode="auto">
              <a:xfrm flipH="1">
                <a:off x="413" y="821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5" name="Line 133"/>
              <p:cNvSpPr>
                <a:spLocks noChangeShapeType="1"/>
              </p:cNvSpPr>
              <p:nvPr/>
            </p:nvSpPr>
            <p:spPr bwMode="auto">
              <a:xfrm flipH="1">
                <a:off x="413" y="782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6" name="Line 134"/>
              <p:cNvSpPr>
                <a:spLocks noChangeShapeType="1"/>
              </p:cNvSpPr>
              <p:nvPr/>
            </p:nvSpPr>
            <p:spPr bwMode="auto">
              <a:xfrm flipH="1">
                <a:off x="413" y="744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7" name="Line 135"/>
              <p:cNvSpPr>
                <a:spLocks noChangeShapeType="1"/>
              </p:cNvSpPr>
              <p:nvPr/>
            </p:nvSpPr>
            <p:spPr bwMode="auto">
              <a:xfrm flipH="1">
                <a:off x="413" y="744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8" name="Line 136"/>
              <p:cNvSpPr>
                <a:spLocks noChangeShapeType="1"/>
              </p:cNvSpPr>
              <p:nvPr/>
            </p:nvSpPr>
            <p:spPr bwMode="auto">
              <a:xfrm flipH="1">
                <a:off x="413" y="703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9" name="Line 137"/>
              <p:cNvSpPr>
                <a:spLocks noChangeShapeType="1"/>
              </p:cNvSpPr>
              <p:nvPr/>
            </p:nvSpPr>
            <p:spPr bwMode="auto">
              <a:xfrm flipH="1">
                <a:off x="413" y="663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0" name="Line 138"/>
              <p:cNvSpPr>
                <a:spLocks noChangeShapeType="1"/>
              </p:cNvSpPr>
              <p:nvPr/>
            </p:nvSpPr>
            <p:spPr bwMode="auto">
              <a:xfrm flipH="1">
                <a:off x="413" y="625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1" name="Freeform 139"/>
              <p:cNvSpPr>
                <a:spLocks/>
              </p:cNvSpPr>
              <p:nvPr/>
            </p:nvSpPr>
            <p:spPr bwMode="auto">
              <a:xfrm>
                <a:off x="308" y="1665"/>
                <a:ext cx="31" cy="4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6"/>
                  </a:cxn>
                  <a:cxn ang="0">
                    <a:pos x="4" y="19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4" y="77"/>
                  </a:cxn>
                  <a:cxn ang="0">
                    <a:pos x="13" y="90"/>
                  </a:cxn>
                  <a:cxn ang="0">
                    <a:pos x="28" y="95"/>
                  </a:cxn>
                  <a:cxn ang="0">
                    <a:pos x="37" y="95"/>
                  </a:cxn>
                  <a:cxn ang="0">
                    <a:pos x="48" y="90"/>
                  </a:cxn>
                  <a:cxn ang="0">
                    <a:pos x="57" y="77"/>
                  </a:cxn>
                  <a:cxn ang="0">
                    <a:pos x="62" y="53"/>
                  </a:cxn>
                  <a:cxn ang="0">
                    <a:pos x="62" y="42"/>
                  </a:cxn>
                  <a:cxn ang="0">
                    <a:pos x="57" y="19"/>
                  </a:cxn>
                  <a:cxn ang="0">
                    <a:pos x="48" y="6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5">
                    <a:moveTo>
                      <a:pt x="28" y="0"/>
                    </a:moveTo>
                    <a:lnTo>
                      <a:pt x="13" y="6"/>
                    </a:lnTo>
                    <a:lnTo>
                      <a:pt x="4" y="19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4" y="77"/>
                    </a:lnTo>
                    <a:lnTo>
                      <a:pt x="13" y="90"/>
                    </a:lnTo>
                    <a:lnTo>
                      <a:pt x="28" y="95"/>
                    </a:lnTo>
                    <a:lnTo>
                      <a:pt x="37" y="95"/>
                    </a:lnTo>
                    <a:lnTo>
                      <a:pt x="48" y="90"/>
                    </a:lnTo>
                    <a:lnTo>
                      <a:pt x="57" y="77"/>
                    </a:lnTo>
                    <a:lnTo>
                      <a:pt x="62" y="53"/>
                    </a:lnTo>
                    <a:lnTo>
                      <a:pt x="62" y="42"/>
                    </a:lnTo>
                    <a:lnTo>
                      <a:pt x="57" y="19"/>
                    </a:lnTo>
                    <a:lnTo>
                      <a:pt x="48" y="6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2" name="Freeform 140"/>
              <p:cNvSpPr>
                <a:spLocks/>
              </p:cNvSpPr>
              <p:nvPr/>
            </p:nvSpPr>
            <p:spPr bwMode="auto">
              <a:xfrm>
                <a:off x="219" y="1507"/>
                <a:ext cx="31" cy="47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6" y="18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4" y="0"/>
                  </a:cxn>
                  <a:cxn ang="0">
                    <a:pos x="40" y="0"/>
                  </a:cxn>
                  <a:cxn ang="0">
                    <a:pos x="50" y="5"/>
                  </a:cxn>
                  <a:cxn ang="0">
                    <a:pos x="53" y="9"/>
                  </a:cxn>
                  <a:cxn ang="0">
                    <a:pos x="59" y="18"/>
                  </a:cxn>
                  <a:cxn ang="0">
                    <a:pos x="59" y="27"/>
                  </a:cxn>
                  <a:cxn ang="0">
                    <a:pos x="53" y="34"/>
                  </a:cxn>
                  <a:cxn ang="0">
                    <a:pos x="44" y="51"/>
                  </a:cxn>
                  <a:cxn ang="0">
                    <a:pos x="0" y="95"/>
                  </a:cxn>
                  <a:cxn ang="0">
                    <a:pos x="62" y="95"/>
                  </a:cxn>
                </a:cxnLst>
                <a:rect l="0" t="0" r="r" b="b"/>
                <a:pathLst>
                  <a:path w="62" h="95">
                    <a:moveTo>
                      <a:pt x="6" y="23"/>
                    </a:moveTo>
                    <a:lnTo>
                      <a:pt x="6" y="18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4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53" y="9"/>
                    </a:lnTo>
                    <a:lnTo>
                      <a:pt x="59" y="18"/>
                    </a:lnTo>
                    <a:lnTo>
                      <a:pt x="59" y="27"/>
                    </a:lnTo>
                    <a:lnTo>
                      <a:pt x="53" y="34"/>
                    </a:lnTo>
                    <a:lnTo>
                      <a:pt x="44" y="51"/>
                    </a:lnTo>
                    <a:lnTo>
                      <a:pt x="0" y="95"/>
                    </a:lnTo>
                    <a:lnTo>
                      <a:pt x="62" y="9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3" name="Freeform 141"/>
              <p:cNvSpPr>
                <a:spLocks/>
              </p:cNvSpPr>
              <p:nvPr/>
            </p:nvSpPr>
            <p:spPr bwMode="auto">
              <a:xfrm>
                <a:off x="262" y="1507"/>
                <a:ext cx="33" cy="4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5"/>
                  </a:cxn>
                  <a:cxn ang="0">
                    <a:pos x="5" y="18"/>
                  </a:cxn>
                  <a:cxn ang="0">
                    <a:pos x="0" y="42"/>
                  </a:cxn>
                  <a:cxn ang="0">
                    <a:pos x="0" y="56"/>
                  </a:cxn>
                  <a:cxn ang="0">
                    <a:pos x="5" y="76"/>
                  </a:cxn>
                  <a:cxn ang="0">
                    <a:pos x="14" y="91"/>
                  </a:cxn>
                  <a:cxn ang="0">
                    <a:pos x="27" y="95"/>
                  </a:cxn>
                  <a:cxn ang="0">
                    <a:pos x="38" y="95"/>
                  </a:cxn>
                  <a:cxn ang="0">
                    <a:pos x="51" y="91"/>
                  </a:cxn>
                  <a:cxn ang="0">
                    <a:pos x="60" y="76"/>
                  </a:cxn>
                  <a:cxn ang="0">
                    <a:pos x="66" y="56"/>
                  </a:cxn>
                  <a:cxn ang="0">
                    <a:pos x="66" y="42"/>
                  </a:cxn>
                  <a:cxn ang="0">
                    <a:pos x="60" y="18"/>
                  </a:cxn>
                  <a:cxn ang="0">
                    <a:pos x="51" y="5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5">
                    <a:moveTo>
                      <a:pt x="27" y="0"/>
                    </a:moveTo>
                    <a:lnTo>
                      <a:pt x="14" y="5"/>
                    </a:lnTo>
                    <a:lnTo>
                      <a:pt x="5" y="1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5" y="76"/>
                    </a:lnTo>
                    <a:lnTo>
                      <a:pt x="14" y="91"/>
                    </a:lnTo>
                    <a:lnTo>
                      <a:pt x="27" y="95"/>
                    </a:lnTo>
                    <a:lnTo>
                      <a:pt x="38" y="95"/>
                    </a:lnTo>
                    <a:lnTo>
                      <a:pt x="51" y="91"/>
                    </a:lnTo>
                    <a:lnTo>
                      <a:pt x="60" y="76"/>
                    </a:lnTo>
                    <a:lnTo>
                      <a:pt x="66" y="56"/>
                    </a:lnTo>
                    <a:lnTo>
                      <a:pt x="66" y="42"/>
                    </a:lnTo>
                    <a:lnTo>
                      <a:pt x="60" y="18"/>
                    </a:lnTo>
                    <a:lnTo>
                      <a:pt x="51" y="5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4" name="Freeform 142"/>
              <p:cNvSpPr>
                <a:spLocks/>
              </p:cNvSpPr>
              <p:nvPr/>
            </p:nvSpPr>
            <p:spPr bwMode="auto">
              <a:xfrm>
                <a:off x="308" y="1507"/>
                <a:ext cx="31" cy="4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5"/>
                  </a:cxn>
                  <a:cxn ang="0">
                    <a:pos x="4" y="18"/>
                  </a:cxn>
                  <a:cxn ang="0">
                    <a:pos x="0" y="42"/>
                  </a:cxn>
                  <a:cxn ang="0">
                    <a:pos x="0" y="56"/>
                  </a:cxn>
                  <a:cxn ang="0">
                    <a:pos x="4" y="76"/>
                  </a:cxn>
                  <a:cxn ang="0">
                    <a:pos x="13" y="91"/>
                  </a:cxn>
                  <a:cxn ang="0">
                    <a:pos x="28" y="95"/>
                  </a:cxn>
                  <a:cxn ang="0">
                    <a:pos x="37" y="95"/>
                  </a:cxn>
                  <a:cxn ang="0">
                    <a:pos x="48" y="91"/>
                  </a:cxn>
                  <a:cxn ang="0">
                    <a:pos x="57" y="76"/>
                  </a:cxn>
                  <a:cxn ang="0">
                    <a:pos x="62" y="56"/>
                  </a:cxn>
                  <a:cxn ang="0">
                    <a:pos x="62" y="42"/>
                  </a:cxn>
                  <a:cxn ang="0">
                    <a:pos x="57" y="18"/>
                  </a:cxn>
                  <a:cxn ang="0">
                    <a:pos x="48" y="5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5">
                    <a:moveTo>
                      <a:pt x="28" y="0"/>
                    </a:moveTo>
                    <a:lnTo>
                      <a:pt x="13" y="5"/>
                    </a:lnTo>
                    <a:lnTo>
                      <a:pt x="4" y="1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4" y="76"/>
                    </a:lnTo>
                    <a:lnTo>
                      <a:pt x="13" y="91"/>
                    </a:lnTo>
                    <a:lnTo>
                      <a:pt x="28" y="95"/>
                    </a:lnTo>
                    <a:lnTo>
                      <a:pt x="37" y="95"/>
                    </a:lnTo>
                    <a:lnTo>
                      <a:pt x="48" y="91"/>
                    </a:lnTo>
                    <a:lnTo>
                      <a:pt x="57" y="76"/>
                    </a:lnTo>
                    <a:lnTo>
                      <a:pt x="62" y="56"/>
                    </a:lnTo>
                    <a:lnTo>
                      <a:pt x="62" y="42"/>
                    </a:lnTo>
                    <a:lnTo>
                      <a:pt x="57" y="18"/>
                    </a:lnTo>
                    <a:lnTo>
                      <a:pt x="48" y="5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5" name="Freeform 143"/>
              <p:cNvSpPr>
                <a:spLocks/>
              </p:cNvSpPr>
              <p:nvPr/>
            </p:nvSpPr>
            <p:spPr bwMode="auto">
              <a:xfrm>
                <a:off x="219" y="1351"/>
                <a:ext cx="33" cy="3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62"/>
                  </a:cxn>
                  <a:cxn ang="0">
                    <a:pos x="68" y="62"/>
                  </a:cxn>
                </a:cxnLst>
                <a:rect l="0" t="0" r="r" b="b"/>
                <a:pathLst>
                  <a:path w="68" h="62">
                    <a:moveTo>
                      <a:pt x="44" y="0"/>
                    </a:moveTo>
                    <a:lnTo>
                      <a:pt x="0" y="62"/>
                    </a:lnTo>
                    <a:lnTo>
                      <a:pt x="68" y="6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6" name="Line 144"/>
              <p:cNvSpPr>
                <a:spLocks noChangeShapeType="1"/>
              </p:cNvSpPr>
              <p:nvPr/>
            </p:nvSpPr>
            <p:spPr bwMode="auto">
              <a:xfrm>
                <a:off x="241" y="1351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7" name="Freeform 145"/>
              <p:cNvSpPr>
                <a:spLocks/>
              </p:cNvSpPr>
              <p:nvPr/>
            </p:nvSpPr>
            <p:spPr bwMode="auto">
              <a:xfrm>
                <a:off x="262" y="1351"/>
                <a:ext cx="33" cy="4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2"/>
                  </a:cxn>
                  <a:cxn ang="0">
                    <a:pos x="5" y="17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5" y="73"/>
                  </a:cxn>
                  <a:cxn ang="0">
                    <a:pos x="14" y="88"/>
                  </a:cxn>
                  <a:cxn ang="0">
                    <a:pos x="27" y="92"/>
                  </a:cxn>
                  <a:cxn ang="0">
                    <a:pos x="38" y="92"/>
                  </a:cxn>
                  <a:cxn ang="0">
                    <a:pos x="51" y="88"/>
                  </a:cxn>
                  <a:cxn ang="0">
                    <a:pos x="60" y="73"/>
                  </a:cxn>
                  <a:cxn ang="0">
                    <a:pos x="66" y="53"/>
                  </a:cxn>
                  <a:cxn ang="0">
                    <a:pos x="66" y="39"/>
                  </a:cxn>
                  <a:cxn ang="0">
                    <a:pos x="60" y="17"/>
                  </a:cxn>
                  <a:cxn ang="0">
                    <a:pos x="51" y="2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2">
                    <a:moveTo>
                      <a:pt x="27" y="0"/>
                    </a:moveTo>
                    <a:lnTo>
                      <a:pt x="14" y="2"/>
                    </a:lnTo>
                    <a:lnTo>
                      <a:pt x="5" y="17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5" y="73"/>
                    </a:lnTo>
                    <a:lnTo>
                      <a:pt x="14" y="88"/>
                    </a:lnTo>
                    <a:lnTo>
                      <a:pt x="27" y="92"/>
                    </a:lnTo>
                    <a:lnTo>
                      <a:pt x="38" y="92"/>
                    </a:lnTo>
                    <a:lnTo>
                      <a:pt x="51" y="88"/>
                    </a:lnTo>
                    <a:lnTo>
                      <a:pt x="60" y="73"/>
                    </a:lnTo>
                    <a:lnTo>
                      <a:pt x="66" y="53"/>
                    </a:lnTo>
                    <a:lnTo>
                      <a:pt x="66" y="39"/>
                    </a:lnTo>
                    <a:lnTo>
                      <a:pt x="60" y="17"/>
                    </a:lnTo>
                    <a:lnTo>
                      <a:pt x="51" y="2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8" name="Freeform 146"/>
              <p:cNvSpPr>
                <a:spLocks/>
              </p:cNvSpPr>
              <p:nvPr/>
            </p:nvSpPr>
            <p:spPr bwMode="auto">
              <a:xfrm>
                <a:off x="308" y="1351"/>
                <a:ext cx="31" cy="4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2"/>
                  </a:cxn>
                  <a:cxn ang="0">
                    <a:pos x="4" y="17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4" y="73"/>
                  </a:cxn>
                  <a:cxn ang="0">
                    <a:pos x="13" y="88"/>
                  </a:cxn>
                  <a:cxn ang="0">
                    <a:pos x="28" y="92"/>
                  </a:cxn>
                  <a:cxn ang="0">
                    <a:pos x="37" y="92"/>
                  </a:cxn>
                  <a:cxn ang="0">
                    <a:pos x="48" y="88"/>
                  </a:cxn>
                  <a:cxn ang="0">
                    <a:pos x="57" y="73"/>
                  </a:cxn>
                  <a:cxn ang="0">
                    <a:pos x="62" y="53"/>
                  </a:cxn>
                  <a:cxn ang="0">
                    <a:pos x="62" y="39"/>
                  </a:cxn>
                  <a:cxn ang="0">
                    <a:pos x="57" y="17"/>
                  </a:cxn>
                  <a:cxn ang="0">
                    <a:pos x="48" y="2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2">
                    <a:moveTo>
                      <a:pt x="28" y="0"/>
                    </a:moveTo>
                    <a:lnTo>
                      <a:pt x="13" y="2"/>
                    </a:lnTo>
                    <a:lnTo>
                      <a:pt x="4" y="17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4" y="73"/>
                    </a:lnTo>
                    <a:lnTo>
                      <a:pt x="13" y="88"/>
                    </a:lnTo>
                    <a:lnTo>
                      <a:pt x="28" y="92"/>
                    </a:lnTo>
                    <a:lnTo>
                      <a:pt x="37" y="92"/>
                    </a:lnTo>
                    <a:lnTo>
                      <a:pt x="48" y="88"/>
                    </a:lnTo>
                    <a:lnTo>
                      <a:pt x="57" y="73"/>
                    </a:lnTo>
                    <a:lnTo>
                      <a:pt x="62" y="53"/>
                    </a:lnTo>
                    <a:lnTo>
                      <a:pt x="62" y="39"/>
                    </a:lnTo>
                    <a:lnTo>
                      <a:pt x="57" y="17"/>
                    </a:lnTo>
                    <a:lnTo>
                      <a:pt x="48" y="2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9" name="Freeform 147"/>
              <p:cNvSpPr>
                <a:spLocks/>
              </p:cNvSpPr>
              <p:nvPr/>
            </p:nvSpPr>
            <p:spPr bwMode="auto">
              <a:xfrm>
                <a:off x="221" y="1192"/>
                <a:ext cx="29" cy="47"/>
              </a:xfrm>
              <a:custGeom>
                <a:avLst/>
                <a:gdLst/>
                <a:ahLst/>
                <a:cxnLst>
                  <a:cxn ang="0">
                    <a:pos x="53" y="12"/>
                  </a:cxn>
                  <a:cxn ang="0">
                    <a:pos x="47" y="3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1" y="3"/>
                  </a:cxn>
                  <a:cxn ang="0">
                    <a:pos x="3" y="18"/>
                  </a:cxn>
                  <a:cxn ang="0">
                    <a:pos x="0" y="42"/>
                  </a:cxn>
                  <a:cxn ang="0">
                    <a:pos x="0" y="62"/>
                  </a:cxn>
                  <a:cxn ang="0">
                    <a:pos x="3" y="80"/>
                  </a:cxn>
                  <a:cxn ang="0">
                    <a:pos x="11" y="89"/>
                  </a:cxn>
                  <a:cxn ang="0">
                    <a:pos x="25" y="95"/>
                  </a:cxn>
                  <a:cxn ang="0">
                    <a:pos x="29" y="95"/>
                  </a:cxn>
                  <a:cxn ang="0">
                    <a:pos x="44" y="89"/>
                  </a:cxn>
                  <a:cxn ang="0">
                    <a:pos x="53" y="80"/>
                  </a:cxn>
                  <a:cxn ang="0">
                    <a:pos x="56" y="69"/>
                  </a:cxn>
                  <a:cxn ang="0">
                    <a:pos x="56" y="62"/>
                  </a:cxn>
                  <a:cxn ang="0">
                    <a:pos x="53" y="51"/>
                  </a:cxn>
                  <a:cxn ang="0">
                    <a:pos x="44" y="42"/>
                  </a:cxn>
                  <a:cxn ang="0">
                    <a:pos x="29" y="36"/>
                  </a:cxn>
                  <a:cxn ang="0">
                    <a:pos x="25" y="36"/>
                  </a:cxn>
                  <a:cxn ang="0">
                    <a:pos x="11" y="42"/>
                  </a:cxn>
                  <a:cxn ang="0">
                    <a:pos x="3" y="51"/>
                  </a:cxn>
                  <a:cxn ang="0">
                    <a:pos x="0" y="62"/>
                  </a:cxn>
                </a:cxnLst>
                <a:rect l="0" t="0" r="r" b="b"/>
                <a:pathLst>
                  <a:path w="56" h="95">
                    <a:moveTo>
                      <a:pt x="53" y="12"/>
                    </a:moveTo>
                    <a:lnTo>
                      <a:pt x="47" y="3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1" y="3"/>
                    </a:lnTo>
                    <a:lnTo>
                      <a:pt x="3" y="18"/>
                    </a:lnTo>
                    <a:lnTo>
                      <a:pt x="0" y="42"/>
                    </a:lnTo>
                    <a:lnTo>
                      <a:pt x="0" y="62"/>
                    </a:lnTo>
                    <a:lnTo>
                      <a:pt x="3" y="80"/>
                    </a:lnTo>
                    <a:lnTo>
                      <a:pt x="11" y="89"/>
                    </a:lnTo>
                    <a:lnTo>
                      <a:pt x="25" y="95"/>
                    </a:lnTo>
                    <a:lnTo>
                      <a:pt x="29" y="95"/>
                    </a:lnTo>
                    <a:lnTo>
                      <a:pt x="44" y="89"/>
                    </a:lnTo>
                    <a:lnTo>
                      <a:pt x="53" y="80"/>
                    </a:lnTo>
                    <a:lnTo>
                      <a:pt x="56" y="69"/>
                    </a:lnTo>
                    <a:lnTo>
                      <a:pt x="56" y="62"/>
                    </a:lnTo>
                    <a:lnTo>
                      <a:pt x="53" y="51"/>
                    </a:lnTo>
                    <a:lnTo>
                      <a:pt x="44" y="42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11" y="42"/>
                    </a:lnTo>
                    <a:lnTo>
                      <a:pt x="3" y="51"/>
                    </a:lnTo>
                    <a:lnTo>
                      <a:pt x="0" y="6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0" name="Freeform 148"/>
              <p:cNvSpPr>
                <a:spLocks/>
              </p:cNvSpPr>
              <p:nvPr/>
            </p:nvSpPr>
            <p:spPr bwMode="auto">
              <a:xfrm>
                <a:off x="262" y="1192"/>
                <a:ext cx="33" cy="4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3"/>
                  </a:cxn>
                  <a:cxn ang="0">
                    <a:pos x="5" y="18"/>
                  </a:cxn>
                  <a:cxn ang="0">
                    <a:pos x="0" y="42"/>
                  </a:cxn>
                  <a:cxn ang="0">
                    <a:pos x="0" y="54"/>
                  </a:cxn>
                  <a:cxn ang="0">
                    <a:pos x="5" y="78"/>
                  </a:cxn>
                  <a:cxn ang="0">
                    <a:pos x="14" y="89"/>
                  </a:cxn>
                  <a:cxn ang="0">
                    <a:pos x="27" y="95"/>
                  </a:cxn>
                  <a:cxn ang="0">
                    <a:pos x="38" y="95"/>
                  </a:cxn>
                  <a:cxn ang="0">
                    <a:pos x="51" y="89"/>
                  </a:cxn>
                  <a:cxn ang="0">
                    <a:pos x="60" y="78"/>
                  </a:cxn>
                  <a:cxn ang="0">
                    <a:pos x="66" y="54"/>
                  </a:cxn>
                  <a:cxn ang="0">
                    <a:pos x="66" y="42"/>
                  </a:cxn>
                  <a:cxn ang="0">
                    <a:pos x="60" y="18"/>
                  </a:cxn>
                  <a:cxn ang="0">
                    <a:pos x="51" y="3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5">
                    <a:moveTo>
                      <a:pt x="27" y="0"/>
                    </a:moveTo>
                    <a:lnTo>
                      <a:pt x="14" y="3"/>
                    </a:lnTo>
                    <a:lnTo>
                      <a:pt x="5" y="18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5" y="78"/>
                    </a:lnTo>
                    <a:lnTo>
                      <a:pt x="14" y="89"/>
                    </a:lnTo>
                    <a:lnTo>
                      <a:pt x="27" y="95"/>
                    </a:lnTo>
                    <a:lnTo>
                      <a:pt x="38" y="95"/>
                    </a:lnTo>
                    <a:lnTo>
                      <a:pt x="51" y="89"/>
                    </a:lnTo>
                    <a:lnTo>
                      <a:pt x="60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60" y="18"/>
                    </a:lnTo>
                    <a:lnTo>
                      <a:pt x="51" y="3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1" name="Freeform 149"/>
              <p:cNvSpPr>
                <a:spLocks/>
              </p:cNvSpPr>
              <p:nvPr/>
            </p:nvSpPr>
            <p:spPr bwMode="auto">
              <a:xfrm>
                <a:off x="308" y="1192"/>
                <a:ext cx="31" cy="4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3"/>
                  </a:cxn>
                  <a:cxn ang="0">
                    <a:pos x="4" y="18"/>
                  </a:cxn>
                  <a:cxn ang="0">
                    <a:pos x="0" y="42"/>
                  </a:cxn>
                  <a:cxn ang="0">
                    <a:pos x="0" y="54"/>
                  </a:cxn>
                  <a:cxn ang="0">
                    <a:pos x="4" y="78"/>
                  </a:cxn>
                  <a:cxn ang="0">
                    <a:pos x="13" y="89"/>
                  </a:cxn>
                  <a:cxn ang="0">
                    <a:pos x="28" y="95"/>
                  </a:cxn>
                  <a:cxn ang="0">
                    <a:pos x="37" y="95"/>
                  </a:cxn>
                  <a:cxn ang="0">
                    <a:pos x="48" y="89"/>
                  </a:cxn>
                  <a:cxn ang="0">
                    <a:pos x="57" y="78"/>
                  </a:cxn>
                  <a:cxn ang="0">
                    <a:pos x="62" y="54"/>
                  </a:cxn>
                  <a:cxn ang="0">
                    <a:pos x="62" y="42"/>
                  </a:cxn>
                  <a:cxn ang="0">
                    <a:pos x="57" y="18"/>
                  </a:cxn>
                  <a:cxn ang="0">
                    <a:pos x="48" y="3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5">
                    <a:moveTo>
                      <a:pt x="28" y="0"/>
                    </a:moveTo>
                    <a:lnTo>
                      <a:pt x="13" y="3"/>
                    </a:lnTo>
                    <a:lnTo>
                      <a:pt x="4" y="18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4" y="78"/>
                    </a:lnTo>
                    <a:lnTo>
                      <a:pt x="13" y="89"/>
                    </a:lnTo>
                    <a:lnTo>
                      <a:pt x="28" y="95"/>
                    </a:lnTo>
                    <a:lnTo>
                      <a:pt x="37" y="95"/>
                    </a:lnTo>
                    <a:lnTo>
                      <a:pt x="48" y="89"/>
                    </a:lnTo>
                    <a:lnTo>
                      <a:pt x="57" y="78"/>
                    </a:lnTo>
                    <a:lnTo>
                      <a:pt x="62" y="54"/>
                    </a:lnTo>
                    <a:lnTo>
                      <a:pt x="62" y="42"/>
                    </a:lnTo>
                    <a:lnTo>
                      <a:pt x="57" y="18"/>
                    </a:lnTo>
                    <a:lnTo>
                      <a:pt x="48" y="3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2" name="Freeform 150"/>
              <p:cNvSpPr>
                <a:spLocks/>
              </p:cNvSpPr>
              <p:nvPr/>
            </p:nvSpPr>
            <p:spPr bwMode="auto">
              <a:xfrm>
                <a:off x="219" y="1034"/>
                <a:ext cx="31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" y="7"/>
                  </a:cxn>
                  <a:cxn ang="0">
                    <a:pos x="6" y="14"/>
                  </a:cxn>
                  <a:cxn ang="0">
                    <a:pos x="6" y="23"/>
                  </a:cxn>
                  <a:cxn ang="0">
                    <a:pos x="9" y="33"/>
                  </a:cxn>
                  <a:cxn ang="0">
                    <a:pos x="17" y="36"/>
                  </a:cxn>
                  <a:cxn ang="0">
                    <a:pos x="35" y="42"/>
                  </a:cxn>
                  <a:cxn ang="0">
                    <a:pos x="50" y="45"/>
                  </a:cxn>
                  <a:cxn ang="0">
                    <a:pos x="59" y="53"/>
                  </a:cxn>
                  <a:cxn ang="0">
                    <a:pos x="62" y="62"/>
                  </a:cxn>
                  <a:cxn ang="0">
                    <a:pos x="62" y="76"/>
                  </a:cxn>
                  <a:cxn ang="0">
                    <a:pos x="59" y="86"/>
                  </a:cxn>
                  <a:cxn ang="0">
                    <a:pos x="40" y="95"/>
                  </a:cxn>
                  <a:cxn ang="0">
                    <a:pos x="24" y="95"/>
                  </a:cxn>
                  <a:cxn ang="0">
                    <a:pos x="9" y="89"/>
                  </a:cxn>
                  <a:cxn ang="0">
                    <a:pos x="6" y="86"/>
                  </a:cxn>
                  <a:cxn ang="0">
                    <a:pos x="0" y="76"/>
                  </a:cxn>
                  <a:cxn ang="0">
                    <a:pos x="0" y="62"/>
                  </a:cxn>
                  <a:cxn ang="0">
                    <a:pos x="6" y="53"/>
                  </a:cxn>
                  <a:cxn ang="0">
                    <a:pos x="15" y="45"/>
                  </a:cxn>
                  <a:cxn ang="0">
                    <a:pos x="26" y="42"/>
                  </a:cxn>
                  <a:cxn ang="0">
                    <a:pos x="44" y="36"/>
                  </a:cxn>
                  <a:cxn ang="0">
                    <a:pos x="53" y="33"/>
                  </a:cxn>
                  <a:cxn ang="0">
                    <a:pos x="59" y="23"/>
                  </a:cxn>
                  <a:cxn ang="0">
                    <a:pos x="59" y="14"/>
                  </a:cxn>
                  <a:cxn ang="0">
                    <a:pos x="53" y="7"/>
                  </a:cxn>
                  <a:cxn ang="0">
                    <a:pos x="40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62" h="95">
                    <a:moveTo>
                      <a:pt x="24" y="0"/>
                    </a:moveTo>
                    <a:lnTo>
                      <a:pt x="9" y="7"/>
                    </a:lnTo>
                    <a:lnTo>
                      <a:pt x="6" y="14"/>
                    </a:lnTo>
                    <a:lnTo>
                      <a:pt x="6" y="23"/>
                    </a:lnTo>
                    <a:lnTo>
                      <a:pt x="9" y="33"/>
                    </a:lnTo>
                    <a:lnTo>
                      <a:pt x="17" y="36"/>
                    </a:lnTo>
                    <a:lnTo>
                      <a:pt x="35" y="42"/>
                    </a:lnTo>
                    <a:lnTo>
                      <a:pt x="50" y="45"/>
                    </a:lnTo>
                    <a:lnTo>
                      <a:pt x="59" y="53"/>
                    </a:lnTo>
                    <a:lnTo>
                      <a:pt x="62" y="62"/>
                    </a:lnTo>
                    <a:lnTo>
                      <a:pt x="62" y="76"/>
                    </a:lnTo>
                    <a:lnTo>
                      <a:pt x="59" y="86"/>
                    </a:lnTo>
                    <a:lnTo>
                      <a:pt x="40" y="95"/>
                    </a:lnTo>
                    <a:lnTo>
                      <a:pt x="24" y="95"/>
                    </a:lnTo>
                    <a:lnTo>
                      <a:pt x="9" y="89"/>
                    </a:lnTo>
                    <a:lnTo>
                      <a:pt x="6" y="86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6" y="53"/>
                    </a:lnTo>
                    <a:lnTo>
                      <a:pt x="15" y="45"/>
                    </a:lnTo>
                    <a:lnTo>
                      <a:pt x="26" y="42"/>
                    </a:lnTo>
                    <a:lnTo>
                      <a:pt x="44" y="36"/>
                    </a:lnTo>
                    <a:lnTo>
                      <a:pt x="53" y="33"/>
                    </a:lnTo>
                    <a:lnTo>
                      <a:pt x="59" y="23"/>
                    </a:lnTo>
                    <a:lnTo>
                      <a:pt x="59" y="14"/>
                    </a:lnTo>
                    <a:lnTo>
                      <a:pt x="53" y="7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3" name="Freeform 151"/>
              <p:cNvSpPr>
                <a:spLocks/>
              </p:cNvSpPr>
              <p:nvPr/>
            </p:nvSpPr>
            <p:spPr bwMode="auto">
              <a:xfrm>
                <a:off x="262" y="1034"/>
                <a:ext cx="33" cy="4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7"/>
                  </a:cxn>
                  <a:cxn ang="0">
                    <a:pos x="5" y="1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5" y="76"/>
                  </a:cxn>
                  <a:cxn ang="0">
                    <a:pos x="14" y="89"/>
                  </a:cxn>
                  <a:cxn ang="0">
                    <a:pos x="27" y="95"/>
                  </a:cxn>
                  <a:cxn ang="0">
                    <a:pos x="38" y="95"/>
                  </a:cxn>
                  <a:cxn ang="0">
                    <a:pos x="51" y="89"/>
                  </a:cxn>
                  <a:cxn ang="0">
                    <a:pos x="60" y="76"/>
                  </a:cxn>
                  <a:cxn ang="0">
                    <a:pos x="66" y="53"/>
                  </a:cxn>
                  <a:cxn ang="0">
                    <a:pos x="66" y="42"/>
                  </a:cxn>
                  <a:cxn ang="0">
                    <a:pos x="60" y="18"/>
                  </a:cxn>
                  <a:cxn ang="0">
                    <a:pos x="51" y="7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5">
                    <a:moveTo>
                      <a:pt x="27" y="0"/>
                    </a:moveTo>
                    <a:lnTo>
                      <a:pt x="14" y="7"/>
                    </a:lnTo>
                    <a:lnTo>
                      <a:pt x="5" y="1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5" y="76"/>
                    </a:lnTo>
                    <a:lnTo>
                      <a:pt x="14" y="89"/>
                    </a:lnTo>
                    <a:lnTo>
                      <a:pt x="27" y="95"/>
                    </a:lnTo>
                    <a:lnTo>
                      <a:pt x="38" y="95"/>
                    </a:lnTo>
                    <a:lnTo>
                      <a:pt x="51" y="89"/>
                    </a:lnTo>
                    <a:lnTo>
                      <a:pt x="60" y="76"/>
                    </a:lnTo>
                    <a:lnTo>
                      <a:pt x="66" y="53"/>
                    </a:lnTo>
                    <a:lnTo>
                      <a:pt x="66" y="42"/>
                    </a:lnTo>
                    <a:lnTo>
                      <a:pt x="60" y="18"/>
                    </a:lnTo>
                    <a:lnTo>
                      <a:pt x="51" y="7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4" name="Freeform 152"/>
              <p:cNvSpPr>
                <a:spLocks/>
              </p:cNvSpPr>
              <p:nvPr/>
            </p:nvSpPr>
            <p:spPr bwMode="auto">
              <a:xfrm>
                <a:off x="308" y="1034"/>
                <a:ext cx="31" cy="4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7"/>
                  </a:cxn>
                  <a:cxn ang="0">
                    <a:pos x="4" y="1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4" y="76"/>
                  </a:cxn>
                  <a:cxn ang="0">
                    <a:pos x="13" y="89"/>
                  </a:cxn>
                  <a:cxn ang="0">
                    <a:pos x="28" y="95"/>
                  </a:cxn>
                  <a:cxn ang="0">
                    <a:pos x="37" y="95"/>
                  </a:cxn>
                  <a:cxn ang="0">
                    <a:pos x="48" y="89"/>
                  </a:cxn>
                  <a:cxn ang="0">
                    <a:pos x="57" y="76"/>
                  </a:cxn>
                  <a:cxn ang="0">
                    <a:pos x="62" y="53"/>
                  </a:cxn>
                  <a:cxn ang="0">
                    <a:pos x="62" y="42"/>
                  </a:cxn>
                  <a:cxn ang="0">
                    <a:pos x="57" y="18"/>
                  </a:cxn>
                  <a:cxn ang="0">
                    <a:pos x="48" y="7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5">
                    <a:moveTo>
                      <a:pt x="28" y="0"/>
                    </a:moveTo>
                    <a:lnTo>
                      <a:pt x="13" y="7"/>
                    </a:lnTo>
                    <a:lnTo>
                      <a:pt x="4" y="1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4" y="76"/>
                    </a:lnTo>
                    <a:lnTo>
                      <a:pt x="13" y="89"/>
                    </a:lnTo>
                    <a:lnTo>
                      <a:pt x="28" y="95"/>
                    </a:lnTo>
                    <a:lnTo>
                      <a:pt x="37" y="95"/>
                    </a:lnTo>
                    <a:lnTo>
                      <a:pt x="48" y="89"/>
                    </a:lnTo>
                    <a:lnTo>
                      <a:pt x="57" y="76"/>
                    </a:lnTo>
                    <a:lnTo>
                      <a:pt x="62" y="53"/>
                    </a:lnTo>
                    <a:lnTo>
                      <a:pt x="62" y="42"/>
                    </a:lnTo>
                    <a:lnTo>
                      <a:pt x="57" y="18"/>
                    </a:lnTo>
                    <a:lnTo>
                      <a:pt x="48" y="7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5" name="Freeform 153"/>
              <p:cNvSpPr>
                <a:spLocks/>
              </p:cNvSpPr>
              <p:nvPr/>
            </p:nvSpPr>
            <p:spPr bwMode="auto">
              <a:xfrm>
                <a:off x="181" y="876"/>
                <a:ext cx="11" cy="47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22" y="95"/>
                  </a:cxn>
                </a:cxnLst>
                <a:rect l="0" t="0" r="r" b="b"/>
                <a:pathLst>
                  <a:path w="22" h="95">
                    <a:moveTo>
                      <a:pt x="0" y="22"/>
                    </a:moveTo>
                    <a:lnTo>
                      <a:pt x="9" y="14"/>
                    </a:lnTo>
                    <a:lnTo>
                      <a:pt x="22" y="0"/>
                    </a:lnTo>
                    <a:lnTo>
                      <a:pt x="22" y="9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6" name="Freeform 154"/>
              <p:cNvSpPr>
                <a:spLocks/>
              </p:cNvSpPr>
              <p:nvPr/>
            </p:nvSpPr>
            <p:spPr bwMode="auto">
              <a:xfrm>
                <a:off x="219" y="876"/>
                <a:ext cx="31" cy="4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7"/>
                  </a:cxn>
                  <a:cxn ang="0">
                    <a:pos x="6" y="22"/>
                  </a:cxn>
                  <a:cxn ang="0">
                    <a:pos x="0" y="42"/>
                  </a:cxn>
                  <a:cxn ang="0">
                    <a:pos x="0" y="56"/>
                  </a:cxn>
                  <a:cxn ang="0">
                    <a:pos x="6" y="76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35" y="95"/>
                  </a:cxn>
                  <a:cxn ang="0">
                    <a:pos x="50" y="91"/>
                  </a:cxn>
                  <a:cxn ang="0">
                    <a:pos x="59" y="76"/>
                  </a:cxn>
                  <a:cxn ang="0">
                    <a:pos x="62" y="56"/>
                  </a:cxn>
                  <a:cxn ang="0">
                    <a:pos x="62" y="42"/>
                  </a:cxn>
                  <a:cxn ang="0">
                    <a:pos x="59" y="22"/>
                  </a:cxn>
                  <a:cxn ang="0">
                    <a:pos x="50" y="7"/>
                  </a:cxn>
                  <a:cxn ang="0">
                    <a:pos x="35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62" h="95">
                    <a:moveTo>
                      <a:pt x="26" y="0"/>
                    </a:moveTo>
                    <a:lnTo>
                      <a:pt x="15" y="7"/>
                    </a:lnTo>
                    <a:lnTo>
                      <a:pt x="6" y="22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6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35" y="95"/>
                    </a:lnTo>
                    <a:lnTo>
                      <a:pt x="50" y="91"/>
                    </a:lnTo>
                    <a:lnTo>
                      <a:pt x="59" y="76"/>
                    </a:lnTo>
                    <a:lnTo>
                      <a:pt x="62" y="56"/>
                    </a:lnTo>
                    <a:lnTo>
                      <a:pt x="62" y="42"/>
                    </a:lnTo>
                    <a:lnTo>
                      <a:pt x="59" y="22"/>
                    </a:lnTo>
                    <a:lnTo>
                      <a:pt x="50" y="7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7" name="Freeform 155"/>
              <p:cNvSpPr>
                <a:spLocks/>
              </p:cNvSpPr>
              <p:nvPr/>
            </p:nvSpPr>
            <p:spPr bwMode="auto">
              <a:xfrm>
                <a:off x="262" y="876"/>
                <a:ext cx="33" cy="4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7"/>
                  </a:cxn>
                  <a:cxn ang="0">
                    <a:pos x="5" y="22"/>
                  </a:cxn>
                  <a:cxn ang="0">
                    <a:pos x="0" y="42"/>
                  </a:cxn>
                  <a:cxn ang="0">
                    <a:pos x="0" y="56"/>
                  </a:cxn>
                  <a:cxn ang="0">
                    <a:pos x="5" y="76"/>
                  </a:cxn>
                  <a:cxn ang="0">
                    <a:pos x="14" y="91"/>
                  </a:cxn>
                  <a:cxn ang="0">
                    <a:pos x="27" y="95"/>
                  </a:cxn>
                  <a:cxn ang="0">
                    <a:pos x="38" y="95"/>
                  </a:cxn>
                  <a:cxn ang="0">
                    <a:pos x="51" y="91"/>
                  </a:cxn>
                  <a:cxn ang="0">
                    <a:pos x="60" y="76"/>
                  </a:cxn>
                  <a:cxn ang="0">
                    <a:pos x="66" y="56"/>
                  </a:cxn>
                  <a:cxn ang="0">
                    <a:pos x="66" y="42"/>
                  </a:cxn>
                  <a:cxn ang="0">
                    <a:pos x="60" y="22"/>
                  </a:cxn>
                  <a:cxn ang="0">
                    <a:pos x="51" y="7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5">
                    <a:moveTo>
                      <a:pt x="27" y="0"/>
                    </a:moveTo>
                    <a:lnTo>
                      <a:pt x="14" y="7"/>
                    </a:lnTo>
                    <a:lnTo>
                      <a:pt x="5" y="22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5" y="76"/>
                    </a:lnTo>
                    <a:lnTo>
                      <a:pt x="14" y="91"/>
                    </a:lnTo>
                    <a:lnTo>
                      <a:pt x="27" y="95"/>
                    </a:lnTo>
                    <a:lnTo>
                      <a:pt x="38" y="95"/>
                    </a:lnTo>
                    <a:lnTo>
                      <a:pt x="51" y="91"/>
                    </a:lnTo>
                    <a:lnTo>
                      <a:pt x="60" y="76"/>
                    </a:lnTo>
                    <a:lnTo>
                      <a:pt x="66" y="56"/>
                    </a:lnTo>
                    <a:lnTo>
                      <a:pt x="66" y="42"/>
                    </a:lnTo>
                    <a:lnTo>
                      <a:pt x="60" y="22"/>
                    </a:lnTo>
                    <a:lnTo>
                      <a:pt x="51" y="7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8" name="Freeform 156"/>
              <p:cNvSpPr>
                <a:spLocks/>
              </p:cNvSpPr>
              <p:nvPr/>
            </p:nvSpPr>
            <p:spPr bwMode="auto">
              <a:xfrm>
                <a:off x="308" y="876"/>
                <a:ext cx="31" cy="4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7"/>
                  </a:cxn>
                  <a:cxn ang="0">
                    <a:pos x="4" y="22"/>
                  </a:cxn>
                  <a:cxn ang="0">
                    <a:pos x="0" y="42"/>
                  </a:cxn>
                  <a:cxn ang="0">
                    <a:pos x="0" y="56"/>
                  </a:cxn>
                  <a:cxn ang="0">
                    <a:pos x="4" y="76"/>
                  </a:cxn>
                  <a:cxn ang="0">
                    <a:pos x="13" y="91"/>
                  </a:cxn>
                  <a:cxn ang="0">
                    <a:pos x="28" y="95"/>
                  </a:cxn>
                  <a:cxn ang="0">
                    <a:pos x="37" y="95"/>
                  </a:cxn>
                  <a:cxn ang="0">
                    <a:pos x="48" y="91"/>
                  </a:cxn>
                  <a:cxn ang="0">
                    <a:pos x="57" y="76"/>
                  </a:cxn>
                  <a:cxn ang="0">
                    <a:pos x="62" y="56"/>
                  </a:cxn>
                  <a:cxn ang="0">
                    <a:pos x="62" y="42"/>
                  </a:cxn>
                  <a:cxn ang="0">
                    <a:pos x="57" y="22"/>
                  </a:cxn>
                  <a:cxn ang="0">
                    <a:pos x="48" y="7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5">
                    <a:moveTo>
                      <a:pt x="28" y="0"/>
                    </a:moveTo>
                    <a:lnTo>
                      <a:pt x="13" y="7"/>
                    </a:lnTo>
                    <a:lnTo>
                      <a:pt x="4" y="22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4" y="76"/>
                    </a:lnTo>
                    <a:lnTo>
                      <a:pt x="13" y="91"/>
                    </a:lnTo>
                    <a:lnTo>
                      <a:pt x="28" y="95"/>
                    </a:lnTo>
                    <a:lnTo>
                      <a:pt x="37" y="95"/>
                    </a:lnTo>
                    <a:lnTo>
                      <a:pt x="48" y="91"/>
                    </a:lnTo>
                    <a:lnTo>
                      <a:pt x="57" y="76"/>
                    </a:lnTo>
                    <a:lnTo>
                      <a:pt x="62" y="56"/>
                    </a:lnTo>
                    <a:lnTo>
                      <a:pt x="62" y="42"/>
                    </a:lnTo>
                    <a:lnTo>
                      <a:pt x="57" y="22"/>
                    </a:lnTo>
                    <a:lnTo>
                      <a:pt x="48" y="7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9" name="Freeform 157"/>
              <p:cNvSpPr>
                <a:spLocks/>
              </p:cNvSpPr>
              <p:nvPr/>
            </p:nvSpPr>
            <p:spPr bwMode="auto">
              <a:xfrm>
                <a:off x="181" y="720"/>
                <a:ext cx="11" cy="4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10"/>
                  </a:cxn>
                  <a:cxn ang="0">
                    <a:pos x="22" y="0"/>
                  </a:cxn>
                  <a:cxn ang="0">
                    <a:pos x="22" y="91"/>
                  </a:cxn>
                </a:cxnLst>
                <a:rect l="0" t="0" r="r" b="b"/>
                <a:pathLst>
                  <a:path w="22" h="91">
                    <a:moveTo>
                      <a:pt x="0" y="18"/>
                    </a:moveTo>
                    <a:lnTo>
                      <a:pt x="9" y="10"/>
                    </a:lnTo>
                    <a:lnTo>
                      <a:pt x="22" y="0"/>
                    </a:lnTo>
                    <a:lnTo>
                      <a:pt x="22" y="9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0" name="Freeform 158"/>
              <p:cNvSpPr>
                <a:spLocks/>
              </p:cNvSpPr>
              <p:nvPr/>
            </p:nvSpPr>
            <p:spPr bwMode="auto">
              <a:xfrm>
                <a:off x="219" y="720"/>
                <a:ext cx="31" cy="45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6" y="18"/>
                  </a:cxn>
                  <a:cxn ang="0">
                    <a:pos x="9" y="9"/>
                  </a:cxn>
                  <a:cxn ang="0">
                    <a:pos x="15" y="1"/>
                  </a:cxn>
                  <a:cxn ang="0">
                    <a:pos x="24" y="0"/>
                  </a:cxn>
                  <a:cxn ang="0">
                    <a:pos x="40" y="0"/>
                  </a:cxn>
                  <a:cxn ang="0">
                    <a:pos x="50" y="1"/>
                  </a:cxn>
                  <a:cxn ang="0">
                    <a:pos x="53" y="9"/>
                  </a:cxn>
                  <a:cxn ang="0">
                    <a:pos x="59" y="18"/>
                  </a:cxn>
                  <a:cxn ang="0">
                    <a:pos x="59" y="25"/>
                  </a:cxn>
                  <a:cxn ang="0">
                    <a:pos x="53" y="34"/>
                  </a:cxn>
                  <a:cxn ang="0">
                    <a:pos x="44" y="47"/>
                  </a:cxn>
                  <a:cxn ang="0">
                    <a:pos x="0" y="91"/>
                  </a:cxn>
                  <a:cxn ang="0">
                    <a:pos x="62" y="91"/>
                  </a:cxn>
                </a:cxnLst>
                <a:rect l="0" t="0" r="r" b="b"/>
                <a:pathLst>
                  <a:path w="62" h="91">
                    <a:moveTo>
                      <a:pt x="6" y="20"/>
                    </a:moveTo>
                    <a:lnTo>
                      <a:pt x="6" y="18"/>
                    </a:lnTo>
                    <a:lnTo>
                      <a:pt x="9" y="9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53" y="9"/>
                    </a:lnTo>
                    <a:lnTo>
                      <a:pt x="59" y="18"/>
                    </a:lnTo>
                    <a:lnTo>
                      <a:pt x="59" y="25"/>
                    </a:lnTo>
                    <a:lnTo>
                      <a:pt x="53" y="34"/>
                    </a:lnTo>
                    <a:lnTo>
                      <a:pt x="44" y="47"/>
                    </a:lnTo>
                    <a:lnTo>
                      <a:pt x="0" y="91"/>
                    </a:lnTo>
                    <a:lnTo>
                      <a:pt x="62" y="9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1" name="Freeform 159"/>
              <p:cNvSpPr>
                <a:spLocks/>
              </p:cNvSpPr>
              <p:nvPr/>
            </p:nvSpPr>
            <p:spPr bwMode="auto">
              <a:xfrm>
                <a:off x="262" y="720"/>
                <a:ext cx="33" cy="4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1"/>
                  </a:cxn>
                  <a:cxn ang="0">
                    <a:pos x="5" y="18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5" y="73"/>
                  </a:cxn>
                  <a:cxn ang="0">
                    <a:pos x="14" y="87"/>
                  </a:cxn>
                  <a:cxn ang="0">
                    <a:pos x="27" y="91"/>
                  </a:cxn>
                  <a:cxn ang="0">
                    <a:pos x="38" y="91"/>
                  </a:cxn>
                  <a:cxn ang="0">
                    <a:pos x="51" y="87"/>
                  </a:cxn>
                  <a:cxn ang="0">
                    <a:pos x="60" y="73"/>
                  </a:cxn>
                  <a:cxn ang="0">
                    <a:pos x="66" y="52"/>
                  </a:cxn>
                  <a:cxn ang="0">
                    <a:pos x="66" y="38"/>
                  </a:cxn>
                  <a:cxn ang="0">
                    <a:pos x="60" y="18"/>
                  </a:cxn>
                  <a:cxn ang="0">
                    <a:pos x="51" y="1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1">
                    <a:moveTo>
                      <a:pt x="27" y="0"/>
                    </a:moveTo>
                    <a:lnTo>
                      <a:pt x="14" y="1"/>
                    </a:lnTo>
                    <a:lnTo>
                      <a:pt x="5" y="18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5" y="73"/>
                    </a:lnTo>
                    <a:lnTo>
                      <a:pt x="14" y="87"/>
                    </a:lnTo>
                    <a:lnTo>
                      <a:pt x="27" y="91"/>
                    </a:lnTo>
                    <a:lnTo>
                      <a:pt x="38" y="91"/>
                    </a:lnTo>
                    <a:lnTo>
                      <a:pt x="51" y="87"/>
                    </a:lnTo>
                    <a:lnTo>
                      <a:pt x="60" y="73"/>
                    </a:lnTo>
                    <a:lnTo>
                      <a:pt x="66" y="52"/>
                    </a:lnTo>
                    <a:lnTo>
                      <a:pt x="66" y="38"/>
                    </a:lnTo>
                    <a:lnTo>
                      <a:pt x="60" y="18"/>
                    </a:lnTo>
                    <a:lnTo>
                      <a:pt x="51" y="1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2" name="Freeform 160"/>
              <p:cNvSpPr>
                <a:spLocks/>
              </p:cNvSpPr>
              <p:nvPr/>
            </p:nvSpPr>
            <p:spPr bwMode="auto">
              <a:xfrm>
                <a:off x="308" y="720"/>
                <a:ext cx="31" cy="4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1"/>
                  </a:cxn>
                  <a:cxn ang="0">
                    <a:pos x="4" y="18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4" y="73"/>
                  </a:cxn>
                  <a:cxn ang="0">
                    <a:pos x="13" y="87"/>
                  </a:cxn>
                  <a:cxn ang="0">
                    <a:pos x="28" y="91"/>
                  </a:cxn>
                  <a:cxn ang="0">
                    <a:pos x="37" y="91"/>
                  </a:cxn>
                  <a:cxn ang="0">
                    <a:pos x="48" y="87"/>
                  </a:cxn>
                  <a:cxn ang="0">
                    <a:pos x="57" y="73"/>
                  </a:cxn>
                  <a:cxn ang="0">
                    <a:pos x="62" y="52"/>
                  </a:cxn>
                  <a:cxn ang="0">
                    <a:pos x="62" y="38"/>
                  </a:cxn>
                  <a:cxn ang="0">
                    <a:pos x="57" y="18"/>
                  </a:cxn>
                  <a:cxn ang="0">
                    <a:pos x="48" y="1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1">
                    <a:moveTo>
                      <a:pt x="28" y="0"/>
                    </a:moveTo>
                    <a:lnTo>
                      <a:pt x="13" y="1"/>
                    </a:lnTo>
                    <a:lnTo>
                      <a:pt x="4" y="18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4" y="73"/>
                    </a:lnTo>
                    <a:lnTo>
                      <a:pt x="13" y="87"/>
                    </a:lnTo>
                    <a:lnTo>
                      <a:pt x="28" y="91"/>
                    </a:lnTo>
                    <a:lnTo>
                      <a:pt x="37" y="91"/>
                    </a:lnTo>
                    <a:lnTo>
                      <a:pt x="48" y="87"/>
                    </a:lnTo>
                    <a:lnTo>
                      <a:pt x="57" y="73"/>
                    </a:lnTo>
                    <a:lnTo>
                      <a:pt x="62" y="52"/>
                    </a:lnTo>
                    <a:lnTo>
                      <a:pt x="62" y="38"/>
                    </a:lnTo>
                    <a:lnTo>
                      <a:pt x="57" y="18"/>
                    </a:lnTo>
                    <a:lnTo>
                      <a:pt x="48" y="1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3" name="Line 161"/>
              <p:cNvSpPr>
                <a:spLocks noChangeShapeType="1"/>
              </p:cNvSpPr>
              <p:nvPr/>
            </p:nvSpPr>
            <p:spPr bwMode="auto">
              <a:xfrm>
                <a:off x="203" y="594"/>
                <a:ext cx="24" cy="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4" name="Line 162"/>
              <p:cNvSpPr>
                <a:spLocks noChangeShapeType="1"/>
              </p:cNvSpPr>
              <p:nvPr/>
            </p:nvSpPr>
            <p:spPr bwMode="auto">
              <a:xfrm flipH="1">
                <a:off x="203" y="594"/>
                <a:ext cx="24" cy="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5" name="Freeform 163"/>
              <p:cNvSpPr>
                <a:spLocks/>
              </p:cNvSpPr>
              <p:nvPr/>
            </p:nvSpPr>
            <p:spPr bwMode="auto">
              <a:xfrm>
                <a:off x="270" y="579"/>
                <a:ext cx="12" cy="46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0" y="13"/>
                  </a:cxn>
                  <a:cxn ang="0">
                    <a:pos x="24" y="0"/>
                  </a:cxn>
                  <a:cxn ang="0">
                    <a:pos x="24" y="92"/>
                  </a:cxn>
                </a:cxnLst>
                <a:rect l="0" t="0" r="r" b="b"/>
                <a:pathLst>
                  <a:path w="24" h="92">
                    <a:moveTo>
                      <a:pt x="0" y="19"/>
                    </a:moveTo>
                    <a:lnTo>
                      <a:pt x="10" y="13"/>
                    </a:lnTo>
                    <a:lnTo>
                      <a:pt x="24" y="0"/>
                    </a:lnTo>
                    <a:lnTo>
                      <a:pt x="24" y="9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6" name="Freeform 164"/>
              <p:cNvSpPr>
                <a:spLocks/>
              </p:cNvSpPr>
              <p:nvPr/>
            </p:nvSpPr>
            <p:spPr bwMode="auto">
              <a:xfrm>
                <a:off x="308" y="579"/>
                <a:ext cx="31" cy="4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4"/>
                  </a:cxn>
                  <a:cxn ang="0">
                    <a:pos x="4" y="19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4" y="75"/>
                  </a:cxn>
                  <a:cxn ang="0">
                    <a:pos x="13" y="90"/>
                  </a:cxn>
                  <a:cxn ang="0">
                    <a:pos x="28" y="92"/>
                  </a:cxn>
                  <a:cxn ang="0">
                    <a:pos x="37" y="92"/>
                  </a:cxn>
                  <a:cxn ang="0">
                    <a:pos x="48" y="90"/>
                  </a:cxn>
                  <a:cxn ang="0">
                    <a:pos x="57" y="75"/>
                  </a:cxn>
                  <a:cxn ang="0">
                    <a:pos x="62" y="53"/>
                  </a:cxn>
                  <a:cxn ang="0">
                    <a:pos x="62" y="39"/>
                  </a:cxn>
                  <a:cxn ang="0">
                    <a:pos x="57" y="19"/>
                  </a:cxn>
                  <a:cxn ang="0">
                    <a:pos x="48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2">
                    <a:moveTo>
                      <a:pt x="28" y="0"/>
                    </a:moveTo>
                    <a:lnTo>
                      <a:pt x="13" y="4"/>
                    </a:lnTo>
                    <a:lnTo>
                      <a:pt x="4" y="19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4" y="75"/>
                    </a:lnTo>
                    <a:lnTo>
                      <a:pt x="13" y="90"/>
                    </a:lnTo>
                    <a:lnTo>
                      <a:pt x="28" y="92"/>
                    </a:lnTo>
                    <a:lnTo>
                      <a:pt x="37" y="92"/>
                    </a:lnTo>
                    <a:lnTo>
                      <a:pt x="48" y="90"/>
                    </a:lnTo>
                    <a:lnTo>
                      <a:pt x="57" y="75"/>
                    </a:lnTo>
                    <a:lnTo>
                      <a:pt x="62" y="53"/>
                    </a:lnTo>
                    <a:lnTo>
                      <a:pt x="62" y="39"/>
                    </a:lnTo>
                    <a:lnTo>
                      <a:pt x="57" y="19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7" name="Freeform 165"/>
              <p:cNvSpPr>
                <a:spLocks/>
              </p:cNvSpPr>
              <p:nvPr/>
            </p:nvSpPr>
            <p:spPr bwMode="auto">
              <a:xfrm>
                <a:off x="363" y="560"/>
                <a:ext cx="24" cy="37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3" y="15"/>
                  </a:cxn>
                  <a:cxn ang="0">
                    <a:pos x="5" y="5"/>
                  </a:cxn>
                  <a:cxn ang="0">
                    <a:pos x="9" y="4"/>
                  </a:cxn>
                  <a:cxn ang="0">
                    <a:pos x="18" y="0"/>
                  </a:cxn>
                  <a:cxn ang="0">
                    <a:pos x="29" y="0"/>
                  </a:cxn>
                  <a:cxn ang="0">
                    <a:pos x="38" y="4"/>
                  </a:cxn>
                  <a:cxn ang="0">
                    <a:pos x="42" y="5"/>
                  </a:cxn>
                  <a:cxn ang="0">
                    <a:pos x="44" y="15"/>
                  </a:cxn>
                  <a:cxn ang="0">
                    <a:pos x="44" y="20"/>
                  </a:cxn>
                  <a:cxn ang="0">
                    <a:pos x="42" y="29"/>
                  </a:cxn>
                  <a:cxn ang="0">
                    <a:pos x="36" y="38"/>
                  </a:cxn>
                  <a:cxn ang="0">
                    <a:pos x="0" y="75"/>
                  </a:cxn>
                  <a:cxn ang="0">
                    <a:pos x="47" y="75"/>
                  </a:cxn>
                </a:cxnLst>
                <a:rect l="0" t="0" r="r" b="b"/>
                <a:pathLst>
                  <a:path w="47" h="75">
                    <a:moveTo>
                      <a:pt x="3" y="18"/>
                    </a:moveTo>
                    <a:lnTo>
                      <a:pt x="3" y="15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38" y="4"/>
                    </a:lnTo>
                    <a:lnTo>
                      <a:pt x="42" y="5"/>
                    </a:lnTo>
                    <a:lnTo>
                      <a:pt x="44" y="15"/>
                    </a:lnTo>
                    <a:lnTo>
                      <a:pt x="44" y="20"/>
                    </a:lnTo>
                    <a:lnTo>
                      <a:pt x="42" y="29"/>
                    </a:lnTo>
                    <a:lnTo>
                      <a:pt x="36" y="38"/>
                    </a:lnTo>
                    <a:lnTo>
                      <a:pt x="0" y="75"/>
                    </a:lnTo>
                    <a:lnTo>
                      <a:pt x="47" y="7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8" name="Line 166"/>
              <p:cNvSpPr>
                <a:spLocks noChangeShapeType="1"/>
              </p:cNvSpPr>
              <p:nvPr/>
            </p:nvSpPr>
            <p:spPr bwMode="auto">
              <a:xfrm>
                <a:off x="413" y="1688"/>
                <a:ext cx="234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9" name="Line 167"/>
              <p:cNvSpPr>
                <a:spLocks noChangeShapeType="1"/>
              </p:cNvSpPr>
              <p:nvPr/>
            </p:nvSpPr>
            <p:spPr bwMode="auto">
              <a:xfrm>
                <a:off x="489" y="1638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0" name="Line 168"/>
              <p:cNvSpPr>
                <a:spLocks noChangeShapeType="1"/>
              </p:cNvSpPr>
              <p:nvPr/>
            </p:nvSpPr>
            <p:spPr bwMode="auto">
              <a:xfrm>
                <a:off x="564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1" name="Line 169"/>
              <p:cNvSpPr>
                <a:spLocks noChangeShapeType="1"/>
              </p:cNvSpPr>
              <p:nvPr/>
            </p:nvSpPr>
            <p:spPr bwMode="auto">
              <a:xfrm>
                <a:off x="639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2" name="Line 170"/>
              <p:cNvSpPr>
                <a:spLocks noChangeShapeType="1"/>
              </p:cNvSpPr>
              <p:nvPr/>
            </p:nvSpPr>
            <p:spPr bwMode="auto">
              <a:xfrm>
                <a:off x="714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3" name="Line 171"/>
              <p:cNvSpPr>
                <a:spLocks noChangeShapeType="1"/>
              </p:cNvSpPr>
              <p:nvPr/>
            </p:nvSpPr>
            <p:spPr bwMode="auto">
              <a:xfrm>
                <a:off x="791" y="1638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4" name="Line 172"/>
              <p:cNvSpPr>
                <a:spLocks noChangeShapeType="1"/>
              </p:cNvSpPr>
              <p:nvPr/>
            </p:nvSpPr>
            <p:spPr bwMode="auto">
              <a:xfrm>
                <a:off x="867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5" name="Line 173"/>
              <p:cNvSpPr>
                <a:spLocks noChangeShapeType="1"/>
              </p:cNvSpPr>
              <p:nvPr/>
            </p:nvSpPr>
            <p:spPr bwMode="auto">
              <a:xfrm>
                <a:off x="942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6" name="Line 174"/>
              <p:cNvSpPr>
                <a:spLocks noChangeShapeType="1"/>
              </p:cNvSpPr>
              <p:nvPr/>
            </p:nvSpPr>
            <p:spPr bwMode="auto">
              <a:xfrm>
                <a:off x="1017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7" name="Line 175"/>
              <p:cNvSpPr>
                <a:spLocks noChangeShapeType="1"/>
              </p:cNvSpPr>
              <p:nvPr/>
            </p:nvSpPr>
            <p:spPr bwMode="auto">
              <a:xfrm>
                <a:off x="1092" y="1638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8" name="Line 176"/>
              <p:cNvSpPr>
                <a:spLocks noChangeShapeType="1"/>
              </p:cNvSpPr>
              <p:nvPr/>
            </p:nvSpPr>
            <p:spPr bwMode="auto">
              <a:xfrm>
                <a:off x="1168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9" name="Line 177"/>
              <p:cNvSpPr>
                <a:spLocks noChangeShapeType="1"/>
              </p:cNvSpPr>
              <p:nvPr/>
            </p:nvSpPr>
            <p:spPr bwMode="auto">
              <a:xfrm>
                <a:off x="1245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0" name="Line 178"/>
              <p:cNvSpPr>
                <a:spLocks noChangeShapeType="1"/>
              </p:cNvSpPr>
              <p:nvPr/>
            </p:nvSpPr>
            <p:spPr bwMode="auto">
              <a:xfrm>
                <a:off x="1320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1" name="Line 179"/>
              <p:cNvSpPr>
                <a:spLocks noChangeShapeType="1"/>
              </p:cNvSpPr>
              <p:nvPr/>
            </p:nvSpPr>
            <p:spPr bwMode="auto">
              <a:xfrm>
                <a:off x="1395" y="1638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2" name="Line 180"/>
              <p:cNvSpPr>
                <a:spLocks noChangeShapeType="1"/>
              </p:cNvSpPr>
              <p:nvPr/>
            </p:nvSpPr>
            <p:spPr bwMode="auto">
              <a:xfrm>
                <a:off x="1470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3" name="Line 181"/>
              <p:cNvSpPr>
                <a:spLocks noChangeShapeType="1"/>
              </p:cNvSpPr>
              <p:nvPr/>
            </p:nvSpPr>
            <p:spPr bwMode="auto">
              <a:xfrm>
                <a:off x="1546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4" name="Line 182"/>
              <p:cNvSpPr>
                <a:spLocks noChangeShapeType="1"/>
              </p:cNvSpPr>
              <p:nvPr/>
            </p:nvSpPr>
            <p:spPr bwMode="auto">
              <a:xfrm>
                <a:off x="1623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5" name="Line 183"/>
              <p:cNvSpPr>
                <a:spLocks noChangeShapeType="1"/>
              </p:cNvSpPr>
              <p:nvPr/>
            </p:nvSpPr>
            <p:spPr bwMode="auto">
              <a:xfrm>
                <a:off x="1699" y="1638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6" name="Line 184"/>
              <p:cNvSpPr>
                <a:spLocks noChangeShapeType="1"/>
              </p:cNvSpPr>
              <p:nvPr/>
            </p:nvSpPr>
            <p:spPr bwMode="auto">
              <a:xfrm>
                <a:off x="1773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7" name="Line 185"/>
              <p:cNvSpPr>
                <a:spLocks noChangeShapeType="1"/>
              </p:cNvSpPr>
              <p:nvPr/>
            </p:nvSpPr>
            <p:spPr bwMode="auto">
              <a:xfrm>
                <a:off x="1849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8" name="Line 186"/>
              <p:cNvSpPr>
                <a:spLocks noChangeShapeType="1"/>
              </p:cNvSpPr>
              <p:nvPr/>
            </p:nvSpPr>
            <p:spPr bwMode="auto">
              <a:xfrm>
                <a:off x="1924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9" name="Line 187"/>
              <p:cNvSpPr>
                <a:spLocks noChangeShapeType="1"/>
              </p:cNvSpPr>
              <p:nvPr/>
            </p:nvSpPr>
            <p:spPr bwMode="auto">
              <a:xfrm>
                <a:off x="2001" y="1638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0" name="Line 188"/>
              <p:cNvSpPr>
                <a:spLocks noChangeShapeType="1"/>
              </p:cNvSpPr>
              <p:nvPr/>
            </p:nvSpPr>
            <p:spPr bwMode="auto">
              <a:xfrm>
                <a:off x="2077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1" name="Line 189"/>
              <p:cNvSpPr>
                <a:spLocks noChangeShapeType="1"/>
              </p:cNvSpPr>
              <p:nvPr/>
            </p:nvSpPr>
            <p:spPr bwMode="auto">
              <a:xfrm>
                <a:off x="2151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2" name="Line 190"/>
              <p:cNvSpPr>
                <a:spLocks noChangeShapeType="1"/>
              </p:cNvSpPr>
              <p:nvPr/>
            </p:nvSpPr>
            <p:spPr bwMode="auto">
              <a:xfrm>
                <a:off x="2227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3" name="Line 191"/>
              <p:cNvSpPr>
                <a:spLocks noChangeShapeType="1"/>
              </p:cNvSpPr>
              <p:nvPr/>
            </p:nvSpPr>
            <p:spPr bwMode="auto">
              <a:xfrm>
                <a:off x="2302" y="1638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4" name="Line 192"/>
              <p:cNvSpPr>
                <a:spLocks noChangeShapeType="1"/>
              </p:cNvSpPr>
              <p:nvPr/>
            </p:nvSpPr>
            <p:spPr bwMode="auto">
              <a:xfrm>
                <a:off x="2378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5" name="Line 193"/>
              <p:cNvSpPr>
                <a:spLocks noChangeShapeType="1"/>
              </p:cNvSpPr>
              <p:nvPr/>
            </p:nvSpPr>
            <p:spPr bwMode="auto">
              <a:xfrm>
                <a:off x="2455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6" name="Line 194"/>
              <p:cNvSpPr>
                <a:spLocks noChangeShapeType="1"/>
              </p:cNvSpPr>
              <p:nvPr/>
            </p:nvSpPr>
            <p:spPr bwMode="auto">
              <a:xfrm>
                <a:off x="2529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7" name="Line 195"/>
              <p:cNvSpPr>
                <a:spLocks noChangeShapeType="1"/>
              </p:cNvSpPr>
              <p:nvPr/>
            </p:nvSpPr>
            <p:spPr bwMode="auto">
              <a:xfrm>
                <a:off x="2605" y="1638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8" name="Line 196"/>
              <p:cNvSpPr>
                <a:spLocks noChangeShapeType="1"/>
              </p:cNvSpPr>
              <p:nvPr/>
            </p:nvSpPr>
            <p:spPr bwMode="auto">
              <a:xfrm>
                <a:off x="489" y="1638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9" name="Line 197"/>
              <p:cNvSpPr>
                <a:spLocks noChangeShapeType="1"/>
              </p:cNvSpPr>
              <p:nvPr/>
            </p:nvSpPr>
            <p:spPr bwMode="auto">
              <a:xfrm>
                <a:off x="413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0" name="Line 198"/>
              <p:cNvSpPr>
                <a:spLocks noChangeShapeType="1"/>
              </p:cNvSpPr>
              <p:nvPr/>
            </p:nvSpPr>
            <p:spPr bwMode="auto">
              <a:xfrm>
                <a:off x="2605" y="1638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1" name="Line 199"/>
              <p:cNvSpPr>
                <a:spLocks noChangeShapeType="1"/>
              </p:cNvSpPr>
              <p:nvPr/>
            </p:nvSpPr>
            <p:spPr bwMode="auto">
              <a:xfrm>
                <a:off x="2680" y="1663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2" name="Freeform 200"/>
              <p:cNvSpPr>
                <a:spLocks/>
              </p:cNvSpPr>
              <p:nvPr/>
            </p:nvSpPr>
            <p:spPr bwMode="auto">
              <a:xfrm>
                <a:off x="472" y="1722"/>
                <a:ext cx="31" cy="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4" y="4"/>
                  </a:cxn>
                  <a:cxn ang="0">
                    <a:pos x="5" y="19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5" y="75"/>
                  </a:cxn>
                  <a:cxn ang="0">
                    <a:pos x="14" y="90"/>
                  </a:cxn>
                  <a:cxn ang="0">
                    <a:pos x="25" y="92"/>
                  </a:cxn>
                  <a:cxn ang="0">
                    <a:pos x="35" y="92"/>
                  </a:cxn>
                  <a:cxn ang="0">
                    <a:pos x="49" y="90"/>
                  </a:cxn>
                  <a:cxn ang="0">
                    <a:pos x="58" y="75"/>
                  </a:cxn>
                  <a:cxn ang="0">
                    <a:pos x="62" y="53"/>
                  </a:cxn>
                  <a:cxn ang="0">
                    <a:pos x="62" y="39"/>
                  </a:cxn>
                  <a:cxn ang="0">
                    <a:pos x="58" y="19"/>
                  </a:cxn>
                  <a:cxn ang="0">
                    <a:pos x="49" y="4"/>
                  </a:cxn>
                  <a:cxn ang="0">
                    <a:pos x="3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62" h="92">
                    <a:moveTo>
                      <a:pt x="25" y="0"/>
                    </a:moveTo>
                    <a:lnTo>
                      <a:pt x="14" y="4"/>
                    </a:lnTo>
                    <a:lnTo>
                      <a:pt x="5" y="19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5" y="75"/>
                    </a:lnTo>
                    <a:lnTo>
                      <a:pt x="14" y="90"/>
                    </a:lnTo>
                    <a:lnTo>
                      <a:pt x="25" y="92"/>
                    </a:lnTo>
                    <a:lnTo>
                      <a:pt x="35" y="92"/>
                    </a:lnTo>
                    <a:lnTo>
                      <a:pt x="49" y="90"/>
                    </a:lnTo>
                    <a:lnTo>
                      <a:pt x="58" y="75"/>
                    </a:lnTo>
                    <a:lnTo>
                      <a:pt x="62" y="53"/>
                    </a:lnTo>
                    <a:lnTo>
                      <a:pt x="62" y="39"/>
                    </a:lnTo>
                    <a:lnTo>
                      <a:pt x="58" y="19"/>
                    </a:lnTo>
                    <a:lnTo>
                      <a:pt x="49" y="4"/>
                    </a:lnTo>
                    <a:lnTo>
                      <a:pt x="35" y="0"/>
                    </a:lnTo>
                    <a:lnTo>
                      <a:pt x="25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3" name="Freeform 201"/>
              <p:cNvSpPr>
                <a:spLocks/>
              </p:cNvSpPr>
              <p:nvPr/>
            </p:nvSpPr>
            <p:spPr bwMode="auto">
              <a:xfrm>
                <a:off x="776" y="1722"/>
                <a:ext cx="30" cy="46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6" y="19"/>
                  </a:cxn>
                  <a:cxn ang="0">
                    <a:pos x="7" y="10"/>
                  </a:cxn>
                  <a:cxn ang="0">
                    <a:pos x="15" y="4"/>
                  </a:cxn>
                  <a:cxn ang="0">
                    <a:pos x="22" y="0"/>
                  </a:cxn>
                  <a:cxn ang="0">
                    <a:pos x="40" y="0"/>
                  </a:cxn>
                  <a:cxn ang="0">
                    <a:pos x="49" y="4"/>
                  </a:cxn>
                  <a:cxn ang="0">
                    <a:pos x="53" y="10"/>
                  </a:cxn>
                  <a:cxn ang="0">
                    <a:pos x="59" y="19"/>
                  </a:cxn>
                  <a:cxn ang="0">
                    <a:pos x="59" y="28"/>
                  </a:cxn>
                  <a:cxn ang="0">
                    <a:pos x="53" y="37"/>
                  </a:cxn>
                  <a:cxn ang="0">
                    <a:pos x="44" y="48"/>
                  </a:cxn>
                  <a:cxn ang="0">
                    <a:pos x="0" y="92"/>
                  </a:cxn>
                  <a:cxn ang="0">
                    <a:pos x="60" y="92"/>
                  </a:cxn>
                </a:cxnLst>
                <a:rect l="0" t="0" r="r" b="b"/>
                <a:pathLst>
                  <a:path w="60" h="92">
                    <a:moveTo>
                      <a:pt x="6" y="22"/>
                    </a:moveTo>
                    <a:lnTo>
                      <a:pt x="6" y="19"/>
                    </a:lnTo>
                    <a:lnTo>
                      <a:pt x="7" y="10"/>
                    </a:lnTo>
                    <a:lnTo>
                      <a:pt x="15" y="4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9" y="4"/>
                    </a:lnTo>
                    <a:lnTo>
                      <a:pt x="53" y="10"/>
                    </a:lnTo>
                    <a:lnTo>
                      <a:pt x="59" y="19"/>
                    </a:lnTo>
                    <a:lnTo>
                      <a:pt x="59" y="28"/>
                    </a:lnTo>
                    <a:lnTo>
                      <a:pt x="53" y="37"/>
                    </a:lnTo>
                    <a:lnTo>
                      <a:pt x="44" y="48"/>
                    </a:lnTo>
                    <a:lnTo>
                      <a:pt x="0" y="92"/>
                    </a:lnTo>
                    <a:lnTo>
                      <a:pt x="60" y="9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4" name="Freeform 202"/>
              <p:cNvSpPr>
                <a:spLocks/>
              </p:cNvSpPr>
              <p:nvPr/>
            </p:nvSpPr>
            <p:spPr bwMode="auto">
              <a:xfrm>
                <a:off x="1078" y="1722"/>
                <a:ext cx="33" cy="3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63"/>
                  </a:cxn>
                  <a:cxn ang="0">
                    <a:pos x="66" y="63"/>
                  </a:cxn>
                </a:cxnLst>
                <a:rect l="0" t="0" r="r" b="b"/>
                <a:pathLst>
                  <a:path w="66" h="63">
                    <a:moveTo>
                      <a:pt x="44" y="0"/>
                    </a:moveTo>
                    <a:lnTo>
                      <a:pt x="0" y="63"/>
                    </a:lnTo>
                    <a:lnTo>
                      <a:pt x="66" y="6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5" name="Line 203"/>
              <p:cNvSpPr>
                <a:spLocks noChangeShapeType="1"/>
              </p:cNvSpPr>
              <p:nvPr/>
            </p:nvSpPr>
            <p:spPr bwMode="auto">
              <a:xfrm>
                <a:off x="1100" y="1722"/>
                <a:ext cx="1" cy="4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97" name="Group 405"/>
            <p:cNvGrpSpPr>
              <a:grpSpLocks/>
            </p:cNvGrpSpPr>
            <p:nvPr/>
          </p:nvGrpSpPr>
          <p:grpSpPr bwMode="auto">
            <a:xfrm>
              <a:off x="413" y="709"/>
              <a:ext cx="2344" cy="2402"/>
              <a:chOff x="413" y="709"/>
              <a:chExt cx="2344" cy="2402"/>
            </a:xfrm>
          </p:grpSpPr>
          <p:sp>
            <p:nvSpPr>
              <p:cNvPr id="8397" name="Freeform 205"/>
              <p:cNvSpPr>
                <a:spLocks/>
              </p:cNvSpPr>
              <p:nvPr/>
            </p:nvSpPr>
            <p:spPr bwMode="auto">
              <a:xfrm>
                <a:off x="1382" y="1722"/>
                <a:ext cx="30" cy="46"/>
              </a:xfrm>
              <a:custGeom>
                <a:avLst/>
                <a:gdLst/>
                <a:ahLst/>
                <a:cxnLst>
                  <a:cxn ang="0">
                    <a:pos x="52" y="13"/>
                  </a:cxn>
                  <a:cxn ang="0">
                    <a:pos x="51" y="4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4"/>
                  </a:cxn>
                  <a:cxn ang="0">
                    <a:pos x="3" y="19"/>
                  </a:cxn>
                  <a:cxn ang="0">
                    <a:pos x="0" y="39"/>
                  </a:cxn>
                  <a:cxn ang="0">
                    <a:pos x="0" y="63"/>
                  </a:cxn>
                  <a:cxn ang="0">
                    <a:pos x="3" y="81"/>
                  </a:cxn>
                  <a:cxn ang="0">
                    <a:pos x="14" y="90"/>
                  </a:cxn>
                  <a:cxn ang="0">
                    <a:pos x="27" y="92"/>
                  </a:cxn>
                  <a:cxn ang="0">
                    <a:pos x="32" y="92"/>
                  </a:cxn>
                  <a:cxn ang="0">
                    <a:pos x="45" y="90"/>
                  </a:cxn>
                  <a:cxn ang="0">
                    <a:pos x="52" y="81"/>
                  </a:cxn>
                  <a:cxn ang="0">
                    <a:pos x="60" y="66"/>
                  </a:cxn>
                  <a:cxn ang="0">
                    <a:pos x="60" y="63"/>
                  </a:cxn>
                  <a:cxn ang="0">
                    <a:pos x="52" y="48"/>
                  </a:cxn>
                  <a:cxn ang="0">
                    <a:pos x="45" y="39"/>
                  </a:cxn>
                  <a:cxn ang="0">
                    <a:pos x="32" y="37"/>
                  </a:cxn>
                  <a:cxn ang="0">
                    <a:pos x="27" y="37"/>
                  </a:cxn>
                  <a:cxn ang="0">
                    <a:pos x="14" y="39"/>
                  </a:cxn>
                  <a:cxn ang="0">
                    <a:pos x="3" y="48"/>
                  </a:cxn>
                  <a:cxn ang="0">
                    <a:pos x="0" y="63"/>
                  </a:cxn>
                </a:cxnLst>
                <a:rect l="0" t="0" r="r" b="b"/>
                <a:pathLst>
                  <a:path w="60" h="92">
                    <a:moveTo>
                      <a:pt x="52" y="13"/>
                    </a:moveTo>
                    <a:lnTo>
                      <a:pt x="51" y="4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3" y="19"/>
                    </a:lnTo>
                    <a:lnTo>
                      <a:pt x="0" y="39"/>
                    </a:lnTo>
                    <a:lnTo>
                      <a:pt x="0" y="63"/>
                    </a:lnTo>
                    <a:lnTo>
                      <a:pt x="3" y="81"/>
                    </a:lnTo>
                    <a:lnTo>
                      <a:pt x="14" y="90"/>
                    </a:lnTo>
                    <a:lnTo>
                      <a:pt x="27" y="92"/>
                    </a:lnTo>
                    <a:lnTo>
                      <a:pt x="32" y="92"/>
                    </a:lnTo>
                    <a:lnTo>
                      <a:pt x="45" y="90"/>
                    </a:lnTo>
                    <a:lnTo>
                      <a:pt x="52" y="81"/>
                    </a:lnTo>
                    <a:lnTo>
                      <a:pt x="60" y="66"/>
                    </a:lnTo>
                    <a:lnTo>
                      <a:pt x="60" y="63"/>
                    </a:lnTo>
                    <a:lnTo>
                      <a:pt x="52" y="48"/>
                    </a:lnTo>
                    <a:lnTo>
                      <a:pt x="45" y="39"/>
                    </a:lnTo>
                    <a:lnTo>
                      <a:pt x="32" y="37"/>
                    </a:lnTo>
                    <a:lnTo>
                      <a:pt x="27" y="37"/>
                    </a:lnTo>
                    <a:lnTo>
                      <a:pt x="14" y="39"/>
                    </a:lnTo>
                    <a:lnTo>
                      <a:pt x="3" y="48"/>
                    </a:lnTo>
                    <a:lnTo>
                      <a:pt x="0" y="6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8" name="Freeform 206"/>
              <p:cNvSpPr>
                <a:spLocks/>
              </p:cNvSpPr>
              <p:nvPr/>
            </p:nvSpPr>
            <p:spPr bwMode="auto">
              <a:xfrm>
                <a:off x="1682" y="1722"/>
                <a:ext cx="31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" y="4"/>
                  </a:cxn>
                  <a:cxn ang="0">
                    <a:pos x="6" y="13"/>
                  </a:cxn>
                  <a:cxn ang="0">
                    <a:pos x="6" y="22"/>
                  </a:cxn>
                  <a:cxn ang="0">
                    <a:pos x="9" y="30"/>
                  </a:cxn>
                  <a:cxn ang="0">
                    <a:pos x="17" y="37"/>
                  </a:cxn>
                  <a:cxn ang="0">
                    <a:pos x="35" y="39"/>
                  </a:cxn>
                  <a:cxn ang="0">
                    <a:pos x="50" y="44"/>
                  </a:cxn>
                  <a:cxn ang="0">
                    <a:pos x="59" y="53"/>
                  </a:cxn>
                  <a:cxn ang="0">
                    <a:pos x="62" y="63"/>
                  </a:cxn>
                  <a:cxn ang="0">
                    <a:pos x="62" y="75"/>
                  </a:cxn>
                  <a:cxn ang="0">
                    <a:pos x="59" y="84"/>
                  </a:cxn>
                  <a:cxn ang="0">
                    <a:pos x="53" y="90"/>
                  </a:cxn>
                  <a:cxn ang="0">
                    <a:pos x="40" y="92"/>
                  </a:cxn>
                  <a:cxn ang="0">
                    <a:pos x="24" y="92"/>
                  </a:cxn>
                  <a:cxn ang="0">
                    <a:pos x="9" y="90"/>
                  </a:cxn>
                  <a:cxn ang="0">
                    <a:pos x="6" y="84"/>
                  </a:cxn>
                  <a:cxn ang="0">
                    <a:pos x="0" y="75"/>
                  </a:cxn>
                  <a:cxn ang="0">
                    <a:pos x="0" y="63"/>
                  </a:cxn>
                  <a:cxn ang="0">
                    <a:pos x="6" y="53"/>
                  </a:cxn>
                  <a:cxn ang="0">
                    <a:pos x="15" y="44"/>
                  </a:cxn>
                  <a:cxn ang="0">
                    <a:pos x="26" y="39"/>
                  </a:cxn>
                  <a:cxn ang="0">
                    <a:pos x="44" y="37"/>
                  </a:cxn>
                  <a:cxn ang="0">
                    <a:pos x="53" y="30"/>
                  </a:cxn>
                  <a:cxn ang="0">
                    <a:pos x="59" y="22"/>
                  </a:cxn>
                  <a:cxn ang="0">
                    <a:pos x="59" y="13"/>
                  </a:cxn>
                  <a:cxn ang="0">
                    <a:pos x="53" y="4"/>
                  </a:cxn>
                  <a:cxn ang="0">
                    <a:pos x="40" y="0"/>
                  </a:cxn>
                  <a:cxn ang="0">
                    <a:pos x="24" y="0"/>
                  </a:cxn>
                </a:cxnLst>
                <a:rect l="0" t="0" r="r" b="b"/>
                <a:pathLst>
                  <a:path w="62" h="92">
                    <a:moveTo>
                      <a:pt x="24" y="0"/>
                    </a:moveTo>
                    <a:lnTo>
                      <a:pt x="9" y="4"/>
                    </a:lnTo>
                    <a:lnTo>
                      <a:pt x="6" y="13"/>
                    </a:lnTo>
                    <a:lnTo>
                      <a:pt x="6" y="22"/>
                    </a:lnTo>
                    <a:lnTo>
                      <a:pt x="9" y="30"/>
                    </a:lnTo>
                    <a:lnTo>
                      <a:pt x="17" y="37"/>
                    </a:lnTo>
                    <a:lnTo>
                      <a:pt x="35" y="39"/>
                    </a:lnTo>
                    <a:lnTo>
                      <a:pt x="50" y="44"/>
                    </a:lnTo>
                    <a:lnTo>
                      <a:pt x="59" y="53"/>
                    </a:lnTo>
                    <a:lnTo>
                      <a:pt x="62" y="63"/>
                    </a:lnTo>
                    <a:lnTo>
                      <a:pt x="62" y="75"/>
                    </a:lnTo>
                    <a:lnTo>
                      <a:pt x="59" y="84"/>
                    </a:lnTo>
                    <a:lnTo>
                      <a:pt x="53" y="90"/>
                    </a:lnTo>
                    <a:lnTo>
                      <a:pt x="40" y="92"/>
                    </a:lnTo>
                    <a:lnTo>
                      <a:pt x="24" y="92"/>
                    </a:lnTo>
                    <a:lnTo>
                      <a:pt x="9" y="90"/>
                    </a:lnTo>
                    <a:lnTo>
                      <a:pt x="6" y="84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6" y="53"/>
                    </a:lnTo>
                    <a:lnTo>
                      <a:pt x="15" y="44"/>
                    </a:lnTo>
                    <a:lnTo>
                      <a:pt x="26" y="39"/>
                    </a:lnTo>
                    <a:lnTo>
                      <a:pt x="44" y="37"/>
                    </a:lnTo>
                    <a:lnTo>
                      <a:pt x="53" y="30"/>
                    </a:lnTo>
                    <a:lnTo>
                      <a:pt x="59" y="22"/>
                    </a:lnTo>
                    <a:lnTo>
                      <a:pt x="59" y="13"/>
                    </a:lnTo>
                    <a:lnTo>
                      <a:pt x="53" y="4"/>
                    </a:lnTo>
                    <a:lnTo>
                      <a:pt x="40" y="0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9" name="Freeform 207"/>
              <p:cNvSpPr>
                <a:spLocks/>
              </p:cNvSpPr>
              <p:nvPr/>
            </p:nvSpPr>
            <p:spPr bwMode="auto">
              <a:xfrm>
                <a:off x="1969" y="1722"/>
                <a:ext cx="12" cy="46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7" y="13"/>
                  </a:cxn>
                  <a:cxn ang="0">
                    <a:pos x="23" y="0"/>
                  </a:cxn>
                  <a:cxn ang="0">
                    <a:pos x="23" y="92"/>
                  </a:cxn>
                </a:cxnLst>
                <a:rect l="0" t="0" r="r" b="b"/>
                <a:pathLst>
                  <a:path w="23" h="92">
                    <a:moveTo>
                      <a:pt x="0" y="19"/>
                    </a:moveTo>
                    <a:lnTo>
                      <a:pt x="7" y="13"/>
                    </a:lnTo>
                    <a:lnTo>
                      <a:pt x="23" y="0"/>
                    </a:lnTo>
                    <a:lnTo>
                      <a:pt x="23" y="9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0" name="Freeform 208"/>
              <p:cNvSpPr>
                <a:spLocks/>
              </p:cNvSpPr>
              <p:nvPr/>
            </p:nvSpPr>
            <p:spPr bwMode="auto">
              <a:xfrm>
                <a:off x="2007" y="1722"/>
                <a:ext cx="31" cy="4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4"/>
                  </a:cxn>
                  <a:cxn ang="0">
                    <a:pos x="6" y="19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6" y="75"/>
                  </a:cxn>
                  <a:cxn ang="0">
                    <a:pos x="15" y="90"/>
                  </a:cxn>
                  <a:cxn ang="0">
                    <a:pos x="26" y="92"/>
                  </a:cxn>
                  <a:cxn ang="0">
                    <a:pos x="35" y="92"/>
                  </a:cxn>
                  <a:cxn ang="0">
                    <a:pos x="50" y="90"/>
                  </a:cxn>
                  <a:cxn ang="0">
                    <a:pos x="59" y="75"/>
                  </a:cxn>
                  <a:cxn ang="0">
                    <a:pos x="62" y="53"/>
                  </a:cxn>
                  <a:cxn ang="0">
                    <a:pos x="62" y="39"/>
                  </a:cxn>
                  <a:cxn ang="0">
                    <a:pos x="59" y="19"/>
                  </a:cxn>
                  <a:cxn ang="0">
                    <a:pos x="50" y="4"/>
                  </a:cxn>
                  <a:cxn ang="0">
                    <a:pos x="35" y="0"/>
                  </a:cxn>
                  <a:cxn ang="0">
                    <a:pos x="26" y="0"/>
                  </a:cxn>
                </a:cxnLst>
                <a:rect l="0" t="0" r="r" b="b"/>
                <a:pathLst>
                  <a:path w="62" h="92">
                    <a:moveTo>
                      <a:pt x="26" y="0"/>
                    </a:moveTo>
                    <a:lnTo>
                      <a:pt x="15" y="4"/>
                    </a:lnTo>
                    <a:lnTo>
                      <a:pt x="6" y="19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6" y="75"/>
                    </a:lnTo>
                    <a:lnTo>
                      <a:pt x="15" y="90"/>
                    </a:lnTo>
                    <a:lnTo>
                      <a:pt x="26" y="92"/>
                    </a:lnTo>
                    <a:lnTo>
                      <a:pt x="35" y="92"/>
                    </a:lnTo>
                    <a:lnTo>
                      <a:pt x="50" y="90"/>
                    </a:lnTo>
                    <a:lnTo>
                      <a:pt x="59" y="75"/>
                    </a:lnTo>
                    <a:lnTo>
                      <a:pt x="62" y="53"/>
                    </a:lnTo>
                    <a:lnTo>
                      <a:pt x="62" y="39"/>
                    </a:lnTo>
                    <a:lnTo>
                      <a:pt x="59" y="19"/>
                    </a:lnTo>
                    <a:lnTo>
                      <a:pt x="50" y="4"/>
                    </a:lnTo>
                    <a:lnTo>
                      <a:pt x="35" y="0"/>
                    </a:lnTo>
                    <a:lnTo>
                      <a:pt x="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1" name="Freeform 209"/>
              <p:cNvSpPr>
                <a:spLocks/>
              </p:cNvSpPr>
              <p:nvPr/>
            </p:nvSpPr>
            <p:spPr bwMode="auto">
              <a:xfrm>
                <a:off x="2271" y="1722"/>
                <a:ext cx="12" cy="46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9" y="13"/>
                  </a:cxn>
                  <a:cxn ang="0">
                    <a:pos x="24" y="0"/>
                  </a:cxn>
                  <a:cxn ang="0">
                    <a:pos x="24" y="92"/>
                  </a:cxn>
                </a:cxnLst>
                <a:rect l="0" t="0" r="r" b="b"/>
                <a:pathLst>
                  <a:path w="24" h="92">
                    <a:moveTo>
                      <a:pt x="0" y="19"/>
                    </a:moveTo>
                    <a:lnTo>
                      <a:pt x="9" y="13"/>
                    </a:lnTo>
                    <a:lnTo>
                      <a:pt x="24" y="0"/>
                    </a:lnTo>
                    <a:lnTo>
                      <a:pt x="24" y="9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2" name="Freeform 210"/>
              <p:cNvSpPr>
                <a:spLocks/>
              </p:cNvSpPr>
              <p:nvPr/>
            </p:nvSpPr>
            <p:spPr bwMode="auto">
              <a:xfrm>
                <a:off x="2309" y="1722"/>
                <a:ext cx="31" cy="46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3" y="19"/>
                  </a:cxn>
                  <a:cxn ang="0">
                    <a:pos x="9" y="10"/>
                  </a:cxn>
                  <a:cxn ang="0">
                    <a:pos x="13" y="4"/>
                  </a:cxn>
                  <a:cxn ang="0">
                    <a:pos x="22" y="0"/>
                  </a:cxn>
                  <a:cxn ang="0">
                    <a:pos x="38" y="0"/>
                  </a:cxn>
                  <a:cxn ang="0">
                    <a:pos x="47" y="4"/>
                  </a:cxn>
                  <a:cxn ang="0">
                    <a:pos x="53" y="10"/>
                  </a:cxn>
                  <a:cxn ang="0">
                    <a:pos x="56" y="19"/>
                  </a:cxn>
                  <a:cxn ang="0">
                    <a:pos x="56" y="28"/>
                  </a:cxn>
                  <a:cxn ang="0">
                    <a:pos x="53" y="37"/>
                  </a:cxn>
                  <a:cxn ang="0">
                    <a:pos x="45" y="48"/>
                  </a:cxn>
                  <a:cxn ang="0">
                    <a:pos x="0" y="92"/>
                  </a:cxn>
                  <a:cxn ang="0">
                    <a:pos x="62" y="92"/>
                  </a:cxn>
                </a:cxnLst>
                <a:rect l="0" t="0" r="r" b="b"/>
                <a:pathLst>
                  <a:path w="62" h="92">
                    <a:moveTo>
                      <a:pt x="3" y="22"/>
                    </a:moveTo>
                    <a:lnTo>
                      <a:pt x="3" y="19"/>
                    </a:lnTo>
                    <a:lnTo>
                      <a:pt x="9" y="10"/>
                    </a:lnTo>
                    <a:lnTo>
                      <a:pt x="13" y="4"/>
                    </a:lnTo>
                    <a:lnTo>
                      <a:pt x="22" y="0"/>
                    </a:lnTo>
                    <a:lnTo>
                      <a:pt x="38" y="0"/>
                    </a:lnTo>
                    <a:lnTo>
                      <a:pt x="47" y="4"/>
                    </a:lnTo>
                    <a:lnTo>
                      <a:pt x="53" y="10"/>
                    </a:lnTo>
                    <a:lnTo>
                      <a:pt x="56" y="19"/>
                    </a:lnTo>
                    <a:lnTo>
                      <a:pt x="56" y="28"/>
                    </a:lnTo>
                    <a:lnTo>
                      <a:pt x="53" y="37"/>
                    </a:lnTo>
                    <a:lnTo>
                      <a:pt x="45" y="48"/>
                    </a:lnTo>
                    <a:lnTo>
                      <a:pt x="0" y="92"/>
                    </a:lnTo>
                    <a:lnTo>
                      <a:pt x="62" y="9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3" name="Freeform 211"/>
              <p:cNvSpPr>
                <a:spLocks/>
              </p:cNvSpPr>
              <p:nvPr/>
            </p:nvSpPr>
            <p:spPr bwMode="auto">
              <a:xfrm>
                <a:off x="2574" y="1722"/>
                <a:ext cx="10" cy="46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9" y="13"/>
                  </a:cxn>
                  <a:cxn ang="0">
                    <a:pos x="20" y="0"/>
                  </a:cxn>
                  <a:cxn ang="0">
                    <a:pos x="20" y="92"/>
                  </a:cxn>
                </a:cxnLst>
                <a:rect l="0" t="0" r="r" b="b"/>
                <a:pathLst>
                  <a:path w="20" h="92">
                    <a:moveTo>
                      <a:pt x="0" y="19"/>
                    </a:moveTo>
                    <a:lnTo>
                      <a:pt x="9" y="13"/>
                    </a:lnTo>
                    <a:lnTo>
                      <a:pt x="20" y="0"/>
                    </a:lnTo>
                    <a:lnTo>
                      <a:pt x="20" y="9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4" name="Freeform 212"/>
              <p:cNvSpPr>
                <a:spLocks/>
              </p:cNvSpPr>
              <p:nvPr/>
            </p:nvSpPr>
            <p:spPr bwMode="auto">
              <a:xfrm>
                <a:off x="2612" y="1722"/>
                <a:ext cx="32" cy="3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63"/>
                  </a:cxn>
                  <a:cxn ang="0">
                    <a:pos x="64" y="63"/>
                  </a:cxn>
                </a:cxnLst>
                <a:rect l="0" t="0" r="r" b="b"/>
                <a:pathLst>
                  <a:path w="64" h="63">
                    <a:moveTo>
                      <a:pt x="44" y="0"/>
                    </a:moveTo>
                    <a:lnTo>
                      <a:pt x="0" y="63"/>
                    </a:lnTo>
                    <a:lnTo>
                      <a:pt x="64" y="6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5" name="Line 213"/>
              <p:cNvSpPr>
                <a:spLocks noChangeShapeType="1"/>
              </p:cNvSpPr>
              <p:nvPr/>
            </p:nvSpPr>
            <p:spPr bwMode="auto">
              <a:xfrm>
                <a:off x="2634" y="1722"/>
                <a:ext cx="1" cy="4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6" name="Line 214"/>
              <p:cNvSpPr>
                <a:spLocks noChangeShapeType="1"/>
              </p:cNvSpPr>
              <p:nvPr/>
            </p:nvSpPr>
            <p:spPr bwMode="auto">
              <a:xfrm>
                <a:off x="413" y="1688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7" name="Line 215"/>
              <p:cNvSpPr>
                <a:spLocks noChangeShapeType="1"/>
              </p:cNvSpPr>
              <p:nvPr/>
            </p:nvSpPr>
            <p:spPr bwMode="auto">
              <a:xfrm flipV="1">
                <a:off x="489" y="1683"/>
                <a:ext cx="1" cy="5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8" name="Line 216"/>
              <p:cNvSpPr>
                <a:spLocks noChangeShapeType="1"/>
              </p:cNvSpPr>
              <p:nvPr/>
            </p:nvSpPr>
            <p:spPr bwMode="auto">
              <a:xfrm>
                <a:off x="489" y="1683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9" name="Line 217"/>
              <p:cNvSpPr>
                <a:spLocks noChangeShapeType="1"/>
              </p:cNvSpPr>
              <p:nvPr/>
            </p:nvSpPr>
            <p:spPr bwMode="auto">
              <a:xfrm flipV="1">
                <a:off x="564" y="1647"/>
                <a:ext cx="1" cy="36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0" name="Line 218"/>
              <p:cNvSpPr>
                <a:spLocks noChangeShapeType="1"/>
              </p:cNvSpPr>
              <p:nvPr/>
            </p:nvSpPr>
            <p:spPr bwMode="auto">
              <a:xfrm>
                <a:off x="564" y="1647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1" name="Line 219"/>
              <p:cNvSpPr>
                <a:spLocks noChangeShapeType="1"/>
              </p:cNvSpPr>
              <p:nvPr/>
            </p:nvSpPr>
            <p:spPr bwMode="auto">
              <a:xfrm flipV="1">
                <a:off x="639" y="1631"/>
                <a:ext cx="1" cy="16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2" name="Line 220"/>
              <p:cNvSpPr>
                <a:spLocks noChangeShapeType="1"/>
              </p:cNvSpPr>
              <p:nvPr/>
            </p:nvSpPr>
            <p:spPr bwMode="auto">
              <a:xfrm>
                <a:off x="639" y="1631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3" name="Line 221"/>
              <p:cNvSpPr>
                <a:spLocks noChangeShapeType="1"/>
              </p:cNvSpPr>
              <p:nvPr/>
            </p:nvSpPr>
            <p:spPr bwMode="auto">
              <a:xfrm>
                <a:off x="714" y="1631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4" name="Line 222"/>
              <p:cNvSpPr>
                <a:spLocks noChangeShapeType="1"/>
              </p:cNvSpPr>
              <p:nvPr/>
            </p:nvSpPr>
            <p:spPr bwMode="auto">
              <a:xfrm>
                <a:off x="714" y="1641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5" name="Line 223"/>
              <p:cNvSpPr>
                <a:spLocks noChangeShapeType="1"/>
              </p:cNvSpPr>
              <p:nvPr/>
            </p:nvSpPr>
            <p:spPr bwMode="auto">
              <a:xfrm>
                <a:off x="791" y="1641"/>
                <a:ext cx="1" cy="18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6" name="Line 224"/>
              <p:cNvSpPr>
                <a:spLocks noChangeShapeType="1"/>
              </p:cNvSpPr>
              <p:nvPr/>
            </p:nvSpPr>
            <p:spPr bwMode="auto">
              <a:xfrm>
                <a:off x="791" y="1659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7" name="Line 225"/>
              <p:cNvSpPr>
                <a:spLocks noChangeShapeType="1"/>
              </p:cNvSpPr>
              <p:nvPr/>
            </p:nvSpPr>
            <p:spPr bwMode="auto">
              <a:xfrm>
                <a:off x="867" y="1659"/>
                <a:ext cx="1" cy="13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8" name="Line 226"/>
              <p:cNvSpPr>
                <a:spLocks noChangeShapeType="1"/>
              </p:cNvSpPr>
              <p:nvPr/>
            </p:nvSpPr>
            <p:spPr bwMode="auto">
              <a:xfrm>
                <a:off x="867" y="1672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9" name="Line 227"/>
              <p:cNvSpPr>
                <a:spLocks noChangeShapeType="1"/>
              </p:cNvSpPr>
              <p:nvPr/>
            </p:nvSpPr>
            <p:spPr bwMode="auto">
              <a:xfrm>
                <a:off x="942" y="1672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0" name="Line 228"/>
              <p:cNvSpPr>
                <a:spLocks noChangeShapeType="1"/>
              </p:cNvSpPr>
              <p:nvPr/>
            </p:nvSpPr>
            <p:spPr bwMode="auto">
              <a:xfrm>
                <a:off x="942" y="1679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1" name="Line 229"/>
              <p:cNvSpPr>
                <a:spLocks noChangeShapeType="1"/>
              </p:cNvSpPr>
              <p:nvPr/>
            </p:nvSpPr>
            <p:spPr bwMode="auto">
              <a:xfrm>
                <a:off x="1017" y="1679"/>
                <a:ext cx="1" cy="5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2" name="Line 230"/>
              <p:cNvSpPr>
                <a:spLocks noChangeShapeType="1"/>
              </p:cNvSpPr>
              <p:nvPr/>
            </p:nvSpPr>
            <p:spPr bwMode="auto">
              <a:xfrm>
                <a:off x="1017" y="1684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3" name="Line 231"/>
              <p:cNvSpPr>
                <a:spLocks noChangeShapeType="1"/>
              </p:cNvSpPr>
              <p:nvPr/>
            </p:nvSpPr>
            <p:spPr bwMode="auto">
              <a:xfrm>
                <a:off x="1092" y="1684"/>
                <a:ext cx="1" cy="3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4" name="Line 232"/>
              <p:cNvSpPr>
                <a:spLocks noChangeShapeType="1"/>
              </p:cNvSpPr>
              <p:nvPr/>
            </p:nvSpPr>
            <p:spPr bwMode="auto">
              <a:xfrm>
                <a:off x="1092" y="1687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5" name="Line 233"/>
              <p:cNvSpPr>
                <a:spLocks noChangeShapeType="1"/>
              </p:cNvSpPr>
              <p:nvPr/>
            </p:nvSpPr>
            <p:spPr bwMode="auto">
              <a:xfrm>
                <a:off x="1168" y="1687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6" name="Line 234"/>
              <p:cNvSpPr>
                <a:spLocks noChangeShapeType="1"/>
              </p:cNvSpPr>
              <p:nvPr/>
            </p:nvSpPr>
            <p:spPr bwMode="auto">
              <a:xfrm>
                <a:off x="1168" y="1688"/>
                <a:ext cx="1588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7" name="Line 235"/>
              <p:cNvSpPr>
                <a:spLocks noChangeShapeType="1"/>
              </p:cNvSpPr>
              <p:nvPr/>
            </p:nvSpPr>
            <p:spPr bwMode="auto">
              <a:xfrm>
                <a:off x="413" y="1688"/>
                <a:ext cx="151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8" name="Line 236"/>
              <p:cNvSpPr>
                <a:spLocks noChangeShapeType="1"/>
              </p:cNvSpPr>
              <p:nvPr/>
            </p:nvSpPr>
            <p:spPr bwMode="auto">
              <a:xfrm flipV="1">
                <a:off x="564" y="1686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9" name="Line 237"/>
              <p:cNvSpPr>
                <a:spLocks noChangeShapeType="1"/>
              </p:cNvSpPr>
              <p:nvPr/>
            </p:nvSpPr>
            <p:spPr bwMode="auto">
              <a:xfrm>
                <a:off x="564" y="1686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0" name="Line 238"/>
              <p:cNvSpPr>
                <a:spLocks noChangeShapeType="1"/>
              </p:cNvSpPr>
              <p:nvPr/>
            </p:nvSpPr>
            <p:spPr bwMode="auto">
              <a:xfrm flipV="1">
                <a:off x="639" y="1679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1" name="Line 239"/>
              <p:cNvSpPr>
                <a:spLocks noChangeShapeType="1"/>
              </p:cNvSpPr>
              <p:nvPr/>
            </p:nvSpPr>
            <p:spPr bwMode="auto">
              <a:xfrm>
                <a:off x="639" y="1679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2" name="Line 240"/>
              <p:cNvSpPr>
                <a:spLocks noChangeShapeType="1"/>
              </p:cNvSpPr>
              <p:nvPr/>
            </p:nvSpPr>
            <p:spPr bwMode="auto">
              <a:xfrm flipV="1">
                <a:off x="714" y="1672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3" name="Line 241"/>
              <p:cNvSpPr>
                <a:spLocks noChangeShapeType="1"/>
              </p:cNvSpPr>
              <p:nvPr/>
            </p:nvSpPr>
            <p:spPr bwMode="auto">
              <a:xfrm>
                <a:off x="714" y="1672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4" name="Line 242"/>
              <p:cNvSpPr>
                <a:spLocks noChangeShapeType="1"/>
              </p:cNvSpPr>
              <p:nvPr/>
            </p:nvSpPr>
            <p:spPr bwMode="auto">
              <a:xfrm flipV="1">
                <a:off x="791" y="1660"/>
                <a:ext cx="1" cy="12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5" name="Line 243"/>
              <p:cNvSpPr>
                <a:spLocks noChangeShapeType="1"/>
              </p:cNvSpPr>
              <p:nvPr/>
            </p:nvSpPr>
            <p:spPr bwMode="auto">
              <a:xfrm>
                <a:off x="791" y="1660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6" name="Line 244"/>
              <p:cNvSpPr>
                <a:spLocks noChangeShapeType="1"/>
              </p:cNvSpPr>
              <p:nvPr/>
            </p:nvSpPr>
            <p:spPr bwMode="auto">
              <a:xfrm flipV="1">
                <a:off x="867" y="1647"/>
                <a:ext cx="1" cy="13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7" name="Line 245"/>
              <p:cNvSpPr>
                <a:spLocks noChangeShapeType="1"/>
              </p:cNvSpPr>
              <p:nvPr/>
            </p:nvSpPr>
            <p:spPr bwMode="auto">
              <a:xfrm>
                <a:off x="867" y="1647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8" name="Line 246"/>
              <p:cNvSpPr>
                <a:spLocks noChangeShapeType="1"/>
              </p:cNvSpPr>
              <p:nvPr/>
            </p:nvSpPr>
            <p:spPr bwMode="auto">
              <a:xfrm flipV="1">
                <a:off x="942" y="1631"/>
                <a:ext cx="1" cy="16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9" name="Line 247"/>
              <p:cNvSpPr>
                <a:spLocks noChangeShapeType="1"/>
              </p:cNvSpPr>
              <p:nvPr/>
            </p:nvSpPr>
            <p:spPr bwMode="auto">
              <a:xfrm>
                <a:off x="942" y="1631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0" name="Line 248"/>
              <p:cNvSpPr>
                <a:spLocks noChangeShapeType="1"/>
              </p:cNvSpPr>
              <p:nvPr/>
            </p:nvSpPr>
            <p:spPr bwMode="auto">
              <a:xfrm flipV="1">
                <a:off x="1017" y="1612"/>
                <a:ext cx="1" cy="19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1" name="Line 249"/>
              <p:cNvSpPr>
                <a:spLocks noChangeShapeType="1"/>
              </p:cNvSpPr>
              <p:nvPr/>
            </p:nvSpPr>
            <p:spPr bwMode="auto">
              <a:xfrm>
                <a:off x="1017" y="1612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2" name="Line 250"/>
              <p:cNvSpPr>
                <a:spLocks noChangeShapeType="1"/>
              </p:cNvSpPr>
              <p:nvPr/>
            </p:nvSpPr>
            <p:spPr bwMode="auto">
              <a:xfrm>
                <a:off x="1092" y="1612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3" name="Line 251"/>
              <p:cNvSpPr>
                <a:spLocks noChangeShapeType="1"/>
              </p:cNvSpPr>
              <p:nvPr/>
            </p:nvSpPr>
            <p:spPr bwMode="auto">
              <a:xfrm>
                <a:off x="1092" y="1622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4" name="Line 252"/>
              <p:cNvSpPr>
                <a:spLocks noChangeShapeType="1"/>
              </p:cNvSpPr>
              <p:nvPr/>
            </p:nvSpPr>
            <p:spPr bwMode="auto">
              <a:xfrm>
                <a:off x="1168" y="1622"/>
                <a:ext cx="1" cy="1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5" name="Line 253"/>
              <p:cNvSpPr>
                <a:spLocks noChangeShapeType="1"/>
              </p:cNvSpPr>
              <p:nvPr/>
            </p:nvSpPr>
            <p:spPr bwMode="auto">
              <a:xfrm>
                <a:off x="1168" y="1633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6" name="Line 254"/>
              <p:cNvSpPr>
                <a:spLocks noChangeShapeType="1"/>
              </p:cNvSpPr>
              <p:nvPr/>
            </p:nvSpPr>
            <p:spPr bwMode="auto">
              <a:xfrm>
                <a:off x="1245" y="1633"/>
                <a:ext cx="1" cy="3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7" name="Line 255"/>
              <p:cNvSpPr>
                <a:spLocks noChangeShapeType="1"/>
              </p:cNvSpPr>
              <p:nvPr/>
            </p:nvSpPr>
            <p:spPr bwMode="auto">
              <a:xfrm>
                <a:off x="1245" y="1636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8" name="Line 256"/>
              <p:cNvSpPr>
                <a:spLocks noChangeShapeType="1"/>
              </p:cNvSpPr>
              <p:nvPr/>
            </p:nvSpPr>
            <p:spPr bwMode="auto">
              <a:xfrm>
                <a:off x="1320" y="1636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9" name="Line 257"/>
              <p:cNvSpPr>
                <a:spLocks noChangeShapeType="1"/>
              </p:cNvSpPr>
              <p:nvPr/>
            </p:nvSpPr>
            <p:spPr bwMode="auto">
              <a:xfrm>
                <a:off x="1320" y="1636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0" name="Line 258"/>
              <p:cNvSpPr>
                <a:spLocks noChangeShapeType="1"/>
              </p:cNvSpPr>
              <p:nvPr/>
            </p:nvSpPr>
            <p:spPr bwMode="auto">
              <a:xfrm>
                <a:off x="1395" y="1636"/>
                <a:ext cx="1" cy="4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1" name="Line 259"/>
              <p:cNvSpPr>
                <a:spLocks noChangeShapeType="1"/>
              </p:cNvSpPr>
              <p:nvPr/>
            </p:nvSpPr>
            <p:spPr bwMode="auto">
              <a:xfrm>
                <a:off x="1395" y="1640"/>
                <a:ext cx="151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2" name="Line 260"/>
              <p:cNvSpPr>
                <a:spLocks noChangeShapeType="1"/>
              </p:cNvSpPr>
              <p:nvPr/>
            </p:nvSpPr>
            <p:spPr bwMode="auto">
              <a:xfrm>
                <a:off x="1546" y="1640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3" name="Line 261"/>
              <p:cNvSpPr>
                <a:spLocks noChangeShapeType="1"/>
              </p:cNvSpPr>
              <p:nvPr/>
            </p:nvSpPr>
            <p:spPr bwMode="auto">
              <a:xfrm>
                <a:off x="1546" y="1641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4" name="Line 262"/>
              <p:cNvSpPr>
                <a:spLocks noChangeShapeType="1"/>
              </p:cNvSpPr>
              <p:nvPr/>
            </p:nvSpPr>
            <p:spPr bwMode="auto">
              <a:xfrm>
                <a:off x="1623" y="1641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5" name="Line 263"/>
              <p:cNvSpPr>
                <a:spLocks noChangeShapeType="1"/>
              </p:cNvSpPr>
              <p:nvPr/>
            </p:nvSpPr>
            <p:spPr bwMode="auto">
              <a:xfrm>
                <a:off x="1623" y="1643"/>
                <a:ext cx="378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6" name="Line 264"/>
              <p:cNvSpPr>
                <a:spLocks noChangeShapeType="1"/>
              </p:cNvSpPr>
              <p:nvPr/>
            </p:nvSpPr>
            <p:spPr bwMode="auto">
              <a:xfrm>
                <a:off x="2001" y="1643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7" name="Line 265"/>
              <p:cNvSpPr>
                <a:spLocks noChangeShapeType="1"/>
              </p:cNvSpPr>
              <p:nvPr/>
            </p:nvSpPr>
            <p:spPr bwMode="auto">
              <a:xfrm>
                <a:off x="2001" y="1644"/>
                <a:ext cx="755" cy="1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8" name="Line 266"/>
              <p:cNvSpPr>
                <a:spLocks noChangeShapeType="1"/>
              </p:cNvSpPr>
              <p:nvPr/>
            </p:nvSpPr>
            <p:spPr bwMode="auto">
              <a:xfrm>
                <a:off x="2756" y="1644"/>
                <a:ext cx="1" cy="44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9" name="Line 267"/>
              <p:cNvSpPr>
                <a:spLocks noChangeShapeType="1"/>
              </p:cNvSpPr>
              <p:nvPr/>
            </p:nvSpPr>
            <p:spPr bwMode="auto">
              <a:xfrm>
                <a:off x="413" y="1688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0" name="Line 268"/>
              <p:cNvSpPr>
                <a:spLocks noChangeShapeType="1"/>
              </p:cNvSpPr>
              <p:nvPr/>
            </p:nvSpPr>
            <p:spPr bwMode="auto">
              <a:xfrm flipV="1">
                <a:off x="489" y="1679"/>
                <a:ext cx="1" cy="9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1" name="Line 269"/>
              <p:cNvSpPr>
                <a:spLocks noChangeShapeType="1"/>
              </p:cNvSpPr>
              <p:nvPr/>
            </p:nvSpPr>
            <p:spPr bwMode="auto">
              <a:xfrm>
                <a:off x="489" y="1679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2" name="Line 270"/>
              <p:cNvSpPr>
                <a:spLocks noChangeShapeType="1"/>
              </p:cNvSpPr>
              <p:nvPr/>
            </p:nvSpPr>
            <p:spPr bwMode="auto">
              <a:xfrm flipV="1">
                <a:off x="564" y="1613"/>
                <a:ext cx="1" cy="66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3" name="Line 271"/>
              <p:cNvSpPr>
                <a:spLocks noChangeShapeType="1"/>
              </p:cNvSpPr>
              <p:nvPr/>
            </p:nvSpPr>
            <p:spPr bwMode="auto">
              <a:xfrm>
                <a:off x="564" y="1613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4" name="Line 272"/>
              <p:cNvSpPr>
                <a:spLocks noChangeShapeType="1"/>
              </p:cNvSpPr>
              <p:nvPr/>
            </p:nvSpPr>
            <p:spPr bwMode="auto">
              <a:xfrm flipV="1">
                <a:off x="639" y="1504"/>
                <a:ext cx="1" cy="109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5" name="Line 273"/>
              <p:cNvSpPr>
                <a:spLocks noChangeShapeType="1"/>
              </p:cNvSpPr>
              <p:nvPr/>
            </p:nvSpPr>
            <p:spPr bwMode="auto">
              <a:xfrm>
                <a:off x="639" y="1504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6" name="Line 274"/>
              <p:cNvSpPr>
                <a:spLocks noChangeShapeType="1"/>
              </p:cNvSpPr>
              <p:nvPr/>
            </p:nvSpPr>
            <p:spPr bwMode="auto">
              <a:xfrm flipV="1">
                <a:off x="714" y="1380"/>
                <a:ext cx="1" cy="124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7" name="Line 275"/>
              <p:cNvSpPr>
                <a:spLocks noChangeShapeType="1"/>
              </p:cNvSpPr>
              <p:nvPr/>
            </p:nvSpPr>
            <p:spPr bwMode="auto">
              <a:xfrm>
                <a:off x="714" y="1380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8" name="Line 276"/>
              <p:cNvSpPr>
                <a:spLocks noChangeShapeType="1"/>
              </p:cNvSpPr>
              <p:nvPr/>
            </p:nvSpPr>
            <p:spPr bwMode="auto">
              <a:xfrm flipV="1">
                <a:off x="791" y="1239"/>
                <a:ext cx="1" cy="14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9" name="Line 277"/>
              <p:cNvSpPr>
                <a:spLocks noChangeShapeType="1"/>
              </p:cNvSpPr>
              <p:nvPr/>
            </p:nvSpPr>
            <p:spPr bwMode="auto">
              <a:xfrm>
                <a:off x="791" y="1239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0" name="Line 278"/>
              <p:cNvSpPr>
                <a:spLocks noChangeShapeType="1"/>
              </p:cNvSpPr>
              <p:nvPr/>
            </p:nvSpPr>
            <p:spPr bwMode="auto">
              <a:xfrm flipV="1">
                <a:off x="867" y="1096"/>
                <a:ext cx="1" cy="143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1" name="Line 279"/>
              <p:cNvSpPr>
                <a:spLocks noChangeShapeType="1"/>
              </p:cNvSpPr>
              <p:nvPr/>
            </p:nvSpPr>
            <p:spPr bwMode="auto">
              <a:xfrm>
                <a:off x="867" y="1096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2" name="Line 280"/>
              <p:cNvSpPr>
                <a:spLocks noChangeShapeType="1"/>
              </p:cNvSpPr>
              <p:nvPr/>
            </p:nvSpPr>
            <p:spPr bwMode="auto">
              <a:xfrm flipV="1">
                <a:off x="942" y="943"/>
                <a:ext cx="1" cy="153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3" name="Line 281"/>
              <p:cNvSpPr>
                <a:spLocks noChangeShapeType="1"/>
              </p:cNvSpPr>
              <p:nvPr/>
            </p:nvSpPr>
            <p:spPr bwMode="auto">
              <a:xfrm>
                <a:off x="942" y="943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4" name="Line 282"/>
              <p:cNvSpPr>
                <a:spLocks noChangeShapeType="1"/>
              </p:cNvSpPr>
              <p:nvPr/>
            </p:nvSpPr>
            <p:spPr bwMode="auto">
              <a:xfrm flipV="1">
                <a:off x="1017" y="786"/>
                <a:ext cx="1" cy="157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5" name="Line 283"/>
              <p:cNvSpPr>
                <a:spLocks noChangeShapeType="1"/>
              </p:cNvSpPr>
              <p:nvPr/>
            </p:nvSpPr>
            <p:spPr bwMode="auto">
              <a:xfrm>
                <a:off x="1017" y="786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6" name="Line 284"/>
              <p:cNvSpPr>
                <a:spLocks noChangeShapeType="1"/>
              </p:cNvSpPr>
              <p:nvPr/>
            </p:nvSpPr>
            <p:spPr bwMode="auto">
              <a:xfrm>
                <a:off x="1092" y="786"/>
                <a:ext cx="1" cy="176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7" name="Line 285"/>
              <p:cNvSpPr>
                <a:spLocks noChangeShapeType="1"/>
              </p:cNvSpPr>
              <p:nvPr/>
            </p:nvSpPr>
            <p:spPr bwMode="auto">
              <a:xfrm>
                <a:off x="1092" y="962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8" name="Line 286"/>
              <p:cNvSpPr>
                <a:spLocks noChangeShapeType="1"/>
              </p:cNvSpPr>
              <p:nvPr/>
            </p:nvSpPr>
            <p:spPr bwMode="auto">
              <a:xfrm>
                <a:off x="1168" y="962"/>
                <a:ext cx="1" cy="145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9" name="Line 287"/>
              <p:cNvSpPr>
                <a:spLocks noChangeShapeType="1"/>
              </p:cNvSpPr>
              <p:nvPr/>
            </p:nvSpPr>
            <p:spPr bwMode="auto">
              <a:xfrm>
                <a:off x="1168" y="1107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0" name="Line 288"/>
              <p:cNvSpPr>
                <a:spLocks noChangeShapeType="1"/>
              </p:cNvSpPr>
              <p:nvPr/>
            </p:nvSpPr>
            <p:spPr bwMode="auto">
              <a:xfrm>
                <a:off x="1245" y="1107"/>
                <a:ext cx="1" cy="69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1" name="Line 289"/>
              <p:cNvSpPr>
                <a:spLocks noChangeShapeType="1"/>
              </p:cNvSpPr>
              <p:nvPr/>
            </p:nvSpPr>
            <p:spPr bwMode="auto">
              <a:xfrm>
                <a:off x="1245" y="1176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2" name="Line 290"/>
              <p:cNvSpPr>
                <a:spLocks noChangeShapeType="1"/>
              </p:cNvSpPr>
              <p:nvPr/>
            </p:nvSpPr>
            <p:spPr bwMode="auto">
              <a:xfrm>
                <a:off x="1320" y="1176"/>
                <a:ext cx="1" cy="4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3" name="Line 291"/>
              <p:cNvSpPr>
                <a:spLocks noChangeShapeType="1"/>
              </p:cNvSpPr>
              <p:nvPr/>
            </p:nvSpPr>
            <p:spPr bwMode="auto">
              <a:xfrm>
                <a:off x="1320" y="1217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4" name="Line 292"/>
              <p:cNvSpPr>
                <a:spLocks noChangeShapeType="1"/>
              </p:cNvSpPr>
              <p:nvPr/>
            </p:nvSpPr>
            <p:spPr bwMode="auto">
              <a:xfrm>
                <a:off x="1395" y="1217"/>
                <a:ext cx="1" cy="3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5" name="Line 293"/>
              <p:cNvSpPr>
                <a:spLocks noChangeShapeType="1"/>
              </p:cNvSpPr>
              <p:nvPr/>
            </p:nvSpPr>
            <p:spPr bwMode="auto">
              <a:xfrm>
                <a:off x="1395" y="1247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6" name="Line 294"/>
              <p:cNvSpPr>
                <a:spLocks noChangeShapeType="1"/>
              </p:cNvSpPr>
              <p:nvPr/>
            </p:nvSpPr>
            <p:spPr bwMode="auto">
              <a:xfrm>
                <a:off x="1470" y="1247"/>
                <a:ext cx="1" cy="2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7" name="Line 295"/>
              <p:cNvSpPr>
                <a:spLocks noChangeShapeType="1"/>
              </p:cNvSpPr>
              <p:nvPr/>
            </p:nvSpPr>
            <p:spPr bwMode="auto">
              <a:xfrm>
                <a:off x="1470" y="1268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8" name="Line 296"/>
              <p:cNvSpPr>
                <a:spLocks noChangeShapeType="1"/>
              </p:cNvSpPr>
              <p:nvPr/>
            </p:nvSpPr>
            <p:spPr bwMode="auto">
              <a:xfrm>
                <a:off x="1546" y="1268"/>
                <a:ext cx="1" cy="17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9" name="Line 297"/>
              <p:cNvSpPr>
                <a:spLocks noChangeShapeType="1"/>
              </p:cNvSpPr>
              <p:nvPr/>
            </p:nvSpPr>
            <p:spPr bwMode="auto">
              <a:xfrm>
                <a:off x="1546" y="1285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0" name="Line 298"/>
              <p:cNvSpPr>
                <a:spLocks noChangeShapeType="1"/>
              </p:cNvSpPr>
              <p:nvPr/>
            </p:nvSpPr>
            <p:spPr bwMode="auto">
              <a:xfrm>
                <a:off x="1623" y="1285"/>
                <a:ext cx="1" cy="15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1" name="Line 299"/>
              <p:cNvSpPr>
                <a:spLocks noChangeShapeType="1"/>
              </p:cNvSpPr>
              <p:nvPr/>
            </p:nvSpPr>
            <p:spPr bwMode="auto">
              <a:xfrm>
                <a:off x="1623" y="1300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2" name="Line 300"/>
              <p:cNvSpPr>
                <a:spLocks noChangeShapeType="1"/>
              </p:cNvSpPr>
              <p:nvPr/>
            </p:nvSpPr>
            <p:spPr bwMode="auto">
              <a:xfrm>
                <a:off x="1699" y="1300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3" name="Line 301"/>
              <p:cNvSpPr>
                <a:spLocks noChangeShapeType="1"/>
              </p:cNvSpPr>
              <p:nvPr/>
            </p:nvSpPr>
            <p:spPr bwMode="auto">
              <a:xfrm>
                <a:off x="1699" y="1310"/>
                <a:ext cx="74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4" name="Line 302"/>
              <p:cNvSpPr>
                <a:spLocks noChangeShapeType="1"/>
              </p:cNvSpPr>
              <p:nvPr/>
            </p:nvSpPr>
            <p:spPr bwMode="auto">
              <a:xfrm>
                <a:off x="1773" y="1310"/>
                <a:ext cx="1" cy="1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5" name="Line 303"/>
              <p:cNvSpPr>
                <a:spLocks noChangeShapeType="1"/>
              </p:cNvSpPr>
              <p:nvPr/>
            </p:nvSpPr>
            <p:spPr bwMode="auto">
              <a:xfrm>
                <a:off x="1773" y="1321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6" name="Line 304"/>
              <p:cNvSpPr>
                <a:spLocks noChangeShapeType="1"/>
              </p:cNvSpPr>
              <p:nvPr/>
            </p:nvSpPr>
            <p:spPr bwMode="auto">
              <a:xfrm>
                <a:off x="1849" y="1321"/>
                <a:ext cx="1" cy="9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7" name="Line 305"/>
              <p:cNvSpPr>
                <a:spLocks noChangeShapeType="1"/>
              </p:cNvSpPr>
              <p:nvPr/>
            </p:nvSpPr>
            <p:spPr bwMode="auto">
              <a:xfrm>
                <a:off x="1849" y="1330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8" name="Line 306"/>
              <p:cNvSpPr>
                <a:spLocks noChangeShapeType="1"/>
              </p:cNvSpPr>
              <p:nvPr/>
            </p:nvSpPr>
            <p:spPr bwMode="auto">
              <a:xfrm>
                <a:off x="1924" y="1330"/>
                <a:ext cx="1" cy="4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9" name="Line 307"/>
              <p:cNvSpPr>
                <a:spLocks noChangeShapeType="1"/>
              </p:cNvSpPr>
              <p:nvPr/>
            </p:nvSpPr>
            <p:spPr bwMode="auto">
              <a:xfrm>
                <a:off x="1924" y="1334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0" name="Line 308"/>
              <p:cNvSpPr>
                <a:spLocks noChangeShapeType="1"/>
              </p:cNvSpPr>
              <p:nvPr/>
            </p:nvSpPr>
            <p:spPr bwMode="auto">
              <a:xfrm>
                <a:off x="2001" y="1334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" name="Line 309"/>
              <p:cNvSpPr>
                <a:spLocks noChangeShapeType="1"/>
              </p:cNvSpPr>
              <p:nvPr/>
            </p:nvSpPr>
            <p:spPr bwMode="auto">
              <a:xfrm>
                <a:off x="2001" y="1344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" name="Line 310"/>
              <p:cNvSpPr>
                <a:spLocks noChangeShapeType="1"/>
              </p:cNvSpPr>
              <p:nvPr/>
            </p:nvSpPr>
            <p:spPr bwMode="auto">
              <a:xfrm>
                <a:off x="2077" y="1344"/>
                <a:ext cx="1" cy="5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" name="Line 311"/>
              <p:cNvSpPr>
                <a:spLocks noChangeShapeType="1"/>
              </p:cNvSpPr>
              <p:nvPr/>
            </p:nvSpPr>
            <p:spPr bwMode="auto">
              <a:xfrm>
                <a:off x="2077" y="1349"/>
                <a:ext cx="74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4" name="Line 312"/>
              <p:cNvSpPr>
                <a:spLocks noChangeShapeType="1"/>
              </p:cNvSpPr>
              <p:nvPr/>
            </p:nvSpPr>
            <p:spPr bwMode="auto">
              <a:xfrm>
                <a:off x="2151" y="1349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5" name="Line 313"/>
              <p:cNvSpPr>
                <a:spLocks noChangeShapeType="1"/>
              </p:cNvSpPr>
              <p:nvPr/>
            </p:nvSpPr>
            <p:spPr bwMode="auto">
              <a:xfrm>
                <a:off x="2151" y="1356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6" name="Line 314"/>
              <p:cNvSpPr>
                <a:spLocks noChangeShapeType="1"/>
              </p:cNvSpPr>
              <p:nvPr/>
            </p:nvSpPr>
            <p:spPr bwMode="auto">
              <a:xfrm>
                <a:off x="2227" y="1356"/>
                <a:ext cx="1" cy="5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7" name="Line 315"/>
              <p:cNvSpPr>
                <a:spLocks noChangeShapeType="1"/>
              </p:cNvSpPr>
              <p:nvPr/>
            </p:nvSpPr>
            <p:spPr bwMode="auto">
              <a:xfrm>
                <a:off x="2227" y="1361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8" name="Line 316"/>
              <p:cNvSpPr>
                <a:spLocks noChangeShapeType="1"/>
              </p:cNvSpPr>
              <p:nvPr/>
            </p:nvSpPr>
            <p:spPr bwMode="auto">
              <a:xfrm>
                <a:off x="2302" y="1361"/>
                <a:ext cx="1" cy="5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9" name="Line 317"/>
              <p:cNvSpPr>
                <a:spLocks noChangeShapeType="1"/>
              </p:cNvSpPr>
              <p:nvPr/>
            </p:nvSpPr>
            <p:spPr bwMode="auto">
              <a:xfrm>
                <a:off x="2302" y="1366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0" name="Line 318"/>
              <p:cNvSpPr>
                <a:spLocks noChangeShapeType="1"/>
              </p:cNvSpPr>
              <p:nvPr/>
            </p:nvSpPr>
            <p:spPr bwMode="auto">
              <a:xfrm>
                <a:off x="2378" y="1366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1" name="Line 319"/>
              <p:cNvSpPr>
                <a:spLocks noChangeShapeType="1"/>
              </p:cNvSpPr>
              <p:nvPr/>
            </p:nvSpPr>
            <p:spPr bwMode="auto">
              <a:xfrm>
                <a:off x="2378" y="1368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2" name="Line 320"/>
              <p:cNvSpPr>
                <a:spLocks noChangeShapeType="1"/>
              </p:cNvSpPr>
              <p:nvPr/>
            </p:nvSpPr>
            <p:spPr bwMode="auto">
              <a:xfrm>
                <a:off x="2455" y="1368"/>
                <a:ext cx="1" cy="3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3" name="Line 321"/>
              <p:cNvSpPr>
                <a:spLocks noChangeShapeType="1"/>
              </p:cNvSpPr>
              <p:nvPr/>
            </p:nvSpPr>
            <p:spPr bwMode="auto">
              <a:xfrm>
                <a:off x="2455" y="1371"/>
                <a:ext cx="74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4" name="Line 322"/>
              <p:cNvSpPr>
                <a:spLocks noChangeShapeType="1"/>
              </p:cNvSpPr>
              <p:nvPr/>
            </p:nvSpPr>
            <p:spPr bwMode="auto">
              <a:xfrm>
                <a:off x="2529" y="1371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5" name="Line 323"/>
              <p:cNvSpPr>
                <a:spLocks noChangeShapeType="1"/>
              </p:cNvSpPr>
              <p:nvPr/>
            </p:nvSpPr>
            <p:spPr bwMode="auto">
              <a:xfrm>
                <a:off x="2529" y="1373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6" name="Line 324"/>
              <p:cNvSpPr>
                <a:spLocks noChangeShapeType="1"/>
              </p:cNvSpPr>
              <p:nvPr/>
            </p:nvSpPr>
            <p:spPr bwMode="auto">
              <a:xfrm>
                <a:off x="2605" y="1373"/>
                <a:ext cx="1" cy="4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7" name="Line 325"/>
              <p:cNvSpPr>
                <a:spLocks noChangeShapeType="1"/>
              </p:cNvSpPr>
              <p:nvPr/>
            </p:nvSpPr>
            <p:spPr bwMode="auto">
              <a:xfrm>
                <a:off x="2605" y="1377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8" name="Line 326"/>
              <p:cNvSpPr>
                <a:spLocks noChangeShapeType="1"/>
              </p:cNvSpPr>
              <p:nvPr/>
            </p:nvSpPr>
            <p:spPr bwMode="auto">
              <a:xfrm>
                <a:off x="2680" y="1377"/>
                <a:ext cx="1" cy="6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9" name="Line 327"/>
              <p:cNvSpPr>
                <a:spLocks noChangeShapeType="1"/>
              </p:cNvSpPr>
              <p:nvPr/>
            </p:nvSpPr>
            <p:spPr bwMode="auto">
              <a:xfrm>
                <a:off x="2680" y="1383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0" name="Line 328"/>
              <p:cNvSpPr>
                <a:spLocks noChangeShapeType="1"/>
              </p:cNvSpPr>
              <p:nvPr/>
            </p:nvSpPr>
            <p:spPr bwMode="auto">
              <a:xfrm>
                <a:off x="2756" y="1383"/>
                <a:ext cx="1" cy="305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1" name="Line 329"/>
              <p:cNvSpPr>
                <a:spLocks noChangeShapeType="1"/>
              </p:cNvSpPr>
              <p:nvPr/>
            </p:nvSpPr>
            <p:spPr bwMode="auto">
              <a:xfrm>
                <a:off x="413" y="1688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" name="Line 330"/>
              <p:cNvSpPr>
                <a:spLocks noChangeShapeType="1"/>
              </p:cNvSpPr>
              <p:nvPr/>
            </p:nvSpPr>
            <p:spPr bwMode="auto">
              <a:xfrm flipV="1">
                <a:off x="489" y="1678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" name="Line 331"/>
              <p:cNvSpPr>
                <a:spLocks noChangeShapeType="1"/>
              </p:cNvSpPr>
              <p:nvPr/>
            </p:nvSpPr>
            <p:spPr bwMode="auto">
              <a:xfrm>
                <a:off x="489" y="1678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" name="Line 332"/>
              <p:cNvSpPr>
                <a:spLocks noChangeShapeType="1"/>
              </p:cNvSpPr>
              <p:nvPr/>
            </p:nvSpPr>
            <p:spPr bwMode="auto">
              <a:xfrm flipV="1">
                <a:off x="564" y="1610"/>
                <a:ext cx="1" cy="6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" name="Line 333"/>
              <p:cNvSpPr>
                <a:spLocks noChangeShapeType="1"/>
              </p:cNvSpPr>
              <p:nvPr/>
            </p:nvSpPr>
            <p:spPr bwMode="auto">
              <a:xfrm>
                <a:off x="564" y="1610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" name="Line 334"/>
              <p:cNvSpPr>
                <a:spLocks noChangeShapeType="1"/>
              </p:cNvSpPr>
              <p:nvPr/>
            </p:nvSpPr>
            <p:spPr bwMode="auto">
              <a:xfrm flipV="1">
                <a:off x="639" y="1497"/>
                <a:ext cx="1" cy="1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7" name="Line 335"/>
              <p:cNvSpPr>
                <a:spLocks noChangeShapeType="1"/>
              </p:cNvSpPr>
              <p:nvPr/>
            </p:nvSpPr>
            <p:spPr bwMode="auto">
              <a:xfrm>
                <a:off x="639" y="1497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" name="Line 336"/>
              <p:cNvSpPr>
                <a:spLocks noChangeShapeType="1"/>
              </p:cNvSpPr>
              <p:nvPr/>
            </p:nvSpPr>
            <p:spPr bwMode="auto">
              <a:xfrm flipV="1">
                <a:off x="714" y="1363"/>
                <a:ext cx="1" cy="13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" name="Line 337"/>
              <p:cNvSpPr>
                <a:spLocks noChangeShapeType="1"/>
              </p:cNvSpPr>
              <p:nvPr/>
            </p:nvSpPr>
            <p:spPr bwMode="auto">
              <a:xfrm>
                <a:off x="714" y="1363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" name="Line 338"/>
              <p:cNvSpPr>
                <a:spLocks noChangeShapeType="1"/>
              </p:cNvSpPr>
              <p:nvPr/>
            </p:nvSpPr>
            <p:spPr bwMode="auto">
              <a:xfrm flipV="1">
                <a:off x="791" y="1211"/>
                <a:ext cx="1" cy="1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" name="Line 339"/>
              <p:cNvSpPr>
                <a:spLocks noChangeShapeType="1"/>
              </p:cNvSpPr>
              <p:nvPr/>
            </p:nvSpPr>
            <p:spPr bwMode="auto">
              <a:xfrm>
                <a:off x="791" y="1211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" name="Line 340"/>
              <p:cNvSpPr>
                <a:spLocks noChangeShapeType="1"/>
              </p:cNvSpPr>
              <p:nvPr/>
            </p:nvSpPr>
            <p:spPr bwMode="auto">
              <a:xfrm flipV="1">
                <a:off x="867" y="1055"/>
                <a:ext cx="1" cy="15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" name="Line 341"/>
              <p:cNvSpPr>
                <a:spLocks noChangeShapeType="1"/>
              </p:cNvSpPr>
              <p:nvPr/>
            </p:nvSpPr>
            <p:spPr bwMode="auto">
              <a:xfrm>
                <a:off x="867" y="1055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" name="Line 342"/>
              <p:cNvSpPr>
                <a:spLocks noChangeShapeType="1"/>
              </p:cNvSpPr>
              <p:nvPr/>
            </p:nvSpPr>
            <p:spPr bwMode="auto">
              <a:xfrm flipV="1">
                <a:off x="942" y="883"/>
                <a:ext cx="1" cy="17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" name="Line 343"/>
              <p:cNvSpPr>
                <a:spLocks noChangeShapeType="1"/>
              </p:cNvSpPr>
              <p:nvPr/>
            </p:nvSpPr>
            <p:spPr bwMode="auto">
              <a:xfrm>
                <a:off x="942" y="883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" name="Line 344"/>
              <p:cNvSpPr>
                <a:spLocks noChangeShapeType="1"/>
              </p:cNvSpPr>
              <p:nvPr/>
            </p:nvSpPr>
            <p:spPr bwMode="auto">
              <a:xfrm flipV="1">
                <a:off x="1017" y="709"/>
                <a:ext cx="1" cy="17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" name="Line 345"/>
              <p:cNvSpPr>
                <a:spLocks noChangeShapeType="1"/>
              </p:cNvSpPr>
              <p:nvPr/>
            </p:nvSpPr>
            <p:spPr bwMode="auto">
              <a:xfrm>
                <a:off x="1017" y="709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" name="Line 346"/>
              <p:cNvSpPr>
                <a:spLocks noChangeShapeType="1"/>
              </p:cNvSpPr>
              <p:nvPr/>
            </p:nvSpPr>
            <p:spPr bwMode="auto">
              <a:xfrm>
                <a:off x="1092" y="709"/>
                <a:ext cx="1" cy="1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" name="Line 347"/>
              <p:cNvSpPr>
                <a:spLocks noChangeShapeType="1"/>
              </p:cNvSpPr>
              <p:nvPr/>
            </p:nvSpPr>
            <p:spPr bwMode="auto">
              <a:xfrm>
                <a:off x="1092" y="897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" name="Line 348"/>
              <p:cNvSpPr>
                <a:spLocks noChangeShapeType="1"/>
              </p:cNvSpPr>
              <p:nvPr/>
            </p:nvSpPr>
            <p:spPr bwMode="auto">
              <a:xfrm>
                <a:off x="1168" y="897"/>
                <a:ext cx="1" cy="15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1" name="Line 349"/>
              <p:cNvSpPr>
                <a:spLocks noChangeShapeType="1"/>
              </p:cNvSpPr>
              <p:nvPr/>
            </p:nvSpPr>
            <p:spPr bwMode="auto">
              <a:xfrm>
                <a:off x="1168" y="1052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" name="Line 350"/>
              <p:cNvSpPr>
                <a:spLocks noChangeShapeType="1"/>
              </p:cNvSpPr>
              <p:nvPr/>
            </p:nvSpPr>
            <p:spPr bwMode="auto">
              <a:xfrm>
                <a:off x="1245" y="1052"/>
                <a:ext cx="1" cy="7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" name="Line 351"/>
              <p:cNvSpPr>
                <a:spLocks noChangeShapeType="1"/>
              </p:cNvSpPr>
              <p:nvPr/>
            </p:nvSpPr>
            <p:spPr bwMode="auto">
              <a:xfrm>
                <a:off x="1245" y="1122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" name="Line 352"/>
              <p:cNvSpPr>
                <a:spLocks noChangeShapeType="1"/>
              </p:cNvSpPr>
              <p:nvPr/>
            </p:nvSpPr>
            <p:spPr bwMode="auto">
              <a:xfrm>
                <a:off x="1320" y="1122"/>
                <a:ext cx="1" cy="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" name="Line 353"/>
              <p:cNvSpPr>
                <a:spLocks noChangeShapeType="1"/>
              </p:cNvSpPr>
              <p:nvPr/>
            </p:nvSpPr>
            <p:spPr bwMode="auto">
              <a:xfrm>
                <a:off x="1320" y="1167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" name="Line 354"/>
              <p:cNvSpPr>
                <a:spLocks noChangeShapeType="1"/>
              </p:cNvSpPr>
              <p:nvPr/>
            </p:nvSpPr>
            <p:spPr bwMode="auto">
              <a:xfrm>
                <a:off x="1395" y="1167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" name="Line 355"/>
              <p:cNvSpPr>
                <a:spLocks noChangeShapeType="1"/>
              </p:cNvSpPr>
              <p:nvPr/>
            </p:nvSpPr>
            <p:spPr bwMode="auto">
              <a:xfrm>
                <a:off x="1395" y="1198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" name="Line 356"/>
              <p:cNvSpPr>
                <a:spLocks noChangeShapeType="1"/>
              </p:cNvSpPr>
              <p:nvPr/>
            </p:nvSpPr>
            <p:spPr bwMode="auto">
              <a:xfrm>
                <a:off x="1470" y="1198"/>
                <a:ext cx="1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" name="Line 357"/>
              <p:cNvSpPr>
                <a:spLocks noChangeShapeType="1"/>
              </p:cNvSpPr>
              <p:nvPr/>
            </p:nvSpPr>
            <p:spPr bwMode="auto">
              <a:xfrm>
                <a:off x="1470" y="1219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" name="Line 358"/>
              <p:cNvSpPr>
                <a:spLocks noChangeShapeType="1"/>
              </p:cNvSpPr>
              <p:nvPr/>
            </p:nvSpPr>
            <p:spPr bwMode="auto">
              <a:xfrm>
                <a:off x="1546" y="1219"/>
                <a:ext cx="1" cy="1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" name="Line 359"/>
              <p:cNvSpPr>
                <a:spLocks noChangeShapeType="1"/>
              </p:cNvSpPr>
              <p:nvPr/>
            </p:nvSpPr>
            <p:spPr bwMode="auto">
              <a:xfrm>
                <a:off x="1546" y="1237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" name="Line 360"/>
              <p:cNvSpPr>
                <a:spLocks noChangeShapeType="1"/>
              </p:cNvSpPr>
              <p:nvPr/>
            </p:nvSpPr>
            <p:spPr bwMode="auto">
              <a:xfrm>
                <a:off x="1623" y="1237"/>
                <a:ext cx="1" cy="1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" name="Line 361"/>
              <p:cNvSpPr>
                <a:spLocks noChangeShapeType="1"/>
              </p:cNvSpPr>
              <p:nvPr/>
            </p:nvSpPr>
            <p:spPr bwMode="auto">
              <a:xfrm>
                <a:off x="1623" y="1254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" name="Line 362"/>
              <p:cNvSpPr>
                <a:spLocks noChangeShapeType="1"/>
              </p:cNvSpPr>
              <p:nvPr/>
            </p:nvSpPr>
            <p:spPr bwMode="auto">
              <a:xfrm>
                <a:off x="1699" y="1254"/>
                <a:ext cx="1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" name="Line 363"/>
              <p:cNvSpPr>
                <a:spLocks noChangeShapeType="1"/>
              </p:cNvSpPr>
              <p:nvPr/>
            </p:nvSpPr>
            <p:spPr bwMode="auto">
              <a:xfrm>
                <a:off x="1699" y="1265"/>
                <a:ext cx="7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" name="Line 364"/>
              <p:cNvSpPr>
                <a:spLocks noChangeShapeType="1"/>
              </p:cNvSpPr>
              <p:nvPr/>
            </p:nvSpPr>
            <p:spPr bwMode="auto">
              <a:xfrm>
                <a:off x="1773" y="126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" name="Line 365"/>
              <p:cNvSpPr>
                <a:spLocks noChangeShapeType="1"/>
              </p:cNvSpPr>
              <p:nvPr/>
            </p:nvSpPr>
            <p:spPr bwMode="auto">
              <a:xfrm>
                <a:off x="1773" y="1275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" name="Line 366"/>
              <p:cNvSpPr>
                <a:spLocks noChangeShapeType="1"/>
              </p:cNvSpPr>
              <p:nvPr/>
            </p:nvSpPr>
            <p:spPr bwMode="auto">
              <a:xfrm>
                <a:off x="1849" y="1275"/>
                <a:ext cx="1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" name="Line 367"/>
              <p:cNvSpPr>
                <a:spLocks noChangeShapeType="1"/>
              </p:cNvSpPr>
              <p:nvPr/>
            </p:nvSpPr>
            <p:spPr bwMode="auto">
              <a:xfrm>
                <a:off x="1849" y="1284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" name="Line 368"/>
              <p:cNvSpPr>
                <a:spLocks noChangeShapeType="1"/>
              </p:cNvSpPr>
              <p:nvPr/>
            </p:nvSpPr>
            <p:spPr bwMode="auto">
              <a:xfrm>
                <a:off x="1924" y="1284"/>
                <a:ext cx="1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" name="Line 369"/>
              <p:cNvSpPr>
                <a:spLocks noChangeShapeType="1"/>
              </p:cNvSpPr>
              <p:nvPr/>
            </p:nvSpPr>
            <p:spPr bwMode="auto">
              <a:xfrm>
                <a:off x="1924" y="1289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" name="Line 370"/>
              <p:cNvSpPr>
                <a:spLocks noChangeShapeType="1"/>
              </p:cNvSpPr>
              <p:nvPr/>
            </p:nvSpPr>
            <p:spPr bwMode="auto">
              <a:xfrm>
                <a:off x="2001" y="1289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" name="Line 371"/>
              <p:cNvSpPr>
                <a:spLocks noChangeShapeType="1"/>
              </p:cNvSpPr>
              <p:nvPr/>
            </p:nvSpPr>
            <p:spPr bwMode="auto">
              <a:xfrm>
                <a:off x="2001" y="1299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" name="Line 372"/>
              <p:cNvSpPr>
                <a:spLocks noChangeShapeType="1"/>
              </p:cNvSpPr>
              <p:nvPr/>
            </p:nvSpPr>
            <p:spPr bwMode="auto">
              <a:xfrm>
                <a:off x="2077" y="1299"/>
                <a:ext cx="1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" name="Line 373"/>
              <p:cNvSpPr>
                <a:spLocks noChangeShapeType="1"/>
              </p:cNvSpPr>
              <p:nvPr/>
            </p:nvSpPr>
            <p:spPr bwMode="auto">
              <a:xfrm>
                <a:off x="2077" y="1304"/>
                <a:ext cx="7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" name="Line 374"/>
              <p:cNvSpPr>
                <a:spLocks noChangeShapeType="1"/>
              </p:cNvSpPr>
              <p:nvPr/>
            </p:nvSpPr>
            <p:spPr bwMode="auto">
              <a:xfrm>
                <a:off x="2151" y="1304"/>
                <a:ext cx="1" cy="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" name="Line 375"/>
              <p:cNvSpPr>
                <a:spLocks noChangeShapeType="1"/>
              </p:cNvSpPr>
              <p:nvPr/>
            </p:nvSpPr>
            <p:spPr bwMode="auto">
              <a:xfrm>
                <a:off x="2151" y="1310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" name="Line 376"/>
              <p:cNvSpPr>
                <a:spLocks noChangeShapeType="1"/>
              </p:cNvSpPr>
              <p:nvPr/>
            </p:nvSpPr>
            <p:spPr bwMode="auto">
              <a:xfrm>
                <a:off x="2227" y="1310"/>
                <a:ext cx="1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" name="Line 377"/>
              <p:cNvSpPr>
                <a:spLocks noChangeShapeType="1"/>
              </p:cNvSpPr>
              <p:nvPr/>
            </p:nvSpPr>
            <p:spPr bwMode="auto">
              <a:xfrm>
                <a:off x="2227" y="1315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" name="Line 378"/>
              <p:cNvSpPr>
                <a:spLocks noChangeShapeType="1"/>
              </p:cNvSpPr>
              <p:nvPr/>
            </p:nvSpPr>
            <p:spPr bwMode="auto">
              <a:xfrm>
                <a:off x="2302" y="1315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" name="Line 379"/>
              <p:cNvSpPr>
                <a:spLocks noChangeShapeType="1"/>
              </p:cNvSpPr>
              <p:nvPr/>
            </p:nvSpPr>
            <p:spPr bwMode="auto">
              <a:xfrm>
                <a:off x="2302" y="1322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" name="Line 380"/>
              <p:cNvSpPr>
                <a:spLocks noChangeShapeType="1"/>
              </p:cNvSpPr>
              <p:nvPr/>
            </p:nvSpPr>
            <p:spPr bwMode="auto">
              <a:xfrm>
                <a:off x="2378" y="1322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" name="Line 381"/>
              <p:cNvSpPr>
                <a:spLocks noChangeShapeType="1"/>
              </p:cNvSpPr>
              <p:nvPr/>
            </p:nvSpPr>
            <p:spPr bwMode="auto">
              <a:xfrm>
                <a:off x="2378" y="1323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" name="Line 382"/>
              <p:cNvSpPr>
                <a:spLocks noChangeShapeType="1"/>
              </p:cNvSpPr>
              <p:nvPr/>
            </p:nvSpPr>
            <p:spPr bwMode="auto">
              <a:xfrm>
                <a:off x="2455" y="1323"/>
                <a:ext cx="1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" name="Line 383"/>
              <p:cNvSpPr>
                <a:spLocks noChangeShapeType="1"/>
              </p:cNvSpPr>
              <p:nvPr/>
            </p:nvSpPr>
            <p:spPr bwMode="auto">
              <a:xfrm>
                <a:off x="2455" y="1327"/>
                <a:ext cx="7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" name="Line 384"/>
              <p:cNvSpPr>
                <a:spLocks noChangeShapeType="1"/>
              </p:cNvSpPr>
              <p:nvPr/>
            </p:nvSpPr>
            <p:spPr bwMode="auto">
              <a:xfrm>
                <a:off x="2529" y="1327"/>
                <a:ext cx="1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" name="Line 385"/>
              <p:cNvSpPr>
                <a:spLocks noChangeShapeType="1"/>
              </p:cNvSpPr>
              <p:nvPr/>
            </p:nvSpPr>
            <p:spPr bwMode="auto">
              <a:xfrm>
                <a:off x="2529" y="1330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" name="Line 386"/>
              <p:cNvSpPr>
                <a:spLocks noChangeShapeType="1"/>
              </p:cNvSpPr>
              <p:nvPr/>
            </p:nvSpPr>
            <p:spPr bwMode="auto">
              <a:xfrm>
                <a:off x="2605" y="1330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" name="Line 387"/>
              <p:cNvSpPr>
                <a:spLocks noChangeShapeType="1"/>
              </p:cNvSpPr>
              <p:nvPr/>
            </p:nvSpPr>
            <p:spPr bwMode="auto">
              <a:xfrm>
                <a:off x="2605" y="1332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" name="Line 388"/>
              <p:cNvSpPr>
                <a:spLocks noChangeShapeType="1"/>
              </p:cNvSpPr>
              <p:nvPr/>
            </p:nvSpPr>
            <p:spPr bwMode="auto">
              <a:xfrm>
                <a:off x="2680" y="1332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" name="Line 389"/>
              <p:cNvSpPr>
                <a:spLocks noChangeShapeType="1"/>
              </p:cNvSpPr>
              <p:nvPr/>
            </p:nvSpPr>
            <p:spPr bwMode="auto">
              <a:xfrm>
                <a:off x="2680" y="1339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" name="Line 390"/>
              <p:cNvSpPr>
                <a:spLocks noChangeShapeType="1"/>
              </p:cNvSpPr>
              <p:nvPr/>
            </p:nvSpPr>
            <p:spPr bwMode="auto">
              <a:xfrm>
                <a:off x="2756" y="1339"/>
                <a:ext cx="1" cy="34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" name="Rectangle 391"/>
              <p:cNvSpPr>
                <a:spLocks noChangeArrowheads="1"/>
              </p:cNvSpPr>
              <p:nvPr/>
            </p:nvSpPr>
            <p:spPr bwMode="auto">
              <a:xfrm>
                <a:off x="413" y="2024"/>
                <a:ext cx="2343" cy="108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" name="Line 392"/>
              <p:cNvSpPr>
                <a:spLocks noChangeShapeType="1"/>
              </p:cNvSpPr>
              <p:nvPr/>
            </p:nvSpPr>
            <p:spPr bwMode="auto">
              <a:xfrm>
                <a:off x="413" y="3032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" name="Line 393"/>
              <p:cNvSpPr>
                <a:spLocks noChangeShapeType="1"/>
              </p:cNvSpPr>
              <p:nvPr/>
            </p:nvSpPr>
            <p:spPr bwMode="auto">
              <a:xfrm>
                <a:off x="451" y="3032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" name="Line 394"/>
              <p:cNvSpPr>
                <a:spLocks noChangeShapeType="1"/>
              </p:cNvSpPr>
              <p:nvPr/>
            </p:nvSpPr>
            <p:spPr bwMode="auto">
              <a:xfrm flipV="1">
                <a:off x="525" y="2845"/>
                <a:ext cx="1" cy="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" name="Line 395"/>
              <p:cNvSpPr>
                <a:spLocks noChangeShapeType="1"/>
              </p:cNvSpPr>
              <p:nvPr/>
            </p:nvSpPr>
            <p:spPr bwMode="auto">
              <a:xfrm flipV="1">
                <a:off x="525" y="2838"/>
                <a:ext cx="1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" name="Line 396"/>
              <p:cNvSpPr>
                <a:spLocks noChangeShapeType="1"/>
              </p:cNvSpPr>
              <p:nvPr/>
            </p:nvSpPr>
            <p:spPr bwMode="auto">
              <a:xfrm>
                <a:off x="489" y="2845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" name="Line 397"/>
              <p:cNvSpPr>
                <a:spLocks noChangeShapeType="1"/>
              </p:cNvSpPr>
              <p:nvPr/>
            </p:nvSpPr>
            <p:spPr bwMode="auto">
              <a:xfrm>
                <a:off x="527" y="2845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" name="Line 398"/>
              <p:cNvSpPr>
                <a:spLocks noChangeShapeType="1"/>
              </p:cNvSpPr>
              <p:nvPr/>
            </p:nvSpPr>
            <p:spPr bwMode="auto">
              <a:xfrm flipV="1">
                <a:off x="602" y="2294"/>
                <a:ext cx="1" cy="1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" name="Line 399"/>
              <p:cNvSpPr>
                <a:spLocks noChangeShapeType="1"/>
              </p:cNvSpPr>
              <p:nvPr/>
            </p:nvSpPr>
            <p:spPr bwMode="auto">
              <a:xfrm flipV="1">
                <a:off x="602" y="2276"/>
                <a:ext cx="1" cy="1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" name="Line 400"/>
              <p:cNvSpPr>
                <a:spLocks noChangeShapeType="1"/>
              </p:cNvSpPr>
              <p:nvPr/>
            </p:nvSpPr>
            <p:spPr bwMode="auto">
              <a:xfrm>
                <a:off x="564" y="2293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" name="Line 401"/>
              <p:cNvSpPr>
                <a:spLocks noChangeShapeType="1"/>
              </p:cNvSpPr>
              <p:nvPr/>
            </p:nvSpPr>
            <p:spPr bwMode="auto">
              <a:xfrm>
                <a:off x="602" y="2293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" name="Line 402"/>
              <p:cNvSpPr>
                <a:spLocks noChangeShapeType="1"/>
              </p:cNvSpPr>
              <p:nvPr/>
            </p:nvSpPr>
            <p:spPr bwMode="auto">
              <a:xfrm flipV="1">
                <a:off x="678" y="2150"/>
                <a:ext cx="1" cy="2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" name="Line 403"/>
              <p:cNvSpPr>
                <a:spLocks noChangeShapeType="1"/>
              </p:cNvSpPr>
              <p:nvPr/>
            </p:nvSpPr>
            <p:spPr bwMode="auto">
              <a:xfrm flipV="1">
                <a:off x="678" y="2124"/>
                <a:ext cx="1" cy="2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" name="Line 404"/>
              <p:cNvSpPr>
                <a:spLocks noChangeShapeType="1"/>
              </p:cNvSpPr>
              <p:nvPr/>
            </p:nvSpPr>
            <p:spPr bwMode="auto">
              <a:xfrm>
                <a:off x="639" y="2150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98" name="Group 606"/>
            <p:cNvGrpSpPr>
              <a:grpSpLocks/>
            </p:cNvGrpSpPr>
            <p:nvPr/>
          </p:nvGrpSpPr>
          <p:grpSpPr bwMode="auto">
            <a:xfrm>
              <a:off x="174" y="2024"/>
              <a:ext cx="2582" cy="1088"/>
              <a:chOff x="174" y="2024"/>
              <a:chExt cx="2582" cy="1088"/>
            </a:xfrm>
          </p:grpSpPr>
          <p:sp>
            <p:nvSpPr>
              <p:cNvPr id="8598" name="Line 406"/>
              <p:cNvSpPr>
                <a:spLocks noChangeShapeType="1"/>
              </p:cNvSpPr>
              <p:nvPr/>
            </p:nvSpPr>
            <p:spPr bwMode="auto">
              <a:xfrm>
                <a:off x="678" y="2150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" name="Line 407"/>
              <p:cNvSpPr>
                <a:spLocks noChangeShapeType="1"/>
              </p:cNvSpPr>
              <p:nvPr/>
            </p:nvSpPr>
            <p:spPr bwMode="auto">
              <a:xfrm flipV="1">
                <a:off x="753" y="2212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" name="Line 408"/>
              <p:cNvSpPr>
                <a:spLocks noChangeShapeType="1"/>
              </p:cNvSpPr>
              <p:nvPr/>
            </p:nvSpPr>
            <p:spPr bwMode="auto">
              <a:xfrm flipV="1">
                <a:off x="753" y="2179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1" name="Line 409"/>
              <p:cNvSpPr>
                <a:spLocks noChangeShapeType="1"/>
              </p:cNvSpPr>
              <p:nvPr/>
            </p:nvSpPr>
            <p:spPr bwMode="auto">
              <a:xfrm>
                <a:off x="714" y="2212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" name="Line 410"/>
              <p:cNvSpPr>
                <a:spLocks noChangeShapeType="1"/>
              </p:cNvSpPr>
              <p:nvPr/>
            </p:nvSpPr>
            <p:spPr bwMode="auto">
              <a:xfrm>
                <a:off x="755" y="2212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" name="Line 411"/>
              <p:cNvSpPr>
                <a:spLocks noChangeShapeType="1"/>
              </p:cNvSpPr>
              <p:nvPr/>
            </p:nvSpPr>
            <p:spPr bwMode="auto">
              <a:xfrm flipV="1">
                <a:off x="828" y="2579"/>
                <a:ext cx="1" cy="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" name="Line 412"/>
              <p:cNvSpPr>
                <a:spLocks noChangeShapeType="1"/>
              </p:cNvSpPr>
              <p:nvPr/>
            </p:nvSpPr>
            <p:spPr bwMode="auto">
              <a:xfrm flipV="1">
                <a:off x="828" y="2540"/>
                <a:ext cx="1" cy="3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" name="Line 413"/>
              <p:cNvSpPr>
                <a:spLocks noChangeShapeType="1"/>
              </p:cNvSpPr>
              <p:nvPr/>
            </p:nvSpPr>
            <p:spPr bwMode="auto">
              <a:xfrm>
                <a:off x="791" y="2578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" name="Line 414"/>
              <p:cNvSpPr>
                <a:spLocks noChangeShapeType="1"/>
              </p:cNvSpPr>
              <p:nvPr/>
            </p:nvSpPr>
            <p:spPr bwMode="auto">
              <a:xfrm>
                <a:off x="829" y="2578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" name="Line 415"/>
              <p:cNvSpPr>
                <a:spLocks noChangeShapeType="1"/>
              </p:cNvSpPr>
              <p:nvPr/>
            </p:nvSpPr>
            <p:spPr bwMode="auto">
              <a:xfrm flipV="1">
                <a:off x="903" y="2812"/>
                <a:ext cx="1" cy="4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" name="Line 416"/>
              <p:cNvSpPr>
                <a:spLocks noChangeShapeType="1"/>
              </p:cNvSpPr>
              <p:nvPr/>
            </p:nvSpPr>
            <p:spPr bwMode="auto">
              <a:xfrm flipV="1">
                <a:off x="903" y="2769"/>
                <a:ext cx="1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" name="Line 417"/>
              <p:cNvSpPr>
                <a:spLocks noChangeShapeType="1"/>
              </p:cNvSpPr>
              <p:nvPr/>
            </p:nvSpPr>
            <p:spPr bwMode="auto">
              <a:xfrm>
                <a:off x="867" y="2811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" name="Line 418"/>
              <p:cNvSpPr>
                <a:spLocks noChangeShapeType="1"/>
              </p:cNvSpPr>
              <p:nvPr/>
            </p:nvSpPr>
            <p:spPr bwMode="auto">
              <a:xfrm>
                <a:off x="905" y="2811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" name="Line 419"/>
              <p:cNvSpPr>
                <a:spLocks noChangeShapeType="1"/>
              </p:cNvSpPr>
              <p:nvPr/>
            </p:nvSpPr>
            <p:spPr bwMode="auto">
              <a:xfrm flipV="1">
                <a:off x="980" y="2961"/>
                <a:ext cx="1" cy="4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" name="Line 420"/>
              <p:cNvSpPr>
                <a:spLocks noChangeShapeType="1"/>
              </p:cNvSpPr>
              <p:nvPr/>
            </p:nvSpPr>
            <p:spPr bwMode="auto">
              <a:xfrm flipV="1">
                <a:off x="980" y="2913"/>
                <a:ext cx="1" cy="4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" name="Line 421"/>
              <p:cNvSpPr>
                <a:spLocks noChangeShapeType="1"/>
              </p:cNvSpPr>
              <p:nvPr/>
            </p:nvSpPr>
            <p:spPr bwMode="auto">
              <a:xfrm>
                <a:off x="942" y="2960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" name="Line 422"/>
              <p:cNvSpPr>
                <a:spLocks noChangeShapeType="1"/>
              </p:cNvSpPr>
              <p:nvPr/>
            </p:nvSpPr>
            <p:spPr bwMode="auto">
              <a:xfrm>
                <a:off x="980" y="2960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" name="Line 423"/>
              <p:cNvSpPr>
                <a:spLocks noChangeShapeType="1"/>
              </p:cNvSpPr>
              <p:nvPr/>
            </p:nvSpPr>
            <p:spPr bwMode="auto">
              <a:xfrm flipV="1">
                <a:off x="1056" y="3073"/>
                <a:ext cx="1" cy="3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" name="Line 424"/>
              <p:cNvSpPr>
                <a:spLocks noChangeShapeType="1"/>
              </p:cNvSpPr>
              <p:nvPr/>
            </p:nvSpPr>
            <p:spPr bwMode="auto">
              <a:xfrm flipV="1">
                <a:off x="1056" y="3020"/>
                <a:ext cx="1" cy="5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" name="Line 425"/>
              <p:cNvSpPr>
                <a:spLocks noChangeShapeType="1"/>
              </p:cNvSpPr>
              <p:nvPr/>
            </p:nvSpPr>
            <p:spPr bwMode="auto">
              <a:xfrm>
                <a:off x="1017" y="3073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" name="Line 426"/>
              <p:cNvSpPr>
                <a:spLocks noChangeShapeType="1"/>
              </p:cNvSpPr>
              <p:nvPr/>
            </p:nvSpPr>
            <p:spPr bwMode="auto">
              <a:xfrm>
                <a:off x="1056" y="3073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" name="Line 427"/>
              <p:cNvSpPr>
                <a:spLocks noChangeShapeType="1"/>
              </p:cNvSpPr>
              <p:nvPr/>
            </p:nvSpPr>
            <p:spPr bwMode="auto">
              <a:xfrm flipV="1">
                <a:off x="1131" y="3035"/>
                <a:ext cx="1" cy="4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" name="Line 428"/>
              <p:cNvSpPr>
                <a:spLocks noChangeShapeType="1"/>
              </p:cNvSpPr>
              <p:nvPr/>
            </p:nvSpPr>
            <p:spPr bwMode="auto">
              <a:xfrm flipV="1">
                <a:off x="1131" y="2989"/>
                <a:ext cx="1" cy="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1" name="Line 429"/>
              <p:cNvSpPr>
                <a:spLocks noChangeShapeType="1"/>
              </p:cNvSpPr>
              <p:nvPr/>
            </p:nvSpPr>
            <p:spPr bwMode="auto">
              <a:xfrm>
                <a:off x="1092" y="3034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" name="Line 430"/>
              <p:cNvSpPr>
                <a:spLocks noChangeShapeType="1"/>
              </p:cNvSpPr>
              <p:nvPr/>
            </p:nvSpPr>
            <p:spPr bwMode="auto">
              <a:xfrm>
                <a:off x="1131" y="3034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" name="Line 431"/>
              <p:cNvSpPr>
                <a:spLocks noChangeShapeType="1"/>
              </p:cNvSpPr>
              <p:nvPr/>
            </p:nvSpPr>
            <p:spPr bwMode="auto">
              <a:xfrm flipV="1">
                <a:off x="1206" y="3049"/>
                <a:ext cx="1" cy="4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" name="Line 432"/>
              <p:cNvSpPr>
                <a:spLocks noChangeShapeType="1"/>
              </p:cNvSpPr>
              <p:nvPr/>
            </p:nvSpPr>
            <p:spPr bwMode="auto">
              <a:xfrm flipV="1">
                <a:off x="1206" y="3006"/>
                <a:ext cx="1" cy="4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" name="Line 433"/>
              <p:cNvSpPr>
                <a:spLocks noChangeShapeType="1"/>
              </p:cNvSpPr>
              <p:nvPr/>
            </p:nvSpPr>
            <p:spPr bwMode="auto">
              <a:xfrm>
                <a:off x="1168" y="3047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" name="Line 434"/>
              <p:cNvSpPr>
                <a:spLocks noChangeShapeType="1"/>
              </p:cNvSpPr>
              <p:nvPr/>
            </p:nvSpPr>
            <p:spPr bwMode="auto">
              <a:xfrm>
                <a:off x="1207" y="3047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" name="Line 435"/>
              <p:cNvSpPr>
                <a:spLocks noChangeShapeType="1"/>
              </p:cNvSpPr>
              <p:nvPr/>
            </p:nvSpPr>
            <p:spPr bwMode="auto">
              <a:xfrm flipV="1">
                <a:off x="1281" y="3016"/>
                <a:ext cx="1" cy="3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" name="Line 436"/>
              <p:cNvSpPr>
                <a:spLocks noChangeShapeType="1"/>
              </p:cNvSpPr>
              <p:nvPr/>
            </p:nvSpPr>
            <p:spPr bwMode="auto">
              <a:xfrm flipV="1">
                <a:off x="1281" y="2977"/>
                <a:ext cx="1" cy="3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" name="Line 437"/>
              <p:cNvSpPr>
                <a:spLocks noChangeShapeType="1"/>
              </p:cNvSpPr>
              <p:nvPr/>
            </p:nvSpPr>
            <p:spPr bwMode="auto">
              <a:xfrm>
                <a:off x="1245" y="3016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" name="Line 438"/>
              <p:cNvSpPr>
                <a:spLocks noChangeShapeType="1"/>
              </p:cNvSpPr>
              <p:nvPr/>
            </p:nvSpPr>
            <p:spPr bwMode="auto">
              <a:xfrm>
                <a:off x="1283" y="3016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" name="Line 439"/>
              <p:cNvSpPr>
                <a:spLocks noChangeShapeType="1"/>
              </p:cNvSpPr>
              <p:nvPr/>
            </p:nvSpPr>
            <p:spPr bwMode="auto">
              <a:xfrm flipV="1">
                <a:off x="1357" y="2992"/>
                <a:ext cx="1" cy="3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" name="Line 440"/>
              <p:cNvSpPr>
                <a:spLocks noChangeShapeType="1"/>
              </p:cNvSpPr>
              <p:nvPr/>
            </p:nvSpPr>
            <p:spPr bwMode="auto">
              <a:xfrm flipV="1">
                <a:off x="1357" y="2954"/>
                <a:ext cx="1" cy="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" name="Line 441"/>
              <p:cNvSpPr>
                <a:spLocks noChangeShapeType="1"/>
              </p:cNvSpPr>
              <p:nvPr/>
            </p:nvSpPr>
            <p:spPr bwMode="auto">
              <a:xfrm>
                <a:off x="1320" y="2991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" name="Line 442"/>
              <p:cNvSpPr>
                <a:spLocks noChangeShapeType="1"/>
              </p:cNvSpPr>
              <p:nvPr/>
            </p:nvSpPr>
            <p:spPr bwMode="auto">
              <a:xfrm>
                <a:off x="1358" y="2991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" name="Line 443"/>
              <p:cNvSpPr>
                <a:spLocks noChangeShapeType="1"/>
              </p:cNvSpPr>
              <p:nvPr/>
            </p:nvSpPr>
            <p:spPr bwMode="auto">
              <a:xfrm flipV="1">
                <a:off x="1434" y="2989"/>
                <a:ext cx="1" cy="3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" name="Line 444"/>
              <p:cNvSpPr>
                <a:spLocks noChangeShapeType="1"/>
              </p:cNvSpPr>
              <p:nvPr/>
            </p:nvSpPr>
            <p:spPr bwMode="auto">
              <a:xfrm flipV="1">
                <a:off x="1434" y="2951"/>
                <a:ext cx="1" cy="3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" name="Line 445"/>
              <p:cNvSpPr>
                <a:spLocks noChangeShapeType="1"/>
              </p:cNvSpPr>
              <p:nvPr/>
            </p:nvSpPr>
            <p:spPr bwMode="auto">
              <a:xfrm>
                <a:off x="1395" y="2987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" name="Line 446"/>
              <p:cNvSpPr>
                <a:spLocks noChangeShapeType="1"/>
              </p:cNvSpPr>
              <p:nvPr/>
            </p:nvSpPr>
            <p:spPr bwMode="auto">
              <a:xfrm>
                <a:off x="1434" y="2987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" name="Line 447"/>
              <p:cNvSpPr>
                <a:spLocks noChangeShapeType="1"/>
              </p:cNvSpPr>
              <p:nvPr/>
            </p:nvSpPr>
            <p:spPr bwMode="auto">
              <a:xfrm flipV="1">
                <a:off x="1509" y="3037"/>
                <a:ext cx="1" cy="3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" name="Line 448"/>
              <p:cNvSpPr>
                <a:spLocks noChangeShapeType="1"/>
              </p:cNvSpPr>
              <p:nvPr/>
            </p:nvSpPr>
            <p:spPr bwMode="auto">
              <a:xfrm flipV="1">
                <a:off x="1509" y="3001"/>
                <a:ext cx="1" cy="3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" name="Line 449"/>
              <p:cNvSpPr>
                <a:spLocks noChangeShapeType="1"/>
              </p:cNvSpPr>
              <p:nvPr/>
            </p:nvSpPr>
            <p:spPr bwMode="auto">
              <a:xfrm>
                <a:off x="1470" y="3037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2" name="Line 450"/>
              <p:cNvSpPr>
                <a:spLocks noChangeShapeType="1"/>
              </p:cNvSpPr>
              <p:nvPr/>
            </p:nvSpPr>
            <p:spPr bwMode="auto">
              <a:xfrm>
                <a:off x="1509" y="3037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" name="Line 451"/>
              <p:cNvSpPr>
                <a:spLocks noChangeShapeType="1"/>
              </p:cNvSpPr>
              <p:nvPr/>
            </p:nvSpPr>
            <p:spPr bwMode="auto">
              <a:xfrm flipV="1">
                <a:off x="1584" y="3003"/>
                <a:ext cx="1" cy="3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" name="Line 452"/>
              <p:cNvSpPr>
                <a:spLocks noChangeShapeType="1"/>
              </p:cNvSpPr>
              <p:nvPr/>
            </p:nvSpPr>
            <p:spPr bwMode="auto">
              <a:xfrm flipV="1">
                <a:off x="1584" y="2968"/>
                <a:ext cx="1" cy="3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" name="Line 453"/>
              <p:cNvSpPr>
                <a:spLocks noChangeShapeType="1"/>
              </p:cNvSpPr>
              <p:nvPr/>
            </p:nvSpPr>
            <p:spPr bwMode="auto">
              <a:xfrm>
                <a:off x="1546" y="3001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" name="Line 454"/>
              <p:cNvSpPr>
                <a:spLocks noChangeShapeType="1"/>
              </p:cNvSpPr>
              <p:nvPr/>
            </p:nvSpPr>
            <p:spPr bwMode="auto">
              <a:xfrm>
                <a:off x="1586" y="3001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" name="Line 455"/>
              <p:cNvSpPr>
                <a:spLocks noChangeShapeType="1"/>
              </p:cNvSpPr>
              <p:nvPr/>
            </p:nvSpPr>
            <p:spPr bwMode="auto">
              <a:xfrm flipV="1">
                <a:off x="1659" y="3027"/>
                <a:ext cx="1" cy="3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" name="Line 456"/>
              <p:cNvSpPr>
                <a:spLocks noChangeShapeType="1"/>
              </p:cNvSpPr>
              <p:nvPr/>
            </p:nvSpPr>
            <p:spPr bwMode="auto">
              <a:xfrm flipV="1">
                <a:off x="1659" y="2991"/>
                <a:ext cx="1" cy="3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" name="Line 457"/>
              <p:cNvSpPr>
                <a:spLocks noChangeShapeType="1"/>
              </p:cNvSpPr>
              <p:nvPr/>
            </p:nvSpPr>
            <p:spPr bwMode="auto">
              <a:xfrm>
                <a:off x="1623" y="3025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" name="Line 458"/>
              <p:cNvSpPr>
                <a:spLocks noChangeShapeType="1"/>
              </p:cNvSpPr>
              <p:nvPr/>
            </p:nvSpPr>
            <p:spPr bwMode="auto">
              <a:xfrm>
                <a:off x="1661" y="3025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" name="Line 459"/>
              <p:cNvSpPr>
                <a:spLocks noChangeShapeType="1"/>
              </p:cNvSpPr>
              <p:nvPr/>
            </p:nvSpPr>
            <p:spPr bwMode="auto">
              <a:xfrm flipV="1">
                <a:off x="1735" y="2969"/>
                <a:ext cx="1" cy="3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" name="Line 460"/>
              <p:cNvSpPr>
                <a:spLocks noChangeShapeType="1"/>
              </p:cNvSpPr>
              <p:nvPr/>
            </p:nvSpPr>
            <p:spPr bwMode="auto">
              <a:xfrm flipV="1">
                <a:off x="1735" y="2935"/>
                <a:ext cx="1" cy="3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" name="Line 461"/>
              <p:cNvSpPr>
                <a:spLocks noChangeShapeType="1"/>
              </p:cNvSpPr>
              <p:nvPr/>
            </p:nvSpPr>
            <p:spPr bwMode="auto">
              <a:xfrm>
                <a:off x="1699" y="2969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" name="Line 462"/>
              <p:cNvSpPr>
                <a:spLocks noChangeShapeType="1"/>
              </p:cNvSpPr>
              <p:nvPr/>
            </p:nvSpPr>
            <p:spPr bwMode="auto">
              <a:xfrm>
                <a:off x="1737" y="2969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" name="Line 463"/>
              <p:cNvSpPr>
                <a:spLocks noChangeShapeType="1"/>
              </p:cNvSpPr>
              <p:nvPr/>
            </p:nvSpPr>
            <p:spPr bwMode="auto">
              <a:xfrm flipV="1">
                <a:off x="1812" y="3047"/>
                <a:ext cx="1" cy="3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" name="Line 464"/>
              <p:cNvSpPr>
                <a:spLocks noChangeShapeType="1"/>
              </p:cNvSpPr>
              <p:nvPr/>
            </p:nvSpPr>
            <p:spPr bwMode="auto">
              <a:xfrm flipV="1">
                <a:off x="1812" y="3013"/>
                <a:ext cx="1" cy="3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" name="Line 465"/>
              <p:cNvSpPr>
                <a:spLocks noChangeShapeType="1"/>
              </p:cNvSpPr>
              <p:nvPr/>
            </p:nvSpPr>
            <p:spPr bwMode="auto">
              <a:xfrm>
                <a:off x="1773" y="3047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" name="Line 466"/>
              <p:cNvSpPr>
                <a:spLocks noChangeShapeType="1"/>
              </p:cNvSpPr>
              <p:nvPr/>
            </p:nvSpPr>
            <p:spPr bwMode="auto">
              <a:xfrm>
                <a:off x="1812" y="3047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" name="Line 467"/>
              <p:cNvSpPr>
                <a:spLocks noChangeShapeType="1"/>
              </p:cNvSpPr>
              <p:nvPr/>
            </p:nvSpPr>
            <p:spPr bwMode="auto">
              <a:xfrm flipV="1">
                <a:off x="1888" y="3034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" name="Line 468"/>
              <p:cNvSpPr>
                <a:spLocks noChangeShapeType="1"/>
              </p:cNvSpPr>
              <p:nvPr/>
            </p:nvSpPr>
            <p:spPr bwMode="auto">
              <a:xfrm flipV="1">
                <a:off x="1888" y="3000"/>
                <a:ext cx="1" cy="3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" name="Line 469"/>
              <p:cNvSpPr>
                <a:spLocks noChangeShapeType="1"/>
              </p:cNvSpPr>
              <p:nvPr/>
            </p:nvSpPr>
            <p:spPr bwMode="auto">
              <a:xfrm>
                <a:off x="1849" y="3032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2" name="Line 470"/>
              <p:cNvSpPr>
                <a:spLocks noChangeShapeType="1"/>
              </p:cNvSpPr>
              <p:nvPr/>
            </p:nvSpPr>
            <p:spPr bwMode="auto">
              <a:xfrm>
                <a:off x="1888" y="3032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" name="Line 471"/>
              <p:cNvSpPr>
                <a:spLocks noChangeShapeType="1"/>
              </p:cNvSpPr>
              <p:nvPr/>
            </p:nvSpPr>
            <p:spPr bwMode="auto">
              <a:xfrm flipV="1">
                <a:off x="1962" y="3105"/>
                <a:ext cx="1" cy="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" name="Line 472"/>
              <p:cNvSpPr>
                <a:spLocks noChangeShapeType="1"/>
              </p:cNvSpPr>
              <p:nvPr/>
            </p:nvSpPr>
            <p:spPr bwMode="auto">
              <a:xfrm flipV="1">
                <a:off x="1962" y="3071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" name="Line 473"/>
              <p:cNvSpPr>
                <a:spLocks noChangeShapeType="1"/>
              </p:cNvSpPr>
              <p:nvPr/>
            </p:nvSpPr>
            <p:spPr bwMode="auto">
              <a:xfrm>
                <a:off x="1924" y="3104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" name="Line 474"/>
              <p:cNvSpPr>
                <a:spLocks noChangeShapeType="1"/>
              </p:cNvSpPr>
              <p:nvPr/>
            </p:nvSpPr>
            <p:spPr bwMode="auto">
              <a:xfrm>
                <a:off x="1962" y="3104"/>
                <a:ext cx="39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" name="Line 475"/>
              <p:cNvSpPr>
                <a:spLocks noChangeShapeType="1"/>
              </p:cNvSpPr>
              <p:nvPr/>
            </p:nvSpPr>
            <p:spPr bwMode="auto">
              <a:xfrm flipV="1">
                <a:off x="2038" y="3053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" name="Line 476"/>
              <p:cNvSpPr>
                <a:spLocks noChangeShapeType="1"/>
              </p:cNvSpPr>
              <p:nvPr/>
            </p:nvSpPr>
            <p:spPr bwMode="auto">
              <a:xfrm flipV="1">
                <a:off x="2038" y="3021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" name="Line 477"/>
              <p:cNvSpPr>
                <a:spLocks noChangeShapeType="1"/>
              </p:cNvSpPr>
              <p:nvPr/>
            </p:nvSpPr>
            <p:spPr bwMode="auto">
              <a:xfrm>
                <a:off x="2001" y="3052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" name="Line 478"/>
              <p:cNvSpPr>
                <a:spLocks noChangeShapeType="1"/>
              </p:cNvSpPr>
              <p:nvPr/>
            </p:nvSpPr>
            <p:spPr bwMode="auto">
              <a:xfrm>
                <a:off x="2039" y="3052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" name="Line 479"/>
              <p:cNvSpPr>
                <a:spLocks noChangeShapeType="1"/>
              </p:cNvSpPr>
              <p:nvPr/>
            </p:nvSpPr>
            <p:spPr bwMode="auto">
              <a:xfrm flipV="1">
                <a:off x="2113" y="2987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" name="Line 480"/>
              <p:cNvSpPr>
                <a:spLocks noChangeShapeType="1"/>
              </p:cNvSpPr>
              <p:nvPr/>
            </p:nvSpPr>
            <p:spPr bwMode="auto">
              <a:xfrm flipV="1">
                <a:off x="2113" y="2954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" name="Line 481"/>
              <p:cNvSpPr>
                <a:spLocks noChangeShapeType="1"/>
              </p:cNvSpPr>
              <p:nvPr/>
            </p:nvSpPr>
            <p:spPr bwMode="auto">
              <a:xfrm>
                <a:off x="2077" y="2987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" name="Line 482"/>
              <p:cNvSpPr>
                <a:spLocks noChangeShapeType="1"/>
              </p:cNvSpPr>
              <p:nvPr/>
            </p:nvSpPr>
            <p:spPr bwMode="auto">
              <a:xfrm>
                <a:off x="2115" y="2987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" name="Line 483"/>
              <p:cNvSpPr>
                <a:spLocks noChangeShapeType="1"/>
              </p:cNvSpPr>
              <p:nvPr/>
            </p:nvSpPr>
            <p:spPr bwMode="auto">
              <a:xfrm flipV="1">
                <a:off x="2189" y="2994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" name="Line 484"/>
              <p:cNvSpPr>
                <a:spLocks noChangeShapeType="1"/>
              </p:cNvSpPr>
              <p:nvPr/>
            </p:nvSpPr>
            <p:spPr bwMode="auto">
              <a:xfrm flipV="1">
                <a:off x="2189" y="2961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" name="Line 485"/>
              <p:cNvSpPr>
                <a:spLocks noChangeShapeType="1"/>
              </p:cNvSpPr>
              <p:nvPr/>
            </p:nvSpPr>
            <p:spPr bwMode="auto">
              <a:xfrm>
                <a:off x="2151" y="2994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" name="Line 486"/>
              <p:cNvSpPr>
                <a:spLocks noChangeShapeType="1"/>
              </p:cNvSpPr>
              <p:nvPr/>
            </p:nvSpPr>
            <p:spPr bwMode="auto">
              <a:xfrm>
                <a:off x="2190" y="2994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" name="Line 487"/>
              <p:cNvSpPr>
                <a:spLocks noChangeShapeType="1"/>
              </p:cNvSpPr>
              <p:nvPr/>
            </p:nvSpPr>
            <p:spPr bwMode="auto">
              <a:xfrm flipV="1">
                <a:off x="2266" y="3044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" name="Line 488"/>
              <p:cNvSpPr>
                <a:spLocks noChangeShapeType="1"/>
              </p:cNvSpPr>
              <p:nvPr/>
            </p:nvSpPr>
            <p:spPr bwMode="auto">
              <a:xfrm flipV="1">
                <a:off x="2266" y="3011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" name="Line 489"/>
              <p:cNvSpPr>
                <a:spLocks noChangeShapeType="1"/>
              </p:cNvSpPr>
              <p:nvPr/>
            </p:nvSpPr>
            <p:spPr bwMode="auto">
              <a:xfrm>
                <a:off x="2227" y="3044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2" name="Line 490"/>
              <p:cNvSpPr>
                <a:spLocks noChangeShapeType="1"/>
              </p:cNvSpPr>
              <p:nvPr/>
            </p:nvSpPr>
            <p:spPr bwMode="auto">
              <a:xfrm>
                <a:off x="2266" y="3044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" name="Line 491"/>
              <p:cNvSpPr>
                <a:spLocks noChangeShapeType="1"/>
              </p:cNvSpPr>
              <p:nvPr/>
            </p:nvSpPr>
            <p:spPr bwMode="auto">
              <a:xfrm flipV="1">
                <a:off x="2340" y="2963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" name="Line 492"/>
              <p:cNvSpPr>
                <a:spLocks noChangeShapeType="1"/>
              </p:cNvSpPr>
              <p:nvPr/>
            </p:nvSpPr>
            <p:spPr bwMode="auto">
              <a:xfrm flipV="1">
                <a:off x="2340" y="2930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" name="Line 493"/>
              <p:cNvSpPr>
                <a:spLocks noChangeShapeType="1"/>
              </p:cNvSpPr>
              <p:nvPr/>
            </p:nvSpPr>
            <p:spPr bwMode="auto">
              <a:xfrm>
                <a:off x="2302" y="2961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" name="Line 494"/>
              <p:cNvSpPr>
                <a:spLocks noChangeShapeType="1"/>
              </p:cNvSpPr>
              <p:nvPr/>
            </p:nvSpPr>
            <p:spPr bwMode="auto">
              <a:xfrm>
                <a:off x="2340" y="2961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" name="Line 495"/>
              <p:cNvSpPr>
                <a:spLocks noChangeShapeType="1"/>
              </p:cNvSpPr>
              <p:nvPr/>
            </p:nvSpPr>
            <p:spPr bwMode="auto">
              <a:xfrm flipV="1">
                <a:off x="2416" y="2978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" name="Line 496"/>
              <p:cNvSpPr>
                <a:spLocks noChangeShapeType="1"/>
              </p:cNvSpPr>
              <p:nvPr/>
            </p:nvSpPr>
            <p:spPr bwMode="auto">
              <a:xfrm flipV="1">
                <a:off x="2416" y="2946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" name="Line 497"/>
              <p:cNvSpPr>
                <a:spLocks noChangeShapeType="1"/>
              </p:cNvSpPr>
              <p:nvPr/>
            </p:nvSpPr>
            <p:spPr bwMode="auto">
              <a:xfrm>
                <a:off x="2378" y="2978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" name="Line 498"/>
              <p:cNvSpPr>
                <a:spLocks noChangeShapeType="1"/>
              </p:cNvSpPr>
              <p:nvPr/>
            </p:nvSpPr>
            <p:spPr bwMode="auto">
              <a:xfrm>
                <a:off x="2417" y="2978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" name="Line 499"/>
              <p:cNvSpPr>
                <a:spLocks noChangeShapeType="1"/>
              </p:cNvSpPr>
              <p:nvPr/>
            </p:nvSpPr>
            <p:spPr bwMode="auto">
              <a:xfrm flipV="1">
                <a:off x="2491" y="3001"/>
                <a:ext cx="1" cy="3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" name="Line 500"/>
              <p:cNvSpPr>
                <a:spLocks noChangeShapeType="1"/>
              </p:cNvSpPr>
              <p:nvPr/>
            </p:nvSpPr>
            <p:spPr bwMode="auto">
              <a:xfrm flipV="1">
                <a:off x="2491" y="2969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" name="Line 501"/>
              <p:cNvSpPr>
                <a:spLocks noChangeShapeType="1"/>
              </p:cNvSpPr>
              <p:nvPr/>
            </p:nvSpPr>
            <p:spPr bwMode="auto">
              <a:xfrm>
                <a:off x="2455" y="3000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" name="Line 502"/>
              <p:cNvSpPr>
                <a:spLocks noChangeShapeType="1"/>
              </p:cNvSpPr>
              <p:nvPr/>
            </p:nvSpPr>
            <p:spPr bwMode="auto">
              <a:xfrm>
                <a:off x="2493" y="3000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" name="Line 503"/>
              <p:cNvSpPr>
                <a:spLocks noChangeShapeType="1"/>
              </p:cNvSpPr>
              <p:nvPr/>
            </p:nvSpPr>
            <p:spPr bwMode="auto">
              <a:xfrm flipV="1">
                <a:off x="2567" y="2972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" name="Line 504"/>
              <p:cNvSpPr>
                <a:spLocks noChangeShapeType="1"/>
              </p:cNvSpPr>
              <p:nvPr/>
            </p:nvSpPr>
            <p:spPr bwMode="auto">
              <a:xfrm flipV="1">
                <a:off x="2567" y="2941"/>
                <a:ext cx="1" cy="2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" name="Line 505"/>
              <p:cNvSpPr>
                <a:spLocks noChangeShapeType="1"/>
              </p:cNvSpPr>
              <p:nvPr/>
            </p:nvSpPr>
            <p:spPr bwMode="auto">
              <a:xfrm>
                <a:off x="2529" y="2972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" name="Line 506"/>
              <p:cNvSpPr>
                <a:spLocks noChangeShapeType="1"/>
              </p:cNvSpPr>
              <p:nvPr/>
            </p:nvSpPr>
            <p:spPr bwMode="auto">
              <a:xfrm>
                <a:off x="2568" y="2972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" name="Line 507"/>
              <p:cNvSpPr>
                <a:spLocks noChangeShapeType="1"/>
              </p:cNvSpPr>
              <p:nvPr/>
            </p:nvSpPr>
            <p:spPr bwMode="auto">
              <a:xfrm flipV="1">
                <a:off x="2644" y="3034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" name="Line 508"/>
              <p:cNvSpPr>
                <a:spLocks noChangeShapeType="1"/>
              </p:cNvSpPr>
              <p:nvPr/>
            </p:nvSpPr>
            <p:spPr bwMode="auto">
              <a:xfrm flipV="1">
                <a:off x="2644" y="3003"/>
                <a:ext cx="1" cy="2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" name="Line 509"/>
              <p:cNvSpPr>
                <a:spLocks noChangeShapeType="1"/>
              </p:cNvSpPr>
              <p:nvPr/>
            </p:nvSpPr>
            <p:spPr bwMode="auto">
              <a:xfrm>
                <a:off x="2605" y="3034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2" name="Line 510"/>
              <p:cNvSpPr>
                <a:spLocks noChangeShapeType="1"/>
              </p:cNvSpPr>
              <p:nvPr/>
            </p:nvSpPr>
            <p:spPr bwMode="auto">
              <a:xfrm>
                <a:off x="2644" y="3034"/>
                <a:ext cx="3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" name="Line 511"/>
              <p:cNvSpPr>
                <a:spLocks noChangeShapeType="1"/>
              </p:cNvSpPr>
              <p:nvPr/>
            </p:nvSpPr>
            <p:spPr bwMode="auto">
              <a:xfrm flipV="1">
                <a:off x="2718" y="3006"/>
                <a:ext cx="1" cy="2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" name="Line 512"/>
              <p:cNvSpPr>
                <a:spLocks noChangeShapeType="1"/>
              </p:cNvSpPr>
              <p:nvPr/>
            </p:nvSpPr>
            <p:spPr bwMode="auto">
              <a:xfrm flipV="1">
                <a:off x="2718" y="2975"/>
                <a:ext cx="1" cy="2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" name="Line 513"/>
              <p:cNvSpPr>
                <a:spLocks noChangeShapeType="1"/>
              </p:cNvSpPr>
              <p:nvPr/>
            </p:nvSpPr>
            <p:spPr bwMode="auto">
              <a:xfrm>
                <a:off x="2680" y="3004"/>
                <a:ext cx="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" name="Line 514"/>
              <p:cNvSpPr>
                <a:spLocks noChangeShapeType="1"/>
              </p:cNvSpPr>
              <p:nvPr/>
            </p:nvSpPr>
            <p:spPr bwMode="auto">
              <a:xfrm>
                <a:off x="2718" y="3004"/>
                <a:ext cx="3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" name="Line 515"/>
              <p:cNvSpPr>
                <a:spLocks noChangeShapeType="1"/>
              </p:cNvSpPr>
              <p:nvPr/>
            </p:nvSpPr>
            <p:spPr bwMode="auto">
              <a:xfrm flipV="1">
                <a:off x="413" y="2024"/>
                <a:ext cx="1" cy="10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" name="Line 516"/>
              <p:cNvSpPr>
                <a:spLocks noChangeShapeType="1"/>
              </p:cNvSpPr>
              <p:nvPr/>
            </p:nvSpPr>
            <p:spPr bwMode="auto">
              <a:xfrm flipH="1">
                <a:off x="413" y="3032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" name="Line 517"/>
              <p:cNvSpPr>
                <a:spLocks noChangeShapeType="1"/>
              </p:cNvSpPr>
              <p:nvPr/>
            </p:nvSpPr>
            <p:spPr bwMode="auto">
              <a:xfrm flipH="1">
                <a:off x="413" y="3009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" name="Line 518"/>
              <p:cNvSpPr>
                <a:spLocks noChangeShapeType="1"/>
              </p:cNvSpPr>
              <p:nvPr/>
            </p:nvSpPr>
            <p:spPr bwMode="auto">
              <a:xfrm flipH="1">
                <a:off x="413" y="2985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" name="Line 519"/>
              <p:cNvSpPr>
                <a:spLocks noChangeShapeType="1"/>
              </p:cNvSpPr>
              <p:nvPr/>
            </p:nvSpPr>
            <p:spPr bwMode="auto">
              <a:xfrm flipH="1">
                <a:off x="413" y="2963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" name="Line 520"/>
              <p:cNvSpPr>
                <a:spLocks noChangeShapeType="1"/>
              </p:cNvSpPr>
              <p:nvPr/>
            </p:nvSpPr>
            <p:spPr bwMode="auto">
              <a:xfrm flipH="1">
                <a:off x="413" y="2939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" name="Line 521"/>
              <p:cNvSpPr>
                <a:spLocks noChangeShapeType="1"/>
              </p:cNvSpPr>
              <p:nvPr/>
            </p:nvSpPr>
            <p:spPr bwMode="auto">
              <a:xfrm flipH="1">
                <a:off x="413" y="2916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" name="Line 522"/>
              <p:cNvSpPr>
                <a:spLocks noChangeShapeType="1"/>
              </p:cNvSpPr>
              <p:nvPr/>
            </p:nvSpPr>
            <p:spPr bwMode="auto">
              <a:xfrm flipH="1">
                <a:off x="413" y="2892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" name="Line 523"/>
              <p:cNvSpPr>
                <a:spLocks noChangeShapeType="1"/>
              </p:cNvSpPr>
              <p:nvPr/>
            </p:nvSpPr>
            <p:spPr bwMode="auto">
              <a:xfrm flipH="1">
                <a:off x="413" y="2870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" name="Line 524"/>
              <p:cNvSpPr>
                <a:spLocks noChangeShapeType="1"/>
              </p:cNvSpPr>
              <p:nvPr/>
            </p:nvSpPr>
            <p:spPr bwMode="auto">
              <a:xfrm flipH="1">
                <a:off x="413" y="2846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" name="Line 525"/>
              <p:cNvSpPr>
                <a:spLocks noChangeShapeType="1"/>
              </p:cNvSpPr>
              <p:nvPr/>
            </p:nvSpPr>
            <p:spPr bwMode="auto">
              <a:xfrm flipH="1">
                <a:off x="413" y="2822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" name="Line 526"/>
              <p:cNvSpPr>
                <a:spLocks noChangeShapeType="1"/>
              </p:cNvSpPr>
              <p:nvPr/>
            </p:nvSpPr>
            <p:spPr bwMode="auto">
              <a:xfrm flipH="1">
                <a:off x="413" y="2799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" name="Line 527"/>
              <p:cNvSpPr>
                <a:spLocks noChangeShapeType="1"/>
              </p:cNvSpPr>
              <p:nvPr/>
            </p:nvSpPr>
            <p:spPr bwMode="auto">
              <a:xfrm flipH="1">
                <a:off x="413" y="2776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" name="Line 528"/>
              <p:cNvSpPr>
                <a:spLocks noChangeShapeType="1"/>
              </p:cNvSpPr>
              <p:nvPr/>
            </p:nvSpPr>
            <p:spPr bwMode="auto">
              <a:xfrm flipH="1">
                <a:off x="413" y="2753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" name="Line 529"/>
              <p:cNvSpPr>
                <a:spLocks noChangeShapeType="1"/>
              </p:cNvSpPr>
              <p:nvPr/>
            </p:nvSpPr>
            <p:spPr bwMode="auto">
              <a:xfrm flipH="1">
                <a:off x="413" y="2729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2" name="Line 530"/>
              <p:cNvSpPr>
                <a:spLocks noChangeShapeType="1"/>
              </p:cNvSpPr>
              <p:nvPr/>
            </p:nvSpPr>
            <p:spPr bwMode="auto">
              <a:xfrm flipH="1">
                <a:off x="413" y="2706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" name="Line 531"/>
              <p:cNvSpPr>
                <a:spLocks noChangeShapeType="1"/>
              </p:cNvSpPr>
              <p:nvPr/>
            </p:nvSpPr>
            <p:spPr bwMode="auto">
              <a:xfrm flipH="1">
                <a:off x="413" y="2683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" name="Line 532"/>
              <p:cNvSpPr>
                <a:spLocks noChangeShapeType="1"/>
              </p:cNvSpPr>
              <p:nvPr/>
            </p:nvSpPr>
            <p:spPr bwMode="auto">
              <a:xfrm flipH="1">
                <a:off x="413" y="2660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" name="Line 533"/>
              <p:cNvSpPr>
                <a:spLocks noChangeShapeType="1"/>
              </p:cNvSpPr>
              <p:nvPr/>
            </p:nvSpPr>
            <p:spPr bwMode="auto">
              <a:xfrm flipH="1">
                <a:off x="413" y="2637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" name="Line 534"/>
              <p:cNvSpPr>
                <a:spLocks noChangeShapeType="1"/>
              </p:cNvSpPr>
              <p:nvPr/>
            </p:nvSpPr>
            <p:spPr bwMode="auto">
              <a:xfrm flipH="1">
                <a:off x="413" y="2613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" name="Line 535"/>
              <p:cNvSpPr>
                <a:spLocks noChangeShapeType="1"/>
              </p:cNvSpPr>
              <p:nvPr/>
            </p:nvSpPr>
            <p:spPr bwMode="auto">
              <a:xfrm flipH="1">
                <a:off x="413" y="2590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" name="Line 536"/>
              <p:cNvSpPr>
                <a:spLocks noChangeShapeType="1"/>
              </p:cNvSpPr>
              <p:nvPr/>
            </p:nvSpPr>
            <p:spPr bwMode="auto">
              <a:xfrm flipH="1">
                <a:off x="413" y="2566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" name="Line 537"/>
              <p:cNvSpPr>
                <a:spLocks noChangeShapeType="1"/>
              </p:cNvSpPr>
              <p:nvPr/>
            </p:nvSpPr>
            <p:spPr bwMode="auto">
              <a:xfrm flipH="1">
                <a:off x="413" y="2544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" name="Line 538"/>
              <p:cNvSpPr>
                <a:spLocks noChangeShapeType="1"/>
              </p:cNvSpPr>
              <p:nvPr/>
            </p:nvSpPr>
            <p:spPr bwMode="auto">
              <a:xfrm flipH="1">
                <a:off x="413" y="2520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" name="Line 539"/>
              <p:cNvSpPr>
                <a:spLocks noChangeShapeType="1"/>
              </p:cNvSpPr>
              <p:nvPr/>
            </p:nvSpPr>
            <p:spPr bwMode="auto">
              <a:xfrm flipH="1">
                <a:off x="413" y="2496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" name="Line 540"/>
              <p:cNvSpPr>
                <a:spLocks noChangeShapeType="1"/>
              </p:cNvSpPr>
              <p:nvPr/>
            </p:nvSpPr>
            <p:spPr bwMode="auto">
              <a:xfrm flipH="1">
                <a:off x="413" y="2473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" name="Line 541"/>
              <p:cNvSpPr>
                <a:spLocks noChangeShapeType="1"/>
              </p:cNvSpPr>
              <p:nvPr/>
            </p:nvSpPr>
            <p:spPr bwMode="auto">
              <a:xfrm flipH="1">
                <a:off x="413" y="2451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" name="Line 542"/>
              <p:cNvSpPr>
                <a:spLocks noChangeShapeType="1"/>
              </p:cNvSpPr>
              <p:nvPr/>
            </p:nvSpPr>
            <p:spPr bwMode="auto">
              <a:xfrm flipH="1">
                <a:off x="413" y="2427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" name="Line 543"/>
              <p:cNvSpPr>
                <a:spLocks noChangeShapeType="1"/>
              </p:cNvSpPr>
              <p:nvPr/>
            </p:nvSpPr>
            <p:spPr bwMode="auto">
              <a:xfrm flipH="1">
                <a:off x="413" y="2403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" name="Line 544"/>
              <p:cNvSpPr>
                <a:spLocks noChangeShapeType="1"/>
              </p:cNvSpPr>
              <p:nvPr/>
            </p:nvSpPr>
            <p:spPr bwMode="auto">
              <a:xfrm flipH="1">
                <a:off x="413" y="2380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" name="Line 545"/>
              <p:cNvSpPr>
                <a:spLocks noChangeShapeType="1"/>
              </p:cNvSpPr>
              <p:nvPr/>
            </p:nvSpPr>
            <p:spPr bwMode="auto">
              <a:xfrm flipH="1">
                <a:off x="413" y="2356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" name="Line 546"/>
              <p:cNvSpPr>
                <a:spLocks noChangeShapeType="1"/>
              </p:cNvSpPr>
              <p:nvPr/>
            </p:nvSpPr>
            <p:spPr bwMode="auto">
              <a:xfrm flipH="1">
                <a:off x="413" y="2334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" name="Line 547"/>
              <p:cNvSpPr>
                <a:spLocks noChangeShapeType="1"/>
              </p:cNvSpPr>
              <p:nvPr/>
            </p:nvSpPr>
            <p:spPr bwMode="auto">
              <a:xfrm flipH="1">
                <a:off x="413" y="2310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" name="Line 548"/>
              <p:cNvSpPr>
                <a:spLocks noChangeShapeType="1"/>
              </p:cNvSpPr>
              <p:nvPr/>
            </p:nvSpPr>
            <p:spPr bwMode="auto">
              <a:xfrm flipH="1">
                <a:off x="413" y="2286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" name="Line 549"/>
              <p:cNvSpPr>
                <a:spLocks noChangeShapeType="1"/>
              </p:cNvSpPr>
              <p:nvPr/>
            </p:nvSpPr>
            <p:spPr bwMode="auto">
              <a:xfrm flipH="1">
                <a:off x="413" y="2263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" name="Line 550"/>
              <p:cNvSpPr>
                <a:spLocks noChangeShapeType="1"/>
              </p:cNvSpPr>
              <p:nvPr/>
            </p:nvSpPr>
            <p:spPr bwMode="auto">
              <a:xfrm flipH="1">
                <a:off x="413" y="2241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" name="Line 551"/>
              <p:cNvSpPr>
                <a:spLocks noChangeShapeType="1"/>
              </p:cNvSpPr>
              <p:nvPr/>
            </p:nvSpPr>
            <p:spPr bwMode="auto">
              <a:xfrm flipH="1">
                <a:off x="413" y="2217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" name="Line 552"/>
              <p:cNvSpPr>
                <a:spLocks noChangeShapeType="1"/>
              </p:cNvSpPr>
              <p:nvPr/>
            </p:nvSpPr>
            <p:spPr bwMode="auto">
              <a:xfrm flipH="1">
                <a:off x="413" y="2193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" name="Line 553"/>
              <p:cNvSpPr>
                <a:spLocks noChangeShapeType="1"/>
              </p:cNvSpPr>
              <p:nvPr/>
            </p:nvSpPr>
            <p:spPr bwMode="auto">
              <a:xfrm flipH="1">
                <a:off x="413" y="2170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" name="Line 554"/>
              <p:cNvSpPr>
                <a:spLocks noChangeShapeType="1"/>
              </p:cNvSpPr>
              <p:nvPr/>
            </p:nvSpPr>
            <p:spPr bwMode="auto">
              <a:xfrm flipH="1">
                <a:off x="413" y="2146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" name="Line 555"/>
              <p:cNvSpPr>
                <a:spLocks noChangeShapeType="1"/>
              </p:cNvSpPr>
              <p:nvPr/>
            </p:nvSpPr>
            <p:spPr bwMode="auto">
              <a:xfrm flipH="1">
                <a:off x="413" y="2124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" name="Line 556"/>
              <p:cNvSpPr>
                <a:spLocks noChangeShapeType="1"/>
              </p:cNvSpPr>
              <p:nvPr/>
            </p:nvSpPr>
            <p:spPr bwMode="auto">
              <a:xfrm flipH="1">
                <a:off x="413" y="2100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" name="Line 557"/>
              <p:cNvSpPr>
                <a:spLocks noChangeShapeType="1"/>
              </p:cNvSpPr>
              <p:nvPr/>
            </p:nvSpPr>
            <p:spPr bwMode="auto">
              <a:xfrm flipH="1">
                <a:off x="413" y="3032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" name="Line 558"/>
              <p:cNvSpPr>
                <a:spLocks noChangeShapeType="1"/>
              </p:cNvSpPr>
              <p:nvPr/>
            </p:nvSpPr>
            <p:spPr bwMode="auto">
              <a:xfrm flipH="1">
                <a:off x="413" y="3056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" name="Line 559"/>
              <p:cNvSpPr>
                <a:spLocks noChangeShapeType="1"/>
              </p:cNvSpPr>
              <p:nvPr/>
            </p:nvSpPr>
            <p:spPr bwMode="auto">
              <a:xfrm flipH="1">
                <a:off x="413" y="3080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" name="Line 560"/>
              <p:cNvSpPr>
                <a:spLocks noChangeShapeType="1"/>
              </p:cNvSpPr>
              <p:nvPr/>
            </p:nvSpPr>
            <p:spPr bwMode="auto">
              <a:xfrm flipH="1">
                <a:off x="413" y="3102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" name="Line 561"/>
              <p:cNvSpPr>
                <a:spLocks noChangeShapeType="1"/>
              </p:cNvSpPr>
              <p:nvPr/>
            </p:nvSpPr>
            <p:spPr bwMode="auto">
              <a:xfrm flipH="1">
                <a:off x="413" y="2100"/>
                <a:ext cx="5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" name="Line 562"/>
              <p:cNvSpPr>
                <a:spLocks noChangeShapeType="1"/>
              </p:cNvSpPr>
              <p:nvPr/>
            </p:nvSpPr>
            <p:spPr bwMode="auto">
              <a:xfrm flipH="1">
                <a:off x="413" y="2076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" name="Line 563"/>
              <p:cNvSpPr>
                <a:spLocks noChangeShapeType="1"/>
              </p:cNvSpPr>
              <p:nvPr/>
            </p:nvSpPr>
            <p:spPr bwMode="auto">
              <a:xfrm flipH="1">
                <a:off x="413" y="2054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" name="Line 564"/>
              <p:cNvSpPr>
                <a:spLocks noChangeShapeType="1"/>
              </p:cNvSpPr>
              <p:nvPr/>
            </p:nvSpPr>
            <p:spPr bwMode="auto">
              <a:xfrm flipH="1">
                <a:off x="413" y="2031"/>
                <a:ext cx="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" name="Freeform 565"/>
              <p:cNvSpPr>
                <a:spLocks/>
              </p:cNvSpPr>
              <p:nvPr/>
            </p:nvSpPr>
            <p:spPr bwMode="auto">
              <a:xfrm>
                <a:off x="308" y="3009"/>
                <a:ext cx="31" cy="4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6"/>
                  </a:cxn>
                  <a:cxn ang="0">
                    <a:pos x="4" y="19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4" y="77"/>
                  </a:cxn>
                  <a:cxn ang="0">
                    <a:pos x="13" y="90"/>
                  </a:cxn>
                  <a:cxn ang="0">
                    <a:pos x="28" y="95"/>
                  </a:cxn>
                  <a:cxn ang="0">
                    <a:pos x="37" y="95"/>
                  </a:cxn>
                  <a:cxn ang="0">
                    <a:pos x="48" y="90"/>
                  </a:cxn>
                  <a:cxn ang="0">
                    <a:pos x="57" y="77"/>
                  </a:cxn>
                  <a:cxn ang="0">
                    <a:pos x="62" y="53"/>
                  </a:cxn>
                  <a:cxn ang="0">
                    <a:pos x="62" y="42"/>
                  </a:cxn>
                  <a:cxn ang="0">
                    <a:pos x="57" y="19"/>
                  </a:cxn>
                  <a:cxn ang="0">
                    <a:pos x="48" y="6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5">
                    <a:moveTo>
                      <a:pt x="28" y="0"/>
                    </a:moveTo>
                    <a:lnTo>
                      <a:pt x="13" y="6"/>
                    </a:lnTo>
                    <a:lnTo>
                      <a:pt x="4" y="19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4" y="77"/>
                    </a:lnTo>
                    <a:lnTo>
                      <a:pt x="13" y="90"/>
                    </a:lnTo>
                    <a:lnTo>
                      <a:pt x="28" y="95"/>
                    </a:lnTo>
                    <a:lnTo>
                      <a:pt x="37" y="95"/>
                    </a:lnTo>
                    <a:lnTo>
                      <a:pt x="48" y="90"/>
                    </a:lnTo>
                    <a:lnTo>
                      <a:pt x="57" y="77"/>
                    </a:lnTo>
                    <a:lnTo>
                      <a:pt x="62" y="53"/>
                    </a:lnTo>
                    <a:lnTo>
                      <a:pt x="62" y="42"/>
                    </a:lnTo>
                    <a:lnTo>
                      <a:pt x="57" y="19"/>
                    </a:lnTo>
                    <a:lnTo>
                      <a:pt x="48" y="6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" name="Freeform 566"/>
              <p:cNvSpPr>
                <a:spLocks/>
              </p:cNvSpPr>
              <p:nvPr/>
            </p:nvSpPr>
            <p:spPr bwMode="auto">
              <a:xfrm>
                <a:off x="181" y="2892"/>
                <a:ext cx="11" cy="4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22" y="95"/>
                  </a:cxn>
                </a:cxnLst>
                <a:rect l="0" t="0" r="r" b="b"/>
                <a:pathLst>
                  <a:path w="22" h="95">
                    <a:moveTo>
                      <a:pt x="0" y="18"/>
                    </a:moveTo>
                    <a:lnTo>
                      <a:pt x="9" y="14"/>
                    </a:lnTo>
                    <a:lnTo>
                      <a:pt x="22" y="0"/>
                    </a:lnTo>
                    <a:lnTo>
                      <a:pt x="22" y="9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" name="Freeform 567"/>
              <p:cNvSpPr>
                <a:spLocks/>
              </p:cNvSpPr>
              <p:nvPr/>
            </p:nvSpPr>
            <p:spPr bwMode="auto">
              <a:xfrm>
                <a:off x="219" y="2892"/>
                <a:ext cx="31" cy="4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7"/>
                  </a:cxn>
                  <a:cxn ang="0">
                    <a:pos x="6" y="18"/>
                  </a:cxn>
                  <a:cxn ang="0">
                    <a:pos x="0" y="42"/>
                  </a:cxn>
                  <a:cxn ang="0">
                    <a:pos x="0" y="54"/>
                  </a:cxn>
                  <a:cxn ang="0">
                    <a:pos x="6" y="76"/>
                  </a:cxn>
                  <a:cxn ang="0">
                    <a:pos x="15" y="89"/>
                  </a:cxn>
                  <a:cxn ang="0">
                    <a:pos x="26" y="95"/>
                  </a:cxn>
                  <a:cxn ang="0">
                    <a:pos x="35" y="95"/>
                  </a:cxn>
                  <a:cxn ang="0">
                    <a:pos x="50" y="89"/>
                  </a:cxn>
                  <a:cxn ang="0">
                    <a:pos x="59" y="76"/>
                  </a:cxn>
                  <a:cxn ang="0">
                    <a:pos x="62" y="54"/>
                  </a:cxn>
                  <a:cxn ang="0">
                    <a:pos x="62" y="42"/>
                  </a:cxn>
                  <a:cxn ang="0">
                    <a:pos x="59" y="18"/>
                  </a:cxn>
                  <a:cxn ang="0">
                    <a:pos x="50" y="7"/>
                  </a:cxn>
                  <a:cxn ang="0">
                    <a:pos x="35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62" h="95">
                    <a:moveTo>
                      <a:pt x="26" y="0"/>
                    </a:moveTo>
                    <a:lnTo>
                      <a:pt x="15" y="7"/>
                    </a:lnTo>
                    <a:lnTo>
                      <a:pt x="6" y="18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76"/>
                    </a:lnTo>
                    <a:lnTo>
                      <a:pt x="15" y="89"/>
                    </a:lnTo>
                    <a:lnTo>
                      <a:pt x="26" y="95"/>
                    </a:lnTo>
                    <a:lnTo>
                      <a:pt x="35" y="95"/>
                    </a:lnTo>
                    <a:lnTo>
                      <a:pt x="50" y="89"/>
                    </a:lnTo>
                    <a:lnTo>
                      <a:pt x="59" y="76"/>
                    </a:lnTo>
                    <a:lnTo>
                      <a:pt x="62" y="54"/>
                    </a:lnTo>
                    <a:lnTo>
                      <a:pt x="62" y="42"/>
                    </a:lnTo>
                    <a:lnTo>
                      <a:pt x="59" y="18"/>
                    </a:lnTo>
                    <a:lnTo>
                      <a:pt x="50" y="7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" name="Freeform 568"/>
              <p:cNvSpPr>
                <a:spLocks/>
              </p:cNvSpPr>
              <p:nvPr/>
            </p:nvSpPr>
            <p:spPr bwMode="auto">
              <a:xfrm>
                <a:off x="262" y="2892"/>
                <a:ext cx="33" cy="4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7"/>
                  </a:cxn>
                  <a:cxn ang="0">
                    <a:pos x="5" y="18"/>
                  </a:cxn>
                  <a:cxn ang="0">
                    <a:pos x="0" y="42"/>
                  </a:cxn>
                  <a:cxn ang="0">
                    <a:pos x="0" y="54"/>
                  </a:cxn>
                  <a:cxn ang="0">
                    <a:pos x="5" y="76"/>
                  </a:cxn>
                  <a:cxn ang="0">
                    <a:pos x="14" y="89"/>
                  </a:cxn>
                  <a:cxn ang="0">
                    <a:pos x="27" y="95"/>
                  </a:cxn>
                  <a:cxn ang="0">
                    <a:pos x="38" y="95"/>
                  </a:cxn>
                  <a:cxn ang="0">
                    <a:pos x="51" y="89"/>
                  </a:cxn>
                  <a:cxn ang="0">
                    <a:pos x="60" y="76"/>
                  </a:cxn>
                  <a:cxn ang="0">
                    <a:pos x="66" y="54"/>
                  </a:cxn>
                  <a:cxn ang="0">
                    <a:pos x="66" y="42"/>
                  </a:cxn>
                  <a:cxn ang="0">
                    <a:pos x="60" y="18"/>
                  </a:cxn>
                  <a:cxn ang="0">
                    <a:pos x="51" y="7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5">
                    <a:moveTo>
                      <a:pt x="27" y="0"/>
                    </a:moveTo>
                    <a:lnTo>
                      <a:pt x="14" y="7"/>
                    </a:lnTo>
                    <a:lnTo>
                      <a:pt x="5" y="18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5" y="76"/>
                    </a:lnTo>
                    <a:lnTo>
                      <a:pt x="14" y="89"/>
                    </a:lnTo>
                    <a:lnTo>
                      <a:pt x="27" y="95"/>
                    </a:lnTo>
                    <a:lnTo>
                      <a:pt x="38" y="95"/>
                    </a:lnTo>
                    <a:lnTo>
                      <a:pt x="51" y="89"/>
                    </a:lnTo>
                    <a:lnTo>
                      <a:pt x="60" y="76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60" y="18"/>
                    </a:lnTo>
                    <a:lnTo>
                      <a:pt x="51" y="7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" name="Freeform 569"/>
              <p:cNvSpPr>
                <a:spLocks/>
              </p:cNvSpPr>
              <p:nvPr/>
            </p:nvSpPr>
            <p:spPr bwMode="auto">
              <a:xfrm>
                <a:off x="308" y="2892"/>
                <a:ext cx="31" cy="4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7"/>
                  </a:cxn>
                  <a:cxn ang="0">
                    <a:pos x="4" y="18"/>
                  </a:cxn>
                  <a:cxn ang="0">
                    <a:pos x="0" y="42"/>
                  </a:cxn>
                  <a:cxn ang="0">
                    <a:pos x="0" y="54"/>
                  </a:cxn>
                  <a:cxn ang="0">
                    <a:pos x="4" y="76"/>
                  </a:cxn>
                  <a:cxn ang="0">
                    <a:pos x="13" y="89"/>
                  </a:cxn>
                  <a:cxn ang="0">
                    <a:pos x="28" y="95"/>
                  </a:cxn>
                  <a:cxn ang="0">
                    <a:pos x="37" y="95"/>
                  </a:cxn>
                  <a:cxn ang="0">
                    <a:pos x="48" y="89"/>
                  </a:cxn>
                  <a:cxn ang="0">
                    <a:pos x="57" y="76"/>
                  </a:cxn>
                  <a:cxn ang="0">
                    <a:pos x="62" y="54"/>
                  </a:cxn>
                  <a:cxn ang="0">
                    <a:pos x="62" y="42"/>
                  </a:cxn>
                  <a:cxn ang="0">
                    <a:pos x="57" y="18"/>
                  </a:cxn>
                  <a:cxn ang="0">
                    <a:pos x="48" y="7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5">
                    <a:moveTo>
                      <a:pt x="28" y="0"/>
                    </a:moveTo>
                    <a:lnTo>
                      <a:pt x="13" y="7"/>
                    </a:lnTo>
                    <a:lnTo>
                      <a:pt x="4" y="18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4" y="76"/>
                    </a:lnTo>
                    <a:lnTo>
                      <a:pt x="13" y="89"/>
                    </a:lnTo>
                    <a:lnTo>
                      <a:pt x="28" y="95"/>
                    </a:lnTo>
                    <a:lnTo>
                      <a:pt x="37" y="95"/>
                    </a:lnTo>
                    <a:lnTo>
                      <a:pt x="48" y="89"/>
                    </a:lnTo>
                    <a:lnTo>
                      <a:pt x="57" y="76"/>
                    </a:lnTo>
                    <a:lnTo>
                      <a:pt x="62" y="54"/>
                    </a:lnTo>
                    <a:lnTo>
                      <a:pt x="62" y="42"/>
                    </a:lnTo>
                    <a:lnTo>
                      <a:pt x="57" y="18"/>
                    </a:lnTo>
                    <a:lnTo>
                      <a:pt x="48" y="7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" name="Freeform 570"/>
              <p:cNvSpPr>
                <a:spLocks/>
              </p:cNvSpPr>
              <p:nvPr/>
            </p:nvSpPr>
            <p:spPr bwMode="auto">
              <a:xfrm>
                <a:off x="174" y="2776"/>
                <a:ext cx="31" cy="46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3" y="16"/>
                  </a:cxn>
                  <a:cxn ang="0">
                    <a:pos x="9" y="7"/>
                  </a:cxn>
                  <a:cxn ang="0">
                    <a:pos x="14" y="5"/>
                  </a:cxn>
                  <a:cxn ang="0">
                    <a:pos x="23" y="0"/>
                  </a:cxn>
                  <a:cxn ang="0">
                    <a:pos x="42" y="0"/>
                  </a:cxn>
                  <a:cxn ang="0">
                    <a:pos x="51" y="5"/>
                  </a:cxn>
                  <a:cxn ang="0">
                    <a:pos x="53" y="7"/>
                  </a:cxn>
                  <a:cxn ang="0">
                    <a:pos x="58" y="16"/>
                  </a:cxn>
                  <a:cxn ang="0">
                    <a:pos x="58" y="25"/>
                  </a:cxn>
                  <a:cxn ang="0">
                    <a:pos x="53" y="34"/>
                  </a:cxn>
                  <a:cxn ang="0">
                    <a:pos x="44" y="49"/>
                  </a:cxn>
                  <a:cxn ang="0">
                    <a:pos x="0" y="93"/>
                  </a:cxn>
                  <a:cxn ang="0">
                    <a:pos x="62" y="93"/>
                  </a:cxn>
                </a:cxnLst>
                <a:rect l="0" t="0" r="r" b="b"/>
                <a:pathLst>
                  <a:path w="62" h="93">
                    <a:moveTo>
                      <a:pt x="3" y="23"/>
                    </a:moveTo>
                    <a:lnTo>
                      <a:pt x="3" y="16"/>
                    </a:lnTo>
                    <a:lnTo>
                      <a:pt x="9" y="7"/>
                    </a:lnTo>
                    <a:lnTo>
                      <a:pt x="14" y="5"/>
                    </a:lnTo>
                    <a:lnTo>
                      <a:pt x="23" y="0"/>
                    </a:lnTo>
                    <a:lnTo>
                      <a:pt x="42" y="0"/>
                    </a:lnTo>
                    <a:lnTo>
                      <a:pt x="51" y="5"/>
                    </a:lnTo>
                    <a:lnTo>
                      <a:pt x="53" y="7"/>
                    </a:lnTo>
                    <a:lnTo>
                      <a:pt x="58" y="16"/>
                    </a:lnTo>
                    <a:lnTo>
                      <a:pt x="58" y="25"/>
                    </a:lnTo>
                    <a:lnTo>
                      <a:pt x="53" y="34"/>
                    </a:lnTo>
                    <a:lnTo>
                      <a:pt x="44" y="49"/>
                    </a:lnTo>
                    <a:lnTo>
                      <a:pt x="0" y="93"/>
                    </a:lnTo>
                    <a:lnTo>
                      <a:pt x="62" y="9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" name="Freeform 571"/>
              <p:cNvSpPr>
                <a:spLocks/>
              </p:cNvSpPr>
              <p:nvPr/>
            </p:nvSpPr>
            <p:spPr bwMode="auto">
              <a:xfrm>
                <a:off x="219" y="2776"/>
                <a:ext cx="31" cy="4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5"/>
                  </a:cxn>
                  <a:cxn ang="0">
                    <a:pos x="6" y="16"/>
                  </a:cxn>
                  <a:cxn ang="0">
                    <a:pos x="0" y="40"/>
                  </a:cxn>
                  <a:cxn ang="0">
                    <a:pos x="0" y="53"/>
                  </a:cxn>
                  <a:cxn ang="0">
                    <a:pos x="6" y="76"/>
                  </a:cxn>
                  <a:cxn ang="0">
                    <a:pos x="15" y="91"/>
                  </a:cxn>
                  <a:cxn ang="0">
                    <a:pos x="26" y="93"/>
                  </a:cxn>
                  <a:cxn ang="0">
                    <a:pos x="35" y="93"/>
                  </a:cxn>
                  <a:cxn ang="0">
                    <a:pos x="50" y="91"/>
                  </a:cxn>
                  <a:cxn ang="0">
                    <a:pos x="59" y="76"/>
                  </a:cxn>
                  <a:cxn ang="0">
                    <a:pos x="62" y="53"/>
                  </a:cxn>
                  <a:cxn ang="0">
                    <a:pos x="62" y="40"/>
                  </a:cxn>
                  <a:cxn ang="0">
                    <a:pos x="59" y="16"/>
                  </a:cxn>
                  <a:cxn ang="0">
                    <a:pos x="50" y="5"/>
                  </a:cxn>
                  <a:cxn ang="0">
                    <a:pos x="35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62" h="93">
                    <a:moveTo>
                      <a:pt x="26" y="0"/>
                    </a:moveTo>
                    <a:lnTo>
                      <a:pt x="15" y="5"/>
                    </a:lnTo>
                    <a:lnTo>
                      <a:pt x="6" y="16"/>
                    </a:lnTo>
                    <a:lnTo>
                      <a:pt x="0" y="40"/>
                    </a:lnTo>
                    <a:lnTo>
                      <a:pt x="0" y="53"/>
                    </a:lnTo>
                    <a:lnTo>
                      <a:pt x="6" y="76"/>
                    </a:lnTo>
                    <a:lnTo>
                      <a:pt x="15" y="91"/>
                    </a:lnTo>
                    <a:lnTo>
                      <a:pt x="26" y="93"/>
                    </a:lnTo>
                    <a:lnTo>
                      <a:pt x="35" y="93"/>
                    </a:lnTo>
                    <a:lnTo>
                      <a:pt x="50" y="91"/>
                    </a:lnTo>
                    <a:lnTo>
                      <a:pt x="59" y="76"/>
                    </a:lnTo>
                    <a:lnTo>
                      <a:pt x="62" y="53"/>
                    </a:lnTo>
                    <a:lnTo>
                      <a:pt x="62" y="40"/>
                    </a:lnTo>
                    <a:lnTo>
                      <a:pt x="59" y="16"/>
                    </a:lnTo>
                    <a:lnTo>
                      <a:pt x="50" y="5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" name="Freeform 572"/>
              <p:cNvSpPr>
                <a:spLocks/>
              </p:cNvSpPr>
              <p:nvPr/>
            </p:nvSpPr>
            <p:spPr bwMode="auto">
              <a:xfrm>
                <a:off x="262" y="2776"/>
                <a:ext cx="33" cy="4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5"/>
                  </a:cxn>
                  <a:cxn ang="0">
                    <a:pos x="5" y="16"/>
                  </a:cxn>
                  <a:cxn ang="0">
                    <a:pos x="0" y="40"/>
                  </a:cxn>
                  <a:cxn ang="0">
                    <a:pos x="0" y="53"/>
                  </a:cxn>
                  <a:cxn ang="0">
                    <a:pos x="5" y="76"/>
                  </a:cxn>
                  <a:cxn ang="0">
                    <a:pos x="14" y="91"/>
                  </a:cxn>
                  <a:cxn ang="0">
                    <a:pos x="27" y="93"/>
                  </a:cxn>
                  <a:cxn ang="0">
                    <a:pos x="38" y="93"/>
                  </a:cxn>
                  <a:cxn ang="0">
                    <a:pos x="51" y="91"/>
                  </a:cxn>
                  <a:cxn ang="0">
                    <a:pos x="60" y="76"/>
                  </a:cxn>
                  <a:cxn ang="0">
                    <a:pos x="66" y="53"/>
                  </a:cxn>
                  <a:cxn ang="0">
                    <a:pos x="66" y="40"/>
                  </a:cxn>
                  <a:cxn ang="0">
                    <a:pos x="60" y="16"/>
                  </a:cxn>
                  <a:cxn ang="0">
                    <a:pos x="51" y="5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3">
                    <a:moveTo>
                      <a:pt x="27" y="0"/>
                    </a:moveTo>
                    <a:lnTo>
                      <a:pt x="14" y="5"/>
                    </a:lnTo>
                    <a:lnTo>
                      <a:pt x="5" y="16"/>
                    </a:lnTo>
                    <a:lnTo>
                      <a:pt x="0" y="40"/>
                    </a:lnTo>
                    <a:lnTo>
                      <a:pt x="0" y="53"/>
                    </a:lnTo>
                    <a:lnTo>
                      <a:pt x="5" y="76"/>
                    </a:lnTo>
                    <a:lnTo>
                      <a:pt x="14" y="91"/>
                    </a:lnTo>
                    <a:lnTo>
                      <a:pt x="27" y="93"/>
                    </a:lnTo>
                    <a:lnTo>
                      <a:pt x="38" y="93"/>
                    </a:lnTo>
                    <a:lnTo>
                      <a:pt x="51" y="91"/>
                    </a:lnTo>
                    <a:lnTo>
                      <a:pt x="60" y="76"/>
                    </a:lnTo>
                    <a:lnTo>
                      <a:pt x="66" y="53"/>
                    </a:lnTo>
                    <a:lnTo>
                      <a:pt x="66" y="40"/>
                    </a:lnTo>
                    <a:lnTo>
                      <a:pt x="60" y="16"/>
                    </a:lnTo>
                    <a:lnTo>
                      <a:pt x="51" y="5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" name="Freeform 573"/>
              <p:cNvSpPr>
                <a:spLocks/>
              </p:cNvSpPr>
              <p:nvPr/>
            </p:nvSpPr>
            <p:spPr bwMode="auto">
              <a:xfrm>
                <a:off x="308" y="2776"/>
                <a:ext cx="31" cy="4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5"/>
                  </a:cxn>
                  <a:cxn ang="0">
                    <a:pos x="4" y="16"/>
                  </a:cxn>
                  <a:cxn ang="0">
                    <a:pos x="0" y="40"/>
                  </a:cxn>
                  <a:cxn ang="0">
                    <a:pos x="0" y="53"/>
                  </a:cxn>
                  <a:cxn ang="0">
                    <a:pos x="4" y="76"/>
                  </a:cxn>
                  <a:cxn ang="0">
                    <a:pos x="13" y="91"/>
                  </a:cxn>
                  <a:cxn ang="0">
                    <a:pos x="28" y="93"/>
                  </a:cxn>
                  <a:cxn ang="0">
                    <a:pos x="37" y="93"/>
                  </a:cxn>
                  <a:cxn ang="0">
                    <a:pos x="48" y="91"/>
                  </a:cxn>
                  <a:cxn ang="0">
                    <a:pos x="57" y="76"/>
                  </a:cxn>
                  <a:cxn ang="0">
                    <a:pos x="62" y="53"/>
                  </a:cxn>
                  <a:cxn ang="0">
                    <a:pos x="62" y="40"/>
                  </a:cxn>
                  <a:cxn ang="0">
                    <a:pos x="57" y="16"/>
                  </a:cxn>
                  <a:cxn ang="0">
                    <a:pos x="48" y="5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3">
                    <a:moveTo>
                      <a:pt x="28" y="0"/>
                    </a:moveTo>
                    <a:lnTo>
                      <a:pt x="13" y="5"/>
                    </a:lnTo>
                    <a:lnTo>
                      <a:pt x="4" y="16"/>
                    </a:lnTo>
                    <a:lnTo>
                      <a:pt x="0" y="40"/>
                    </a:lnTo>
                    <a:lnTo>
                      <a:pt x="0" y="53"/>
                    </a:lnTo>
                    <a:lnTo>
                      <a:pt x="4" y="76"/>
                    </a:lnTo>
                    <a:lnTo>
                      <a:pt x="13" y="91"/>
                    </a:lnTo>
                    <a:lnTo>
                      <a:pt x="28" y="93"/>
                    </a:lnTo>
                    <a:lnTo>
                      <a:pt x="37" y="93"/>
                    </a:lnTo>
                    <a:lnTo>
                      <a:pt x="48" y="91"/>
                    </a:lnTo>
                    <a:lnTo>
                      <a:pt x="57" y="76"/>
                    </a:lnTo>
                    <a:lnTo>
                      <a:pt x="62" y="53"/>
                    </a:lnTo>
                    <a:lnTo>
                      <a:pt x="62" y="40"/>
                    </a:lnTo>
                    <a:lnTo>
                      <a:pt x="57" y="16"/>
                    </a:lnTo>
                    <a:lnTo>
                      <a:pt x="48" y="5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" name="Freeform 574"/>
              <p:cNvSpPr>
                <a:spLocks/>
              </p:cNvSpPr>
              <p:nvPr/>
            </p:nvSpPr>
            <p:spPr bwMode="auto">
              <a:xfrm>
                <a:off x="174" y="2659"/>
                <a:ext cx="31" cy="4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58" y="0"/>
                  </a:cxn>
                  <a:cxn ang="0">
                    <a:pos x="33" y="38"/>
                  </a:cxn>
                  <a:cxn ang="0">
                    <a:pos x="44" y="38"/>
                  </a:cxn>
                  <a:cxn ang="0">
                    <a:pos x="53" y="40"/>
                  </a:cxn>
                  <a:cxn ang="0">
                    <a:pos x="58" y="47"/>
                  </a:cxn>
                  <a:cxn ang="0">
                    <a:pos x="62" y="58"/>
                  </a:cxn>
                  <a:cxn ang="0">
                    <a:pos x="62" y="68"/>
                  </a:cxn>
                  <a:cxn ang="0">
                    <a:pos x="58" y="82"/>
                  </a:cxn>
                  <a:cxn ang="0">
                    <a:pos x="51" y="91"/>
                  </a:cxn>
                  <a:cxn ang="0">
                    <a:pos x="36" y="95"/>
                  </a:cxn>
                  <a:cxn ang="0">
                    <a:pos x="23" y="95"/>
                  </a:cxn>
                  <a:cxn ang="0">
                    <a:pos x="9" y="91"/>
                  </a:cxn>
                  <a:cxn ang="0">
                    <a:pos x="3" y="86"/>
                  </a:cxn>
                  <a:cxn ang="0">
                    <a:pos x="0" y="77"/>
                  </a:cxn>
                </a:cxnLst>
                <a:rect l="0" t="0" r="r" b="b"/>
                <a:pathLst>
                  <a:path w="62" h="95">
                    <a:moveTo>
                      <a:pt x="9" y="0"/>
                    </a:moveTo>
                    <a:lnTo>
                      <a:pt x="58" y="0"/>
                    </a:lnTo>
                    <a:lnTo>
                      <a:pt x="33" y="38"/>
                    </a:lnTo>
                    <a:lnTo>
                      <a:pt x="44" y="38"/>
                    </a:lnTo>
                    <a:lnTo>
                      <a:pt x="53" y="40"/>
                    </a:lnTo>
                    <a:lnTo>
                      <a:pt x="58" y="47"/>
                    </a:lnTo>
                    <a:lnTo>
                      <a:pt x="62" y="58"/>
                    </a:lnTo>
                    <a:lnTo>
                      <a:pt x="62" y="68"/>
                    </a:lnTo>
                    <a:lnTo>
                      <a:pt x="58" y="82"/>
                    </a:lnTo>
                    <a:lnTo>
                      <a:pt x="51" y="91"/>
                    </a:lnTo>
                    <a:lnTo>
                      <a:pt x="36" y="95"/>
                    </a:lnTo>
                    <a:lnTo>
                      <a:pt x="23" y="95"/>
                    </a:lnTo>
                    <a:lnTo>
                      <a:pt x="9" y="91"/>
                    </a:lnTo>
                    <a:lnTo>
                      <a:pt x="3" y="86"/>
                    </a:lnTo>
                    <a:lnTo>
                      <a:pt x="0" y="7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" name="Freeform 575"/>
              <p:cNvSpPr>
                <a:spLocks/>
              </p:cNvSpPr>
              <p:nvPr/>
            </p:nvSpPr>
            <p:spPr bwMode="auto">
              <a:xfrm>
                <a:off x="219" y="2659"/>
                <a:ext cx="31" cy="4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5"/>
                  </a:cxn>
                  <a:cxn ang="0">
                    <a:pos x="6" y="18"/>
                  </a:cxn>
                  <a:cxn ang="0">
                    <a:pos x="0" y="40"/>
                  </a:cxn>
                  <a:cxn ang="0">
                    <a:pos x="0" y="57"/>
                  </a:cxn>
                  <a:cxn ang="0">
                    <a:pos x="6" y="77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35" y="95"/>
                  </a:cxn>
                  <a:cxn ang="0">
                    <a:pos x="50" y="91"/>
                  </a:cxn>
                  <a:cxn ang="0">
                    <a:pos x="59" y="77"/>
                  </a:cxn>
                  <a:cxn ang="0">
                    <a:pos x="62" y="57"/>
                  </a:cxn>
                  <a:cxn ang="0">
                    <a:pos x="62" y="40"/>
                  </a:cxn>
                  <a:cxn ang="0">
                    <a:pos x="59" y="18"/>
                  </a:cxn>
                  <a:cxn ang="0">
                    <a:pos x="50" y="5"/>
                  </a:cxn>
                  <a:cxn ang="0">
                    <a:pos x="35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62" h="95">
                    <a:moveTo>
                      <a:pt x="26" y="0"/>
                    </a:moveTo>
                    <a:lnTo>
                      <a:pt x="15" y="5"/>
                    </a:lnTo>
                    <a:lnTo>
                      <a:pt x="6" y="18"/>
                    </a:lnTo>
                    <a:lnTo>
                      <a:pt x="0" y="40"/>
                    </a:lnTo>
                    <a:lnTo>
                      <a:pt x="0" y="57"/>
                    </a:lnTo>
                    <a:lnTo>
                      <a:pt x="6" y="77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35" y="95"/>
                    </a:lnTo>
                    <a:lnTo>
                      <a:pt x="50" y="91"/>
                    </a:lnTo>
                    <a:lnTo>
                      <a:pt x="59" y="77"/>
                    </a:lnTo>
                    <a:lnTo>
                      <a:pt x="62" y="57"/>
                    </a:lnTo>
                    <a:lnTo>
                      <a:pt x="62" y="40"/>
                    </a:lnTo>
                    <a:lnTo>
                      <a:pt x="59" y="18"/>
                    </a:lnTo>
                    <a:lnTo>
                      <a:pt x="50" y="5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" name="Freeform 576"/>
              <p:cNvSpPr>
                <a:spLocks/>
              </p:cNvSpPr>
              <p:nvPr/>
            </p:nvSpPr>
            <p:spPr bwMode="auto">
              <a:xfrm>
                <a:off x="262" y="2659"/>
                <a:ext cx="33" cy="4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5"/>
                  </a:cxn>
                  <a:cxn ang="0">
                    <a:pos x="5" y="18"/>
                  </a:cxn>
                  <a:cxn ang="0">
                    <a:pos x="0" y="40"/>
                  </a:cxn>
                  <a:cxn ang="0">
                    <a:pos x="0" y="57"/>
                  </a:cxn>
                  <a:cxn ang="0">
                    <a:pos x="5" y="77"/>
                  </a:cxn>
                  <a:cxn ang="0">
                    <a:pos x="14" y="91"/>
                  </a:cxn>
                  <a:cxn ang="0">
                    <a:pos x="27" y="95"/>
                  </a:cxn>
                  <a:cxn ang="0">
                    <a:pos x="38" y="95"/>
                  </a:cxn>
                  <a:cxn ang="0">
                    <a:pos x="51" y="91"/>
                  </a:cxn>
                  <a:cxn ang="0">
                    <a:pos x="60" y="77"/>
                  </a:cxn>
                  <a:cxn ang="0">
                    <a:pos x="66" y="57"/>
                  </a:cxn>
                  <a:cxn ang="0">
                    <a:pos x="66" y="40"/>
                  </a:cxn>
                  <a:cxn ang="0">
                    <a:pos x="60" y="18"/>
                  </a:cxn>
                  <a:cxn ang="0">
                    <a:pos x="51" y="5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5">
                    <a:moveTo>
                      <a:pt x="27" y="0"/>
                    </a:moveTo>
                    <a:lnTo>
                      <a:pt x="14" y="5"/>
                    </a:lnTo>
                    <a:lnTo>
                      <a:pt x="5" y="18"/>
                    </a:lnTo>
                    <a:lnTo>
                      <a:pt x="0" y="40"/>
                    </a:lnTo>
                    <a:lnTo>
                      <a:pt x="0" y="57"/>
                    </a:lnTo>
                    <a:lnTo>
                      <a:pt x="5" y="77"/>
                    </a:lnTo>
                    <a:lnTo>
                      <a:pt x="14" y="91"/>
                    </a:lnTo>
                    <a:lnTo>
                      <a:pt x="27" y="95"/>
                    </a:lnTo>
                    <a:lnTo>
                      <a:pt x="38" y="95"/>
                    </a:lnTo>
                    <a:lnTo>
                      <a:pt x="51" y="91"/>
                    </a:lnTo>
                    <a:lnTo>
                      <a:pt x="60" y="77"/>
                    </a:lnTo>
                    <a:lnTo>
                      <a:pt x="66" y="57"/>
                    </a:lnTo>
                    <a:lnTo>
                      <a:pt x="66" y="40"/>
                    </a:lnTo>
                    <a:lnTo>
                      <a:pt x="60" y="18"/>
                    </a:lnTo>
                    <a:lnTo>
                      <a:pt x="51" y="5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" name="Freeform 577"/>
              <p:cNvSpPr>
                <a:spLocks/>
              </p:cNvSpPr>
              <p:nvPr/>
            </p:nvSpPr>
            <p:spPr bwMode="auto">
              <a:xfrm>
                <a:off x="308" y="2659"/>
                <a:ext cx="31" cy="4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5"/>
                  </a:cxn>
                  <a:cxn ang="0">
                    <a:pos x="4" y="18"/>
                  </a:cxn>
                  <a:cxn ang="0">
                    <a:pos x="0" y="40"/>
                  </a:cxn>
                  <a:cxn ang="0">
                    <a:pos x="0" y="57"/>
                  </a:cxn>
                  <a:cxn ang="0">
                    <a:pos x="4" y="77"/>
                  </a:cxn>
                  <a:cxn ang="0">
                    <a:pos x="13" y="91"/>
                  </a:cxn>
                  <a:cxn ang="0">
                    <a:pos x="28" y="95"/>
                  </a:cxn>
                  <a:cxn ang="0">
                    <a:pos x="37" y="95"/>
                  </a:cxn>
                  <a:cxn ang="0">
                    <a:pos x="48" y="91"/>
                  </a:cxn>
                  <a:cxn ang="0">
                    <a:pos x="57" y="77"/>
                  </a:cxn>
                  <a:cxn ang="0">
                    <a:pos x="62" y="57"/>
                  </a:cxn>
                  <a:cxn ang="0">
                    <a:pos x="62" y="40"/>
                  </a:cxn>
                  <a:cxn ang="0">
                    <a:pos x="57" y="18"/>
                  </a:cxn>
                  <a:cxn ang="0">
                    <a:pos x="48" y="5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5">
                    <a:moveTo>
                      <a:pt x="28" y="0"/>
                    </a:moveTo>
                    <a:lnTo>
                      <a:pt x="13" y="5"/>
                    </a:lnTo>
                    <a:lnTo>
                      <a:pt x="4" y="18"/>
                    </a:lnTo>
                    <a:lnTo>
                      <a:pt x="0" y="40"/>
                    </a:lnTo>
                    <a:lnTo>
                      <a:pt x="0" y="57"/>
                    </a:lnTo>
                    <a:lnTo>
                      <a:pt x="4" y="77"/>
                    </a:lnTo>
                    <a:lnTo>
                      <a:pt x="13" y="91"/>
                    </a:lnTo>
                    <a:lnTo>
                      <a:pt x="28" y="95"/>
                    </a:lnTo>
                    <a:lnTo>
                      <a:pt x="37" y="95"/>
                    </a:lnTo>
                    <a:lnTo>
                      <a:pt x="48" y="91"/>
                    </a:lnTo>
                    <a:lnTo>
                      <a:pt x="57" y="77"/>
                    </a:lnTo>
                    <a:lnTo>
                      <a:pt x="62" y="57"/>
                    </a:lnTo>
                    <a:lnTo>
                      <a:pt x="62" y="40"/>
                    </a:lnTo>
                    <a:lnTo>
                      <a:pt x="57" y="18"/>
                    </a:lnTo>
                    <a:lnTo>
                      <a:pt x="48" y="5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" name="Freeform 578"/>
              <p:cNvSpPr>
                <a:spLocks/>
              </p:cNvSpPr>
              <p:nvPr/>
            </p:nvSpPr>
            <p:spPr bwMode="auto">
              <a:xfrm>
                <a:off x="174" y="2544"/>
                <a:ext cx="34" cy="3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62"/>
                  </a:cxn>
                  <a:cxn ang="0">
                    <a:pos x="67" y="62"/>
                  </a:cxn>
                </a:cxnLst>
                <a:rect l="0" t="0" r="r" b="b"/>
                <a:pathLst>
                  <a:path w="67" h="62">
                    <a:moveTo>
                      <a:pt x="44" y="0"/>
                    </a:moveTo>
                    <a:lnTo>
                      <a:pt x="0" y="62"/>
                    </a:lnTo>
                    <a:lnTo>
                      <a:pt x="67" y="6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" name="Line 579"/>
              <p:cNvSpPr>
                <a:spLocks noChangeShapeType="1"/>
              </p:cNvSpPr>
              <p:nvPr/>
            </p:nvSpPr>
            <p:spPr bwMode="auto">
              <a:xfrm>
                <a:off x="196" y="2544"/>
                <a:ext cx="1" cy="4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" name="Freeform 580"/>
              <p:cNvSpPr>
                <a:spLocks/>
              </p:cNvSpPr>
              <p:nvPr/>
            </p:nvSpPr>
            <p:spPr bwMode="auto">
              <a:xfrm>
                <a:off x="219" y="2544"/>
                <a:ext cx="31" cy="4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2"/>
                  </a:cxn>
                  <a:cxn ang="0">
                    <a:pos x="6" y="16"/>
                  </a:cxn>
                  <a:cxn ang="0">
                    <a:pos x="0" y="38"/>
                  </a:cxn>
                  <a:cxn ang="0">
                    <a:pos x="0" y="53"/>
                  </a:cxn>
                  <a:cxn ang="0">
                    <a:pos x="6" y="73"/>
                  </a:cxn>
                  <a:cxn ang="0">
                    <a:pos x="15" y="88"/>
                  </a:cxn>
                  <a:cxn ang="0">
                    <a:pos x="26" y="91"/>
                  </a:cxn>
                  <a:cxn ang="0">
                    <a:pos x="35" y="91"/>
                  </a:cxn>
                  <a:cxn ang="0">
                    <a:pos x="50" y="88"/>
                  </a:cxn>
                  <a:cxn ang="0">
                    <a:pos x="59" y="73"/>
                  </a:cxn>
                  <a:cxn ang="0">
                    <a:pos x="62" y="53"/>
                  </a:cxn>
                  <a:cxn ang="0">
                    <a:pos x="62" y="38"/>
                  </a:cxn>
                  <a:cxn ang="0">
                    <a:pos x="59" y="16"/>
                  </a:cxn>
                  <a:cxn ang="0">
                    <a:pos x="50" y="2"/>
                  </a:cxn>
                  <a:cxn ang="0">
                    <a:pos x="35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62" h="91">
                    <a:moveTo>
                      <a:pt x="26" y="0"/>
                    </a:moveTo>
                    <a:lnTo>
                      <a:pt x="15" y="2"/>
                    </a:lnTo>
                    <a:lnTo>
                      <a:pt x="6" y="16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6" y="73"/>
                    </a:lnTo>
                    <a:lnTo>
                      <a:pt x="15" y="88"/>
                    </a:lnTo>
                    <a:lnTo>
                      <a:pt x="26" y="91"/>
                    </a:lnTo>
                    <a:lnTo>
                      <a:pt x="35" y="91"/>
                    </a:lnTo>
                    <a:lnTo>
                      <a:pt x="50" y="88"/>
                    </a:lnTo>
                    <a:lnTo>
                      <a:pt x="59" y="73"/>
                    </a:lnTo>
                    <a:lnTo>
                      <a:pt x="62" y="53"/>
                    </a:lnTo>
                    <a:lnTo>
                      <a:pt x="62" y="38"/>
                    </a:lnTo>
                    <a:lnTo>
                      <a:pt x="59" y="16"/>
                    </a:lnTo>
                    <a:lnTo>
                      <a:pt x="50" y="2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" name="Freeform 581"/>
              <p:cNvSpPr>
                <a:spLocks/>
              </p:cNvSpPr>
              <p:nvPr/>
            </p:nvSpPr>
            <p:spPr bwMode="auto">
              <a:xfrm>
                <a:off x="262" y="2544"/>
                <a:ext cx="33" cy="4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2"/>
                  </a:cxn>
                  <a:cxn ang="0">
                    <a:pos x="5" y="16"/>
                  </a:cxn>
                  <a:cxn ang="0">
                    <a:pos x="0" y="38"/>
                  </a:cxn>
                  <a:cxn ang="0">
                    <a:pos x="0" y="53"/>
                  </a:cxn>
                  <a:cxn ang="0">
                    <a:pos x="5" y="73"/>
                  </a:cxn>
                  <a:cxn ang="0">
                    <a:pos x="14" y="88"/>
                  </a:cxn>
                  <a:cxn ang="0">
                    <a:pos x="27" y="91"/>
                  </a:cxn>
                  <a:cxn ang="0">
                    <a:pos x="38" y="91"/>
                  </a:cxn>
                  <a:cxn ang="0">
                    <a:pos x="51" y="88"/>
                  </a:cxn>
                  <a:cxn ang="0">
                    <a:pos x="60" y="73"/>
                  </a:cxn>
                  <a:cxn ang="0">
                    <a:pos x="66" y="53"/>
                  </a:cxn>
                  <a:cxn ang="0">
                    <a:pos x="66" y="38"/>
                  </a:cxn>
                  <a:cxn ang="0">
                    <a:pos x="60" y="16"/>
                  </a:cxn>
                  <a:cxn ang="0">
                    <a:pos x="51" y="2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1">
                    <a:moveTo>
                      <a:pt x="27" y="0"/>
                    </a:moveTo>
                    <a:lnTo>
                      <a:pt x="14" y="2"/>
                    </a:lnTo>
                    <a:lnTo>
                      <a:pt x="5" y="16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5" y="73"/>
                    </a:lnTo>
                    <a:lnTo>
                      <a:pt x="14" y="88"/>
                    </a:lnTo>
                    <a:lnTo>
                      <a:pt x="27" y="91"/>
                    </a:lnTo>
                    <a:lnTo>
                      <a:pt x="38" y="91"/>
                    </a:lnTo>
                    <a:lnTo>
                      <a:pt x="51" y="88"/>
                    </a:lnTo>
                    <a:lnTo>
                      <a:pt x="60" y="73"/>
                    </a:lnTo>
                    <a:lnTo>
                      <a:pt x="66" y="53"/>
                    </a:lnTo>
                    <a:lnTo>
                      <a:pt x="66" y="38"/>
                    </a:lnTo>
                    <a:lnTo>
                      <a:pt x="60" y="16"/>
                    </a:lnTo>
                    <a:lnTo>
                      <a:pt x="51" y="2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" name="Freeform 582"/>
              <p:cNvSpPr>
                <a:spLocks/>
              </p:cNvSpPr>
              <p:nvPr/>
            </p:nvSpPr>
            <p:spPr bwMode="auto">
              <a:xfrm>
                <a:off x="308" y="2544"/>
                <a:ext cx="31" cy="4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2"/>
                  </a:cxn>
                  <a:cxn ang="0">
                    <a:pos x="4" y="16"/>
                  </a:cxn>
                  <a:cxn ang="0">
                    <a:pos x="0" y="38"/>
                  </a:cxn>
                  <a:cxn ang="0">
                    <a:pos x="0" y="53"/>
                  </a:cxn>
                  <a:cxn ang="0">
                    <a:pos x="4" y="73"/>
                  </a:cxn>
                  <a:cxn ang="0">
                    <a:pos x="13" y="88"/>
                  </a:cxn>
                  <a:cxn ang="0">
                    <a:pos x="28" y="91"/>
                  </a:cxn>
                  <a:cxn ang="0">
                    <a:pos x="37" y="91"/>
                  </a:cxn>
                  <a:cxn ang="0">
                    <a:pos x="48" y="88"/>
                  </a:cxn>
                  <a:cxn ang="0">
                    <a:pos x="57" y="73"/>
                  </a:cxn>
                  <a:cxn ang="0">
                    <a:pos x="62" y="53"/>
                  </a:cxn>
                  <a:cxn ang="0">
                    <a:pos x="62" y="38"/>
                  </a:cxn>
                  <a:cxn ang="0">
                    <a:pos x="57" y="16"/>
                  </a:cxn>
                  <a:cxn ang="0">
                    <a:pos x="48" y="2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1">
                    <a:moveTo>
                      <a:pt x="28" y="0"/>
                    </a:moveTo>
                    <a:lnTo>
                      <a:pt x="13" y="2"/>
                    </a:lnTo>
                    <a:lnTo>
                      <a:pt x="4" y="16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4" y="73"/>
                    </a:lnTo>
                    <a:lnTo>
                      <a:pt x="13" y="88"/>
                    </a:lnTo>
                    <a:lnTo>
                      <a:pt x="28" y="91"/>
                    </a:lnTo>
                    <a:lnTo>
                      <a:pt x="37" y="91"/>
                    </a:lnTo>
                    <a:lnTo>
                      <a:pt x="48" y="88"/>
                    </a:lnTo>
                    <a:lnTo>
                      <a:pt x="57" y="73"/>
                    </a:lnTo>
                    <a:lnTo>
                      <a:pt x="62" y="53"/>
                    </a:lnTo>
                    <a:lnTo>
                      <a:pt x="62" y="38"/>
                    </a:lnTo>
                    <a:lnTo>
                      <a:pt x="57" y="16"/>
                    </a:lnTo>
                    <a:lnTo>
                      <a:pt x="48" y="2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" name="Freeform 583"/>
              <p:cNvSpPr>
                <a:spLocks/>
              </p:cNvSpPr>
              <p:nvPr/>
            </p:nvSpPr>
            <p:spPr bwMode="auto">
              <a:xfrm>
                <a:off x="174" y="2427"/>
                <a:ext cx="31" cy="4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9" y="0"/>
                  </a:cxn>
                  <a:cxn ang="0">
                    <a:pos x="3" y="39"/>
                  </a:cxn>
                  <a:cxn ang="0">
                    <a:pos x="9" y="35"/>
                  </a:cxn>
                  <a:cxn ang="0">
                    <a:pos x="23" y="29"/>
                  </a:cxn>
                  <a:cxn ang="0">
                    <a:pos x="36" y="29"/>
                  </a:cxn>
                  <a:cxn ang="0">
                    <a:pos x="51" y="35"/>
                  </a:cxn>
                  <a:cxn ang="0">
                    <a:pos x="58" y="44"/>
                  </a:cxn>
                  <a:cxn ang="0">
                    <a:pos x="62" y="57"/>
                  </a:cxn>
                  <a:cxn ang="0">
                    <a:pos x="62" y="64"/>
                  </a:cxn>
                  <a:cxn ang="0">
                    <a:pos x="58" y="81"/>
                  </a:cxn>
                  <a:cxn ang="0">
                    <a:pos x="51" y="88"/>
                  </a:cxn>
                  <a:cxn ang="0">
                    <a:pos x="36" y="91"/>
                  </a:cxn>
                  <a:cxn ang="0">
                    <a:pos x="23" y="91"/>
                  </a:cxn>
                  <a:cxn ang="0">
                    <a:pos x="9" y="88"/>
                  </a:cxn>
                  <a:cxn ang="0">
                    <a:pos x="3" y="82"/>
                  </a:cxn>
                  <a:cxn ang="0">
                    <a:pos x="0" y="73"/>
                  </a:cxn>
                </a:cxnLst>
                <a:rect l="0" t="0" r="r" b="b"/>
                <a:pathLst>
                  <a:path w="62" h="91">
                    <a:moveTo>
                      <a:pt x="53" y="0"/>
                    </a:moveTo>
                    <a:lnTo>
                      <a:pt x="9" y="0"/>
                    </a:lnTo>
                    <a:lnTo>
                      <a:pt x="3" y="39"/>
                    </a:lnTo>
                    <a:lnTo>
                      <a:pt x="9" y="35"/>
                    </a:lnTo>
                    <a:lnTo>
                      <a:pt x="23" y="29"/>
                    </a:lnTo>
                    <a:lnTo>
                      <a:pt x="36" y="29"/>
                    </a:lnTo>
                    <a:lnTo>
                      <a:pt x="51" y="35"/>
                    </a:lnTo>
                    <a:lnTo>
                      <a:pt x="58" y="44"/>
                    </a:lnTo>
                    <a:lnTo>
                      <a:pt x="62" y="57"/>
                    </a:lnTo>
                    <a:lnTo>
                      <a:pt x="62" y="64"/>
                    </a:lnTo>
                    <a:lnTo>
                      <a:pt x="58" y="81"/>
                    </a:lnTo>
                    <a:lnTo>
                      <a:pt x="51" y="88"/>
                    </a:lnTo>
                    <a:lnTo>
                      <a:pt x="36" y="91"/>
                    </a:lnTo>
                    <a:lnTo>
                      <a:pt x="23" y="91"/>
                    </a:lnTo>
                    <a:lnTo>
                      <a:pt x="9" y="88"/>
                    </a:lnTo>
                    <a:lnTo>
                      <a:pt x="3" y="82"/>
                    </a:lnTo>
                    <a:lnTo>
                      <a:pt x="0" y="7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" name="Freeform 584"/>
              <p:cNvSpPr>
                <a:spLocks/>
              </p:cNvSpPr>
              <p:nvPr/>
            </p:nvSpPr>
            <p:spPr bwMode="auto">
              <a:xfrm>
                <a:off x="219" y="2427"/>
                <a:ext cx="31" cy="4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2"/>
                  </a:cxn>
                  <a:cxn ang="0">
                    <a:pos x="6" y="18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6" y="73"/>
                  </a:cxn>
                  <a:cxn ang="0">
                    <a:pos x="15" y="88"/>
                  </a:cxn>
                  <a:cxn ang="0">
                    <a:pos x="26" y="91"/>
                  </a:cxn>
                  <a:cxn ang="0">
                    <a:pos x="35" y="91"/>
                  </a:cxn>
                  <a:cxn ang="0">
                    <a:pos x="50" y="88"/>
                  </a:cxn>
                  <a:cxn ang="0">
                    <a:pos x="59" y="73"/>
                  </a:cxn>
                  <a:cxn ang="0">
                    <a:pos x="62" y="53"/>
                  </a:cxn>
                  <a:cxn ang="0">
                    <a:pos x="62" y="39"/>
                  </a:cxn>
                  <a:cxn ang="0">
                    <a:pos x="59" y="18"/>
                  </a:cxn>
                  <a:cxn ang="0">
                    <a:pos x="50" y="2"/>
                  </a:cxn>
                  <a:cxn ang="0">
                    <a:pos x="35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62" h="91">
                    <a:moveTo>
                      <a:pt x="26" y="0"/>
                    </a:moveTo>
                    <a:lnTo>
                      <a:pt x="15" y="2"/>
                    </a:lnTo>
                    <a:lnTo>
                      <a:pt x="6" y="18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6" y="73"/>
                    </a:lnTo>
                    <a:lnTo>
                      <a:pt x="15" y="88"/>
                    </a:lnTo>
                    <a:lnTo>
                      <a:pt x="26" y="91"/>
                    </a:lnTo>
                    <a:lnTo>
                      <a:pt x="35" y="91"/>
                    </a:lnTo>
                    <a:lnTo>
                      <a:pt x="50" y="88"/>
                    </a:lnTo>
                    <a:lnTo>
                      <a:pt x="59" y="73"/>
                    </a:lnTo>
                    <a:lnTo>
                      <a:pt x="62" y="53"/>
                    </a:lnTo>
                    <a:lnTo>
                      <a:pt x="62" y="39"/>
                    </a:lnTo>
                    <a:lnTo>
                      <a:pt x="59" y="18"/>
                    </a:lnTo>
                    <a:lnTo>
                      <a:pt x="50" y="2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" name="Freeform 585"/>
              <p:cNvSpPr>
                <a:spLocks/>
              </p:cNvSpPr>
              <p:nvPr/>
            </p:nvSpPr>
            <p:spPr bwMode="auto">
              <a:xfrm>
                <a:off x="262" y="2427"/>
                <a:ext cx="33" cy="4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2"/>
                  </a:cxn>
                  <a:cxn ang="0">
                    <a:pos x="5" y="18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5" y="73"/>
                  </a:cxn>
                  <a:cxn ang="0">
                    <a:pos x="14" y="88"/>
                  </a:cxn>
                  <a:cxn ang="0">
                    <a:pos x="27" y="91"/>
                  </a:cxn>
                  <a:cxn ang="0">
                    <a:pos x="38" y="91"/>
                  </a:cxn>
                  <a:cxn ang="0">
                    <a:pos x="51" y="88"/>
                  </a:cxn>
                  <a:cxn ang="0">
                    <a:pos x="60" y="73"/>
                  </a:cxn>
                  <a:cxn ang="0">
                    <a:pos x="66" y="53"/>
                  </a:cxn>
                  <a:cxn ang="0">
                    <a:pos x="66" y="39"/>
                  </a:cxn>
                  <a:cxn ang="0">
                    <a:pos x="60" y="18"/>
                  </a:cxn>
                  <a:cxn ang="0">
                    <a:pos x="51" y="2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1">
                    <a:moveTo>
                      <a:pt x="27" y="0"/>
                    </a:moveTo>
                    <a:lnTo>
                      <a:pt x="14" y="2"/>
                    </a:lnTo>
                    <a:lnTo>
                      <a:pt x="5" y="18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5" y="73"/>
                    </a:lnTo>
                    <a:lnTo>
                      <a:pt x="14" y="88"/>
                    </a:lnTo>
                    <a:lnTo>
                      <a:pt x="27" y="91"/>
                    </a:lnTo>
                    <a:lnTo>
                      <a:pt x="38" y="91"/>
                    </a:lnTo>
                    <a:lnTo>
                      <a:pt x="51" y="88"/>
                    </a:lnTo>
                    <a:lnTo>
                      <a:pt x="60" y="73"/>
                    </a:lnTo>
                    <a:lnTo>
                      <a:pt x="66" y="53"/>
                    </a:lnTo>
                    <a:lnTo>
                      <a:pt x="66" y="39"/>
                    </a:lnTo>
                    <a:lnTo>
                      <a:pt x="60" y="18"/>
                    </a:lnTo>
                    <a:lnTo>
                      <a:pt x="51" y="2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" name="Freeform 586"/>
              <p:cNvSpPr>
                <a:spLocks/>
              </p:cNvSpPr>
              <p:nvPr/>
            </p:nvSpPr>
            <p:spPr bwMode="auto">
              <a:xfrm>
                <a:off x="308" y="2427"/>
                <a:ext cx="31" cy="4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2"/>
                  </a:cxn>
                  <a:cxn ang="0">
                    <a:pos x="4" y="18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4" y="73"/>
                  </a:cxn>
                  <a:cxn ang="0">
                    <a:pos x="13" y="88"/>
                  </a:cxn>
                  <a:cxn ang="0">
                    <a:pos x="28" y="91"/>
                  </a:cxn>
                  <a:cxn ang="0">
                    <a:pos x="37" y="91"/>
                  </a:cxn>
                  <a:cxn ang="0">
                    <a:pos x="48" y="88"/>
                  </a:cxn>
                  <a:cxn ang="0">
                    <a:pos x="57" y="73"/>
                  </a:cxn>
                  <a:cxn ang="0">
                    <a:pos x="62" y="53"/>
                  </a:cxn>
                  <a:cxn ang="0">
                    <a:pos x="62" y="39"/>
                  </a:cxn>
                  <a:cxn ang="0">
                    <a:pos x="57" y="18"/>
                  </a:cxn>
                  <a:cxn ang="0">
                    <a:pos x="48" y="2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1">
                    <a:moveTo>
                      <a:pt x="28" y="0"/>
                    </a:moveTo>
                    <a:lnTo>
                      <a:pt x="13" y="2"/>
                    </a:lnTo>
                    <a:lnTo>
                      <a:pt x="4" y="18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4" y="73"/>
                    </a:lnTo>
                    <a:lnTo>
                      <a:pt x="13" y="88"/>
                    </a:lnTo>
                    <a:lnTo>
                      <a:pt x="28" y="91"/>
                    </a:lnTo>
                    <a:lnTo>
                      <a:pt x="37" y="91"/>
                    </a:lnTo>
                    <a:lnTo>
                      <a:pt x="48" y="88"/>
                    </a:lnTo>
                    <a:lnTo>
                      <a:pt x="57" y="73"/>
                    </a:lnTo>
                    <a:lnTo>
                      <a:pt x="62" y="53"/>
                    </a:lnTo>
                    <a:lnTo>
                      <a:pt x="62" y="39"/>
                    </a:lnTo>
                    <a:lnTo>
                      <a:pt x="57" y="18"/>
                    </a:lnTo>
                    <a:lnTo>
                      <a:pt x="48" y="2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" name="Freeform 587"/>
              <p:cNvSpPr>
                <a:spLocks/>
              </p:cNvSpPr>
              <p:nvPr/>
            </p:nvSpPr>
            <p:spPr bwMode="auto">
              <a:xfrm>
                <a:off x="176" y="2310"/>
                <a:ext cx="29" cy="46"/>
              </a:xfrm>
              <a:custGeom>
                <a:avLst/>
                <a:gdLst/>
                <a:ahLst/>
                <a:cxnLst>
                  <a:cxn ang="0">
                    <a:pos x="55" y="13"/>
                  </a:cxn>
                  <a:cxn ang="0">
                    <a:pos x="50" y="4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4"/>
                  </a:cxn>
                  <a:cxn ang="0">
                    <a:pos x="6" y="19"/>
                  </a:cxn>
                  <a:cxn ang="0">
                    <a:pos x="0" y="39"/>
                  </a:cxn>
                  <a:cxn ang="0">
                    <a:pos x="0" y="63"/>
                  </a:cxn>
                  <a:cxn ang="0">
                    <a:pos x="6" y="81"/>
                  </a:cxn>
                  <a:cxn ang="0">
                    <a:pos x="15" y="90"/>
                  </a:cxn>
                  <a:cxn ang="0">
                    <a:pos x="30" y="92"/>
                  </a:cxn>
                  <a:cxn ang="0">
                    <a:pos x="33" y="92"/>
                  </a:cxn>
                  <a:cxn ang="0">
                    <a:pos x="48" y="90"/>
                  </a:cxn>
                  <a:cxn ang="0">
                    <a:pos x="55" y="81"/>
                  </a:cxn>
                  <a:cxn ang="0">
                    <a:pos x="59" y="66"/>
                  </a:cxn>
                  <a:cxn ang="0">
                    <a:pos x="59" y="63"/>
                  </a:cxn>
                  <a:cxn ang="0">
                    <a:pos x="55" y="48"/>
                  </a:cxn>
                  <a:cxn ang="0">
                    <a:pos x="48" y="39"/>
                  </a:cxn>
                  <a:cxn ang="0">
                    <a:pos x="33" y="35"/>
                  </a:cxn>
                  <a:cxn ang="0">
                    <a:pos x="30" y="35"/>
                  </a:cxn>
                  <a:cxn ang="0">
                    <a:pos x="15" y="39"/>
                  </a:cxn>
                  <a:cxn ang="0">
                    <a:pos x="6" y="48"/>
                  </a:cxn>
                  <a:cxn ang="0">
                    <a:pos x="0" y="63"/>
                  </a:cxn>
                </a:cxnLst>
                <a:rect l="0" t="0" r="r" b="b"/>
                <a:pathLst>
                  <a:path w="59" h="92">
                    <a:moveTo>
                      <a:pt x="55" y="13"/>
                    </a:moveTo>
                    <a:lnTo>
                      <a:pt x="50" y="4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4"/>
                    </a:lnTo>
                    <a:lnTo>
                      <a:pt x="6" y="19"/>
                    </a:lnTo>
                    <a:lnTo>
                      <a:pt x="0" y="39"/>
                    </a:lnTo>
                    <a:lnTo>
                      <a:pt x="0" y="63"/>
                    </a:lnTo>
                    <a:lnTo>
                      <a:pt x="6" y="81"/>
                    </a:lnTo>
                    <a:lnTo>
                      <a:pt x="15" y="90"/>
                    </a:lnTo>
                    <a:lnTo>
                      <a:pt x="30" y="92"/>
                    </a:lnTo>
                    <a:lnTo>
                      <a:pt x="33" y="92"/>
                    </a:lnTo>
                    <a:lnTo>
                      <a:pt x="48" y="90"/>
                    </a:lnTo>
                    <a:lnTo>
                      <a:pt x="55" y="81"/>
                    </a:lnTo>
                    <a:lnTo>
                      <a:pt x="59" y="66"/>
                    </a:lnTo>
                    <a:lnTo>
                      <a:pt x="59" y="63"/>
                    </a:lnTo>
                    <a:lnTo>
                      <a:pt x="55" y="48"/>
                    </a:lnTo>
                    <a:lnTo>
                      <a:pt x="48" y="39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15" y="39"/>
                    </a:lnTo>
                    <a:lnTo>
                      <a:pt x="6" y="48"/>
                    </a:lnTo>
                    <a:lnTo>
                      <a:pt x="0" y="6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" name="Freeform 588"/>
              <p:cNvSpPr>
                <a:spLocks/>
              </p:cNvSpPr>
              <p:nvPr/>
            </p:nvSpPr>
            <p:spPr bwMode="auto">
              <a:xfrm>
                <a:off x="219" y="2310"/>
                <a:ext cx="31" cy="4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4"/>
                  </a:cxn>
                  <a:cxn ang="0">
                    <a:pos x="6" y="19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6" y="73"/>
                  </a:cxn>
                  <a:cxn ang="0">
                    <a:pos x="15" y="90"/>
                  </a:cxn>
                  <a:cxn ang="0">
                    <a:pos x="26" y="92"/>
                  </a:cxn>
                  <a:cxn ang="0">
                    <a:pos x="35" y="92"/>
                  </a:cxn>
                  <a:cxn ang="0">
                    <a:pos x="50" y="90"/>
                  </a:cxn>
                  <a:cxn ang="0">
                    <a:pos x="59" y="73"/>
                  </a:cxn>
                  <a:cxn ang="0">
                    <a:pos x="62" y="53"/>
                  </a:cxn>
                  <a:cxn ang="0">
                    <a:pos x="62" y="39"/>
                  </a:cxn>
                  <a:cxn ang="0">
                    <a:pos x="59" y="19"/>
                  </a:cxn>
                  <a:cxn ang="0">
                    <a:pos x="50" y="4"/>
                  </a:cxn>
                  <a:cxn ang="0">
                    <a:pos x="35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62" h="92">
                    <a:moveTo>
                      <a:pt x="26" y="0"/>
                    </a:moveTo>
                    <a:lnTo>
                      <a:pt x="15" y="4"/>
                    </a:lnTo>
                    <a:lnTo>
                      <a:pt x="6" y="19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6" y="73"/>
                    </a:lnTo>
                    <a:lnTo>
                      <a:pt x="15" y="90"/>
                    </a:lnTo>
                    <a:lnTo>
                      <a:pt x="26" y="92"/>
                    </a:lnTo>
                    <a:lnTo>
                      <a:pt x="35" y="92"/>
                    </a:lnTo>
                    <a:lnTo>
                      <a:pt x="50" y="90"/>
                    </a:lnTo>
                    <a:lnTo>
                      <a:pt x="59" y="73"/>
                    </a:lnTo>
                    <a:lnTo>
                      <a:pt x="62" y="53"/>
                    </a:lnTo>
                    <a:lnTo>
                      <a:pt x="62" y="39"/>
                    </a:lnTo>
                    <a:lnTo>
                      <a:pt x="59" y="19"/>
                    </a:lnTo>
                    <a:lnTo>
                      <a:pt x="50" y="4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" name="Freeform 589"/>
              <p:cNvSpPr>
                <a:spLocks/>
              </p:cNvSpPr>
              <p:nvPr/>
            </p:nvSpPr>
            <p:spPr bwMode="auto">
              <a:xfrm>
                <a:off x="262" y="2310"/>
                <a:ext cx="33" cy="4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4"/>
                  </a:cxn>
                  <a:cxn ang="0">
                    <a:pos x="5" y="19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5" y="73"/>
                  </a:cxn>
                  <a:cxn ang="0">
                    <a:pos x="14" y="90"/>
                  </a:cxn>
                  <a:cxn ang="0">
                    <a:pos x="27" y="92"/>
                  </a:cxn>
                  <a:cxn ang="0">
                    <a:pos x="38" y="92"/>
                  </a:cxn>
                  <a:cxn ang="0">
                    <a:pos x="51" y="90"/>
                  </a:cxn>
                  <a:cxn ang="0">
                    <a:pos x="60" y="73"/>
                  </a:cxn>
                  <a:cxn ang="0">
                    <a:pos x="66" y="53"/>
                  </a:cxn>
                  <a:cxn ang="0">
                    <a:pos x="66" y="39"/>
                  </a:cxn>
                  <a:cxn ang="0">
                    <a:pos x="60" y="19"/>
                  </a:cxn>
                  <a:cxn ang="0">
                    <a:pos x="51" y="4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2">
                    <a:moveTo>
                      <a:pt x="27" y="0"/>
                    </a:moveTo>
                    <a:lnTo>
                      <a:pt x="14" y="4"/>
                    </a:lnTo>
                    <a:lnTo>
                      <a:pt x="5" y="19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5" y="73"/>
                    </a:lnTo>
                    <a:lnTo>
                      <a:pt x="14" y="90"/>
                    </a:lnTo>
                    <a:lnTo>
                      <a:pt x="27" y="92"/>
                    </a:lnTo>
                    <a:lnTo>
                      <a:pt x="38" y="92"/>
                    </a:lnTo>
                    <a:lnTo>
                      <a:pt x="51" y="90"/>
                    </a:lnTo>
                    <a:lnTo>
                      <a:pt x="60" y="73"/>
                    </a:lnTo>
                    <a:lnTo>
                      <a:pt x="66" y="53"/>
                    </a:lnTo>
                    <a:lnTo>
                      <a:pt x="66" y="39"/>
                    </a:lnTo>
                    <a:lnTo>
                      <a:pt x="60" y="19"/>
                    </a:lnTo>
                    <a:lnTo>
                      <a:pt x="51" y="4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2" name="Freeform 590"/>
              <p:cNvSpPr>
                <a:spLocks/>
              </p:cNvSpPr>
              <p:nvPr/>
            </p:nvSpPr>
            <p:spPr bwMode="auto">
              <a:xfrm>
                <a:off x="308" y="2310"/>
                <a:ext cx="31" cy="4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4"/>
                  </a:cxn>
                  <a:cxn ang="0">
                    <a:pos x="4" y="19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4" y="73"/>
                  </a:cxn>
                  <a:cxn ang="0">
                    <a:pos x="13" y="90"/>
                  </a:cxn>
                  <a:cxn ang="0">
                    <a:pos x="28" y="92"/>
                  </a:cxn>
                  <a:cxn ang="0">
                    <a:pos x="37" y="92"/>
                  </a:cxn>
                  <a:cxn ang="0">
                    <a:pos x="48" y="90"/>
                  </a:cxn>
                  <a:cxn ang="0">
                    <a:pos x="57" y="73"/>
                  </a:cxn>
                  <a:cxn ang="0">
                    <a:pos x="62" y="53"/>
                  </a:cxn>
                  <a:cxn ang="0">
                    <a:pos x="62" y="39"/>
                  </a:cxn>
                  <a:cxn ang="0">
                    <a:pos x="57" y="19"/>
                  </a:cxn>
                  <a:cxn ang="0">
                    <a:pos x="48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2">
                    <a:moveTo>
                      <a:pt x="28" y="0"/>
                    </a:moveTo>
                    <a:lnTo>
                      <a:pt x="13" y="4"/>
                    </a:lnTo>
                    <a:lnTo>
                      <a:pt x="4" y="19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4" y="73"/>
                    </a:lnTo>
                    <a:lnTo>
                      <a:pt x="13" y="90"/>
                    </a:lnTo>
                    <a:lnTo>
                      <a:pt x="28" y="92"/>
                    </a:lnTo>
                    <a:lnTo>
                      <a:pt x="37" y="92"/>
                    </a:lnTo>
                    <a:lnTo>
                      <a:pt x="48" y="90"/>
                    </a:lnTo>
                    <a:lnTo>
                      <a:pt x="57" y="73"/>
                    </a:lnTo>
                    <a:lnTo>
                      <a:pt x="62" y="53"/>
                    </a:lnTo>
                    <a:lnTo>
                      <a:pt x="62" y="39"/>
                    </a:lnTo>
                    <a:lnTo>
                      <a:pt x="57" y="19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" name="Line 591"/>
              <p:cNvSpPr>
                <a:spLocks noChangeShapeType="1"/>
              </p:cNvSpPr>
              <p:nvPr/>
            </p:nvSpPr>
            <p:spPr bwMode="auto">
              <a:xfrm flipH="1">
                <a:off x="183" y="2193"/>
                <a:ext cx="22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" name="Line 592"/>
              <p:cNvSpPr>
                <a:spLocks noChangeShapeType="1"/>
              </p:cNvSpPr>
              <p:nvPr/>
            </p:nvSpPr>
            <p:spPr bwMode="auto">
              <a:xfrm>
                <a:off x="174" y="2193"/>
                <a:ext cx="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" name="Freeform 593"/>
              <p:cNvSpPr>
                <a:spLocks/>
              </p:cNvSpPr>
              <p:nvPr/>
            </p:nvSpPr>
            <p:spPr bwMode="auto">
              <a:xfrm>
                <a:off x="219" y="2193"/>
                <a:ext cx="31" cy="4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3"/>
                  </a:cxn>
                  <a:cxn ang="0">
                    <a:pos x="6" y="18"/>
                  </a:cxn>
                  <a:cxn ang="0">
                    <a:pos x="0" y="38"/>
                  </a:cxn>
                  <a:cxn ang="0">
                    <a:pos x="0" y="53"/>
                  </a:cxn>
                  <a:cxn ang="0">
                    <a:pos x="6" y="76"/>
                  </a:cxn>
                  <a:cxn ang="0">
                    <a:pos x="15" y="89"/>
                  </a:cxn>
                  <a:cxn ang="0">
                    <a:pos x="26" y="95"/>
                  </a:cxn>
                  <a:cxn ang="0">
                    <a:pos x="35" y="95"/>
                  </a:cxn>
                  <a:cxn ang="0">
                    <a:pos x="50" y="89"/>
                  </a:cxn>
                  <a:cxn ang="0">
                    <a:pos x="59" y="76"/>
                  </a:cxn>
                  <a:cxn ang="0">
                    <a:pos x="62" y="53"/>
                  </a:cxn>
                  <a:cxn ang="0">
                    <a:pos x="62" y="38"/>
                  </a:cxn>
                  <a:cxn ang="0">
                    <a:pos x="59" y="18"/>
                  </a:cxn>
                  <a:cxn ang="0">
                    <a:pos x="50" y="3"/>
                  </a:cxn>
                  <a:cxn ang="0">
                    <a:pos x="35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62" h="95">
                    <a:moveTo>
                      <a:pt x="26" y="0"/>
                    </a:moveTo>
                    <a:lnTo>
                      <a:pt x="15" y="3"/>
                    </a:lnTo>
                    <a:lnTo>
                      <a:pt x="6" y="18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6" y="76"/>
                    </a:lnTo>
                    <a:lnTo>
                      <a:pt x="15" y="89"/>
                    </a:lnTo>
                    <a:lnTo>
                      <a:pt x="26" y="95"/>
                    </a:lnTo>
                    <a:lnTo>
                      <a:pt x="35" y="95"/>
                    </a:lnTo>
                    <a:lnTo>
                      <a:pt x="50" y="89"/>
                    </a:lnTo>
                    <a:lnTo>
                      <a:pt x="59" y="76"/>
                    </a:lnTo>
                    <a:lnTo>
                      <a:pt x="62" y="53"/>
                    </a:lnTo>
                    <a:lnTo>
                      <a:pt x="62" y="38"/>
                    </a:lnTo>
                    <a:lnTo>
                      <a:pt x="59" y="18"/>
                    </a:lnTo>
                    <a:lnTo>
                      <a:pt x="50" y="3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" name="Freeform 594"/>
              <p:cNvSpPr>
                <a:spLocks/>
              </p:cNvSpPr>
              <p:nvPr/>
            </p:nvSpPr>
            <p:spPr bwMode="auto">
              <a:xfrm>
                <a:off x="262" y="2193"/>
                <a:ext cx="33" cy="4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3"/>
                  </a:cxn>
                  <a:cxn ang="0">
                    <a:pos x="5" y="18"/>
                  </a:cxn>
                  <a:cxn ang="0">
                    <a:pos x="0" y="38"/>
                  </a:cxn>
                  <a:cxn ang="0">
                    <a:pos x="0" y="53"/>
                  </a:cxn>
                  <a:cxn ang="0">
                    <a:pos x="5" y="76"/>
                  </a:cxn>
                  <a:cxn ang="0">
                    <a:pos x="14" y="89"/>
                  </a:cxn>
                  <a:cxn ang="0">
                    <a:pos x="27" y="95"/>
                  </a:cxn>
                  <a:cxn ang="0">
                    <a:pos x="38" y="95"/>
                  </a:cxn>
                  <a:cxn ang="0">
                    <a:pos x="51" y="89"/>
                  </a:cxn>
                  <a:cxn ang="0">
                    <a:pos x="60" y="76"/>
                  </a:cxn>
                  <a:cxn ang="0">
                    <a:pos x="66" y="53"/>
                  </a:cxn>
                  <a:cxn ang="0">
                    <a:pos x="66" y="38"/>
                  </a:cxn>
                  <a:cxn ang="0">
                    <a:pos x="60" y="18"/>
                  </a:cxn>
                  <a:cxn ang="0">
                    <a:pos x="51" y="3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5">
                    <a:moveTo>
                      <a:pt x="27" y="0"/>
                    </a:moveTo>
                    <a:lnTo>
                      <a:pt x="14" y="3"/>
                    </a:lnTo>
                    <a:lnTo>
                      <a:pt x="5" y="18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5" y="76"/>
                    </a:lnTo>
                    <a:lnTo>
                      <a:pt x="14" y="89"/>
                    </a:lnTo>
                    <a:lnTo>
                      <a:pt x="27" y="95"/>
                    </a:lnTo>
                    <a:lnTo>
                      <a:pt x="38" y="95"/>
                    </a:lnTo>
                    <a:lnTo>
                      <a:pt x="51" y="89"/>
                    </a:lnTo>
                    <a:lnTo>
                      <a:pt x="60" y="76"/>
                    </a:lnTo>
                    <a:lnTo>
                      <a:pt x="66" y="53"/>
                    </a:lnTo>
                    <a:lnTo>
                      <a:pt x="66" y="38"/>
                    </a:lnTo>
                    <a:lnTo>
                      <a:pt x="60" y="18"/>
                    </a:lnTo>
                    <a:lnTo>
                      <a:pt x="51" y="3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" name="Freeform 595"/>
              <p:cNvSpPr>
                <a:spLocks/>
              </p:cNvSpPr>
              <p:nvPr/>
            </p:nvSpPr>
            <p:spPr bwMode="auto">
              <a:xfrm>
                <a:off x="308" y="2193"/>
                <a:ext cx="31" cy="4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3"/>
                  </a:cxn>
                  <a:cxn ang="0">
                    <a:pos x="4" y="18"/>
                  </a:cxn>
                  <a:cxn ang="0">
                    <a:pos x="0" y="38"/>
                  </a:cxn>
                  <a:cxn ang="0">
                    <a:pos x="0" y="53"/>
                  </a:cxn>
                  <a:cxn ang="0">
                    <a:pos x="4" y="76"/>
                  </a:cxn>
                  <a:cxn ang="0">
                    <a:pos x="13" y="89"/>
                  </a:cxn>
                  <a:cxn ang="0">
                    <a:pos x="28" y="95"/>
                  </a:cxn>
                  <a:cxn ang="0">
                    <a:pos x="37" y="95"/>
                  </a:cxn>
                  <a:cxn ang="0">
                    <a:pos x="48" y="89"/>
                  </a:cxn>
                  <a:cxn ang="0">
                    <a:pos x="57" y="76"/>
                  </a:cxn>
                  <a:cxn ang="0">
                    <a:pos x="62" y="53"/>
                  </a:cxn>
                  <a:cxn ang="0">
                    <a:pos x="62" y="38"/>
                  </a:cxn>
                  <a:cxn ang="0">
                    <a:pos x="57" y="18"/>
                  </a:cxn>
                  <a:cxn ang="0">
                    <a:pos x="48" y="3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5">
                    <a:moveTo>
                      <a:pt x="28" y="0"/>
                    </a:moveTo>
                    <a:lnTo>
                      <a:pt x="13" y="3"/>
                    </a:lnTo>
                    <a:lnTo>
                      <a:pt x="4" y="18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4" y="76"/>
                    </a:lnTo>
                    <a:lnTo>
                      <a:pt x="13" y="89"/>
                    </a:lnTo>
                    <a:lnTo>
                      <a:pt x="28" y="95"/>
                    </a:lnTo>
                    <a:lnTo>
                      <a:pt x="37" y="95"/>
                    </a:lnTo>
                    <a:lnTo>
                      <a:pt x="48" y="89"/>
                    </a:lnTo>
                    <a:lnTo>
                      <a:pt x="57" y="76"/>
                    </a:lnTo>
                    <a:lnTo>
                      <a:pt x="62" y="53"/>
                    </a:lnTo>
                    <a:lnTo>
                      <a:pt x="62" y="38"/>
                    </a:lnTo>
                    <a:lnTo>
                      <a:pt x="57" y="18"/>
                    </a:lnTo>
                    <a:lnTo>
                      <a:pt x="48" y="3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" name="Freeform 596"/>
              <p:cNvSpPr>
                <a:spLocks/>
              </p:cNvSpPr>
              <p:nvPr/>
            </p:nvSpPr>
            <p:spPr bwMode="auto">
              <a:xfrm>
                <a:off x="174" y="2076"/>
                <a:ext cx="31" cy="4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9" y="4"/>
                  </a:cxn>
                  <a:cxn ang="0">
                    <a:pos x="3" y="16"/>
                  </a:cxn>
                  <a:cxn ang="0">
                    <a:pos x="3" y="24"/>
                  </a:cxn>
                  <a:cxn ang="0">
                    <a:pos x="9" y="33"/>
                  </a:cxn>
                  <a:cxn ang="0">
                    <a:pos x="36" y="42"/>
                  </a:cxn>
                  <a:cxn ang="0">
                    <a:pos x="51" y="46"/>
                  </a:cxn>
                  <a:cxn ang="0">
                    <a:pos x="58" y="55"/>
                  </a:cxn>
                  <a:cxn ang="0">
                    <a:pos x="62" y="62"/>
                  </a:cxn>
                  <a:cxn ang="0">
                    <a:pos x="62" y="79"/>
                  </a:cxn>
                  <a:cxn ang="0">
                    <a:pos x="58" y="86"/>
                  </a:cxn>
                  <a:cxn ang="0">
                    <a:pos x="53" y="89"/>
                  </a:cxn>
                  <a:cxn ang="0">
                    <a:pos x="42" y="95"/>
                  </a:cxn>
                  <a:cxn ang="0">
                    <a:pos x="23" y="95"/>
                  </a:cxn>
                  <a:cxn ang="0">
                    <a:pos x="9" y="89"/>
                  </a:cxn>
                  <a:cxn ang="0">
                    <a:pos x="3" y="86"/>
                  </a:cxn>
                  <a:cxn ang="0">
                    <a:pos x="0" y="79"/>
                  </a:cxn>
                  <a:cxn ang="0">
                    <a:pos x="0" y="62"/>
                  </a:cxn>
                  <a:cxn ang="0">
                    <a:pos x="3" y="55"/>
                  </a:cxn>
                  <a:cxn ang="0">
                    <a:pos x="14" y="46"/>
                  </a:cxn>
                  <a:cxn ang="0">
                    <a:pos x="27" y="42"/>
                  </a:cxn>
                  <a:cxn ang="0">
                    <a:pos x="53" y="33"/>
                  </a:cxn>
                  <a:cxn ang="0">
                    <a:pos x="58" y="24"/>
                  </a:cxn>
                  <a:cxn ang="0">
                    <a:pos x="58" y="16"/>
                  </a:cxn>
                  <a:cxn ang="0">
                    <a:pos x="53" y="4"/>
                  </a:cxn>
                  <a:cxn ang="0">
                    <a:pos x="42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62" h="95">
                    <a:moveTo>
                      <a:pt x="23" y="0"/>
                    </a:moveTo>
                    <a:lnTo>
                      <a:pt x="9" y="4"/>
                    </a:lnTo>
                    <a:lnTo>
                      <a:pt x="3" y="16"/>
                    </a:lnTo>
                    <a:lnTo>
                      <a:pt x="3" y="24"/>
                    </a:lnTo>
                    <a:lnTo>
                      <a:pt x="9" y="33"/>
                    </a:lnTo>
                    <a:lnTo>
                      <a:pt x="36" y="42"/>
                    </a:lnTo>
                    <a:lnTo>
                      <a:pt x="51" y="46"/>
                    </a:lnTo>
                    <a:lnTo>
                      <a:pt x="58" y="55"/>
                    </a:lnTo>
                    <a:lnTo>
                      <a:pt x="62" y="62"/>
                    </a:lnTo>
                    <a:lnTo>
                      <a:pt x="62" y="79"/>
                    </a:lnTo>
                    <a:lnTo>
                      <a:pt x="58" y="86"/>
                    </a:lnTo>
                    <a:lnTo>
                      <a:pt x="53" y="89"/>
                    </a:lnTo>
                    <a:lnTo>
                      <a:pt x="42" y="95"/>
                    </a:lnTo>
                    <a:lnTo>
                      <a:pt x="23" y="95"/>
                    </a:lnTo>
                    <a:lnTo>
                      <a:pt x="9" y="89"/>
                    </a:lnTo>
                    <a:lnTo>
                      <a:pt x="3" y="86"/>
                    </a:lnTo>
                    <a:lnTo>
                      <a:pt x="0" y="79"/>
                    </a:lnTo>
                    <a:lnTo>
                      <a:pt x="0" y="62"/>
                    </a:lnTo>
                    <a:lnTo>
                      <a:pt x="3" y="55"/>
                    </a:lnTo>
                    <a:lnTo>
                      <a:pt x="14" y="46"/>
                    </a:lnTo>
                    <a:lnTo>
                      <a:pt x="27" y="42"/>
                    </a:lnTo>
                    <a:lnTo>
                      <a:pt x="53" y="33"/>
                    </a:lnTo>
                    <a:lnTo>
                      <a:pt x="58" y="24"/>
                    </a:lnTo>
                    <a:lnTo>
                      <a:pt x="58" y="16"/>
                    </a:lnTo>
                    <a:lnTo>
                      <a:pt x="53" y="4"/>
                    </a:lnTo>
                    <a:lnTo>
                      <a:pt x="42" y="0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" name="Freeform 597"/>
              <p:cNvSpPr>
                <a:spLocks/>
              </p:cNvSpPr>
              <p:nvPr/>
            </p:nvSpPr>
            <p:spPr bwMode="auto">
              <a:xfrm>
                <a:off x="219" y="2076"/>
                <a:ext cx="31" cy="4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4"/>
                  </a:cxn>
                  <a:cxn ang="0">
                    <a:pos x="6" y="18"/>
                  </a:cxn>
                  <a:cxn ang="0">
                    <a:pos x="0" y="42"/>
                  </a:cxn>
                  <a:cxn ang="0">
                    <a:pos x="0" y="55"/>
                  </a:cxn>
                  <a:cxn ang="0">
                    <a:pos x="6" y="79"/>
                  </a:cxn>
                  <a:cxn ang="0">
                    <a:pos x="15" y="89"/>
                  </a:cxn>
                  <a:cxn ang="0">
                    <a:pos x="26" y="95"/>
                  </a:cxn>
                  <a:cxn ang="0">
                    <a:pos x="35" y="95"/>
                  </a:cxn>
                  <a:cxn ang="0">
                    <a:pos x="50" y="89"/>
                  </a:cxn>
                  <a:cxn ang="0">
                    <a:pos x="59" y="79"/>
                  </a:cxn>
                  <a:cxn ang="0">
                    <a:pos x="62" y="55"/>
                  </a:cxn>
                  <a:cxn ang="0">
                    <a:pos x="62" y="42"/>
                  </a:cxn>
                  <a:cxn ang="0">
                    <a:pos x="59" y="18"/>
                  </a:cxn>
                  <a:cxn ang="0">
                    <a:pos x="50" y="4"/>
                  </a:cxn>
                  <a:cxn ang="0">
                    <a:pos x="35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62" h="95">
                    <a:moveTo>
                      <a:pt x="26" y="0"/>
                    </a:moveTo>
                    <a:lnTo>
                      <a:pt x="15" y="4"/>
                    </a:lnTo>
                    <a:lnTo>
                      <a:pt x="6" y="1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6" y="79"/>
                    </a:lnTo>
                    <a:lnTo>
                      <a:pt x="15" y="89"/>
                    </a:lnTo>
                    <a:lnTo>
                      <a:pt x="26" y="95"/>
                    </a:lnTo>
                    <a:lnTo>
                      <a:pt x="35" y="95"/>
                    </a:lnTo>
                    <a:lnTo>
                      <a:pt x="50" y="89"/>
                    </a:lnTo>
                    <a:lnTo>
                      <a:pt x="59" y="79"/>
                    </a:lnTo>
                    <a:lnTo>
                      <a:pt x="62" y="55"/>
                    </a:lnTo>
                    <a:lnTo>
                      <a:pt x="62" y="42"/>
                    </a:lnTo>
                    <a:lnTo>
                      <a:pt x="59" y="18"/>
                    </a:lnTo>
                    <a:lnTo>
                      <a:pt x="50" y="4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" name="Freeform 598"/>
              <p:cNvSpPr>
                <a:spLocks/>
              </p:cNvSpPr>
              <p:nvPr/>
            </p:nvSpPr>
            <p:spPr bwMode="auto">
              <a:xfrm>
                <a:off x="262" y="2076"/>
                <a:ext cx="33" cy="4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4"/>
                  </a:cxn>
                  <a:cxn ang="0">
                    <a:pos x="5" y="18"/>
                  </a:cxn>
                  <a:cxn ang="0">
                    <a:pos x="0" y="42"/>
                  </a:cxn>
                  <a:cxn ang="0">
                    <a:pos x="0" y="55"/>
                  </a:cxn>
                  <a:cxn ang="0">
                    <a:pos x="5" y="79"/>
                  </a:cxn>
                  <a:cxn ang="0">
                    <a:pos x="14" y="89"/>
                  </a:cxn>
                  <a:cxn ang="0">
                    <a:pos x="27" y="95"/>
                  </a:cxn>
                  <a:cxn ang="0">
                    <a:pos x="38" y="95"/>
                  </a:cxn>
                  <a:cxn ang="0">
                    <a:pos x="51" y="89"/>
                  </a:cxn>
                  <a:cxn ang="0">
                    <a:pos x="60" y="79"/>
                  </a:cxn>
                  <a:cxn ang="0">
                    <a:pos x="66" y="55"/>
                  </a:cxn>
                  <a:cxn ang="0">
                    <a:pos x="66" y="42"/>
                  </a:cxn>
                  <a:cxn ang="0">
                    <a:pos x="60" y="18"/>
                  </a:cxn>
                  <a:cxn ang="0">
                    <a:pos x="51" y="4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6" h="95">
                    <a:moveTo>
                      <a:pt x="27" y="0"/>
                    </a:moveTo>
                    <a:lnTo>
                      <a:pt x="14" y="4"/>
                    </a:lnTo>
                    <a:lnTo>
                      <a:pt x="5" y="1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5" y="79"/>
                    </a:lnTo>
                    <a:lnTo>
                      <a:pt x="14" y="89"/>
                    </a:lnTo>
                    <a:lnTo>
                      <a:pt x="27" y="95"/>
                    </a:lnTo>
                    <a:lnTo>
                      <a:pt x="38" y="95"/>
                    </a:lnTo>
                    <a:lnTo>
                      <a:pt x="51" y="89"/>
                    </a:lnTo>
                    <a:lnTo>
                      <a:pt x="60" y="79"/>
                    </a:lnTo>
                    <a:lnTo>
                      <a:pt x="66" y="55"/>
                    </a:lnTo>
                    <a:lnTo>
                      <a:pt x="66" y="42"/>
                    </a:lnTo>
                    <a:lnTo>
                      <a:pt x="60" y="18"/>
                    </a:lnTo>
                    <a:lnTo>
                      <a:pt x="51" y="4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" name="Freeform 599"/>
              <p:cNvSpPr>
                <a:spLocks/>
              </p:cNvSpPr>
              <p:nvPr/>
            </p:nvSpPr>
            <p:spPr bwMode="auto">
              <a:xfrm>
                <a:off x="308" y="2076"/>
                <a:ext cx="31" cy="4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3" y="4"/>
                  </a:cxn>
                  <a:cxn ang="0">
                    <a:pos x="4" y="18"/>
                  </a:cxn>
                  <a:cxn ang="0">
                    <a:pos x="0" y="42"/>
                  </a:cxn>
                  <a:cxn ang="0">
                    <a:pos x="0" y="55"/>
                  </a:cxn>
                  <a:cxn ang="0">
                    <a:pos x="4" y="79"/>
                  </a:cxn>
                  <a:cxn ang="0">
                    <a:pos x="13" y="89"/>
                  </a:cxn>
                  <a:cxn ang="0">
                    <a:pos x="28" y="95"/>
                  </a:cxn>
                  <a:cxn ang="0">
                    <a:pos x="37" y="95"/>
                  </a:cxn>
                  <a:cxn ang="0">
                    <a:pos x="48" y="89"/>
                  </a:cxn>
                  <a:cxn ang="0">
                    <a:pos x="57" y="79"/>
                  </a:cxn>
                  <a:cxn ang="0">
                    <a:pos x="62" y="55"/>
                  </a:cxn>
                  <a:cxn ang="0">
                    <a:pos x="62" y="42"/>
                  </a:cxn>
                  <a:cxn ang="0">
                    <a:pos x="57" y="18"/>
                  </a:cxn>
                  <a:cxn ang="0">
                    <a:pos x="48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62" h="95">
                    <a:moveTo>
                      <a:pt x="28" y="0"/>
                    </a:moveTo>
                    <a:lnTo>
                      <a:pt x="13" y="4"/>
                    </a:lnTo>
                    <a:lnTo>
                      <a:pt x="4" y="1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4" y="79"/>
                    </a:lnTo>
                    <a:lnTo>
                      <a:pt x="13" y="89"/>
                    </a:lnTo>
                    <a:lnTo>
                      <a:pt x="28" y="95"/>
                    </a:lnTo>
                    <a:lnTo>
                      <a:pt x="37" y="95"/>
                    </a:lnTo>
                    <a:lnTo>
                      <a:pt x="48" y="89"/>
                    </a:lnTo>
                    <a:lnTo>
                      <a:pt x="57" y="79"/>
                    </a:lnTo>
                    <a:lnTo>
                      <a:pt x="62" y="55"/>
                    </a:lnTo>
                    <a:lnTo>
                      <a:pt x="62" y="42"/>
                    </a:lnTo>
                    <a:lnTo>
                      <a:pt x="57" y="18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" name="Line 600"/>
              <p:cNvSpPr>
                <a:spLocks noChangeShapeType="1"/>
              </p:cNvSpPr>
              <p:nvPr/>
            </p:nvSpPr>
            <p:spPr bwMode="auto">
              <a:xfrm>
                <a:off x="413" y="3111"/>
                <a:ext cx="234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" name="Line 601"/>
              <p:cNvSpPr>
                <a:spLocks noChangeShapeType="1"/>
              </p:cNvSpPr>
              <p:nvPr/>
            </p:nvSpPr>
            <p:spPr bwMode="auto">
              <a:xfrm>
                <a:off x="489" y="3061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" name="Line 602"/>
              <p:cNvSpPr>
                <a:spLocks noChangeShapeType="1"/>
              </p:cNvSpPr>
              <p:nvPr/>
            </p:nvSpPr>
            <p:spPr bwMode="auto">
              <a:xfrm>
                <a:off x="564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" name="Line 603"/>
              <p:cNvSpPr>
                <a:spLocks noChangeShapeType="1"/>
              </p:cNvSpPr>
              <p:nvPr/>
            </p:nvSpPr>
            <p:spPr bwMode="auto">
              <a:xfrm>
                <a:off x="639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" name="Line 604"/>
              <p:cNvSpPr>
                <a:spLocks noChangeShapeType="1"/>
              </p:cNvSpPr>
              <p:nvPr/>
            </p:nvSpPr>
            <p:spPr bwMode="auto">
              <a:xfrm>
                <a:off x="714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" name="Line 605"/>
              <p:cNvSpPr>
                <a:spLocks noChangeShapeType="1"/>
              </p:cNvSpPr>
              <p:nvPr/>
            </p:nvSpPr>
            <p:spPr bwMode="auto">
              <a:xfrm>
                <a:off x="791" y="3061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999" name="Group 807"/>
            <p:cNvGrpSpPr>
              <a:grpSpLocks/>
            </p:cNvGrpSpPr>
            <p:nvPr/>
          </p:nvGrpSpPr>
          <p:grpSpPr bwMode="auto">
            <a:xfrm>
              <a:off x="413" y="2148"/>
              <a:ext cx="2343" cy="1146"/>
              <a:chOff x="413" y="2148"/>
              <a:chExt cx="2343" cy="1146"/>
            </a:xfrm>
          </p:grpSpPr>
          <p:sp>
            <p:nvSpPr>
              <p:cNvPr id="8799" name="Line 607"/>
              <p:cNvSpPr>
                <a:spLocks noChangeShapeType="1"/>
              </p:cNvSpPr>
              <p:nvPr/>
            </p:nvSpPr>
            <p:spPr bwMode="auto">
              <a:xfrm>
                <a:off x="867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" name="Line 608"/>
              <p:cNvSpPr>
                <a:spLocks noChangeShapeType="1"/>
              </p:cNvSpPr>
              <p:nvPr/>
            </p:nvSpPr>
            <p:spPr bwMode="auto">
              <a:xfrm>
                <a:off x="942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" name="Line 609"/>
              <p:cNvSpPr>
                <a:spLocks noChangeShapeType="1"/>
              </p:cNvSpPr>
              <p:nvPr/>
            </p:nvSpPr>
            <p:spPr bwMode="auto">
              <a:xfrm>
                <a:off x="1017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2" name="Line 610"/>
              <p:cNvSpPr>
                <a:spLocks noChangeShapeType="1"/>
              </p:cNvSpPr>
              <p:nvPr/>
            </p:nvSpPr>
            <p:spPr bwMode="auto">
              <a:xfrm>
                <a:off x="1092" y="3061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" name="Line 611"/>
              <p:cNvSpPr>
                <a:spLocks noChangeShapeType="1"/>
              </p:cNvSpPr>
              <p:nvPr/>
            </p:nvSpPr>
            <p:spPr bwMode="auto">
              <a:xfrm>
                <a:off x="1168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" name="Line 612"/>
              <p:cNvSpPr>
                <a:spLocks noChangeShapeType="1"/>
              </p:cNvSpPr>
              <p:nvPr/>
            </p:nvSpPr>
            <p:spPr bwMode="auto">
              <a:xfrm>
                <a:off x="1245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" name="Line 613"/>
              <p:cNvSpPr>
                <a:spLocks noChangeShapeType="1"/>
              </p:cNvSpPr>
              <p:nvPr/>
            </p:nvSpPr>
            <p:spPr bwMode="auto">
              <a:xfrm>
                <a:off x="1320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" name="Line 614"/>
              <p:cNvSpPr>
                <a:spLocks noChangeShapeType="1"/>
              </p:cNvSpPr>
              <p:nvPr/>
            </p:nvSpPr>
            <p:spPr bwMode="auto">
              <a:xfrm>
                <a:off x="1395" y="3061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" name="Line 615"/>
              <p:cNvSpPr>
                <a:spLocks noChangeShapeType="1"/>
              </p:cNvSpPr>
              <p:nvPr/>
            </p:nvSpPr>
            <p:spPr bwMode="auto">
              <a:xfrm>
                <a:off x="1470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" name="Line 616"/>
              <p:cNvSpPr>
                <a:spLocks noChangeShapeType="1"/>
              </p:cNvSpPr>
              <p:nvPr/>
            </p:nvSpPr>
            <p:spPr bwMode="auto">
              <a:xfrm>
                <a:off x="1546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" name="Line 617"/>
              <p:cNvSpPr>
                <a:spLocks noChangeShapeType="1"/>
              </p:cNvSpPr>
              <p:nvPr/>
            </p:nvSpPr>
            <p:spPr bwMode="auto">
              <a:xfrm>
                <a:off x="1623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" name="Line 618"/>
              <p:cNvSpPr>
                <a:spLocks noChangeShapeType="1"/>
              </p:cNvSpPr>
              <p:nvPr/>
            </p:nvSpPr>
            <p:spPr bwMode="auto">
              <a:xfrm>
                <a:off x="1699" y="3061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" name="Line 619"/>
              <p:cNvSpPr>
                <a:spLocks noChangeShapeType="1"/>
              </p:cNvSpPr>
              <p:nvPr/>
            </p:nvSpPr>
            <p:spPr bwMode="auto">
              <a:xfrm>
                <a:off x="1773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" name="Line 620"/>
              <p:cNvSpPr>
                <a:spLocks noChangeShapeType="1"/>
              </p:cNvSpPr>
              <p:nvPr/>
            </p:nvSpPr>
            <p:spPr bwMode="auto">
              <a:xfrm>
                <a:off x="1849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" name="Line 621"/>
              <p:cNvSpPr>
                <a:spLocks noChangeShapeType="1"/>
              </p:cNvSpPr>
              <p:nvPr/>
            </p:nvSpPr>
            <p:spPr bwMode="auto">
              <a:xfrm>
                <a:off x="1924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" name="Line 622"/>
              <p:cNvSpPr>
                <a:spLocks noChangeShapeType="1"/>
              </p:cNvSpPr>
              <p:nvPr/>
            </p:nvSpPr>
            <p:spPr bwMode="auto">
              <a:xfrm>
                <a:off x="2001" y="3061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" name="Line 623"/>
              <p:cNvSpPr>
                <a:spLocks noChangeShapeType="1"/>
              </p:cNvSpPr>
              <p:nvPr/>
            </p:nvSpPr>
            <p:spPr bwMode="auto">
              <a:xfrm>
                <a:off x="2077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" name="Line 624"/>
              <p:cNvSpPr>
                <a:spLocks noChangeShapeType="1"/>
              </p:cNvSpPr>
              <p:nvPr/>
            </p:nvSpPr>
            <p:spPr bwMode="auto">
              <a:xfrm>
                <a:off x="2151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" name="Line 625"/>
              <p:cNvSpPr>
                <a:spLocks noChangeShapeType="1"/>
              </p:cNvSpPr>
              <p:nvPr/>
            </p:nvSpPr>
            <p:spPr bwMode="auto">
              <a:xfrm>
                <a:off x="2227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" name="Line 626"/>
              <p:cNvSpPr>
                <a:spLocks noChangeShapeType="1"/>
              </p:cNvSpPr>
              <p:nvPr/>
            </p:nvSpPr>
            <p:spPr bwMode="auto">
              <a:xfrm>
                <a:off x="2302" y="3061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" name="Line 627"/>
              <p:cNvSpPr>
                <a:spLocks noChangeShapeType="1"/>
              </p:cNvSpPr>
              <p:nvPr/>
            </p:nvSpPr>
            <p:spPr bwMode="auto">
              <a:xfrm>
                <a:off x="2378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" name="Line 628"/>
              <p:cNvSpPr>
                <a:spLocks noChangeShapeType="1"/>
              </p:cNvSpPr>
              <p:nvPr/>
            </p:nvSpPr>
            <p:spPr bwMode="auto">
              <a:xfrm>
                <a:off x="2455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" name="Line 629"/>
              <p:cNvSpPr>
                <a:spLocks noChangeShapeType="1"/>
              </p:cNvSpPr>
              <p:nvPr/>
            </p:nvSpPr>
            <p:spPr bwMode="auto">
              <a:xfrm>
                <a:off x="2529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2" name="Line 630"/>
              <p:cNvSpPr>
                <a:spLocks noChangeShapeType="1"/>
              </p:cNvSpPr>
              <p:nvPr/>
            </p:nvSpPr>
            <p:spPr bwMode="auto">
              <a:xfrm>
                <a:off x="2605" y="3061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" name="Line 631"/>
              <p:cNvSpPr>
                <a:spLocks noChangeShapeType="1"/>
              </p:cNvSpPr>
              <p:nvPr/>
            </p:nvSpPr>
            <p:spPr bwMode="auto">
              <a:xfrm>
                <a:off x="489" y="3061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" name="Line 632"/>
              <p:cNvSpPr>
                <a:spLocks noChangeShapeType="1"/>
              </p:cNvSpPr>
              <p:nvPr/>
            </p:nvSpPr>
            <p:spPr bwMode="auto">
              <a:xfrm>
                <a:off x="413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" name="Line 633"/>
              <p:cNvSpPr>
                <a:spLocks noChangeShapeType="1"/>
              </p:cNvSpPr>
              <p:nvPr/>
            </p:nvSpPr>
            <p:spPr bwMode="auto">
              <a:xfrm>
                <a:off x="2605" y="3061"/>
                <a:ext cx="1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" name="Line 634"/>
              <p:cNvSpPr>
                <a:spLocks noChangeShapeType="1"/>
              </p:cNvSpPr>
              <p:nvPr/>
            </p:nvSpPr>
            <p:spPr bwMode="auto">
              <a:xfrm>
                <a:off x="2680" y="3085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" name="Freeform 635"/>
              <p:cNvSpPr>
                <a:spLocks/>
              </p:cNvSpPr>
              <p:nvPr/>
            </p:nvSpPr>
            <p:spPr bwMode="auto">
              <a:xfrm>
                <a:off x="472" y="3145"/>
                <a:ext cx="31" cy="4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4" y="6"/>
                  </a:cxn>
                  <a:cxn ang="0">
                    <a:pos x="5" y="19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5" y="77"/>
                  </a:cxn>
                  <a:cxn ang="0">
                    <a:pos x="14" y="90"/>
                  </a:cxn>
                  <a:cxn ang="0">
                    <a:pos x="25" y="95"/>
                  </a:cxn>
                  <a:cxn ang="0">
                    <a:pos x="35" y="95"/>
                  </a:cxn>
                  <a:cxn ang="0">
                    <a:pos x="49" y="90"/>
                  </a:cxn>
                  <a:cxn ang="0">
                    <a:pos x="58" y="77"/>
                  </a:cxn>
                  <a:cxn ang="0">
                    <a:pos x="62" y="53"/>
                  </a:cxn>
                  <a:cxn ang="0">
                    <a:pos x="62" y="42"/>
                  </a:cxn>
                  <a:cxn ang="0">
                    <a:pos x="58" y="19"/>
                  </a:cxn>
                  <a:cxn ang="0">
                    <a:pos x="49" y="6"/>
                  </a:cxn>
                  <a:cxn ang="0">
                    <a:pos x="3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62" h="95">
                    <a:moveTo>
                      <a:pt x="25" y="0"/>
                    </a:moveTo>
                    <a:lnTo>
                      <a:pt x="14" y="6"/>
                    </a:lnTo>
                    <a:lnTo>
                      <a:pt x="5" y="19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5" y="77"/>
                    </a:lnTo>
                    <a:lnTo>
                      <a:pt x="14" y="90"/>
                    </a:lnTo>
                    <a:lnTo>
                      <a:pt x="25" y="95"/>
                    </a:lnTo>
                    <a:lnTo>
                      <a:pt x="35" y="95"/>
                    </a:lnTo>
                    <a:lnTo>
                      <a:pt x="49" y="90"/>
                    </a:lnTo>
                    <a:lnTo>
                      <a:pt x="58" y="77"/>
                    </a:lnTo>
                    <a:lnTo>
                      <a:pt x="62" y="53"/>
                    </a:lnTo>
                    <a:lnTo>
                      <a:pt x="62" y="42"/>
                    </a:lnTo>
                    <a:lnTo>
                      <a:pt x="58" y="19"/>
                    </a:lnTo>
                    <a:lnTo>
                      <a:pt x="49" y="6"/>
                    </a:lnTo>
                    <a:lnTo>
                      <a:pt x="35" y="0"/>
                    </a:lnTo>
                    <a:lnTo>
                      <a:pt x="25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" name="Freeform 636"/>
              <p:cNvSpPr>
                <a:spLocks/>
              </p:cNvSpPr>
              <p:nvPr/>
            </p:nvSpPr>
            <p:spPr bwMode="auto">
              <a:xfrm>
                <a:off x="776" y="3145"/>
                <a:ext cx="30" cy="47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19"/>
                  </a:cxn>
                  <a:cxn ang="0">
                    <a:pos x="7" y="10"/>
                  </a:cxn>
                  <a:cxn ang="0">
                    <a:pos x="15" y="6"/>
                  </a:cxn>
                  <a:cxn ang="0">
                    <a:pos x="22" y="0"/>
                  </a:cxn>
                  <a:cxn ang="0">
                    <a:pos x="40" y="0"/>
                  </a:cxn>
                  <a:cxn ang="0">
                    <a:pos x="49" y="6"/>
                  </a:cxn>
                  <a:cxn ang="0">
                    <a:pos x="53" y="10"/>
                  </a:cxn>
                  <a:cxn ang="0">
                    <a:pos x="59" y="19"/>
                  </a:cxn>
                  <a:cxn ang="0">
                    <a:pos x="59" y="28"/>
                  </a:cxn>
                  <a:cxn ang="0">
                    <a:pos x="53" y="35"/>
                  </a:cxn>
                  <a:cxn ang="0">
                    <a:pos x="44" y="52"/>
                  </a:cxn>
                  <a:cxn ang="0">
                    <a:pos x="0" y="95"/>
                  </a:cxn>
                  <a:cxn ang="0">
                    <a:pos x="60" y="95"/>
                  </a:cxn>
                </a:cxnLst>
                <a:rect l="0" t="0" r="r" b="b"/>
                <a:pathLst>
                  <a:path w="60" h="95">
                    <a:moveTo>
                      <a:pt x="6" y="24"/>
                    </a:moveTo>
                    <a:lnTo>
                      <a:pt x="6" y="19"/>
                    </a:lnTo>
                    <a:lnTo>
                      <a:pt x="7" y="10"/>
                    </a:lnTo>
                    <a:lnTo>
                      <a:pt x="15" y="6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9" y="6"/>
                    </a:lnTo>
                    <a:lnTo>
                      <a:pt x="53" y="10"/>
                    </a:lnTo>
                    <a:lnTo>
                      <a:pt x="59" y="19"/>
                    </a:lnTo>
                    <a:lnTo>
                      <a:pt x="59" y="28"/>
                    </a:lnTo>
                    <a:lnTo>
                      <a:pt x="53" y="35"/>
                    </a:lnTo>
                    <a:lnTo>
                      <a:pt x="44" y="52"/>
                    </a:lnTo>
                    <a:lnTo>
                      <a:pt x="0" y="95"/>
                    </a:lnTo>
                    <a:lnTo>
                      <a:pt x="60" y="9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" name="Freeform 637"/>
              <p:cNvSpPr>
                <a:spLocks/>
              </p:cNvSpPr>
              <p:nvPr/>
            </p:nvSpPr>
            <p:spPr bwMode="auto">
              <a:xfrm>
                <a:off x="1078" y="3145"/>
                <a:ext cx="33" cy="3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63"/>
                  </a:cxn>
                  <a:cxn ang="0">
                    <a:pos x="66" y="63"/>
                  </a:cxn>
                </a:cxnLst>
                <a:rect l="0" t="0" r="r" b="b"/>
                <a:pathLst>
                  <a:path w="66" h="63">
                    <a:moveTo>
                      <a:pt x="44" y="0"/>
                    </a:moveTo>
                    <a:lnTo>
                      <a:pt x="0" y="63"/>
                    </a:lnTo>
                    <a:lnTo>
                      <a:pt x="66" y="6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" name="Line 638"/>
              <p:cNvSpPr>
                <a:spLocks noChangeShapeType="1"/>
              </p:cNvSpPr>
              <p:nvPr/>
            </p:nvSpPr>
            <p:spPr bwMode="auto">
              <a:xfrm>
                <a:off x="1100" y="3145"/>
                <a:ext cx="1" cy="4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" name="Freeform 639"/>
              <p:cNvSpPr>
                <a:spLocks/>
              </p:cNvSpPr>
              <p:nvPr/>
            </p:nvSpPr>
            <p:spPr bwMode="auto">
              <a:xfrm>
                <a:off x="1382" y="3145"/>
                <a:ext cx="30" cy="47"/>
              </a:xfrm>
              <a:custGeom>
                <a:avLst/>
                <a:gdLst/>
                <a:ahLst/>
                <a:cxnLst>
                  <a:cxn ang="0">
                    <a:pos x="52" y="15"/>
                  </a:cxn>
                  <a:cxn ang="0">
                    <a:pos x="51" y="6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6"/>
                  </a:cxn>
                  <a:cxn ang="0">
                    <a:pos x="3" y="19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3" y="81"/>
                  </a:cxn>
                  <a:cxn ang="0">
                    <a:pos x="14" y="90"/>
                  </a:cxn>
                  <a:cxn ang="0">
                    <a:pos x="27" y="95"/>
                  </a:cxn>
                  <a:cxn ang="0">
                    <a:pos x="32" y="95"/>
                  </a:cxn>
                  <a:cxn ang="0">
                    <a:pos x="45" y="90"/>
                  </a:cxn>
                  <a:cxn ang="0">
                    <a:pos x="52" y="81"/>
                  </a:cxn>
                  <a:cxn ang="0">
                    <a:pos x="60" y="68"/>
                  </a:cxn>
                  <a:cxn ang="0">
                    <a:pos x="60" y="63"/>
                  </a:cxn>
                  <a:cxn ang="0">
                    <a:pos x="52" y="52"/>
                  </a:cxn>
                  <a:cxn ang="0">
                    <a:pos x="45" y="42"/>
                  </a:cxn>
                  <a:cxn ang="0">
                    <a:pos x="32" y="35"/>
                  </a:cxn>
                  <a:cxn ang="0">
                    <a:pos x="27" y="35"/>
                  </a:cxn>
                  <a:cxn ang="0">
                    <a:pos x="14" y="42"/>
                  </a:cxn>
                  <a:cxn ang="0">
                    <a:pos x="3" y="52"/>
                  </a:cxn>
                  <a:cxn ang="0">
                    <a:pos x="0" y="63"/>
                  </a:cxn>
                </a:cxnLst>
                <a:rect l="0" t="0" r="r" b="b"/>
                <a:pathLst>
                  <a:path w="60" h="95">
                    <a:moveTo>
                      <a:pt x="52" y="15"/>
                    </a:moveTo>
                    <a:lnTo>
                      <a:pt x="51" y="6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6"/>
                    </a:lnTo>
                    <a:lnTo>
                      <a:pt x="3" y="19"/>
                    </a:lnTo>
                    <a:lnTo>
                      <a:pt x="0" y="42"/>
                    </a:lnTo>
                    <a:lnTo>
                      <a:pt x="0" y="63"/>
                    </a:lnTo>
                    <a:lnTo>
                      <a:pt x="3" y="81"/>
                    </a:lnTo>
                    <a:lnTo>
                      <a:pt x="14" y="90"/>
                    </a:lnTo>
                    <a:lnTo>
                      <a:pt x="27" y="95"/>
                    </a:lnTo>
                    <a:lnTo>
                      <a:pt x="32" y="95"/>
                    </a:lnTo>
                    <a:lnTo>
                      <a:pt x="45" y="90"/>
                    </a:lnTo>
                    <a:lnTo>
                      <a:pt x="52" y="81"/>
                    </a:lnTo>
                    <a:lnTo>
                      <a:pt x="60" y="68"/>
                    </a:lnTo>
                    <a:lnTo>
                      <a:pt x="60" y="63"/>
                    </a:lnTo>
                    <a:lnTo>
                      <a:pt x="52" y="52"/>
                    </a:lnTo>
                    <a:lnTo>
                      <a:pt x="45" y="42"/>
                    </a:lnTo>
                    <a:lnTo>
                      <a:pt x="32" y="35"/>
                    </a:lnTo>
                    <a:lnTo>
                      <a:pt x="27" y="35"/>
                    </a:lnTo>
                    <a:lnTo>
                      <a:pt x="14" y="42"/>
                    </a:lnTo>
                    <a:lnTo>
                      <a:pt x="3" y="52"/>
                    </a:lnTo>
                    <a:lnTo>
                      <a:pt x="0" y="6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" name="Freeform 640"/>
              <p:cNvSpPr>
                <a:spLocks/>
              </p:cNvSpPr>
              <p:nvPr/>
            </p:nvSpPr>
            <p:spPr bwMode="auto">
              <a:xfrm>
                <a:off x="1682" y="3145"/>
                <a:ext cx="31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" y="6"/>
                  </a:cxn>
                  <a:cxn ang="0">
                    <a:pos x="6" y="15"/>
                  </a:cxn>
                  <a:cxn ang="0">
                    <a:pos x="6" y="24"/>
                  </a:cxn>
                  <a:cxn ang="0">
                    <a:pos x="9" y="33"/>
                  </a:cxn>
                  <a:cxn ang="0">
                    <a:pos x="17" y="35"/>
                  </a:cxn>
                  <a:cxn ang="0">
                    <a:pos x="35" y="42"/>
                  </a:cxn>
                  <a:cxn ang="0">
                    <a:pos x="50" y="44"/>
                  </a:cxn>
                  <a:cxn ang="0">
                    <a:pos x="59" y="53"/>
                  </a:cxn>
                  <a:cxn ang="0">
                    <a:pos x="62" y="63"/>
                  </a:cxn>
                  <a:cxn ang="0">
                    <a:pos x="62" y="77"/>
                  </a:cxn>
                  <a:cxn ang="0">
                    <a:pos x="59" y="86"/>
                  </a:cxn>
                  <a:cxn ang="0">
                    <a:pos x="53" y="90"/>
                  </a:cxn>
                  <a:cxn ang="0">
                    <a:pos x="40" y="95"/>
                  </a:cxn>
                  <a:cxn ang="0">
                    <a:pos x="24" y="95"/>
                  </a:cxn>
                  <a:cxn ang="0">
                    <a:pos x="9" y="90"/>
                  </a:cxn>
                  <a:cxn ang="0">
                    <a:pos x="6" y="86"/>
                  </a:cxn>
                  <a:cxn ang="0">
                    <a:pos x="0" y="77"/>
                  </a:cxn>
                  <a:cxn ang="0">
                    <a:pos x="0" y="63"/>
                  </a:cxn>
                  <a:cxn ang="0">
                    <a:pos x="6" y="53"/>
                  </a:cxn>
                  <a:cxn ang="0">
                    <a:pos x="15" y="44"/>
                  </a:cxn>
                  <a:cxn ang="0">
                    <a:pos x="26" y="42"/>
                  </a:cxn>
                  <a:cxn ang="0">
                    <a:pos x="44" y="35"/>
                  </a:cxn>
                  <a:cxn ang="0">
                    <a:pos x="53" y="33"/>
                  </a:cxn>
                  <a:cxn ang="0">
                    <a:pos x="59" y="24"/>
                  </a:cxn>
                  <a:cxn ang="0">
                    <a:pos x="59" y="15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62" h="95">
                    <a:moveTo>
                      <a:pt x="24" y="0"/>
                    </a:moveTo>
                    <a:lnTo>
                      <a:pt x="9" y="6"/>
                    </a:lnTo>
                    <a:lnTo>
                      <a:pt x="6" y="15"/>
                    </a:lnTo>
                    <a:lnTo>
                      <a:pt x="6" y="24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35" y="42"/>
                    </a:lnTo>
                    <a:lnTo>
                      <a:pt x="50" y="44"/>
                    </a:lnTo>
                    <a:lnTo>
                      <a:pt x="59" y="53"/>
                    </a:lnTo>
                    <a:lnTo>
                      <a:pt x="62" y="63"/>
                    </a:lnTo>
                    <a:lnTo>
                      <a:pt x="62" y="77"/>
                    </a:lnTo>
                    <a:lnTo>
                      <a:pt x="59" y="86"/>
                    </a:lnTo>
                    <a:lnTo>
                      <a:pt x="53" y="90"/>
                    </a:lnTo>
                    <a:lnTo>
                      <a:pt x="40" y="95"/>
                    </a:lnTo>
                    <a:lnTo>
                      <a:pt x="24" y="95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6" y="53"/>
                    </a:lnTo>
                    <a:lnTo>
                      <a:pt x="15" y="44"/>
                    </a:lnTo>
                    <a:lnTo>
                      <a:pt x="26" y="42"/>
                    </a:lnTo>
                    <a:lnTo>
                      <a:pt x="44" y="35"/>
                    </a:lnTo>
                    <a:lnTo>
                      <a:pt x="53" y="33"/>
                    </a:lnTo>
                    <a:lnTo>
                      <a:pt x="59" y="24"/>
                    </a:lnTo>
                    <a:lnTo>
                      <a:pt x="59" y="15"/>
                    </a:lnTo>
                    <a:lnTo>
                      <a:pt x="53" y="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" name="Freeform 641"/>
              <p:cNvSpPr>
                <a:spLocks/>
              </p:cNvSpPr>
              <p:nvPr/>
            </p:nvSpPr>
            <p:spPr bwMode="auto">
              <a:xfrm>
                <a:off x="1969" y="3145"/>
                <a:ext cx="12" cy="4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7" y="15"/>
                  </a:cxn>
                  <a:cxn ang="0">
                    <a:pos x="23" y="0"/>
                  </a:cxn>
                  <a:cxn ang="0">
                    <a:pos x="23" y="95"/>
                  </a:cxn>
                </a:cxnLst>
                <a:rect l="0" t="0" r="r" b="b"/>
                <a:pathLst>
                  <a:path w="23" h="95">
                    <a:moveTo>
                      <a:pt x="0" y="19"/>
                    </a:moveTo>
                    <a:lnTo>
                      <a:pt x="7" y="15"/>
                    </a:lnTo>
                    <a:lnTo>
                      <a:pt x="23" y="0"/>
                    </a:lnTo>
                    <a:lnTo>
                      <a:pt x="23" y="9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" name="Freeform 642"/>
              <p:cNvSpPr>
                <a:spLocks/>
              </p:cNvSpPr>
              <p:nvPr/>
            </p:nvSpPr>
            <p:spPr bwMode="auto">
              <a:xfrm>
                <a:off x="2007" y="3145"/>
                <a:ext cx="31" cy="4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6"/>
                  </a:cxn>
                  <a:cxn ang="0">
                    <a:pos x="6" y="19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6" y="77"/>
                  </a:cxn>
                  <a:cxn ang="0">
                    <a:pos x="15" y="90"/>
                  </a:cxn>
                  <a:cxn ang="0">
                    <a:pos x="26" y="95"/>
                  </a:cxn>
                  <a:cxn ang="0">
                    <a:pos x="35" y="95"/>
                  </a:cxn>
                  <a:cxn ang="0">
                    <a:pos x="50" y="90"/>
                  </a:cxn>
                  <a:cxn ang="0">
                    <a:pos x="59" y="77"/>
                  </a:cxn>
                  <a:cxn ang="0">
                    <a:pos x="62" y="53"/>
                  </a:cxn>
                  <a:cxn ang="0">
                    <a:pos x="62" y="42"/>
                  </a:cxn>
                  <a:cxn ang="0">
                    <a:pos x="59" y="19"/>
                  </a:cxn>
                  <a:cxn ang="0">
                    <a:pos x="50" y="6"/>
                  </a:cxn>
                  <a:cxn ang="0">
                    <a:pos x="35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62" h="95">
                    <a:moveTo>
                      <a:pt x="26" y="0"/>
                    </a:moveTo>
                    <a:lnTo>
                      <a:pt x="15" y="6"/>
                    </a:lnTo>
                    <a:lnTo>
                      <a:pt x="6" y="19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6" y="77"/>
                    </a:lnTo>
                    <a:lnTo>
                      <a:pt x="15" y="90"/>
                    </a:lnTo>
                    <a:lnTo>
                      <a:pt x="26" y="95"/>
                    </a:lnTo>
                    <a:lnTo>
                      <a:pt x="35" y="95"/>
                    </a:lnTo>
                    <a:lnTo>
                      <a:pt x="50" y="90"/>
                    </a:lnTo>
                    <a:lnTo>
                      <a:pt x="59" y="77"/>
                    </a:lnTo>
                    <a:lnTo>
                      <a:pt x="62" y="53"/>
                    </a:lnTo>
                    <a:lnTo>
                      <a:pt x="62" y="42"/>
                    </a:lnTo>
                    <a:lnTo>
                      <a:pt x="59" y="19"/>
                    </a:lnTo>
                    <a:lnTo>
                      <a:pt x="50" y="6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" name="Freeform 643"/>
              <p:cNvSpPr>
                <a:spLocks/>
              </p:cNvSpPr>
              <p:nvPr/>
            </p:nvSpPr>
            <p:spPr bwMode="auto">
              <a:xfrm>
                <a:off x="2271" y="3145"/>
                <a:ext cx="12" cy="4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9" y="15"/>
                  </a:cxn>
                  <a:cxn ang="0">
                    <a:pos x="24" y="0"/>
                  </a:cxn>
                  <a:cxn ang="0">
                    <a:pos x="24" y="95"/>
                  </a:cxn>
                </a:cxnLst>
                <a:rect l="0" t="0" r="r" b="b"/>
                <a:pathLst>
                  <a:path w="24" h="95">
                    <a:moveTo>
                      <a:pt x="0" y="19"/>
                    </a:moveTo>
                    <a:lnTo>
                      <a:pt x="9" y="15"/>
                    </a:lnTo>
                    <a:lnTo>
                      <a:pt x="24" y="0"/>
                    </a:lnTo>
                    <a:lnTo>
                      <a:pt x="24" y="9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" name="Freeform 644"/>
              <p:cNvSpPr>
                <a:spLocks/>
              </p:cNvSpPr>
              <p:nvPr/>
            </p:nvSpPr>
            <p:spPr bwMode="auto">
              <a:xfrm>
                <a:off x="2309" y="3145"/>
                <a:ext cx="31" cy="47"/>
              </a:xfrm>
              <a:custGeom>
                <a:avLst/>
                <a:gdLst/>
                <a:ahLst/>
                <a:cxnLst>
                  <a:cxn ang="0">
                    <a:pos x="3" y="24"/>
                  </a:cxn>
                  <a:cxn ang="0">
                    <a:pos x="3" y="19"/>
                  </a:cxn>
                  <a:cxn ang="0">
                    <a:pos x="9" y="10"/>
                  </a:cxn>
                  <a:cxn ang="0">
                    <a:pos x="13" y="6"/>
                  </a:cxn>
                  <a:cxn ang="0">
                    <a:pos x="22" y="0"/>
                  </a:cxn>
                  <a:cxn ang="0">
                    <a:pos x="38" y="0"/>
                  </a:cxn>
                  <a:cxn ang="0">
                    <a:pos x="47" y="6"/>
                  </a:cxn>
                  <a:cxn ang="0">
                    <a:pos x="53" y="10"/>
                  </a:cxn>
                  <a:cxn ang="0">
                    <a:pos x="56" y="19"/>
                  </a:cxn>
                  <a:cxn ang="0">
                    <a:pos x="56" y="28"/>
                  </a:cxn>
                  <a:cxn ang="0">
                    <a:pos x="53" y="35"/>
                  </a:cxn>
                  <a:cxn ang="0">
                    <a:pos x="45" y="52"/>
                  </a:cxn>
                  <a:cxn ang="0">
                    <a:pos x="0" y="95"/>
                  </a:cxn>
                  <a:cxn ang="0">
                    <a:pos x="62" y="95"/>
                  </a:cxn>
                </a:cxnLst>
                <a:rect l="0" t="0" r="r" b="b"/>
                <a:pathLst>
                  <a:path w="62" h="95">
                    <a:moveTo>
                      <a:pt x="3" y="24"/>
                    </a:moveTo>
                    <a:lnTo>
                      <a:pt x="3" y="19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22" y="0"/>
                    </a:lnTo>
                    <a:lnTo>
                      <a:pt x="38" y="0"/>
                    </a:lnTo>
                    <a:lnTo>
                      <a:pt x="47" y="6"/>
                    </a:lnTo>
                    <a:lnTo>
                      <a:pt x="53" y="10"/>
                    </a:lnTo>
                    <a:lnTo>
                      <a:pt x="56" y="19"/>
                    </a:lnTo>
                    <a:lnTo>
                      <a:pt x="56" y="28"/>
                    </a:lnTo>
                    <a:lnTo>
                      <a:pt x="53" y="35"/>
                    </a:lnTo>
                    <a:lnTo>
                      <a:pt x="45" y="52"/>
                    </a:lnTo>
                    <a:lnTo>
                      <a:pt x="0" y="95"/>
                    </a:lnTo>
                    <a:lnTo>
                      <a:pt x="62" y="9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" name="Freeform 645"/>
              <p:cNvSpPr>
                <a:spLocks/>
              </p:cNvSpPr>
              <p:nvPr/>
            </p:nvSpPr>
            <p:spPr bwMode="auto">
              <a:xfrm>
                <a:off x="2574" y="3145"/>
                <a:ext cx="10" cy="4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9" y="15"/>
                  </a:cxn>
                  <a:cxn ang="0">
                    <a:pos x="20" y="0"/>
                  </a:cxn>
                  <a:cxn ang="0">
                    <a:pos x="20" y="95"/>
                  </a:cxn>
                </a:cxnLst>
                <a:rect l="0" t="0" r="r" b="b"/>
                <a:pathLst>
                  <a:path w="20" h="95">
                    <a:moveTo>
                      <a:pt x="0" y="19"/>
                    </a:moveTo>
                    <a:lnTo>
                      <a:pt x="9" y="15"/>
                    </a:lnTo>
                    <a:lnTo>
                      <a:pt x="20" y="0"/>
                    </a:lnTo>
                    <a:lnTo>
                      <a:pt x="20" y="9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" name="Freeform 646"/>
              <p:cNvSpPr>
                <a:spLocks/>
              </p:cNvSpPr>
              <p:nvPr/>
            </p:nvSpPr>
            <p:spPr bwMode="auto">
              <a:xfrm>
                <a:off x="2612" y="3145"/>
                <a:ext cx="32" cy="3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63"/>
                  </a:cxn>
                  <a:cxn ang="0">
                    <a:pos x="64" y="63"/>
                  </a:cxn>
                </a:cxnLst>
                <a:rect l="0" t="0" r="r" b="b"/>
                <a:pathLst>
                  <a:path w="64" h="63">
                    <a:moveTo>
                      <a:pt x="44" y="0"/>
                    </a:moveTo>
                    <a:lnTo>
                      <a:pt x="0" y="63"/>
                    </a:lnTo>
                    <a:lnTo>
                      <a:pt x="64" y="6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" name="Line 647"/>
              <p:cNvSpPr>
                <a:spLocks noChangeShapeType="1"/>
              </p:cNvSpPr>
              <p:nvPr/>
            </p:nvSpPr>
            <p:spPr bwMode="auto">
              <a:xfrm>
                <a:off x="2634" y="3145"/>
                <a:ext cx="1" cy="4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" name="Line 648"/>
              <p:cNvSpPr>
                <a:spLocks noChangeShapeType="1"/>
              </p:cNvSpPr>
              <p:nvPr/>
            </p:nvSpPr>
            <p:spPr bwMode="auto">
              <a:xfrm>
                <a:off x="413" y="3032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" name="Line 649"/>
              <p:cNvSpPr>
                <a:spLocks noChangeShapeType="1"/>
              </p:cNvSpPr>
              <p:nvPr/>
            </p:nvSpPr>
            <p:spPr bwMode="auto">
              <a:xfrm flipV="1">
                <a:off x="489" y="2946"/>
                <a:ext cx="1" cy="86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2" name="Line 650"/>
              <p:cNvSpPr>
                <a:spLocks noChangeShapeType="1"/>
              </p:cNvSpPr>
              <p:nvPr/>
            </p:nvSpPr>
            <p:spPr bwMode="auto">
              <a:xfrm>
                <a:off x="489" y="2946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3" name="Line 651"/>
              <p:cNvSpPr>
                <a:spLocks noChangeShapeType="1"/>
              </p:cNvSpPr>
              <p:nvPr/>
            </p:nvSpPr>
            <p:spPr bwMode="auto">
              <a:xfrm flipV="1">
                <a:off x="564" y="2415"/>
                <a:ext cx="1" cy="53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" name="Line 652"/>
              <p:cNvSpPr>
                <a:spLocks noChangeShapeType="1"/>
              </p:cNvSpPr>
              <p:nvPr/>
            </p:nvSpPr>
            <p:spPr bwMode="auto">
              <a:xfrm>
                <a:off x="564" y="2415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" name="Line 653"/>
              <p:cNvSpPr>
                <a:spLocks noChangeShapeType="1"/>
              </p:cNvSpPr>
              <p:nvPr/>
            </p:nvSpPr>
            <p:spPr bwMode="auto">
              <a:xfrm flipV="1">
                <a:off x="639" y="2173"/>
                <a:ext cx="1" cy="242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" name="Line 654"/>
              <p:cNvSpPr>
                <a:spLocks noChangeShapeType="1"/>
              </p:cNvSpPr>
              <p:nvPr/>
            </p:nvSpPr>
            <p:spPr bwMode="auto">
              <a:xfrm>
                <a:off x="639" y="2173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" name="Line 655"/>
              <p:cNvSpPr>
                <a:spLocks noChangeShapeType="1"/>
              </p:cNvSpPr>
              <p:nvPr/>
            </p:nvSpPr>
            <p:spPr bwMode="auto">
              <a:xfrm>
                <a:off x="714" y="2173"/>
                <a:ext cx="1" cy="17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" name="Line 656"/>
              <p:cNvSpPr>
                <a:spLocks noChangeShapeType="1"/>
              </p:cNvSpPr>
              <p:nvPr/>
            </p:nvSpPr>
            <p:spPr bwMode="auto">
              <a:xfrm>
                <a:off x="714" y="2344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" name="Line 657"/>
              <p:cNvSpPr>
                <a:spLocks noChangeShapeType="1"/>
              </p:cNvSpPr>
              <p:nvPr/>
            </p:nvSpPr>
            <p:spPr bwMode="auto">
              <a:xfrm>
                <a:off x="791" y="2344"/>
                <a:ext cx="1" cy="25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" name="Line 658"/>
              <p:cNvSpPr>
                <a:spLocks noChangeShapeType="1"/>
              </p:cNvSpPr>
              <p:nvPr/>
            </p:nvSpPr>
            <p:spPr bwMode="auto">
              <a:xfrm>
                <a:off x="791" y="2595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" name="Line 659"/>
              <p:cNvSpPr>
                <a:spLocks noChangeShapeType="1"/>
              </p:cNvSpPr>
              <p:nvPr/>
            </p:nvSpPr>
            <p:spPr bwMode="auto">
              <a:xfrm>
                <a:off x="867" y="2595"/>
                <a:ext cx="1" cy="189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" name="Line 660"/>
              <p:cNvSpPr>
                <a:spLocks noChangeShapeType="1"/>
              </p:cNvSpPr>
              <p:nvPr/>
            </p:nvSpPr>
            <p:spPr bwMode="auto">
              <a:xfrm>
                <a:off x="867" y="2784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" name="Line 661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1" cy="112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" name="Line 662"/>
              <p:cNvSpPr>
                <a:spLocks noChangeShapeType="1"/>
              </p:cNvSpPr>
              <p:nvPr/>
            </p:nvSpPr>
            <p:spPr bwMode="auto">
              <a:xfrm>
                <a:off x="942" y="2896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" name="Line 663"/>
              <p:cNvSpPr>
                <a:spLocks noChangeShapeType="1"/>
              </p:cNvSpPr>
              <p:nvPr/>
            </p:nvSpPr>
            <p:spPr bwMode="auto">
              <a:xfrm>
                <a:off x="1017" y="2896"/>
                <a:ext cx="1" cy="62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" name="Line 664"/>
              <p:cNvSpPr>
                <a:spLocks noChangeShapeType="1"/>
              </p:cNvSpPr>
              <p:nvPr/>
            </p:nvSpPr>
            <p:spPr bwMode="auto">
              <a:xfrm>
                <a:off x="1017" y="2958"/>
                <a:ext cx="75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" name="Line 665"/>
              <p:cNvSpPr>
                <a:spLocks noChangeShapeType="1"/>
              </p:cNvSpPr>
              <p:nvPr/>
            </p:nvSpPr>
            <p:spPr bwMode="auto">
              <a:xfrm>
                <a:off x="1092" y="2958"/>
                <a:ext cx="1" cy="60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" name="Line 666"/>
              <p:cNvSpPr>
                <a:spLocks noChangeShapeType="1"/>
              </p:cNvSpPr>
              <p:nvPr/>
            </p:nvSpPr>
            <p:spPr bwMode="auto">
              <a:xfrm>
                <a:off x="1092" y="3018"/>
                <a:ext cx="76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" name="Line 667"/>
              <p:cNvSpPr>
                <a:spLocks noChangeShapeType="1"/>
              </p:cNvSpPr>
              <p:nvPr/>
            </p:nvSpPr>
            <p:spPr bwMode="auto">
              <a:xfrm>
                <a:off x="1168" y="3018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" name="Line 668"/>
              <p:cNvSpPr>
                <a:spLocks noChangeShapeType="1"/>
              </p:cNvSpPr>
              <p:nvPr/>
            </p:nvSpPr>
            <p:spPr bwMode="auto">
              <a:xfrm>
                <a:off x="1168" y="3028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" name="Line 669"/>
              <p:cNvSpPr>
                <a:spLocks noChangeShapeType="1"/>
              </p:cNvSpPr>
              <p:nvPr/>
            </p:nvSpPr>
            <p:spPr bwMode="auto">
              <a:xfrm>
                <a:off x="1245" y="3028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" name="Line 670"/>
              <p:cNvSpPr>
                <a:spLocks noChangeShapeType="1"/>
              </p:cNvSpPr>
              <p:nvPr/>
            </p:nvSpPr>
            <p:spPr bwMode="auto">
              <a:xfrm>
                <a:off x="1245" y="3030"/>
                <a:ext cx="150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" name="Line 671"/>
              <p:cNvSpPr>
                <a:spLocks noChangeShapeType="1"/>
              </p:cNvSpPr>
              <p:nvPr/>
            </p:nvSpPr>
            <p:spPr bwMode="auto">
              <a:xfrm>
                <a:off x="1395" y="3030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" name="Line 672"/>
              <p:cNvSpPr>
                <a:spLocks noChangeShapeType="1"/>
              </p:cNvSpPr>
              <p:nvPr/>
            </p:nvSpPr>
            <p:spPr bwMode="auto">
              <a:xfrm>
                <a:off x="1395" y="3031"/>
                <a:ext cx="529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" name="Line 673"/>
              <p:cNvSpPr>
                <a:spLocks noChangeShapeType="1"/>
              </p:cNvSpPr>
              <p:nvPr/>
            </p:nvSpPr>
            <p:spPr bwMode="auto">
              <a:xfrm>
                <a:off x="1924" y="3031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" name="Line 674"/>
              <p:cNvSpPr>
                <a:spLocks noChangeShapeType="1"/>
              </p:cNvSpPr>
              <p:nvPr/>
            </p:nvSpPr>
            <p:spPr bwMode="auto">
              <a:xfrm>
                <a:off x="1924" y="3032"/>
                <a:ext cx="832" cy="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" name="Line 675"/>
              <p:cNvSpPr>
                <a:spLocks noChangeShapeType="1"/>
              </p:cNvSpPr>
              <p:nvPr/>
            </p:nvSpPr>
            <p:spPr bwMode="auto">
              <a:xfrm>
                <a:off x="1862" y="2170"/>
                <a:ext cx="1" cy="4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" name="Line 676"/>
              <p:cNvSpPr>
                <a:spLocks noChangeShapeType="1"/>
              </p:cNvSpPr>
              <p:nvPr/>
            </p:nvSpPr>
            <p:spPr bwMode="auto">
              <a:xfrm flipV="1">
                <a:off x="1862" y="2173"/>
                <a:ext cx="9" cy="1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" name="Line 677"/>
              <p:cNvSpPr>
                <a:spLocks noChangeShapeType="1"/>
              </p:cNvSpPr>
              <p:nvPr/>
            </p:nvSpPr>
            <p:spPr bwMode="auto">
              <a:xfrm flipV="1">
                <a:off x="1871" y="2170"/>
                <a:ext cx="7" cy="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" name="Line 678"/>
              <p:cNvSpPr>
                <a:spLocks noChangeShapeType="1"/>
              </p:cNvSpPr>
              <p:nvPr/>
            </p:nvSpPr>
            <p:spPr bwMode="auto">
              <a:xfrm>
                <a:off x="1878" y="2170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" name="Line 679"/>
              <p:cNvSpPr>
                <a:spLocks noChangeShapeType="1"/>
              </p:cNvSpPr>
              <p:nvPr/>
            </p:nvSpPr>
            <p:spPr bwMode="auto">
              <a:xfrm>
                <a:off x="1888" y="2170"/>
                <a:ext cx="5" cy="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" name="Line 680"/>
              <p:cNvSpPr>
                <a:spLocks noChangeShapeType="1"/>
              </p:cNvSpPr>
              <p:nvPr/>
            </p:nvSpPr>
            <p:spPr bwMode="auto">
              <a:xfrm>
                <a:off x="1893" y="2173"/>
                <a:ext cx="5" cy="1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" name="Line 681"/>
              <p:cNvSpPr>
                <a:spLocks noChangeShapeType="1"/>
              </p:cNvSpPr>
              <p:nvPr/>
            </p:nvSpPr>
            <p:spPr bwMode="auto">
              <a:xfrm>
                <a:off x="1898" y="2183"/>
                <a:ext cx="1" cy="3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" name="Line 682"/>
              <p:cNvSpPr>
                <a:spLocks noChangeShapeType="1"/>
              </p:cNvSpPr>
              <p:nvPr/>
            </p:nvSpPr>
            <p:spPr bwMode="auto">
              <a:xfrm flipH="1">
                <a:off x="1911" y="2198"/>
                <a:ext cx="13" cy="3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" name="Line 683"/>
              <p:cNvSpPr>
                <a:spLocks noChangeShapeType="1"/>
              </p:cNvSpPr>
              <p:nvPr/>
            </p:nvSpPr>
            <p:spPr bwMode="auto">
              <a:xfrm>
                <a:off x="1924" y="2198"/>
                <a:ext cx="14" cy="3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" name="Line 684"/>
              <p:cNvSpPr>
                <a:spLocks noChangeShapeType="1"/>
              </p:cNvSpPr>
              <p:nvPr/>
            </p:nvSpPr>
            <p:spPr bwMode="auto">
              <a:xfrm>
                <a:off x="1915" y="2220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" name="Line 685"/>
              <p:cNvSpPr>
                <a:spLocks noChangeShapeType="1"/>
              </p:cNvSpPr>
              <p:nvPr/>
            </p:nvSpPr>
            <p:spPr bwMode="auto">
              <a:xfrm>
                <a:off x="1951" y="2177"/>
                <a:ext cx="57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" name="Line 686"/>
              <p:cNvSpPr>
                <a:spLocks noChangeShapeType="1"/>
              </p:cNvSpPr>
              <p:nvPr/>
            </p:nvSpPr>
            <p:spPr bwMode="auto">
              <a:xfrm>
                <a:off x="1951" y="2196"/>
                <a:ext cx="57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" name="Line 687"/>
              <p:cNvSpPr>
                <a:spLocks noChangeShapeType="1"/>
              </p:cNvSpPr>
              <p:nvPr/>
            </p:nvSpPr>
            <p:spPr bwMode="auto">
              <a:xfrm flipV="1">
                <a:off x="2034" y="2161"/>
                <a:ext cx="1" cy="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" name="Line 688"/>
              <p:cNvSpPr>
                <a:spLocks noChangeShapeType="1"/>
              </p:cNvSpPr>
              <p:nvPr/>
            </p:nvSpPr>
            <p:spPr bwMode="auto">
              <a:xfrm flipV="1">
                <a:off x="2034" y="2154"/>
                <a:ext cx="4" cy="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" name="Line 689"/>
              <p:cNvSpPr>
                <a:spLocks noChangeShapeType="1"/>
              </p:cNvSpPr>
              <p:nvPr/>
            </p:nvSpPr>
            <p:spPr bwMode="auto">
              <a:xfrm flipV="1">
                <a:off x="2038" y="2150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" name="Line 690"/>
              <p:cNvSpPr>
                <a:spLocks noChangeShapeType="1"/>
              </p:cNvSpPr>
              <p:nvPr/>
            </p:nvSpPr>
            <p:spPr bwMode="auto">
              <a:xfrm flipV="1">
                <a:off x="2041" y="2148"/>
                <a:ext cx="5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" name="Line 691"/>
              <p:cNvSpPr>
                <a:spLocks noChangeShapeType="1"/>
              </p:cNvSpPr>
              <p:nvPr/>
            </p:nvSpPr>
            <p:spPr bwMode="auto">
              <a:xfrm>
                <a:off x="2046" y="2148"/>
                <a:ext cx="14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" name="Line 692"/>
              <p:cNvSpPr>
                <a:spLocks noChangeShapeType="1"/>
              </p:cNvSpPr>
              <p:nvPr/>
            </p:nvSpPr>
            <p:spPr bwMode="auto">
              <a:xfrm>
                <a:off x="2060" y="2148"/>
                <a:ext cx="6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" name="Line 693"/>
              <p:cNvSpPr>
                <a:spLocks noChangeShapeType="1"/>
              </p:cNvSpPr>
              <p:nvPr/>
            </p:nvSpPr>
            <p:spPr bwMode="auto">
              <a:xfrm>
                <a:off x="2066" y="2150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" name="Line 694"/>
              <p:cNvSpPr>
                <a:spLocks noChangeShapeType="1"/>
              </p:cNvSpPr>
              <p:nvPr/>
            </p:nvSpPr>
            <p:spPr bwMode="auto">
              <a:xfrm>
                <a:off x="2069" y="2154"/>
                <a:ext cx="3" cy="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" name="Line 695"/>
              <p:cNvSpPr>
                <a:spLocks noChangeShapeType="1"/>
              </p:cNvSpPr>
              <p:nvPr/>
            </p:nvSpPr>
            <p:spPr bwMode="auto">
              <a:xfrm>
                <a:off x="2072" y="2161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" name="Line 696"/>
              <p:cNvSpPr>
                <a:spLocks noChangeShapeType="1"/>
              </p:cNvSpPr>
              <p:nvPr/>
            </p:nvSpPr>
            <p:spPr bwMode="auto">
              <a:xfrm flipH="1">
                <a:off x="2069" y="2167"/>
                <a:ext cx="3" cy="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" name="Line 697"/>
              <p:cNvSpPr>
                <a:spLocks noChangeShapeType="1"/>
              </p:cNvSpPr>
              <p:nvPr/>
            </p:nvSpPr>
            <p:spPr bwMode="auto">
              <a:xfrm flipH="1">
                <a:off x="2063" y="2173"/>
                <a:ext cx="6" cy="1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" name="Line 698"/>
              <p:cNvSpPr>
                <a:spLocks noChangeShapeType="1"/>
              </p:cNvSpPr>
              <p:nvPr/>
            </p:nvSpPr>
            <p:spPr bwMode="auto">
              <a:xfrm flipH="1">
                <a:off x="2031" y="2183"/>
                <a:ext cx="32" cy="3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" name="Line 699"/>
              <p:cNvSpPr>
                <a:spLocks noChangeShapeType="1"/>
              </p:cNvSpPr>
              <p:nvPr/>
            </p:nvSpPr>
            <p:spPr bwMode="auto">
              <a:xfrm>
                <a:off x="2031" y="2214"/>
                <a:ext cx="44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" name="Line 700"/>
              <p:cNvSpPr>
                <a:spLocks noChangeShapeType="1"/>
              </p:cNvSpPr>
              <p:nvPr/>
            </p:nvSpPr>
            <p:spPr bwMode="auto">
              <a:xfrm flipH="1">
                <a:off x="2108" y="2148"/>
                <a:ext cx="32" cy="6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" name="Line 701"/>
              <p:cNvSpPr>
                <a:spLocks noChangeShapeType="1"/>
              </p:cNvSpPr>
              <p:nvPr/>
            </p:nvSpPr>
            <p:spPr bwMode="auto">
              <a:xfrm>
                <a:off x="2094" y="2148"/>
                <a:ext cx="46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" name="Line 702"/>
              <p:cNvSpPr>
                <a:spLocks noChangeShapeType="1"/>
              </p:cNvSpPr>
              <p:nvPr/>
            </p:nvSpPr>
            <p:spPr bwMode="auto">
              <a:xfrm>
                <a:off x="2165" y="2148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" name="Line 703"/>
              <p:cNvSpPr>
                <a:spLocks noChangeShapeType="1"/>
              </p:cNvSpPr>
              <p:nvPr/>
            </p:nvSpPr>
            <p:spPr bwMode="auto">
              <a:xfrm flipH="1">
                <a:off x="2182" y="2148"/>
                <a:ext cx="19" cy="2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" name="Line 704"/>
              <p:cNvSpPr>
                <a:spLocks noChangeShapeType="1"/>
              </p:cNvSpPr>
              <p:nvPr/>
            </p:nvSpPr>
            <p:spPr bwMode="auto">
              <a:xfrm>
                <a:off x="2182" y="2173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" name="Line 705"/>
              <p:cNvSpPr>
                <a:spLocks noChangeShapeType="1"/>
              </p:cNvSpPr>
              <p:nvPr/>
            </p:nvSpPr>
            <p:spPr bwMode="auto">
              <a:xfrm>
                <a:off x="2190" y="2173"/>
                <a:ext cx="6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" name="Line 706"/>
              <p:cNvSpPr>
                <a:spLocks noChangeShapeType="1"/>
              </p:cNvSpPr>
              <p:nvPr/>
            </p:nvSpPr>
            <p:spPr bwMode="auto">
              <a:xfrm>
                <a:off x="2196" y="2177"/>
                <a:ext cx="5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" name="Line 707"/>
              <p:cNvSpPr>
                <a:spLocks noChangeShapeType="1"/>
              </p:cNvSpPr>
              <p:nvPr/>
            </p:nvSpPr>
            <p:spPr bwMode="auto">
              <a:xfrm>
                <a:off x="2201" y="2181"/>
                <a:ext cx="2" cy="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" name="Line 708"/>
              <p:cNvSpPr>
                <a:spLocks noChangeShapeType="1"/>
              </p:cNvSpPr>
              <p:nvPr/>
            </p:nvSpPr>
            <p:spPr bwMode="auto">
              <a:xfrm>
                <a:off x="2203" y="2189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" name="Line 709"/>
              <p:cNvSpPr>
                <a:spLocks noChangeShapeType="1"/>
              </p:cNvSpPr>
              <p:nvPr/>
            </p:nvSpPr>
            <p:spPr bwMode="auto">
              <a:xfrm flipH="1">
                <a:off x="2201" y="2196"/>
                <a:ext cx="2" cy="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" name="Line 710"/>
              <p:cNvSpPr>
                <a:spLocks noChangeShapeType="1"/>
              </p:cNvSpPr>
              <p:nvPr/>
            </p:nvSpPr>
            <p:spPr bwMode="auto">
              <a:xfrm flipH="1">
                <a:off x="2193" y="2205"/>
                <a:ext cx="8" cy="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3" name="Line 711"/>
              <p:cNvSpPr>
                <a:spLocks noChangeShapeType="1"/>
              </p:cNvSpPr>
              <p:nvPr/>
            </p:nvSpPr>
            <p:spPr bwMode="auto">
              <a:xfrm flipH="1">
                <a:off x="2184" y="2212"/>
                <a:ext cx="9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" name="Line 712"/>
              <p:cNvSpPr>
                <a:spLocks noChangeShapeType="1"/>
              </p:cNvSpPr>
              <p:nvPr/>
            </p:nvSpPr>
            <p:spPr bwMode="auto">
              <a:xfrm flipH="1">
                <a:off x="2173" y="2214"/>
                <a:ext cx="11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" name="Line 713"/>
              <p:cNvSpPr>
                <a:spLocks noChangeShapeType="1"/>
              </p:cNvSpPr>
              <p:nvPr/>
            </p:nvSpPr>
            <p:spPr bwMode="auto">
              <a:xfrm flipH="1" flipV="1">
                <a:off x="2165" y="2212"/>
                <a:ext cx="8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" name="Line 714"/>
              <p:cNvSpPr>
                <a:spLocks noChangeShapeType="1"/>
              </p:cNvSpPr>
              <p:nvPr/>
            </p:nvSpPr>
            <p:spPr bwMode="auto">
              <a:xfrm flipH="1" flipV="1">
                <a:off x="2162" y="2208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" name="Line 715"/>
              <p:cNvSpPr>
                <a:spLocks noChangeShapeType="1"/>
              </p:cNvSpPr>
              <p:nvPr/>
            </p:nvSpPr>
            <p:spPr bwMode="auto">
              <a:xfrm flipH="1" flipV="1">
                <a:off x="2159" y="2202"/>
                <a:ext cx="3" cy="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" name="Line 716"/>
              <p:cNvSpPr>
                <a:spLocks noChangeShapeType="1"/>
              </p:cNvSpPr>
              <p:nvPr/>
            </p:nvSpPr>
            <p:spPr bwMode="auto">
              <a:xfrm flipV="1">
                <a:off x="2225" y="2161"/>
                <a:ext cx="1" cy="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" name="Line 717"/>
              <p:cNvSpPr>
                <a:spLocks noChangeShapeType="1"/>
              </p:cNvSpPr>
              <p:nvPr/>
            </p:nvSpPr>
            <p:spPr bwMode="auto">
              <a:xfrm flipV="1">
                <a:off x="2225" y="2154"/>
                <a:ext cx="3" cy="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" name="Line 718"/>
              <p:cNvSpPr>
                <a:spLocks noChangeShapeType="1"/>
              </p:cNvSpPr>
              <p:nvPr/>
            </p:nvSpPr>
            <p:spPr bwMode="auto">
              <a:xfrm flipV="1">
                <a:off x="2228" y="2150"/>
                <a:ext cx="4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" name="Line 719"/>
              <p:cNvSpPr>
                <a:spLocks noChangeShapeType="1"/>
              </p:cNvSpPr>
              <p:nvPr/>
            </p:nvSpPr>
            <p:spPr bwMode="auto">
              <a:xfrm flipV="1">
                <a:off x="2232" y="2148"/>
                <a:ext cx="7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" name="Line 720"/>
              <p:cNvSpPr>
                <a:spLocks noChangeShapeType="1"/>
              </p:cNvSpPr>
              <p:nvPr/>
            </p:nvSpPr>
            <p:spPr bwMode="auto">
              <a:xfrm>
                <a:off x="2239" y="2148"/>
                <a:ext cx="12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" name="Line 721"/>
              <p:cNvSpPr>
                <a:spLocks noChangeShapeType="1"/>
              </p:cNvSpPr>
              <p:nvPr/>
            </p:nvSpPr>
            <p:spPr bwMode="auto">
              <a:xfrm>
                <a:off x="2251" y="2148"/>
                <a:ext cx="5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" name="Line 722"/>
              <p:cNvSpPr>
                <a:spLocks noChangeShapeType="1"/>
              </p:cNvSpPr>
              <p:nvPr/>
            </p:nvSpPr>
            <p:spPr bwMode="auto">
              <a:xfrm>
                <a:off x="2256" y="2150"/>
                <a:ext cx="5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" name="Line 723"/>
              <p:cNvSpPr>
                <a:spLocks noChangeShapeType="1"/>
              </p:cNvSpPr>
              <p:nvPr/>
            </p:nvSpPr>
            <p:spPr bwMode="auto">
              <a:xfrm>
                <a:off x="2261" y="2154"/>
                <a:ext cx="3" cy="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" name="Line 724"/>
              <p:cNvSpPr>
                <a:spLocks noChangeShapeType="1"/>
              </p:cNvSpPr>
              <p:nvPr/>
            </p:nvSpPr>
            <p:spPr bwMode="auto">
              <a:xfrm>
                <a:off x="2264" y="2161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" name="Line 725"/>
              <p:cNvSpPr>
                <a:spLocks noChangeShapeType="1"/>
              </p:cNvSpPr>
              <p:nvPr/>
            </p:nvSpPr>
            <p:spPr bwMode="auto">
              <a:xfrm flipH="1">
                <a:off x="2261" y="2167"/>
                <a:ext cx="3" cy="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" name="Line 726"/>
              <p:cNvSpPr>
                <a:spLocks noChangeShapeType="1"/>
              </p:cNvSpPr>
              <p:nvPr/>
            </p:nvSpPr>
            <p:spPr bwMode="auto">
              <a:xfrm flipH="1">
                <a:off x="2254" y="2173"/>
                <a:ext cx="7" cy="1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" name="Line 727"/>
              <p:cNvSpPr>
                <a:spLocks noChangeShapeType="1"/>
              </p:cNvSpPr>
              <p:nvPr/>
            </p:nvSpPr>
            <p:spPr bwMode="auto">
              <a:xfrm flipH="1">
                <a:off x="2223" y="2183"/>
                <a:ext cx="31" cy="3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" name="Line 728"/>
              <p:cNvSpPr>
                <a:spLocks noChangeShapeType="1"/>
              </p:cNvSpPr>
              <p:nvPr/>
            </p:nvSpPr>
            <p:spPr bwMode="auto">
              <a:xfrm>
                <a:off x="2223" y="2214"/>
                <a:ext cx="43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" name="Line 729"/>
              <p:cNvSpPr>
                <a:spLocks noChangeShapeType="1"/>
              </p:cNvSpPr>
              <p:nvPr/>
            </p:nvSpPr>
            <p:spPr bwMode="auto">
              <a:xfrm flipH="1">
                <a:off x="2295" y="2148"/>
                <a:ext cx="10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" name="Line 730"/>
              <p:cNvSpPr>
                <a:spLocks noChangeShapeType="1"/>
              </p:cNvSpPr>
              <p:nvPr/>
            </p:nvSpPr>
            <p:spPr bwMode="auto">
              <a:xfrm flipH="1">
                <a:off x="2289" y="2150"/>
                <a:ext cx="6" cy="1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" name="Line 731"/>
              <p:cNvSpPr>
                <a:spLocks noChangeShapeType="1"/>
              </p:cNvSpPr>
              <p:nvPr/>
            </p:nvSpPr>
            <p:spPr bwMode="auto">
              <a:xfrm flipH="1">
                <a:off x="2286" y="2161"/>
                <a:ext cx="3" cy="1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" name="Line 732"/>
              <p:cNvSpPr>
                <a:spLocks noChangeShapeType="1"/>
              </p:cNvSpPr>
              <p:nvPr/>
            </p:nvSpPr>
            <p:spPr bwMode="auto">
              <a:xfrm>
                <a:off x="2286" y="2177"/>
                <a:ext cx="1" cy="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" name="Line 733"/>
              <p:cNvSpPr>
                <a:spLocks noChangeShapeType="1"/>
              </p:cNvSpPr>
              <p:nvPr/>
            </p:nvSpPr>
            <p:spPr bwMode="auto">
              <a:xfrm>
                <a:off x="2286" y="2186"/>
                <a:ext cx="3" cy="1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" name="Line 734"/>
              <p:cNvSpPr>
                <a:spLocks noChangeShapeType="1"/>
              </p:cNvSpPr>
              <p:nvPr/>
            </p:nvSpPr>
            <p:spPr bwMode="auto">
              <a:xfrm>
                <a:off x="2289" y="2202"/>
                <a:ext cx="6" cy="1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" name="Line 735"/>
              <p:cNvSpPr>
                <a:spLocks noChangeShapeType="1"/>
              </p:cNvSpPr>
              <p:nvPr/>
            </p:nvSpPr>
            <p:spPr bwMode="auto">
              <a:xfrm>
                <a:off x="2295" y="2212"/>
                <a:ext cx="10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" name="Line 736"/>
              <p:cNvSpPr>
                <a:spLocks noChangeShapeType="1"/>
              </p:cNvSpPr>
              <p:nvPr/>
            </p:nvSpPr>
            <p:spPr bwMode="auto">
              <a:xfrm>
                <a:off x="2305" y="2214"/>
                <a:ext cx="6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" name="Line 737"/>
              <p:cNvSpPr>
                <a:spLocks noChangeShapeType="1"/>
              </p:cNvSpPr>
              <p:nvPr/>
            </p:nvSpPr>
            <p:spPr bwMode="auto">
              <a:xfrm flipV="1">
                <a:off x="2311" y="2212"/>
                <a:ext cx="10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" name="Line 738"/>
              <p:cNvSpPr>
                <a:spLocks noChangeShapeType="1"/>
              </p:cNvSpPr>
              <p:nvPr/>
            </p:nvSpPr>
            <p:spPr bwMode="auto">
              <a:xfrm flipV="1">
                <a:off x="2321" y="2202"/>
                <a:ext cx="7" cy="1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" name="Line 739"/>
              <p:cNvSpPr>
                <a:spLocks noChangeShapeType="1"/>
              </p:cNvSpPr>
              <p:nvPr/>
            </p:nvSpPr>
            <p:spPr bwMode="auto">
              <a:xfrm flipV="1">
                <a:off x="2328" y="2186"/>
                <a:ext cx="2" cy="1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" name="Line 740"/>
              <p:cNvSpPr>
                <a:spLocks noChangeShapeType="1"/>
              </p:cNvSpPr>
              <p:nvPr/>
            </p:nvSpPr>
            <p:spPr bwMode="auto">
              <a:xfrm flipV="1">
                <a:off x="2330" y="2177"/>
                <a:ext cx="1" cy="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" name="Line 741"/>
              <p:cNvSpPr>
                <a:spLocks noChangeShapeType="1"/>
              </p:cNvSpPr>
              <p:nvPr/>
            </p:nvSpPr>
            <p:spPr bwMode="auto">
              <a:xfrm flipH="1" flipV="1">
                <a:off x="2328" y="2161"/>
                <a:ext cx="2" cy="1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" name="Line 742"/>
              <p:cNvSpPr>
                <a:spLocks noChangeShapeType="1"/>
              </p:cNvSpPr>
              <p:nvPr/>
            </p:nvSpPr>
            <p:spPr bwMode="auto">
              <a:xfrm flipH="1" flipV="1">
                <a:off x="2321" y="2150"/>
                <a:ext cx="7" cy="1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" name="Line 743"/>
              <p:cNvSpPr>
                <a:spLocks noChangeShapeType="1"/>
              </p:cNvSpPr>
              <p:nvPr/>
            </p:nvSpPr>
            <p:spPr bwMode="auto">
              <a:xfrm flipH="1" flipV="1">
                <a:off x="2311" y="2148"/>
                <a:ext cx="10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" name="Line 744"/>
              <p:cNvSpPr>
                <a:spLocks noChangeShapeType="1"/>
              </p:cNvSpPr>
              <p:nvPr/>
            </p:nvSpPr>
            <p:spPr bwMode="auto">
              <a:xfrm flipH="1">
                <a:off x="2305" y="2148"/>
                <a:ext cx="6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" name="Line 745"/>
              <p:cNvSpPr>
                <a:spLocks noChangeShapeType="1"/>
              </p:cNvSpPr>
              <p:nvPr/>
            </p:nvSpPr>
            <p:spPr bwMode="auto">
              <a:xfrm flipH="1">
                <a:off x="2352" y="2208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" name="Line 746"/>
              <p:cNvSpPr>
                <a:spLocks noChangeShapeType="1"/>
              </p:cNvSpPr>
              <p:nvPr/>
            </p:nvSpPr>
            <p:spPr bwMode="auto">
              <a:xfrm>
                <a:off x="2352" y="2212"/>
                <a:ext cx="3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" name="Line 747"/>
              <p:cNvSpPr>
                <a:spLocks noChangeShapeType="1"/>
              </p:cNvSpPr>
              <p:nvPr/>
            </p:nvSpPr>
            <p:spPr bwMode="auto">
              <a:xfrm flipV="1">
                <a:off x="2355" y="2212"/>
                <a:ext cx="5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" name="Line 748"/>
              <p:cNvSpPr>
                <a:spLocks noChangeShapeType="1"/>
              </p:cNvSpPr>
              <p:nvPr/>
            </p:nvSpPr>
            <p:spPr bwMode="auto">
              <a:xfrm flipH="1" flipV="1">
                <a:off x="2355" y="2208"/>
                <a:ext cx="5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" name="Line 749"/>
              <p:cNvSpPr>
                <a:spLocks noChangeShapeType="1"/>
              </p:cNvSpPr>
              <p:nvPr/>
            </p:nvSpPr>
            <p:spPr bwMode="auto">
              <a:xfrm>
                <a:off x="2452" y="2148"/>
                <a:ext cx="1" cy="6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" name="Line 750"/>
              <p:cNvSpPr>
                <a:spLocks noChangeShapeType="1"/>
              </p:cNvSpPr>
              <p:nvPr/>
            </p:nvSpPr>
            <p:spPr bwMode="auto">
              <a:xfrm>
                <a:off x="2419" y="2179"/>
                <a:ext cx="64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" name="Line 751"/>
              <p:cNvSpPr>
                <a:spLocks noChangeShapeType="1"/>
              </p:cNvSpPr>
              <p:nvPr/>
            </p:nvSpPr>
            <p:spPr bwMode="auto">
              <a:xfrm>
                <a:off x="2419" y="2214"/>
                <a:ext cx="64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" name="Line 752"/>
              <p:cNvSpPr>
                <a:spLocks noChangeShapeType="1"/>
              </p:cNvSpPr>
              <p:nvPr/>
            </p:nvSpPr>
            <p:spPr bwMode="auto">
              <a:xfrm flipH="1">
                <a:off x="2515" y="2148"/>
                <a:ext cx="31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" name="Line 753"/>
              <p:cNvSpPr>
                <a:spLocks noChangeShapeType="1"/>
              </p:cNvSpPr>
              <p:nvPr/>
            </p:nvSpPr>
            <p:spPr bwMode="auto">
              <a:xfrm flipH="1">
                <a:off x="2510" y="2148"/>
                <a:ext cx="5" cy="2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" name="Line 754"/>
              <p:cNvSpPr>
                <a:spLocks noChangeShapeType="1"/>
              </p:cNvSpPr>
              <p:nvPr/>
            </p:nvSpPr>
            <p:spPr bwMode="auto">
              <a:xfrm flipV="1">
                <a:off x="2510" y="2173"/>
                <a:ext cx="5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" name="Line 755"/>
              <p:cNvSpPr>
                <a:spLocks noChangeShapeType="1"/>
              </p:cNvSpPr>
              <p:nvPr/>
            </p:nvSpPr>
            <p:spPr bwMode="auto">
              <a:xfrm flipV="1">
                <a:off x="2515" y="2170"/>
                <a:ext cx="9" cy="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" name="Line 756"/>
              <p:cNvSpPr>
                <a:spLocks noChangeShapeType="1"/>
              </p:cNvSpPr>
              <p:nvPr/>
            </p:nvSpPr>
            <p:spPr bwMode="auto">
              <a:xfrm>
                <a:off x="2524" y="2170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" name="Line 757"/>
              <p:cNvSpPr>
                <a:spLocks noChangeShapeType="1"/>
              </p:cNvSpPr>
              <p:nvPr/>
            </p:nvSpPr>
            <p:spPr bwMode="auto">
              <a:xfrm>
                <a:off x="2534" y="2170"/>
                <a:ext cx="9" cy="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" name="Line 758"/>
              <p:cNvSpPr>
                <a:spLocks noChangeShapeType="1"/>
              </p:cNvSpPr>
              <p:nvPr/>
            </p:nvSpPr>
            <p:spPr bwMode="auto">
              <a:xfrm>
                <a:off x="2543" y="2173"/>
                <a:ext cx="6" cy="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" name="Line 759"/>
              <p:cNvSpPr>
                <a:spLocks noChangeShapeType="1"/>
              </p:cNvSpPr>
              <p:nvPr/>
            </p:nvSpPr>
            <p:spPr bwMode="auto">
              <a:xfrm>
                <a:off x="2549" y="2181"/>
                <a:ext cx="3" cy="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" name="Line 760"/>
              <p:cNvSpPr>
                <a:spLocks noChangeShapeType="1"/>
              </p:cNvSpPr>
              <p:nvPr/>
            </p:nvSpPr>
            <p:spPr bwMode="auto">
              <a:xfrm>
                <a:off x="2552" y="2189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" name="Line 761"/>
              <p:cNvSpPr>
                <a:spLocks noChangeShapeType="1"/>
              </p:cNvSpPr>
              <p:nvPr/>
            </p:nvSpPr>
            <p:spPr bwMode="auto">
              <a:xfrm flipH="1">
                <a:off x="2549" y="2196"/>
                <a:ext cx="3" cy="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" name="Line 762"/>
              <p:cNvSpPr>
                <a:spLocks noChangeShapeType="1"/>
              </p:cNvSpPr>
              <p:nvPr/>
            </p:nvSpPr>
            <p:spPr bwMode="auto">
              <a:xfrm flipH="1">
                <a:off x="2543" y="2205"/>
                <a:ext cx="6" cy="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" name="Line 763"/>
              <p:cNvSpPr>
                <a:spLocks noChangeShapeType="1"/>
              </p:cNvSpPr>
              <p:nvPr/>
            </p:nvSpPr>
            <p:spPr bwMode="auto">
              <a:xfrm flipH="1">
                <a:off x="2534" y="2212"/>
                <a:ext cx="9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" name="Line 764"/>
              <p:cNvSpPr>
                <a:spLocks noChangeShapeType="1"/>
              </p:cNvSpPr>
              <p:nvPr/>
            </p:nvSpPr>
            <p:spPr bwMode="auto">
              <a:xfrm flipH="1">
                <a:off x="2524" y="2214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" name="Line 765"/>
              <p:cNvSpPr>
                <a:spLocks noChangeShapeType="1"/>
              </p:cNvSpPr>
              <p:nvPr/>
            </p:nvSpPr>
            <p:spPr bwMode="auto">
              <a:xfrm flipH="1" flipV="1">
                <a:off x="2515" y="2212"/>
                <a:ext cx="9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" name="Line 766"/>
              <p:cNvSpPr>
                <a:spLocks noChangeShapeType="1"/>
              </p:cNvSpPr>
              <p:nvPr/>
            </p:nvSpPr>
            <p:spPr bwMode="auto">
              <a:xfrm flipH="1" flipV="1">
                <a:off x="2510" y="2208"/>
                <a:ext cx="5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" name="Line 767"/>
              <p:cNvSpPr>
                <a:spLocks noChangeShapeType="1"/>
              </p:cNvSpPr>
              <p:nvPr/>
            </p:nvSpPr>
            <p:spPr bwMode="auto">
              <a:xfrm flipH="1" flipV="1">
                <a:off x="2508" y="2202"/>
                <a:ext cx="2" cy="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" name="Line 768"/>
              <p:cNvSpPr>
                <a:spLocks noChangeShapeType="1"/>
              </p:cNvSpPr>
              <p:nvPr/>
            </p:nvSpPr>
            <p:spPr bwMode="auto">
              <a:xfrm flipV="1">
                <a:off x="2581" y="2158"/>
                <a:ext cx="6" cy="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" name="Line 769"/>
              <p:cNvSpPr>
                <a:spLocks noChangeShapeType="1"/>
              </p:cNvSpPr>
              <p:nvPr/>
            </p:nvSpPr>
            <p:spPr bwMode="auto">
              <a:xfrm flipV="1">
                <a:off x="2587" y="2148"/>
                <a:ext cx="11" cy="1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" name="Line 770"/>
              <p:cNvSpPr>
                <a:spLocks noChangeShapeType="1"/>
              </p:cNvSpPr>
              <p:nvPr/>
            </p:nvSpPr>
            <p:spPr bwMode="auto">
              <a:xfrm>
                <a:off x="2598" y="2148"/>
                <a:ext cx="1" cy="6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" name="Line 771"/>
              <p:cNvSpPr>
                <a:spLocks noChangeShapeType="1"/>
              </p:cNvSpPr>
              <p:nvPr/>
            </p:nvSpPr>
            <p:spPr bwMode="auto">
              <a:xfrm flipH="1">
                <a:off x="2648" y="2148"/>
                <a:ext cx="32" cy="6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" name="Line 772"/>
              <p:cNvSpPr>
                <a:spLocks noChangeShapeType="1"/>
              </p:cNvSpPr>
              <p:nvPr/>
            </p:nvSpPr>
            <p:spPr bwMode="auto">
              <a:xfrm>
                <a:off x="2636" y="2148"/>
                <a:ext cx="44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" name="Line 773"/>
              <p:cNvSpPr>
                <a:spLocks noChangeShapeType="1"/>
              </p:cNvSpPr>
              <p:nvPr/>
            </p:nvSpPr>
            <p:spPr bwMode="auto">
              <a:xfrm flipH="1">
                <a:off x="2703" y="2208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" name="Line 774"/>
              <p:cNvSpPr>
                <a:spLocks noChangeShapeType="1"/>
              </p:cNvSpPr>
              <p:nvPr/>
            </p:nvSpPr>
            <p:spPr bwMode="auto">
              <a:xfrm>
                <a:off x="2703" y="2212"/>
                <a:ext cx="3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" name="Line 775"/>
              <p:cNvSpPr>
                <a:spLocks noChangeShapeType="1"/>
              </p:cNvSpPr>
              <p:nvPr/>
            </p:nvSpPr>
            <p:spPr bwMode="auto">
              <a:xfrm flipV="1">
                <a:off x="2706" y="2212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" name="Line 776"/>
              <p:cNvSpPr>
                <a:spLocks noChangeShapeType="1"/>
              </p:cNvSpPr>
              <p:nvPr/>
            </p:nvSpPr>
            <p:spPr bwMode="auto">
              <a:xfrm flipH="1" flipV="1">
                <a:off x="2706" y="2208"/>
                <a:ext cx="2" cy="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" name="Line 777"/>
              <p:cNvSpPr>
                <a:spLocks noChangeShapeType="1"/>
              </p:cNvSpPr>
              <p:nvPr/>
            </p:nvSpPr>
            <p:spPr bwMode="auto">
              <a:xfrm>
                <a:off x="1778" y="3245"/>
                <a:ext cx="1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" name="Line 778"/>
              <p:cNvSpPr>
                <a:spLocks noChangeShapeType="1"/>
              </p:cNvSpPr>
              <p:nvPr/>
            </p:nvSpPr>
            <p:spPr bwMode="auto">
              <a:xfrm>
                <a:off x="1778" y="3245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" name="Line 779"/>
              <p:cNvSpPr>
                <a:spLocks noChangeShapeType="1"/>
              </p:cNvSpPr>
              <p:nvPr/>
            </p:nvSpPr>
            <p:spPr bwMode="auto">
              <a:xfrm>
                <a:off x="1797" y="3245"/>
                <a:ext cx="7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" name="Line 780"/>
              <p:cNvSpPr>
                <a:spLocks noChangeShapeType="1"/>
              </p:cNvSpPr>
              <p:nvPr/>
            </p:nvSpPr>
            <p:spPr bwMode="auto">
              <a:xfrm>
                <a:off x="1804" y="3248"/>
                <a:ext cx="3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" name="Line 781"/>
              <p:cNvSpPr>
                <a:spLocks noChangeShapeType="1"/>
              </p:cNvSpPr>
              <p:nvPr/>
            </p:nvSpPr>
            <p:spPr bwMode="auto">
              <a:xfrm>
                <a:off x="1807" y="3250"/>
                <a:ext cx="2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" name="Line 782"/>
              <p:cNvSpPr>
                <a:spLocks noChangeShapeType="1"/>
              </p:cNvSpPr>
              <p:nvPr/>
            </p:nvSpPr>
            <p:spPr bwMode="auto">
              <a:xfrm>
                <a:off x="1809" y="3254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" name="Line 783"/>
              <p:cNvSpPr>
                <a:spLocks noChangeShapeType="1"/>
              </p:cNvSpPr>
              <p:nvPr/>
            </p:nvSpPr>
            <p:spPr bwMode="auto">
              <a:xfrm flipH="1">
                <a:off x="1807" y="3259"/>
                <a:ext cx="2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" name="Line 784"/>
              <p:cNvSpPr>
                <a:spLocks noChangeShapeType="1"/>
              </p:cNvSpPr>
              <p:nvPr/>
            </p:nvSpPr>
            <p:spPr bwMode="auto">
              <a:xfrm flipH="1">
                <a:off x="1804" y="3262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" name="Line 785"/>
              <p:cNvSpPr>
                <a:spLocks noChangeShapeType="1"/>
              </p:cNvSpPr>
              <p:nvPr/>
            </p:nvSpPr>
            <p:spPr bwMode="auto">
              <a:xfrm flipH="1">
                <a:off x="1797" y="3266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" name="Line 786"/>
              <p:cNvSpPr>
                <a:spLocks noChangeShapeType="1"/>
              </p:cNvSpPr>
              <p:nvPr/>
            </p:nvSpPr>
            <p:spPr bwMode="auto">
              <a:xfrm flipH="1">
                <a:off x="1778" y="3267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" name="Line 787"/>
              <p:cNvSpPr>
                <a:spLocks noChangeShapeType="1"/>
              </p:cNvSpPr>
              <p:nvPr/>
            </p:nvSpPr>
            <p:spPr bwMode="auto">
              <a:xfrm>
                <a:off x="1793" y="3267"/>
                <a:ext cx="16" cy="2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" name="Line 788"/>
              <p:cNvSpPr>
                <a:spLocks noChangeShapeType="1"/>
              </p:cNvSpPr>
              <p:nvPr/>
            </p:nvSpPr>
            <p:spPr bwMode="auto">
              <a:xfrm>
                <a:off x="1825" y="3262"/>
                <a:ext cx="1" cy="2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" name="Line 789"/>
              <p:cNvSpPr>
                <a:spLocks noChangeShapeType="1"/>
              </p:cNvSpPr>
              <p:nvPr/>
            </p:nvSpPr>
            <p:spPr bwMode="auto">
              <a:xfrm>
                <a:off x="1825" y="3283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" name="Line 790"/>
              <p:cNvSpPr>
                <a:spLocks noChangeShapeType="1"/>
              </p:cNvSpPr>
              <p:nvPr/>
            </p:nvSpPr>
            <p:spPr bwMode="auto">
              <a:xfrm>
                <a:off x="1826" y="3290"/>
                <a:ext cx="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3" name="Line 791"/>
              <p:cNvSpPr>
                <a:spLocks noChangeShapeType="1"/>
              </p:cNvSpPr>
              <p:nvPr/>
            </p:nvSpPr>
            <p:spPr bwMode="auto">
              <a:xfrm>
                <a:off x="1831" y="3293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" name="Line 792"/>
              <p:cNvSpPr>
                <a:spLocks noChangeShapeType="1"/>
              </p:cNvSpPr>
              <p:nvPr/>
            </p:nvSpPr>
            <p:spPr bwMode="auto">
              <a:xfrm flipV="1">
                <a:off x="1838" y="3290"/>
                <a:ext cx="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" name="Line 793"/>
              <p:cNvSpPr>
                <a:spLocks noChangeShapeType="1"/>
              </p:cNvSpPr>
              <p:nvPr/>
            </p:nvSpPr>
            <p:spPr bwMode="auto">
              <a:xfrm flipV="1">
                <a:off x="1843" y="3283"/>
                <a:ext cx="6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" name="Line 794"/>
              <p:cNvSpPr>
                <a:spLocks noChangeShapeType="1"/>
              </p:cNvSpPr>
              <p:nvPr/>
            </p:nvSpPr>
            <p:spPr bwMode="auto">
              <a:xfrm>
                <a:off x="1849" y="3262"/>
                <a:ext cx="1" cy="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" name="Line 795"/>
              <p:cNvSpPr>
                <a:spLocks noChangeShapeType="1"/>
              </p:cNvSpPr>
              <p:nvPr/>
            </p:nvSpPr>
            <p:spPr bwMode="auto">
              <a:xfrm>
                <a:off x="1867" y="3262"/>
                <a:ext cx="1" cy="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" name="Line 796"/>
              <p:cNvSpPr>
                <a:spLocks noChangeShapeType="1"/>
              </p:cNvSpPr>
              <p:nvPr/>
            </p:nvSpPr>
            <p:spPr bwMode="auto">
              <a:xfrm flipV="1">
                <a:off x="1867" y="3262"/>
                <a:ext cx="7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" name="Line 797"/>
              <p:cNvSpPr>
                <a:spLocks noChangeShapeType="1"/>
              </p:cNvSpPr>
              <p:nvPr/>
            </p:nvSpPr>
            <p:spPr bwMode="auto">
              <a:xfrm flipV="1">
                <a:off x="1874" y="3262"/>
                <a:ext cx="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" name="Line 798"/>
              <p:cNvSpPr>
                <a:spLocks noChangeShapeType="1"/>
              </p:cNvSpPr>
              <p:nvPr/>
            </p:nvSpPr>
            <p:spPr bwMode="auto">
              <a:xfrm>
                <a:off x="1878" y="3262"/>
                <a:ext cx="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" name="Line 799"/>
              <p:cNvSpPr>
                <a:spLocks noChangeShapeType="1"/>
              </p:cNvSpPr>
              <p:nvPr/>
            </p:nvSpPr>
            <p:spPr bwMode="auto">
              <a:xfrm>
                <a:off x="1884" y="3262"/>
                <a:ext cx="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" name="Line 800"/>
              <p:cNvSpPr>
                <a:spLocks noChangeShapeType="1"/>
              </p:cNvSpPr>
              <p:nvPr/>
            </p:nvSpPr>
            <p:spPr bwMode="auto">
              <a:xfrm>
                <a:off x="1888" y="3262"/>
                <a:ext cx="3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" name="Line 801"/>
              <p:cNvSpPr>
                <a:spLocks noChangeShapeType="1"/>
              </p:cNvSpPr>
              <p:nvPr/>
            </p:nvSpPr>
            <p:spPr bwMode="auto">
              <a:xfrm>
                <a:off x="1891" y="3271"/>
                <a:ext cx="1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" name="Line 802"/>
              <p:cNvSpPr>
                <a:spLocks noChangeShapeType="1"/>
              </p:cNvSpPr>
              <p:nvPr/>
            </p:nvSpPr>
            <p:spPr bwMode="auto">
              <a:xfrm flipH="1" flipV="1">
                <a:off x="1930" y="3262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" name="Line 803"/>
              <p:cNvSpPr>
                <a:spLocks noChangeShapeType="1"/>
              </p:cNvSpPr>
              <p:nvPr/>
            </p:nvSpPr>
            <p:spPr bwMode="auto">
              <a:xfrm flipH="1" flipV="1">
                <a:off x="1922" y="3262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" name="Line 804"/>
              <p:cNvSpPr>
                <a:spLocks noChangeShapeType="1"/>
              </p:cNvSpPr>
              <p:nvPr/>
            </p:nvSpPr>
            <p:spPr bwMode="auto">
              <a:xfrm flipH="1">
                <a:off x="1917" y="3262"/>
                <a:ext cx="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" name="Line 805"/>
              <p:cNvSpPr>
                <a:spLocks noChangeShapeType="1"/>
              </p:cNvSpPr>
              <p:nvPr/>
            </p:nvSpPr>
            <p:spPr bwMode="auto">
              <a:xfrm flipH="1">
                <a:off x="1909" y="3262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" name="Line 806"/>
              <p:cNvSpPr>
                <a:spLocks noChangeShapeType="1"/>
              </p:cNvSpPr>
              <p:nvPr/>
            </p:nvSpPr>
            <p:spPr bwMode="auto">
              <a:xfrm flipH="1">
                <a:off x="1908" y="3262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200" name="Group 1008"/>
            <p:cNvGrpSpPr>
              <a:grpSpLocks/>
            </p:cNvGrpSpPr>
            <p:nvPr/>
          </p:nvGrpSpPr>
          <p:grpSpPr bwMode="auto">
            <a:xfrm>
              <a:off x="1908" y="3236"/>
              <a:ext cx="821" cy="71"/>
              <a:chOff x="1908" y="3236"/>
              <a:chExt cx="821" cy="71"/>
            </a:xfrm>
          </p:grpSpPr>
          <p:sp>
            <p:nvSpPr>
              <p:cNvPr id="9000" name="Line 808"/>
              <p:cNvSpPr>
                <a:spLocks noChangeShapeType="1"/>
              </p:cNvSpPr>
              <p:nvPr/>
            </p:nvSpPr>
            <p:spPr bwMode="auto">
              <a:xfrm>
                <a:off x="1908" y="3267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" name="Line 809"/>
              <p:cNvSpPr>
                <a:spLocks noChangeShapeType="1"/>
              </p:cNvSpPr>
              <p:nvPr/>
            </p:nvSpPr>
            <p:spPr bwMode="auto">
              <a:xfrm>
                <a:off x="1909" y="3272"/>
                <a:ext cx="5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" name="Line 810"/>
              <p:cNvSpPr>
                <a:spLocks noChangeShapeType="1"/>
              </p:cNvSpPr>
              <p:nvPr/>
            </p:nvSpPr>
            <p:spPr bwMode="auto">
              <a:xfrm>
                <a:off x="1914" y="3274"/>
                <a:ext cx="1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3" name="Line 811"/>
              <p:cNvSpPr>
                <a:spLocks noChangeShapeType="1"/>
              </p:cNvSpPr>
              <p:nvPr/>
            </p:nvSpPr>
            <p:spPr bwMode="auto">
              <a:xfrm>
                <a:off x="1926" y="3276"/>
                <a:ext cx="4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" name="Line 812"/>
              <p:cNvSpPr>
                <a:spLocks noChangeShapeType="1"/>
              </p:cNvSpPr>
              <p:nvPr/>
            </p:nvSpPr>
            <p:spPr bwMode="auto">
              <a:xfrm>
                <a:off x="1930" y="3279"/>
                <a:ext cx="1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" name="Line 813"/>
              <p:cNvSpPr>
                <a:spLocks noChangeShapeType="1"/>
              </p:cNvSpPr>
              <p:nvPr/>
            </p:nvSpPr>
            <p:spPr bwMode="auto">
              <a:xfrm>
                <a:off x="1931" y="3283"/>
                <a:ext cx="1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" name="Line 814"/>
              <p:cNvSpPr>
                <a:spLocks noChangeShapeType="1"/>
              </p:cNvSpPr>
              <p:nvPr/>
            </p:nvSpPr>
            <p:spPr bwMode="auto">
              <a:xfrm flipH="1">
                <a:off x="1930" y="3285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" name="Line 815"/>
              <p:cNvSpPr>
                <a:spLocks noChangeShapeType="1"/>
              </p:cNvSpPr>
              <p:nvPr/>
            </p:nvSpPr>
            <p:spPr bwMode="auto">
              <a:xfrm flipH="1">
                <a:off x="1922" y="3290"/>
                <a:ext cx="8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" name="Line 816"/>
              <p:cNvSpPr>
                <a:spLocks noChangeShapeType="1"/>
              </p:cNvSpPr>
              <p:nvPr/>
            </p:nvSpPr>
            <p:spPr bwMode="auto">
              <a:xfrm flipH="1">
                <a:off x="1917" y="3293"/>
                <a:ext cx="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" name="Line 817"/>
              <p:cNvSpPr>
                <a:spLocks noChangeShapeType="1"/>
              </p:cNvSpPr>
              <p:nvPr/>
            </p:nvSpPr>
            <p:spPr bwMode="auto">
              <a:xfrm flipH="1" flipV="1">
                <a:off x="1909" y="3290"/>
                <a:ext cx="8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" name="Line 818"/>
              <p:cNvSpPr>
                <a:spLocks noChangeShapeType="1"/>
              </p:cNvSpPr>
              <p:nvPr/>
            </p:nvSpPr>
            <p:spPr bwMode="auto">
              <a:xfrm flipH="1" flipV="1">
                <a:off x="1908" y="3285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" name="Line 819"/>
              <p:cNvSpPr>
                <a:spLocks noChangeShapeType="1"/>
              </p:cNvSpPr>
              <p:nvPr/>
            </p:nvSpPr>
            <p:spPr bwMode="auto">
              <a:xfrm flipV="1">
                <a:off x="1970" y="3254"/>
                <a:ext cx="1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" name="Line 820"/>
              <p:cNvSpPr>
                <a:spLocks noChangeShapeType="1"/>
              </p:cNvSpPr>
              <p:nvPr/>
            </p:nvSpPr>
            <p:spPr bwMode="auto">
              <a:xfrm flipV="1">
                <a:off x="1970" y="3250"/>
                <a:ext cx="2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" name="Line 821"/>
              <p:cNvSpPr>
                <a:spLocks noChangeShapeType="1"/>
              </p:cNvSpPr>
              <p:nvPr/>
            </p:nvSpPr>
            <p:spPr bwMode="auto">
              <a:xfrm flipV="1">
                <a:off x="1972" y="3248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" name="Line 822"/>
              <p:cNvSpPr>
                <a:spLocks noChangeShapeType="1"/>
              </p:cNvSpPr>
              <p:nvPr/>
            </p:nvSpPr>
            <p:spPr bwMode="auto">
              <a:xfrm flipV="1">
                <a:off x="1974" y="3245"/>
                <a:ext cx="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" name="Line 823"/>
              <p:cNvSpPr>
                <a:spLocks noChangeShapeType="1"/>
              </p:cNvSpPr>
              <p:nvPr/>
            </p:nvSpPr>
            <p:spPr bwMode="auto">
              <a:xfrm>
                <a:off x="1979" y="324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" name="Line 824"/>
              <p:cNvSpPr>
                <a:spLocks noChangeShapeType="1"/>
              </p:cNvSpPr>
              <p:nvPr/>
            </p:nvSpPr>
            <p:spPr bwMode="auto">
              <a:xfrm>
                <a:off x="1988" y="3245"/>
                <a:ext cx="4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" name="Line 825"/>
              <p:cNvSpPr>
                <a:spLocks noChangeShapeType="1"/>
              </p:cNvSpPr>
              <p:nvPr/>
            </p:nvSpPr>
            <p:spPr bwMode="auto">
              <a:xfrm>
                <a:off x="1992" y="3248"/>
                <a:ext cx="1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" name="Line 826"/>
              <p:cNvSpPr>
                <a:spLocks noChangeShapeType="1"/>
              </p:cNvSpPr>
              <p:nvPr/>
            </p:nvSpPr>
            <p:spPr bwMode="auto">
              <a:xfrm>
                <a:off x="1993" y="3250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" name="Line 827"/>
              <p:cNvSpPr>
                <a:spLocks noChangeShapeType="1"/>
              </p:cNvSpPr>
              <p:nvPr/>
            </p:nvSpPr>
            <p:spPr bwMode="auto">
              <a:xfrm>
                <a:off x="1996" y="3254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" name="Line 828"/>
              <p:cNvSpPr>
                <a:spLocks noChangeShapeType="1"/>
              </p:cNvSpPr>
              <p:nvPr/>
            </p:nvSpPr>
            <p:spPr bwMode="auto">
              <a:xfrm flipH="1">
                <a:off x="1993" y="3259"/>
                <a:ext cx="3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" name="Line 829"/>
              <p:cNvSpPr>
                <a:spLocks noChangeShapeType="1"/>
              </p:cNvSpPr>
              <p:nvPr/>
            </p:nvSpPr>
            <p:spPr bwMode="auto">
              <a:xfrm flipH="1">
                <a:off x="1989" y="3262"/>
                <a:ext cx="4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" name="Line 830"/>
              <p:cNvSpPr>
                <a:spLocks noChangeShapeType="1"/>
              </p:cNvSpPr>
              <p:nvPr/>
            </p:nvSpPr>
            <p:spPr bwMode="auto">
              <a:xfrm flipH="1">
                <a:off x="1967" y="3271"/>
                <a:ext cx="22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" name="Line 831"/>
              <p:cNvSpPr>
                <a:spLocks noChangeShapeType="1"/>
              </p:cNvSpPr>
              <p:nvPr/>
            </p:nvSpPr>
            <p:spPr bwMode="auto">
              <a:xfrm>
                <a:off x="1967" y="3293"/>
                <a:ext cx="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" name="Line 832"/>
              <p:cNvSpPr>
                <a:spLocks noChangeShapeType="1"/>
              </p:cNvSpPr>
              <p:nvPr/>
            </p:nvSpPr>
            <p:spPr bwMode="auto">
              <a:xfrm flipH="1">
                <a:off x="2019" y="3245"/>
                <a:ext cx="7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" name="Line 833"/>
              <p:cNvSpPr>
                <a:spLocks noChangeShapeType="1"/>
              </p:cNvSpPr>
              <p:nvPr/>
            </p:nvSpPr>
            <p:spPr bwMode="auto">
              <a:xfrm flipH="1">
                <a:off x="2014" y="3248"/>
                <a:ext cx="5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" name="Line 834"/>
              <p:cNvSpPr>
                <a:spLocks noChangeShapeType="1"/>
              </p:cNvSpPr>
              <p:nvPr/>
            </p:nvSpPr>
            <p:spPr bwMode="auto">
              <a:xfrm flipH="1">
                <a:off x="2013" y="3254"/>
                <a:ext cx="1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" name="Line 835"/>
              <p:cNvSpPr>
                <a:spLocks noChangeShapeType="1"/>
              </p:cNvSpPr>
              <p:nvPr/>
            </p:nvSpPr>
            <p:spPr bwMode="auto">
              <a:xfrm>
                <a:off x="2013" y="326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" name="Line 836"/>
              <p:cNvSpPr>
                <a:spLocks noChangeShapeType="1"/>
              </p:cNvSpPr>
              <p:nvPr/>
            </p:nvSpPr>
            <p:spPr bwMode="auto">
              <a:xfrm>
                <a:off x="2013" y="3272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" name="Line 837"/>
              <p:cNvSpPr>
                <a:spLocks noChangeShapeType="1"/>
              </p:cNvSpPr>
              <p:nvPr/>
            </p:nvSpPr>
            <p:spPr bwMode="auto">
              <a:xfrm>
                <a:off x="2014" y="3283"/>
                <a:ext cx="5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" name="Line 838"/>
              <p:cNvSpPr>
                <a:spLocks noChangeShapeType="1"/>
              </p:cNvSpPr>
              <p:nvPr/>
            </p:nvSpPr>
            <p:spPr bwMode="auto">
              <a:xfrm>
                <a:off x="2019" y="3290"/>
                <a:ext cx="7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" name="Line 839"/>
              <p:cNvSpPr>
                <a:spLocks noChangeShapeType="1"/>
              </p:cNvSpPr>
              <p:nvPr/>
            </p:nvSpPr>
            <p:spPr bwMode="auto">
              <a:xfrm>
                <a:off x="2026" y="3293"/>
                <a:ext cx="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" name="Line 840"/>
              <p:cNvSpPr>
                <a:spLocks noChangeShapeType="1"/>
              </p:cNvSpPr>
              <p:nvPr/>
            </p:nvSpPr>
            <p:spPr bwMode="auto">
              <a:xfrm flipV="1">
                <a:off x="2031" y="3290"/>
                <a:ext cx="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" name="Line 841"/>
              <p:cNvSpPr>
                <a:spLocks noChangeShapeType="1"/>
              </p:cNvSpPr>
              <p:nvPr/>
            </p:nvSpPr>
            <p:spPr bwMode="auto">
              <a:xfrm flipV="1">
                <a:off x="2036" y="3283"/>
                <a:ext cx="5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" name="Line 842"/>
              <p:cNvSpPr>
                <a:spLocks noChangeShapeType="1"/>
              </p:cNvSpPr>
              <p:nvPr/>
            </p:nvSpPr>
            <p:spPr bwMode="auto">
              <a:xfrm flipV="1">
                <a:off x="2041" y="3272"/>
                <a:ext cx="3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" name="Line 843"/>
              <p:cNvSpPr>
                <a:spLocks noChangeShapeType="1"/>
              </p:cNvSpPr>
              <p:nvPr/>
            </p:nvSpPr>
            <p:spPr bwMode="auto">
              <a:xfrm flipV="1">
                <a:off x="2044" y="326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" name="Line 844"/>
              <p:cNvSpPr>
                <a:spLocks noChangeShapeType="1"/>
              </p:cNvSpPr>
              <p:nvPr/>
            </p:nvSpPr>
            <p:spPr bwMode="auto">
              <a:xfrm flipH="1" flipV="1">
                <a:off x="2041" y="3254"/>
                <a:ext cx="3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" name="Line 845"/>
              <p:cNvSpPr>
                <a:spLocks noChangeShapeType="1"/>
              </p:cNvSpPr>
              <p:nvPr/>
            </p:nvSpPr>
            <p:spPr bwMode="auto">
              <a:xfrm flipH="1" flipV="1">
                <a:off x="2036" y="3248"/>
                <a:ext cx="5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" name="Line 846"/>
              <p:cNvSpPr>
                <a:spLocks noChangeShapeType="1"/>
              </p:cNvSpPr>
              <p:nvPr/>
            </p:nvSpPr>
            <p:spPr bwMode="auto">
              <a:xfrm flipH="1" flipV="1">
                <a:off x="2031" y="3245"/>
                <a:ext cx="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" name="Line 847"/>
              <p:cNvSpPr>
                <a:spLocks noChangeShapeType="1"/>
              </p:cNvSpPr>
              <p:nvPr/>
            </p:nvSpPr>
            <p:spPr bwMode="auto">
              <a:xfrm flipH="1">
                <a:off x="2026" y="3245"/>
                <a:ext cx="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" name="Line 848"/>
              <p:cNvSpPr>
                <a:spLocks noChangeShapeType="1"/>
              </p:cNvSpPr>
              <p:nvPr/>
            </p:nvSpPr>
            <p:spPr bwMode="auto">
              <a:xfrm>
                <a:off x="2026" y="3245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" name="Line 849"/>
              <p:cNvSpPr>
                <a:spLocks noChangeShapeType="1"/>
              </p:cNvSpPr>
              <p:nvPr/>
            </p:nvSpPr>
            <p:spPr bwMode="auto">
              <a:xfrm flipH="1">
                <a:off x="2063" y="3245"/>
                <a:ext cx="7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" name="Line 850"/>
              <p:cNvSpPr>
                <a:spLocks noChangeShapeType="1"/>
              </p:cNvSpPr>
              <p:nvPr/>
            </p:nvSpPr>
            <p:spPr bwMode="auto">
              <a:xfrm flipH="1">
                <a:off x="2058" y="3248"/>
                <a:ext cx="5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3" name="Line 851"/>
              <p:cNvSpPr>
                <a:spLocks noChangeShapeType="1"/>
              </p:cNvSpPr>
              <p:nvPr/>
            </p:nvSpPr>
            <p:spPr bwMode="auto">
              <a:xfrm flipH="1">
                <a:off x="2057" y="3254"/>
                <a:ext cx="1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4" name="Line 852"/>
              <p:cNvSpPr>
                <a:spLocks noChangeShapeType="1"/>
              </p:cNvSpPr>
              <p:nvPr/>
            </p:nvSpPr>
            <p:spPr bwMode="auto">
              <a:xfrm>
                <a:off x="2057" y="326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" name="Line 853"/>
              <p:cNvSpPr>
                <a:spLocks noChangeShapeType="1"/>
              </p:cNvSpPr>
              <p:nvPr/>
            </p:nvSpPr>
            <p:spPr bwMode="auto">
              <a:xfrm>
                <a:off x="2057" y="3272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" name="Line 854"/>
              <p:cNvSpPr>
                <a:spLocks noChangeShapeType="1"/>
              </p:cNvSpPr>
              <p:nvPr/>
            </p:nvSpPr>
            <p:spPr bwMode="auto">
              <a:xfrm>
                <a:off x="2058" y="3283"/>
                <a:ext cx="5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" name="Line 855"/>
              <p:cNvSpPr>
                <a:spLocks noChangeShapeType="1"/>
              </p:cNvSpPr>
              <p:nvPr/>
            </p:nvSpPr>
            <p:spPr bwMode="auto">
              <a:xfrm>
                <a:off x="2063" y="3290"/>
                <a:ext cx="7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" name="Line 856"/>
              <p:cNvSpPr>
                <a:spLocks noChangeShapeType="1"/>
              </p:cNvSpPr>
              <p:nvPr/>
            </p:nvSpPr>
            <p:spPr bwMode="auto">
              <a:xfrm>
                <a:off x="2070" y="3293"/>
                <a:ext cx="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" name="Line 857"/>
              <p:cNvSpPr>
                <a:spLocks noChangeShapeType="1"/>
              </p:cNvSpPr>
              <p:nvPr/>
            </p:nvSpPr>
            <p:spPr bwMode="auto">
              <a:xfrm flipV="1">
                <a:off x="2075" y="3290"/>
                <a:ext cx="6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" name="Line 858"/>
              <p:cNvSpPr>
                <a:spLocks noChangeShapeType="1"/>
              </p:cNvSpPr>
              <p:nvPr/>
            </p:nvSpPr>
            <p:spPr bwMode="auto">
              <a:xfrm flipV="1">
                <a:off x="2081" y="3283"/>
                <a:ext cx="4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" name="Line 859"/>
              <p:cNvSpPr>
                <a:spLocks noChangeShapeType="1"/>
              </p:cNvSpPr>
              <p:nvPr/>
            </p:nvSpPr>
            <p:spPr bwMode="auto">
              <a:xfrm flipV="1">
                <a:off x="2085" y="3272"/>
                <a:ext cx="3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" name="Line 860"/>
              <p:cNvSpPr>
                <a:spLocks noChangeShapeType="1"/>
              </p:cNvSpPr>
              <p:nvPr/>
            </p:nvSpPr>
            <p:spPr bwMode="auto">
              <a:xfrm flipV="1">
                <a:off x="2088" y="326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" name="Line 861"/>
              <p:cNvSpPr>
                <a:spLocks noChangeShapeType="1"/>
              </p:cNvSpPr>
              <p:nvPr/>
            </p:nvSpPr>
            <p:spPr bwMode="auto">
              <a:xfrm flipH="1" flipV="1">
                <a:off x="2085" y="3254"/>
                <a:ext cx="3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" name="Line 862"/>
              <p:cNvSpPr>
                <a:spLocks noChangeShapeType="1"/>
              </p:cNvSpPr>
              <p:nvPr/>
            </p:nvSpPr>
            <p:spPr bwMode="auto">
              <a:xfrm flipH="1" flipV="1">
                <a:off x="2081" y="3248"/>
                <a:ext cx="4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" name="Line 863"/>
              <p:cNvSpPr>
                <a:spLocks noChangeShapeType="1"/>
              </p:cNvSpPr>
              <p:nvPr/>
            </p:nvSpPr>
            <p:spPr bwMode="auto">
              <a:xfrm flipH="1" flipV="1">
                <a:off x="2075" y="3245"/>
                <a:ext cx="6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" name="Line 864"/>
              <p:cNvSpPr>
                <a:spLocks noChangeShapeType="1"/>
              </p:cNvSpPr>
              <p:nvPr/>
            </p:nvSpPr>
            <p:spPr bwMode="auto">
              <a:xfrm flipH="1">
                <a:off x="2070" y="3245"/>
                <a:ext cx="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" name="Line 865"/>
              <p:cNvSpPr>
                <a:spLocks noChangeShapeType="1"/>
              </p:cNvSpPr>
              <p:nvPr/>
            </p:nvSpPr>
            <p:spPr bwMode="auto">
              <a:xfrm>
                <a:off x="2070" y="3245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" name="Line 866"/>
              <p:cNvSpPr>
                <a:spLocks noChangeShapeType="1"/>
              </p:cNvSpPr>
              <p:nvPr/>
            </p:nvSpPr>
            <p:spPr bwMode="auto">
              <a:xfrm flipH="1">
                <a:off x="2106" y="3245"/>
                <a:ext cx="7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" name="Line 867"/>
              <p:cNvSpPr>
                <a:spLocks noChangeShapeType="1"/>
              </p:cNvSpPr>
              <p:nvPr/>
            </p:nvSpPr>
            <p:spPr bwMode="auto">
              <a:xfrm flipH="1">
                <a:off x="2104" y="3248"/>
                <a:ext cx="2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" name="Line 868"/>
              <p:cNvSpPr>
                <a:spLocks noChangeShapeType="1"/>
              </p:cNvSpPr>
              <p:nvPr/>
            </p:nvSpPr>
            <p:spPr bwMode="auto">
              <a:xfrm>
                <a:off x="2104" y="3252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" name="Line 869"/>
              <p:cNvSpPr>
                <a:spLocks noChangeShapeType="1"/>
              </p:cNvSpPr>
              <p:nvPr/>
            </p:nvSpPr>
            <p:spPr bwMode="auto">
              <a:xfrm>
                <a:off x="2104" y="3257"/>
                <a:ext cx="2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" name="Line 870"/>
              <p:cNvSpPr>
                <a:spLocks noChangeShapeType="1"/>
              </p:cNvSpPr>
              <p:nvPr/>
            </p:nvSpPr>
            <p:spPr bwMode="auto">
              <a:xfrm>
                <a:off x="2106" y="3262"/>
                <a:ext cx="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" name="Line 871"/>
              <p:cNvSpPr>
                <a:spLocks noChangeShapeType="1"/>
              </p:cNvSpPr>
              <p:nvPr/>
            </p:nvSpPr>
            <p:spPr bwMode="auto">
              <a:xfrm>
                <a:off x="2110" y="3262"/>
                <a:ext cx="9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4" name="Line 872"/>
              <p:cNvSpPr>
                <a:spLocks noChangeShapeType="1"/>
              </p:cNvSpPr>
              <p:nvPr/>
            </p:nvSpPr>
            <p:spPr bwMode="auto">
              <a:xfrm>
                <a:off x="2119" y="3266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" name="Line 873"/>
              <p:cNvSpPr>
                <a:spLocks noChangeShapeType="1"/>
              </p:cNvSpPr>
              <p:nvPr/>
            </p:nvSpPr>
            <p:spPr bwMode="auto">
              <a:xfrm>
                <a:off x="2127" y="3267"/>
                <a:ext cx="4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" name="Line 874"/>
              <p:cNvSpPr>
                <a:spLocks noChangeShapeType="1"/>
              </p:cNvSpPr>
              <p:nvPr/>
            </p:nvSpPr>
            <p:spPr bwMode="auto">
              <a:xfrm>
                <a:off x="2131" y="3272"/>
                <a:ext cx="1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" name="Line 875"/>
              <p:cNvSpPr>
                <a:spLocks noChangeShapeType="1"/>
              </p:cNvSpPr>
              <p:nvPr/>
            </p:nvSpPr>
            <p:spPr bwMode="auto">
              <a:xfrm>
                <a:off x="2132" y="3276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" name="Line 876"/>
              <p:cNvSpPr>
                <a:spLocks noChangeShapeType="1"/>
              </p:cNvSpPr>
              <p:nvPr/>
            </p:nvSpPr>
            <p:spPr bwMode="auto">
              <a:xfrm flipH="1">
                <a:off x="2131" y="3283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" name="Line 877"/>
              <p:cNvSpPr>
                <a:spLocks noChangeShapeType="1"/>
              </p:cNvSpPr>
              <p:nvPr/>
            </p:nvSpPr>
            <p:spPr bwMode="auto">
              <a:xfrm flipH="1">
                <a:off x="2122" y="3288"/>
                <a:ext cx="9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" name="Line 878"/>
              <p:cNvSpPr>
                <a:spLocks noChangeShapeType="1"/>
              </p:cNvSpPr>
              <p:nvPr/>
            </p:nvSpPr>
            <p:spPr bwMode="auto">
              <a:xfrm flipH="1">
                <a:off x="2113" y="329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" name="Line 879"/>
              <p:cNvSpPr>
                <a:spLocks noChangeShapeType="1"/>
              </p:cNvSpPr>
              <p:nvPr/>
            </p:nvSpPr>
            <p:spPr bwMode="auto">
              <a:xfrm flipH="1" flipV="1">
                <a:off x="2106" y="3290"/>
                <a:ext cx="7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" name="Line 880"/>
              <p:cNvSpPr>
                <a:spLocks noChangeShapeType="1"/>
              </p:cNvSpPr>
              <p:nvPr/>
            </p:nvSpPr>
            <p:spPr bwMode="auto">
              <a:xfrm flipH="1" flipV="1">
                <a:off x="2104" y="3288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" name="Line 881"/>
              <p:cNvSpPr>
                <a:spLocks noChangeShapeType="1"/>
              </p:cNvSpPr>
              <p:nvPr/>
            </p:nvSpPr>
            <p:spPr bwMode="auto">
              <a:xfrm flipH="1" flipV="1">
                <a:off x="2101" y="3283"/>
                <a:ext cx="3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" name="Line 882"/>
              <p:cNvSpPr>
                <a:spLocks noChangeShapeType="1"/>
              </p:cNvSpPr>
              <p:nvPr/>
            </p:nvSpPr>
            <p:spPr bwMode="auto">
              <a:xfrm flipV="1">
                <a:off x="2101" y="3276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" name="Line 883"/>
              <p:cNvSpPr>
                <a:spLocks noChangeShapeType="1"/>
              </p:cNvSpPr>
              <p:nvPr/>
            </p:nvSpPr>
            <p:spPr bwMode="auto">
              <a:xfrm flipV="1">
                <a:off x="2101" y="3272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" name="Line 884"/>
              <p:cNvSpPr>
                <a:spLocks noChangeShapeType="1"/>
              </p:cNvSpPr>
              <p:nvPr/>
            </p:nvSpPr>
            <p:spPr bwMode="auto">
              <a:xfrm flipV="1">
                <a:off x="2104" y="3267"/>
                <a:ext cx="5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" name="Line 885"/>
              <p:cNvSpPr>
                <a:spLocks noChangeShapeType="1"/>
              </p:cNvSpPr>
              <p:nvPr/>
            </p:nvSpPr>
            <p:spPr bwMode="auto">
              <a:xfrm flipV="1">
                <a:off x="2109" y="3266"/>
                <a:ext cx="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" name="Line 886"/>
              <p:cNvSpPr>
                <a:spLocks noChangeShapeType="1"/>
              </p:cNvSpPr>
              <p:nvPr/>
            </p:nvSpPr>
            <p:spPr bwMode="auto">
              <a:xfrm flipV="1">
                <a:off x="2115" y="3262"/>
                <a:ext cx="8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" name="Line 887"/>
              <p:cNvSpPr>
                <a:spLocks noChangeShapeType="1"/>
              </p:cNvSpPr>
              <p:nvPr/>
            </p:nvSpPr>
            <p:spPr bwMode="auto">
              <a:xfrm flipV="1">
                <a:off x="2123" y="3262"/>
                <a:ext cx="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" name="Line 888"/>
              <p:cNvSpPr>
                <a:spLocks noChangeShapeType="1"/>
              </p:cNvSpPr>
              <p:nvPr/>
            </p:nvSpPr>
            <p:spPr bwMode="auto">
              <a:xfrm flipV="1">
                <a:off x="2128" y="3257"/>
                <a:ext cx="3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" name="Line 889"/>
              <p:cNvSpPr>
                <a:spLocks noChangeShapeType="1"/>
              </p:cNvSpPr>
              <p:nvPr/>
            </p:nvSpPr>
            <p:spPr bwMode="auto">
              <a:xfrm flipV="1">
                <a:off x="2131" y="3252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" name="Line 890"/>
              <p:cNvSpPr>
                <a:spLocks noChangeShapeType="1"/>
              </p:cNvSpPr>
              <p:nvPr/>
            </p:nvSpPr>
            <p:spPr bwMode="auto">
              <a:xfrm flipH="1" flipV="1">
                <a:off x="2128" y="3248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" name="Line 891"/>
              <p:cNvSpPr>
                <a:spLocks noChangeShapeType="1"/>
              </p:cNvSpPr>
              <p:nvPr/>
            </p:nvSpPr>
            <p:spPr bwMode="auto">
              <a:xfrm flipH="1" flipV="1">
                <a:off x="2122" y="3245"/>
                <a:ext cx="6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4" name="Line 892"/>
              <p:cNvSpPr>
                <a:spLocks noChangeShapeType="1"/>
              </p:cNvSpPr>
              <p:nvPr/>
            </p:nvSpPr>
            <p:spPr bwMode="auto">
              <a:xfrm flipH="1">
                <a:off x="2113" y="324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5" name="Line 893"/>
              <p:cNvSpPr>
                <a:spLocks noChangeShapeType="1"/>
              </p:cNvSpPr>
              <p:nvPr/>
            </p:nvSpPr>
            <p:spPr bwMode="auto">
              <a:xfrm>
                <a:off x="2113" y="3245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6" name="Line 894"/>
              <p:cNvSpPr>
                <a:spLocks noChangeShapeType="1"/>
              </p:cNvSpPr>
              <p:nvPr/>
            </p:nvSpPr>
            <p:spPr bwMode="auto">
              <a:xfrm>
                <a:off x="2149" y="3272"/>
                <a:ext cx="4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7" name="Line 895"/>
              <p:cNvSpPr>
                <a:spLocks noChangeShapeType="1"/>
              </p:cNvSpPr>
              <p:nvPr/>
            </p:nvSpPr>
            <p:spPr bwMode="auto">
              <a:xfrm flipV="1">
                <a:off x="2206" y="3254"/>
                <a:ext cx="1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8" name="Line 896"/>
              <p:cNvSpPr>
                <a:spLocks noChangeShapeType="1"/>
              </p:cNvSpPr>
              <p:nvPr/>
            </p:nvSpPr>
            <p:spPr bwMode="auto">
              <a:xfrm flipV="1">
                <a:off x="2206" y="3250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9" name="Line 897"/>
              <p:cNvSpPr>
                <a:spLocks noChangeShapeType="1"/>
              </p:cNvSpPr>
              <p:nvPr/>
            </p:nvSpPr>
            <p:spPr bwMode="auto">
              <a:xfrm flipV="1">
                <a:off x="2209" y="3248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0" name="Line 898"/>
              <p:cNvSpPr>
                <a:spLocks noChangeShapeType="1"/>
              </p:cNvSpPr>
              <p:nvPr/>
            </p:nvSpPr>
            <p:spPr bwMode="auto">
              <a:xfrm flipV="1">
                <a:off x="2211" y="3245"/>
                <a:ext cx="4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1" name="Line 899"/>
              <p:cNvSpPr>
                <a:spLocks noChangeShapeType="1"/>
              </p:cNvSpPr>
              <p:nvPr/>
            </p:nvSpPr>
            <p:spPr bwMode="auto">
              <a:xfrm>
                <a:off x="2215" y="324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2" name="Line 900"/>
              <p:cNvSpPr>
                <a:spLocks noChangeShapeType="1"/>
              </p:cNvSpPr>
              <p:nvPr/>
            </p:nvSpPr>
            <p:spPr bwMode="auto">
              <a:xfrm>
                <a:off x="2224" y="3245"/>
                <a:ext cx="4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3" name="Line 901"/>
              <p:cNvSpPr>
                <a:spLocks noChangeShapeType="1"/>
              </p:cNvSpPr>
              <p:nvPr/>
            </p:nvSpPr>
            <p:spPr bwMode="auto">
              <a:xfrm>
                <a:off x="2228" y="3248"/>
                <a:ext cx="4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4" name="Line 902"/>
              <p:cNvSpPr>
                <a:spLocks noChangeShapeType="1"/>
              </p:cNvSpPr>
              <p:nvPr/>
            </p:nvSpPr>
            <p:spPr bwMode="auto">
              <a:xfrm>
                <a:off x="2232" y="3250"/>
                <a:ext cx="1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5" name="Line 903"/>
              <p:cNvSpPr>
                <a:spLocks noChangeShapeType="1"/>
              </p:cNvSpPr>
              <p:nvPr/>
            </p:nvSpPr>
            <p:spPr bwMode="auto">
              <a:xfrm>
                <a:off x="2233" y="3254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6" name="Line 904"/>
              <p:cNvSpPr>
                <a:spLocks noChangeShapeType="1"/>
              </p:cNvSpPr>
              <p:nvPr/>
            </p:nvSpPr>
            <p:spPr bwMode="auto">
              <a:xfrm flipH="1">
                <a:off x="2232" y="3259"/>
                <a:ext cx="1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7" name="Line 905"/>
              <p:cNvSpPr>
                <a:spLocks noChangeShapeType="1"/>
              </p:cNvSpPr>
              <p:nvPr/>
            </p:nvSpPr>
            <p:spPr bwMode="auto">
              <a:xfrm flipH="1">
                <a:off x="2227" y="3262"/>
                <a:ext cx="5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8" name="Line 906"/>
              <p:cNvSpPr>
                <a:spLocks noChangeShapeType="1"/>
              </p:cNvSpPr>
              <p:nvPr/>
            </p:nvSpPr>
            <p:spPr bwMode="auto">
              <a:xfrm flipH="1">
                <a:off x="2204" y="3271"/>
                <a:ext cx="23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9" name="Line 907"/>
              <p:cNvSpPr>
                <a:spLocks noChangeShapeType="1"/>
              </p:cNvSpPr>
              <p:nvPr/>
            </p:nvSpPr>
            <p:spPr bwMode="auto">
              <a:xfrm>
                <a:off x="2204" y="3293"/>
                <a:ext cx="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0" name="Line 908"/>
              <p:cNvSpPr>
                <a:spLocks noChangeShapeType="1"/>
              </p:cNvSpPr>
              <p:nvPr/>
            </p:nvSpPr>
            <p:spPr bwMode="auto">
              <a:xfrm flipH="1">
                <a:off x="2255" y="3245"/>
                <a:ext cx="8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1" name="Line 909"/>
              <p:cNvSpPr>
                <a:spLocks noChangeShapeType="1"/>
              </p:cNvSpPr>
              <p:nvPr/>
            </p:nvSpPr>
            <p:spPr bwMode="auto">
              <a:xfrm flipH="1">
                <a:off x="2251" y="3248"/>
                <a:ext cx="4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2" name="Line 910"/>
              <p:cNvSpPr>
                <a:spLocks noChangeShapeType="1"/>
              </p:cNvSpPr>
              <p:nvPr/>
            </p:nvSpPr>
            <p:spPr bwMode="auto">
              <a:xfrm flipH="1">
                <a:off x="2249" y="3254"/>
                <a:ext cx="2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3" name="Line 911"/>
              <p:cNvSpPr>
                <a:spLocks noChangeShapeType="1"/>
              </p:cNvSpPr>
              <p:nvPr/>
            </p:nvSpPr>
            <p:spPr bwMode="auto">
              <a:xfrm>
                <a:off x="2249" y="326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4" name="Line 912"/>
              <p:cNvSpPr>
                <a:spLocks noChangeShapeType="1"/>
              </p:cNvSpPr>
              <p:nvPr/>
            </p:nvSpPr>
            <p:spPr bwMode="auto">
              <a:xfrm>
                <a:off x="2249" y="3272"/>
                <a:ext cx="2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5" name="Line 913"/>
              <p:cNvSpPr>
                <a:spLocks noChangeShapeType="1"/>
              </p:cNvSpPr>
              <p:nvPr/>
            </p:nvSpPr>
            <p:spPr bwMode="auto">
              <a:xfrm>
                <a:off x="2251" y="3283"/>
                <a:ext cx="4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6" name="Line 914"/>
              <p:cNvSpPr>
                <a:spLocks noChangeShapeType="1"/>
              </p:cNvSpPr>
              <p:nvPr/>
            </p:nvSpPr>
            <p:spPr bwMode="auto">
              <a:xfrm>
                <a:off x="2255" y="3290"/>
                <a:ext cx="8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7" name="Line 915"/>
              <p:cNvSpPr>
                <a:spLocks noChangeShapeType="1"/>
              </p:cNvSpPr>
              <p:nvPr/>
            </p:nvSpPr>
            <p:spPr bwMode="auto">
              <a:xfrm>
                <a:off x="2263" y="3293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8" name="Line 916"/>
              <p:cNvSpPr>
                <a:spLocks noChangeShapeType="1"/>
              </p:cNvSpPr>
              <p:nvPr/>
            </p:nvSpPr>
            <p:spPr bwMode="auto">
              <a:xfrm flipV="1">
                <a:off x="2266" y="3290"/>
                <a:ext cx="7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9" name="Line 917"/>
              <p:cNvSpPr>
                <a:spLocks noChangeShapeType="1"/>
              </p:cNvSpPr>
              <p:nvPr/>
            </p:nvSpPr>
            <p:spPr bwMode="auto">
              <a:xfrm flipV="1">
                <a:off x="2273" y="3283"/>
                <a:ext cx="4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0" name="Line 918"/>
              <p:cNvSpPr>
                <a:spLocks noChangeShapeType="1"/>
              </p:cNvSpPr>
              <p:nvPr/>
            </p:nvSpPr>
            <p:spPr bwMode="auto">
              <a:xfrm flipV="1">
                <a:off x="2277" y="3272"/>
                <a:ext cx="3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1" name="Line 919"/>
              <p:cNvSpPr>
                <a:spLocks noChangeShapeType="1"/>
              </p:cNvSpPr>
              <p:nvPr/>
            </p:nvSpPr>
            <p:spPr bwMode="auto">
              <a:xfrm flipV="1">
                <a:off x="2280" y="326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2" name="Line 920"/>
              <p:cNvSpPr>
                <a:spLocks noChangeShapeType="1"/>
              </p:cNvSpPr>
              <p:nvPr/>
            </p:nvSpPr>
            <p:spPr bwMode="auto">
              <a:xfrm flipH="1" flipV="1">
                <a:off x="2277" y="3254"/>
                <a:ext cx="3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3" name="Line 921"/>
              <p:cNvSpPr>
                <a:spLocks noChangeShapeType="1"/>
              </p:cNvSpPr>
              <p:nvPr/>
            </p:nvSpPr>
            <p:spPr bwMode="auto">
              <a:xfrm flipH="1" flipV="1">
                <a:off x="2273" y="3248"/>
                <a:ext cx="4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4" name="Line 922"/>
              <p:cNvSpPr>
                <a:spLocks noChangeShapeType="1"/>
              </p:cNvSpPr>
              <p:nvPr/>
            </p:nvSpPr>
            <p:spPr bwMode="auto">
              <a:xfrm flipH="1" flipV="1">
                <a:off x="2266" y="3245"/>
                <a:ext cx="7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5" name="Line 923"/>
              <p:cNvSpPr>
                <a:spLocks noChangeShapeType="1"/>
              </p:cNvSpPr>
              <p:nvPr/>
            </p:nvSpPr>
            <p:spPr bwMode="auto">
              <a:xfrm flipH="1">
                <a:off x="2263" y="3245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6" name="Line 924"/>
              <p:cNvSpPr>
                <a:spLocks noChangeShapeType="1"/>
              </p:cNvSpPr>
              <p:nvPr/>
            </p:nvSpPr>
            <p:spPr bwMode="auto">
              <a:xfrm>
                <a:off x="2263" y="3245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7" name="Line 925"/>
              <p:cNvSpPr>
                <a:spLocks noChangeShapeType="1"/>
              </p:cNvSpPr>
              <p:nvPr/>
            </p:nvSpPr>
            <p:spPr bwMode="auto">
              <a:xfrm flipV="1">
                <a:off x="2299" y="3252"/>
                <a:ext cx="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8" name="Line 926"/>
              <p:cNvSpPr>
                <a:spLocks noChangeShapeType="1"/>
              </p:cNvSpPr>
              <p:nvPr/>
            </p:nvSpPr>
            <p:spPr bwMode="auto">
              <a:xfrm flipV="1">
                <a:off x="2305" y="3245"/>
                <a:ext cx="6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9" name="Line 927"/>
              <p:cNvSpPr>
                <a:spLocks noChangeShapeType="1"/>
              </p:cNvSpPr>
              <p:nvPr/>
            </p:nvSpPr>
            <p:spPr bwMode="auto">
              <a:xfrm>
                <a:off x="2311" y="3245"/>
                <a:ext cx="1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0" name="Line 928"/>
              <p:cNvSpPr>
                <a:spLocks noChangeShapeType="1"/>
              </p:cNvSpPr>
              <p:nvPr/>
            </p:nvSpPr>
            <p:spPr bwMode="auto">
              <a:xfrm flipH="1">
                <a:off x="2345" y="3245"/>
                <a:ext cx="6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1" name="Line 929"/>
              <p:cNvSpPr>
                <a:spLocks noChangeShapeType="1"/>
              </p:cNvSpPr>
              <p:nvPr/>
            </p:nvSpPr>
            <p:spPr bwMode="auto">
              <a:xfrm flipH="1">
                <a:off x="2340" y="3248"/>
                <a:ext cx="5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2" name="Line 930"/>
              <p:cNvSpPr>
                <a:spLocks noChangeShapeType="1"/>
              </p:cNvSpPr>
              <p:nvPr/>
            </p:nvSpPr>
            <p:spPr bwMode="auto">
              <a:xfrm flipH="1">
                <a:off x="2338" y="3254"/>
                <a:ext cx="2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3" name="Line 931"/>
              <p:cNvSpPr>
                <a:spLocks noChangeShapeType="1"/>
              </p:cNvSpPr>
              <p:nvPr/>
            </p:nvSpPr>
            <p:spPr bwMode="auto">
              <a:xfrm>
                <a:off x="2338" y="326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4" name="Line 932"/>
              <p:cNvSpPr>
                <a:spLocks noChangeShapeType="1"/>
              </p:cNvSpPr>
              <p:nvPr/>
            </p:nvSpPr>
            <p:spPr bwMode="auto">
              <a:xfrm>
                <a:off x="2338" y="3272"/>
                <a:ext cx="2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5" name="Line 933"/>
              <p:cNvSpPr>
                <a:spLocks noChangeShapeType="1"/>
              </p:cNvSpPr>
              <p:nvPr/>
            </p:nvSpPr>
            <p:spPr bwMode="auto">
              <a:xfrm>
                <a:off x="2340" y="3283"/>
                <a:ext cx="5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6" name="Line 934"/>
              <p:cNvSpPr>
                <a:spLocks noChangeShapeType="1"/>
              </p:cNvSpPr>
              <p:nvPr/>
            </p:nvSpPr>
            <p:spPr bwMode="auto">
              <a:xfrm>
                <a:off x="2345" y="3290"/>
                <a:ext cx="6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7" name="Line 935"/>
              <p:cNvSpPr>
                <a:spLocks noChangeShapeType="1"/>
              </p:cNvSpPr>
              <p:nvPr/>
            </p:nvSpPr>
            <p:spPr bwMode="auto">
              <a:xfrm>
                <a:off x="2351" y="3293"/>
                <a:ext cx="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8" name="Line 936"/>
              <p:cNvSpPr>
                <a:spLocks noChangeShapeType="1"/>
              </p:cNvSpPr>
              <p:nvPr/>
            </p:nvSpPr>
            <p:spPr bwMode="auto">
              <a:xfrm flipV="1">
                <a:off x="2355" y="3290"/>
                <a:ext cx="8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9" name="Line 937"/>
              <p:cNvSpPr>
                <a:spLocks noChangeShapeType="1"/>
              </p:cNvSpPr>
              <p:nvPr/>
            </p:nvSpPr>
            <p:spPr bwMode="auto">
              <a:xfrm flipV="1">
                <a:off x="2363" y="3283"/>
                <a:ext cx="4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0" name="Line 938"/>
              <p:cNvSpPr>
                <a:spLocks noChangeShapeType="1"/>
              </p:cNvSpPr>
              <p:nvPr/>
            </p:nvSpPr>
            <p:spPr bwMode="auto">
              <a:xfrm flipV="1">
                <a:off x="2367" y="3272"/>
                <a:ext cx="2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1" name="Line 939"/>
              <p:cNvSpPr>
                <a:spLocks noChangeShapeType="1"/>
              </p:cNvSpPr>
              <p:nvPr/>
            </p:nvSpPr>
            <p:spPr bwMode="auto">
              <a:xfrm flipV="1">
                <a:off x="2369" y="326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2" name="Line 940"/>
              <p:cNvSpPr>
                <a:spLocks noChangeShapeType="1"/>
              </p:cNvSpPr>
              <p:nvPr/>
            </p:nvSpPr>
            <p:spPr bwMode="auto">
              <a:xfrm flipH="1" flipV="1">
                <a:off x="2367" y="3254"/>
                <a:ext cx="2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3" name="Line 941"/>
              <p:cNvSpPr>
                <a:spLocks noChangeShapeType="1"/>
              </p:cNvSpPr>
              <p:nvPr/>
            </p:nvSpPr>
            <p:spPr bwMode="auto">
              <a:xfrm flipH="1" flipV="1">
                <a:off x="2363" y="3248"/>
                <a:ext cx="4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4" name="Line 942"/>
              <p:cNvSpPr>
                <a:spLocks noChangeShapeType="1"/>
              </p:cNvSpPr>
              <p:nvPr/>
            </p:nvSpPr>
            <p:spPr bwMode="auto">
              <a:xfrm flipH="1" flipV="1">
                <a:off x="2355" y="3245"/>
                <a:ext cx="8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5" name="Line 943"/>
              <p:cNvSpPr>
                <a:spLocks noChangeShapeType="1"/>
              </p:cNvSpPr>
              <p:nvPr/>
            </p:nvSpPr>
            <p:spPr bwMode="auto">
              <a:xfrm flipH="1">
                <a:off x="2351" y="3245"/>
                <a:ext cx="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6" name="Line 944"/>
              <p:cNvSpPr>
                <a:spLocks noChangeShapeType="1"/>
              </p:cNvSpPr>
              <p:nvPr/>
            </p:nvSpPr>
            <p:spPr bwMode="auto">
              <a:xfrm>
                <a:off x="2351" y="3245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7" name="Line 945"/>
              <p:cNvSpPr>
                <a:spLocks noChangeShapeType="1"/>
              </p:cNvSpPr>
              <p:nvPr/>
            </p:nvSpPr>
            <p:spPr bwMode="auto">
              <a:xfrm flipH="1">
                <a:off x="2386" y="3290"/>
                <a:ext cx="4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8" name="Line 946"/>
              <p:cNvSpPr>
                <a:spLocks noChangeShapeType="1"/>
              </p:cNvSpPr>
              <p:nvPr/>
            </p:nvSpPr>
            <p:spPr bwMode="auto">
              <a:xfrm flipH="1" flipV="1">
                <a:off x="2385" y="3290"/>
                <a:ext cx="1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9" name="Line 947"/>
              <p:cNvSpPr>
                <a:spLocks noChangeShapeType="1"/>
              </p:cNvSpPr>
              <p:nvPr/>
            </p:nvSpPr>
            <p:spPr bwMode="auto">
              <a:xfrm flipV="1">
                <a:off x="2385" y="3288"/>
                <a:ext cx="1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0" name="Line 948"/>
              <p:cNvSpPr>
                <a:spLocks noChangeShapeType="1"/>
              </p:cNvSpPr>
              <p:nvPr/>
            </p:nvSpPr>
            <p:spPr bwMode="auto">
              <a:xfrm>
                <a:off x="2386" y="3288"/>
                <a:ext cx="4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1" name="Line 949"/>
              <p:cNvSpPr>
                <a:spLocks noChangeShapeType="1"/>
              </p:cNvSpPr>
              <p:nvPr/>
            </p:nvSpPr>
            <p:spPr bwMode="auto">
              <a:xfrm>
                <a:off x="2390" y="3290"/>
                <a:ext cx="1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2" name="Line 950"/>
              <p:cNvSpPr>
                <a:spLocks noChangeShapeType="1"/>
              </p:cNvSpPr>
              <p:nvPr/>
            </p:nvSpPr>
            <p:spPr bwMode="auto">
              <a:xfrm flipH="1">
                <a:off x="2386" y="3294"/>
                <a:ext cx="4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3" name="Line 951"/>
              <p:cNvSpPr>
                <a:spLocks noChangeShapeType="1"/>
              </p:cNvSpPr>
              <p:nvPr/>
            </p:nvSpPr>
            <p:spPr bwMode="auto">
              <a:xfrm flipH="1">
                <a:off x="2385" y="3298"/>
                <a:ext cx="1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4" name="Line 952"/>
              <p:cNvSpPr>
                <a:spLocks noChangeShapeType="1"/>
              </p:cNvSpPr>
              <p:nvPr/>
            </p:nvSpPr>
            <p:spPr bwMode="auto">
              <a:xfrm flipH="1">
                <a:off x="2436" y="3245"/>
                <a:ext cx="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5" name="Line 953"/>
              <p:cNvSpPr>
                <a:spLocks noChangeShapeType="1"/>
              </p:cNvSpPr>
              <p:nvPr/>
            </p:nvSpPr>
            <p:spPr bwMode="auto">
              <a:xfrm flipH="1">
                <a:off x="2433" y="3248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6" name="Line 954"/>
              <p:cNvSpPr>
                <a:spLocks noChangeShapeType="1"/>
              </p:cNvSpPr>
              <p:nvPr/>
            </p:nvSpPr>
            <p:spPr bwMode="auto">
              <a:xfrm flipH="1">
                <a:off x="2429" y="3252"/>
                <a:ext cx="4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7" name="Line 955"/>
              <p:cNvSpPr>
                <a:spLocks noChangeShapeType="1"/>
              </p:cNvSpPr>
              <p:nvPr/>
            </p:nvSpPr>
            <p:spPr bwMode="auto">
              <a:xfrm flipH="1">
                <a:off x="2428" y="3257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8" name="Line 956"/>
              <p:cNvSpPr>
                <a:spLocks noChangeShapeType="1"/>
              </p:cNvSpPr>
              <p:nvPr/>
            </p:nvSpPr>
            <p:spPr bwMode="auto">
              <a:xfrm>
                <a:off x="2428" y="3262"/>
                <a:ext cx="1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9" name="Line 957"/>
              <p:cNvSpPr>
                <a:spLocks noChangeShapeType="1"/>
              </p:cNvSpPr>
              <p:nvPr/>
            </p:nvSpPr>
            <p:spPr bwMode="auto">
              <a:xfrm>
                <a:off x="2428" y="3274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0" name="Line 958"/>
              <p:cNvSpPr>
                <a:spLocks noChangeShapeType="1"/>
              </p:cNvSpPr>
              <p:nvPr/>
            </p:nvSpPr>
            <p:spPr bwMode="auto">
              <a:xfrm>
                <a:off x="2429" y="3281"/>
                <a:ext cx="4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1" name="Line 959"/>
              <p:cNvSpPr>
                <a:spLocks noChangeShapeType="1"/>
              </p:cNvSpPr>
              <p:nvPr/>
            </p:nvSpPr>
            <p:spPr bwMode="auto">
              <a:xfrm>
                <a:off x="2433" y="3285"/>
                <a:ext cx="3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2" name="Line 960"/>
              <p:cNvSpPr>
                <a:spLocks noChangeShapeType="1"/>
              </p:cNvSpPr>
              <p:nvPr/>
            </p:nvSpPr>
            <p:spPr bwMode="auto">
              <a:xfrm>
                <a:off x="2436" y="3290"/>
                <a:ext cx="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3" name="Line 961"/>
              <p:cNvSpPr>
                <a:spLocks noChangeShapeType="1"/>
              </p:cNvSpPr>
              <p:nvPr/>
            </p:nvSpPr>
            <p:spPr bwMode="auto">
              <a:xfrm>
                <a:off x="2441" y="329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4" name="Line 962"/>
              <p:cNvSpPr>
                <a:spLocks noChangeShapeType="1"/>
              </p:cNvSpPr>
              <p:nvPr/>
            </p:nvSpPr>
            <p:spPr bwMode="auto">
              <a:xfrm flipV="1">
                <a:off x="2450" y="3290"/>
                <a:ext cx="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5" name="Line 963"/>
              <p:cNvSpPr>
                <a:spLocks noChangeShapeType="1"/>
              </p:cNvSpPr>
              <p:nvPr/>
            </p:nvSpPr>
            <p:spPr bwMode="auto">
              <a:xfrm flipV="1">
                <a:off x="2455" y="3285"/>
                <a:ext cx="4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6" name="Line 964"/>
              <p:cNvSpPr>
                <a:spLocks noChangeShapeType="1"/>
              </p:cNvSpPr>
              <p:nvPr/>
            </p:nvSpPr>
            <p:spPr bwMode="auto">
              <a:xfrm flipV="1">
                <a:off x="2459" y="3281"/>
                <a:ext cx="1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7" name="Line 965"/>
              <p:cNvSpPr>
                <a:spLocks noChangeShapeType="1"/>
              </p:cNvSpPr>
              <p:nvPr/>
            </p:nvSpPr>
            <p:spPr bwMode="auto">
              <a:xfrm flipV="1">
                <a:off x="2460" y="3274"/>
                <a:ext cx="4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8" name="Line 966"/>
              <p:cNvSpPr>
                <a:spLocks noChangeShapeType="1"/>
              </p:cNvSpPr>
              <p:nvPr/>
            </p:nvSpPr>
            <p:spPr bwMode="auto">
              <a:xfrm flipV="1">
                <a:off x="2464" y="3262"/>
                <a:ext cx="1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9" name="Line 967"/>
              <p:cNvSpPr>
                <a:spLocks noChangeShapeType="1"/>
              </p:cNvSpPr>
              <p:nvPr/>
            </p:nvSpPr>
            <p:spPr bwMode="auto">
              <a:xfrm flipH="1" flipV="1">
                <a:off x="2460" y="3257"/>
                <a:ext cx="4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0" name="Line 968"/>
              <p:cNvSpPr>
                <a:spLocks noChangeShapeType="1"/>
              </p:cNvSpPr>
              <p:nvPr/>
            </p:nvSpPr>
            <p:spPr bwMode="auto">
              <a:xfrm flipH="1" flipV="1">
                <a:off x="2459" y="3252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1" name="Line 969"/>
              <p:cNvSpPr>
                <a:spLocks noChangeShapeType="1"/>
              </p:cNvSpPr>
              <p:nvPr/>
            </p:nvSpPr>
            <p:spPr bwMode="auto">
              <a:xfrm flipH="1" flipV="1">
                <a:off x="2455" y="3248"/>
                <a:ext cx="4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2" name="Line 970"/>
              <p:cNvSpPr>
                <a:spLocks noChangeShapeType="1"/>
              </p:cNvSpPr>
              <p:nvPr/>
            </p:nvSpPr>
            <p:spPr bwMode="auto">
              <a:xfrm flipH="1" flipV="1">
                <a:off x="2450" y="3245"/>
                <a:ext cx="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3" name="Line 971"/>
              <p:cNvSpPr>
                <a:spLocks noChangeShapeType="1"/>
              </p:cNvSpPr>
              <p:nvPr/>
            </p:nvSpPr>
            <p:spPr bwMode="auto">
              <a:xfrm flipH="1">
                <a:off x="2441" y="324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4" name="Line 972"/>
              <p:cNvSpPr>
                <a:spLocks noChangeShapeType="1"/>
              </p:cNvSpPr>
              <p:nvPr/>
            </p:nvSpPr>
            <p:spPr bwMode="auto">
              <a:xfrm>
                <a:off x="2441" y="3245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5" name="Line 973"/>
              <p:cNvSpPr>
                <a:spLocks noChangeShapeType="1"/>
              </p:cNvSpPr>
              <p:nvPr/>
            </p:nvSpPr>
            <p:spPr bwMode="auto">
              <a:xfrm>
                <a:off x="2447" y="3283"/>
                <a:ext cx="13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6" name="Line 974"/>
              <p:cNvSpPr>
                <a:spLocks noChangeShapeType="1"/>
              </p:cNvSpPr>
              <p:nvPr/>
            </p:nvSpPr>
            <p:spPr bwMode="auto">
              <a:xfrm>
                <a:off x="2497" y="3245"/>
                <a:ext cx="1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7" name="Line 975"/>
              <p:cNvSpPr>
                <a:spLocks noChangeShapeType="1"/>
              </p:cNvSpPr>
              <p:nvPr/>
            </p:nvSpPr>
            <p:spPr bwMode="auto">
              <a:xfrm>
                <a:off x="2498" y="3245"/>
                <a:ext cx="1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8" name="Line 976"/>
              <p:cNvSpPr>
                <a:spLocks noChangeShapeType="1"/>
              </p:cNvSpPr>
              <p:nvPr/>
            </p:nvSpPr>
            <p:spPr bwMode="auto">
              <a:xfrm>
                <a:off x="2497" y="3245"/>
                <a:ext cx="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9" name="Line 977"/>
              <p:cNvSpPr>
                <a:spLocks noChangeShapeType="1"/>
              </p:cNvSpPr>
              <p:nvPr/>
            </p:nvSpPr>
            <p:spPr bwMode="auto">
              <a:xfrm>
                <a:off x="2497" y="3293"/>
                <a:ext cx="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0" name="Line 978"/>
              <p:cNvSpPr>
                <a:spLocks noChangeShapeType="1"/>
              </p:cNvSpPr>
              <p:nvPr/>
            </p:nvSpPr>
            <p:spPr bwMode="auto">
              <a:xfrm>
                <a:off x="2521" y="3245"/>
                <a:ext cx="1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1" name="Line 979"/>
              <p:cNvSpPr>
                <a:spLocks noChangeShapeType="1"/>
              </p:cNvSpPr>
              <p:nvPr/>
            </p:nvSpPr>
            <p:spPr bwMode="auto">
              <a:xfrm>
                <a:off x="2521" y="3245"/>
                <a:ext cx="18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2" name="Line 980"/>
              <p:cNvSpPr>
                <a:spLocks noChangeShapeType="1"/>
              </p:cNvSpPr>
              <p:nvPr/>
            </p:nvSpPr>
            <p:spPr bwMode="auto">
              <a:xfrm flipH="1">
                <a:off x="2539" y="3245"/>
                <a:ext cx="19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3" name="Line 981"/>
              <p:cNvSpPr>
                <a:spLocks noChangeShapeType="1"/>
              </p:cNvSpPr>
              <p:nvPr/>
            </p:nvSpPr>
            <p:spPr bwMode="auto">
              <a:xfrm>
                <a:off x="2558" y="3245"/>
                <a:ext cx="1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4" name="Line 982"/>
              <p:cNvSpPr>
                <a:spLocks noChangeShapeType="1"/>
              </p:cNvSpPr>
              <p:nvPr/>
            </p:nvSpPr>
            <p:spPr bwMode="auto">
              <a:xfrm>
                <a:off x="2572" y="3274"/>
                <a:ext cx="2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5" name="Line 983"/>
              <p:cNvSpPr>
                <a:spLocks noChangeShapeType="1"/>
              </p:cNvSpPr>
              <p:nvPr/>
            </p:nvSpPr>
            <p:spPr bwMode="auto">
              <a:xfrm flipV="1">
                <a:off x="2599" y="3271"/>
                <a:ext cx="1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6" name="Line 984"/>
              <p:cNvSpPr>
                <a:spLocks noChangeShapeType="1"/>
              </p:cNvSpPr>
              <p:nvPr/>
            </p:nvSpPr>
            <p:spPr bwMode="auto">
              <a:xfrm flipH="1" flipV="1">
                <a:off x="2598" y="3266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7" name="Line 985"/>
              <p:cNvSpPr>
                <a:spLocks noChangeShapeType="1"/>
              </p:cNvSpPr>
              <p:nvPr/>
            </p:nvSpPr>
            <p:spPr bwMode="auto">
              <a:xfrm flipH="1" flipV="1">
                <a:off x="2594" y="3262"/>
                <a:ext cx="4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8" name="Line 986"/>
              <p:cNvSpPr>
                <a:spLocks noChangeShapeType="1"/>
              </p:cNvSpPr>
              <p:nvPr/>
            </p:nvSpPr>
            <p:spPr bwMode="auto">
              <a:xfrm flipH="1" flipV="1">
                <a:off x="2591" y="3262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9" name="Line 987"/>
              <p:cNvSpPr>
                <a:spLocks noChangeShapeType="1"/>
              </p:cNvSpPr>
              <p:nvPr/>
            </p:nvSpPr>
            <p:spPr bwMode="auto">
              <a:xfrm flipH="1">
                <a:off x="2584" y="3262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0" name="Line 988"/>
              <p:cNvSpPr>
                <a:spLocks noChangeShapeType="1"/>
              </p:cNvSpPr>
              <p:nvPr/>
            </p:nvSpPr>
            <p:spPr bwMode="auto">
              <a:xfrm flipH="1">
                <a:off x="2580" y="3262"/>
                <a:ext cx="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1" name="Line 989"/>
              <p:cNvSpPr>
                <a:spLocks noChangeShapeType="1"/>
              </p:cNvSpPr>
              <p:nvPr/>
            </p:nvSpPr>
            <p:spPr bwMode="auto">
              <a:xfrm flipH="1">
                <a:off x="2575" y="3262"/>
                <a:ext cx="5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2" name="Line 990"/>
              <p:cNvSpPr>
                <a:spLocks noChangeShapeType="1"/>
              </p:cNvSpPr>
              <p:nvPr/>
            </p:nvSpPr>
            <p:spPr bwMode="auto">
              <a:xfrm flipH="1">
                <a:off x="2572" y="3267"/>
                <a:ext cx="3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3" name="Line 991"/>
              <p:cNvSpPr>
                <a:spLocks noChangeShapeType="1"/>
              </p:cNvSpPr>
              <p:nvPr/>
            </p:nvSpPr>
            <p:spPr bwMode="auto">
              <a:xfrm>
                <a:off x="2572" y="3274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4" name="Line 992"/>
              <p:cNvSpPr>
                <a:spLocks noChangeShapeType="1"/>
              </p:cNvSpPr>
              <p:nvPr/>
            </p:nvSpPr>
            <p:spPr bwMode="auto">
              <a:xfrm>
                <a:off x="2572" y="3279"/>
                <a:ext cx="3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5" name="Line 993"/>
              <p:cNvSpPr>
                <a:spLocks noChangeShapeType="1"/>
              </p:cNvSpPr>
              <p:nvPr/>
            </p:nvSpPr>
            <p:spPr bwMode="auto">
              <a:xfrm>
                <a:off x="2575" y="3285"/>
                <a:ext cx="5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6" name="Line 994"/>
              <p:cNvSpPr>
                <a:spLocks noChangeShapeType="1"/>
              </p:cNvSpPr>
              <p:nvPr/>
            </p:nvSpPr>
            <p:spPr bwMode="auto">
              <a:xfrm>
                <a:off x="2580" y="3290"/>
                <a:ext cx="4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7" name="Line 995"/>
              <p:cNvSpPr>
                <a:spLocks noChangeShapeType="1"/>
              </p:cNvSpPr>
              <p:nvPr/>
            </p:nvSpPr>
            <p:spPr bwMode="auto">
              <a:xfrm>
                <a:off x="2584" y="3293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8" name="Line 996"/>
              <p:cNvSpPr>
                <a:spLocks noChangeShapeType="1"/>
              </p:cNvSpPr>
              <p:nvPr/>
            </p:nvSpPr>
            <p:spPr bwMode="auto">
              <a:xfrm flipV="1">
                <a:off x="2591" y="3290"/>
                <a:ext cx="3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9" name="Line 997"/>
              <p:cNvSpPr>
                <a:spLocks noChangeShapeType="1"/>
              </p:cNvSpPr>
              <p:nvPr/>
            </p:nvSpPr>
            <p:spPr bwMode="auto">
              <a:xfrm flipV="1">
                <a:off x="2594" y="3285"/>
                <a:ext cx="5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0" name="Line 998"/>
              <p:cNvSpPr>
                <a:spLocks noChangeShapeType="1"/>
              </p:cNvSpPr>
              <p:nvPr/>
            </p:nvSpPr>
            <p:spPr bwMode="auto">
              <a:xfrm>
                <a:off x="2608" y="3245"/>
                <a:ext cx="17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1" name="Line 999"/>
              <p:cNvSpPr>
                <a:spLocks noChangeShapeType="1"/>
              </p:cNvSpPr>
              <p:nvPr/>
            </p:nvSpPr>
            <p:spPr bwMode="auto">
              <a:xfrm flipH="1">
                <a:off x="2625" y="3245"/>
                <a:ext cx="19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2" name="Line 1000"/>
              <p:cNvSpPr>
                <a:spLocks noChangeShapeType="1"/>
              </p:cNvSpPr>
              <p:nvPr/>
            </p:nvSpPr>
            <p:spPr bwMode="auto">
              <a:xfrm flipH="1">
                <a:off x="2651" y="3236"/>
                <a:ext cx="40" cy="7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3" name="Line 1001"/>
              <p:cNvSpPr>
                <a:spLocks noChangeShapeType="1"/>
              </p:cNvSpPr>
              <p:nvPr/>
            </p:nvSpPr>
            <p:spPr bwMode="auto">
              <a:xfrm flipH="1" flipV="1">
                <a:off x="2725" y="3262"/>
                <a:ext cx="4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4" name="Line 1002"/>
              <p:cNvSpPr>
                <a:spLocks noChangeShapeType="1"/>
              </p:cNvSpPr>
              <p:nvPr/>
            </p:nvSpPr>
            <p:spPr bwMode="auto">
              <a:xfrm flipH="1" flipV="1">
                <a:off x="2720" y="3262"/>
                <a:ext cx="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5" name="Line 1003"/>
              <p:cNvSpPr>
                <a:spLocks noChangeShapeType="1"/>
              </p:cNvSpPr>
              <p:nvPr/>
            </p:nvSpPr>
            <p:spPr bwMode="auto">
              <a:xfrm flipH="1">
                <a:off x="2713" y="3262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6" name="Line 1004"/>
              <p:cNvSpPr>
                <a:spLocks noChangeShapeType="1"/>
              </p:cNvSpPr>
              <p:nvPr/>
            </p:nvSpPr>
            <p:spPr bwMode="auto">
              <a:xfrm flipH="1">
                <a:off x="2708" y="3262"/>
                <a:ext cx="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7" name="Line 1005"/>
              <p:cNvSpPr>
                <a:spLocks noChangeShapeType="1"/>
              </p:cNvSpPr>
              <p:nvPr/>
            </p:nvSpPr>
            <p:spPr bwMode="auto">
              <a:xfrm flipH="1">
                <a:off x="2704" y="3262"/>
                <a:ext cx="4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8" name="Line 1006"/>
              <p:cNvSpPr>
                <a:spLocks noChangeShapeType="1"/>
              </p:cNvSpPr>
              <p:nvPr/>
            </p:nvSpPr>
            <p:spPr bwMode="auto">
              <a:xfrm flipH="1">
                <a:off x="2703" y="3267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9" name="Line 1007"/>
              <p:cNvSpPr>
                <a:spLocks noChangeShapeType="1"/>
              </p:cNvSpPr>
              <p:nvPr/>
            </p:nvSpPr>
            <p:spPr bwMode="auto">
              <a:xfrm>
                <a:off x="2703" y="3274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201" name="Line 1009"/>
            <p:cNvSpPr>
              <a:spLocks noChangeShapeType="1"/>
            </p:cNvSpPr>
            <p:nvPr/>
          </p:nvSpPr>
          <p:spPr bwMode="auto">
            <a:xfrm>
              <a:off x="2703" y="3279"/>
              <a:ext cx="1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2" name="Line 1010"/>
            <p:cNvSpPr>
              <a:spLocks noChangeShapeType="1"/>
            </p:cNvSpPr>
            <p:nvPr/>
          </p:nvSpPr>
          <p:spPr bwMode="auto">
            <a:xfrm>
              <a:off x="2704" y="3285"/>
              <a:ext cx="4" cy="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3" name="Line 1011"/>
            <p:cNvSpPr>
              <a:spLocks noChangeShapeType="1"/>
            </p:cNvSpPr>
            <p:nvPr/>
          </p:nvSpPr>
          <p:spPr bwMode="auto">
            <a:xfrm>
              <a:off x="2708" y="3290"/>
              <a:ext cx="5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4" name="Line 1012"/>
            <p:cNvSpPr>
              <a:spLocks noChangeShapeType="1"/>
            </p:cNvSpPr>
            <p:nvPr/>
          </p:nvSpPr>
          <p:spPr bwMode="auto">
            <a:xfrm>
              <a:off x="2713" y="3293"/>
              <a:ext cx="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5" name="Line 1013"/>
            <p:cNvSpPr>
              <a:spLocks noChangeShapeType="1"/>
            </p:cNvSpPr>
            <p:nvPr/>
          </p:nvSpPr>
          <p:spPr bwMode="auto">
            <a:xfrm flipV="1">
              <a:off x="2720" y="3290"/>
              <a:ext cx="5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6" name="Line 1014"/>
            <p:cNvSpPr>
              <a:spLocks noChangeShapeType="1"/>
            </p:cNvSpPr>
            <p:nvPr/>
          </p:nvSpPr>
          <p:spPr bwMode="auto">
            <a:xfrm flipV="1">
              <a:off x="2725" y="3285"/>
              <a:ext cx="4" cy="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7" name="Line 1015"/>
            <p:cNvSpPr>
              <a:spLocks noChangeShapeType="1"/>
            </p:cNvSpPr>
            <p:nvPr/>
          </p:nvSpPr>
          <p:spPr bwMode="auto">
            <a:xfrm>
              <a:off x="2749" y="3245"/>
              <a:ext cx="1" cy="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8" name="Line 1016"/>
            <p:cNvSpPr>
              <a:spLocks noChangeShapeType="1"/>
            </p:cNvSpPr>
            <p:nvPr/>
          </p:nvSpPr>
          <p:spPr bwMode="auto">
            <a:xfrm>
              <a:off x="2749" y="3245"/>
              <a:ext cx="1" cy="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9" name="Line 1017"/>
            <p:cNvSpPr>
              <a:spLocks noChangeShapeType="1"/>
            </p:cNvSpPr>
            <p:nvPr/>
          </p:nvSpPr>
          <p:spPr bwMode="auto">
            <a:xfrm>
              <a:off x="2739" y="3245"/>
              <a:ext cx="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0" name="Line 1018"/>
            <p:cNvSpPr>
              <a:spLocks noChangeShapeType="1"/>
            </p:cNvSpPr>
            <p:nvPr/>
          </p:nvSpPr>
          <p:spPr bwMode="auto">
            <a:xfrm>
              <a:off x="2739" y="3293"/>
              <a:ext cx="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1762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b="45096"/>
          <a:stretch>
            <a:fillRect/>
          </a:stretch>
        </p:blipFill>
        <p:spPr bwMode="auto">
          <a:xfrm>
            <a:off x="395536" y="1556792"/>
            <a:ext cx="84867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  <a:solidFill>
            <a:srgbClr val="FF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Long lived atoms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64704"/>
            <a:ext cx="7898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 order to measure an other combination of scattering length : 2a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+a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2011-2012 data taking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2636912"/>
            <a:ext cx="142218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pp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&amp; CC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and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NC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0" y="4941168"/>
            <a:ext cx="897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lang="en-US" sz="1800" i="1" baseline="-25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l-GR" sz="1800" i="1" baseline="-25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π</a:t>
            </a:r>
            <a:r>
              <a:rPr lang="en-US" sz="1800" i="1" baseline="-25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decay in the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-state is forbidden by angular momentum conservation. 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T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he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lifetime of the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lang="en-US" sz="1800" i="1" baseline="-25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l-GR" sz="1800" i="1" baseline="-25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π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atom in the 2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state (τ</a:t>
            </a:r>
            <a:r>
              <a:rPr lang="en-US" sz="1800" baseline="-25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sz="1800" i="1" baseline="-25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=1.17 ·10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-11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s) is determined by the 2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–1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radiative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transition with a subsequent annihilation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from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1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state 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(τ</a:t>
            </a:r>
            <a:r>
              <a:rPr lang="en-US" sz="1800" baseline="-25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1</a:t>
            </a:r>
            <a:r>
              <a:rPr lang="en-US" sz="1800" i="1" baseline="-25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=3 ·10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-15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s):    </a:t>
            </a:r>
            <a:r>
              <a:rPr lang="el-GR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π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+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+ </a:t>
            </a:r>
            <a:r>
              <a:rPr lang="el-GR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π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-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l-GR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π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0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+ </a:t>
            </a:r>
            <a:r>
              <a:rPr lang="el-GR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π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0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59832" y="3068961"/>
            <a:ext cx="45719" cy="144016"/>
          </a:xfrm>
          <a:custGeom>
            <a:avLst/>
            <a:gdLst>
              <a:gd name="connsiteX0" fmla="*/ 3208 w 80210"/>
              <a:gd name="connsiteY0" fmla="*/ 0 h 346510"/>
              <a:gd name="connsiteX1" fmla="*/ 80210 w 80210"/>
              <a:gd name="connsiteY1" fmla="*/ 67377 h 346510"/>
              <a:gd name="connsiteX2" fmla="*/ 3208 w 80210"/>
              <a:gd name="connsiteY2" fmla="*/ 134754 h 346510"/>
              <a:gd name="connsiteX3" fmla="*/ 60960 w 80210"/>
              <a:gd name="connsiteY3" fmla="*/ 211756 h 346510"/>
              <a:gd name="connsiteX4" fmla="*/ 12834 w 80210"/>
              <a:gd name="connsiteY4" fmla="*/ 269508 h 346510"/>
              <a:gd name="connsiteX5" fmla="*/ 32084 w 80210"/>
              <a:gd name="connsiteY5" fmla="*/ 298383 h 346510"/>
              <a:gd name="connsiteX6" fmla="*/ 32084 w 80210"/>
              <a:gd name="connsiteY6" fmla="*/ 336884 h 346510"/>
              <a:gd name="connsiteX7" fmla="*/ 32084 w 80210"/>
              <a:gd name="connsiteY7" fmla="*/ 336884 h 346510"/>
              <a:gd name="connsiteX8" fmla="*/ 22459 w 80210"/>
              <a:gd name="connsiteY8" fmla="*/ 346510 h 34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10" h="346510">
                <a:moveTo>
                  <a:pt x="3208" y="0"/>
                </a:moveTo>
                <a:cubicBezTo>
                  <a:pt x="28875" y="22459"/>
                  <a:pt x="80210" y="44918"/>
                  <a:pt x="80210" y="67377"/>
                </a:cubicBezTo>
                <a:cubicBezTo>
                  <a:pt x="80210" y="89836"/>
                  <a:pt x="6416" y="110691"/>
                  <a:pt x="3208" y="134754"/>
                </a:cubicBezTo>
                <a:cubicBezTo>
                  <a:pt x="0" y="158817"/>
                  <a:pt x="59356" y="189297"/>
                  <a:pt x="60960" y="211756"/>
                </a:cubicBezTo>
                <a:cubicBezTo>
                  <a:pt x="62564" y="234215"/>
                  <a:pt x="17647" y="255070"/>
                  <a:pt x="12834" y="269508"/>
                </a:cubicBezTo>
                <a:cubicBezTo>
                  <a:pt x="8021" y="283946"/>
                  <a:pt x="28876" y="287154"/>
                  <a:pt x="32084" y="298383"/>
                </a:cubicBezTo>
                <a:cubicBezTo>
                  <a:pt x="35292" y="309612"/>
                  <a:pt x="32084" y="336884"/>
                  <a:pt x="32084" y="336884"/>
                </a:cubicBezTo>
                <a:lnTo>
                  <a:pt x="32084" y="336884"/>
                </a:lnTo>
                <a:lnTo>
                  <a:pt x="22459" y="34651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15816" y="313167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*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045" r="50000" b="27366"/>
          <a:stretch>
            <a:fillRect/>
          </a:stretch>
        </p:blipFill>
        <p:spPr bwMode="auto">
          <a:xfrm>
            <a:off x="251520" y="2348880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2010-2011 : Production of A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p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in Beryllium target 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041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Distribution over |Q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| of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p</a:t>
            </a:r>
            <a:r>
              <a:rPr lang="en-US" baseline="300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+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-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pairs collected in 2010-2011 with Beryllium target </a:t>
            </a: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with the cut Q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&lt;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1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MeV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/c. Experimental data (points with errors) have been fitted</a:t>
            </a: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by a sum of simulated CC and NC pairs (dashed line).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733256"/>
            <a:ext cx="814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Produced atoms normalized on the proton flux :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en-US" baseline="-40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baseline="-40000" dirty="0" smtClean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= (5.1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+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0.5) x 10 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-14 </a:t>
            </a:r>
            <a:endParaRPr lang="en-US" baseline="300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2222" b="38889"/>
          <a:stretch>
            <a:fillRect/>
          </a:stretch>
        </p:blipFill>
        <p:spPr bwMode="auto">
          <a:xfrm>
            <a:off x="179512" y="2996952"/>
            <a:ext cx="842493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Simulation of the permanent magnet at the target 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691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Simulated atomic pairs from long lived atoms(light area)  over Q</a:t>
            </a:r>
            <a:r>
              <a:rPr lang="en-US" sz="1600" baseline="-25000" dirty="0" smtClean="0">
                <a:latin typeface="Comic Sans MS" pitchFamily="66" charset="0"/>
              </a:rPr>
              <a:t>Y</a:t>
            </a:r>
            <a:r>
              <a:rPr lang="en-US" sz="1600" dirty="0" smtClean="0">
                <a:latin typeface="Comic Sans MS" pitchFamily="66" charset="0"/>
              </a:rPr>
              <a:t> above the background </a:t>
            </a:r>
          </a:p>
          <a:p>
            <a:r>
              <a:rPr lang="en-US" sz="1600" dirty="0" smtClean="0">
                <a:latin typeface="Comic Sans MS" pitchFamily="66" charset="0"/>
              </a:rPr>
              <a:t>of pp pairs produced in the Beryllium target with cuts |Q</a:t>
            </a:r>
            <a:r>
              <a:rPr lang="en-US" sz="1600" baseline="-25000" dirty="0" smtClean="0">
                <a:latin typeface="Comic Sans MS" pitchFamily="66" charset="0"/>
              </a:rPr>
              <a:t>X</a:t>
            </a:r>
            <a:r>
              <a:rPr lang="en-US" sz="1600" dirty="0" smtClean="0">
                <a:latin typeface="Comic Sans MS" pitchFamily="66" charset="0"/>
              </a:rPr>
              <a:t>, Q</a:t>
            </a:r>
            <a:r>
              <a:rPr lang="en-US" sz="1600" baseline="-25000" dirty="0" smtClean="0">
                <a:latin typeface="Comic Sans MS" pitchFamily="66" charset="0"/>
              </a:rPr>
              <a:t>L</a:t>
            </a:r>
            <a:r>
              <a:rPr lang="en-US" sz="1600" dirty="0" smtClean="0">
                <a:latin typeface="Comic Sans MS" pitchFamily="66" charset="0"/>
              </a:rPr>
              <a:t>|&lt;1MeV/c (hatched area).</a:t>
            </a:r>
          </a:p>
          <a:p>
            <a:r>
              <a:rPr lang="en-US" sz="1600" dirty="0" smtClean="0">
                <a:latin typeface="Comic Sans MS" pitchFamily="66" charset="0"/>
              </a:rPr>
              <a:t>On the left  side  without the magnet and on the right with the magnet used during 2011.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59832" y="2636912"/>
            <a:ext cx="1152128" cy="720080"/>
          </a:xfrm>
          <a:prstGeom prst="straightConnector1">
            <a:avLst/>
          </a:prstGeom>
          <a:ln>
            <a:solidFill>
              <a:srgbClr val="B41C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83968" y="2636912"/>
            <a:ext cx="1080120" cy="2088232"/>
          </a:xfrm>
          <a:prstGeom prst="straightConnector1">
            <a:avLst/>
          </a:prstGeom>
          <a:ln>
            <a:solidFill>
              <a:srgbClr val="B41CA9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5816" y="2204864"/>
            <a:ext cx="409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41CA9"/>
                </a:solidFill>
                <a:latin typeface="Comic Sans MS" pitchFamily="66" charset="0"/>
              </a:rPr>
              <a:t>Atomic pairs from long lived atoms</a:t>
            </a:r>
            <a:endParaRPr lang="en-US" b="1" dirty="0">
              <a:solidFill>
                <a:srgbClr val="B41CA9"/>
              </a:solidFill>
              <a:latin typeface="Comic Sans MS" pitchFamily="66" charset="0"/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rot="5400000">
            <a:off x="1007604" y="5697252"/>
            <a:ext cx="0" cy="136815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>
            <a:off x="323526" y="5301207"/>
            <a:ext cx="1" cy="108012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207516" y="5969374"/>
            <a:ext cx="1993900" cy="558801"/>
            <a:chOff x="1222" y="1449"/>
            <a:chExt cx="1256" cy="352"/>
          </a:xfrm>
        </p:grpSpPr>
        <p:sp>
          <p:nvSpPr>
            <p:cNvPr id="18" name="Line 32"/>
            <p:cNvSpPr>
              <a:spLocks noChangeShapeType="1"/>
            </p:cNvSpPr>
            <p:nvPr/>
          </p:nvSpPr>
          <p:spPr bwMode="auto">
            <a:xfrm rot="3498718">
              <a:off x="1467" y="1204"/>
              <a:ext cx="109" cy="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9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57388955"/>
                </p:ext>
              </p:extLst>
            </p:nvPr>
          </p:nvGraphicFramePr>
          <p:xfrm>
            <a:off x="2281" y="1579"/>
            <a:ext cx="197" cy="222"/>
          </p:xfrm>
          <a:graphic>
            <a:graphicData uri="http://schemas.openxmlformats.org/presentationml/2006/ole">
              <p:oleObj spid="_x0000_s26626" name="Equation" r:id="rId4" imgW="152280" imgH="203040" progId="Equation.3">
                <p:embed/>
              </p:oleObj>
            </a:graphicData>
          </a:graphic>
        </p:graphicFrame>
      </p:grpSp>
      <p:graphicFrame>
        <p:nvGraphicFramePr>
          <p:cNvPr id="1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579611"/>
              </p:ext>
            </p:extLst>
          </p:nvPr>
        </p:nvGraphicFramePr>
        <p:xfrm>
          <a:off x="827584" y="5229200"/>
          <a:ext cx="439737" cy="439737"/>
        </p:xfrm>
        <a:graphic>
          <a:graphicData uri="http://schemas.openxmlformats.org/presentationml/2006/ole">
            <p:oleObj spid="_x0000_s26628" name="Equation" r:id="rId5" imgW="253800" imgH="2538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03648" y="63093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z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600" y="56612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x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30120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59632" y="4509120"/>
            <a:ext cx="304800" cy="3048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5148064" y="4149080"/>
            <a:ext cx="304800" cy="37680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9672" y="4509120"/>
            <a:ext cx="2987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Pairs generated after magnet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3933056"/>
            <a:ext cx="298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Pairs generated on Be target before magnet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91" r="49026" b="47320"/>
          <a:stretch>
            <a:fillRect/>
          </a:stretch>
        </p:blipFill>
        <p:spPr bwMode="auto">
          <a:xfrm>
            <a:off x="609600" y="1196752"/>
            <a:ext cx="460452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6"/>
          <p:cNvGrpSpPr/>
          <p:nvPr/>
        </p:nvGrpSpPr>
        <p:grpSpPr>
          <a:xfrm>
            <a:off x="2411760" y="1628800"/>
            <a:ext cx="533400" cy="533400"/>
            <a:chOff x="1828800" y="1579084"/>
            <a:chExt cx="533400" cy="533400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1828800" y="1579084"/>
              <a:ext cx="304800" cy="304800"/>
            </a:xfrm>
            <a:prstGeom prst="ellipse">
              <a:avLst/>
            </a:prstGeom>
            <a:grp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6" name="Straight Arrow Connector 5"/>
            <p:cNvCxnSpPr>
              <a:stCxn id="3" idx="5"/>
            </p:cNvCxnSpPr>
            <p:nvPr/>
          </p:nvCxnSpPr>
          <p:spPr>
            <a:xfrm>
              <a:off x="2088963" y="1839247"/>
              <a:ext cx="273237" cy="273237"/>
            </a:xfrm>
            <a:prstGeom prst="straightConnector1">
              <a:avLst/>
            </a:prstGeom>
            <a:grpFill/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5"/>
          <p:cNvGrpSpPr/>
          <p:nvPr/>
        </p:nvGrpSpPr>
        <p:grpSpPr>
          <a:xfrm>
            <a:off x="4067944" y="2132856"/>
            <a:ext cx="549181" cy="582454"/>
            <a:chOff x="3352800" y="1551146"/>
            <a:chExt cx="549181" cy="582454"/>
          </a:xfrm>
        </p:grpSpPr>
        <p:sp>
          <p:nvSpPr>
            <p:cNvPr id="10" name="Oval 9"/>
            <p:cNvSpPr/>
            <p:nvPr/>
          </p:nvSpPr>
          <p:spPr>
            <a:xfrm>
              <a:off x="3597181" y="1551146"/>
              <a:ext cx="304800" cy="304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/>
          </p:nvCxnSpPr>
          <p:spPr>
            <a:xfrm flipH="1">
              <a:off x="3352800" y="1811309"/>
              <a:ext cx="289018" cy="32229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51520" y="332656"/>
            <a:ext cx="9329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2011 data : Experimental distribution of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e</a:t>
            </a:r>
            <a:r>
              <a:rPr lang="en-US" sz="2800" baseline="30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+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e</a:t>
            </a:r>
            <a:r>
              <a:rPr lang="en-US" sz="2900" baseline="30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over Q</a:t>
            </a:r>
            <a:r>
              <a:rPr lang="en-US" sz="2800" baseline="-25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Y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896544" cy="26928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2 new magnets: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Sm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Co</a:t>
            </a:r>
            <a:r>
              <a:rPr lang="en-US" sz="2400" baseline="-25000" dirty="0" smtClean="0">
                <a:latin typeface="Comic Sans MS" pitchFamily="66" charset="0"/>
              </a:rPr>
              <a:t>17</a:t>
            </a:r>
            <a:r>
              <a:rPr lang="en-US" sz="2400" dirty="0" smtClean="0">
                <a:latin typeface="Comic Sans MS" pitchFamily="66" charset="0"/>
              </a:rPr>
              <a:t>, high resistivity against radiation,  B=0.26T, expected signal &gt; 9 sigma. </a:t>
            </a:r>
          </a:p>
          <a:p>
            <a:r>
              <a:rPr lang="en-US" sz="2400" dirty="0" smtClean="0">
                <a:latin typeface="Comic Sans MS" pitchFamily="66" charset="0"/>
              </a:rPr>
              <a:t>New retracting device allows to replace magnet fast.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404664"/>
            <a:ext cx="6247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E39"/>
                </a:solidFill>
                <a:latin typeface="Comic Sans MS" pitchFamily="66" charset="0"/>
              </a:rPr>
              <a:t>Magnet for 2012 run </a:t>
            </a:r>
            <a:endParaRPr lang="en-US" sz="4400" b="1" dirty="0">
              <a:solidFill>
                <a:srgbClr val="007E39"/>
              </a:solidFill>
              <a:latin typeface="Comic Sans MS" pitchFamily="66" charset="0"/>
            </a:endParaRPr>
          </a:p>
        </p:txBody>
      </p:sp>
      <p:pic>
        <p:nvPicPr>
          <p:cNvPr id="5" name="Content Placeholder 3" descr="RetracDe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3280975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4077072"/>
            <a:ext cx="373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BLUE … magnet yoke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4581128"/>
            <a:ext cx="373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GREY … magnet poles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5085184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RED … magnet shimming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5589240"/>
            <a:ext cx="373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E02BF"/>
                </a:solidFill>
                <a:latin typeface="Comic Sans MS" pitchFamily="66" charset="0"/>
              </a:rPr>
              <a:t>PURPLE … Pt foil</a:t>
            </a:r>
            <a:endParaRPr lang="en-US" sz="2400" b="1" dirty="0">
              <a:solidFill>
                <a:srgbClr val="CE02B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717550" indent="-452438" algn="ctr" defTabSz="811213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Energy splitting in theory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33796" name="TextBox 16"/>
          <p:cNvSpPr txBox="1">
            <a:spLocks noChangeArrowheads="1"/>
          </p:cNvSpPr>
          <p:nvPr/>
        </p:nvSpPr>
        <p:spPr bwMode="auto">
          <a:xfrm>
            <a:off x="179512" y="5733256"/>
            <a:ext cx="864096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observation of 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ππ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atom long-lived states opens the future possibility 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measure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energy difference between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and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np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states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E(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np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and the value of 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ππ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scattering lengths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|2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0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+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|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endParaRPr lang="en-US" sz="28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4277305"/>
            <a:ext cx="2363019" cy="427618"/>
          </a:xfrm>
          <a:prstGeom prst="rect">
            <a:avLst/>
          </a:prstGeom>
          <a:blipFill rotWithShape="1">
            <a:blip r:embed="rId2" cstate="print"/>
            <a:stretch>
              <a:fillRect b="-985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8234" y="4302153"/>
            <a:ext cx="2514600" cy="429028"/>
          </a:xfrm>
          <a:prstGeom prst="rect">
            <a:avLst/>
          </a:prstGeom>
          <a:blipFill rotWithShape="1">
            <a:blip r:embed="rId3" cstate="print"/>
            <a:stretch>
              <a:fillRect b="-985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81600" y="4907621"/>
            <a:ext cx="3200400" cy="450444"/>
          </a:xfrm>
          <a:prstGeom prst="rect">
            <a:avLst/>
          </a:prstGeom>
          <a:blipFill rotWithShape="1">
            <a:blip r:embed="rId4" cstate="print"/>
            <a:stretch>
              <a:fillRect b="-9459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6770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45255" y="4272610"/>
            <a:ext cx="2452338" cy="468333"/>
          </a:xfrm>
          <a:prstGeom prst="rect">
            <a:avLst/>
          </a:prstGeom>
          <a:blipFill rotWithShape="1">
            <a:blip r:embed="rId6" cstate="print"/>
            <a:stretch>
              <a:fillRect b="-779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869160"/>
            <a:ext cx="44862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804248" y="3284984"/>
            <a:ext cx="2149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Lucida Sans" pitchFamily="34" charset="0"/>
              </a:rPr>
              <a:t>Electromagnetic corr.</a:t>
            </a:r>
            <a:endParaRPr lang="en-US" sz="1400" b="1" dirty="0" smtClean="0">
              <a:latin typeface="Lucida Sans" pitchFamily="34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516216" y="980728"/>
            <a:ext cx="1152128" cy="878636"/>
            <a:chOff x="6516216" y="1052736"/>
            <a:chExt cx="1152128" cy="878636"/>
          </a:xfrm>
        </p:grpSpPr>
        <p:sp>
          <p:nvSpPr>
            <p:cNvPr id="20" name="Freeform 19"/>
            <p:cNvSpPr/>
            <p:nvPr/>
          </p:nvSpPr>
          <p:spPr bwMode="auto">
            <a:xfrm rot="5400000">
              <a:off x="7019989" y="923543"/>
              <a:ext cx="201484" cy="488950"/>
            </a:xfrm>
            <a:custGeom>
              <a:avLst/>
              <a:gdLst>
                <a:gd name="connsiteX0" fmla="*/ 123935 w 937290"/>
                <a:gd name="connsiteY0" fmla="*/ 12530 h 2675669"/>
                <a:gd name="connsiteX1" fmla="*/ 575039 w 937290"/>
                <a:gd name="connsiteY1" fmla="*/ 110066 h 2675669"/>
                <a:gd name="connsiteX2" fmla="*/ 733535 w 937290"/>
                <a:gd name="connsiteY2" fmla="*/ 280754 h 2675669"/>
                <a:gd name="connsiteX3" fmla="*/ 831071 w 937290"/>
                <a:gd name="connsiteY3" fmla="*/ 695282 h 2675669"/>
                <a:gd name="connsiteX4" fmla="*/ 721343 w 937290"/>
                <a:gd name="connsiteY4" fmla="*/ 914738 h 2675669"/>
                <a:gd name="connsiteX5" fmla="*/ 526271 w 937290"/>
                <a:gd name="connsiteY5" fmla="*/ 1048850 h 2675669"/>
                <a:gd name="connsiteX6" fmla="*/ 416543 w 937290"/>
                <a:gd name="connsiteY6" fmla="*/ 1109810 h 2675669"/>
                <a:gd name="connsiteX7" fmla="*/ 294623 w 937290"/>
                <a:gd name="connsiteY7" fmla="*/ 1122002 h 2675669"/>
                <a:gd name="connsiteX8" fmla="*/ 184895 w 937290"/>
                <a:gd name="connsiteY8" fmla="*/ 1085426 h 2675669"/>
                <a:gd name="connsiteX9" fmla="*/ 123935 w 937290"/>
                <a:gd name="connsiteY9" fmla="*/ 987890 h 2675669"/>
                <a:gd name="connsiteX10" fmla="*/ 62975 w 937290"/>
                <a:gd name="connsiteY10" fmla="*/ 914738 h 2675669"/>
                <a:gd name="connsiteX11" fmla="*/ 87359 w 937290"/>
                <a:gd name="connsiteY11" fmla="*/ 695282 h 2675669"/>
                <a:gd name="connsiteX12" fmla="*/ 99551 w 937290"/>
                <a:gd name="connsiteY12" fmla="*/ 646514 h 2675669"/>
                <a:gd name="connsiteX13" fmla="*/ 184895 w 937290"/>
                <a:gd name="connsiteY13" fmla="*/ 597746 h 2675669"/>
                <a:gd name="connsiteX14" fmla="*/ 440927 w 937290"/>
                <a:gd name="connsiteY14" fmla="*/ 622130 h 2675669"/>
                <a:gd name="connsiteX15" fmla="*/ 709151 w 937290"/>
                <a:gd name="connsiteY15" fmla="*/ 731858 h 2675669"/>
                <a:gd name="connsiteX16" fmla="*/ 794495 w 937290"/>
                <a:gd name="connsiteY16" fmla="*/ 817202 h 2675669"/>
                <a:gd name="connsiteX17" fmla="*/ 904223 w 937290"/>
                <a:gd name="connsiteY17" fmla="*/ 1256114 h 2675669"/>
                <a:gd name="connsiteX18" fmla="*/ 879839 w 937290"/>
                <a:gd name="connsiteY18" fmla="*/ 1560914 h 2675669"/>
                <a:gd name="connsiteX19" fmla="*/ 843263 w 937290"/>
                <a:gd name="connsiteY19" fmla="*/ 1695026 h 2675669"/>
                <a:gd name="connsiteX20" fmla="*/ 745727 w 937290"/>
                <a:gd name="connsiteY20" fmla="*/ 1829138 h 2675669"/>
                <a:gd name="connsiteX21" fmla="*/ 538463 w 937290"/>
                <a:gd name="connsiteY21" fmla="*/ 1975442 h 2675669"/>
                <a:gd name="connsiteX22" fmla="*/ 416543 w 937290"/>
                <a:gd name="connsiteY22" fmla="*/ 1987634 h 2675669"/>
                <a:gd name="connsiteX23" fmla="*/ 123935 w 937290"/>
                <a:gd name="connsiteY23" fmla="*/ 1816946 h 2675669"/>
                <a:gd name="connsiteX24" fmla="*/ 75167 w 937290"/>
                <a:gd name="connsiteY24" fmla="*/ 1402418 h 2675669"/>
                <a:gd name="connsiteX25" fmla="*/ 270239 w 937290"/>
                <a:gd name="connsiteY25" fmla="*/ 1365842 h 2675669"/>
                <a:gd name="connsiteX26" fmla="*/ 709151 w 937290"/>
                <a:gd name="connsiteY26" fmla="*/ 1536530 h 2675669"/>
                <a:gd name="connsiteX27" fmla="*/ 843263 w 937290"/>
                <a:gd name="connsiteY27" fmla="*/ 1634066 h 2675669"/>
                <a:gd name="connsiteX28" fmla="*/ 916415 w 937290"/>
                <a:gd name="connsiteY28" fmla="*/ 1780370 h 2675669"/>
                <a:gd name="connsiteX29" fmla="*/ 916415 w 937290"/>
                <a:gd name="connsiteY29" fmla="*/ 2231474 h 2675669"/>
                <a:gd name="connsiteX30" fmla="*/ 843263 w 937290"/>
                <a:gd name="connsiteY30" fmla="*/ 2475314 h 2675669"/>
                <a:gd name="connsiteX31" fmla="*/ 660383 w 937290"/>
                <a:gd name="connsiteY31" fmla="*/ 2585042 h 2675669"/>
                <a:gd name="connsiteX32" fmla="*/ 331199 w 937290"/>
                <a:gd name="connsiteY32" fmla="*/ 2670386 h 2675669"/>
                <a:gd name="connsiteX33" fmla="*/ 123935 w 937290"/>
                <a:gd name="connsiteY33" fmla="*/ 2658194 h 2675669"/>
                <a:gd name="connsiteX0" fmla="*/ 0 w 1061774"/>
                <a:gd name="connsiteY0" fmla="*/ 196006 h 2675669"/>
                <a:gd name="connsiteX1" fmla="*/ 699523 w 1061774"/>
                <a:gd name="connsiteY1" fmla="*/ 110066 h 2675669"/>
                <a:gd name="connsiteX2" fmla="*/ 858019 w 1061774"/>
                <a:gd name="connsiteY2" fmla="*/ 280754 h 2675669"/>
                <a:gd name="connsiteX3" fmla="*/ 955555 w 1061774"/>
                <a:gd name="connsiteY3" fmla="*/ 695282 h 2675669"/>
                <a:gd name="connsiteX4" fmla="*/ 845827 w 1061774"/>
                <a:gd name="connsiteY4" fmla="*/ 914738 h 2675669"/>
                <a:gd name="connsiteX5" fmla="*/ 650755 w 1061774"/>
                <a:gd name="connsiteY5" fmla="*/ 1048850 h 2675669"/>
                <a:gd name="connsiteX6" fmla="*/ 541027 w 1061774"/>
                <a:gd name="connsiteY6" fmla="*/ 1109810 h 2675669"/>
                <a:gd name="connsiteX7" fmla="*/ 419107 w 1061774"/>
                <a:gd name="connsiteY7" fmla="*/ 1122002 h 2675669"/>
                <a:gd name="connsiteX8" fmla="*/ 309379 w 1061774"/>
                <a:gd name="connsiteY8" fmla="*/ 1085426 h 2675669"/>
                <a:gd name="connsiteX9" fmla="*/ 248419 w 1061774"/>
                <a:gd name="connsiteY9" fmla="*/ 987890 h 2675669"/>
                <a:gd name="connsiteX10" fmla="*/ 187459 w 1061774"/>
                <a:gd name="connsiteY10" fmla="*/ 914738 h 2675669"/>
                <a:gd name="connsiteX11" fmla="*/ 211843 w 1061774"/>
                <a:gd name="connsiteY11" fmla="*/ 695282 h 2675669"/>
                <a:gd name="connsiteX12" fmla="*/ 224035 w 1061774"/>
                <a:gd name="connsiteY12" fmla="*/ 646514 h 2675669"/>
                <a:gd name="connsiteX13" fmla="*/ 309379 w 1061774"/>
                <a:gd name="connsiteY13" fmla="*/ 597746 h 2675669"/>
                <a:gd name="connsiteX14" fmla="*/ 565411 w 1061774"/>
                <a:gd name="connsiteY14" fmla="*/ 622130 h 2675669"/>
                <a:gd name="connsiteX15" fmla="*/ 833635 w 1061774"/>
                <a:gd name="connsiteY15" fmla="*/ 731858 h 2675669"/>
                <a:gd name="connsiteX16" fmla="*/ 918979 w 1061774"/>
                <a:gd name="connsiteY16" fmla="*/ 817202 h 2675669"/>
                <a:gd name="connsiteX17" fmla="*/ 1028707 w 1061774"/>
                <a:gd name="connsiteY17" fmla="*/ 1256114 h 2675669"/>
                <a:gd name="connsiteX18" fmla="*/ 1004323 w 1061774"/>
                <a:gd name="connsiteY18" fmla="*/ 1560914 h 2675669"/>
                <a:gd name="connsiteX19" fmla="*/ 967747 w 1061774"/>
                <a:gd name="connsiteY19" fmla="*/ 1695026 h 2675669"/>
                <a:gd name="connsiteX20" fmla="*/ 870211 w 1061774"/>
                <a:gd name="connsiteY20" fmla="*/ 1829138 h 2675669"/>
                <a:gd name="connsiteX21" fmla="*/ 662947 w 1061774"/>
                <a:gd name="connsiteY21" fmla="*/ 1975442 h 2675669"/>
                <a:gd name="connsiteX22" fmla="*/ 541027 w 1061774"/>
                <a:gd name="connsiteY22" fmla="*/ 1987634 h 2675669"/>
                <a:gd name="connsiteX23" fmla="*/ 248419 w 1061774"/>
                <a:gd name="connsiteY23" fmla="*/ 1816946 h 2675669"/>
                <a:gd name="connsiteX24" fmla="*/ 199651 w 1061774"/>
                <a:gd name="connsiteY24" fmla="*/ 1402418 h 2675669"/>
                <a:gd name="connsiteX25" fmla="*/ 394723 w 1061774"/>
                <a:gd name="connsiteY25" fmla="*/ 1365842 h 2675669"/>
                <a:gd name="connsiteX26" fmla="*/ 833635 w 1061774"/>
                <a:gd name="connsiteY26" fmla="*/ 1536530 h 2675669"/>
                <a:gd name="connsiteX27" fmla="*/ 967747 w 1061774"/>
                <a:gd name="connsiteY27" fmla="*/ 1634066 h 2675669"/>
                <a:gd name="connsiteX28" fmla="*/ 1040899 w 1061774"/>
                <a:gd name="connsiteY28" fmla="*/ 1780370 h 2675669"/>
                <a:gd name="connsiteX29" fmla="*/ 1040899 w 1061774"/>
                <a:gd name="connsiteY29" fmla="*/ 2231474 h 2675669"/>
                <a:gd name="connsiteX30" fmla="*/ 967747 w 1061774"/>
                <a:gd name="connsiteY30" fmla="*/ 2475314 h 2675669"/>
                <a:gd name="connsiteX31" fmla="*/ 784867 w 1061774"/>
                <a:gd name="connsiteY31" fmla="*/ 2585042 h 2675669"/>
                <a:gd name="connsiteX32" fmla="*/ 455683 w 1061774"/>
                <a:gd name="connsiteY32" fmla="*/ 2670386 h 2675669"/>
                <a:gd name="connsiteX33" fmla="*/ 248419 w 1061774"/>
                <a:gd name="connsiteY33" fmla="*/ 2658194 h 2675669"/>
                <a:gd name="connsiteX0" fmla="*/ 0 w 1061774"/>
                <a:gd name="connsiteY0" fmla="*/ 196006 h 2675669"/>
                <a:gd name="connsiteX1" fmla="*/ 699523 w 1061774"/>
                <a:gd name="connsiteY1" fmla="*/ 110066 h 2675669"/>
                <a:gd name="connsiteX2" fmla="*/ 858019 w 1061774"/>
                <a:gd name="connsiteY2" fmla="*/ 280754 h 2675669"/>
                <a:gd name="connsiteX3" fmla="*/ 955555 w 1061774"/>
                <a:gd name="connsiteY3" fmla="*/ 695282 h 2675669"/>
                <a:gd name="connsiteX4" fmla="*/ 845827 w 1061774"/>
                <a:gd name="connsiteY4" fmla="*/ 914738 h 2675669"/>
                <a:gd name="connsiteX5" fmla="*/ 650755 w 1061774"/>
                <a:gd name="connsiteY5" fmla="*/ 1048850 h 2675669"/>
                <a:gd name="connsiteX6" fmla="*/ 541027 w 1061774"/>
                <a:gd name="connsiteY6" fmla="*/ 1109810 h 2675669"/>
                <a:gd name="connsiteX7" fmla="*/ 419107 w 1061774"/>
                <a:gd name="connsiteY7" fmla="*/ 1122002 h 2675669"/>
                <a:gd name="connsiteX8" fmla="*/ 309379 w 1061774"/>
                <a:gd name="connsiteY8" fmla="*/ 1085426 h 2675669"/>
                <a:gd name="connsiteX9" fmla="*/ 248419 w 1061774"/>
                <a:gd name="connsiteY9" fmla="*/ 987890 h 2675669"/>
                <a:gd name="connsiteX10" fmla="*/ 187459 w 1061774"/>
                <a:gd name="connsiteY10" fmla="*/ 914738 h 2675669"/>
                <a:gd name="connsiteX11" fmla="*/ 211843 w 1061774"/>
                <a:gd name="connsiteY11" fmla="*/ 695282 h 2675669"/>
                <a:gd name="connsiteX12" fmla="*/ 224035 w 1061774"/>
                <a:gd name="connsiteY12" fmla="*/ 646514 h 2675669"/>
                <a:gd name="connsiteX13" fmla="*/ 309379 w 1061774"/>
                <a:gd name="connsiteY13" fmla="*/ 597746 h 2675669"/>
                <a:gd name="connsiteX14" fmla="*/ 565411 w 1061774"/>
                <a:gd name="connsiteY14" fmla="*/ 622130 h 2675669"/>
                <a:gd name="connsiteX15" fmla="*/ 833635 w 1061774"/>
                <a:gd name="connsiteY15" fmla="*/ 731858 h 2675669"/>
                <a:gd name="connsiteX16" fmla="*/ 918979 w 1061774"/>
                <a:gd name="connsiteY16" fmla="*/ 817202 h 2675669"/>
                <a:gd name="connsiteX17" fmla="*/ 1028707 w 1061774"/>
                <a:gd name="connsiteY17" fmla="*/ 1256114 h 2675669"/>
                <a:gd name="connsiteX18" fmla="*/ 1004323 w 1061774"/>
                <a:gd name="connsiteY18" fmla="*/ 1560914 h 2675669"/>
                <a:gd name="connsiteX19" fmla="*/ 967747 w 1061774"/>
                <a:gd name="connsiteY19" fmla="*/ 1695026 h 2675669"/>
                <a:gd name="connsiteX20" fmla="*/ 870211 w 1061774"/>
                <a:gd name="connsiteY20" fmla="*/ 1829138 h 2675669"/>
                <a:gd name="connsiteX21" fmla="*/ 662947 w 1061774"/>
                <a:gd name="connsiteY21" fmla="*/ 1975442 h 2675669"/>
                <a:gd name="connsiteX22" fmla="*/ 541027 w 1061774"/>
                <a:gd name="connsiteY22" fmla="*/ 1987634 h 2675669"/>
                <a:gd name="connsiteX23" fmla="*/ 248419 w 1061774"/>
                <a:gd name="connsiteY23" fmla="*/ 1816946 h 2675669"/>
                <a:gd name="connsiteX24" fmla="*/ 199651 w 1061774"/>
                <a:gd name="connsiteY24" fmla="*/ 1402418 h 2675669"/>
                <a:gd name="connsiteX25" fmla="*/ 394723 w 1061774"/>
                <a:gd name="connsiteY25" fmla="*/ 1365842 h 2675669"/>
                <a:gd name="connsiteX26" fmla="*/ 833635 w 1061774"/>
                <a:gd name="connsiteY26" fmla="*/ 1536530 h 2675669"/>
                <a:gd name="connsiteX27" fmla="*/ 967747 w 1061774"/>
                <a:gd name="connsiteY27" fmla="*/ 1634066 h 2675669"/>
                <a:gd name="connsiteX28" fmla="*/ 1040899 w 1061774"/>
                <a:gd name="connsiteY28" fmla="*/ 1780370 h 2675669"/>
                <a:gd name="connsiteX29" fmla="*/ 1040899 w 1061774"/>
                <a:gd name="connsiteY29" fmla="*/ 2231474 h 2675669"/>
                <a:gd name="connsiteX30" fmla="*/ 967747 w 1061774"/>
                <a:gd name="connsiteY30" fmla="*/ 2475314 h 2675669"/>
                <a:gd name="connsiteX31" fmla="*/ 784867 w 1061774"/>
                <a:gd name="connsiteY31" fmla="*/ 2585042 h 2675669"/>
                <a:gd name="connsiteX32" fmla="*/ 455683 w 1061774"/>
                <a:gd name="connsiteY32" fmla="*/ 2670386 h 2675669"/>
                <a:gd name="connsiteX33" fmla="*/ 0 w 1061774"/>
                <a:gd name="connsiteY33" fmla="*/ 2560292 h 267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61774" h="2675669">
                  <a:moveTo>
                    <a:pt x="0" y="196006"/>
                  </a:moveTo>
                  <a:cubicBezTo>
                    <a:pt x="182007" y="205106"/>
                    <a:pt x="542286" y="0"/>
                    <a:pt x="699523" y="110066"/>
                  </a:cubicBezTo>
                  <a:cubicBezTo>
                    <a:pt x="763130" y="154591"/>
                    <a:pt x="858019" y="280754"/>
                    <a:pt x="858019" y="280754"/>
                  </a:cubicBezTo>
                  <a:cubicBezTo>
                    <a:pt x="954323" y="553617"/>
                    <a:pt x="922611" y="415255"/>
                    <a:pt x="955555" y="695282"/>
                  </a:cubicBezTo>
                  <a:cubicBezTo>
                    <a:pt x="918979" y="768434"/>
                    <a:pt x="907378" y="860881"/>
                    <a:pt x="845827" y="914738"/>
                  </a:cubicBezTo>
                  <a:cubicBezTo>
                    <a:pt x="707161" y="1036070"/>
                    <a:pt x="798521" y="970621"/>
                    <a:pt x="650755" y="1048850"/>
                  </a:cubicBezTo>
                  <a:cubicBezTo>
                    <a:pt x="613776" y="1068427"/>
                    <a:pt x="580926" y="1097210"/>
                    <a:pt x="541027" y="1109810"/>
                  </a:cubicBezTo>
                  <a:cubicBezTo>
                    <a:pt x="502080" y="1122109"/>
                    <a:pt x="459747" y="1117938"/>
                    <a:pt x="419107" y="1122002"/>
                  </a:cubicBezTo>
                  <a:cubicBezTo>
                    <a:pt x="382531" y="1109810"/>
                    <a:pt x="339695" y="1109246"/>
                    <a:pt x="309379" y="1085426"/>
                  </a:cubicBezTo>
                  <a:cubicBezTo>
                    <a:pt x="279232" y="1061739"/>
                    <a:pt x="270703" y="1019088"/>
                    <a:pt x="248419" y="987890"/>
                  </a:cubicBezTo>
                  <a:cubicBezTo>
                    <a:pt x="229970" y="962061"/>
                    <a:pt x="207779" y="939122"/>
                    <a:pt x="187459" y="914738"/>
                  </a:cubicBezTo>
                  <a:cubicBezTo>
                    <a:pt x="195587" y="841586"/>
                    <a:pt x="201898" y="768209"/>
                    <a:pt x="211843" y="695282"/>
                  </a:cubicBezTo>
                  <a:cubicBezTo>
                    <a:pt x="214107" y="678679"/>
                    <a:pt x="212187" y="658362"/>
                    <a:pt x="224035" y="646514"/>
                  </a:cubicBezTo>
                  <a:cubicBezTo>
                    <a:pt x="247203" y="623346"/>
                    <a:pt x="280931" y="614002"/>
                    <a:pt x="309379" y="597746"/>
                  </a:cubicBezTo>
                  <a:cubicBezTo>
                    <a:pt x="394723" y="605874"/>
                    <a:pt x="480709" y="608895"/>
                    <a:pt x="565411" y="622130"/>
                  </a:cubicBezTo>
                  <a:cubicBezTo>
                    <a:pt x="661264" y="637107"/>
                    <a:pt x="754878" y="674978"/>
                    <a:pt x="833635" y="731858"/>
                  </a:cubicBezTo>
                  <a:cubicBezTo>
                    <a:pt x="866250" y="755413"/>
                    <a:pt x="890531" y="788754"/>
                    <a:pt x="918979" y="817202"/>
                  </a:cubicBezTo>
                  <a:cubicBezTo>
                    <a:pt x="1009210" y="1133009"/>
                    <a:pt x="974724" y="986199"/>
                    <a:pt x="1028707" y="1256114"/>
                  </a:cubicBezTo>
                  <a:cubicBezTo>
                    <a:pt x="1026700" y="1288228"/>
                    <a:pt x="1016660" y="1499229"/>
                    <a:pt x="1004323" y="1560914"/>
                  </a:cubicBezTo>
                  <a:cubicBezTo>
                    <a:pt x="995236" y="1606351"/>
                    <a:pt x="988469" y="1653581"/>
                    <a:pt x="967747" y="1695026"/>
                  </a:cubicBezTo>
                  <a:cubicBezTo>
                    <a:pt x="943027" y="1744467"/>
                    <a:pt x="910891" y="1791713"/>
                    <a:pt x="870211" y="1829138"/>
                  </a:cubicBezTo>
                  <a:cubicBezTo>
                    <a:pt x="807976" y="1886394"/>
                    <a:pt x="739141" y="1938756"/>
                    <a:pt x="662947" y="1975442"/>
                  </a:cubicBezTo>
                  <a:cubicBezTo>
                    <a:pt x="626148" y="1993160"/>
                    <a:pt x="581667" y="1983570"/>
                    <a:pt x="541027" y="1987634"/>
                  </a:cubicBezTo>
                  <a:cubicBezTo>
                    <a:pt x="443491" y="1930738"/>
                    <a:pt x="324376" y="1900498"/>
                    <a:pt x="248419" y="1816946"/>
                  </a:cubicBezTo>
                  <a:cubicBezTo>
                    <a:pt x="209521" y="1774158"/>
                    <a:pt x="124484" y="1477585"/>
                    <a:pt x="199651" y="1402418"/>
                  </a:cubicBezTo>
                  <a:cubicBezTo>
                    <a:pt x="246431" y="1355638"/>
                    <a:pt x="329699" y="1378034"/>
                    <a:pt x="394723" y="1365842"/>
                  </a:cubicBezTo>
                  <a:cubicBezTo>
                    <a:pt x="518155" y="1409406"/>
                    <a:pt x="720676" y="1476285"/>
                    <a:pt x="833635" y="1536530"/>
                  </a:cubicBezTo>
                  <a:cubicBezTo>
                    <a:pt x="882408" y="1562542"/>
                    <a:pt x="923043" y="1601554"/>
                    <a:pt x="967747" y="1634066"/>
                  </a:cubicBezTo>
                  <a:cubicBezTo>
                    <a:pt x="992131" y="1682834"/>
                    <a:pt x="1029585" y="1727032"/>
                    <a:pt x="1040899" y="1780370"/>
                  </a:cubicBezTo>
                  <a:cubicBezTo>
                    <a:pt x="1061774" y="1878780"/>
                    <a:pt x="1054163" y="2120942"/>
                    <a:pt x="1040899" y="2231474"/>
                  </a:cubicBezTo>
                  <a:cubicBezTo>
                    <a:pt x="1035774" y="2274181"/>
                    <a:pt x="991769" y="2450028"/>
                    <a:pt x="967747" y="2475314"/>
                  </a:cubicBezTo>
                  <a:cubicBezTo>
                    <a:pt x="918783" y="2526855"/>
                    <a:pt x="848011" y="2552381"/>
                    <a:pt x="784867" y="2585042"/>
                  </a:cubicBezTo>
                  <a:cubicBezTo>
                    <a:pt x="609656" y="2675669"/>
                    <a:pt x="638079" y="2656356"/>
                    <a:pt x="455683" y="2670386"/>
                  </a:cubicBezTo>
                  <a:cubicBezTo>
                    <a:pt x="289129" y="2656507"/>
                    <a:pt x="109897" y="2560292"/>
                    <a:pt x="0" y="2560292"/>
                  </a:cubicBezTo>
                </a:path>
              </a:pathLst>
            </a:cu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CC330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660232" y="1067276"/>
              <a:ext cx="93610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60232" y="1931372"/>
              <a:ext cx="93610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516216" y="1067276"/>
              <a:ext cx="216024" cy="864096"/>
            </a:xfrm>
            <a:prstGeom prst="ellipse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452320" y="1067276"/>
              <a:ext cx="216024" cy="864096"/>
            </a:xfrm>
            <a:prstGeom prst="ellipse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876256" y="1052736"/>
              <a:ext cx="361895" cy="145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876256" y="1916832"/>
              <a:ext cx="361895" cy="145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884368" y="980728"/>
            <a:ext cx="1152128" cy="990869"/>
            <a:chOff x="7991872" y="1096915"/>
            <a:chExt cx="1152128" cy="990869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8135888" y="1124744"/>
              <a:ext cx="93610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135888" y="1988840"/>
              <a:ext cx="93610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991872" y="1124744"/>
              <a:ext cx="216024" cy="864096"/>
            </a:xfrm>
            <a:prstGeom prst="ellipse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927976" y="1124744"/>
              <a:ext cx="216024" cy="864096"/>
            </a:xfrm>
            <a:prstGeom prst="ellipse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8351912" y="1110204"/>
              <a:ext cx="361895" cy="145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8460432" y="1988840"/>
              <a:ext cx="361895" cy="145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 bwMode="auto">
            <a:xfrm rot="19200000" flipH="1">
              <a:off x="8402156" y="1096915"/>
              <a:ext cx="116550" cy="533248"/>
            </a:xfrm>
            <a:custGeom>
              <a:avLst/>
              <a:gdLst>
                <a:gd name="connsiteX0" fmla="*/ 123935 w 937290"/>
                <a:gd name="connsiteY0" fmla="*/ 12530 h 2675669"/>
                <a:gd name="connsiteX1" fmla="*/ 575039 w 937290"/>
                <a:gd name="connsiteY1" fmla="*/ 110066 h 2675669"/>
                <a:gd name="connsiteX2" fmla="*/ 733535 w 937290"/>
                <a:gd name="connsiteY2" fmla="*/ 280754 h 2675669"/>
                <a:gd name="connsiteX3" fmla="*/ 831071 w 937290"/>
                <a:gd name="connsiteY3" fmla="*/ 695282 h 2675669"/>
                <a:gd name="connsiteX4" fmla="*/ 721343 w 937290"/>
                <a:gd name="connsiteY4" fmla="*/ 914738 h 2675669"/>
                <a:gd name="connsiteX5" fmla="*/ 526271 w 937290"/>
                <a:gd name="connsiteY5" fmla="*/ 1048850 h 2675669"/>
                <a:gd name="connsiteX6" fmla="*/ 416543 w 937290"/>
                <a:gd name="connsiteY6" fmla="*/ 1109810 h 2675669"/>
                <a:gd name="connsiteX7" fmla="*/ 294623 w 937290"/>
                <a:gd name="connsiteY7" fmla="*/ 1122002 h 2675669"/>
                <a:gd name="connsiteX8" fmla="*/ 184895 w 937290"/>
                <a:gd name="connsiteY8" fmla="*/ 1085426 h 2675669"/>
                <a:gd name="connsiteX9" fmla="*/ 123935 w 937290"/>
                <a:gd name="connsiteY9" fmla="*/ 987890 h 2675669"/>
                <a:gd name="connsiteX10" fmla="*/ 62975 w 937290"/>
                <a:gd name="connsiteY10" fmla="*/ 914738 h 2675669"/>
                <a:gd name="connsiteX11" fmla="*/ 87359 w 937290"/>
                <a:gd name="connsiteY11" fmla="*/ 695282 h 2675669"/>
                <a:gd name="connsiteX12" fmla="*/ 99551 w 937290"/>
                <a:gd name="connsiteY12" fmla="*/ 646514 h 2675669"/>
                <a:gd name="connsiteX13" fmla="*/ 184895 w 937290"/>
                <a:gd name="connsiteY13" fmla="*/ 597746 h 2675669"/>
                <a:gd name="connsiteX14" fmla="*/ 440927 w 937290"/>
                <a:gd name="connsiteY14" fmla="*/ 622130 h 2675669"/>
                <a:gd name="connsiteX15" fmla="*/ 709151 w 937290"/>
                <a:gd name="connsiteY15" fmla="*/ 731858 h 2675669"/>
                <a:gd name="connsiteX16" fmla="*/ 794495 w 937290"/>
                <a:gd name="connsiteY16" fmla="*/ 817202 h 2675669"/>
                <a:gd name="connsiteX17" fmla="*/ 904223 w 937290"/>
                <a:gd name="connsiteY17" fmla="*/ 1256114 h 2675669"/>
                <a:gd name="connsiteX18" fmla="*/ 879839 w 937290"/>
                <a:gd name="connsiteY18" fmla="*/ 1560914 h 2675669"/>
                <a:gd name="connsiteX19" fmla="*/ 843263 w 937290"/>
                <a:gd name="connsiteY19" fmla="*/ 1695026 h 2675669"/>
                <a:gd name="connsiteX20" fmla="*/ 745727 w 937290"/>
                <a:gd name="connsiteY20" fmla="*/ 1829138 h 2675669"/>
                <a:gd name="connsiteX21" fmla="*/ 538463 w 937290"/>
                <a:gd name="connsiteY21" fmla="*/ 1975442 h 2675669"/>
                <a:gd name="connsiteX22" fmla="*/ 416543 w 937290"/>
                <a:gd name="connsiteY22" fmla="*/ 1987634 h 2675669"/>
                <a:gd name="connsiteX23" fmla="*/ 123935 w 937290"/>
                <a:gd name="connsiteY23" fmla="*/ 1816946 h 2675669"/>
                <a:gd name="connsiteX24" fmla="*/ 75167 w 937290"/>
                <a:gd name="connsiteY24" fmla="*/ 1402418 h 2675669"/>
                <a:gd name="connsiteX25" fmla="*/ 270239 w 937290"/>
                <a:gd name="connsiteY25" fmla="*/ 1365842 h 2675669"/>
                <a:gd name="connsiteX26" fmla="*/ 709151 w 937290"/>
                <a:gd name="connsiteY26" fmla="*/ 1536530 h 2675669"/>
                <a:gd name="connsiteX27" fmla="*/ 843263 w 937290"/>
                <a:gd name="connsiteY27" fmla="*/ 1634066 h 2675669"/>
                <a:gd name="connsiteX28" fmla="*/ 916415 w 937290"/>
                <a:gd name="connsiteY28" fmla="*/ 1780370 h 2675669"/>
                <a:gd name="connsiteX29" fmla="*/ 916415 w 937290"/>
                <a:gd name="connsiteY29" fmla="*/ 2231474 h 2675669"/>
                <a:gd name="connsiteX30" fmla="*/ 843263 w 937290"/>
                <a:gd name="connsiteY30" fmla="*/ 2475314 h 2675669"/>
                <a:gd name="connsiteX31" fmla="*/ 660383 w 937290"/>
                <a:gd name="connsiteY31" fmla="*/ 2585042 h 2675669"/>
                <a:gd name="connsiteX32" fmla="*/ 331199 w 937290"/>
                <a:gd name="connsiteY32" fmla="*/ 2670386 h 2675669"/>
                <a:gd name="connsiteX33" fmla="*/ 123935 w 937290"/>
                <a:gd name="connsiteY33" fmla="*/ 2658194 h 267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37290" h="2675669">
                  <a:moveTo>
                    <a:pt x="123935" y="12530"/>
                  </a:moveTo>
                  <a:cubicBezTo>
                    <a:pt x="305942" y="21630"/>
                    <a:pt x="417802" y="0"/>
                    <a:pt x="575039" y="110066"/>
                  </a:cubicBezTo>
                  <a:cubicBezTo>
                    <a:pt x="638646" y="154591"/>
                    <a:pt x="733535" y="280754"/>
                    <a:pt x="733535" y="280754"/>
                  </a:cubicBezTo>
                  <a:cubicBezTo>
                    <a:pt x="829839" y="553617"/>
                    <a:pt x="798127" y="415255"/>
                    <a:pt x="831071" y="695282"/>
                  </a:cubicBezTo>
                  <a:cubicBezTo>
                    <a:pt x="794495" y="768434"/>
                    <a:pt x="782894" y="860881"/>
                    <a:pt x="721343" y="914738"/>
                  </a:cubicBezTo>
                  <a:cubicBezTo>
                    <a:pt x="582677" y="1036070"/>
                    <a:pt x="674037" y="970621"/>
                    <a:pt x="526271" y="1048850"/>
                  </a:cubicBezTo>
                  <a:cubicBezTo>
                    <a:pt x="489292" y="1068427"/>
                    <a:pt x="456442" y="1097210"/>
                    <a:pt x="416543" y="1109810"/>
                  </a:cubicBezTo>
                  <a:cubicBezTo>
                    <a:pt x="377596" y="1122109"/>
                    <a:pt x="335263" y="1117938"/>
                    <a:pt x="294623" y="1122002"/>
                  </a:cubicBezTo>
                  <a:cubicBezTo>
                    <a:pt x="258047" y="1109810"/>
                    <a:pt x="215211" y="1109246"/>
                    <a:pt x="184895" y="1085426"/>
                  </a:cubicBezTo>
                  <a:cubicBezTo>
                    <a:pt x="154748" y="1061739"/>
                    <a:pt x="146219" y="1019088"/>
                    <a:pt x="123935" y="987890"/>
                  </a:cubicBezTo>
                  <a:cubicBezTo>
                    <a:pt x="105486" y="962061"/>
                    <a:pt x="83295" y="939122"/>
                    <a:pt x="62975" y="914738"/>
                  </a:cubicBezTo>
                  <a:cubicBezTo>
                    <a:pt x="71103" y="841586"/>
                    <a:pt x="77414" y="768209"/>
                    <a:pt x="87359" y="695282"/>
                  </a:cubicBezTo>
                  <a:cubicBezTo>
                    <a:pt x="89623" y="678679"/>
                    <a:pt x="87703" y="658362"/>
                    <a:pt x="99551" y="646514"/>
                  </a:cubicBezTo>
                  <a:cubicBezTo>
                    <a:pt x="122719" y="623346"/>
                    <a:pt x="156447" y="614002"/>
                    <a:pt x="184895" y="597746"/>
                  </a:cubicBezTo>
                  <a:cubicBezTo>
                    <a:pt x="270239" y="605874"/>
                    <a:pt x="356225" y="608895"/>
                    <a:pt x="440927" y="622130"/>
                  </a:cubicBezTo>
                  <a:cubicBezTo>
                    <a:pt x="536780" y="637107"/>
                    <a:pt x="630394" y="674978"/>
                    <a:pt x="709151" y="731858"/>
                  </a:cubicBezTo>
                  <a:cubicBezTo>
                    <a:pt x="741766" y="755413"/>
                    <a:pt x="766047" y="788754"/>
                    <a:pt x="794495" y="817202"/>
                  </a:cubicBezTo>
                  <a:cubicBezTo>
                    <a:pt x="884726" y="1133009"/>
                    <a:pt x="850240" y="986199"/>
                    <a:pt x="904223" y="1256114"/>
                  </a:cubicBezTo>
                  <a:cubicBezTo>
                    <a:pt x="902216" y="1288228"/>
                    <a:pt x="892176" y="1499229"/>
                    <a:pt x="879839" y="1560914"/>
                  </a:cubicBezTo>
                  <a:cubicBezTo>
                    <a:pt x="870752" y="1606351"/>
                    <a:pt x="863985" y="1653581"/>
                    <a:pt x="843263" y="1695026"/>
                  </a:cubicBezTo>
                  <a:cubicBezTo>
                    <a:pt x="818543" y="1744467"/>
                    <a:pt x="786407" y="1791713"/>
                    <a:pt x="745727" y="1829138"/>
                  </a:cubicBezTo>
                  <a:cubicBezTo>
                    <a:pt x="683492" y="1886394"/>
                    <a:pt x="614657" y="1938756"/>
                    <a:pt x="538463" y="1975442"/>
                  </a:cubicBezTo>
                  <a:cubicBezTo>
                    <a:pt x="501664" y="1993160"/>
                    <a:pt x="457183" y="1983570"/>
                    <a:pt x="416543" y="1987634"/>
                  </a:cubicBezTo>
                  <a:cubicBezTo>
                    <a:pt x="319007" y="1930738"/>
                    <a:pt x="199892" y="1900498"/>
                    <a:pt x="123935" y="1816946"/>
                  </a:cubicBezTo>
                  <a:cubicBezTo>
                    <a:pt x="85037" y="1774158"/>
                    <a:pt x="0" y="1477585"/>
                    <a:pt x="75167" y="1402418"/>
                  </a:cubicBezTo>
                  <a:cubicBezTo>
                    <a:pt x="121947" y="1355638"/>
                    <a:pt x="205215" y="1378034"/>
                    <a:pt x="270239" y="1365842"/>
                  </a:cubicBezTo>
                  <a:cubicBezTo>
                    <a:pt x="393671" y="1409406"/>
                    <a:pt x="596192" y="1476285"/>
                    <a:pt x="709151" y="1536530"/>
                  </a:cubicBezTo>
                  <a:cubicBezTo>
                    <a:pt x="757924" y="1562542"/>
                    <a:pt x="798559" y="1601554"/>
                    <a:pt x="843263" y="1634066"/>
                  </a:cubicBezTo>
                  <a:cubicBezTo>
                    <a:pt x="867647" y="1682834"/>
                    <a:pt x="905101" y="1727032"/>
                    <a:pt x="916415" y="1780370"/>
                  </a:cubicBezTo>
                  <a:cubicBezTo>
                    <a:pt x="937290" y="1878780"/>
                    <a:pt x="929679" y="2120942"/>
                    <a:pt x="916415" y="2231474"/>
                  </a:cubicBezTo>
                  <a:cubicBezTo>
                    <a:pt x="911290" y="2274181"/>
                    <a:pt x="867285" y="2450028"/>
                    <a:pt x="843263" y="2475314"/>
                  </a:cubicBezTo>
                  <a:cubicBezTo>
                    <a:pt x="794299" y="2526855"/>
                    <a:pt x="723527" y="2552381"/>
                    <a:pt x="660383" y="2585042"/>
                  </a:cubicBezTo>
                  <a:cubicBezTo>
                    <a:pt x="485172" y="2675669"/>
                    <a:pt x="513595" y="2656356"/>
                    <a:pt x="331199" y="2670386"/>
                  </a:cubicBezTo>
                  <a:cubicBezTo>
                    <a:pt x="164645" y="2656507"/>
                    <a:pt x="233832" y="2658194"/>
                    <a:pt x="123935" y="2658194"/>
                  </a:cubicBezTo>
                </a:path>
              </a:pathLst>
            </a:cu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 rot="19200000" flipH="1">
              <a:off x="8729642" y="1439551"/>
              <a:ext cx="95197" cy="648233"/>
            </a:xfrm>
            <a:custGeom>
              <a:avLst/>
              <a:gdLst>
                <a:gd name="connsiteX0" fmla="*/ 123935 w 937290"/>
                <a:gd name="connsiteY0" fmla="*/ 12530 h 2675669"/>
                <a:gd name="connsiteX1" fmla="*/ 575039 w 937290"/>
                <a:gd name="connsiteY1" fmla="*/ 110066 h 2675669"/>
                <a:gd name="connsiteX2" fmla="*/ 733535 w 937290"/>
                <a:gd name="connsiteY2" fmla="*/ 280754 h 2675669"/>
                <a:gd name="connsiteX3" fmla="*/ 831071 w 937290"/>
                <a:gd name="connsiteY3" fmla="*/ 695282 h 2675669"/>
                <a:gd name="connsiteX4" fmla="*/ 721343 w 937290"/>
                <a:gd name="connsiteY4" fmla="*/ 914738 h 2675669"/>
                <a:gd name="connsiteX5" fmla="*/ 526271 w 937290"/>
                <a:gd name="connsiteY5" fmla="*/ 1048850 h 2675669"/>
                <a:gd name="connsiteX6" fmla="*/ 416543 w 937290"/>
                <a:gd name="connsiteY6" fmla="*/ 1109810 h 2675669"/>
                <a:gd name="connsiteX7" fmla="*/ 294623 w 937290"/>
                <a:gd name="connsiteY7" fmla="*/ 1122002 h 2675669"/>
                <a:gd name="connsiteX8" fmla="*/ 184895 w 937290"/>
                <a:gd name="connsiteY8" fmla="*/ 1085426 h 2675669"/>
                <a:gd name="connsiteX9" fmla="*/ 123935 w 937290"/>
                <a:gd name="connsiteY9" fmla="*/ 987890 h 2675669"/>
                <a:gd name="connsiteX10" fmla="*/ 62975 w 937290"/>
                <a:gd name="connsiteY10" fmla="*/ 914738 h 2675669"/>
                <a:gd name="connsiteX11" fmla="*/ 87359 w 937290"/>
                <a:gd name="connsiteY11" fmla="*/ 695282 h 2675669"/>
                <a:gd name="connsiteX12" fmla="*/ 99551 w 937290"/>
                <a:gd name="connsiteY12" fmla="*/ 646514 h 2675669"/>
                <a:gd name="connsiteX13" fmla="*/ 184895 w 937290"/>
                <a:gd name="connsiteY13" fmla="*/ 597746 h 2675669"/>
                <a:gd name="connsiteX14" fmla="*/ 440927 w 937290"/>
                <a:gd name="connsiteY14" fmla="*/ 622130 h 2675669"/>
                <a:gd name="connsiteX15" fmla="*/ 709151 w 937290"/>
                <a:gd name="connsiteY15" fmla="*/ 731858 h 2675669"/>
                <a:gd name="connsiteX16" fmla="*/ 794495 w 937290"/>
                <a:gd name="connsiteY16" fmla="*/ 817202 h 2675669"/>
                <a:gd name="connsiteX17" fmla="*/ 904223 w 937290"/>
                <a:gd name="connsiteY17" fmla="*/ 1256114 h 2675669"/>
                <a:gd name="connsiteX18" fmla="*/ 879839 w 937290"/>
                <a:gd name="connsiteY18" fmla="*/ 1560914 h 2675669"/>
                <a:gd name="connsiteX19" fmla="*/ 843263 w 937290"/>
                <a:gd name="connsiteY19" fmla="*/ 1695026 h 2675669"/>
                <a:gd name="connsiteX20" fmla="*/ 745727 w 937290"/>
                <a:gd name="connsiteY20" fmla="*/ 1829138 h 2675669"/>
                <a:gd name="connsiteX21" fmla="*/ 538463 w 937290"/>
                <a:gd name="connsiteY21" fmla="*/ 1975442 h 2675669"/>
                <a:gd name="connsiteX22" fmla="*/ 416543 w 937290"/>
                <a:gd name="connsiteY22" fmla="*/ 1987634 h 2675669"/>
                <a:gd name="connsiteX23" fmla="*/ 123935 w 937290"/>
                <a:gd name="connsiteY23" fmla="*/ 1816946 h 2675669"/>
                <a:gd name="connsiteX24" fmla="*/ 75167 w 937290"/>
                <a:gd name="connsiteY24" fmla="*/ 1402418 h 2675669"/>
                <a:gd name="connsiteX25" fmla="*/ 270239 w 937290"/>
                <a:gd name="connsiteY25" fmla="*/ 1365842 h 2675669"/>
                <a:gd name="connsiteX26" fmla="*/ 709151 w 937290"/>
                <a:gd name="connsiteY26" fmla="*/ 1536530 h 2675669"/>
                <a:gd name="connsiteX27" fmla="*/ 843263 w 937290"/>
                <a:gd name="connsiteY27" fmla="*/ 1634066 h 2675669"/>
                <a:gd name="connsiteX28" fmla="*/ 916415 w 937290"/>
                <a:gd name="connsiteY28" fmla="*/ 1780370 h 2675669"/>
                <a:gd name="connsiteX29" fmla="*/ 916415 w 937290"/>
                <a:gd name="connsiteY29" fmla="*/ 2231474 h 2675669"/>
                <a:gd name="connsiteX30" fmla="*/ 843263 w 937290"/>
                <a:gd name="connsiteY30" fmla="*/ 2475314 h 2675669"/>
                <a:gd name="connsiteX31" fmla="*/ 660383 w 937290"/>
                <a:gd name="connsiteY31" fmla="*/ 2585042 h 2675669"/>
                <a:gd name="connsiteX32" fmla="*/ 331199 w 937290"/>
                <a:gd name="connsiteY32" fmla="*/ 2670386 h 2675669"/>
                <a:gd name="connsiteX33" fmla="*/ 123935 w 937290"/>
                <a:gd name="connsiteY33" fmla="*/ 2658194 h 267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37290" h="2675669">
                  <a:moveTo>
                    <a:pt x="123935" y="12530"/>
                  </a:moveTo>
                  <a:cubicBezTo>
                    <a:pt x="305942" y="21630"/>
                    <a:pt x="417802" y="0"/>
                    <a:pt x="575039" y="110066"/>
                  </a:cubicBezTo>
                  <a:cubicBezTo>
                    <a:pt x="638646" y="154591"/>
                    <a:pt x="733535" y="280754"/>
                    <a:pt x="733535" y="280754"/>
                  </a:cubicBezTo>
                  <a:cubicBezTo>
                    <a:pt x="829839" y="553617"/>
                    <a:pt x="798127" y="415255"/>
                    <a:pt x="831071" y="695282"/>
                  </a:cubicBezTo>
                  <a:cubicBezTo>
                    <a:pt x="794495" y="768434"/>
                    <a:pt x="782894" y="860881"/>
                    <a:pt x="721343" y="914738"/>
                  </a:cubicBezTo>
                  <a:cubicBezTo>
                    <a:pt x="582677" y="1036070"/>
                    <a:pt x="674037" y="970621"/>
                    <a:pt x="526271" y="1048850"/>
                  </a:cubicBezTo>
                  <a:cubicBezTo>
                    <a:pt x="489292" y="1068427"/>
                    <a:pt x="456442" y="1097210"/>
                    <a:pt x="416543" y="1109810"/>
                  </a:cubicBezTo>
                  <a:cubicBezTo>
                    <a:pt x="377596" y="1122109"/>
                    <a:pt x="335263" y="1117938"/>
                    <a:pt x="294623" y="1122002"/>
                  </a:cubicBezTo>
                  <a:cubicBezTo>
                    <a:pt x="258047" y="1109810"/>
                    <a:pt x="215211" y="1109246"/>
                    <a:pt x="184895" y="1085426"/>
                  </a:cubicBezTo>
                  <a:cubicBezTo>
                    <a:pt x="154748" y="1061739"/>
                    <a:pt x="146219" y="1019088"/>
                    <a:pt x="123935" y="987890"/>
                  </a:cubicBezTo>
                  <a:cubicBezTo>
                    <a:pt x="105486" y="962061"/>
                    <a:pt x="83295" y="939122"/>
                    <a:pt x="62975" y="914738"/>
                  </a:cubicBezTo>
                  <a:cubicBezTo>
                    <a:pt x="71103" y="841586"/>
                    <a:pt x="77414" y="768209"/>
                    <a:pt x="87359" y="695282"/>
                  </a:cubicBezTo>
                  <a:cubicBezTo>
                    <a:pt x="89623" y="678679"/>
                    <a:pt x="87703" y="658362"/>
                    <a:pt x="99551" y="646514"/>
                  </a:cubicBezTo>
                  <a:cubicBezTo>
                    <a:pt x="122719" y="623346"/>
                    <a:pt x="156447" y="614002"/>
                    <a:pt x="184895" y="597746"/>
                  </a:cubicBezTo>
                  <a:cubicBezTo>
                    <a:pt x="270239" y="605874"/>
                    <a:pt x="356225" y="608895"/>
                    <a:pt x="440927" y="622130"/>
                  </a:cubicBezTo>
                  <a:cubicBezTo>
                    <a:pt x="536780" y="637107"/>
                    <a:pt x="630394" y="674978"/>
                    <a:pt x="709151" y="731858"/>
                  </a:cubicBezTo>
                  <a:cubicBezTo>
                    <a:pt x="741766" y="755413"/>
                    <a:pt x="766047" y="788754"/>
                    <a:pt x="794495" y="817202"/>
                  </a:cubicBezTo>
                  <a:cubicBezTo>
                    <a:pt x="884726" y="1133009"/>
                    <a:pt x="850240" y="986199"/>
                    <a:pt x="904223" y="1256114"/>
                  </a:cubicBezTo>
                  <a:cubicBezTo>
                    <a:pt x="902216" y="1288228"/>
                    <a:pt x="892176" y="1499229"/>
                    <a:pt x="879839" y="1560914"/>
                  </a:cubicBezTo>
                  <a:cubicBezTo>
                    <a:pt x="870752" y="1606351"/>
                    <a:pt x="863985" y="1653581"/>
                    <a:pt x="843263" y="1695026"/>
                  </a:cubicBezTo>
                  <a:cubicBezTo>
                    <a:pt x="818543" y="1744467"/>
                    <a:pt x="786407" y="1791713"/>
                    <a:pt x="745727" y="1829138"/>
                  </a:cubicBezTo>
                  <a:cubicBezTo>
                    <a:pt x="683492" y="1886394"/>
                    <a:pt x="614657" y="1938756"/>
                    <a:pt x="538463" y="1975442"/>
                  </a:cubicBezTo>
                  <a:cubicBezTo>
                    <a:pt x="501664" y="1993160"/>
                    <a:pt x="457183" y="1983570"/>
                    <a:pt x="416543" y="1987634"/>
                  </a:cubicBezTo>
                  <a:cubicBezTo>
                    <a:pt x="319007" y="1930738"/>
                    <a:pt x="199892" y="1900498"/>
                    <a:pt x="123935" y="1816946"/>
                  </a:cubicBezTo>
                  <a:cubicBezTo>
                    <a:pt x="85037" y="1774158"/>
                    <a:pt x="0" y="1477585"/>
                    <a:pt x="75167" y="1402418"/>
                  </a:cubicBezTo>
                  <a:cubicBezTo>
                    <a:pt x="121947" y="1355638"/>
                    <a:pt x="205215" y="1378034"/>
                    <a:pt x="270239" y="1365842"/>
                  </a:cubicBezTo>
                  <a:cubicBezTo>
                    <a:pt x="393671" y="1409406"/>
                    <a:pt x="596192" y="1476285"/>
                    <a:pt x="709151" y="1536530"/>
                  </a:cubicBezTo>
                  <a:cubicBezTo>
                    <a:pt x="757924" y="1562542"/>
                    <a:pt x="798559" y="1601554"/>
                    <a:pt x="843263" y="1634066"/>
                  </a:cubicBezTo>
                  <a:cubicBezTo>
                    <a:pt x="867647" y="1682834"/>
                    <a:pt x="905101" y="1727032"/>
                    <a:pt x="916415" y="1780370"/>
                  </a:cubicBezTo>
                  <a:cubicBezTo>
                    <a:pt x="937290" y="1878780"/>
                    <a:pt x="929679" y="2120942"/>
                    <a:pt x="916415" y="2231474"/>
                  </a:cubicBezTo>
                  <a:cubicBezTo>
                    <a:pt x="911290" y="2274181"/>
                    <a:pt x="867285" y="2450028"/>
                    <a:pt x="843263" y="2475314"/>
                  </a:cubicBezTo>
                  <a:cubicBezTo>
                    <a:pt x="794299" y="2526855"/>
                    <a:pt x="723527" y="2552381"/>
                    <a:pt x="660383" y="2585042"/>
                  </a:cubicBezTo>
                  <a:cubicBezTo>
                    <a:pt x="485172" y="2675669"/>
                    <a:pt x="513595" y="2656356"/>
                    <a:pt x="331199" y="2670386"/>
                  </a:cubicBezTo>
                  <a:cubicBezTo>
                    <a:pt x="164645" y="2656507"/>
                    <a:pt x="233832" y="2658194"/>
                    <a:pt x="123935" y="2658194"/>
                  </a:cubicBezTo>
                </a:path>
              </a:pathLst>
            </a:cu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8460432" y="1340768"/>
              <a:ext cx="216023" cy="21602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505" t="40620" b="10254"/>
          <a:stretch>
            <a:fillRect/>
          </a:stretch>
        </p:blipFill>
        <p:spPr bwMode="auto">
          <a:xfrm>
            <a:off x="6732240" y="1988840"/>
            <a:ext cx="196939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6660232" y="3789040"/>
            <a:ext cx="248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D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en-US" b="1" dirty="0" err="1" smtClean="0">
                <a:latin typeface="Lucida Sans" pitchFamily="34" charset="0"/>
                <a:cs typeface="Arial" pitchFamily="34" charset="0"/>
              </a:rPr>
              <a:t>E</a:t>
            </a:r>
            <a:r>
              <a:rPr lang="en-US" b="1" baseline="30000" dirty="0" err="1" smtClean="0">
                <a:latin typeface="Lucida Sans" pitchFamily="34" charset="0"/>
                <a:cs typeface="Arial" pitchFamily="34" charset="0"/>
              </a:rPr>
              <a:t>em</a:t>
            </a:r>
            <a:r>
              <a:rPr lang="en-US" b="1" baseline="30000" dirty="0" smtClean="0">
                <a:latin typeface="Lucida Sans" pitchFamily="34" charset="0"/>
                <a:cs typeface="Arial" pitchFamily="34" charset="0"/>
              </a:rPr>
              <a:t> </a:t>
            </a:r>
            <a:r>
              <a:rPr lang="en-US" b="1" baseline="-25000" dirty="0" smtClean="0">
                <a:latin typeface="Lucida Sans" pitchFamily="34" charset="0"/>
                <a:cs typeface="Arial" pitchFamily="34" charset="0"/>
              </a:rPr>
              <a:t>2s-2p </a:t>
            </a:r>
            <a:r>
              <a:rPr lang="en-US" sz="1400" b="1" dirty="0" smtClean="0">
                <a:latin typeface="Lucida Sans" pitchFamily="34" charset="0"/>
                <a:cs typeface="Arial" pitchFamily="34" charset="0"/>
              </a:rPr>
              <a:t>= -0.012 </a:t>
            </a:r>
            <a:r>
              <a:rPr lang="en-US" sz="1400" b="1" dirty="0" err="1" smtClean="0">
                <a:latin typeface="Lucida Sans" pitchFamily="34" charset="0"/>
                <a:cs typeface="Arial" pitchFamily="34" charset="0"/>
              </a:rPr>
              <a:t>eV</a:t>
            </a:r>
            <a:r>
              <a:rPr lang="en-US" sz="1400" b="1" dirty="0" smtClean="0">
                <a:latin typeface="Lucida Sans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323528" y="1340768"/>
            <a:ext cx="81767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The lifetime of the </a:t>
            </a:r>
            <a:r>
              <a:rPr lang="en-US" sz="1800" i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np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-states is about 10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3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larger than the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ns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-states, so it is possible to measure the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energy difference of these levels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by exerting an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electric field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(Stark effect)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on the atom and tracking the field dependence of the decay probability.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The influence of an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magnetic field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on the A</a:t>
            </a:r>
            <a:r>
              <a:rPr lang="en-US" sz="1800" baseline="-25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l-GR" sz="1800" baseline="-25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π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atom lifetime opens the possibility to measure the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splitting between 2</a:t>
            </a:r>
            <a:r>
              <a:rPr lang="en-US" sz="1800" b="1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and 2</a:t>
            </a:r>
            <a:r>
              <a:rPr lang="en-US" sz="1800" b="1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levels.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0066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marL="271463" indent="-271463" algn="ctr">
              <a:lnSpc>
                <a:spcPct val="130000"/>
              </a:lnSpc>
              <a:tabLst>
                <a:tab pos="271463" algn="l"/>
              </a:tabLst>
              <a:defRPr/>
            </a:pP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E in practice .. observation 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method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53496"/>
          <a:stretch>
            <a:fillRect/>
          </a:stretch>
        </p:blipFill>
        <p:spPr bwMode="auto">
          <a:xfrm>
            <a:off x="251520" y="3789040"/>
            <a:ext cx="8486775" cy="23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6237312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Pt foil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9"/>
            <a:ext cx="8708084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5733256"/>
            <a:ext cx="576064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SPS (450 </a:t>
            </a:r>
            <a:r>
              <a:rPr lang="en-US" dirty="0" err="1" smtClean="0">
                <a:latin typeface="Comic Sans MS" pitchFamily="66" charset="0"/>
              </a:rPr>
              <a:t>GeV</a:t>
            </a:r>
            <a:r>
              <a:rPr lang="en-US" dirty="0" smtClean="0">
                <a:latin typeface="Comic Sans MS" pitchFamily="66" charset="0"/>
              </a:rPr>
              <a:t>) : yield of A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b="1" baseline="-25000" dirty="0" smtClean="0">
                <a:latin typeface="Symbol" pitchFamily="18" charset="2"/>
              </a:rPr>
              <a:t>p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dirty="0" err="1" smtClean="0">
                <a:latin typeface="Comic Sans MS" pitchFamily="66" charset="0"/>
              </a:rPr>
              <a:t>A</a:t>
            </a:r>
            <a:r>
              <a:rPr lang="en-US" baseline="-25000" dirty="0" err="1" smtClean="0">
                <a:latin typeface="Comic Sans MS" pitchFamily="66" charset="0"/>
              </a:rPr>
              <a:t>k</a:t>
            </a:r>
            <a:r>
              <a:rPr lang="en-US" b="1" baseline="-25000" dirty="0" err="1" smtClean="0">
                <a:latin typeface="Symbol" pitchFamily="18" charset="2"/>
              </a:rPr>
              <a:t>p</a:t>
            </a:r>
            <a:r>
              <a:rPr lang="en-US" dirty="0" smtClean="0">
                <a:latin typeface="Comic Sans MS" pitchFamily="66" charset="0"/>
              </a:rPr>
              <a:t> will increase </a:t>
            </a:r>
          </a:p>
          <a:p>
            <a:r>
              <a:rPr lang="en-US" dirty="0" smtClean="0">
                <a:latin typeface="Comic Sans MS" pitchFamily="66" charset="0"/>
              </a:rPr>
              <a:t>of a factor 20 per proton-nucleus interaction.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060848"/>
            <a:ext cx="74751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</a:rPr>
              <a:t>Thank you for your attention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77" y="1196752"/>
            <a:ext cx="5396093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K</a:t>
            </a:r>
            <a:r>
              <a:rPr lang="en-US" b="1" dirty="0" err="1" smtClean="0">
                <a:latin typeface="Symbol" pitchFamily="18" charset="2"/>
              </a:rPr>
              <a:t>p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1-loop </a:t>
            </a:r>
            <a:r>
              <a:rPr lang="en-US" sz="1400" dirty="0" smtClean="0">
                <a:latin typeface="Comic Sans MS" pitchFamily="66" charset="0"/>
              </a:rPr>
              <a:t>approx.</a:t>
            </a:r>
            <a:r>
              <a:rPr lang="en-US" dirty="0" smtClean="0">
                <a:latin typeface="Comic Sans MS" pitchFamily="66" charset="0"/>
              </a:rPr>
              <a:t>   </a:t>
            </a:r>
          </a:p>
          <a:p>
            <a:r>
              <a:rPr lang="en-US" dirty="0" smtClean="0">
                <a:latin typeface="Comic Sans MS" pitchFamily="66" charset="0"/>
              </a:rPr>
              <a:t>a</a:t>
            </a:r>
            <a:r>
              <a:rPr lang="en-US" baseline="-25000" dirty="0" smtClean="0">
                <a:latin typeface="Comic Sans MS" pitchFamily="66" charset="0"/>
              </a:rPr>
              <a:t>1/2</a:t>
            </a:r>
            <a:r>
              <a:rPr lang="en-US" baseline="30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= </a:t>
            </a:r>
            <a:r>
              <a:rPr lang="en-US" sz="1600" dirty="0" smtClean="0">
                <a:latin typeface="Comic Sans MS" pitchFamily="66" charset="0"/>
              </a:rPr>
              <a:t>0.19 </a:t>
            </a:r>
            <a:r>
              <a:rPr lang="en-US" sz="1600" u="sng" dirty="0" smtClean="0">
                <a:latin typeface="Comic Sans MS" pitchFamily="66" charset="0"/>
              </a:rPr>
              <a:t>+</a:t>
            </a:r>
            <a:r>
              <a:rPr lang="en-US" sz="1600" dirty="0" smtClean="0">
                <a:latin typeface="Comic Sans MS" pitchFamily="66" charset="0"/>
              </a:rPr>
              <a:t> 0.02</a:t>
            </a:r>
            <a:r>
              <a:rPr lang="en-US" dirty="0" smtClean="0">
                <a:latin typeface="Comic Sans MS" pitchFamily="66" charset="0"/>
              </a:rPr>
              <a:t>     a</a:t>
            </a:r>
            <a:r>
              <a:rPr lang="en-US" spc="-100" baseline="-25000" dirty="0" smtClean="0">
                <a:latin typeface="Comic Sans MS" pitchFamily="66" charset="0"/>
              </a:rPr>
              <a:t>3/2</a:t>
            </a:r>
            <a:r>
              <a:rPr lang="en-US" dirty="0" smtClean="0">
                <a:latin typeface="Comic Sans MS" pitchFamily="66" charset="0"/>
              </a:rPr>
              <a:t> = </a:t>
            </a:r>
            <a:r>
              <a:rPr lang="en-US" sz="1600" dirty="0" smtClean="0">
                <a:latin typeface="Comic Sans MS" pitchFamily="66" charset="0"/>
              </a:rPr>
              <a:t>-0.05 </a:t>
            </a:r>
            <a:r>
              <a:rPr lang="en-US" sz="1600" u="sng" dirty="0" smtClean="0">
                <a:latin typeface="Comic Sans MS" pitchFamily="66" charset="0"/>
              </a:rPr>
              <a:t>+</a:t>
            </a:r>
            <a:r>
              <a:rPr lang="en-US" sz="1600" dirty="0" smtClean="0">
                <a:latin typeface="Comic Sans MS" pitchFamily="66" charset="0"/>
              </a:rPr>
              <a:t> 0.02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 a</a:t>
            </a:r>
            <a:r>
              <a:rPr lang="en-US" sz="1600" baseline="-25000" dirty="0" smtClean="0">
                <a:latin typeface="Comic Sans MS" pitchFamily="66" charset="0"/>
              </a:rPr>
              <a:t>1/2-</a:t>
            </a:r>
            <a:r>
              <a:rPr lang="en-US" sz="1600" dirty="0" smtClean="0">
                <a:latin typeface="Comic Sans MS" pitchFamily="66" charset="0"/>
              </a:rPr>
              <a:t> a</a:t>
            </a:r>
            <a:r>
              <a:rPr lang="en-US" sz="1600" spc="-100" baseline="-25000" dirty="0" smtClean="0">
                <a:latin typeface="Comic Sans MS" pitchFamily="66" charset="0"/>
              </a:rPr>
              <a:t>3/2</a:t>
            </a:r>
            <a:r>
              <a:rPr lang="en-US" sz="1600" spc="-100" dirty="0" smtClean="0">
                <a:latin typeface="Comic Sans MS" pitchFamily="66" charset="0"/>
              </a:rPr>
              <a:t> = </a:t>
            </a:r>
            <a:r>
              <a:rPr lang="en-US" sz="1600" dirty="0" smtClean="0">
                <a:latin typeface="Comic Sans MS" pitchFamily="66" charset="0"/>
              </a:rPr>
              <a:t>0.238+-0.002     </a:t>
            </a:r>
            <a:r>
              <a:rPr lang="en-US" sz="1200" dirty="0" smtClean="0">
                <a:latin typeface="Comic Sans MS" pitchFamily="66" charset="0"/>
              </a:rPr>
              <a:t>P. </a:t>
            </a:r>
            <a:r>
              <a:rPr lang="en-US" sz="1200" dirty="0" err="1" smtClean="0">
                <a:latin typeface="Comic Sans MS" pitchFamily="66" charset="0"/>
              </a:rPr>
              <a:t>Büttiker</a:t>
            </a:r>
            <a:r>
              <a:rPr lang="en-US" sz="1200" dirty="0" smtClean="0">
                <a:latin typeface="Comic Sans MS" pitchFamily="66" charset="0"/>
              </a:rPr>
              <a:t> et al. 2004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2-loop </a:t>
            </a:r>
            <a:r>
              <a:rPr lang="en-US" sz="1400" dirty="0" smtClean="0">
                <a:latin typeface="Comic Sans MS" pitchFamily="66" charset="0"/>
              </a:rPr>
              <a:t>approx.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a</a:t>
            </a:r>
            <a:r>
              <a:rPr lang="en-US" baseline="-25000" dirty="0" smtClean="0">
                <a:latin typeface="Comic Sans MS" pitchFamily="66" charset="0"/>
              </a:rPr>
              <a:t>1/2</a:t>
            </a:r>
            <a:r>
              <a:rPr lang="en-US" dirty="0" smtClean="0">
                <a:latin typeface="Comic Sans MS" pitchFamily="66" charset="0"/>
              </a:rPr>
              <a:t>- a</a:t>
            </a:r>
            <a:r>
              <a:rPr lang="en-US" baseline="-25000" dirty="0" smtClean="0">
                <a:latin typeface="Comic Sans MS" pitchFamily="66" charset="0"/>
              </a:rPr>
              <a:t>3/2</a:t>
            </a:r>
            <a:r>
              <a:rPr lang="en-US" baseline="30000" dirty="0" smtClean="0">
                <a:latin typeface="Comic Sans MS" pitchFamily="66" charset="0"/>
              </a:rPr>
              <a:t>  </a:t>
            </a:r>
            <a:r>
              <a:rPr lang="en-US" dirty="0" smtClean="0">
                <a:latin typeface="Comic Sans MS" pitchFamily="66" charset="0"/>
              </a:rPr>
              <a:t> = </a:t>
            </a:r>
            <a:r>
              <a:rPr lang="en-US" sz="1600" dirty="0" smtClean="0">
                <a:latin typeface="Comic Sans MS" pitchFamily="66" charset="0"/>
              </a:rPr>
              <a:t>0.267 </a:t>
            </a:r>
          </a:p>
          <a:p>
            <a:r>
              <a:rPr lang="en-US" dirty="0" smtClean="0">
                <a:latin typeface="Comic Sans MS" pitchFamily="66" charset="0"/>
              </a:rPr>
              <a:t>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4653136"/>
            <a:ext cx="54006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Roy-Steiner equations :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</a:t>
            </a:r>
            <a:r>
              <a:rPr lang="en-US" baseline="-25000" dirty="0" smtClean="0">
                <a:latin typeface="Comic Sans MS" pitchFamily="66" charset="0"/>
              </a:rPr>
              <a:t>1/2</a:t>
            </a:r>
            <a:r>
              <a:rPr lang="en-US" dirty="0" smtClean="0">
                <a:latin typeface="Comic Sans MS" pitchFamily="66" charset="0"/>
              </a:rPr>
              <a:t>- a</a:t>
            </a:r>
            <a:r>
              <a:rPr lang="en-US" baseline="-25000" dirty="0" smtClean="0">
                <a:latin typeface="Comic Sans MS" pitchFamily="66" charset="0"/>
              </a:rPr>
              <a:t>3/2</a:t>
            </a:r>
            <a:r>
              <a:rPr lang="en-US" baseline="30000" dirty="0" smtClean="0">
                <a:latin typeface="Comic Sans MS" pitchFamily="66" charset="0"/>
              </a:rPr>
              <a:t>   </a:t>
            </a:r>
            <a:r>
              <a:rPr lang="en-US" dirty="0" smtClean="0">
                <a:latin typeface="Comic Sans MS" pitchFamily="66" charset="0"/>
              </a:rPr>
              <a:t>=  0.269 + 0.015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340768"/>
            <a:ext cx="2760692" cy="2585323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pp</a:t>
            </a:r>
            <a:r>
              <a:rPr lang="en-US" dirty="0" smtClean="0"/>
              <a:t> :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 = 0.220 </a:t>
            </a:r>
            <a:r>
              <a:rPr lang="en-US" u="sng" dirty="0" smtClean="0">
                <a:latin typeface="Comic Sans MS" pitchFamily="66" charset="0"/>
              </a:rPr>
              <a:t>+</a:t>
            </a:r>
            <a:r>
              <a:rPr lang="en-US" dirty="0" smtClean="0">
                <a:latin typeface="Comic Sans MS" pitchFamily="66" charset="0"/>
              </a:rPr>
              <a:t> 0.005</a:t>
            </a:r>
          </a:p>
          <a:p>
            <a:r>
              <a:rPr lang="en-US" dirty="0" smtClean="0">
                <a:latin typeface="Comic Sans MS" pitchFamily="66" charset="0"/>
              </a:rPr>
              <a:t>a</a:t>
            </a:r>
            <a:r>
              <a:rPr lang="en-US" baseline="-25000" dirty="0" smtClean="0">
                <a:latin typeface="Comic Sans MS" pitchFamily="66" charset="0"/>
              </a:rPr>
              <a:t>2 </a:t>
            </a:r>
            <a:r>
              <a:rPr lang="en-US" dirty="0" smtClean="0">
                <a:latin typeface="Comic Sans MS" pitchFamily="66" charset="0"/>
              </a:rPr>
              <a:t>= -0.0444 </a:t>
            </a:r>
            <a:r>
              <a:rPr lang="en-US" u="sng" dirty="0" smtClean="0">
                <a:latin typeface="Comic Sans MS" pitchFamily="66" charset="0"/>
              </a:rPr>
              <a:t>+</a:t>
            </a:r>
            <a:r>
              <a:rPr lang="en-US" dirty="0" smtClean="0">
                <a:latin typeface="Comic Sans MS" pitchFamily="66" charset="0"/>
              </a:rPr>
              <a:t> 0.0010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 – a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= 0.265 </a:t>
            </a:r>
            <a:r>
              <a:rPr lang="en-US" u="sng" dirty="0" smtClean="0">
                <a:latin typeface="Comic Sans MS" pitchFamily="66" charset="0"/>
              </a:rPr>
              <a:t>+</a:t>
            </a:r>
            <a:r>
              <a:rPr lang="en-US" dirty="0" smtClean="0">
                <a:latin typeface="Comic Sans MS" pitchFamily="66" charset="0"/>
              </a:rPr>
              <a:t> 0.004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332656"/>
            <a:ext cx="6069290" cy="461665"/>
          </a:xfrm>
          <a:prstGeom prst="rect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ChPT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predicts s-wave scattering lengths: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140968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Comic Sans MS" pitchFamily="66" charset="0"/>
              </a:rPr>
              <a:t>G. </a:t>
            </a:r>
            <a:r>
              <a:rPr lang="it-IT" sz="1400" dirty="0" err="1" smtClean="0">
                <a:latin typeface="Comic Sans MS" pitchFamily="66" charset="0"/>
              </a:rPr>
              <a:t>Colangelo</a:t>
            </a:r>
            <a:r>
              <a:rPr lang="it-IT" sz="1400" dirty="0" smtClean="0">
                <a:latin typeface="Comic Sans MS" pitchFamily="66" charset="0"/>
              </a:rPr>
              <a:t> </a:t>
            </a:r>
            <a:r>
              <a:rPr lang="it-IT" sz="1400" dirty="0" err="1" smtClean="0">
                <a:latin typeface="Comic Sans MS" pitchFamily="66" charset="0"/>
              </a:rPr>
              <a:t>et</a:t>
            </a:r>
            <a:r>
              <a:rPr lang="it-IT" sz="1400" dirty="0" smtClean="0">
                <a:latin typeface="Comic Sans MS" pitchFamily="66" charset="0"/>
              </a:rPr>
              <a:t> al., </a:t>
            </a:r>
          </a:p>
          <a:p>
            <a:r>
              <a:rPr lang="it-IT" sz="1400" dirty="0" err="1" smtClean="0">
                <a:latin typeface="Comic Sans MS" pitchFamily="66" charset="0"/>
              </a:rPr>
              <a:t>Nucl</a:t>
            </a:r>
            <a:r>
              <a:rPr lang="it-IT" sz="1400" dirty="0" smtClean="0">
                <a:latin typeface="Comic Sans MS" pitchFamily="66" charset="0"/>
              </a:rPr>
              <a:t>. </a:t>
            </a:r>
            <a:r>
              <a:rPr lang="it-IT" sz="1400" dirty="0" err="1" smtClean="0">
                <a:latin typeface="Comic Sans MS" pitchFamily="66" charset="0"/>
              </a:rPr>
              <a:t>Phys</a:t>
            </a:r>
            <a:r>
              <a:rPr lang="it-IT" sz="1400" dirty="0" smtClean="0">
                <a:latin typeface="Comic Sans MS" pitchFamily="66" charset="0"/>
              </a:rPr>
              <a:t>. B 603 (2001) 125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2276872"/>
            <a:ext cx="359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mic Sans MS" pitchFamily="66" charset="0"/>
              </a:rPr>
              <a:t>V.Bernard</a:t>
            </a:r>
            <a:r>
              <a:rPr lang="en-US" sz="1400" dirty="0" smtClean="0">
                <a:latin typeface="Comic Sans MS" pitchFamily="66" charset="0"/>
              </a:rPr>
              <a:t>, N. Kaiser, U. </a:t>
            </a:r>
            <a:r>
              <a:rPr lang="en-US" sz="1400" dirty="0" err="1" smtClean="0">
                <a:latin typeface="Comic Sans MS" pitchFamily="66" charset="0"/>
              </a:rPr>
              <a:t>Meissner</a:t>
            </a:r>
            <a:r>
              <a:rPr lang="en-US" sz="1400" dirty="0" smtClean="0">
                <a:latin typeface="Comic Sans MS" pitchFamily="66" charset="0"/>
              </a:rPr>
              <a:t> 1991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3645024"/>
            <a:ext cx="3494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J. </a:t>
            </a:r>
            <a:r>
              <a:rPr lang="en-US" sz="1400" dirty="0" err="1" smtClean="0">
                <a:latin typeface="Comic Sans MS" pitchFamily="66" charset="0"/>
              </a:rPr>
              <a:t>Bijnens</a:t>
            </a:r>
            <a:r>
              <a:rPr lang="en-US" sz="1400" dirty="0" smtClean="0">
                <a:latin typeface="Comic Sans MS" pitchFamily="66" charset="0"/>
              </a:rPr>
              <a:t>, P.P. </a:t>
            </a:r>
            <a:r>
              <a:rPr lang="en-US" sz="1400" dirty="0" err="1" smtClean="0">
                <a:latin typeface="Comic Sans MS" pitchFamily="66" charset="0"/>
              </a:rPr>
              <a:t>Donthe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dirty="0" err="1" smtClean="0">
                <a:latin typeface="Comic Sans MS" pitchFamily="66" charset="0"/>
              </a:rPr>
              <a:t>P.Talavera</a:t>
            </a:r>
            <a:r>
              <a:rPr lang="en-US" sz="1400" dirty="0" smtClean="0">
                <a:latin typeface="Comic Sans MS" pitchFamily="66" charset="0"/>
              </a:rPr>
              <a:t> 2004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4941168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 P. </a:t>
            </a:r>
            <a:r>
              <a:rPr lang="en-US" sz="1400" dirty="0" err="1" smtClean="0">
                <a:latin typeface="Comic Sans MS" pitchFamily="66" charset="0"/>
              </a:rPr>
              <a:t>Buttiker</a:t>
            </a:r>
            <a:r>
              <a:rPr lang="en-US" sz="1400" dirty="0" smtClean="0">
                <a:latin typeface="Comic Sans MS" pitchFamily="66" charset="0"/>
              </a:rPr>
              <a:t> et al 2004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115616" y="3933056"/>
            <a:ext cx="216024" cy="360040"/>
          </a:xfrm>
          <a:prstGeom prst="downArrow">
            <a:avLst/>
          </a:prstGeom>
          <a:solidFill>
            <a:srgbClr val="FFCC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3528" y="4293096"/>
            <a:ext cx="1907895" cy="369332"/>
          </a:xfrm>
          <a:prstGeom prst="rect">
            <a:avLst/>
          </a:prstGeom>
          <a:solidFill>
            <a:srgbClr val="FF9966"/>
          </a:solidFill>
          <a:ln>
            <a:solidFill>
              <a:srgbClr val="FF5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t </a:t>
            </a:r>
            <a:r>
              <a:rPr lang="en-US" dirty="0" smtClean="0">
                <a:latin typeface="Comic Sans MS" pitchFamily="66" charset="0"/>
              </a:rPr>
              <a:t>= (2.9 + 0.1) </a:t>
            </a:r>
            <a:r>
              <a:rPr lang="en-US" dirty="0" err="1" smtClean="0">
                <a:latin typeface="Comic Sans MS" pitchFamily="66" charset="0"/>
              </a:rPr>
              <a:t>fs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5949280"/>
            <a:ext cx="192552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5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t </a:t>
            </a:r>
            <a:r>
              <a:rPr lang="en-US" dirty="0" smtClean="0">
                <a:latin typeface="Comic Sans MS" pitchFamily="66" charset="0"/>
              </a:rPr>
              <a:t>= (3.7 + 0.4) </a:t>
            </a:r>
            <a:r>
              <a:rPr lang="en-US" dirty="0" err="1" smtClean="0">
                <a:latin typeface="Comic Sans MS" pitchFamily="66" charset="0"/>
              </a:rPr>
              <a:t>fs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724128" y="5589240"/>
            <a:ext cx="216024" cy="3600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1188"/>
            <a:ext cx="8375201" cy="61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138" y="1966913"/>
            <a:ext cx="4657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2776"/>
            <a:ext cx="87623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pp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lifetime measurement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observation of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atoms and their lifetime measurement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long lived atoms observation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2656"/>
            <a:ext cx="7912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33"/>
                </a:solidFill>
                <a:latin typeface="Comic Sans MS" pitchFamily="66" charset="0"/>
              </a:rPr>
              <a:t>The main DIRAC aim is the accurate measurement </a:t>
            </a:r>
          </a:p>
          <a:p>
            <a:r>
              <a:rPr lang="en-US" sz="2400" b="1" dirty="0" smtClean="0">
                <a:solidFill>
                  <a:srgbClr val="FF3333"/>
                </a:solidFill>
                <a:latin typeface="Comic Sans MS" pitchFamily="66" charset="0"/>
              </a:rPr>
              <a:t>of </a:t>
            </a:r>
            <a:r>
              <a:rPr lang="en-US" sz="2400" b="1" dirty="0" smtClean="0">
                <a:solidFill>
                  <a:srgbClr val="FF3333"/>
                </a:solidFill>
                <a:latin typeface="Symbol" pitchFamily="18" charset="2"/>
              </a:rPr>
              <a:t>pp</a:t>
            </a:r>
            <a:r>
              <a:rPr lang="en-US" sz="2400" b="1" dirty="0" smtClean="0">
                <a:solidFill>
                  <a:srgbClr val="FF3333"/>
                </a:solidFill>
                <a:latin typeface="Comic Sans MS" pitchFamily="66" charset="0"/>
              </a:rPr>
              <a:t> scattering </a:t>
            </a:r>
            <a:r>
              <a:rPr lang="en-US" sz="2400" b="1" dirty="0" err="1" smtClean="0">
                <a:solidFill>
                  <a:srgbClr val="FF3333"/>
                </a:solidFill>
                <a:latin typeface="Comic Sans MS" pitchFamily="66" charset="0"/>
              </a:rPr>
              <a:t>lenghts</a:t>
            </a:r>
            <a:r>
              <a:rPr lang="en-US" sz="2400" b="1" dirty="0" smtClean="0">
                <a:solidFill>
                  <a:srgbClr val="FF3333"/>
                </a:solidFill>
                <a:latin typeface="Comic Sans MS" pitchFamily="66" charset="0"/>
              </a:rPr>
              <a:t> and the </a:t>
            </a:r>
          </a:p>
          <a:p>
            <a:r>
              <a:rPr lang="en-US" sz="2400" b="1" dirty="0" smtClean="0">
                <a:solidFill>
                  <a:srgbClr val="FF3333"/>
                </a:solidFill>
                <a:latin typeface="Comic Sans MS" pitchFamily="66" charset="0"/>
              </a:rPr>
              <a:t>first measurement of </a:t>
            </a:r>
            <a:r>
              <a:rPr lang="en-US" sz="2400" b="1" dirty="0" err="1" smtClean="0">
                <a:solidFill>
                  <a:srgbClr val="FF3333"/>
                </a:solidFill>
                <a:latin typeface="Symbol" pitchFamily="18" charset="2"/>
              </a:rPr>
              <a:t>p</a:t>
            </a:r>
            <a:r>
              <a:rPr lang="en-US" sz="2400" b="1" dirty="0" err="1" smtClean="0">
                <a:solidFill>
                  <a:srgbClr val="FF3333"/>
                </a:solidFill>
                <a:latin typeface="Comic Sans MS" pitchFamily="66" charset="0"/>
              </a:rPr>
              <a:t>k</a:t>
            </a:r>
            <a:r>
              <a:rPr lang="en-US" sz="2400" b="1" dirty="0" smtClean="0">
                <a:solidFill>
                  <a:srgbClr val="FF3333"/>
                </a:solidFill>
                <a:latin typeface="Comic Sans MS" pitchFamily="66" charset="0"/>
              </a:rPr>
              <a:t> scattering </a:t>
            </a:r>
            <a:r>
              <a:rPr lang="en-US" sz="2400" b="1" dirty="0" err="1" smtClean="0">
                <a:solidFill>
                  <a:srgbClr val="FF3333"/>
                </a:solidFill>
                <a:latin typeface="Comic Sans MS" pitchFamily="66" charset="0"/>
              </a:rPr>
              <a:t>lenghts</a:t>
            </a:r>
            <a:r>
              <a:rPr lang="en-US" sz="2400" b="1" dirty="0" smtClean="0">
                <a:solidFill>
                  <a:srgbClr val="FF3333"/>
                </a:solidFill>
                <a:latin typeface="Comic Sans MS" pitchFamily="66" charset="0"/>
              </a:rPr>
              <a:t> </a:t>
            </a:r>
            <a:endParaRPr lang="en-US" sz="2400" b="1" dirty="0">
              <a:solidFill>
                <a:srgbClr val="FF33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2"/>
          <p:cNvSpPr>
            <a:spLocks noChangeArrowheads="1"/>
          </p:cNvSpPr>
          <p:nvPr/>
        </p:nvSpPr>
        <p:spPr bwMode="auto">
          <a:xfrm>
            <a:off x="922338" y="2613025"/>
            <a:ext cx="606425" cy="120650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sp>
        <p:nvSpPr>
          <p:cNvPr id="15363" name="Rectangle 44"/>
          <p:cNvSpPr>
            <a:spLocks noChangeArrowheads="1"/>
          </p:cNvSpPr>
          <p:nvPr/>
        </p:nvSpPr>
        <p:spPr bwMode="auto">
          <a:xfrm>
            <a:off x="1511300" y="2981325"/>
            <a:ext cx="531813" cy="34290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sp>
        <p:nvSpPr>
          <p:cNvPr id="15364" name="AutoShape 2"/>
          <p:cNvSpPr>
            <a:spLocks noChangeArrowheads="1"/>
          </p:cNvSpPr>
          <p:nvPr/>
        </p:nvSpPr>
        <p:spPr bwMode="auto">
          <a:xfrm flipH="1" flipV="1">
            <a:off x="314325" y="4648200"/>
            <a:ext cx="5076825" cy="1162050"/>
          </a:xfrm>
          <a:prstGeom prst="wedgeRoundRectCallout">
            <a:avLst>
              <a:gd name="adj1" fmla="val 19699"/>
              <a:gd name="adj2" fmla="val 16734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defTabSz="912813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5365" name="Oval 49"/>
          <p:cNvSpPr>
            <a:spLocks noChangeArrowheads="1"/>
          </p:cNvSpPr>
          <p:nvPr/>
        </p:nvSpPr>
        <p:spPr bwMode="auto">
          <a:xfrm>
            <a:off x="5932488" y="703263"/>
            <a:ext cx="3076575" cy="3092450"/>
          </a:xfrm>
          <a:prstGeom prst="ellipse">
            <a:avLst/>
          </a:prstGeom>
          <a:solidFill>
            <a:srgbClr val="FFCC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sp>
        <p:nvSpPr>
          <p:cNvPr id="15366" name="Oval 48"/>
          <p:cNvSpPr>
            <a:spLocks noChangeArrowheads="1"/>
          </p:cNvSpPr>
          <p:nvPr/>
        </p:nvSpPr>
        <p:spPr bwMode="auto">
          <a:xfrm>
            <a:off x="5875338" y="2705100"/>
            <a:ext cx="3076575" cy="3092450"/>
          </a:xfrm>
          <a:prstGeom prst="ellipse">
            <a:avLst/>
          </a:prstGeom>
          <a:solidFill>
            <a:srgbClr val="FFCC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pic>
        <p:nvPicPr>
          <p:cNvPr id="15367" name="Picture 6" descr="NewSetUp_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Freeform 7"/>
          <p:cNvSpPr>
            <a:spLocks/>
          </p:cNvSpPr>
          <p:nvPr/>
        </p:nvSpPr>
        <p:spPr bwMode="auto">
          <a:xfrm>
            <a:off x="6300788" y="2736850"/>
            <a:ext cx="419100" cy="334963"/>
          </a:xfrm>
          <a:custGeom>
            <a:avLst/>
            <a:gdLst>
              <a:gd name="T0" fmla="*/ 2147483647 w 264"/>
              <a:gd name="T1" fmla="*/ 0 h 211"/>
              <a:gd name="T2" fmla="*/ 0 w 264"/>
              <a:gd name="T3" fmla="*/ 2147483647 h 211"/>
              <a:gd name="T4" fmla="*/ 2147483647 w 264"/>
              <a:gd name="T5" fmla="*/ 2147483647 h 211"/>
              <a:gd name="T6" fmla="*/ 2147483647 w 264"/>
              <a:gd name="T7" fmla="*/ 2147483647 h 211"/>
              <a:gd name="T8" fmla="*/ 2147483647 w 264"/>
              <a:gd name="T9" fmla="*/ 0 h 2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4"/>
              <a:gd name="T16" fmla="*/ 0 h 211"/>
              <a:gd name="T17" fmla="*/ 264 w 264"/>
              <a:gd name="T18" fmla="*/ 211 h 2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4" h="211">
                <a:moveTo>
                  <a:pt x="197" y="0"/>
                </a:moveTo>
                <a:lnTo>
                  <a:pt x="0" y="46"/>
                </a:lnTo>
                <a:lnTo>
                  <a:pt x="63" y="211"/>
                </a:lnTo>
                <a:lnTo>
                  <a:pt x="264" y="211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Freeform 8"/>
          <p:cNvSpPr>
            <a:spLocks/>
          </p:cNvSpPr>
          <p:nvPr/>
        </p:nvSpPr>
        <p:spPr bwMode="auto">
          <a:xfrm rot="21433250" flipV="1">
            <a:off x="6324600" y="3375025"/>
            <a:ext cx="406400" cy="339725"/>
          </a:xfrm>
          <a:custGeom>
            <a:avLst/>
            <a:gdLst>
              <a:gd name="T0" fmla="*/ 2147483647 w 264"/>
              <a:gd name="T1" fmla="*/ 0 h 211"/>
              <a:gd name="T2" fmla="*/ 0 w 264"/>
              <a:gd name="T3" fmla="*/ 2147483647 h 211"/>
              <a:gd name="T4" fmla="*/ 2147483647 w 264"/>
              <a:gd name="T5" fmla="*/ 2147483647 h 211"/>
              <a:gd name="T6" fmla="*/ 2147483647 w 264"/>
              <a:gd name="T7" fmla="*/ 2147483647 h 211"/>
              <a:gd name="T8" fmla="*/ 2147483647 w 264"/>
              <a:gd name="T9" fmla="*/ 0 h 2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4"/>
              <a:gd name="T16" fmla="*/ 0 h 211"/>
              <a:gd name="T17" fmla="*/ 264 w 264"/>
              <a:gd name="T18" fmla="*/ 211 h 2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4" h="211">
                <a:moveTo>
                  <a:pt x="197" y="0"/>
                </a:moveTo>
                <a:lnTo>
                  <a:pt x="0" y="46"/>
                </a:lnTo>
                <a:lnTo>
                  <a:pt x="63" y="211"/>
                </a:lnTo>
                <a:lnTo>
                  <a:pt x="264" y="211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45238" y="2674938"/>
            <a:ext cx="636587" cy="1081087"/>
            <a:chOff x="3997" y="1685"/>
            <a:chExt cx="401" cy="68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 rot="842849">
              <a:off x="4001" y="2215"/>
              <a:ext cx="90" cy="90"/>
              <a:chOff x="3879" y="2145"/>
              <a:chExt cx="90" cy="90"/>
            </a:xfrm>
          </p:grpSpPr>
          <p:sp>
            <p:nvSpPr>
              <p:cNvPr id="15401" name="Rectangle 11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402" name="Oval 12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  <p:sp>
          <p:nvSpPr>
            <p:cNvPr id="15384" name="Freeform 13"/>
            <p:cNvSpPr>
              <a:spLocks/>
            </p:cNvSpPr>
            <p:nvPr/>
          </p:nvSpPr>
          <p:spPr bwMode="auto">
            <a:xfrm>
              <a:off x="4167" y="1685"/>
              <a:ext cx="230" cy="226"/>
            </a:xfrm>
            <a:custGeom>
              <a:avLst/>
              <a:gdLst>
                <a:gd name="T0" fmla="*/ 57 w 230"/>
                <a:gd name="T1" fmla="*/ 196 h 229"/>
                <a:gd name="T2" fmla="*/ 0 w 230"/>
                <a:gd name="T3" fmla="*/ 36 h 229"/>
                <a:gd name="T4" fmla="*/ 162 w 230"/>
                <a:gd name="T5" fmla="*/ 0 h 229"/>
                <a:gd name="T6" fmla="*/ 230 w 230"/>
                <a:gd name="T7" fmla="*/ 182 h 229"/>
                <a:gd name="T8" fmla="*/ 57 w 230"/>
                <a:gd name="T9" fmla="*/ 196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29"/>
                <a:gd name="T17" fmla="*/ 230 w 23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29">
                  <a:moveTo>
                    <a:pt x="57" y="229"/>
                  </a:moveTo>
                  <a:lnTo>
                    <a:pt x="0" y="36"/>
                  </a:lnTo>
                  <a:lnTo>
                    <a:pt x="162" y="0"/>
                  </a:lnTo>
                  <a:lnTo>
                    <a:pt x="230" y="211"/>
                  </a:lnTo>
                  <a:lnTo>
                    <a:pt x="57" y="229"/>
                  </a:lnTo>
                  <a:close/>
                </a:path>
              </a:pathLst>
            </a:custGeom>
            <a:gradFill rotWithShape="1">
              <a:gsLst>
                <a:gs pos="0">
                  <a:srgbClr val="A2D1B9"/>
                </a:gs>
                <a:gs pos="100000">
                  <a:srgbClr val="339966"/>
                </a:gs>
              </a:gsLst>
              <a:lin ang="0" scaled="1"/>
            </a:gradFill>
            <a:ln w="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14"/>
            <p:cNvSpPr>
              <a:spLocks/>
            </p:cNvSpPr>
            <p:nvPr/>
          </p:nvSpPr>
          <p:spPr bwMode="auto">
            <a:xfrm>
              <a:off x="4173" y="2141"/>
              <a:ext cx="225" cy="225"/>
            </a:xfrm>
            <a:custGeom>
              <a:avLst/>
              <a:gdLst>
                <a:gd name="T0" fmla="*/ 0 w 225"/>
                <a:gd name="T1" fmla="*/ 189 h 225"/>
                <a:gd name="T2" fmla="*/ 161 w 225"/>
                <a:gd name="T3" fmla="*/ 225 h 225"/>
                <a:gd name="T4" fmla="*/ 225 w 225"/>
                <a:gd name="T5" fmla="*/ 19 h 225"/>
                <a:gd name="T6" fmla="*/ 50 w 225"/>
                <a:gd name="T7" fmla="*/ 0 h 225"/>
                <a:gd name="T8" fmla="*/ 0 w 225"/>
                <a:gd name="T9" fmla="*/ 189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225"/>
                <a:gd name="T17" fmla="*/ 225 w 225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225">
                  <a:moveTo>
                    <a:pt x="0" y="189"/>
                  </a:moveTo>
                  <a:lnTo>
                    <a:pt x="161" y="225"/>
                  </a:lnTo>
                  <a:lnTo>
                    <a:pt x="225" y="19"/>
                  </a:lnTo>
                  <a:lnTo>
                    <a:pt x="50" y="0"/>
                  </a:lnTo>
                  <a:lnTo>
                    <a:pt x="0" y="189"/>
                  </a:lnTo>
                  <a:close/>
                </a:path>
              </a:pathLst>
            </a:custGeom>
            <a:gradFill rotWithShape="1">
              <a:gsLst>
                <a:gs pos="0">
                  <a:srgbClr val="A2D1B9"/>
                </a:gs>
                <a:gs pos="100000">
                  <a:srgbClr val="339966"/>
                </a:gs>
              </a:gsLst>
              <a:lin ang="0" scaled="1"/>
            </a:gradFill>
            <a:ln w="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843738">
              <a:off x="4116" y="2146"/>
              <a:ext cx="90" cy="90"/>
              <a:chOff x="3879" y="2145"/>
              <a:chExt cx="90" cy="90"/>
            </a:xfrm>
          </p:grpSpPr>
          <p:sp>
            <p:nvSpPr>
              <p:cNvPr id="15399" name="Rectangle 16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400" name="Oval 17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841129">
              <a:off x="4024" y="2124"/>
              <a:ext cx="90" cy="90"/>
              <a:chOff x="3879" y="2145"/>
              <a:chExt cx="90" cy="90"/>
            </a:xfrm>
          </p:grpSpPr>
          <p:sp>
            <p:nvSpPr>
              <p:cNvPr id="15397" name="Rectangle 19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398" name="Oval 20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 rot="-1028141">
              <a:off x="4115" y="1817"/>
              <a:ext cx="90" cy="90"/>
              <a:chOff x="3879" y="2145"/>
              <a:chExt cx="90" cy="90"/>
            </a:xfrm>
          </p:grpSpPr>
          <p:sp>
            <p:nvSpPr>
              <p:cNvPr id="15395" name="Rectangle 22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396" name="Oval 23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 rot="-1028141">
              <a:off x="4027" y="1845"/>
              <a:ext cx="90" cy="90"/>
              <a:chOff x="3879" y="2145"/>
              <a:chExt cx="90" cy="90"/>
            </a:xfrm>
          </p:grpSpPr>
          <p:sp>
            <p:nvSpPr>
              <p:cNvPr id="15393" name="Rectangle 25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394" name="Oval 26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 rot="-1028141">
              <a:off x="3997" y="1758"/>
              <a:ext cx="90" cy="90"/>
              <a:chOff x="3879" y="2145"/>
              <a:chExt cx="90" cy="90"/>
            </a:xfrm>
          </p:grpSpPr>
          <p:sp>
            <p:nvSpPr>
              <p:cNvPr id="15391" name="Rectangle 28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392" name="Oval 29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</p:grpSp>
      <p:sp>
        <p:nvSpPr>
          <p:cNvPr id="15371" name="Rectangle 30"/>
          <p:cNvSpPr>
            <a:spLocks noChangeArrowheads="1"/>
          </p:cNvSpPr>
          <p:nvPr/>
        </p:nvSpPr>
        <p:spPr bwMode="auto">
          <a:xfrm>
            <a:off x="146050" y="2205038"/>
            <a:ext cx="841375" cy="666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pic>
        <p:nvPicPr>
          <p:cNvPr id="15372" name="Picture 31" descr="Patch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2224088"/>
            <a:ext cx="855663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373" name="Line 33"/>
          <p:cNvSpPr>
            <a:spLocks noChangeShapeType="1"/>
          </p:cNvSpPr>
          <p:nvPr/>
        </p:nvSpPr>
        <p:spPr bwMode="auto">
          <a:xfrm>
            <a:off x="6729413" y="2665413"/>
            <a:ext cx="57150" cy="173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34"/>
          <p:cNvSpPr>
            <a:spLocks noChangeShapeType="1"/>
          </p:cNvSpPr>
          <p:nvPr/>
        </p:nvSpPr>
        <p:spPr bwMode="auto">
          <a:xfrm>
            <a:off x="6494463" y="2689225"/>
            <a:ext cx="134937" cy="2492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35"/>
          <p:cNvSpPr>
            <a:spLocks noChangeShapeType="1"/>
          </p:cNvSpPr>
          <p:nvPr/>
        </p:nvSpPr>
        <p:spPr bwMode="auto">
          <a:xfrm>
            <a:off x="6351588" y="2603500"/>
            <a:ext cx="101600" cy="292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Rectangle 50"/>
          <p:cNvSpPr>
            <a:spLocks noChangeArrowheads="1"/>
          </p:cNvSpPr>
          <p:nvPr/>
        </p:nvSpPr>
        <p:spPr bwMode="auto">
          <a:xfrm>
            <a:off x="381000" y="6115050"/>
            <a:ext cx="644525" cy="47625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sp>
        <p:nvSpPr>
          <p:cNvPr id="15377" name="Text Box 51"/>
          <p:cNvSpPr txBox="1">
            <a:spLocks noChangeArrowheads="1"/>
          </p:cNvSpPr>
          <p:nvPr/>
        </p:nvSpPr>
        <p:spPr bwMode="auto">
          <a:xfrm>
            <a:off x="1014413" y="6162675"/>
            <a:ext cx="2008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b="1">
                <a:latin typeface="Times New Roman" pitchFamily="18" charset="0"/>
              </a:rPr>
              <a:t>Modifided parts</a:t>
            </a:r>
            <a:r>
              <a:rPr lang="en-US" b="1">
                <a:solidFill>
                  <a:schemeClr val="tx1"/>
                </a:solidFill>
              </a:rPr>
              <a:t> 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5378" name="AutoShape 55"/>
          <p:cNvSpPr>
            <a:spLocks noChangeArrowheads="1"/>
          </p:cNvSpPr>
          <p:nvPr/>
        </p:nvSpPr>
        <p:spPr bwMode="auto">
          <a:xfrm rot="-7207720">
            <a:off x="6252369" y="3266282"/>
            <a:ext cx="490537" cy="482600"/>
          </a:xfrm>
          <a:prstGeom prst="diamond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sp>
        <p:nvSpPr>
          <p:cNvPr id="22547" name="TextBox 4"/>
          <p:cNvSpPr txBox="1">
            <a:spLocks noChangeArrowheads="1"/>
          </p:cNvSpPr>
          <p:nvPr/>
        </p:nvSpPr>
        <p:spPr bwMode="auto">
          <a:xfrm>
            <a:off x="3132138" y="5903913"/>
            <a:ext cx="5003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MDC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microdrift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gas chambers,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SFD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scintillating fiber detector,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IH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ionization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hodoscope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DC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drift chambers 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VH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vertical hodoscopes,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HH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horizontal hodoscopes,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Ch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nitrogen Cherenkov , </a:t>
            </a:r>
            <a:r>
              <a:rPr lang="en-US" sz="1400" b="1" dirty="0" err="1">
                <a:solidFill>
                  <a:srgbClr val="0033CC"/>
                </a:solidFill>
                <a:latin typeface="+mn-lt"/>
                <a:cs typeface="Times New Roman" pitchFamily="18" charset="0"/>
              </a:rPr>
              <a:t>PSh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preshower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detectors 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Mu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detectors</a:t>
            </a:r>
            <a:endParaRPr lang="en-US" sz="1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62975" y="6245225"/>
            <a:ext cx="328613" cy="476250"/>
          </a:xfrm>
          <a:noFill/>
        </p:spPr>
        <p:txBody>
          <a:bodyPr/>
          <a:lstStyle/>
          <a:p>
            <a:fld id="{D0A06004-F607-400C-AAE4-3046F766488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5381" name="Rectangle 45"/>
          <p:cNvSpPr>
            <a:spLocks noChangeArrowheads="1"/>
          </p:cNvSpPr>
          <p:nvPr/>
        </p:nvSpPr>
        <p:spPr bwMode="auto">
          <a:xfrm>
            <a:off x="888861" y="930275"/>
            <a:ext cx="2786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Upgraded DIRAC setup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2438" indent="-452438" algn="ctr">
              <a:lnSpc>
                <a:spcPct val="130000"/>
              </a:lnSpc>
              <a:buFont typeface="Arial" charset="0"/>
              <a:buNone/>
              <a:tabLst>
                <a:tab pos="452438" algn="l"/>
              </a:tabLst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DIRAC setup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spect="1" noChangeArrowheads="1" noTextEdit="1"/>
          </p:cNvSpPr>
          <p:nvPr/>
        </p:nvSpPr>
        <p:spPr bwMode="auto">
          <a:xfrm>
            <a:off x="713827" y="938979"/>
            <a:ext cx="7517581" cy="572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331640" y="908720"/>
            <a:ext cx="7578098" cy="57962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6474728" y="2438460"/>
            <a:ext cx="23534" cy="840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5"/>
              </a:cxn>
              <a:cxn ang="0">
                <a:pos x="0" y="0"/>
              </a:cxn>
              <a:cxn ang="0">
                <a:pos x="14" y="0"/>
              </a:cxn>
            </a:cxnLst>
            <a:rect l="0" t="0" r="r" b="b"/>
            <a:pathLst>
              <a:path w="14" h="5">
                <a:moveTo>
                  <a:pt x="14" y="0"/>
                </a:moveTo>
                <a:lnTo>
                  <a:pt x="0" y="5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6474728" y="2438460"/>
            <a:ext cx="23534" cy="840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5"/>
              </a:cxn>
              <a:cxn ang="0">
                <a:pos x="0" y="0"/>
              </a:cxn>
              <a:cxn ang="0">
                <a:pos x="14" y="0"/>
              </a:cxn>
            </a:cxnLst>
            <a:rect l="0" t="0" r="r" b="b"/>
            <a:pathLst>
              <a:path w="14" h="5">
                <a:moveTo>
                  <a:pt x="14" y="0"/>
                </a:moveTo>
                <a:lnTo>
                  <a:pt x="0" y="5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Freeform 10"/>
          <p:cNvSpPr>
            <a:spLocks/>
          </p:cNvSpPr>
          <p:nvPr/>
        </p:nvSpPr>
        <p:spPr bwMode="auto">
          <a:xfrm>
            <a:off x="5909900" y="2438460"/>
            <a:ext cx="16810" cy="840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5"/>
              </a:cxn>
              <a:cxn ang="0">
                <a:pos x="0" y="0"/>
              </a:cxn>
              <a:cxn ang="0">
                <a:pos x="10" y="0"/>
              </a:cxn>
            </a:cxnLst>
            <a:rect l="0" t="0" r="r" b="b"/>
            <a:pathLst>
              <a:path w="10" h="5">
                <a:moveTo>
                  <a:pt x="10" y="0"/>
                </a:moveTo>
                <a:lnTo>
                  <a:pt x="0" y="5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918306" y="2430055"/>
            <a:ext cx="1681" cy="25216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5909900" y="2438460"/>
            <a:ext cx="16810" cy="840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5"/>
              </a:cxn>
              <a:cxn ang="0">
                <a:pos x="0" y="0"/>
              </a:cxn>
              <a:cxn ang="0">
                <a:pos x="10" y="0"/>
              </a:cxn>
            </a:cxnLst>
            <a:rect l="0" t="0" r="r" b="b"/>
            <a:pathLst>
              <a:path w="10" h="5">
                <a:moveTo>
                  <a:pt x="10" y="0"/>
                </a:moveTo>
                <a:lnTo>
                  <a:pt x="0" y="5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5481237" y="1903892"/>
            <a:ext cx="87414" cy="84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5"/>
              </a:cxn>
              <a:cxn ang="0">
                <a:pos x="52" y="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52" h="5">
                <a:moveTo>
                  <a:pt x="0" y="0"/>
                </a:moveTo>
                <a:lnTo>
                  <a:pt x="52" y="5"/>
                </a:lnTo>
                <a:lnTo>
                  <a:pt x="5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6600805" y="1799668"/>
            <a:ext cx="95819" cy="84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5"/>
              </a:cxn>
              <a:cxn ang="0">
                <a:pos x="57" y="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57" h="5">
                <a:moveTo>
                  <a:pt x="0" y="0"/>
                </a:moveTo>
                <a:lnTo>
                  <a:pt x="57" y="5"/>
                </a:lnTo>
                <a:lnTo>
                  <a:pt x="57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6600805" y="1192815"/>
            <a:ext cx="95819" cy="2508102"/>
          </a:xfrm>
          <a:prstGeom prst="rect">
            <a:avLst/>
          </a:prstGeom>
          <a:solidFill>
            <a:srgbClr val="F7931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Freeform 16"/>
          <p:cNvSpPr>
            <a:spLocks noEditPoints="1"/>
          </p:cNvSpPr>
          <p:nvPr/>
        </p:nvSpPr>
        <p:spPr bwMode="auto">
          <a:xfrm>
            <a:off x="6600805" y="1192815"/>
            <a:ext cx="95819" cy="25081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0"/>
              </a:cxn>
              <a:cxn ang="0">
                <a:pos x="57" y="1492"/>
              </a:cxn>
              <a:cxn ang="0">
                <a:pos x="0" y="1492"/>
              </a:cxn>
              <a:cxn ang="0">
                <a:pos x="0" y="0"/>
              </a:cxn>
              <a:cxn ang="0">
                <a:pos x="0" y="1492"/>
              </a:cxn>
              <a:cxn ang="0">
                <a:pos x="0" y="1487"/>
              </a:cxn>
              <a:cxn ang="0">
                <a:pos x="57" y="1487"/>
              </a:cxn>
              <a:cxn ang="0">
                <a:pos x="52" y="1492"/>
              </a:cxn>
              <a:cxn ang="0">
                <a:pos x="52" y="0"/>
              </a:cxn>
              <a:cxn ang="0">
                <a:pos x="57" y="0"/>
              </a:cxn>
              <a:cxn ang="0">
                <a:pos x="0" y="0"/>
              </a:cxn>
              <a:cxn ang="0">
                <a:pos x="0" y="0"/>
              </a:cxn>
              <a:cxn ang="0">
                <a:pos x="0" y="1492"/>
              </a:cxn>
            </a:cxnLst>
            <a:rect l="0" t="0" r="r" b="b"/>
            <a:pathLst>
              <a:path w="57" h="1492">
                <a:moveTo>
                  <a:pt x="0" y="0"/>
                </a:moveTo>
                <a:lnTo>
                  <a:pt x="57" y="0"/>
                </a:lnTo>
                <a:lnTo>
                  <a:pt x="57" y="1492"/>
                </a:lnTo>
                <a:lnTo>
                  <a:pt x="0" y="1492"/>
                </a:lnTo>
                <a:lnTo>
                  <a:pt x="0" y="0"/>
                </a:lnTo>
                <a:close/>
                <a:moveTo>
                  <a:pt x="0" y="1492"/>
                </a:moveTo>
                <a:lnTo>
                  <a:pt x="0" y="1487"/>
                </a:lnTo>
                <a:lnTo>
                  <a:pt x="57" y="1487"/>
                </a:lnTo>
                <a:lnTo>
                  <a:pt x="52" y="1492"/>
                </a:lnTo>
                <a:lnTo>
                  <a:pt x="52" y="0"/>
                </a:lnTo>
                <a:lnTo>
                  <a:pt x="57" y="0"/>
                </a:lnTo>
                <a:lnTo>
                  <a:pt x="0" y="0"/>
                </a:lnTo>
                <a:lnTo>
                  <a:pt x="0" y="0"/>
                </a:lnTo>
                <a:lnTo>
                  <a:pt x="0" y="1492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Freeform 17"/>
          <p:cNvSpPr>
            <a:spLocks noEditPoints="1"/>
          </p:cNvSpPr>
          <p:nvPr/>
        </p:nvSpPr>
        <p:spPr bwMode="auto">
          <a:xfrm>
            <a:off x="6600805" y="1192815"/>
            <a:ext cx="1681" cy="2508102"/>
          </a:xfrm>
          <a:custGeom>
            <a:avLst/>
            <a:gdLst/>
            <a:ahLst/>
            <a:cxnLst>
              <a:cxn ang="0">
                <a:pos x="0" y="1492"/>
              </a:cxn>
              <a:cxn ang="0">
                <a:pos x="0" y="1492"/>
              </a:cxn>
              <a:cxn ang="0">
                <a:pos x="0" y="149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492"/>
              </a:cxn>
              <a:cxn ang="0">
                <a:pos x="0" y="0"/>
              </a:cxn>
              <a:cxn ang="0">
                <a:pos x="0" y="0"/>
              </a:cxn>
              <a:cxn ang="0">
                <a:pos x="0" y="1492"/>
              </a:cxn>
              <a:cxn ang="0">
                <a:pos x="0" y="1492"/>
              </a:cxn>
              <a:cxn ang="0">
                <a:pos x="0" y="0"/>
              </a:cxn>
            </a:cxnLst>
            <a:rect l="0" t="0" r="r" b="b"/>
            <a:pathLst>
              <a:path h="1492">
                <a:moveTo>
                  <a:pt x="0" y="1492"/>
                </a:moveTo>
                <a:lnTo>
                  <a:pt x="0" y="1492"/>
                </a:lnTo>
                <a:lnTo>
                  <a:pt x="0" y="149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492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1492"/>
                </a:lnTo>
                <a:lnTo>
                  <a:pt x="0" y="1492"/>
                </a:lnTo>
                <a:lnTo>
                  <a:pt x="0" y="0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05" y="1144065"/>
            <a:ext cx="55474" cy="259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805" y="3741261"/>
            <a:ext cx="55474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600805" y="1192815"/>
            <a:ext cx="48750" cy="250810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05" y="1144065"/>
            <a:ext cx="55474" cy="259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805" y="3741261"/>
            <a:ext cx="55474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9555" y="1144065"/>
            <a:ext cx="47069" cy="259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9555" y="3741261"/>
            <a:ext cx="47069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6649555" y="1192815"/>
            <a:ext cx="47069" cy="250810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6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9555" y="1144065"/>
            <a:ext cx="47069" cy="259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9555" y="3741261"/>
            <a:ext cx="47069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6688219" y="1192815"/>
            <a:ext cx="8405" cy="2508102"/>
          </a:xfrm>
          <a:custGeom>
            <a:avLst/>
            <a:gdLst/>
            <a:ahLst/>
            <a:cxnLst>
              <a:cxn ang="0">
                <a:pos x="5" y="1492"/>
              </a:cxn>
              <a:cxn ang="0">
                <a:pos x="5" y="1492"/>
              </a:cxn>
              <a:cxn ang="0">
                <a:pos x="0" y="1492"/>
              </a:cxn>
              <a:cxn ang="0">
                <a:pos x="0" y="0"/>
              </a:cxn>
              <a:cxn ang="0">
                <a:pos x="5" y="0"/>
              </a:cxn>
              <a:cxn ang="0">
                <a:pos x="5" y="0"/>
              </a:cxn>
              <a:cxn ang="0">
                <a:pos x="5" y="1492"/>
              </a:cxn>
              <a:cxn ang="0">
                <a:pos x="0" y="0"/>
              </a:cxn>
              <a:cxn ang="0">
                <a:pos x="5" y="0"/>
              </a:cxn>
              <a:cxn ang="0">
                <a:pos x="5" y="1492"/>
              </a:cxn>
              <a:cxn ang="0">
                <a:pos x="0" y="1492"/>
              </a:cxn>
              <a:cxn ang="0">
                <a:pos x="0" y="0"/>
              </a:cxn>
            </a:cxnLst>
            <a:rect l="0" t="0" r="r" b="b"/>
            <a:pathLst>
              <a:path w="5" h="1492">
                <a:moveTo>
                  <a:pt x="5" y="1492"/>
                </a:moveTo>
                <a:lnTo>
                  <a:pt x="5" y="1492"/>
                </a:lnTo>
                <a:lnTo>
                  <a:pt x="0" y="1492"/>
                </a:ln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1492"/>
                </a:lnTo>
                <a:close/>
                <a:moveTo>
                  <a:pt x="0" y="0"/>
                </a:moveTo>
                <a:lnTo>
                  <a:pt x="5" y="0"/>
                </a:lnTo>
                <a:lnTo>
                  <a:pt x="5" y="1492"/>
                </a:lnTo>
                <a:lnTo>
                  <a:pt x="0" y="1492"/>
                </a:lnTo>
                <a:lnTo>
                  <a:pt x="0" y="0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Freeform 29"/>
          <p:cNvSpPr>
            <a:spLocks noEditPoints="1"/>
          </p:cNvSpPr>
          <p:nvPr/>
        </p:nvSpPr>
        <p:spPr bwMode="auto">
          <a:xfrm>
            <a:off x="6600805" y="1192815"/>
            <a:ext cx="95819" cy="25081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0"/>
              </a:cxn>
              <a:cxn ang="0">
                <a:pos x="57" y="1492"/>
              </a:cxn>
              <a:cxn ang="0">
                <a:pos x="0" y="1492"/>
              </a:cxn>
              <a:cxn ang="0">
                <a:pos x="0" y="0"/>
              </a:cxn>
              <a:cxn ang="0">
                <a:pos x="0" y="1492"/>
              </a:cxn>
              <a:cxn ang="0">
                <a:pos x="0" y="1487"/>
              </a:cxn>
              <a:cxn ang="0">
                <a:pos x="57" y="1487"/>
              </a:cxn>
              <a:cxn ang="0">
                <a:pos x="52" y="1492"/>
              </a:cxn>
              <a:cxn ang="0">
                <a:pos x="52" y="0"/>
              </a:cxn>
              <a:cxn ang="0">
                <a:pos x="57" y="0"/>
              </a:cxn>
              <a:cxn ang="0">
                <a:pos x="0" y="0"/>
              </a:cxn>
              <a:cxn ang="0">
                <a:pos x="0" y="0"/>
              </a:cxn>
              <a:cxn ang="0">
                <a:pos x="0" y="1492"/>
              </a:cxn>
            </a:cxnLst>
            <a:rect l="0" t="0" r="r" b="b"/>
            <a:pathLst>
              <a:path w="57" h="1492">
                <a:moveTo>
                  <a:pt x="0" y="0"/>
                </a:moveTo>
                <a:lnTo>
                  <a:pt x="57" y="0"/>
                </a:lnTo>
                <a:lnTo>
                  <a:pt x="57" y="1492"/>
                </a:lnTo>
                <a:lnTo>
                  <a:pt x="0" y="1492"/>
                </a:lnTo>
                <a:lnTo>
                  <a:pt x="0" y="0"/>
                </a:lnTo>
                <a:close/>
                <a:moveTo>
                  <a:pt x="0" y="1492"/>
                </a:moveTo>
                <a:lnTo>
                  <a:pt x="0" y="1487"/>
                </a:lnTo>
                <a:lnTo>
                  <a:pt x="57" y="1487"/>
                </a:lnTo>
                <a:lnTo>
                  <a:pt x="52" y="1492"/>
                </a:lnTo>
                <a:lnTo>
                  <a:pt x="52" y="0"/>
                </a:lnTo>
                <a:lnTo>
                  <a:pt x="57" y="0"/>
                </a:lnTo>
                <a:lnTo>
                  <a:pt x="0" y="0"/>
                </a:lnTo>
                <a:lnTo>
                  <a:pt x="0" y="0"/>
                </a:lnTo>
                <a:lnTo>
                  <a:pt x="0" y="14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767013" y="1952642"/>
            <a:ext cx="635431" cy="971637"/>
          </a:xfrm>
          <a:prstGeom prst="rect">
            <a:avLst/>
          </a:prstGeom>
          <a:solidFill>
            <a:srgbClr val="FAED1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Freeform 31"/>
          <p:cNvSpPr>
            <a:spLocks noEditPoints="1"/>
          </p:cNvSpPr>
          <p:nvPr/>
        </p:nvSpPr>
        <p:spPr bwMode="auto">
          <a:xfrm>
            <a:off x="5767013" y="1952642"/>
            <a:ext cx="635431" cy="9800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8" y="0"/>
              </a:cxn>
              <a:cxn ang="0">
                <a:pos x="378" y="583"/>
              </a:cxn>
              <a:cxn ang="0">
                <a:pos x="0" y="583"/>
              </a:cxn>
              <a:cxn ang="0">
                <a:pos x="0" y="0"/>
              </a:cxn>
              <a:cxn ang="0">
                <a:pos x="0" y="578"/>
              </a:cxn>
              <a:cxn ang="0">
                <a:pos x="0" y="578"/>
              </a:cxn>
              <a:cxn ang="0">
                <a:pos x="378" y="578"/>
              </a:cxn>
              <a:cxn ang="0">
                <a:pos x="378" y="578"/>
              </a:cxn>
              <a:cxn ang="0">
                <a:pos x="378" y="0"/>
              </a:cxn>
              <a:cxn ang="0">
                <a:pos x="378" y="0"/>
              </a:cxn>
              <a:cxn ang="0">
                <a:pos x="0" y="0"/>
              </a:cxn>
              <a:cxn ang="0">
                <a:pos x="0" y="0"/>
              </a:cxn>
              <a:cxn ang="0">
                <a:pos x="0" y="578"/>
              </a:cxn>
            </a:cxnLst>
            <a:rect l="0" t="0" r="r" b="b"/>
            <a:pathLst>
              <a:path w="378" h="583">
                <a:moveTo>
                  <a:pt x="0" y="0"/>
                </a:moveTo>
                <a:lnTo>
                  <a:pt x="378" y="0"/>
                </a:lnTo>
                <a:lnTo>
                  <a:pt x="378" y="583"/>
                </a:lnTo>
                <a:lnTo>
                  <a:pt x="0" y="583"/>
                </a:lnTo>
                <a:lnTo>
                  <a:pt x="0" y="0"/>
                </a:lnTo>
                <a:close/>
                <a:moveTo>
                  <a:pt x="0" y="578"/>
                </a:moveTo>
                <a:lnTo>
                  <a:pt x="0" y="578"/>
                </a:lnTo>
                <a:lnTo>
                  <a:pt x="378" y="578"/>
                </a:lnTo>
                <a:lnTo>
                  <a:pt x="378" y="578"/>
                </a:lnTo>
                <a:lnTo>
                  <a:pt x="378" y="0"/>
                </a:lnTo>
                <a:lnTo>
                  <a:pt x="378" y="0"/>
                </a:lnTo>
                <a:lnTo>
                  <a:pt x="0" y="0"/>
                </a:lnTo>
                <a:lnTo>
                  <a:pt x="0" y="0"/>
                </a:lnTo>
                <a:lnTo>
                  <a:pt x="0" y="578"/>
                </a:lnTo>
                <a:close/>
              </a:path>
            </a:pathLst>
          </a:custGeom>
          <a:solidFill>
            <a:srgbClr val="FAED16"/>
          </a:solidFill>
          <a:ln w="0">
            <a:solidFill>
              <a:srgbClr val="FAED1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Freeform 32"/>
          <p:cNvSpPr>
            <a:spLocks noEditPoints="1"/>
          </p:cNvSpPr>
          <p:nvPr/>
        </p:nvSpPr>
        <p:spPr bwMode="auto">
          <a:xfrm>
            <a:off x="5767013" y="1952642"/>
            <a:ext cx="1681" cy="980042"/>
          </a:xfrm>
          <a:custGeom>
            <a:avLst/>
            <a:gdLst/>
            <a:ahLst/>
            <a:cxnLst>
              <a:cxn ang="0">
                <a:pos x="0" y="578"/>
              </a:cxn>
              <a:cxn ang="0">
                <a:pos x="0" y="583"/>
              </a:cxn>
              <a:cxn ang="0">
                <a:pos x="0" y="58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578"/>
              </a:cxn>
              <a:cxn ang="0">
                <a:pos x="0" y="0"/>
              </a:cxn>
              <a:cxn ang="0">
                <a:pos x="0" y="0"/>
              </a:cxn>
              <a:cxn ang="0">
                <a:pos x="0" y="578"/>
              </a:cxn>
              <a:cxn ang="0">
                <a:pos x="0" y="578"/>
              </a:cxn>
              <a:cxn ang="0">
                <a:pos x="0" y="0"/>
              </a:cxn>
            </a:cxnLst>
            <a:rect l="0" t="0" r="r" b="b"/>
            <a:pathLst>
              <a:path h="583">
                <a:moveTo>
                  <a:pt x="0" y="578"/>
                </a:moveTo>
                <a:lnTo>
                  <a:pt x="0" y="583"/>
                </a:lnTo>
                <a:lnTo>
                  <a:pt x="0" y="58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578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578"/>
                </a:lnTo>
                <a:lnTo>
                  <a:pt x="0" y="578"/>
                </a:lnTo>
                <a:lnTo>
                  <a:pt x="0" y="0"/>
                </a:lnTo>
                <a:close/>
              </a:path>
            </a:pathLst>
          </a:custGeom>
          <a:solidFill>
            <a:srgbClr val="FAED16"/>
          </a:solidFill>
          <a:ln w="0">
            <a:solidFill>
              <a:srgbClr val="FAED1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73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7013" y="1912297"/>
            <a:ext cx="95819" cy="106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4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7013" y="2973029"/>
            <a:ext cx="95819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5767013" y="1952642"/>
            <a:ext cx="95819" cy="971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76" name="Picture 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7013" y="1912297"/>
            <a:ext cx="95819" cy="106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7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7013" y="2973029"/>
            <a:ext cx="95819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8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2832" y="1912297"/>
            <a:ext cx="548017" cy="106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9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2832" y="2973029"/>
            <a:ext cx="548017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5862832" y="1952642"/>
            <a:ext cx="539612" cy="971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81" name="Picture 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2832" y="1912297"/>
            <a:ext cx="548017" cy="106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82" name="Picture 4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2832" y="2973029"/>
            <a:ext cx="548017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3" name="Freeform 43"/>
          <p:cNvSpPr>
            <a:spLocks/>
          </p:cNvSpPr>
          <p:nvPr/>
        </p:nvSpPr>
        <p:spPr bwMode="auto">
          <a:xfrm>
            <a:off x="6402443" y="1952642"/>
            <a:ext cx="1681" cy="971637"/>
          </a:xfrm>
          <a:custGeom>
            <a:avLst/>
            <a:gdLst/>
            <a:ahLst/>
            <a:cxnLst>
              <a:cxn ang="0">
                <a:pos x="0" y="578"/>
              </a:cxn>
              <a:cxn ang="0">
                <a:pos x="0" y="0"/>
              </a:cxn>
              <a:cxn ang="0">
                <a:pos x="0" y="0"/>
              </a:cxn>
              <a:cxn ang="0">
                <a:pos x="0" y="578"/>
              </a:cxn>
              <a:cxn ang="0">
                <a:pos x="0" y="578"/>
              </a:cxn>
              <a:cxn ang="0">
                <a:pos x="0" y="578"/>
              </a:cxn>
            </a:cxnLst>
            <a:rect l="0" t="0" r="r" b="b"/>
            <a:pathLst>
              <a:path h="578">
                <a:moveTo>
                  <a:pt x="0" y="578"/>
                </a:moveTo>
                <a:lnTo>
                  <a:pt x="0" y="0"/>
                </a:lnTo>
                <a:lnTo>
                  <a:pt x="0" y="0"/>
                </a:lnTo>
                <a:lnTo>
                  <a:pt x="0" y="578"/>
                </a:lnTo>
                <a:lnTo>
                  <a:pt x="0" y="578"/>
                </a:lnTo>
                <a:lnTo>
                  <a:pt x="0" y="578"/>
                </a:lnTo>
                <a:close/>
              </a:path>
            </a:pathLst>
          </a:custGeom>
          <a:solidFill>
            <a:srgbClr val="F793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Freeform 44"/>
          <p:cNvSpPr>
            <a:spLocks noEditPoints="1"/>
          </p:cNvSpPr>
          <p:nvPr/>
        </p:nvSpPr>
        <p:spPr bwMode="auto">
          <a:xfrm>
            <a:off x="6402443" y="1952642"/>
            <a:ext cx="1681" cy="980042"/>
          </a:xfrm>
          <a:custGeom>
            <a:avLst/>
            <a:gdLst/>
            <a:ahLst/>
            <a:cxnLst>
              <a:cxn ang="0">
                <a:pos x="0" y="583"/>
              </a:cxn>
              <a:cxn ang="0">
                <a:pos x="0" y="583"/>
              </a:cxn>
              <a:cxn ang="0">
                <a:pos x="0" y="57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578"/>
              </a:cxn>
              <a:cxn ang="0">
                <a:pos x="0" y="583"/>
              </a:cxn>
              <a:cxn ang="0">
                <a:pos x="0" y="583"/>
              </a:cxn>
              <a:cxn ang="0">
                <a:pos x="0" y="578"/>
              </a:cxn>
              <a:cxn ang="0">
                <a:pos x="0" y="578"/>
              </a:cxn>
              <a:cxn ang="0">
                <a:pos x="0" y="0"/>
              </a:cxn>
              <a:cxn ang="0">
                <a:pos x="0" y="0"/>
              </a:cxn>
              <a:cxn ang="0">
                <a:pos x="0" y="578"/>
              </a:cxn>
              <a:cxn ang="0">
                <a:pos x="0" y="578"/>
              </a:cxn>
              <a:cxn ang="0">
                <a:pos x="0" y="578"/>
              </a:cxn>
            </a:cxnLst>
            <a:rect l="0" t="0" r="r" b="b"/>
            <a:pathLst>
              <a:path h="583">
                <a:moveTo>
                  <a:pt x="0" y="583"/>
                </a:moveTo>
                <a:lnTo>
                  <a:pt x="0" y="583"/>
                </a:lnTo>
                <a:lnTo>
                  <a:pt x="0" y="57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578"/>
                </a:lnTo>
                <a:lnTo>
                  <a:pt x="0" y="583"/>
                </a:lnTo>
                <a:lnTo>
                  <a:pt x="0" y="583"/>
                </a:lnTo>
                <a:close/>
                <a:moveTo>
                  <a:pt x="0" y="578"/>
                </a:moveTo>
                <a:lnTo>
                  <a:pt x="0" y="578"/>
                </a:lnTo>
                <a:lnTo>
                  <a:pt x="0" y="0"/>
                </a:lnTo>
                <a:lnTo>
                  <a:pt x="0" y="0"/>
                </a:lnTo>
                <a:lnTo>
                  <a:pt x="0" y="578"/>
                </a:lnTo>
                <a:lnTo>
                  <a:pt x="0" y="578"/>
                </a:lnTo>
                <a:lnTo>
                  <a:pt x="0" y="578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Freeform 45"/>
          <p:cNvSpPr>
            <a:spLocks noEditPoints="1"/>
          </p:cNvSpPr>
          <p:nvPr/>
        </p:nvSpPr>
        <p:spPr bwMode="auto">
          <a:xfrm>
            <a:off x="5767013" y="1952642"/>
            <a:ext cx="635431" cy="9800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8" y="0"/>
              </a:cxn>
              <a:cxn ang="0">
                <a:pos x="378" y="583"/>
              </a:cxn>
              <a:cxn ang="0">
                <a:pos x="0" y="583"/>
              </a:cxn>
              <a:cxn ang="0">
                <a:pos x="0" y="0"/>
              </a:cxn>
              <a:cxn ang="0">
                <a:pos x="0" y="578"/>
              </a:cxn>
              <a:cxn ang="0">
                <a:pos x="0" y="578"/>
              </a:cxn>
              <a:cxn ang="0">
                <a:pos x="378" y="578"/>
              </a:cxn>
              <a:cxn ang="0">
                <a:pos x="378" y="578"/>
              </a:cxn>
              <a:cxn ang="0">
                <a:pos x="378" y="0"/>
              </a:cxn>
              <a:cxn ang="0">
                <a:pos x="378" y="0"/>
              </a:cxn>
              <a:cxn ang="0">
                <a:pos x="0" y="0"/>
              </a:cxn>
              <a:cxn ang="0">
                <a:pos x="0" y="0"/>
              </a:cxn>
              <a:cxn ang="0">
                <a:pos x="0" y="578"/>
              </a:cxn>
            </a:cxnLst>
            <a:rect l="0" t="0" r="r" b="b"/>
            <a:pathLst>
              <a:path w="378" h="583">
                <a:moveTo>
                  <a:pt x="0" y="0"/>
                </a:moveTo>
                <a:lnTo>
                  <a:pt x="378" y="0"/>
                </a:lnTo>
                <a:lnTo>
                  <a:pt x="378" y="583"/>
                </a:lnTo>
                <a:lnTo>
                  <a:pt x="0" y="583"/>
                </a:lnTo>
                <a:lnTo>
                  <a:pt x="0" y="0"/>
                </a:lnTo>
                <a:close/>
                <a:moveTo>
                  <a:pt x="0" y="578"/>
                </a:moveTo>
                <a:lnTo>
                  <a:pt x="0" y="578"/>
                </a:lnTo>
                <a:lnTo>
                  <a:pt x="378" y="578"/>
                </a:lnTo>
                <a:lnTo>
                  <a:pt x="378" y="578"/>
                </a:lnTo>
                <a:lnTo>
                  <a:pt x="378" y="0"/>
                </a:lnTo>
                <a:lnTo>
                  <a:pt x="378" y="0"/>
                </a:lnTo>
                <a:lnTo>
                  <a:pt x="0" y="0"/>
                </a:lnTo>
                <a:lnTo>
                  <a:pt x="0" y="0"/>
                </a:lnTo>
                <a:lnTo>
                  <a:pt x="0" y="57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5481237" y="1192815"/>
            <a:ext cx="87414" cy="2508102"/>
          </a:xfrm>
          <a:prstGeom prst="rect">
            <a:avLst/>
          </a:prstGeom>
          <a:solidFill>
            <a:srgbClr val="F7931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Freeform 47"/>
          <p:cNvSpPr>
            <a:spLocks noEditPoints="1"/>
          </p:cNvSpPr>
          <p:nvPr/>
        </p:nvSpPr>
        <p:spPr bwMode="auto">
          <a:xfrm>
            <a:off x="5481237" y="1192815"/>
            <a:ext cx="87414" cy="25081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0"/>
              </a:cxn>
              <a:cxn ang="0">
                <a:pos x="52" y="1492"/>
              </a:cxn>
              <a:cxn ang="0">
                <a:pos x="0" y="1492"/>
              </a:cxn>
              <a:cxn ang="0">
                <a:pos x="0" y="0"/>
              </a:cxn>
              <a:cxn ang="0">
                <a:pos x="0" y="1492"/>
              </a:cxn>
              <a:cxn ang="0">
                <a:pos x="0" y="1487"/>
              </a:cxn>
              <a:cxn ang="0">
                <a:pos x="52" y="1487"/>
              </a:cxn>
              <a:cxn ang="0">
                <a:pos x="52" y="1492"/>
              </a:cxn>
              <a:cxn ang="0">
                <a:pos x="52" y="0"/>
              </a:cxn>
              <a:cxn ang="0">
                <a:pos x="52" y="0"/>
              </a:cxn>
              <a:cxn ang="0">
                <a:pos x="0" y="0"/>
              </a:cxn>
              <a:cxn ang="0">
                <a:pos x="0" y="0"/>
              </a:cxn>
              <a:cxn ang="0">
                <a:pos x="0" y="1492"/>
              </a:cxn>
            </a:cxnLst>
            <a:rect l="0" t="0" r="r" b="b"/>
            <a:pathLst>
              <a:path w="52" h="1492">
                <a:moveTo>
                  <a:pt x="0" y="0"/>
                </a:moveTo>
                <a:lnTo>
                  <a:pt x="52" y="0"/>
                </a:lnTo>
                <a:lnTo>
                  <a:pt x="52" y="1492"/>
                </a:lnTo>
                <a:lnTo>
                  <a:pt x="0" y="1492"/>
                </a:lnTo>
                <a:lnTo>
                  <a:pt x="0" y="0"/>
                </a:lnTo>
                <a:close/>
                <a:moveTo>
                  <a:pt x="0" y="1492"/>
                </a:moveTo>
                <a:lnTo>
                  <a:pt x="0" y="1487"/>
                </a:lnTo>
                <a:lnTo>
                  <a:pt x="52" y="1487"/>
                </a:lnTo>
                <a:lnTo>
                  <a:pt x="52" y="1492"/>
                </a:lnTo>
                <a:lnTo>
                  <a:pt x="52" y="0"/>
                </a:lnTo>
                <a:lnTo>
                  <a:pt x="52" y="0"/>
                </a:lnTo>
                <a:lnTo>
                  <a:pt x="0" y="0"/>
                </a:lnTo>
                <a:lnTo>
                  <a:pt x="0" y="0"/>
                </a:lnTo>
                <a:lnTo>
                  <a:pt x="0" y="1492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Freeform 48"/>
          <p:cNvSpPr>
            <a:spLocks noEditPoints="1"/>
          </p:cNvSpPr>
          <p:nvPr/>
        </p:nvSpPr>
        <p:spPr bwMode="auto">
          <a:xfrm>
            <a:off x="5481237" y="1192815"/>
            <a:ext cx="1681" cy="2508102"/>
          </a:xfrm>
          <a:custGeom>
            <a:avLst/>
            <a:gdLst/>
            <a:ahLst/>
            <a:cxnLst>
              <a:cxn ang="0">
                <a:pos x="0" y="1492"/>
              </a:cxn>
              <a:cxn ang="0">
                <a:pos x="0" y="1492"/>
              </a:cxn>
              <a:cxn ang="0">
                <a:pos x="0" y="149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492"/>
              </a:cxn>
              <a:cxn ang="0">
                <a:pos x="0" y="0"/>
              </a:cxn>
              <a:cxn ang="0">
                <a:pos x="0" y="0"/>
              </a:cxn>
              <a:cxn ang="0">
                <a:pos x="0" y="1492"/>
              </a:cxn>
              <a:cxn ang="0">
                <a:pos x="0" y="1492"/>
              </a:cxn>
              <a:cxn ang="0">
                <a:pos x="0" y="0"/>
              </a:cxn>
            </a:cxnLst>
            <a:rect l="0" t="0" r="r" b="b"/>
            <a:pathLst>
              <a:path h="1492">
                <a:moveTo>
                  <a:pt x="0" y="1492"/>
                </a:moveTo>
                <a:lnTo>
                  <a:pt x="0" y="1492"/>
                </a:lnTo>
                <a:lnTo>
                  <a:pt x="0" y="149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492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1492"/>
                </a:lnTo>
                <a:lnTo>
                  <a:pt x="0" y="1492"/>
                </a:lnTo>
                <a:lnTo>
                  <a:pt x="0" y="0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89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237" y="1144065"/>
            <a:ext cx="55474" cy="259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0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237" y="3741261"/>
            <a:ext cx="55474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5481237" y="1192815"/>
            <a:ext cx="47069" cy="250810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92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237" y="1144065"/>
            <a:ext cx="55474" cy="259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3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237" y="3741261"/>
            <a:ext cx="55474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4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8306" y="1144065"/>
            <a:ext cx="48750" cy="259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5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8306" y="3741261"/>
            <a:ext cx="48750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5528306" y="1192815"/>
            <a:ext cx="40345" cy="250810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97" name="Picture 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8306" y="1144065"/>
            <a:ext cx="48750" cy="259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8" name="Picture 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8306" y="3741261"/>
            <a:ext cx="48750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9" name="Freeform 59"/>
          <p:cNvSpPr>
            <a:spLocks noEditPoints="1"/>
          </p:cNvSpPr>
          <p:nvPr/>
        </p:nvSpPr>
        <p:spPr bwMode="auto">
          <a:xfrm>
            <a:off x="5568651" y="1192815"/>
            <a:ext cx="1681" cy="2508102"/>
          </a:xfrm>
          <a:custGeom>
            <a:avLst/>
            <a:gdLst/>
            <a:ahLst/>
            <a:cxnLst>
              <a:cxn ang="0">
                <a:pos x="0" y="1492"/>
              </a:cxn>
              <a:cxn ang="0">
                <a:pos x="0" y="1492"/>
              </a:cxn>
              <a:cxn ang="0">
                <a:pos x="0" y="149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492"/>
              </a:cxn>
              <a:cxn ang="0">
                <a:pos x="0" y="0"/>
              </a:cxn>
              <a:cxn ang="0">
                <a:pos x="0" y="0"/>
              </a:cxn>
              <a:cxn ang="0">
                <a:pos x="0" y="1492"/>
              </a:cxn>
              <a:cxn ang="0">
                <a:pos x="0" y="1492"/>
              </a:cxn>
              <a:cxn ang="0">
                <a:pos x="0" y="0"/>
              </a:cxn>
            </a:cxnLst>
            <a:rect l="0" t="0" r="r" b="b"/>
            <a:pathLst>
              <a:path h="1492">
                <a:moveTo>
                  <a:pt x="0" y="1492"/>
                </a:moveTo>
                <a:lnTo>
                  <a:pt x="0" y="1492"/>
                </a:lnTo>
                <a:lnTo>
                  <a:pt x="0" y="149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492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1492"/>
                </a:lnTo>
                <a:lnTo>
                  <a:pt x="0" y="1492"/>
                </a:lnTo>
                <a:lnTo>
                  <a:pt x="0" y="0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Freeform 60"/>
          <p:cNvSpPr>
            <a:spLocks noEditPoints="1"/>
          </p:cNvSpPr>
          <p:nvPr/>
        </p:nvSpPr>
        <p:spPr bwMode="auto">
          <a:xfrm>
            <a:off x="5481237" y="1192815"/>
            <a:ext cx="87414" cy="25081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0"/>
              </a:cxn>
              <a:cxn ang="0">
                <a:pos x="52" y="1492"/>
              </a:cxn>
              <a:cxn ang="0">
                <a:pos x="0" y="1492"/>
              </a:cxn>
              <a:cxn ang="0">
                <a:pos x="0" y="0"/>
              </a:cxn>
              <a:cxn ang="0">
                <a:pos x="0" y="1492"/>
              </a:cxn>
              <a:cxn ang="0">
                <a:pos x="0" y="1487"/>
              </a:cxn>
              <a:cxn ang="0">
                <a:pos x="52" y="1487"/>
              </a:cxn>
              <a:cxn ang="0">
                <a:pos x="52" y="1492"/>
              </a:cxn>
              <a:cxn ang="0">
                <a:pos x="52" y="0"/>
              </a:cxn>
              <a:cxn ang="0">
                <a:pos x="52" y="0"/>
              </a:cxn>
              <a:cxn ang="0">
                <a:pos x="0" y="0"/>
              </a:cxn>
              <a:cxn ang="0">
                <a:pos x="0" y="0"/>
              </a:cxn>
              <a:cxn ang="0">
                <a:pos x="0" y="1492"/>
              </a:cxn>
            </a:cxnLst>
            <a:rect l="0" t="0" r="r" b="b"/>
            <a:pathLst>
              <a:path w="52" h="1492">
                <a:moveTo>
                  <a:pt x="0" y="0"/>
                </a:moveTo>
                <a:lnTo>
                  <a:pt x="52" y="0"/>
                </a:lnTo>
                <a:lnTo>
                  <a:pt x="52" y="1492"/>
                </a:lnTo>
                <a:lnTo>
                  <a:pt x="0" y="1492"/>
                </a:lnTo>
                <a:lnTo>
                  <a:pt x="0" y="0"/>
                </a:lnTo>
                <a:close/>
                <a:moveTo>
                  <a:pt x="0" y="1492"/>
                </a:moveTo>
                <a:lnTo>
                  <a:pt x="0" y="1487"/>
                </a:lnTo>
                <a:lnTo>
                  <a:pt x="52" y="1487"/>
                </a:lnTo>
                <a:lnTo>
                  <a:pt x="52" y="1492"/>
                </a:lnTo>
                <a:lnTo>
                  <a:pt x="52" y="0"/>
                </a:lnTo>
                <a:lnTo>
                  <a:pt x="52" y="0"/>
                </a:lnTo>
                <a:lnTo>
                  <a:pt x="0" y="0"/>
                </a:lnTo>
                <a:lnTo>
                  <a:pt x="0" y="0"/>
                </a:lnTo>
                <a:lnTo>
                  <a:pt x="0" y="14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5632530" y="1766047"/>
            <a:ext cx="906077" cy="1353232"/>
          </a:xfrm>
          <a:prstGeom prst="rect">
            <a:avLst/>
          </a:prstGeom>
          <a:solidFill>
            <a:srgbClr val="F7931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Freeform 62"/>
          <p:cNvSpPr>
            <a:spLocks noEditPoints="1"/>
          </p:cNvSpPr>
          <p:nvPr/>
        </p:nvSpPr>
        <p:spPr bwMode="auto">
          <a:xfrm>
            <a:off x="5632530" y="1766047"/>
            <a:ext cx="906077" cy="13599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9" y="0"/>
              </a:cxn>
              <a:cxn ang="0">
                <a:pos x="539" y="809"/>
              </a:cxn>
              <a:cxn ang="0">
                <a:pos x="0" y="809"/>
              </a:cxn>
              <a:cxn ang="0">
                <a:pos x="0" y="0"/>
              </a:cxn>
              <a:cxn ang="0">
                <a:pos x="0" y="805"/>
              </a:cxn>
              <a:cxn ang="0">
                <a:pos x="0" y="805"/>
              </a:cxn>
              <a:cxn ang="0">
                <a:pos x="539" y="805"/>
              </a:cxn>
              <a:cxn ang="0">
                <a:pos x="539" y="805"/>
              </a:cxn>
              <a:cxn ang="0">
                <a:pos x="539" y="0"/>
              </a:cxn>
              <a:cxn ang="0">
                <a:pos x="539" y="0"/>
              </a:cxn>
              <a:cxn ang="0">
                <a:pos x="0" y="0"/>
              </a:cxn>
              <a:cxn ang="0">
                <a:pos x="0" y="0"/>
              </a:cxn>
              <a:cxn ang="0">
                <a:pos x="0" y="805"/>
              </a:cxn>
            </a:cxnLst>
            <a:rect l="0" t="0" r="r" b="b"/>
            <a:pathLst>
              <a:path w="539" h="809">
                <a:moveTo>
                  <a:pt x="0" y="0"/>
                </a:moveTo>
                <a:lnTo>
                  <a:pt x="539" y="0"/>
                </a:lnTo>
                <a:lnTo>
                  <a:pt x="539" y="809"/>
                </a:lnTo>
                <a:lnTo>
                  <a:pt x="0" y="809"/>
                </a:lnTo>
                <a:lnTo>
                  <a:pt x="0" y="0"/>
                </a:lnTo>
                <a:close/>
                <a:moveTo>
                  <a:pt x="0" y="805"/>
                </a:moveTo>
                <a:lnTo>
                  <a:pt x="0" y="805"/>
                </a:lnTo>
                <a:lnTo>
                  <a:pt x="539" y="805"/>
                </a:lnTo>
                <a:lnTo>
                  <a:pt x="539" y="805"/>
                </a:lnTo>
                <a:lnTo>
                  <a:pt x="539" y="0"/>
                </a:lnTo>
                <a:lnTo>
                  <a:pt x="539" y="0"/>
                </a:lnTo>
                <a:lnTo>
                  <a:pt x="0" y="0"/>
                </a:lnTo>
                <a:lnTo>
                  <a:pt x="0" y="0"/>
                </a:lnTo>
                <a:lnTo>
                  <a:pt x="0" y="805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Freeform 63"/>
          <p:cNvSpPr>
            <a:spLocks noEditPoints="1"/>
          </p:cNvSpPr>
          <p:nvPr/>
        </p:nvSpPr>
        <p:spPr bwMode="auto">
          <a:xfrm>
            <a:off x="5632530" y="1766047"/>
            <a:ext cx="1681" cy="1359956"/>
          </a:xfrm>
          <a:custGeom>
            <a:avLst/>
            <a:gdLst/>
            <a:ahLst/>
            <a:cxnLst>
              <a:cxn ang="0">
                <a:pos x="0" y="805"/>
              </a:cxn>
              <a:cxn ang="0">
                <a:pos x="0" y="809"/>
              </a:cxn>
              <a:cxn ang="0">
                <a:pos x="0" y="809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805"/>
              </a:cxn>
              <a:cxn ang="0">
                <a:pos x="0" y="0"/>
              </a:cxn>
              <a:cxn ang="0">
                <a:pos x="0" y="0"/>
              </a:cxn>
              <a:cxn ang="0">
                <a:pos x="0" y="805"/>
              </a:cxn>
              <a:cxn ang="0">
                <a:pos x="0" y="805"/>
              </a:cxn>
              <a:cxn ang="0">
                <a:pos x="0" y="0"/>
              </a:cxn>
            </a:cxnLst>
            <a:rect l="0" t="0" r="r" b="b"/>
            <a:pathLst>
              <a:path h="809">
                <a:moveTo>
                  <a:pt x="0" y="805"/>
                </a:moveTo>
                <a:lnTo>
                  <a:pt x="0" y="809"/>
                </a:lnTo>
                <a:lnTo>
                  <a:pt x="0" y="80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5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805"/>
                </a:lnTo>
                <a:lnTo>
                  <a:pt x="0" y="805"/>
                </a:lnTo>
                <a:lnTo>
                  <a:pt x="0" y="0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904" name="Picture 6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2530" y="1725702"/>
            <a:ext cx="445474" cy="144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05" name="Picture 6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32530" y="3166348"/>
            <a:ext cx="445474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5632530" y="1766047"/>
            <a:ext cx="437069" cy="13532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907" name="Picture 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2530" y="1725702"/>
            <a:ext cx="445474" cy="144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08" name="Picture 6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32530" y="3166348"/>
            <a:ext cx="445474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09" name="Picture 6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69599" y="1725702"/>
            <a:ext cx="469008" cy="144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10" name="Picture 7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69599" y="3166348"/>
            <a:ext cx="469008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6069599" y="1766047"/>
            <a:ext cx="469008" cy="13532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912" name="Picture 7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69599" y="1725702"/>
            <a:ext cx="469008" cy="144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13" name="Picture 7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69599" y="3166348"/>
            <a:ext cx="469008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14" name="Freeform 74"/>
          <p:cNvSpPr>
            <a:spLocks/>
          </p:cNvSpPr>
          <p:nvPr/>
        </p:nvSpPr>
        <p:spPr bwMode="auto">
          <a:xfrm>
            <a:off x="6530202" y="1766047"/>
            <a:ext cx="8405" cy="1353232"/>
          </a:xfrm>
          <a:custGeom>
            <a:avLst/>
            <a:gdLst/>
            <a:ahLst/>
            <a:cxnLst>
              <a:cxn ang="0">
                <a:pos x="0" y="805"/>
              </a:cxn>
              <a:cxn ang="0">
                <a:pos x="5" y="0"/>
              </a:cxn>
              <a:cxn ang="0">
                <a:pos x="5" y="0"/>
              </a:cxn>
              <a:cxn ang="0">
                <a:pos x="5" y="805"/>
              </a:cxn>
              <a:cxn ang="0">
                <a:pos x="0" y="805"/>
              </a:cxn>
              <a:cxn ang="0">
                <a:pos x="0" y="805"/>
              </a:cxn>
            </a:cxnLst>
            <a:rect l="0" t="0" r="r" b="b"/>
            <a:pathLst>
              <a:path w="5" h="805">
                <a:moveTo>
                  <a:pt x="0" y="805"/>
                </a:moveTo>
                <a:lnTo>
                  <a:pt x="5" y="0"/>
                </a:lnTo>
                <a:lnTo>
                  <a:pt x="5" y="0"/>
                </a:lnTo>
                <a:lnTo>
                  <a:pt x="5" y="805"/>
                </a:lnTo>
                <a:lnTo>
                  <a:pt x="0" y="805"/>
                </a:lnTo>
                <a:lnTo>
                  <a:pt x="0" y="805"/>
                </a:lnTo>
                <a:close/>
              </a:path>
            </a:pathLst>
          </a:custGeom>
          <a:solidFill>
            <a:srgbClr val="F793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Freeform 75"/>
          <p:cNvSpPr>
            <a:spLocks noEditPoints="1"/>
          </p:cNvSpPr>
          <p:nvPr/>
        </p:nvSpPr>
        <p:spPr bwMode="auto">
          <a:xfrm>
            <a:off x="6530202" y="1766047"/>
            <a:ext cx="8405" cy="1359956"/>
          </a:xfrm>
          <a:custGeom>
            <a:avLst/>
            <a:gdLst/>
            <a:ahLst/>
            <a:cxnLst>
              <a:cxn ang="0">
                <a:pos x="0" y="809"/>
              </a:cxn>
              <a:cxn ang="0">
                <a:pos x="0" y="805"/>
              </a:cxn>
              <a:cxn ang="0">
                <a:pos x="0" y="805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805"/>
              </a:cxn>
              <a:cxn ang="0">
                <a:pos x="5" y="809"/>
              </a:cxn>
              <a:cxn ang="0">
                <a:pos x="0" y="809"/>
              </a:cxn>
              <a:cxn ang="0">
                <a:pos x="5" y="805"/>
              </a:cxn>
              <a:cxn ang="0">
                <a:pos x="5" y="805"/>
              </a:cxn>
              <a:cxn ang="0">
                <a:pos x="5" y="0"/>
              </a:cxn>
              <a:cxn ang="0">
                <a:pos x="5" y="0"/>
              </a:cxn>
              <a:cxn ang="0">
                <a:pos x="0" y="805"/>
              </a:cxn>
              <a:cxn ang="0">
                <a:pos x="0" y="805"/>
              </a:cxn>
              <a:cxn ang="0">
                <a:pos x="5" y="805"/>
              </a:cxn>
            </a:cxnLst>
            <a:rect l="0" t="0" r="r" b="b"/>
            <a:pathLst>
              <a:path w="5" h="809">
                <a:moveTo>
                  <a:pt x="0" y="809"/>
                </a:moveTo>
                <a:lnTo>
                  <a:pt x="0" y="805"/>
                </a:lnTo>
                <a:lnTo>
                  <a:pt x="0" y="805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805"/>
                </a:lnTo>
                <a:lnTo>
                  <a:pt x="5" y="809"/>
                </a:lnTo>
                <a:lnTo>
                  <a:pt x="0" y="809"/>
                </a:lnTo>
                <a:close/>
                <a:moveTo>
                  <a:pt x="5" y="805"/>
                </a:moveTo>
                <a:lnTo>
                  <a:pt x="5" y="805"/>
                </a:lnTo>
                <a:lnTo>
                  <a:pt x="5" y="0"/>
                </a:lnTo>
                <a:lnTo>
                  <a:pt x="5" y="0"/>
                </a:lnTo>
                <a:lnTo>
                  <a:pt x="0" y="805"/>
                </a:lnTo>
                <a:lnTo>
                  <a:pt x="0" y="805"/>
                </a:lnTo>
                <a:lnTo>
                  <a:pt x="5" y="805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Freeform 76"/>
          <p:cNvSpPr>
            <a:spLocks noEditPoints="1"/>
          </p:cNvSpPr>
          <p:nvPr/>
        </p:nvSpPr>
        <p:spPr bwMode="auto">
          <a:xfrm>
            <a:off x="5632530" y="1766047"/>
            <a:ext cx="906077" cy="13599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9" y="0"/>
              </a:cxn>
              <a:cxn ang="0">
                <a:pos x="539" y="809"/>
              </a:cxn>
              <a:cxn ang="0">
                <a:pos x="0" y="809"/>
              </a:cxn>
              <a:cxn ang="0">
                <a:pos x="0" y="0"/>
              </a:cxn>
              <a:cxn ang="0">
                <a:pos x="0" y="805"/>
              </a:cxn>
              <a:cxn ang="0">
                <a:pos x="0" y="805"/>
              </a:cxn>
              <a:cxn ang="0">
                <a:pos x="539" y="805"/>
              </a:cxn>
              <a:cxn ang="0">
                <a:pos x="539" y="805"/>
              </a:cxn>
              <a:cxn ang="0">
                <a:pos x="539" y="0"/>
              </a:cxn>
              <a:cxn ang="0">
                <a:pos x="539" y="0"/>
              </a:cxn>
              <a:cxn ang="0">
                <a:pos x="0" y="0"/>
              </a:cxn>
              <a:cxn ang="0">
                <a:pos x="0" y="0"/>
              </a:cxn>
              <a:cxn ang="0">
                <a:pos x="0" y="805"/>
              </a:cxn>
            </a:cxnLst>
            <a:rect l="0" t="0" r="r" b="b"/>
            <a:pathLst>
              <a:path w="539" h="809">
                <a:moveTo>
                  <a:pt x="0" y="0"/>
                </a:moveTo>
                <a:lnTo>
                  <a:pt x="539" y="0"/>
                </a:lnTo>
                <a:lnTo>
                  <a:pt x="539" y="809"/>
                </a:lnTo>
                <a:lnTo>
                  <a:pt x="0" y="809"/>
                </a:lnTo>
                <a:lnTo>
                  <a:pt x="0" y="0"/>
                </a:lnTo>
                <a:close/>
                <a:moveTo>
                  <a:pt x="0" y="805"/>
                </a:moveTo>
                <a:lnTo>
                  <a:pt x="0" y="805"/>
                </a:lnTo>
                <a:lnTo>
                  <a:pt x="539" y="805"/>
                </a:lnTo>
                <a:lnTo>
                  <a:pt x="539" y="805"/>
                </a:lnTo>
                <a:lnTo>
                  <a:pt x="539" y="0"/>
                </a:lnTo>
                <a:lnTo>
                  <a:pt x="539" y="0"/>
                </a:lnTo>
                <a:lnTo>
                  <a:pt x="0" y="0"/>
                </a:lnTo>
                <a:lnTo>
                  <a:pt x="0" y="0"/>
                </a:lnTo>
                <a:lnTo>
                  <a:pt x="0" y="80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Freeform 77"/>
          <p:cNvSpPr>
            <a:spLocks/>
          </p:cNvSpPr>
          <p:nvPr/>
        </p:nvSpPr>
        <p:spPr bwMode="auto">
          <a:xfrm>
            <a:off x="5608995" y="1135660"/>
            <a:ext cx="959870" cy="630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1" y="0"/>
              </a:cxn>
              <a:cxn ang="0">
                <a:pos x="571" y="361"/>
              </a:cxn>
              <a:cxn ang="0">
                <a:pos x="472" y="361"/>
              </a:cxn>
              <a:cxn ang="0">
                <a:pos x="472" y="375"/>
              </a:cxn>
              <a:cxn ang="0">
                <a:pos x="0" y="0"/>
              </a:cxn>
            </a:cxnLst>
            <a:rect l="0" t="0" r="r" b="b"/>
            <a:pathLst>
              <a:path w="571" h="375">
                <a:moveTo>
                  <a:pt x="0" y="0"/>
                </a:moveTo>
                <a:lnTo>
                  <a:pt x="571" y="0"/>
                </a:lnTo>
                <a:lnTo>
                  <a:pt x="571" y="361"/>
                </a:lnTo>
                <a:lnTo>
                  <a:pt x="472" y="361"/>
                </a:lnTo>
                <a:lnTo>
                  <a:pt x="472" y="375"/>
                </a:lnTo>
                <a:lnTo>
                  <a:pt x="0" y="0"/>
                </a:lnTo>
                <a:close/>
              </a:path>
            </a:pathLst>
          </a:custGeom>
          <a:solidFill>
            <a:srgbClr val="E8C50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Freeform 78"/>
          <p:cNvSpPr>
            <a:spLocks noEditPoints="1"/>
          </p:cNvSpPr>
          <p:nvPr/>
        </p:nvSpPr>
        <p:spPr bwMode="auto">
          <a:xfrm>
            <a:off x="5608995" y="1127254"/>
            <a:ext cx="959870" cy="63879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571" y="0"/>
              </a:cxn>
              <a:cxn ang="0">
                <a:pos x="571" y="5"/>
              </a:cxn>
              <a:cxn ang="0">
                <a:pos x="571" y="366"/>
              </a:cxn>
              <a:cxn ang="0">
                <a:pos x="571" y="366"/>
              </a:cxn>
              <a:cxn ang="0">
                <a:pos x="472" y="366"/>
              </a:cxn>
              <a:cxn ang="0">
                <a:pos x="472" y="366"/>
              </a:cxn>
              <a:cxn ang="0">
                <a:pos x="472" y="380"/>
              </a:cxn>
              <a:cxn ang="0">
                <a:pos x="472" y="380"/>
              </a:cxn>
              <a:cxn ang="0">
                <a:pos x="472" y="380"/>
              </a:cxn>
              <a:cxn ang="0">
                <a:pos x="0" y="5"/>
              </a:cxn>
              <a:cxn ang="0">
                <a:pos x="472" y="380"/>
              </a:cxn>
              <a:cxn ang="0">
                <a:pos x="472" y="380"/>
              </a:cxn>
              <a:cxn ang="0">
                <a:pos x="472" y="366"/>
              </a:cxn>
              <a:cxn ang="0">
                <a:pos x="472" y="366"/>
              </a:cxn>
              <a:cxn ang="0">
                <a:pos x="571" y="366"/>
              </a:cxn>
              <a:cxn ang="0">
                <a:pos x="571" y="366"/>
              </a:cxn>
              <a:cxn ang="0">
                <a:pos x="571" y="5"/>
              </a:cxn>
              <a:cxn ang="0">
                <a:pos x="571" y="5"/>
              </a:cxn>
              <a:cxn ang="0">
                <a:pos x="0" y="5"/>
              </a:cxn>
              <a:cxn ang="0">
                <a:pos x="0" y="0"/>
              </a:cxn>
              <a:cxn ang="0">
                <a:pos x="472" y="380"/>
              </a:cxn>
            </a:cxnLst>
            <a:rect l="0" t="0" r="r" b="b"/>
            <a:pathLst>
              <a:path w="571" h="380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571" y="0"/>
                </a:lnTo>
                <a:lnTo>
                  <a:pt x="571" y="5"/>
                </a:lnTo>
                <a:lnTo>
                  <a:pt x="571" y="366"/>
                </a:lnTo>
                <a:lnTo>
                  <a:pt x="571" y="366"/>
                </a:lnTo>
                <a:lnTo>
                  <a:pt x="472" y="366"/>
                </a:lnTo>
                <a:lnTo>
                  <a:pt x="472" y="366"/>
                </a:lnTo>
                <a:lnTo>
                  <a:pt x="472" y="380"/>
                </a:lnTo>
                <a:lnTo>
                  <a:pt x="472" y="380"/>
                </a:lnTo>
                <a:lnTo>
                  <a:pt x="472" y="380"/>
                </a:lnTo>
                <a:lnTo>
                  <a:pt x="0" y="5"/>
                </a:lnTo>
                <a:close/>
                <a:moveTo>
                  <a:pt x="472" y="380"/>
                </a:moveTo>
                <a:lnTo>
                  <a:pt x="472" y="380"/>
                </a:lnTo>
                <a:lnTo>
                  <a:pt x="472" y="366"/>
                </a:lnTo>
                <a:lnTo>
                  <a:pt x="472" y="366"/>
                </a:lnTo>
                <a:lnTo>
                  <a:pt x="571" y="366"/>
                </a:lnTo>
                <a:lnTo>
                  <a:pt x="571" y="366"/>
                </a:lnTo>
                <a:lnTo>
                  <a:pt x="571" y="5"/>
                </a:lnTo>
                <a:lnTo>
                  <a:pt x="571" y="5"/>
                </a:lnTo>
                <a:lnTo>
                  <a:pt x="0" y="5"/>
                </a:lnTo>
                <a:lnTo>
                  <a:pt x="0" y="0"/>
                </a:lnTo>
                <a:lnTo>
                  <a:pt x="472" y="380"/>
                </a:lnTo>
                <a:close/>
              </a:path>
            </a:pathLst>
          </a:custGeom>
          <a:solidFill>
            <a:srgbClr val="E8C509"/>
          </a:solidFill>
          <a:ln w="0">
            <a:solidFill>
              <a:srgbClr val="E8C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Freeform 79"/>
          <p:cNvSpPr>
            <a:spLocks/>
          </p:cNvSpPr>
          <p:nvPr/>
        </p:nvSpPr>
        <p:spPr bwMode="auto">
          <a:xfrm>
            <a:off x="5608995" y="1127254"/>
            <a:ext cx="959870" cy="63879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1" y="0"/>
              </a:cxn>
              <a:cxn ang="0">
                <a:pos x="571" y="5"/>
              </a:cxn>
              <a:cxn ang="0">
                <a:pos x="571" y="366"/>
              </a:cxn>
              <a:cxn ang="0">
                <a:pos x="571" y="366"/>
              </a:cxn>
              <a:cxn ang="0">
                <a:pos x="472" y="366"/>
              </a:cxn>
              <a:cxn ang="0">
                <a:pos x="472" y="366"/>
              </a:cxn>
              <a:cxn ang="0">
                <a:pos x="472" y="380"/>
              </a:cxn>
              <a:cxn ang="0">
                <a:pos x="472" y="380"/>
              </a:cxn>
              <a:cxn ang="0">
                <a:pos x="472" y="366"/>
              </a:cxn>
              <a:cxn ang="0">
                <a:pos x="472" y="366"/>
              </a:cxn>
              <a:cxn ang="0">
                <a:pos x="571" y="366"/>
              </a:cxn>
              <a:cxn ang="0">
                <a:pos x="571" y="366"/>
              </a:cxn>
              <a:cxn ang="0">
                <a:pos x="571" y="5"/>
              </a:cxn>
              <a:cxn ang="0">
                <a:pos x="571" y="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571" h="380">
                <a:moveTo>
                  <a:pt x="0" y="0"/>
                </a:moveTo>
                <a:lnTo>
                  <a:pt x="571" y="0"/>
                </a:lnTo>
                <a:lnTo>
                  <a:pt x="571" y="5"/>
                </a:lnTo>
                <a:lnTo>
                  <a:pt x="571" y="366"/>
                </a:lnTo>
                <a:lnTo>
                  <a:pt x="571" y="366"/>
                </a:lnTo>
                <a:lnTo>
                  <a:pt x="472" y="366"/>
                </a:lnTo>
                <a:lnTo>
                  <a:pt x="472" y="366"/>
                </a:lnTo>
                <a:lnTo>
                  <a:pt x="472" y="380"/>
                </a:lnTo>
                <a:lnTo>
                  <a:pt x="472" y="380"/>
                </a:lnTo>
                <a:lnTo>
                  <a:pt x="472" y="366"/>
                </a:lnTo>
                <a:lnTo>
                  <a:pt x="472" y="366"/>
                </a:lnTo>
                <a:lnTo>
                  <a:pt x="571" y="366"/>
                </a:lnTo>
                <a:lnTo>
                  <a:pt x="571" y="366"/>
                </a:lnTo>
                <a:lnTo>
                  <a:pt x="571" y="5"/>
                </a:lnTo>
                <a:lnTo>
                  <a:pt x="571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FCB0A"/>
          </a:solidFill>
          <a:ln w="0">
            <a:solidFill>
              <a:srgbClr val="EFCB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Freeform 80"/>
          <p:cNvSpPr>
            <a:spLocks/>
          </p:cNvSpPr>
          <p:nvPr/>
        </p:nvSpPr>
        <p:spPr bwMode="auto">
          <a:xfrm>
            <a:off x="5608995" y="1127254"/>
            <a:ext cx="166422" cy="638793"/>
          </a:xfrm>
          <a:custGeom>
            <a:avLst/>
            <a:gdLst/>
            <a:ahLst/>
            <a:cxnLst>
              <a:cxn ang="0">
                <a:pos x="99" y="380"/>
              </a:cxn>
              <a:cxn ang="0">
                <a:pos x="99" y="366"/>
              </a:cxn>
              <a:cxn ang="0">
                <a:pos x="99" y="366"/>
              </a:cxn>
              <a:cxn ang="0">
                <a:pos x="0" y="366"/>
              </a:cxn>
              <a:cxn ang="0">
                <a:pos x="0" y="366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366"/>
              </a:cxn>
              <a:cxn ang="0">
                <a:pos x="0" y="366"/>
              </a:cxn>
              <a:cxn ang="0">
                <a:pos x="99" y="366"/>
              </a:cxn>
              <a:cxn ang="0">
                <a:pos x="99" y="366"/>
              </a:cxn>
              <a:cxn ang="0">
                <a:pos x="99" y="380"/>
              </a:cxn>
              <a:cxn ang="0">
                <a:pos x="99" y="380"/>
              </a:cxn>
            </a:cxnLst>
            <a:rect l="0" t="0" r="r" b="b"/>
            <a:pathLst>
              <a:path w="99" h="380">
                <a:moveTo>
                  <a:pt x="99" y="380"/>
                </a:moveTo>
                <a:lnTo>
                  <a:pt x="99" y="366"/>
                </a:lnTo>
                <a:lnTo>
                  <a:pt x="99" y="366"/>
                </a:lnTo>
                <a:lnTo>
                  <a:pt x="0" y="366"/>
                </a:lnTo>
                <a:lnTo>
                  <a:pt x="0" y="366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66"/>
                </a:lnTo>
                <a:lnTo>
                  <a:pt x="0" y="366"/>
                </a:lnTo>
                <a:lnTo>
                  <a:pt x="99" y="366"/>
                </a:lnTo>
                <a:lnTo>
                  <a:pt x="99" y="366"/>
                </a:lnTo>
                <a:lnTo>
                  <a:pt x="99" y="380"/>
                </a:lnTo>
                <a:lnTo>
                  <a:pt x="99" y="380"/>
                </a:lnTo>
                <a:close/>
              </a:path>
            </a:pathLst>
          </a:custGeom>
          <a:solidFill>
            <a:srgbClr val="EFCB0A"/>
          </a:solidFill>
          <a:ln w="0">
            <a:solidFill>
              <a:srgbClr val="EFCB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Freeform 81"/>
          <p:cNvSpPr>
            <a:spLocks/>
          </p:cNvSpPr>
          <p:nvPr/>
        </p:nvSpPr>
        <p:spPr bwMode="auto">
          <a:xfrm>
            <a:off x="5608995" y="3119279"/>
            <a:ext cx="959870" cy="638793"/>
          </a:xfrm>
          <a:custGeom>
            <a:avLst/>
            <a:gdLst/>
            <a:ahLst/>
            <a:cxnLst>
              <a:cxn ang="0">
                <a:pos x="472" y="0"/>
              </a:cxn>
              <a:cxn ang="0">
                <a:pos x="472" y="14"/>
              </a:cxn>
              <a:cxn ang="0">
                <a:pos x="571" y="14"/>
              </a:cxn>
              <a:cxn ang="0">
                <a:pos x="571" y="380"/>
              </a:cxn>
              <a:cxn ang="0">
                <a:pos x="0" y="380"/>
              </a:cxn>
              <a:cxn ang="0">
                <a:pos x="0" y="14"/>
              </a:cxn>
              <a:cxn ang="0">
                <a:pos x="99" y="14"/>
              </a:cxn>
              <a:cxn ang="0">
                <a:pos x="99" y="0"/>
              </a:cxn>
              <a:cxn ang="0">
                <a:pos x="472" y="0"/>
              </a:cxn>
            </a:cxnLst>
            <a:rect l="0" t="0" r="r" b="b"/>
            <a:pathLst>
              <a:path w="571" h="380">
                <a:moveTo>
                  <a:pt x="472" y="0"/>
                </a:moveTo>
                <a:lnTo>
                  <a:pt x="472" y="14"/>
                </a:lnTo>
                <a:lnTo>
                  <a:pt x="571" y="14"/>
                </a:lnTo>
                <a:lnTo>
                  <a:pt x="571" y="380"/>
                </a:lnTo>
                <a:lnTo>
                  <a:pt x="0" y="380"/>
                </a:lnTo>
                <a:lnTo>
                  <a:pt x="0" y="14"/>
                </a:lnTo>
                <a:lnTo>
                  <a:pt x="99" y="14"/>
                </a:lnTo>
                <a:lnTo>
                  <a:pt x="99" y="0"/>
                </a:lnTo>
                <a:lnTo>
                  <a:pt x="472" y="0"/>
                </a:lnTo>
                <a:close/>
              </a:path>
            </a:pathLst>
          </a:custGeom>
          <a:solidFill>
            <a:srgbClr val="F793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Freeform 82"/>
          <p:cNvSpPr>
            <a:spLocks noEditPoints="1"/>
          </p:cNvSpPr>
          <p:nvPr/>
        </p:nvSpPr>
        <p:spPr bwMode="auto">
          <a:xfrm>
            <a:off x="5608995" y="3119279"/>
            <a:ext cx="959870" cy="638793"/>
          </a:xfrm>
          <a:custGeom>
            <a:avLst/>
            <a:gdLst/>
            <a:ahLst/>
            <a:cxnLst>
              <a:cxn ang="0">
                <a:pos x="472" y="0"/>
              </a:cxn>
              <a:cxn ang="0">
                <a:pos x="472" y="0"/>
              </a:cxn>
              <a:cxn ang="0">
                <a:pos x="472" y="14"/>
              </a:cxn>
              <a:cxn ang="0">
                <a:pos x="472" y="14"/>
              </a:cxn>
              <a:cxn ang="0">
                <a:pos x="571" y="14"/>
              </a:cxn>
              <a:cxn ang="0">
                <a:pos x="571" y="14"/>
              </a:cxn>
              <a:cxn ang="0">
                <a:pos x="571" y="380"/>
              </a:cxn>
              <a:cxn ang="0">
                <a:pos x="571" y="380"/>
              </a:cxn>
              <a:cxn ang="0">
                <a:pos x="0" y="380"/>
              </a:cxn>
              <a:cxn ang="0">
                <a:pos x="0" y="380"/>
              </a:cxn>
              <a:cxn ang="0">
                <a:pos x="0" y="14"/>
              </a:cxn>
              <a:cxn ang="0">
                <a:pos x="0" y="14"/>
              </a:cxn>
              <a:cxn ang="0">
                <a:pos x="99" y="14"/>
              </a:cxn>
              <a:cxn ang="0">
                <a:pos x="99" y="14"/>
              </a:cxn>
              <a:cxn ang="0">
                <a:pos x="99" y="0"/>
              </a:cxn>
              <a:cxn ang="0">
                <a:pos x="99" y="0"/>
              </a:cxn>
              <a:cxn ang="0">
                <a:pos x="472" y="0"/>
              </a:cxn>
              <a:cxn ang="0">
                <a:pos x="99" y="4"/>
              </a:cxn>
              <a:cxn ang="0">
                <a:pos x="99" y="0"/>
              </a:cxn>
              <a:cxn ang="0">
                <a:pos x="99" y="14"/>
              </a:cxn>
              <a:cxn ang="0">
                <a:pos x="99" y="14"/>
              </a:cxn>
              <a:cxn ang="0">
                <a:pos x="0" y="14"/>
              </a:cxn>
              <a:cxn ang="0">
                <a:pos x="0" y="14"/>
              </a:cxn>
              <a:cxn ang="0">
                <a:pos x="0" y="380"/>
              </a:cxn>
              <a:cxn ang="0">
                <a:pos x="0" y="380"/>
              </a:cxn>
              <a:cxn ang="0">
                <a:pos x="571" y="380"/>
              </a:cxn>
              <a:cxn ang="0">
                <a:pos x="571" y="380"/>
              </a:cxn>
              <a:cxn ang="0">
                <a:pos x="571" y="14"/>
              </a:cxn>
              <a:cxn ang="0">
                <a:pos x="571" y="14"/>
              </a:cxn>
              <a:cxn ang="0">
                <a:pos x="472" y="14"/>
              </a:cxn>
              <a:cxn ang="0">
                <a:pos x="472" y="14"/>
              </a:cxn>
              <a:cxn ang="0">
                <a:pos x="472" y="0"/>
              </a:cxn>
              <a:cxn ang="0">
                <a:pos x="472" y="4"/>
              </a:cxn>
              <a:cxn ang="0">
                <a:pos x="99" y="4"/>
              </a:cxn>
            </a:cxnLst>
            <a:rect l="0" t="0" r="r" b="b"/>
            <a:pathLst>
              <a:path w="571" h="380">
                <a:moveTo>
                  <a:pt x="472" y="0"/>
                </a:moveTo>
                <a:lnTo>
                  <a:pt x="472" y="0"/>
                </a:lnTo>
                <a:lnTo>
                  <a:pt x="472" y="14"/>
                </a:lnTo>
                <a:lnTo>
                  <a:pt x="472" y="14"/>
                </a:lnTo>
                <a:lnTo>
                  <a:pt x="571" y="14"/>
                </a:lnTo>
                <a:lnTo>
                  <a:pt x="571" y="14"/>
                </a:lnTo>
                <a:lnTo>
                  <a:pt x="571" y="380"/>
                </a:lnTo>
                <a:lnTo>
                  <a:pt x="571" y="380"/>
                </a:lnTo>
                <a:lnTo>
                  <a:pt x="0" y="380"/>
                </a:lnTo>
                <a:lnTo>
                  <a:pt x="0" y="380"/>
                </a:lnTo>
                <a:lnTo>
                  <a:pt x="0" y="14"/>
                </a:lnTo>
                <a:lnTo>
                  <a:pt x="0" y="14"/>
                </a:lnTo>
                <a:lnTo>
                  <a:pt x="99" y="14"/>
                </a:lnTo>
                <a:lnTo>
                  <a:pt x="99" y="14"/>
                </a:lnTo>
                <a:lnTo>
                  <a:pt x="99" y="0"/>
                </a:lnTo>
                <a:lnTo>
                  <a:pt x="99" y="0"/>
                </a:lnTo>
                <a:lnTo>
                  <a:pt x="472" y="0"/>
                </a:lnTo>
                <a:close/>
                <a:moveTo>
                  <a:pt x="99" y="4"/>
                </a:moveTo>
                <a:lnTo>
                  <a:pt x="99" y="0"/>
                </a:lnTo>
                <a:lnTo>
                  <a:pt x="99" y="14"/>
                </a:lnTo>
                <a:lnTo>
                  <a:pt x="99" y="14"/>
                </a:lnTo>
                <a:lnTo>
                  <a:pt x="0" y="14"/>
                </a:lnTo>
                <a:lnTo>
                  <a:pt x="0" y="14"/>
                </a:lnTo>
                <a:lnTo>
                  <a:pt x="0" y="380"/>
                </a:lnTo>
                <a:lnTo>
                  <a:pt x="0" y="380"/>
                </a:lnTo>
                <a:lnTo>
                  <a:pt x="571" y="380"/>
                </a:lnTo>
                <a:lnTo>
                  <a:pt x="571" y="380"/>
                </a:lnTo>
                <a:lnTo>
                  <a:pt x="571" y="14"/>
                </a:lnTo>
                <a:lnTo>
                  <a:pt x="571" y="14"/>
                </a:lnTo>
                <a:lnTo>
                  <a:pt x="472" y="14"/>
                </a:lnTo>
                <a:lnTo>
                  <a:pt x="472" y="14"/>
                </a:lnTo>
                <a:lnTo>
                  <a:pt x="472" y="0"/>
                </a:lnTo>
                <a:lnTo>
                  <a:pt x="472" y="4"/>
                </a:lnTo>
                <a:lnTo>
                  <a:pt x="99" y="4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Freeform 83"/>
          <p:cNvSpPr>
            <a:spLocks noEditPoints="1"/>
          </p:cNvSpPr>
          <p:nvPr/>
        </p:nvSpPr>
        <p:spPr bwMode="auto">
          <a:xfrm>
            <a:off x="5608995" y="3142813"/>
            <a:ext cx="1681" cy="61525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366"/>
              </a:cxn>
              <a:cxn ang="0">
                <a:pos x="0" y="36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66"/>
              </a:cxn>
              <a:cxn ang="0">
                <a:pos x="0" y="0"/>
              </a:cxn>
              <a:cxn ang="0">
                <a:pos x="0" y="0"/>
              </a:cxn>
              <a:cxn ang="0">
                <a:pos x="0" y="366"/>
              </a:cxn>
              <a:cxn ang="0">
                <a:pos x="0" y="366"/>
              </a:cxn>
              <a:cxn ang="0">
                <a:pos x="0" y="0"/>
              </a:cxn>
            </a:cxnLst>
            <a:rect l="0" t="0" r="r" b="b"/>
            <a:pathLst>
              <a:path h="366">
                <a:moveTo>
                  <a:pt x="0" y="366"/>
                </a:moveTo>
                <a:lnTo>
                  <a:pt x="0" y="366"/>
                </a:lnTo>
                <a:lnTo>
                  <a:pt x="0" y="3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66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366"/>
                </a:lnTo>
                <a:lnTo>
                  <a:pt x="0" y="366"/>
                </a:lnTo>
                <a:lnTo>
                  <a:pt x="0" y="0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924" name="Picture 8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08995" y="3078934"/>
            <a:ext cx="516077" cy="72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25" name="Picture 8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08995" y="3798416"/>
            <a:ext cx="516077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26" name="Freeform 86"/>
          <p:cNvSpPr>
            <a:spLocks/>
          </p:cNvSpPr>
          <p:nvPr/>
        </p:nvSpPr>
        <p:spPr bwMode="auto">
          <a:xfrm>
            <a:off x="5608995" y="3119279"/>
            <a:ext cx="507672" cy="638793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380"/>
              </a:cxn>
              <a:cxn ang="0">
                <a:pos x="302" y="380"/>
              </a:cxn>
              <a:cxn ang="0">
                <a:pos x="302" y="0"/>
              </a:cxn>
              <a:cxn ang="0">
                <a:pos x="99" y="0"/>
              </a:cxn>
              <a:cxn ang="0">
                <a:pos x="99" y="14"/>
              </a:cxn>
              <a:cxn ang="0">
                <a:pos x="0" y="14"/>
              </a:cxn>
              <a:cxn ang="0">
                <a:pos x="0" y="14"/>
              </a:cxn>
            </a:cxnLst>
            <a:rect l="0" t="0" r="r" b="b"/>
            <a:pathLst>
              <a:path w="302" h="380">
                <a:moveTo>
                  <a:pt x="0" y="14"/>
                </a:moveTo>
                <a:lnTo>
                  <a:pt x="0" y="380"/>
                </a:lnTo>
                <a:lnTo>
                  <a:pt x="302" y="380"/>
                </a:lnTo>
                <a:lnTo>
                  <a:pt x="302" y="0"/>
                </a:lnTo>
                <a:lnTo>
                  <a:pt x="99" y="0"/>
                </a:lnTo>
                <a:lnTo>
                  <a:pt x="99" y="14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927" name="Picture 8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08995" y="3078934"/>
            <a:ext cx="516077" cy="72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28" name="Picture 8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08995" y="3798416"/>
            <a:ext cx="516077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29" name="Picture 8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16668" y="3078934"/>
            <a:ext cx="452198" cy="72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30" name="Picture 9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16668" y="3798416"/>
            <a:ext cx="452198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31" name="Freeform 91"/>
          <p:cNvSpPr>
            <a:spLocks/>
          </p:cNvSpPr>
          <p:nvPr/>
        </p:nvSpPr>
        <p:spPr bwMode="auto">
          <a:xfrm>
            <a:off x="6116668" y="3119279"/>
            <a:ext cx="452198" cy="63879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0"/>
              </a:cxn>
              <a:cxn ang="0">
                <a:pos x="269" y="380"/>
              </a:cxn>
              <a:cxn ang="0">
                <a:pos x="269" y="14"/>
              </a:cxn>
              <a:cxn ang="0">
                <a:pos x="170" y="14"/>
              </a:cxn>
              <a:cxn ang="0">
                <a:pos x="17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69" h="380">
                <a:moveTo>
                  <a:pt x="0" y="0"/>
                </a:moveTo>
                <a:lnTo>
                  <a:pt x="0" y="380"/>
                </a:lnTo>
                <a:lnTo>
                  <a:pt x="269" y="380"/>
                </a:lnTo>
                <a:lnTo>
                  <a:pt x="269" y="14"/>
                </a:lnTo>
                <a:lnTo>
                  <a:pt x="170" y="14"/>
                </a:lnTo>
                <a:lnTo>
                  <a:pt x="17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932" name="Picture 9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16668" y="3078934"/>
            <a:ext cx="452198" cy="72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33" name="Picture 9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16668" y="3798416"/>
            <a:ext cx="452198" cy="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34" name="Freeform 94"/>
          <p:cNvSpPr>
            <a:spLocks/>
          </p:cNvSpPr>
          <p:nvPr/>
        </p:nvSpPr>
        <p:spPr bwMode="auto">
          <a:xfrm>
            <a:off x="6553736" y="3142813"/>
            <a:ext cx="15129" cy="61525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5" y="0"/>
              </a:cxn>
              <a:cxn ang="0">
                <a:pos x="9" y="0"/>
              </a:cxn>
              <a:cxn ang="0">
                <a:pos x="9" y="366"/>
              </a:cxn>
              <a:cxn ang="0">
                <a:pos x="0" y="366"/>
              </a:cxn>
              <a:cxn ang="0">
                <a:pos x="0" y="366"/>
              </a:cxn>
            </a:cxnLst>
            <a:rect l="0" t="0" r="r" b="b"/>
            <a:pathLst>
              <a:path w="9" h="366">
                <a:moveTo>
                  <a:pt x="0" y="366"/>
                </a:moveTo>
                <a:lnTo>
                  <a:pt x="5" y="0"/>
                </a:lnTo>
                <a:lnTo>
                  <a:pt x="9" y="0"/>
                </a:lnTo>
                <a:lnTo>
                  <a:pt x="9" y="366"/>
                </a:lnTo>
                <a:lnTo>
                  <a:pt x="0" y="366"/>
                </a:lnTo>
                <a:lnTo>
                  <a:pt x="0" y="366"/>
                </a:lnTo>
                <a:close/>
              </a:path>
            </a:pathLst>
          </a:custGeom>
          <a:solidFill>
            <a:srgbClr val="F793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Freeform 95"/>
          <p:cNvSpPr>
            <a:spLocks noEditPoints="1"/>
          </p:cNvSpPr>
          <p:nvPr/>
        </p:nvSpPr>
        <p:spPr bwMode="auto">
          <a:xfrm>
            <a:off x="6553736" y="3142813"/>
            <a:ext cx="15129" cy="61525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366"/>
              </a:cxn>
              <a:cxn ang="0">
                <a:pos x="0" y="366"/>
              </a:cxn>
              <a:cxn ang="0">
                <a:pos x="5" y="0"/>
              </a:cxn>
              <a:cxn ang="0">
                <a:pos x="5" y="0"/>
              </a:cxn>
              <a:cxn ang="0">
                <a:pos x="9" y="0"/>
              </a:cxn>
              <a:cxn ang="0">
                <a:pos x="9" y="0"/>
              </a:cxn>
              <a:cxn ang="0">
                <a:pos x="9" y="366"/>
              </a:cxn>
              <a:cxn ang="0">
                <a:pos x="9" y="366"/>
              </a:cxn>
              <a:cxn ang="0">
                <a:pos x="0" y="366"/>
              </a:cxn>
              <a:cxn ang="0">
                <a:pos x="9" y="366"/>
              </a:cxn>
              <a:cxn ang="0">
                <a:pos x="9" y="366"/>
              </a:cxn>
              <a:cxn ang="0">
                <a:pos x="9" y="0"/>
              </a:cxn>
              <a:cxn ang="0">
                <a:pos x="9" y="0"/>
              </a:cxn>
              <a:cxn ang="0">
                <a:pos x="5" y="0"/>
              </a:cxn>
              <a:cxn ang="0">
                <a:pos x="5" y="0"/>
              </a:cxn>
              <a:cxn ang="0">
                <a:pos x="5" y="366"/>
              </a:cxn>
              <a:cxn ang="0">
                <a:pos x="0" y="366"/>
              </a:cxn>
              <a:cxn ang="0">
                <a:pos x="9" y="366"/>
              </a:cxn>
            </a:cxnLst>
            <a:rect l="0" t="0" r="r" b="b"/>
            <a:pathLst>
              <a:path w="9" h="366">
                <a:moveTo>
                  <a:pt x="0" y="366"/>
                </a:moveTo>
                <a:lnTo>
                  <a:pt x="0" y="366"/>
                </a:lnTo>
                <a:lnTo>
                  <a:pt x="0" y="366"/>
                </a:lnTo>
                <a:lnTo>
                  <a:pt x="5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9" y="366"/>
                </a:lnTo>
                <a:lnTo>
                  <a:pt x="9" y="366"/>
                </a:lnTo>
                <a:lnTo>
                  <a:pt x="0" y="366"/>
                </a:lnTo>
                <a:close/>
                <a:moveTo>
                  <a:pt x="9" y="366"/>
                </a:moveTo>
                <a:lnTo>
                  <a:pt x="9" y="366"/>
                </a:ln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5" y="0"/>
                </a:lnTo>
                <a:lnTo>
                  <a:pt x="5" y="366"/>
                </a:lnTo>
                <a:lnTo>
                  <a:pt x="0" y="366"/>
                </a:lnTo>
                <a:lnTo>
                  <a:pt x="9" y="366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Freeform 96"/>
          <p:cNvSpPr>
            <a:spLocks/>
          </p:cNvSpPr>
          <p:nvPr/>
        </p:nvSpPr>
        <p:spPr bwMode="auto">
          <a:xfrm>
            <a:off x="5608995" y="3119279"/>
            <a:ext cx="959870" cy="638793"/>
          </a:xfrm>
          <a:custGeom>
            <a:avLst/>
            <a:gdLst/>
            <a:ahLst/>
            <a:cxnLst>
              <a:cxn ang="0">
                <a:pos x="472" y="0"/>
              </a:cxn>
              <a:cxn ang="0">
                <a:pos x="472" y="14"/>
              </a:cxn>
              <a:cxn ang="0">
                <a:pos x="472" y="14"/>
              </a:cxn>
              <a:cxn ang="0">
                <a:pos x="571" y="14"/>
              </a:cxn>
              <a:cxn ang="0">
                <a:pos x="571" y="14"/>
              </a:cxn>
              <a:cxn ang="0">
                <a:pos x="571" y="380"/>
              </a:cxn>
              <a:cxn ang="0">
                <a:pos x="571" y="380"/>
              </a:cxn>
              <a:cxn ang="0">
                <a:pos x="0" y="380"/>
              </a:cxn>
              <a:cxn ang="0">
                <a:pos x="0" y="380"/>
              </a:cxn>
              <a:cxn ang="0">
                <a:pos x="0" y="14"/>
              </a:cxn>
              <a:cxn ang="0">
                <a:pos x="0" y="14"/>
              </a:cxn>
              <a:cxn ang="0">
                <a:pos x="99" y="14"/>
              </a:cxn>
              <a:cxn ang="0">
                <a:pos x="99" y="14"/>
              </a:cxn>
              <a:cxn ang="0">
                <a:pos x="99" y="0"/>
              </a:cxn>
              <a:cxn ang="0">
                <a:pos x="99" y="0"/>
              </a:cxn>
              <a:cxn ang="0">
                <a:pos x="99" y="14"/>
              </a:cxn>
              <a:cxn ang="0">
                <a:pos x="99" y="14"/>
              </a:cxn>
              <a:cxn ang="0">
                <a:pos x="0" y="14"/>
              </a:cxn>
              <a:cxn ang="0">
                <a:pos x="0" y="14"/>
              </a:cxn>
              <a:cxn ang="0">
                <a:pos x="0" y="380"/>
              </a:cxn>
              <a:cxn ang="0">
                <a:pos x="0" y="380"/>
              </a:cxn>
              <a:cxn ang="0">
                <a:pos x="571" y="380"/>
              </a:cxn>
              <a:cxn ang="0">
                <a:pos x="571" y="380"/>
              </a:cxn>
              <a:cxn ang="0">
                <a:pos x="571" y="14"/>
              </a:cxn>
              <a:cxn ang="0">
                <a:pos x="571" y="14"/>
              </a:cxn>
              <a:cxn ang="0">
                <a:pos x="472" y="14"/>
              </a:cxn>
              <a:cxn ang="0">
                <a:pos x="472" y="14"/>
              </a:cxn>
              <a:cxn ang="0">
                <a:pos x="472" y="0"/>
              </a:cxn>
              <a:cxn ang="0">
                <a:pos x="472" y="0"/>
              </a:cxn>
            </a:cxnLst>
            <a:rect l="0" t="0" r="r" b="b"/>
            <a:pathLst>
              <a:path w="571" h="380">
                <a:moveTo>
                  <a:pt x="472" y="0"/>
                </a:moveTo>
                <a:lnTo>
                  <a:pt x="472" y="14"/>
                </a:lnTo>
                <a:lnTo>
                  <a:pt x="472" y="14"/>
                </a:lnTo>
                <a:lnTo>
                  <a:pt x="571" y="14"/>
                </a:lnTo>
                <a:lnTo>
                  <a:pt x="571" y="14"/>
                </a:lnTo>
                <a:lnTo>
                  <a:pt x="571" y="380"/>
                </a:lnTo>
                <a:lnTo>
                  <a:pt x="571" y="380"/>
                </a:lnTo>
                <a:lnTo>
                  <a:pt x="0" y="380"/>
                </a:lnTo>
                <a:lnTo>
                  <a:pt x="0" y="380"/>
                </a:lnTo>
                <a:lnTo>
                  <a:pt x="0" y="14"/>
                </a:lnTo>
                <a:lnTo>
                  <a:pt x="0" y="14"/>
                </a:lnTo>
                <a:lnTo>
                  <a:pt x="99" y="14"/>
                </a:lnTo>
                <a:lnTo>
                  <a:pt x="99" y="14"/>
                </a:lnTo>
                <a:lnTo>
                  <a:pt x="99" y="0"/>
                </a:lnTo>
                <a:lnTo>
                  <a:pt x="99" y="0"/>
                </a:lnTo>
                <a:lnTo>
                  <a:pt x="99" y="14"/>
                </a:lnTo>
                <a:lnTo>
                  <a:pt x="99" y="14"/>
                </a:lnTo>
                <a:lnTo>
                  <a:pt x="0" y="14"/>
                </a:lnTo>
                <a:lnTo>
                  <a:pt x="0" y="14"/>
                </a:lnTo>
                <a:lnTo>
                  <a:pt x="0" y="380"/>
                </a:lnTo>
                <a:lnTo>
                  <a:pt x="0" y="380"/>
                </a:lnTo>
                <a:lnTo>
                  <a:pt x="571" y="380"/>
                </a:lnTo>
                <a:lnTo>
                  <a:pt x="571" y="380"/>
                </a:lnTo>
                <a:lnTo>
                  <a:pt x="571" y="14"/>
                </a:lnTo>
                <a:lnTo>
                  <a:pt x="571" y="14"/>
                </a:lnTo>
                <a:lnTo>
                  <a:pt x="472" y="14"/>
                </a:lnTo>
                <a:lnTo>
                  <a:pt x="472" y="14"/>
                </a:lnTo>
                <a:lnTo>
                  <a:pt x="472" y="0"/>
                </a:lnTo>
                <a:lnTo>
                  <a:pt x="47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Freeform 97"/>
          <p:cNvSpPr>
            <a:spLocks/>
          </p:cNvSpPr>
          <p:nvPr/>
        </p:nvSpPr>
        <p:spPr bwMode="auto">
          <a:xfrm>
            <a:off x="5775418" y="1766047"/>
            <a:ext cx="627025" cy="1681"/>
          </a:xfrm>
          <a:custGeom>
            <a:avLst/>
            <a:gdLst/>
            <a:ahLst/>
            <a:cxnLst>
              <a:cxn ang="0">
                <a:pos x="37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73" y="0"/>
              </a:cxn>
              <a:cxn ang="0">
                <a:pos x="373" y="0"/>
              </a:cxn>
              <a:cxn ang="0">
                <a:pos x="0" y="0"/>
              </a:cxn>
              <a:cxn ang="0">
                <a:pos x="0" y="0"/>
              </a:cxn>
              <a:cxn ang="0">
                <a:pos x="373" y="0"/>
              </a:cxn>
              <a:cxn ang="0">
                <a:pos x="373" y="0"/>
              </a:cxn>
            </a:cxnLst>
            <a:rect l="0" t="0" r="r" b="b"/>
            <a:pathLst>
              <a:path w="373">
                <a:moveTo>
                  <a:pt x="373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73" y="0"/>
                </a:lnTo>
                <a:lnTo>
                  <a:pt x="373" y="0"/>
                </a:lnTo>
                <a:lnTo>
                  <a:pt x="0" y="0"/>
                </a:lnTo>
                <a:lnTo>
                  <a:pt x="0" y="0"/>
                </a:lnTo>
                <a:lnTo>
                  <a:pt x="373" y="0"/>
                </a:lnTo>
                <a:lnTo>
                  <a:pt x="37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Rectangle 98"/>
          <p:cNvSpPr>
            <a:spLocks noChangeArrowheads="1"/>
          </p:cNvSpPr>
          <p:nvPr/>
        </p:nvSpPr>
        <p:spPr bwMode="auto">
          <a:xfrm>
            <a:off x="5751883" y="1742513"/>
            <a:ext cx="8405" cy="1681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Freeform 99"/>
          <p:cNvSpPr>
            <a:spLocks/>
          </p:cNvSpPr>
          <p:nvPr/>
        </p:nvSpPr>
        <p:spPr bwMode="auto">
          <a:xfrm>
            <a:off x="5608995" y="1135660"/>
            <a:ext cx="959870" cy="630388"/>
          </a:xfrm>
          <a:custGeom>
            <a:avLst/>
            <a:gdLst/>
            <a:ahLst/>
            <a:cxnLst>
              <a:cxn ang="0">
                <a:pos x="99" y="375"/>
              </a:cxn>
              <a:cxn ang="0">
                <a:pos x="99" y="361"/>
              </a:cxn>
              <a:cxn ang="0">
                <a:pos x="0" y="361"/>
              </a:cxn>
              <a:cxn ang="0">
                <a:pos x="0" y="0"/>
              </a:cxn>
              <a:cxn ang="0">
                <a:pos x="571" y="0"/>
              </a:cxn>
              <a:cxn ang="0">
                <a:pos x="571" y="361"/>
              </a:cxn>
              <a:cxn ang="0">
                <a:pos x="472" y="361"/>
              </a:cxn>
              <a:cxn ang="0">
                <a:pos x="472" y="375"/>
              </a:cxn>
              <a:cxn ang="0">
                <a:pos x="99" y="375"/>
              </a:cxn>
            </a:cxnLst>
            <a:rect l="0" t="0" r="r" b="b"/>
            <a:pathLst>
              <a:path w="571" h="375">
                <a:moveTo>
                  <a:pt x="99" y="375"/>
                </a:moveTo>
                <a:lnTo>
                  <a:pt x="99" y="361"/>
                </a:lnTo>
                <a:lnTo>
                  <a:pt x="0" y="361"/>
                </a:lnTo>
                <a:lnTo>
                  <a:pt x="0" y="0"/>
                </a:lnTo>
                <a:lnTo>
                  <a:pt x="571" y="0"/>
                </a:lnTo>
                <a:lnTo>
                  <a:pt x="571" y="361"/>
                </a:lnTo>
                <a:lnTo>
                  <a:pt x="472" y="361"/>
                </a:lnTo>
                <a:lnTo>
                  <a:pt x="472" y="375"/>
                </a:lnTo>
                <a:lnTo>
                  <a:pt x="99" y="375"/>
                </a:lnTo>
                <a:close/>
              </a:path>
            </a:pathLst>
          </a:custGeom>
          <a:solidFill>
            <a:srgbClr val="F793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Freeform 100"/>
          <p:cNvSpPr>
            <a:spLocks noEditPoints="1"/>
          </p:cNvSpPr>
          <p:nvPr/>
        </p:nvSpPr>
        <p:spPr bwMode="auto">
          <a:xfrm>
            <a:off x="5608995" y="1127254"/>
            <a:ext cx="959870" cy="638793"/>
          </a:xfrm>
          <a:custGeom>
            <a:avLst/>
            <a:gdLst/>
            <a:ahLst/>
            <a:cxnLst>
              <a:cxn ang="0">
                <a:pos x="99" y="380"/>
              </a:cxn>
              <a:cxn ang="0">
                <a:pos x="99" y="380"/>
              </a:cxn>
              <a:cxn ang="0">
                <a:pos x="99" y="366"/>
              </a:cxn>
              <a:cxn ang="0">
                <a:pos x="99" y="366"/>
              </a:cxn>
              <a:cxn ang="0">
                <a:pos x="0" y="366"/>
              </a:cxn>
              <a:cxn ang="0">
                <a:pos x="0" y="366"/>
              </a:cxn>
              <a:cxn ang="0">
                <a:pos x="0" y="5"/>
              </a:cxn>
              <a:cxn ang="0">
                <a:pos x="0" y="0"/>
              </a:cxn>
              <a:cxn ang="0">
                <a:pos x="571" y="0"/>
              </a:cxn>
              <a:cxn ang="0">
                <a:pos x="571" y="5"/>
              </a:cxn>
              <a:cxn ang="0">
                <a:pos x="571" y="366"/>
              </a:cxn>
              <a:cxn ang="0">
                <a:pos x="571" y="366"/>
              </a:cxn>
              <a:cxn ang="0">
                <a:pos x="472" y="366"/>
              </a:cxn>
              <a:cxn ang="0">
                <a:pos x="472" y="366"/>
              </a:cxn>
              <a:cxn ang="0">
                <a:pos x="472" y="380"/>
              </a:cxn>
              <a:cxn ang="0">
                <a:pos x="472" y="380"/>
              </a:cxn>
              <a:cxn ang="0">
                <a:pos x="99" y="380"/>
              </a:cxn>
              <a:cxn ang="0">
                <a:pos x="472" y="380"/>
              </a:cxn>
              <a:cxn ang="0">
                <a:pos x="472" y="380"/>
              </a:cxn>
              <a:cxn ang="0">
                <a:pos x="472" y="366"/>
              </a:cxn>
              <a:cxn ang="0">
                <a:pos x="472" y="366"/>
              </a:cxn>
              <a:cxn ang="0">
                <a:pos x="571" y="366"/>
              </a:cxn>
              <a:cxn ang="0">
                <a:pos x="571" y="366"/>
              </a:cxn>
              <a:cxn ang="0">
                <a:pos x="571" y="5"/>
              </a:cxn>
              <a:cxn ang="0">
                <a:pos x="571" y="5"/>
              </a:cxn>
              <a:cxn ang="0">
                <a:pos x="0" y="5"/>
              </a:cxn>
              <a:cxn ang="0">
                <a:pos x="0" y="5"/>
              </a:cxn>
              <a:cxn ang="0">
                <a:pos x="0" y="366"/>
              </a:cxn>
              <a:cxn ang="0">
                <a:pos x="0" y="366"/>
              </a:cxn>
              <a:cxn ang="0">
                <a:pos x="99" y="366"/>
              </a:cxn>
              <a:cxn ang="0">
                <a:pos x="99" y="366"/>
              </a:cxn>
              <a:cxn ang="0">
                <a:pos x="99" y="380"/>
              </a:cxn>
              <a:cxn ang="0">
                <a:pos x="99" y="380"/>
              </a:cxn>
              <a:cxn ang="0">
                <a:pos x="472" y="380"/>
              </a:cxn>
            </a:cxnLst>
            <a:rect l="0" t="0" r="r" b="b"/>
            <a:pathLst>
              <a:path w="571" h="380">
                <a:moveTo>
                  <a:pt x="99" y="380"/>
                </a:moveTo>
                <a:lnTo>
                  <a:pt x="99" y="380"/>
                </a:lnTo>
                <a:lnTo>
                  <a:pt x="99" y="366"/>
                </a:lnTo>
                <a:lnTo>
                  <a:pt x="99" y="366"/>
                </a:lnTo>
                <a:lnTo>
                  <a:pt x="0" y="366"/>
                </a:lnTo>
                <a:lnTo>
                  <a:pt x="0" y="366"/>
                </a:lnTo>
                <a:lnTo>
                  <a:pt x="0" y="5"/>
                </a:lnTo>
                <a:lnTo>
                  <a:pt x="0" y="0"/>
                </a:lnTo>
                <a:lnTo>
                  <a:pt x="571" y="0"/>
                </a:lnTo>
                <a:lnTo>
                  <a:pt x="571" y="5"/>
                </a:lnTo>
                <a:lnTo>
                  <a:pt x="571" y="366"/>
                </a:lnTo>
                <a:lnTo>
                  <a:pt x="571" y="366"/>
                </a:lnTo>
                <a:lnTo>
                  <a:pt x="472" y="366"/>
                </a:lnTo>
                <a:lnTo>
                  <a:pt x="472" y="366"/>
                </a:lnTo>
                <a:lnTo>
                  <a:pt x="472" y="380"/>
                </a:lnTo>
                <a:lnTo>
                  <a:pt x="472" y="380"/>
                </a:lnTo>
                <a:lnTo>
                  <a:pt x="99" y="380"/>
                </a:lnTo>
                <a:close/>
                <a:moveTo>
                  <a:pt x="472" y="380"/>
                </a:moveTo>
                <a:lnTo>
                  <a:pt x="472" y="380"/>
                </a:lnTo>
                <a:lnTo>
                  <a:pt x="472" y="366"/>
                </a:lnTo>
                <a:lnTo>
                  <a:pt x="472" y="366"/>
                </a:lnTo>
                <a:lnTo>
                  <a:pt x="571" y="366"/>
                </a:lnTo>
                <a:lnTo>
                  <a:pt x="571" y="366"/>
                </a:lnTo>
                <a:lnTo>
                  <a:pt x="571" y="5"/>
                </a:lnTo>
                <a:lnTo>
                  <a:pt x="571" y="5"/>
                </a:lnTo>
                <a:lnTo>
                  <a:pt x="0" y="5"/>
                </a:lnTo>
                <a:lnTo>
                  <a:pt x="0" y="5"/>
                </a:lnTo>
                <a:lnTo>
                  <a:pt x="0" y="366"/>
                </a:lnTo>
                <a:lnTo>
                  <a:pt x="0" y="366"/>
                </a:lnTo>
                <a:lnTo>
                  <a:pt x="99" y="366"/>
                </a:lnTo>
                <a:lnTo>
                  <a:pt x="99" y="366"/>
                </a:lnTo>
                <a:lnTo>
                  <a:pt x="99" y="380"/>
                </a:lnTo>
                <a:lnTo>
                  <a:pt x="99" y="380"/>
                </a:lnTo>
                <a:lnTo>
                  <a:pt x="472" y="380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Freeform 101"/>
          <p:cNvSpPr>
            <a:spLocks noEditPoints="1"/>
          </p:cNvSpPr>
          <p:nvPr/>
        </p:nvSpPr>
        <p:spPr bwMode="auto">
          <a:xfrm>
            <a:off x="5608995" y="1127254"/>
            <a:ext cx="1681" cy="61525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366"/>
              </a:cxn>
              <a:cxn ang="0">
                <a:pos x="0" y="366"/>
              </a:cxn>
              <a:cxn ang="0">
                <a:pos x="0" y="5"/>
              </a:cxn>
              <a:cxn ang="0">
                <a:pos x="0" y="0"/>
              </a:cxn>
              <a:cxn ang="0">
                <a:pos x="0" y="5"/>
              </a:cxn>
              <a:cxn ang="0">
                <a:pos x="0" y="366"/>
              </a:cxn>
              <a:cxn ang="0">
                <a:pos x="0" y="5"/>
              </a:cxn>
              <a:cxn ang="0">
                <a:pos x="0" y="5"/>
              </a:cxn>
              <a:cxn ang="0">
                <a:pos x="0" y="366"/>
              </a:cxn>
              <a:cxn ang="0">
                <a:pos x="0" y="366"/>
              </a:cxn>
              <a:cxn ang="0">
                <a:pos x="0" y="5"/>
              </a:cxn>
            </a:cxnLst>
            <a:rect l="0" t="0" r="r" b="b"/>
            <a:pathLst>
              <a:path h="366">
                <a:moveTo>
                  <a:pt x="0" y="366"/>
                </a:moveTo>
                <a:lnTo>
                  <a:pt x="0" y="366"/>
                </a:lnTo>
                <a:lnTo>
                  <a:pt x="0" y="366"/>
                </a:lnTo>
                <a:lnTo>
                  <a:pt x="0" y="5"/>
                </a:lnTo>
                <a:lnTo>
                  <a:pt x="0" y="0"/>
                </a:lnTo>
                <a:lnTo>
                  <a:pt x="0" y="5"/>
                </a:lnTo>
                <a:lnTo>
                  <a:pt x="0" y="366"/>
                </a:lnTo>
                <a:close/>
                <a:moveTo>
                  <a:pt x="0" y="5"/>
                </a:moveTo>
                <a:lnTo>
                  <a:pt x="0" y="5"/>
                </a:lnTo>
                <a:lnTo>
                  <a:pt x="0" y="366"/>
                </a:lnTo>
                <a:lnTo>
                  <a:pt x="0" y="366"/>
                </a:lnTo>
                <a:lnTo>
                  <a:pt x="0" y="5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942" name="Picture 10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08995" y="1086910"/>
            <a:ext cx="516077" cy="7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" name="Picture 10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08995" y="1808073"/>
            <a:ext cx="516077" cy="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4" name="Freeform 104"/>
          <p:cNvSpPr>
            <a:spLocks/>
          </p:cNvSpPr>
          <p:nvPr/>
        </p:nvSpPr>
        <p:spPr bwMode="auto">
          <a:xfrm>
            <a:off x="5608995" y="1135660"/>
            <a:ext cx="507672" cy="630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61"/>
              </a:cxn>
              <a:cxn ang="0">
                <a:pos x="99" y="361"/>
              </a:cxn>
              <a:cxn ang="0">
                <a:pos x="99" y="375"/>
              </a:cxn>
              <a:cxn ang="0">
                <a:pos x="302" y="375"/>
              </a:cxn>
              <a:cxn ang="0">
                <a:pos x="30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2" h="375">
                <a:moveTo>
                  <a:pt x="0" y="0"/>
                </a:moveTo>
                <a:lnTo>
                  <a:pt x="0" y="361"/>
                </a:lnTo>
                <a:lnTo>
                  <a:pt x="99" y="361"/>
                </a:lnTo>
                <a:lnTo>
                  <a:pt x="99" y="375"/>
                </a:lnTo>
                <a:lnTo>
                  <a:pt x="302" y="375"/>
                </a:lnTo>
                <a:lnTo>
                  <a:pt x="30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945" name="Picture 10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08995" y="1086910"/>
            <a:ext cx="516077" cy="7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6" name="Picture 1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08995" y="1808073"/>
            <a:ext cx="516077" cy="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7" name="Picture 10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16668" y="1086910"/>
            <a:ext cx="452198" cy="7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8" name="Picture 10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16668" y="1808073"/>
            <a:ext cx="452198" cy="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9" name="Freeform 109"/>
          <p:cNvSpPr>
            <a:spLocks/>
          </p:cNvSpPr>
          <p:nvPr/>
        </p:nvSpPr>
        <p:spPr bwMode="auto">
          <a:xfrm>
            <a:off x="6116668" y="1135660"/>
            <a:ext cx="452198" cy="630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5"/>
              </a:cxn>
              <a:cxn ang="0">
                <a:pos x="170" y="375"/>
              </a:cxn>
              <a:cxn ang="0">
                <a:pos x="170" y="361"/>
              </a:cxn>
              <a:cxn ang="0">
                <a:pos x="269" y="361"/>
              </a:cxn>
              <a:cxn ang="0">
                <a:pos x="269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69" h="375">
                <a:moveTo>
                  <a:pt x="0" y="0"/>
                </a:moveTo>
                <a:lnTo>
                  <a:pt x="0" y="375"/>
                </a:lnTo>
                <a:lnTo>
                  <a:pt x="170" y="375"/>
                </a:lnTo>
                <a:lnTo>
                  <a:pt x="170" y="361"/>
                </a:lnTo>
                <a:lnTo>
                  <a:pt x="269" y="361"/>
                </a:lnTo>
                <a:lnTo>
                  <a:pt x="269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950" name="Picture 1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16668" y="1086910"/>
            <a:ext cx="452198" cy="7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51" name="Picture 1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16668" y="1808073"/>
            <a:ext cx="452198" cy="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52" name="Freeform 112"/>
          <p:cNvSpPr>
            <a:spLocks/>
          </p:cNvSpPr>
          <p:nvPr/>
        </p:nvSpPr>
        <p:spPr bwMode="auto">
          <a:xfrm>
            <a:off x="6553736" y="1135660"/>
            <a:ext cx="15129" cy="606853"/>
          </a:xfrm>
          <a:custGeom>
            <a:avLst/>
            <a:gdLst/>
            <a:ahLst/>
            <a:cxnLst>
              <a:cxn ang="0">
                <a:pos x="0" y="361"/>
              </a:cxn>
              <a:cxn ang="0">
                <a:pos x="9" y="0"/>
              </a:cxn>
              <a:cxn ang="0">
                <a:pos x="9" y="0"/>
              </a:cxn>
              <a:cxn ang="0">
                <a:pos x="9" y="361"/>
              </a:cxn>
              <a:cxn ang="0">
                <a:pos x="0" y="361"/>
              </a:cxn>
              <a:cxn ang="0">
                <a:pos x="0" y="361"/>
              </a:cxn>
            </a:cxnLst>
            <a:rect l="0" t="0" r="r" b="b"/>
            <a:pathLst>
              <a:path w="9" h="361">
                <a:moveTo>
                  <a:pt x="0" y="361"/>
                </a:moveTo>
                <a:lnTo>
                  <a:pt x="9" y="0"/>
                </a:lnTo>
                <a:lnTo>
                  <a:pt x="9" y="0"/>
                </a:lnTo>
                <a:lnTo>
                  <a:pt x="9" y="361"/>
                </a:lnTo>
                <a:lnTo>
                  <a:pt x="0" y="361"/>
                </a:lnTo>
                <a:lnTo>
                  <a:pt x="0" y="361"/>
                </a:lnTo>
                <a:close/>
              </a:path>
            </a:pathLst>
          </a:custGeom>
          <a:solidFill>
            <a:srgbClr val="F793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Freeform 113"/>
          <p:cNvSpPr>
            <a:spLocks noEditPoints="1"/>
          </p:cNvSpPr>
          <p:nvPr/>
        </p:nvSpPr>
        <p:spPr bwMode="auto">
          <a:xfrm>
            <a:off x="6553736" y="1127254"/>
            <a:ext cx="15129" cy="61525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366"/>
              </a:cxn>
              <a:cxn ang="0">
                <a:pos x="0" y="366"/>
              </a:cxn>
              <a:cxn ang="0">
                <a:pos x="9" y="5"/>
              </a:cxn>
              <a:cxn ang="0">
                <a:pos x="9" y="0"/>
              </a:cxn>
              <a:cxn ang="0">
                <a:pos x="9" y="5"/>
              </a:cxn>
              <a:cxn ang="0">
                <a:pos x="9" y="366"/>
              </a:cxn>
              <a:cxn ang="0">
                <a:pos x="9" y="366"/>
              </a:cxn>
              <a:cxn ang="0">
                <a:pos x="0" y="366"/>
              </a:cxn>
              <a:cxn ang="0">
                <a:pos x="9" y="366"/>
              </a:cxn>
              <a:cxn ang="0">
                <a:pos x="9" y="366"/>
              </a:cxn>
              <a:cxn ang="0">
                <a:pos x="9" y="5"/>
              </a:cxn>
              <a:cxn ang="0">
                <a:pos x="9" y="5"/>
              </a:cxn>
              <a:cxn ang="0">
                <a:pos x="5" y="366"/>
              </a:cxn>
              <a:cxn ang="0">
                <a:pos x="0" y="366"/>
              </a:cxn>
              <a:cxn ang="0">
                <a:pos x="9" y="366"/>
              </a:cxn>
            </a:cxnLst>
            <a:rect l="0" t="0" r="r" b="b"/>
            <a:pathLst>
              <a:path w="9" h="366">
                <a:moveTo>
                  <a:pt x="0" y="366"/>
                </a:moveTo>
                <a:lnTo>
                  <a:pt x="0" y="366"/>
                </a:lnTo>
                <a:lnTo>
                  <a:pt x="0" y="366"/>
                </a:lnTo>
                <a:lnTo>
                  <a:pt x="9" y="5"/>
                </a:lnTo>
                <a:lnTo>
                  <a:pt x="9" y="0"/>
                </a:lnTo>
                <a:lnTo>
                  <a:pt x="9" y="5"/>
                </a:lnTo>
                <a:lnTo>
                  <a:pt x="9" y="366"/>
                </a:lnTo>
                <a:lnTo>
                  <a:pt x="9" y="366"/>
                </a:lnTo>
                <a:lnTo>
                  <a:pt x="0" y="366"/>
                </a:lnTo>
                <a:close/>
                <a:moveTo>
                  <a:pt x="9" y="366"/>
                </a:moveTo>
                <a:lnTo>
                  <a:pt x="9" y="366"/>
                </a:lnTo>
                <a:lnTo>
                  <a:pt x="9" y="5"/>
                </a:lnTo>
                <a:lnTo>
                  <a:pt x="9" y="5"/>
                </a:lnTo>
                <a:lnTo>
                  <a:pt x="5" y="366"/>
                </a:lnTo>
                <a:lnTo>
                  <a:pt x="0" y="366"/>
                </a:lnTo>
                <a:lnTo>
                  <a:pt x="9" y="366"/>
                </a:lnTo>
                <a:close/>
              </a:path>
            </a:pathLst>
          </a:custGeom>
          <a:solidFill>
            <a:srgbClr val="F7931A"/>
          </a:solidFill>
          <a:ln w="0">
            <a:solidFill>
              <a:srgbClr val="F793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Freeform 114"/>
          <p:cNvSpPr>
            <a:spLocks/>
          </p:cNvSpPr>
          <p:nvPr/>
        </p:nvSpPr>
        <p:spPr bwMode="auto">
          <a:xfrm>
            <a:off x="5608995" y="1127254"/>
            <a:ext cx="959870" cy="638793"/>
          </a:xfrm>
          <a:custGeom>
            <a:avLst/>
            <a:gdLst/>
            <a:ahLst/>
            <a:cxnLst>
              <a:cxn ang="0">
                <a:pos x="99" y="380"/>
              </a:cxn>
              <a:cxn ang="0">
                <a:pos x="99" y="366"/>
              </a:cxn>
              <a:cxn ang="0">
                <a:pos x="99" y="366"/>
              </a:cxn>
              <a:cxn ang="0">
                <a:pos x="0" y="366"/>
              </a:cxn>
              <a:cxn ang="0">
                <a:pos x="0" y="366"/>
              </a:cxn>
              <a:cxn ang="0">
                <a:pos x="0" y="5"/>
              </a:cxn>
              <a:cxn ang="0">
                <a:pos x="0" y="0"/>
              </a:cxn>
              <a:cxn ang="0">
                <a:pos x="571" y="0"/>
              </a:cxn>
              <a:cxn ang="0">
                <a:pos x="571" y="5"/>
              </a:cxn>
              <a:cxn ang="0">
                <a:pos x="571" y="366"/>
              </a:cxn>
              <a:cxn ang="0">
                <a:pos x="571" y="366"/>
              </a:cxn>
              <a:cxn ang="0">
                <a:pos x="472" y="366"/>
              </a:cxn>
              <a:cxn ang="0">
                <a:pos x="472" y="366"/>
              </a:cxn>
              <a:cxn ang="0">
                <a:pos x="472" y="380"/>
              </a:cxn>
              <a:cxn ang="0">
                <a:pos x="472" y="380"/>
              </a:cxn>
              <a:cxn ang="0">
                <a:pos x="99" y="380"/>
              </a:cxn>
              <a:cxn ang="0">
                <a:pos x="99" y="380"/>
              </a:cxn>
              <a:cxn ang="0">
                <a:pos x="472" y="380"/>
              </a:cxn>
              <a:cxn ang="0">
                <a:pos x="472" y="380"/>
              </a:cxn>
              <a:cxn ang="0">
                <a:pos x="472" y="366"/>
              </a:cxn>
              <a:cxn ang="0">
                <a:pos x="472" y="366"/>
              </a:cxn>
              <a:cxn ang="0">
                <a:pos x="571" y="366"/>
              </a:cxn>
              <a:cxn ang="0">
                <a:pos x="571" y="366"/>
              </a:cxn>
              <a:cxn ang="0">
                <a:pos x="571" y="5"/>
              </a:cxn>
              <a:cxn ang="0">
                <a:pos x="571" y="5"/>
              </a:cxn>
              <a:cxn ang="0">
                <a:pos x="0" y="5"/>
              </a:cxn>
              <a:cxn ang="0">
                <a:pos x="0" y="5"/>
              </a:cxn>
              <a:cxn ang="0">
                <a:pos x="0" y="366"/>
              </a:cxn>
              <a:cxn ang="0">
                <a:pos x="0" y="366"/>
              </a:cxn>
              <a:cxn ang="0">
                <a:pos x="99" y="366"/>
              </a:cxn>
              <a:cxn ang="0">
                <a:pos x="99" y="366"/>
              </a:cxn>
              <a:cxn ang="0">
                <a:pos x="99" y="380"/>
              </a:cxn>
              <a:cxn ang="0">
                <a:pos x="99" y="380"/>
              </a:cxn>
            </a:cxnLst>
            <a:rect l="0" t="0" r="r" b="b"/>
            <a:pathLst>
              <a:path w="571" h="380">
                <a:moveTo>
                  <a:pt x="99" y="380"/>
                </a:moveTo>
                <a:lnTo>
                  <a:pt x="99" y="366"/>
                </a:lnTo>
                <a:lnTo>
                  <a:pt x="99" y="366"/>
                </a:lnTo>
                <a:lnTo>
                  <a:pt x="0" y="366"/>
                </a:lnTo>
                <a:lnTo>
                  <a:pt x="0" y="366"/>
                </a:lnTo>
                <a:lnTo>
                  <a:pt x="0" y="5"/>
                </a:lnTo>
                <a:lnTo>
                  <a:pt x="0" y="0"/>
                </a:lnTo>
                <a:lnTo>
                  <a:pt x="571" y="0"/>
                </a:lnTo>
                <a:lnTo>
                  <a:pt x="571" y="5"/>
                </a:lnTo>
                <a:lnTo>
                  <a:pt x="571" y="366"/>
                </a:lnTo>
                <a:lnTo>
                  <a:pt x="571" y="366"/>
                </a:lnTo>
                <a:lnTo>
                  <a:pt x="472" y="366"/>
                </a:lnTo>
                <a:lnTo>
                  <a:pt x="472" y="366"/>
                </a:lnTo>
                <a:lnTo>
                  <a:pt x="472" y="380"/>
                </a:lnTo>
                <a:lnTo>
                  <a:pt x="472" y="380"/>
                </a:lnTo>
                <a:lnTo>
                  <a:pt x="99" y="380"/>
                </a:lnTo>
                <a:lnTo>
                  <a:pt x="99" y="380"/>
                </a:lnTo>
                <a:lnTo>
                  <a:pt x="472" y="380"/>
                </a:lnTo>
                <a:lnTo>
                  <a:pt x="472" y="380"/>
                </a:lnTo>
                <a:lnTo>
                  <a:pt x="472" y="366"/>
                </a:lnTo>
                <a:lnTo>
                  <a:pt x="472" y="366"/>
                </a:lnTo>
                <a:lnTo>
                  <a:pt x="571" y="366"/>
                </a:lnTo>
                <a:lnTo>
                  <a:pt x="571" y="366"/>
                </a:lnTo>
                <a:lnTo>
                  <a:pt x="571" y="5"/>
                </a:lnTo>
                <a:lnTo>
                  <a:pt x="571" y="5"/>
                </a:lnTo>
                <a:lnTo>
                  <a:pt x="0" y="5"/>
                </a:lnTo>
                <a:lnTo>
                  <a:pt x="0" y="5"/>
                </a:lnTo>
                <a:lnTo>
                  <a:pt x="0" y="366"/>
                </a:lnTo>
                <a:lnTo>
                  <a:pt x="0" y="366"/>
                </a:lnTo>
                <a:lnTo>
                  <a:pt x="99" y="366"/>
                </a:lnTo>
                <a:lnTo>
                  <a:pt x="99" y="366"/>
                </a:lnTo>
                <a:lnTo>
                  <a:pt x="99" y="380"/>
                </a:lnTo>
                <a:lnTo>
                  <a:pt x="99" y="38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Freeform 115"/>
          <p:cNvSpPr>
            <a:spLocks noEditPoints="1"/>
          </p:cNvSpPr>
          <p:nvPr/>
        </p:nvSpPr>
        <p:spPr bwMode="auto">
          <a:xfrm>
            <a:off x="5545116" y="2228331"/>
            <a:ext cx="1127973" cy="161379"/>
          </a:xfrm>
          <a:custGeom>
            <a:avLst/>
            <a:gdLst/>
            <a:ahLst/>
            <a:cxnLst>
              <a:cxn ang="0">
                <a:pos x="19" y="87"/>
              </a:cxn>
              <a:cxn ang="0">
                <a:pos x="0" y="96"/>
              </a:cxn>
              <a:cxn ang="0">
                <a:pos x="33" y="87"/>
              </a:cxn>
              <a:cxn ang="0">
                <a:pos x="52" y="91"/>
              </a:cxn>
              <a:cxn ang="0">
                <a:pos x="33" y="87"/>
              </a:cxn>
              <a:cxn ang="0">
                <a:pos x="85" y="87"/>
              </a:cxn>
              <a:cxn ang="0">
                <a:pos x="66" y="91"/>
              </a:cxn>
              <a:cxn ang="0">
                <a:pos x="99" y="87"/>
              </a:cxn>
              <a:cxn ang="0">
                <a:pos x="118" y="91"/>
              </a:cxn>
              <a:cxn ang="0">
                <a:pos x="99" y="87"/>
              </a:cxn>
              <a:cxn ang="0">
                <a:pos x="151" y="82"/>
              </a:cxn>
              <a:cxn ang="0">
                <a:pos x="132" y="91"/>
              </a:cxn>
              <a:cxn ang="0">
                <a:pos x="165" y="82"/>
              </a:cxn>
              <a:cxn ang="0">
                <a:pos x="184" y="82"/>
              </a:cxn>
              <a:cxn ang="0">
                <a:pos x="170" y="87"/>
              </a:cxn>
              <a:cxn ang="0">
                <a:pos x="165" y="82"/>
              </a:cxn>
              <a:cxn ang="0">
                <a:pos x="217" y="77"/>
              </a:cxn>
              <a:cxn ang="0">
                <a:pos x="198" y="87"/>
              </a:cxn>
              <a:cxn ang="0">
                <a:pos x="231" y="77"/>
              </a:cxn>
              <a:cxn ang="0">
                <a:pos x="250" y="82"/>
              </a:cxn>
              <a:cxn ang="0">
                <a:pos x="231" y="77"/>
              </a:cxn>
              <a:cxn ang="0">
                <a:pos x="283" y="72"/>
              </a:cxn>
              <a:cxn ang="0">
                <a:pos x="265" y="77"/>
              </a:cxn>
              <a:cxn ang="0">
                <a:pos x="298" y="72"/>
              </a:cxn>
              <a:cxn ang="0">
                <a:pos x="317" y="72"/>
              </a:cxn>
              <a:cxn ang="0">
                <a:pos x="298" y="72"/>
              </a:cxn>
              <a:cxn ang="0">
                <a:pos x="345" y="67"/>
              </a:cxn>
              <a:cxn ang="0">
                <a:pos x="350" y="67"/>
              </a:cxn>
              <a:cxn ang="0">
                <a:pos x="331" y="72"/>
              </a:cxn>
              <a:cxn ang="0">
                <a:pos x="359" y="63"/>
              </a:cxn>
              <a:cxn ang="0">
                <a:pos x="383" y="63"/>
              </a:cxn>
              <a:cxn ang="0">
                <a:pos x="359" y="63"/>
              </a:cxn>
              <a:cxn ang="0">
                <a:pos x="411" y="53"/>
              </a:cxn>
              <a:cxn ang="0">
                <a:pos x="397" y="63"/>
              </a:cxn>
              <a:cxn ang="0">
                <a:pos x="425" y="53"/>
              </a:cxn>
              <a:cxn ang="0">
                <a:pos x="444" y="53"/>
              </a:cxn>
              <a:cxn ang="0">
                <a:pos x="425" y="53"/>
              </a:cxn>
              <a:cxn ang="0">
                <a:pos x="477" y="43"/>
              </a:cxn>
              <a:cxn ang="0">
                <a:pos x="458" y="53"/>
              </a:cxn>
              <a:cxn ang="0">
                <a:pos x="491" y="38"/>
              </a:cxn>
              <a:cxn ang="0">
                <a:pos x="510" y="43"/>
              </a:cxn>
              <a:cxn ang="0">
                <a:pos x="491" y="38"/>
              </a:cxn>
              <a:cxn ang="0">
                <a:pos x="543" y="29"/>
              </a:cxn>
              <a:cxn ang="0">
                <a:pos x="524" y="38"/>
              </a:cxn>
              <a:cxn ang="0">
                <a:pos x="558" y="29"/>
              </a:cxn>
              <a:cxn ang="0">
                <a:pos x="576" y="29"/>
              </a:cxn>
              <a:cxn ang="0">
                <a:pos x="558" y="29"/>
              </a:cxn>
              <a:cxn ang="0">
                <a:pos x="605" y="14"/>
              </a:cxn>
              <a:cxn ang="0">
                <a:pos x="591" y="24"/>
              </a:cxn>
              <a:cxn ang="0">
                <a:pos x="619" y="14"/>
              </a:cxn>
              <a:cxn ang="0">
                <a:pos x="638" y="14"/>
              </a:cxn>
              <a:cxn ang="0">
                <a:pos x="619" y="14"/>
              </a:cxn>
              <a:cxn ang="0">
                <a:pos x="671" y="0"/>
              </a:cxn>
              <a:cxn ang="0">
                <a:pos x="652" y="10"/>
              </a:cxn>
            </a:cxnLst>
            <a:rect l="0" t="0" r="r" b="b"/>
            <a:pathLst>
              <a:path w="671" h="96">
                <a:moveTo>
                  <a:pt x="0" y="91"/>
                </a:moveTo>
                <a:lnTo>
                  <a:pt x="19" y="87"/>
                </a:lnTo>
                <a:lnTo>
                  <a:pt x="19" y="91"/>
                </a:lnTo>
                <a:lnTo>
                  <a:pt x="0" y="96"/>
                </a:lnTo>
                <a:lnTo>
                  <a:pt x="0" y="91"/>
                </a:lnTo>
                <a:close/>
                <a:moveTo>
                  <a:pt x="33" y="87"/>
                </a:moveTo>
                <a:lnTo>
                  <a:pt x="52" y="87"/>
                </a:lnTo>
                <a:lnTo>
                  <a:pt x="52" y="91"/>
                </a:lnTo>
                <a:lnTo>
                  <a:pt x="33" y="91"/>
                </a:lnTo>
                <a:lnTo>
                  <a:pt x="33" y="87"/>
                </a:lnTo>
                <a:close/>
                <a:moveTo>
                  <a:pt x="66" y="87"/>
                </a:moveTo>
                <a:lnTo>
                  <a:pt x="85" y="87"/>
                </a:lnTo>
                <a:lnTo>
                  <a:pt x="85" y="91"/>
                </a:lnTo>
                <a:lnTo>
                  <a:pt x="66" y="91"/>
                </a:lnTo>
                <a:lnTo>
                  <a:pt x="66" y="87"/>
                </a:lnTo>
                <a:close/>
                <a:moveTo>
                  <a:pt x="99" y="87"/>
                </a:moveTo>
                <a:lnTo>
                  <a:pt x="118" y="87"/>
                </a:lnTo>
                <a:lnTo>
                  <a:pt x="118" y="91"/>
                </a:lnTo>
                <a:lnTo>
                  <a:pt x="99" y="91"/>
                </a:lnTo>
                <a:lnTo>
                  <a:pt x="99" y="87"/>
                </a:lnTo>
                <a:close/>
                <a:moveTo>
                  <a:pt x="132" y="87"/>
                </a:moveTo>
                <a:lnTo>
                  <a:pt x="151" y="82"/>
                </a:lnTo>
                <a:lnTo>
                  <a:pt x="151" y="87"/>
                </a:lnTo>
                <a:lnTo>
                  <a:pt x="132" y="91"/>
                </a:lnTo>
                <a:lnTo>
                  <a:pt x="132" y="87"/>
                </a:lnTo>
                <a:close/>
                <a:moveTo>
                  <a:pt x="165" y="82"/>
                </a:moveTo>
                <a:lnTo>
                  <a:pt x="170" y="82"/>
                </a:lnTo>
                <a:lnTo>
                  <a:pt x="184" y="82"/>
                </a:lnTo>
                <a:lnTo>
                  <a:pt x="184" y="87"/>
                </a:lnTo>
                <a:lnTo>
                  <a:pt x="170" y="87"/>
                </a:lnTo>
                <a:lnTo>
                  <a:pt x="165" y="87"/>
                </a:lnTo>
                <a:lnTo>
                  <a:pt x="165" y="82"/>
                </a:lnTo>
                <a:close/>
                <a:moveTo>
                  <a:pt x="198" y="82"/>
                </a:moveTo>
                <a:lnTo>
                  <a:pt x="217" y="77"/>
                </a:lnTo>
                <a:lnTo>
                  <a:pt x="217" y="82"/>
                </a:lnTo>
                <a:lnTo>
                  <a:pt x="198" y="87"/>
                </a:lnTo>
                <a:lnTo>
                  <a:pt x="198" y="82"/>
                </a:lnTo>
                <a:close/>
                <a:moveTo>
                  <a:pt x="231" y="77"/>
                </a:moveTo>
                <a:lnTo>
                  <a:pt x="250" y="77"/>
                </a:lnTo>
                <a:lnTo>
                  <a:pt x="250" y="82"/>
                </a:lnTo>
                <a:lnTo>
                  <a:pt x="231" y="82"/>
                </a:lnTo>
                <a:lnTo>
                  <a:pt x="231" y="77"/>
                </a:lnTo>
                <a:close/>
                <a:moveTo>
                  <a:pt x="265" y="72"/>
                </a:moveTo>
                <a:lnTo>
                  <a:pt x="283" y="72"/>
                </a:lnTo>
                <a:lnTo>
                  <a:pt x="283" y="77"/>
                </a:lnTo>
                <a:lnTo>
                  <a:pt x="265" y="77"/>
                </a:lnTo>
                <a:lnTo>
                  <a:pt x="265" y="72"/>
                </a:lnTo>
                <a:close/>
                <a:moveTo>
                  <a:pt x="298" y="72"/>
                </a:moveTo>
                <a:lnTo>
                  <a:pt x="317" y="67"/>
                </a:lnTo>
                <a:lnTo>
                  <a:pt x="317" y="72"/>
                </a:lnTo>
                <a:lnTo>
                  <a:pt x="298" y="77"/>
                </a:lnTo>
                <a:lnTo>
                  <a:pt x="298" y="72"/>
                </a:lnTo>
                <a:close/>
                <a:moveTo>
                  <a:pt x="331" y="67"/>
                </a:moveTo>
                <a:lnTo>
                  <a:pt x="345" y="67"/>
                </a:lnTo>
                <a:lnTo>
                  <a:pt x="350" y="63"/>
                </a:lnTo>
                <a:lnTo>
                  <a:pt x="350" y="67"/>
                </a:lnTo>
                <a:lnTo>
                  <a:pt x="345" y="72"/>
                </a:lnTo>
                <a:lnTo>
                  <a:pt x="331" y="72"/>
                </a:lnTo>
                <a:lnTo>
                  <a:pt x="331" y="67"/>
                </a:lnTo>
                <a:close/>
                <a:moveTo>
                  <a:pt x="359" y="63"/>
                </a:moveTo>
                <a:lnTo>
                  <a:pt x="378" y="58"/>
                </a:lnTo>
                <a:lnTo>
                  <a:pt x="383" y="63"/>
                </a:lnTo>
                <a:lnTo>
                  <a:pt x="364" y="67"/>
                </a:lnTo>
                <a:lnTo>
                  <a:pt x="359" y="63"/>
                </a:lnTo>
                <a:close/>
                <a:moveTo>
                  <a:pt x="392" y="58"/>
                </a:moveTo>
                <a:lnTo>
                  <a:pt x="411" y="53"/>
                </a:lnTo>
                <a:lnTo>
                  <a:pt x="411" y="58"/>
                </a:lnTo>
                <a:lnTo>
                  <a:pt x="397" y="63"/>
                </a:lnTo>
                <a:lnTo>
                  <a:pt x="392" y="58"/>
                </a:lnTo>
                <a:close/>
                <a:moveTo>
                  <a:pt x="425" y="53"/>
                </a:moveTo>
                <a:lnTo>
                  <a:pt x="444" y="48"/>
                </a:lnTo>
                <a:lnTo>
                  <a:pt x="444" y="53"/>
                </a:lnTo>
                <a:lnTo>
                  <a:pt x="425" y="58"/>
                </a:lnTo>
                <a:lnTo>
                  <a:pt x="425" y="53"/>
                </a:lnTo>
                <a:close/>
                <a:moveTo>
                  <a:pt x="458" y="48"/>
                </a:moveTo>
                <a:lnTo>
                  <a:pt x="477" y="43"/>
                </a:lnTo>
                <a:lnTo>
                  <a:pt x="477" y="48"/>
                </a:lnTo>
                <a:lnTo>
                  <a:pt x="458" y="53"/>
                </a:lnTo>
                <a:lnTo>
                  <a:pt x="458" y="48"/>
                </a:lnTo>
                <a:close/>
                <a:moveTo>
                  <a:pt x="491" y="38"/>
                </a:moveTo>
                <a:lnTo>
                  <a:pt x="510" y="38"/>
                </a:lnTo>
                <a:lnTo>
                  <a:pt x="510" y="43"/>
                </a:lnTo>
                <a:lnTo>
                  <a:pt x="491" y="43"/>
                </a:lnTo>
                <a:lnTo>
                  <a:pt x="491" y="38"/>
                </a:lnTo>
                <a:close/>
                <a:moveTo>
                  <a:pt x="524" y="34"/>
                </a:moveTo>
                <a:lnTo>
                  <a:pt x="543" y="29"/>
                </a:lnTo>
                <a:lnTo>
                  <a:pt x="543" y="34"/>
                </a:lnTo>
                <a:lnTo>
                  <a:pt x="524" y="38"/>
                </a:lnTo>
                <a:lnTo>
                  <a:pt x="524" y="34"/>
                </a:lnTo>
                <a:close/>
                <a:moveTo>
                  <a:pt x="558" y="29"/>
                </a:moveTo>
                <a:lnTo>
                  <a:pt x="572" y="24"/>
                </a:lnTo>
                <a:lnTo>
                  <a:pt x="576" y="29"/>
                </a:lnTo>
                <a:lnTo>
                  <a:pt x="558" y="34"/>
                </a:lnTo>
                <a:lnTo>
                  <a:pt x="558" y="29"/>
                </a:lnTo>
                <a:close/>
                <a:moveTo>
                  <a:pt x="586" y="19"/>
                </a:moveTo>
                <a:lnTo>
                  <a:pt x="605" y="14"/>
                </a:lnTo>
                <a:lnTo>
                  <a:pt x="605" y="19"/>
                </a:lnTo>
                <a:lnTo>
                  <a:pt x="591" y="24"/>
                </a:lnTo>
                <a:lnTo>
                  <a:pt x="586" y="19"/>
                </a:lnTo>
                <a:close/>
                <a:moveTo>
                  <a:pt x="619" y="14"/>
                </a:moveTo>
                <a:lnTo>
                  <a:pt x="638" y="10"/>
                </a:lnTo>
                <a:lnTo>
                  <a:pt x="638" y="14"/>
                </a:lnTo>
                <a:lnTo>
                  <a:pt x="619" y="14"/>
                </a:lnTo>
                <a:lnTo>
                  <a:pt x="619" y="14"/>
                </a:lnTo>
                <a:close/>
                <a:moveTo>
                  <a:pt x="652" y="5"/>
                </a:moveTo>
                <a:lnTo>
                  <a:pt x="671" y="0"/>
                </a:lnTo>
                <a:lnTo>
                  <a:pt x="671" y="5"/>
                </a:lnTo>
                <a:lnTo>
                  <a:pt x="652" y="10"/>
                </a:lnTo>
                <a:lnTo>
                  <a:pt x="652" y="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Freeform 116"/>
          <p:cNvSpPr>
            <a:spLocks noEditPoints="1"/>
          </p:cNvSpPr>
          <p:nvPr/>
        </p:nvSpPr>
        <p:spPr bwMode="auto">
          <a:xfrm>
            <a:off x="6950460" y="1766047"/>
            <a:ext cx="55474" cy="13599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" y="0"/>
              </a:cxn>
              <a:cxn ang="0">
                <a:pos x="33" y="809"/>
              </a:cxn>
              <a:cxn ang="0">
                <a:pos x="0" y="809"/>
              </a:cxn>
              <a:cxn ang="0">
                <a:pos x="0" y="0"/>
              </a:cxn>
              <a:cxn ang="0">
                <a:pos x="5" y="805"/>
              </a:cxn>
              <a:cxn ang="0">
                <a:pos x="0" y="800"/>
              </a:cxn>
              <a:cxn ang="0">
                <a:pos x="29" y="800"/>
              </a:cxn>
              <a:cxn ang="0">
                <a:pos x="24" y="805"/>
              </a:cxn>
              <a:cxn ang="0">
                <a:pos x="24" y="0"/>
              </a:cxn>
              <a:cxn ang="0">
                <a:pos x="29" y="5"/>
              </a:cxn>
              <a:cxn ang="0">
                <a:pos x="0" y="5"/>
              </a:cxn>
              <a:cxn ang="0">
                <a:pos x="5" y="0"/>
              </a:cxn>
              <a:cxn ang="0">
                <a:pos x="5" y="805"/>
              </a:cxn>
            </a:cxnLst>
            <a:rect l="0" t="0" r="r" b="b"/>
            <a:pathLst>
              <a:path w="33" h="809">
                <a:moveTo>
                  <a:pt x="0" y="0"/>
                </a:moveTo>
                <a:lnTo>
                  <a:pt x="33" y="0"/>
                </a:lnTo>
                <a:lnTo>
                  <a:pt x="33" y="809"/>
                </a:lnTo>
                <a:lnTo>
                  <a:pt x="0" y="809"/>
                </a:lnTo>
                <a:lnTo>
                  <a:pt x="0" y="0"/>
                </a:lnTo>
                <a:close/>
                <a:moveTo>
                  <a:pt x="5" y="805"/>
                </a:moveTo>
                <a:lnTo>
                  <a:pt x="0" y="800"/>
                </a:lnTo>
                <a:lnTo>
                  <a:pt x="29" y="800"/>
                </a:lnTo>
                <a:lnTo>
                  <a:pt x="24" y="805"/>
                </a:lnTo>
                <a:lnTo>
                  <a:pt x="24" y="0"/>
                </a:lnTo>
                <a:lnTo>
                  <a:pt x="29" y="5"/>
                </a:lnTo>
                <a:lnTo>
                  <a:pt x="0" y="5"/>
                </a:lnTo>
                <a:lnTo>
                  <a:pt x="5" y="0"/>
                </a:lnTo>
                <a:lnTo>
                  <a:pt x="5" y="805"/>
                </a:lnTo>
                <a:close/>
              </a:path>
            </a:pathLst>
          </a:custGeom>
          <a:solidFill>
            <a:srgbClr val="21C4FF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Freeform 117"/>
          <p:cNvSpPr>
            <a:spLocks/>
          </p:cNvSpPr>
          <p:nvPr/>
        </p:nvSpPr>
        <p:spPr bwMode="auto">
          <a:xfrm>
            <a:off x="6681495" y="2648590"/>
            <a:ext cx="1166637" cy="4454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4" y="260"/>
              </a:cxn>
              <a:cxn ang="0">
                <a:pos x="690" y="26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694" h="265">
                <a:moveTo>
                  <a:pt x="0" y="0"/>
                </a:moveTo>
                <a:lnTo>
                  <a:pt x="694" y="260"/>
                </a:lnTo>
                <a:lnTo>
                  <a:pt x="690" y="26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958" name="Freeform 118"/>
          <p:cNvSpPr>
            <a:spLocks/>
          </p:cNvSpPr>
          <p:nvPr/>
        </p:nvSpPr>
        <p:spPr bwMode="auto">
          <a:xfrm>
            <a:off x="7086624" y="2608245"/>
            <a:ext cx="181552" cy="494224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104" y="10"/>
              </a:cxn>
              <a:cxn ang="0">
                <a:pos x="108" y="10"/>
              </a:cxn>
              <a:cxn ang="0">
                <a:pos x="108" y="10"/>
              </a:cxn>
              <a:cxn ang="0">
                <a:pos x="19" y="294"/>
              </a:cxn>
              <a:cxn ang="0">
                <a:pos x="19" y="294"/>
              </a:cxn>
              <a:cxn ang="0">
                <a:pos x="14" y="294"/>
              </a:cxn>
              <a:cxn ang="0">
                <a:pos x="4" y="289"/>
              </a:cxn>
              <a:cxn ang="0">
                <a:pos x="0" y="289"/>
              </a:cxn>
              <a:cxn ang="0">
                <a:pos x="0" y="289"/>
              </a:cxn>
              <a:cxn ang="0">
                <a:pos x="0" y="284"/>
              </a:cxn>
              <a:cxn ang="0">
                <a:pos x="89" y="5"/>
              </a:cxn>
              <a:cxn ang="0">
                <a:pos x="94" y="5"/>
              </a:cxn>
              <a:cxn ang="0">
                <a:pos x="9" y="289"/>
              </a:cxn>
              <a:cxn ang="0">
                <a:pos x="4" y="284"/>
              </a:cxn>
              <a:cxn ang="0">
                <a:pos x="19" y="289"/>
              </a:cxn>
              <a:cxn ang="0">
                <a:pos x="14" y="289"/>
              </a:cxn>
              <a:cxn ang="0">
                <a:pos x="104" y="10"/>
              </a:cxn>
              <a:cxn ang="0">
                <a:pos x="104" y="15"/>
              </a:cxn>
              <a:cxn ang="0">
                <a:pos x="89" y="5"/>
              </a:cxn>
              <a:cxn ang="0">
                <a:pos x="94" y="0"/>
              </a:cxn>
            </a:cxnLst>
            <a:rect l="0" t="0" r="r" b="b"/>
            <a:pathLst>
              <a:path w="108" h="294">
                <a:moveTo>
                  <a:pt x="94" y="0"/>
                </a:moveTo>
                <a:lnTo>
                  <a:pt x="104" y="10"/>
                </a:lnTo>
                <a:lnTo>
                  <a:pt x="108" y="10"/>
                </a:lnTo>
                <a:lnTo>
                  <a:pt x="108" y="10"/>
                </a:lnTo>
                <a:lnTo>
                  <a:pt x="19" y="294"/>
                </a:lnTo>
                <a:lnTo>
                  <a:pt x="19" y="294"/>
                </a:lnTo>
                <a:lnTo>
                  <a:pt x="14" y="294"/>
                </a:lnTo>
                <a:lnTo>
                  <a:pt x="4" y="289"/>
                </a:lnTo>
                <a:lnTo>
                  <a:pt x="0" y="289"/>
                </a:lnTo>
                <a:lnTo>
                  <a:pt x="0" y="289"/>
                </a:lnTo>
                <a:lnTo>
                  <a:pt x="0" y="284"/>
                </a:lnTo>
                <a:lnTo>
                  <a:pt x="89" y="5"/>
                </a:lnTo>
                <a:lnTo>
                  <a:pt x="94" y="5"/>
                </a:lnTo>
                <a:lnTo>
                  <a:pt x="9" y="289"/>
                </a:lnTo>
                <a:lnTo>
                  <a:pt x="4" y="284"/>
                </a:lnTo>
                <a:lnTo>
                  <a:pt x="19" y="289"/>
                </a:lnTo>
                <a:lnTo>
                  <a:pt x="14" y="289"/>
                </a:lnTo>
                <a:lnTo>
                  <a:pt x="104" y="10"/>
                </a:lnTo>
                <a:lnTo>
                  <a:pt x="104" y="15"/>
                </a:lnTo>
                <a:lnTo>
                  <a:pt x="89" y="5"/>
                </a:lnTo>
                <a:lnTo>
                  <a:pt x="94" y="0"/>
                </a:lnTo>
                <a:close/>
              </a:path>
            </a:pathLst>
          </a:custGeom>
          <a:solidFill>
            <a:srgbClr val="21C4FF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Rectangle 119"/>
          <p:cNvSpPr>
            <a:spLocks noChangeArrowheads="1"/>
          </p:cNvSpPr>
          <p:nvPr/>
        </p:nvSpPr>
        <p:spPr bwMode="auto">
          <a:xfrm>
            <a:off x="6950460" y="3045313"/>
            <a:ext cx="48750" cy="1681"/>
          </a:xfrm>
          <a:prstGeom prst="rect">
            <a:avLst/>
          </a:prstGeom>
          <a:solidFill>
            <a:srgbClr val="21C4FF"/>
          </a:solidFill>
          <a:ln w="0">
            <a:solidFill>
              <a:srgbClr val="21C4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Rectangle 120"/>
          <p:cNvSpPr>
            <a:spLocks noChangeArrowheads="1"/>
          </p:cNvSpPr>
          <p:nvPr/>
        </p:nvSpPr>
        <p:spPr bwMode="auto">
          <a:xfrm>
            <a:off x="6950460" y="2544365"/>
            <a:ext cx="48750" cy="1681"/>
          </a:xfrm>
          <a:prstGeom prst="rect">
            <a:avLst/>
          </a:prstGeom>
          <a:solidFill>
            <a:srgbClr val="21C4FF"/>
          </a:solidFill>
          <a:ln w="0">
            <a:solidFill>
              <a:srgbClr val="21C4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Freeform 121"/>
          <p:cNvSpPr>
            <a:spLocks/>
          </p:cNvSpPr>
          <p:nvPr/>
        </p:nvSpPr>
        <p:spPr bwMode="auto">
          <a:xfrm>
            <a:off x="7579166" y="2673805"/>
            <a:ext cx="277370" cy="785043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165" y="5"/>
              </a:cxn>
              <a:cxn ang="0">
                <a:pos x="165" y="9"/>
              </a:cxn>
              <a:cxn ang="0">
                <a:pos x="165" y="9"/>
              </a:cxn>
              <a:cxn ang="0">
                <a:pos x="23" y="462"/>
              </a:cxn>
              <a:cxn ang="0">
                <a:pos x="23" y="467"/>
              </a:cxn>
              <a:cxn ang="0">
                <a:pos x="19" y="467"/>
              </a:cxn>
              <a:cxn ang="0">
                <a:pos x="4" y="457"/>
              </a:cxn>
              <a:cxn ang="0">
                <a:pos x="0" y="457"/>
              </a:cxn>
              <a:cxn ang="0">
                <a:pos x="0" y="452"/>
              </a:cxn>
              <a:cxn ang="0">
                <a:pos x="141" y="0"/>
              </a:cxn>
              <a:cxn ang="0">
                <a:pos x="146" y="5"/>
              </a:cxn>
              <a:cxn ang="0">
                <a:pos x="9" y="457"/>
              </a:cxn>
              <a:cxn ang="0">
                <a:pos x="4" y="452"/>
              </a:cxn>
              <a:cxn ang="0">
                <a:pos x="23" y="457"/>
              </a:cxn>
              <a:cxn ang="0">
                <a:pos x="19" y="462"/>
              </a:cxn>
              <a:cxn ang="0">
                <a:pos x="160" y="9"/>
              </a:cxn>
              <a:cxn ang="0">
                <a:pos x="165" y="14"/>
              </a:cxn>
              <a:cxn ang="0">
                <a:pos x="141" y="5"/>
              </a:cxn>
              <a:cxn ang="0">
                <a:pos x="146" y="0"/>
              </a:cxn>
            </a:cxnLst>
            <a:rect l="0" t="0" r="r" b="b"/>
            <a:pathLst>
              <a:path w="165" h="467">
                <a:moveTo>
                  <a:pt x="146" y="0"/>
                </a:moveTo>
                <a:lnTo>
                  <a:pt x="165" y="5"/>
                </a:lnTo>
                <a:lnTo>
                  <a:pt x="165" y="9"/>
                </a:lnTo>
                <a:lnTo>
                  <a:pt x="165" y="9"/>
                </a:lnTo>
                <a:lnTo>
                  <a:pt x="23" y="462"/>
                </a:lnTo>
                <a:lnTo>
                  <a:pt x="23" y="467"/>
                </a:lnTo>
                <a:lnTo>
                  <a:pt x="19" y="467"/>
                </a:lnTo>
                <a:lnTo>
                  <a:pt x="4" y="457"/>
                </a:lnTo>
                <a:lnTo>
                  <a:pt x="0" y="457"/>
                </a:lnTo>
                <a:lnTo>
                  <a:pt x="0" y="452"/>
                </a:lnTo>
                <a:lnTo>
                  <a:pt x="141" y="0"/>
                </a:lnTo>
                <a:lnTo>
                  <a:pt x="146" y="5"/>
                </a:lnTo>
                <a:lnTo>
                  <a:pt x="9" y="457"/>
                </a:lnTo>
                <a:lnTo>
                  <a:pt x="4" y="452"/>
                </a:lnTo>
                <a:lnTo>
                  <a:pt x="23" y="457"/>
                </a:lnTo>
                <a:lnTo>
                  <a:pt x="19" y="462"/>
                </a:lnTo>
                <a:lnTo>
                  <a:pt x="160" y="9"/>
                </a:lnTo>
                <a:lnTo>
                  <a:pt x="165" y="14"/>
                </a:lnTo>
                <a:lnTo>
                  <a:pt x="141" y="5"/>
                </a:lnTo>
                <a:lnTo>
                  <a:pt x="146" y="0"/>
                </a:lnTo>
                <a:close/>
              </a:path>
            </a:pathLst>
          </a:custGeom>
          <a:solidFill>
            <a:srgbClr val="21C4FF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Freeform 122"/>
          <p:cNvSpPr>
            <a:spLocks/>
          </p:cNvSpPr>
          <p:nvPr/>
        </p:nvSpPr>
        <p:spPr bwMode="auto">
          <a:xfrm>
            <a:off x="7332055" y="2625055"/>
            <a:ext cx="230302" cy="679137"/>
          </a:xfrm>
          <a:custGeom>
            <a:avLst/>
            <a:gdLst/>
            <a:ahLst/>
            <a:cxnLst>
              <a:cxn ang="0">
                <a:pos x="123" y="0"/>
              </a:cxn>
              <a:cxn ang="0">
                <a:pos x="132" y="0"/>
              </a:cxn>
              <a:cxn ang="0">
                <a:pos x="137" y="0"/>
              </a:cxn>
              <a:cxn ang="0">
                <a:pos x="137" y="5"/>
              </a:cxn>
              <a:cxn ang="0">
                <a:pos x="137" y="5"/>
              </a:cxn>
              <a:cxn ang="0">
                <a:pos x="14" y="400"/>
              </a:cxn>
              <a:cxn ang="0">
                <a:pos x="14" y="404"/>
              </a:cxn>
              <a:cxn ang="0">
                <a:pos x="14" y="404"/>
              </a:cxn>
              <a:cxn ang="0">
                <a:pos x="10" y="404"/>
              </a:cxn>
              <a:cxn ang="0">
                <a:pos x="0" y="395"/>
              </a:cxn>
              <a:cxn ang="0">
                <a:pos x="0" y="395"/>
              </a:cxn>
              <a:cxn ang="0">
                <a:pos x="0" y="395"/>
              </a:cxn>
              <a:cxn ang="0">
                <a:pos x="118" y="0"/>
              </a:cxn>
              <a:cxn ang="0">
                <a:pos x="128" y="0"/>
              </a:cxn>
              <a:cxn ang="0">
                <a:pos x="5" y="395"/>
              </a:cxn>
              <a:cxn ang="0">
                <a:pos x="0" y="390"/>
              </a:cxn>
              <a:cxn ang="0">
                <a:pos x="14" y="395"/>
              </a:cxn>
              <a:cxn ang="0">
                <a:pos x="10" y="400"/>
              </a:cxn>
              <a:cxn ang="0">
                <a:pos x="132" y="5"/>
              </a:cxn>
              <a:cxn ang="0">
                <a:pos x="132" y="5"/>
              </a:cxn>
              <a:cxn ang="0">
                <a:pos x="123" y="5"/>
              </a:cxn>
              <a:cxn ang="0">
                <a:pos x="123" y="0"/>
              </a:cxn>
            </a:cxnLst>
            <a:rect l="0" t="0" r="r" b="b"/>
            <a:pathLst>
              <a:path w="137" h="404">
                <a:moveTo>
                  <a:pt x="123" y="0"/>
                </a:moveTo>
                <a:lnTo>
                  <a:pt x="132" y="0"/>
                </a:lnTo>
                <a:lnTo>
                  <a:pt x="137" y="0"/>
                </a:lnTo>
                <a:lnTo>
                  <a:pt x="137" y="5"/>
                </a:lnTo>
                <a:lnTo>
                  <a:pt x="137" y="5"/>
                </a:lnTo>
                <a:lnTo>
                  <a:pt x="14" y="400"/>
                </a:lnTo>
                <a:lnTo>
                  <a:pt x="14" y="404"/>
                </a:lnTo>
                <a:lnTo>
                  <a:pt x="14" y="404"/>
                </a:lnTo>
                <a:lnTo>
                  <a:pt x="10" y="404"/>
                </a:lnTo>
                <a:lnTo>
                  <a:pt x="0" y="395"/>
                </a:lnTo>
                <a:lnTo>
                  <a:pt x="0" y="395"/>
                </a:lnTo>
                <a:lnTo>
                  <a:pt x="0" y="395"/>
                </a:lnTo>
                <a:lnTo>
                  <a:pt x="118" y="0"/>
                </a:lnTo>
                <a:lnTo>
                  <a:pt x="128" y="0"/>
                </a:lnTo>
                <a:lnTo>
                  <a:pt x="5" y="395"/>
                </a:lnTo>
                <a:lnTo>
                  <a:pt x="0" y="390"/>
                </a:lnTo>
                <a:lnTo>
                  <a:pt x="14" y="395"/>
                </a:lnTo>
                <a:lnTo>
                  <a:pt x="10" y="400"/>
                </a:lnTo>
                <a:lnTo>
                  <a:pt x="132" y="5"/>
                </a:lnTo>
                <a:lnTo>
                  <a:pt x="132" y="5"/>
                </a:lnTo>
                <a:lnTo>
                  <a:pt x="123" y="5"/>
                </a:lnTo>
                <a:lnTo>
                  <a:pt x="123" y="0"/>
                </a:lnTo>
                <a:close/>
              </a:path>
            </a:pathLst>
          </a:custGeom>
          <a:solidFill>
            <a:srgbClr val="21C4FF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Freeform 123"/>
          <p:cNvSpPr>
            <a:spLocks/>
          </p:cNvSpPr>
          <p:nvPr/>
        </p:nvSpPr>
        <p:spPr bwMode="auto">
          <a:xfrm>
            <a:off x="6681495" y="1766047"/>
            <a:ext cx="1190172" cy="462284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704" y="0"/>
              </a:cxn>
              <a:cxn ang="0">
                <a:pos x="708" y="5"/>
              </a:cxn>
              <a:cxn ang="0">
                <a:pos x="0" y="275"/>
              </a:cxn>
              <a:cxn ang="0">
                <a:pos x="0" y="270"/>
              </a:cxn>
            </a:cxnLst>
            <a:rect l="0" t="0" r="r" b="b"/>
            <a:pathLst>
              <a:path w="708" h="275">
                <a:moveTo>
                  <a:pt x="0" y="270"/>
                </a:moveTo>
                <a:lnTo>
                  <a:pt x="704" y="0"/>
                </a:lnTo>
                <a:lnTo>
                  <a:pt x="708" y="5"/>
                </a:lnTo>
                <a:lnTo>
                  <a:pt x="0" y="275"/>
                </a:lnTo>
                <a:lnTo>
                  <a:pt x="0" y="27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Freeform 124"/>
          <p:cNvSpPr>
            <a:spLocks/>
          </p:cNvSpPr>
          <p:nvPr/>
        </p:nvSpPr>
        <p:spPr bwMode="auto">
          <a:xfrm>
            <a:off x="7086624" y="1782857"/>
            <a:ext cx="174827" cy="49422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4" y="0"/>
              </a:cxn>
              <a:cxn ang="0">
                <a:pos x="14" y="0"/>
              </a:cxn>
              <a:cxn ang="0">
                <a:pos x="14" y="5"/>
              </a:cxn>
              <a:cxn ang="0">
                <a:pos x="104" y="284"/>
              </a:cxn>
              <a:cxn ang="0">
                <a:pos x="104" y="284"/>
              </a:cxn>
              <a:cxn ang="0">
                <a:pos x="104" y="289"/>
              </a:cxn>
              <a:cxn ang="0">
                <a:pos x="89" y="294"/>
              </a:cxn>
              <a:cxn ang="0">
                <a:pos x="89" y="294"/>
              </a:cxn>
              <a:cxn ang="0">
                <a:pos x="85" y="294"/>
              </a:cxn>
              <a:cxn ang="0">
                <a:pos x="0" y="10"/>
              </a:cxn>
              <a:cxn ang="0">
                <a:pos x="4" y="10"/>
              </a:cxn>
              <a:cxn ang="0">
                <a:pos x="94" y="289"/>
              </a:cxn>
              <a:cxn ang="0">
                <a:pos x="89" y="289"/>
              </a:cxn>
              <a:cxn ang="0">
                <a:pos x="99" y="284"/>
              </a:cxn>
              <a:cxn ang="0">
                <a:pos x="99" y="284"/>
              </a:cxn>
              <a:cxn ang="0">
                <a:pos x="9" y="5"/>
              </a:cxn>
              <a:cxn ang="0">
                <a:pos x="14" y="10"/>
              </a:cxn>
              <a:cxn ang="0">
                <a:pos x="4" y="10"/>
              </a:cxn>
              <a:cxn ang="0">
                <a:pos x="0" y="5"/>
              </a:cxn>
            </a:cxnLst>
            <a:rect l="0" t="0" r="r" b="b"/>
            <a:pathLst>
              <a:path w="104" h="294">
                <a:moveTo>
                  <a:pt x="0" y="5"/>
                </a:moveTo>
                <a:lnTo>
                  <a:pt x="14" y="0"/>
                </a:lnTo>
                <a:lnTo>
                  <a:pt x="14" y="0"/>
                </a:lnTo>
                <a:lnTo>
                  <a:pt x="14" y="5"/>
                </a:lnTo>
                <a:lnTo>
                  <a:pt x="104" y="284"/>
                </a:lnTo>
                <a:lnTo>
                  <a:pt x="104" y="284"/>
                </a:lnTo>
                <a:lnTo>
                  <a:pt x="104" y="289"/>
                </a:lnTo>
                <a:lnTo>
                  <a:pt x="89" y="294"/>
                </a:lnTo>
                <a:lnTo>
                  <a:pt x="89" y="294"/>
                </a:lnTo>
                <a:lnTo>
                  <a:pt x="85" y="294"/>
                </a:lnTo>
                <a:lnTo>
                  <a:pt x="0" y="10"/>
                </a:lnTo>
                <a:lnTo>
                  <a:pt x="4" y="10"/>
                </a:lnTo>
                <a:lnTo>
                  <a:pt x="94" y="289"/>
                </a:lnTo>
                <a:lnTo>
                  <a:pt x="89" y="289"/>
                </a:lnTo>
                <a:lnTo>
                  <a:pt x="99" y="284"/>
                </a:lnTo>
                <a:lnTo>
                  <a:pt x="99" y="284"/>
                </a:lnTo>
                <a:lnTo>
                  <a:pt x="9" y="5"/>
                </a:lnTo>
                <a:lnTo>
                  <a:pt x="14" y="10"/>
                </a:lnTo>
                <a:lnTo>
                  <a:pt x="4" y="10"/>
                </a:lnTo>
                <a:lnTo>
                  <a:pt x="0" y="5"/>
                </a:lnTo>
                <a:close/>
              </a:path>
            </a:pathLst>
          </a:custGeom>
          <a:solidFill>
            <a:srgbClr val="21C4FF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5"/>
          <p:cNvSpPr>
            <a:spLocks noChangeArrowheads="1"/>
          </p:cNvSpPr>
          <p:nvPr/>
        </p:nvSpPr>
        <p:spPr bwMode="auto">
          <a:xfrm>
            <a:off x="6950460" y="2340960"/>
            <a:ext cx="48750" cy="1681"/>
          </a:xfrm>
          <a:prstGeom prst="rect">
            <a:avLst/>
          </a:prstGeom>
          <a:solidFill>
            <a:srgbClr val="21C4FF"/>
          </a:solidFill>
          <a:ln w="0">
            <a:solidFill>
              <a:srgbClr val="21C4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6" name="Rectangle 126"/>
          <p:cNvSpPr>
            <a:spLocks noChangeArrowheads="1"/>
          </p:cNvSpPr>
          <p:nvPr/>
        </p:nvSpPr>
        <p:spPr bwMode="auto">
          <a:xfrm>
            <a:off x="6950460" y="1840012"/>
            <a:ext cx="48750" cy="1681"/>
          </a:xfrm>
          <a:prstGeom prst="rect">
            <a:avLst/>
          </a:prstGeom>
          <a:solidFill>
            <a:srgbClr val="21C4FF"/>
          </a:solidFill>
          <a:ln w="0">
            <a:solidFill>
              <a:srgbClr val="21C4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7" name="Freeform 127"/>
          <p:cNvSpPr>
            <a:spLocks/>
          </p:cNvSpPr>
          <p:nvPr/>
        </p:nvSpPr>
        <p:spPr bwMode="auto">
          <a:xfrm>
            <a:off x="7579166" y="1434883"/>
            <a:ext cx="277370" cy="7766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9" y="0"/>
              </a:cxn>
              <a:cxn ang="0">
                <a:pos x="19" y="0"/>
              </a:cxn>
              <a:cxn ang="0">
                <a:pos x="19" y="0"/>
              </a:cxn>
              <a:cxn ang="0">
                <a:pos x="23" y="0"/>
              </a:cxn>
              <a:cxn ang="0">
                <a:pos x="165" y="453"/>
              </a:cxn>
              <a:cxn ang="0">
                <a:pos x="165" y="457"/>
              </a:cxn>
              <a:cxn ang="0">
                <a:pos x="160" y="457"/>
              </a:cxn>
              <a:cxn ang="0">
                <a:pos x="146" y="462"/>
              </a:cxn>
              <a:cxn ang="0">
                <a:pos x="146" y="462"/>
              </a:cxn>
              <a:cxn ang="0">
                <a:pos x="141" y="462"/>
              </a:cxn>
              <a:cxn ang="0">
                <a:pos x="141" y="462"/>
              </a:cxn>
              <a:cxn ang="0">
                <a:pos x="0" y="10"/>
              </a:cxn>
              <a:cxn ang="0">
                <a:pos x="4" y="5"/>
              </a:cxn>
              <a:cxn ang="0">
                <a:pos x="146" y="457"/>
              </a:cxn>
              <a:cxn ang="0">
                <a:pos x="141" y="457"/>
              </a:cxn>
              <a:cxn ang="0">
                <a:pos x="160" y="453"/>
              </a:cxn>
              <a:cxn ang="0">
                <a:pos x="160" y="457"/>
              </a:cxn>
              <a:cxn ang="0">
                <a:pos x="14" y="5"/>
              </a:cxn>
              <a:cxn ang="0">
                <a:pos x="19" y="5"/>
              </a:cxn>
              <a:cxn ang="0">
                <a:pos x="4" y="10"/>
              </a:cxn>
              <a:cxn ang="0">
                <a:pos x="0" y="5"/>
              </a:cxn>
            </a:cxnLst>
            <a:rect l="0" t="0" r="r" b="b"/>
            <a:pathLst>
              <a:path w="165" h="462">
                <a:moveTo>
                  <a:pt x="0" y="5"/>
                </a:move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23" y="0"/>
                </a:lnTo>
                <a:lnTo>
                  <a:pt x="165" y="453"/>
                </a:lnTo>
                <a:lnTo>
                  <a:pt x="165" y="457"/>
                </a:lnTo>
                <a:lnTo>
                  <a:pt x="160" y="457"/>
                </a:lnTo>
                <a:lnTo>
                  <a:pt x="146" y="462"/>
                </a:lnTo>
                <a:lnTo>
                  <a:pt x="146" y="462"/>
                </a:lnTo>
                <a:lnTo>
                  <a:pt x="141" y="462"/>
                </a:lnTo>
                <a:lnTo>
                  <a:pt x="141" y="462"/>
                </a:lnTo>
                <a:lnTo>
                  <a:pt x="0" y="10"/>
                </a:lnTo>
                <a:lnTo>
                  <a:pt x="4" y="5"/>
                </a:lnTo>
                <a:lnTo>
                  <a:pt x="146" y="457"/>
                </a:lnTo>
                <a:lnTo>
                  <a:pt x="141" y="457"/>
                </a:lnTo>
                <a:lnTo>
                  <a:pt x="160" y="453"/>
                </a:lnTo>
                <a:lnTo>
                  <a:pt x="160" y="457"/>
                </a:lnTo>
                <a:lnTo>
                  <a:pt x="14" y="5"/>
                </a:lnTo>
                <a:lnTo>
                  <a:pt x="19" y="5"/>
                </a:lnTo>
                <a:lnTo>
                  <a:pt x="4" y="10"/>
                </a:lnTo>
                <a:lnTo>
                  <a:pt x="0" y="5"/>
                </a:lnTo>
                <a:close/>
              </a:path>
            </a:pathLst>
          </a:custGeom>
          <a:solidFill>
            <a:srgbClr val="21C4FF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8" name="Freeform 128"/>
          <p:cNvSpPr>
            <a:spLocks/>
          </p:cNvSpPr>
          <p:nvPr/>
        </p:nvSpPr>
        <p:spPr bwMode="auto">
          <a:xfrm>
            <a:off x="7323649" y="1587857"/>
            <a:ext cx="238707" cy="680819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0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42" y="395"/>
              </a:cxn>
              <a:cxn ang="0">
                <a:pos x="137" y="400"/>
              </a:cxn>
              <a:cxn ang="0">
                <a:pos x="137" y="400"/>
              </a:cxn>
              <a:cxn ang="0">
                <a:pos x="128" y="405"/>
              </a:cxn>
              <a:cxn ang="0">
                <a:pos x="128" y="405"/>
              </a:cxn>
              <a:cxn ang="0">
                <a:pos x="128" y="405"/>
              </a:cxn>
              <a:cxn ang="0">
                <a:pos x="123" y="400"/>
              </a:cxn>
              <a:cxn ang="0">
                <a:pos x="0" y="10"/>
              </a:cxn>
              <a:cxn ang="0">
                <a:pos x="5" y="5"/>
              </a:cxn>
              <a:cxn ang="0">
                <a:pos x="133" y="400"/>
              </a:cxn>
              <a:cxn ang="0">
                <a:pos x="128" y="400"/>
              </a:cxn>
              <a:cxn ang="0">
                <a:pos x="137" y="395"/>
              </a:cxn>
              <a:cxn ang="0">
                <a:pos x="133" y="400"/>
              </a:cxn>
              <a:cxn ang="0">
                <a:pos x="10" y="0"/>
              </a:cxn>
              <a:cxn ang="0">
                <a:pos x="15" y="5"/>
              </a:cxn>
              <a:cxn ang="0">
                <a:pos x="5" y="10"/>
              </a:cxn>
              <a:cxn ang="0">
                <a:pos x="0" y="5"/>
              </a:cxn>
            </a:cxnLst>
            <a:rect l="0" t="0" r="r" b="b"/>
            <a:pathLst>
              <a:path w="142" h="405">
                <a:moveTo>
                  <a:pt x="0" y="5"/>
                </a:moveTo>
                <a:lnTo>
                  <a:pt x="10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2" y="395"/>
                </a:lnTo>
                <a:lnTo>
                  <a:pt x="137" y="400"/>
                </a:lnTo>
                <a:lnTo>
                  <a:pt x="137" y="400"/>
                </a:lnTo>
                <a:lnTo>
                  <a:pt x="128" y="405"/>
                </a:lnTo>
                <a:lnTo>
                  <a:pt x="128" y="405"/>
                </a:lnTo>
                <a:lnTo>
                  <a:pt x="128" y="405"/>
                </a:lnTo>
                <a:lnTo>
                  <a:pt x="123" y="400"/>
                </a:lnTo>
                <a:lnTo>
                  <a:pt x="0" y="10"/>
                </a:lnTo>
                <a:lnTo>
                  <a:pt x="5" y="5"/>
                </a:lnTo>
                <a:lnTo>
                  <a:pt x="133" y="400"/>
                </a:lnTo>
                <a:lnTo>
                  <a:pt x="128" y="400"/>
                </a:lnTo>
                <a:lnTo>
                  <a:pt x="137" y="395"/>
                </a:lnTo>
                <a:lnTo>
                  <a:pt x="133" y="400"/>
                </a:lnTo>
                <a:lnTo>
                  <a:pt x="10" y="0"/>
                </a:lnTo>
                <a:lnTo>
                  <a:pt x="15" y="5"/>
                </a:lnTo>
                <a:lnTo>
                  <a:pt x="5" y="10"/>
                </a:lnTo>
                <a:lnTo>
                  <a:pt x="0" y="5"/>
                </a:lnTo>
                <a:close/>
              </a:path>
            </a:pathLst>
          </a:custGeom>
          <a:solidFill>
            <a:srgbClr val="21C4FF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9" name="Freeform 129"/>
          <p:cNvSpPr>
            <a:spLocks noEditPoints="1"/>
          </p:cNvSpPr>
          <p:nvPr/>
        </p:nvSpPr>
        <p:spPr bwMode="auto">
          <a:xfrm>
            <a:off x="7959080" y="1248289"/>
            <a:ext cx="8405" cy="8405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5" y="5"/>
              </a:cxn>
              <a:cxn ang="0">
                <a:pos x="0" y="5"/>
              </a:cxn>
              <a:cxn ang="0">
                <a:pos x="0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5"/>
              </a:cxn>
              <a:cxn ang="0">
                <a:pos x="0" y="0"/>
              </a:cxn>
              <a:cxn ang="0">
                <a:pos x="0" y="0"/>
              </a:cxn>
              <a:cxn ang="0">
                <a:pos x="5" y="0"/>
              </a:cxn>
              <a:cxn ang="0">
                <a:pos x="5" y="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5" h="5">
                <a:moveTo>
                  <a:pt x="5" y="5"/>
                </a:move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5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1FF9FF"/>
          </a:solidFill>
          <a:ln w="0">
            <a:solidFill>
              <a:srgbClr val="1FF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70" name="Freeform 130"/>
          <p:cNvSpPr>
            <a:spLocks noEditPoints="1"/>
          </p:cNvSpPr>
          <p:nvPr/>
        </p:nvSpPr>
        <p:spPr bwMode="auto">
          <a:xfrm>
            <a:off x="1176111" y="2381305"/>
            <a:ext cx="8405" cy="122715"/>
          </a:xfrm>
          <a:custGeom>
            <a:avLst/>
            <a:gdLst/>
            <a:ahLst/>
            <a:cxnLst>
              <a:cxn ang="0">
                <a:pos x="5" y="73"/>
              </a:cxn>
              <a:cxn ang="0">
                <a:pos x="5" y="73"/>
              </a:cxn>
              <a:cxn ang="0">
                <a:pos x="0" y="73"/>
              </a:cxn>
              <a:cxn ang="0">
                <a:pos x="0" y="0"/>
              </a:cxn>
              <a:cxn ang="0">
                <a:pos x="5" y="0"/>
              </a:cxn>
              <a:cxn ang="0">
                <a:pos x="5" y="0"/>
              </a:cxn>
              <a:cxn ang="0">
                <a:pos x="5" y="73"/>
              </a:cxn>
              <a:cxn ang="0">
                <a:pos x="0" y="0"/>
              </a:cxn>
              <a:cxn ang="0">
                <a:pos x="5" y="0"/>
              </a:cxn>
              <a:cxn ang="0">
                <a:pos x="5" y="73"/>
              </a:cxn>
              <a:cxn ang="0">
                <a:pos x="0" y="73"/>
              </a:cxn>
              <a:cxn ang="0">
                <a:pos x="0" y="0"/>
              </a:cxn>
            </a:cxnLst>
            <a:rect l="0" t="0" r="r" b="b"/>
            <a:pathLst>
              <a:path w="5" h="73">
                <a:moveTo>
                  <a:pt x="5" y="73"/>
                </a:moveTo>
                <a:lnTo>
                  <a:pt x="5" y="73"/>
                </a:lnTo>
                <a:lnTo>
                  <a:pt x="0" y="73"/>
                </a:ln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73"/>
                </a:lnTo>
                <a:close/>
                <a:moveTo>
                  <a:pt x="0" y="0"/>
                </a:moveTo>
                <a:lnTo>
                  <a:pt x="5" y="0"/>
                </a:lnTo>
                <a:lnTo>
                  <a:pt x="5" y="73"/>
                </a:lnTo>
                <a:lnTo>
                  <a:pt x="0" y="73"/>
                </a:lnTo>
                <a:lnTo>
                  <a:pt x="0" y="0"/>
                </a:lnTo>
                <a:close/>
              </a:path>
            </a:pathLst>
          </a:custGeom>
          <a:solidFill>
            <a:srgbClr val="BCFFB9"/>
          </a:solidFill>
          <a:ln w="0">
            <a:solidFill>
              <a:srgbClr val="BCFFB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971" name="Picture 13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84516" y="2633460"/>
            <a:ext cx="55474" cy="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72" name="Freeform 132"/>
          <p:cNvSpPr>
            <a:spLocks/>
          </p:cNvSpPr>
          <p:nvPr/>
        </p:nvSpPr>
        <p:spPr bwMode="auto">
          <a:xfrm>
            <a:off x="1184516" y="2300616"/>
            <a:ext cx="55474" cy="284095"/>
          </a:xfrm>
          <a:custGeom>
            <a:avLst/>
            <a:gdLst/>
            <a:ahLst/>
            <a:cxnLst>
              <a:cxn ang="0">
                <a:pos x="33" y="169"/>
              </a:cxn>
              <a:cxn ang="0">
                <a:pos x="33" y="0"/>
              </a:cxn>
              <a:cxn ang="0">
                <a:pos x="4" y="0"/>
              </a:cxn>
              <a:cxn ang="0">
                <a:pos x="4" y="48"/>
              </a:cxn>
              <a:cxn ang="0">
                <a:pos x="0" y="48"/>
              </a:cxn>
              <a:cxn ang="0">
                <a:pos x="0" y="121"/>
              </a:cxn>
              <a:cxn ang="0">
                <a:pos x="4" y="121"/>
              </a:cxn>
              <a:cxn ang="0">
                <a:pos x="4" y="169"/>
              </a:cxn>
              <a:cxn ang="0">
                <a:pos x="33" y="169"/>
              </a:cxn>
              <a:cxn ang="0">
                <a:pos x="33" y="169"/>
              </a:cxn>
            </a:cxnLst>
            <a:rect l="0" t="0" r="r" b="b"/>
            <a:pathLst>
              <a:path w="33" h="169">
                <a:moveTo>
                  <a:pt x="33" y="169"/>
                </a:moveTo>
                <a:lnTo>
                  <a:pt x="33" y="0"/>
                </a:lnTo>
                <a:lnTo>
                  <a:pt x="4" y="0"/>
                </a:lnTo>
                <a:lnTo>
                  <a:pt x="4" y="48"/>
                </a:lnTo>
                <a:lnTo>
                  <a:pt x="0" y="48"/>
                </a:lnTo>
                <a:lnTo>
                  <a:pt x="0" y="121"/>
                </a:lnTo>
                <a:lnTo>
                  <a:pt x="4" y="121"/>
                </a:lnTo>
                <a:lnTo>
                  <a:pt x="4" y="169"/>
                </a:lnTo>
                <a:lnTo>
                  <a:pt x="33" y="169"/>
                </a:lnTo>
                <a:lnTo>
                  <a:pt x="33" y="1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973" name="Picture 13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84516" y="2633460"/>
            <a:ext cx="55474" cy="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74" name="Freeform 134"/>
          <p:cNvSpPr>
            <a:spLocks noEditPoints="1"/>
          </p:cNvSpPr>
          <p:nvPr/>
        </p:nvSpPr>
        <p:spPr bwMode="auto">
          <a:xfrm>
            <a:off x="5521582" y="2504021"/>
            <a:ext cx="1159913" cy="152974"/>
          </a:xfrm>
          <a:custGeom>
            <a:avLst/>
            <a:gdLst/>
            <a:ahLst/>
            <a:cxnLst>
              <a:cxn ang="0">
                <a:pos x="671" y="91"/>
              </a:cxn>
              <a:cxn ang="0">
                <a:pos x="690" y="86"/>
              </a:cxn>
              <a:cxn ang="0">
                <a:pos x="657" y="86"/>
              </a:cxn>
              <a:cxn ang="0">
                <a:pos x="638" y="77"/>
              </a:cxn>
              <a:cxn ang="0">
                <a:pos x="657" y="86"/>
              </a:cxn>
              <a:cxn ang="0">
                <a:pos x="605" y="77"/>
              </a:cxn>
              <a:cxn ang="0">
                <a:pos x="628" y="72"/>
              </a:cxn>
              <a:cxn ang="0">
                <a:pos x="595" y="72"/>
              </a:cxn>
              <a:cxn ang="0">
                <a:pos x="576" y="62"/>
              </a:cxn>
              <a:cxn ang="0">
                <a:pos x="595" y="72"/>
              </a:cxn>
              <a:cxn ang="0">
                <a:pos x="543" y="57"/>
              </a:cxn>
              <a:cxn ang="0">
                <a:pos x="562" y="57"/>
              </a:cxn>
              <a:cxn ang="0">
                <a:pos x="529" y="57"/>
              </a:cxn>
              <a:cxn ang="0">
                <a:pos x="510" y="53"/>
              </a:cxn>
              <a:cxn ang="0">
                <a:pos x="520" y="48"/>
              </a:cxn>
              <a:cxn ang="0">
                <a:pos x="529" y="57"/>
              </a:cxn>
              <a:cxn ang="0">
                <a:pos x="477" y="48"/>
              </a:cxn>
              <a:cxn ang="0">
                <a:pos x="496" y="48"/>
              </a:cxn>
              <a:cxn ang="0">
                <a:pos x="463" y="48"/>
              </a:cxn>
              <a:cxn ang="0">
                <a:pos x="449" y="38"/>
              </a:cxn>
              <a:cxn ang="0">
                <a:pos x="463" y="48"/>
              </a:cxn>
              <a:cxn ang="0">
                <a:pos x="416" y="38"/>
              </a:cxn>
              <a:cxn ang="0">
                <a:pos x="434" y="33"/>
              </a:cxn>
              <a:cxn ang="0">
                <a:pos x="401" y="33"/>
              </a:cxn>
              <a:cxn ang="0">
                <a:pos x="383" y="29"/>
              </a:cxn>
              <a:cxn ang="0">
                <a:pos x="401" y="33"/>
              </a:cxn>
              <a:cxn ang="0">
                <a:pos x="349" y="29"/>
              </a:cxn>
              <a:cxn ang="0">
                <a:pos x="368" y="24"/>
              </a:cxn>
              <a:cxn ang="0">
                <a:pos x="335" y="24"/>
              </a:cxn>
              <a:cxn ang="0">
                <a:pos x="316" y="19"/>
              </a:cxn>
              <a:cxn ang="0">
                <a:pos x="335" y="24"/>
              </a:cxn>
              <a:cxn ang="0">
                <a:pos x="283" y="19"/>
              </a:cxn>
              <a:cxn ang="0">
                <a:pos x="302" y="19"/>
              </a:cxn>
              <a:cxn ang="0">
                <a:pos x="269" y="19"/>
              </a:cxn>
              <a:cxn ang="0">
                <a:pos x="250" y="14"/>
              </a:cxn>
              <a:cxn ang="0">
                <a:pos x="269" y="19"/>
              </a:cxn>
              <a:cxn ang="0">
                <a:pos x="217" y="14"/>
              </a:cxn>
              <a:cxn ang="0">
                <a:pos x="236" y="9"/>
              </a:cxn>
              <a:cxn ang="0">
                <a:pos x="203" y="14"/>
              </a:cxn>
              <a:cxn ang="0">
                <a:pos x="184" y="4"/>
              </a:cxn>
              <a:cxn ang="0">
                <a:pos x="203" y="14"/>
              </a:cxn>
              <a:cxn ang="0">
                <a:pos x="151" y="9"/>
              </a:cxn>
              <a:cxn ang="0">
                <a:pos x="170" y="4"/>
              </a:cxn>
              <a:cxn ang="0">
                <a:pos x="137" y="9"/>
              </a:cxn>
              <a:cxn ang="0">
                <a:pos x="118" y="4"/>
              </a:cxn>
              <a:cxn ang="0">
                <a:pos x="137" y="9"/>
              </a:cxn>
              <a:cxn ang="0">
                <a:pos x="85" y="4"/>
              </a:cxn>
              <a:cxn ang="0">
                <a:pos x="104" y="0"/>
              </a:cxn>
              <a:cxn ang="0">
                <a:pos x="71" y="4"/>
              </a:cxn>
              <a:cxn ang="0">
                <a:pos x="52" y="0"/>
              </a:cxn>
              <a:cxn ang="0">
                <a:pos x="71" y="4"/>
              </a:cxn>
              <a:cxn ang="0">
                <a:pos x="19" y="4"/>
              </a:cxn>
              <a:cxn ang="0">
                <a:pos x="38" y="0"/>
              </a:cxn>
              <a:cxn ang="0">
                <a:pos x="4" y="4"/>
              </a:cxn>
              <a:cxn ang="0">
                <a:pos x="0" y="0"/>
              </a:cxn>
              <a:cxn ang="0">
                <a:pos x="4" y="4"/>
              </a:cxn>
            </a:cxnLst>
            <a:rect l="0" t="0" r="r" b="b"/>
            <a:pathLst>
              <a:path w="690" h="91">
                <a:moveTo>
                  <a:pt x="690" y="91"/>
                </a:moveTo>
                <a:lnTo>
                  <a:pt x="671" y="91"/>
                </a:lnTo>
                <a:lnTo>
                  <a:pt x="671" y="86"/>
                </a:lnTo>
                <a:lnTo>
                  <a:pt x="690" y="86"/>
                </a:lnTo>
                <a:lnTo>
                  <a:pt x="690" y="91"/>
                </a:lnTo>
                <a:close/>
                <a:moveTo>
                  <a:pt x="657" y="86"/>
                </a:moveTo>
                <a:lnTo>
                  <a:pt x="638" y="81"/>
                </a:lnTo>
                <a:lnTo>
                  <a:pt x="638" y="77"/>
                </a:lnTo>
                <a:lnTo>
                  <a:pt x="657" y="81"/>
                </a:lnTo>
                <a:lnTo>
                  <a:pt x="657" y="86"/>
                </a:lnTo>
                <a:close/>
                <a:moveTo>
                  <a:pt x="623" y="77"/>
                </a:moveTo>
                <a:lnTo>
                  <a:pt x="605" y="77"/>
                </a:lnTo>
                <a:lnTo>
                  <a:pt x="609" y="72"/>
                </a:lnTo>
                <a:lnTo>
                  <a:pt x="628" y="72"/>
                </a:lnTo>
                <a:lnTo>
                  <a:pt x="623" y="77"/>
                </a:lnTo>
                <a:close/>
                <a:moveTo>
                  <a:pt x="595" y="72"/>
                </a:moveTo>
                <a:lnTo>
                  <a:pt x="576" y="67"/>
                </a:lnTo>
                <a:lnTo>
                  <a:pt x="576" y="62"/>
                </a:lnTo>
                <a:lnTo>
                  <a:pt x="595" y="67"/>
                </a:lnTo>
                <a:lnTo>
                  <a:pt x="595" y="72"/>
                </a:lnTo>
                <a:close/>
                <a:moveTo>
                  <a:pt x="562" y="62"/>
                </a:moveTo>
                <a:lnTo>
                  <a:pt x="543" y="57"/>
                </a:lnTo>
                <a:lnTo>
                  <a:pt x="543" y="57"/>
                </a:lnTo>
                <a:lnTo>
                  <a:pt x="562" y="57"/>
                </a:lnTo>
                <a:lnTo>
                  <a:pt x="562" y="62"/>
                </a:lnTo>
                <a:close/>
                <a:moveTo>
                  <a:pt x="529" y="57"/>
                </a:moveTo>
                <a:lnTo>
                  <a:pt x="520" y="53"/>
                </a:lnTo>
                <a:lnTo>
                  <a:pt x="510" y="53"/>
                </a:lnTo>
                <a:lnTo>
                  <a:pt x="510" y="48"/>
                </a:lnTo>
                <a:lnTo>
                  <a:pt x="520" y="48"/>
                </a:lnTo>
                <a:lnTo>
                  <a:pt x="529" y="53"/>
                </a:lnTo>
                <a:lnTo>
                  <a:pt x="529" y="57"/>
                </a:lnTo>
                <a:close/>
                <a:moveTo>
                  <a:pt x="496" y="53"/>
                </a:moveTo>
                <a:lnTo>
                  <a:pt x="477" y="48"/>
                </a:lnTo>
                <a:lnTo>
                  <a:pt x="477" y="43"/>
                </a:lnTo>
                <a:lnTo>
                  <a:pt x="496" y="48"/>
                </a:lnTo>
                <a:lnTo>
                  <a:pt x="496" y="53"/>
                </a:lnTo>
                <a:close/>
                <a:moveTo>
                  <a:pt x="463" y="48"/>
                </a:moveTo>
                <a:lnTo>
                  <a:pt x="444" y="43"/>
                </a:lnTo>
                <a:lnTo>
                  <a:pt x="449" y="38"/>
                </a:lnTo>
                <a:lnTo>
                  <a:pt x="463" y="43"/>
                </a:lnTo>
                <a:lnTo>
                  <a:pt x="463" y="48"/>
                </a:lnTo>
                <a:close/>
                <a:moveTo>
                  <a:pt x="430" y="38"/>
                </a:moveTo>
                <a:lnTo>
                  <a:pt x="416" y="38"/>
                </a:lnTo>
                <a:lnTo>
                  <a:pt x="416" y="33"/>
                </a:lnTo>
                <a:lnTo>
                  <a:pt x="434" y="33"/>
                </a:lnTo>
                <a:lnTo>
                  <a:pt x="430" y="38"/>
                </a:lnTo>
                <a:close/>
                <a:moveTo>
                  <a:pt x="401" y="33"/>
                </a:moveTo>
                <a:lnTo>
                  <a:pt x="383" y="33"/>
                </a:lnTo>
                <a:lnTo>
                  <a:pt x="383" y="29"/>
                </a:lnTo>
                <a:lnTo>
                  <a:pt x="401" y="29"/>
                </a:lnTo>
                <a:lnTo>
                  <a:pt x="401" y="33"/>
                </a:lnTo>
                <a:close/>
                <a:moveTo>
                  <a:pt x="368" y="29"/>
                </a:moveTo>
                <a:lnTo>
                  <a:pt x="349" y="29"/>
                </a:lnTo>
                <a:lnTo>
                  <a:pt x="349" y="24"/>
                </a:lnTo>
                <a:lnTo>
                  <a:pt x="368" y="24"/>
                </a:lnTo>
                <a:lnTo>
                  <a:pt x="368" y="29"/>
                </a:lnTo>
                <a:close/>
                <a:moveTo>
                  <a:pt x="335" y="24"/>
                </a:moveTo>
                <a:lnTo>
                  <a:pt x="316" y="24"/>
                </a:lnTo>
                <a:lnTo>
                  <a:pt x="316" y="19"/>
                </a:lnTo>
                <a:lnTo>
                  <a:pt x="335" y="19"/>
                </a:lnTo>
                <a:lnTo>
                  <a:pt x="335" y="24"/>
                </a:lnTo>
                <a:close/>
                <a:moveTo>
                  <a:pt x="302" y="24"/>
                </a:moveTo>
                <a:lnTo>
                  <a:pt x="283" y="19"/>
                </a:lnTo>
                <a:lnTo>
                  <a:pt x="283" y="14"/>
                </a:lnTo>
                <a:lnTo>
                  <a:pt x="302" y="19"/>
                </a:lnTo>
                <a:lnTo>
                  <a:pt x="302" y="24"/>
                </a:lnTo>
                <a:close/>
                <a:moveTo>
                  <a:pt x="269" y="19"/>
                </a:moveTo>
                <a:lnTo>
                  <a:pt x="250" y="19"/>
                </a:lnTo>
                <a:lnTo>
                  <a:pt x="250" y="14"/>
                </a:lnTo>
                <a:lnTo>
                  <a:pt x="269" y="14"/>
                </a:lnTo>
                <a:lnTo>
                  <a:pt x="269" y="19"/>
                </a:lnTo>
                <a:close/>
                <a:moveTo>
                  <a:pt x="236" y="14"/>
                </a:moveTo>
                <a:lnTo>
                  <a:pt x="217" y="14"/>
                </a:lnTo>
                <a:lnTo>
                  <a:pt x="217" y="9"/>
                </a:lnTo>
                <a:lnTo>
                  <a:pt x="236" y="9"/>
                </a:lnTo>
                <a:lnTo>
                  <a:pt x="236" y="14"/>
                </a:lnTo>
                <a:close/>
                <a:moveTo>
                  <a:pt x="203" y="14"/>
                </a:moveTo>
                <a:lnTo>
                  <a:pt x="184" y="9"/>
                </a:lnTo>
                <a:lnTo>
                  <a:pt x="184" y="4"/>
                </a:lnTo>
                <a:lnTo>
                  <a:pt x="203" y="9"/>
                </a:lnTo>
                <a:lnTo>
                  <a:pt x="203" y="14"/>
                </a:lnTo>
                <a:close/>
                <a:moveTo>
                  <a:pt x="170" y="9"/>
                </a:moveTo>
                <a:lnTo>
                  <a:pt x="151" y="9"/>
                </a:lnTo>
                <a:lnTo>
                  <a:pt x="151" y="4"/>
                </a:lnTo>
                <a:lnTo>
                  <a:pt x="170" y="4"/>
                </a:lnTo>
                <a:lnTo>
                  <a:pt x="170" y="9"/>
                </a:lnTo>
                <a:close/>
                <a:moveTo>
                  <a:pt x="137" y="9"/>
                </a:moveTo>
                <a:lnTo>
                  <a:pt x="118" y="9"/>
                </a:lnTo>
                <a:lnTo>
                  <a:pt x="118" y="4"/>
                </a:lnTo>
                <a:lnTo>
                  <a:pt x="137" y="4"/>
                </a:lnTo>
                <a:lnTo>
                  <a:pt x="137" y="9"/>
                </a:lnTo>
                <a:close/>
                <a:moveTo>
                  <a:pt x="104" y="4"/>
                </a:moveTo>
                <a:lnTo>
                  <a:pt x="85" y="4"/>
                </a:lnTo>
                <a:lnTo>
                  <a:pt x="85" y="0"/>
                </a:lnTo>
                <a:lnTo>
                  <a:pt x="104" y="0"/>
                </a:lnTo>
                <a:lnTo>
                  <a:pt x="104" y="4"/>
                </a:lnTo>
                <a:close/>
                <a:moveTo>
                  <a:pt x="71" y="4"/>
                </a:moveTo>
                <a:lnTo>
                  <a:pt x="52" y="4"/>
                </a:lnTo>
                <a:lnTo>
                  <a:pt x="52" y="0"/>
                </a:lnTo>
                <a:lnTo>
                  <a:pt x="71" y="0"/>
                </a:lnTo>
                <a:lnTo>
                  <a:pt x="71" y="4"/>
                </a:lnTo>
                <a:close/>
                <a:moveTo>
                  <a:pt x="38" y="4"/>
                </a:moveTo>
                <a:lnTo>
                  <a:pt x="19" y="4"/>
                </a:lnTo>
                <a:lnTo>
                  <a:pt x="19" y="0"/>
                </a:lnTo>
                <a:lnTo>
                  <a:pt x="38" y="0"/>
                </a:lnTo>
                <a:lnTo>
                  <a:pt x="38" y="4"/>
                </a:lnTo>
                <a:close/>
                <a:moveTo>
                  <a:pt x="4" y="4"/>
                </a:moveTo>
                <a:lnTo>
                  <a:pt x="0" y="4"/>
                </a:lnTo>
                <a:lnTo>
                  <a:pt x="0" y="0"/>
                </a:lnTo>
                <a:lnTo>
                  <a:pt x="9" y="0"/>
                </a:lnTo>
                <a:lnTo>
                  <a:pt x="4" y="4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77" name="Rectangle 137"/>
          <p:cNvSpPr>
            <a:spLocks noChangeArrowheads="1"/>
          </p:cNvSpPr>
          <p:nvPr/>
        </p:nvSpPr>
        <p:spPr bwMode="auto">
          <a:xfrm>
            <a:off x="1619672" y="1628800"/>
            <a:ext cx="581638" cy="2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target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982" name="Rectangle 142"/>
          <p:cNvSpPr>
            <a:spLocks noChangeArrowheads="1"/>
          </p:cNvSpPr>
          <p:nvPr/>
        </p:nvSpPr>
        <p:spPr bwMode="auto">
          <a:xfrm>
            <a:off x="7020272" y="3573016"/>
            <a:ext cx="36003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DCs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984" name="Freeform 144"/>
          <p:cNvSpPr>
            <a:spLocks noEditPoints="1"/>
          </p:cNvSpPr>
          <p:nvPr/>
        </p:nvSpPr>
        <p:spPr bwMode="auto">
          <a:xfrm>
            <a:off x="179512" y="2996952"/>
            <a:ext cx="4170644" cy="2913231"/>
          </a:xfrm>
          <a:custGeom>
            <a:avLst/>
            <a:gdLst/>
            <a:ahLst/>
            <a:cxnLst>
              <a:cxn ang="0">
                <a:pos x="5" y="419"/>
              </a:cxn>
              <a:cxn ang="0">
                <a:pos x="33" y="347"/>
              </a:cxn>
              <a:cxn ang="0">
                <a:pos x="76" y="289"/>
              </a:cxn>
              <a:cxn ang="0">
                <a:pos x="133" y="241"/>
              </a:cxn>
              <a:cxn ang="0">
                <a:pos x="203" y="217"/>
              </a:cxn>
              <a:cxn ang="0">
                <a:pos x="416" y="212"/>
              </a:cxn>
              <a:cxn ang="0">
                <a:pos x="2226" y="212"/>
              </a:cxn>
              <a:cxn ang="0">
                <a:pos x="2301" y="221"/>
              </a:cxn>
              <a:cxn ang="0">
                <a:pos x="2368" y="255"/>
              </a:cxn>
              <a:cxn ang="0">
                <a:pos x="2424" y="303"/>
              </a:cxn>
              <a:cxn ang="0">
                <a:pos x="2462" y="371"/>
              </a:cxn>
              <a:cxn ang="0">
                <a:pos x="2481" y="443"/>
              </a:cxn>
              <a:cxn ang="0">
                <a:pos x="2472" y="467"/>
              </a:cxn>
              <a:cxn ang="0">
                <a:pos x="2481" y="467"/>
              </a:cxn>
              <a:cxn ang="0">
                <a:pos x="2476" y="1526"/>
              </a:cxn>
              <a:cxn ang="0">
                <a:pos x="2448" y="1599"/>
              </a:cxn>
              <a:cxn ang="0">
                <a:pos x="2405" y="1656"/>
              </a:cxn>
              <a:cxn ang="0">
                <a:pos x="2349" y="1700"/>
              </a:cxn>
              <a:cxn ang="0">
                <a:pos x="2278" y="1729"/>
              </a:cxn>
              <a:cxn ang="0">
                <a:pos x="421" y="1733"/>
              </a:cxn>
              <a:cxn ang="0">
                <a:pos x="194" y="1724"/>
              </a:cxn>
              <a:cxn ang="0">
                <a:pos x="123" y="1695"/>
              </a:cxn>
              <a:cxn ang="0">
                <a:pos x="66" y="1647"/>
              </a:cxn>
              <a:cxn ang="0">
                <a:pos x="29" y="1584"/>
              </a:cxn>
              <a:cxn ang="0">
                <a:pos x="5" y="1512"/>
              </a:cxn>
              <a:cxn ang="0">
                <a:pos x="0" y="467"/>
              </a:cxn>
              <a:cxn ang="0">
                <a:pos x="14" y="467"/>
              </a:cxn>
              <a:cxn ang="0">
                <a:pos x="14" y="1473"/>
              </a:cxn>
              <a:cxn ang="0">
                <a:pos x="24" y="1546"/>
              </a:cxn>
              <a:cxn ang="0">
                <a:pos x="57" y="1613"/>
              </a:cxn>
              <a:cxn ang="0">
                <a:pos x="99" y="1661"/>
              </a:cxn>
              <a:cxn ang="0">
                <a:pos x="161" y="1700"/>
              </a:cxn>
              <a:cxn ang="0">
                <a:pos x="232" y="1719"/>
              </a:cxn>
              <a:cxn ang="0">
                <a:pos x="2240" y="1719"/>
              </a:cxn>
              <a:cxn ang="0">
                <a:pos x="2311" y="1704"/>
              </a:cxn>
              <a:cxn ang="0">
                <a:pos x="2372" y="1671"/>
              </a:cxn>
              <a:cxn ang="0">
                <a:pos x="2420" y="1623"/>
              </a:cxn>
              <a:cxn ang="0">
                <a:pos x="2453" y="1560"/>
              </a:cxn>
              <a:cxn ang="0">
                <a:pos x="2467" y="1488"/>
              </a:cxn>
              <a:cxn ang="0">
                <a:pos x="2481" y="472"/>
              </a:cxn>
              <a:cxn ang="0">
                <a:pos x="2467" y="472"/>
              </a:cxn>
              <a:cxn ang="0">
                <a:pos x="2462" y="409"/>
              </a:cxn>
              <a:cxn ang="0">
                <a:pos x="2434" y="342"/>
              </a:cxn>
              <a:cxn ang="0">
                <a:pos x="2391" y="289"/>
              </a:cxn>
              <a:cxn ang="0">
                <a:pos x="2330" y="250"/>
              </a:cxn>
              <a:cxn ang="0">
                <a:pos x="2264" y="226"/>
              </a:cxn>
              <a:cxn ang="0">
                <a:pos x="709" y="9"/>
              </a:cxn>
              <a:cxn ang="0">
                <a:pos x="232" y="226"/>
              </a:cxn>
              <a:cxn ang="0">
                <a:pos x="161" y="245"/>
              </a:cxn>
              <a:cxn ang="0">
                <a:pos x="104" y="279"/>
              </a:cxn>
              <a:cxn ang="0">
                <a:pos x="57" y="332"/>
              </a:cxn>
              <a:cxn ang="0">
                <a:pos x="24" y="395"/>
              </a:cxn>
              <a:cxn ang="0">
                <a:pos x="14" y="472"/>
              </a:cxn>
              <a:cxn ang="0">
                <a:pos x="5" y="472"/>
              </a:cxn>
            </a:cxnLst>
            <a:rect l="0" t="0" r="r" b="b"/>
            <a:pathLst>
              <a:path w="2481" h="1733">
                <a:moveTo>
                  <a:pt x="14" y="467"/>
                </a:moveTo>
                <a:lnTo>
                  <a:pt x="0" y="467"/>
                </a:lnTo>
                <a:lnTo>
                  <a:pt x="0" y="457"/>
                </a:lnTo>
                <a:lnTo>
                  <a:pt x="5" y="443"/>
                </a:lnTo>
                <a:lnTo>
                  <a:pt x="5" y="428"/>
                </a:lnTo>
                <a:lnTo>
                  <a:pt x="5" y="419"/>
                </a:lnTo>
                <a:lnTo>
                  <a:pt x="10" y="404"/>
                </a:lnTo>
                <a:lnTo>
                  <a:pt x="14" y="395"/>
                </a:lnTo>
                <a:lnTo>
                  <a:pt x="19" y="380"/>
                </a:lnTo>
                <a:lnTo>
                  <a:pt x="24" y="371"/>
                </a:lnTo>
                <a:lnTo>
                  <a:pt x="29" y="356"/>
                </a:lnTo>
                <a:lnTo>
                  <a:pt x="33" y="347"/>
                </a:lnTo>
                <a:lnTo>
                  <a:pt x="38" y="337"/>
                </a:lnTo>
                <a:lnTo>
                  <a:pt x="43" y="327"/>
                </a:lnTo>
                <a:lnTo>
                  <a:pt x="52" y="313"/>
                </a:lnTo>
                <a:lnTo>
                  <a:pt x="62" y="303"/>
                </a:lnTo>
                <a:lnTo>
                  <a:pt x="66" y="298"/>
                </a:lnTo>
                <a:lnTo>
                  <a:pt x="76" y="289"/>
                </a:lnTo>
                <a:lnTo>
                  <a:pt x="85" y="279"/>
                </a:lnTo>
                <a:lnTo>
                  <a:pt x="95" y="269"/>
                </a:lnTo>
                <a:lnTo>
                  <a:pt x="104" y="265"/>
                </a:lnTo>
                <a:lnTo>
                  <a:pt x="114" y="255"/>
                </a:lnTo>
                <a:lnTo>
                  <a:pt x="123" y="250"/>
                </a:lnTo>
                <a:lnTo>
                  <a:pt x="133" y="241"/>
                </a:lnTo>
                <a:lnTo>
                  <a:pt x="147" y="236"/>
                </a:lnTo>
                <a:lnTo>
                  <a:pt x="156" y="231"/>
                </a:lnTo>
                <a:lnTo>
                  <a:pt x="166" y="226"/>
                </a:lnTo>
                <a:lnTo>
                  <a:pt x="180" y="221"/>
                </a:lnTo>
                <a:lnTo>
                  <a:pt x="189" y="221"/>
                </a:lnTo>
                <a:lnTo>
                  <a:pt x="203" y="217"/>
                </a:lnTo>
                <a:lnTo>
                  <a:pt x="218" y="217"/>
                </a:lnTo>
                <a:lnTo>
                  <a:pt x="227" y="212"/>
                </a:lnTo>
                <a:lnTo>
                  <a:pt x="241" y="212"/>
                </a:lnTo>
                <a:lnTo>
                  <a:pt x="255" y="212"/>
                </a:lnTo>
                <a:lnTo>
                  <a:pt x="421" y="212"/>
                </a:lnTo>
                <a:lnTo>
                  <a:pt x="416" y="212"/>
                </a:lnTo>
                <a:lnTo>
                  <a:pt x="709" y="0"/>
                </a:lnTo>
                <a:lnTo>
                  <a:pt x="714" y="0"/>
                </a:lnTo>
                <a:lnTo>
                  <a:pt x="718" y="0"/>
                </a:lnTo>
                <a:lnTo>
                  <a:pt x="1040" y="212"/>
                </a:lnTo>
                <a:lnTo>
                  <a:pt x="1035" y="212"/>
                </a:lnTo>
                <a:lnTo>
                  <a:pt x="2226" y="212"/>
                </a:lnTo>
                <a:lnTo>
                  <a:pt x="2240" y="212"/>
                </a:lnTo>
                <a:lnTo>
                  <a:pt x="2254" y="212"/>
                </a:lnTo>
                <a:lnTo>
                  <a:pt x="2264" y="217"/>
                </a:lnTo>
                <a:lnTo>
                  <a:pt x="2278" y="217"/>
                </a:lnTo>
                <a:lnTo>
                  <a:pt x="2292" y="221"/>
                </a:lnTo>
                <a:lnTo>
                  <a:pt x="2301" y="221"/>
                </a:lnTo>
                <a:lnTo>
                  <a:pt x="2316" y="226"/>
                </a:lnTo>
                <a:lnTo>
                  <a:pt x="2325" y="231"/>
                </a:lnTo>
                <a:lnTo>
                  <a:pt x="2335" y="236"/>
                </a:lnTo>
                <a:lnTo>
                  <a:pt x="2349" y="241"/>
                </a:lnTo>
                <a:lnTo>
                  <a:pt x="2358" y="250"/>
                </a:lnTo>
                <a:lnTo>
                  <a:pt x="2368" y="255"/>
                </a:lnTo>
                <a:lnTo>
                  <a:pt x="2377" y="265"/>
                </a:lnTo>
                <a:lnTo>
                  <a:pt x="2387" y="269"/>
                </a:lnTo>
                <a:lnTo>
                  <a:pt x="2396" y="279"/>
                </a:lnTo>
                <a:lnTo>
                  <a:pt x="2405" y="289"/>
                </a:lnTo>
                <a:lnTo>
                  <a:pt x="2415" y="294"/>
                </a:lnTo>
                <a:lnTo>
                  <a:pt x="2424" y="303"/>
                </a:lnTo>
                <a:lnTo>
                  <a:pt x="2429" y="313"/>
                </a:lnTo>
                <a:lnTo>
                  <a:pt x="2438" y="327"/>
                </a:lnTo>
                <a:lnTo>
                  <a:pt x="2443" y="337"/>
                </a:lnTo>
                <a:lnTo>
                  <a:pt x="2448" y="347"/>
                </a:lnTo>
                <a:lnTo>
                  <a:pt x="2457" y="356"/>
                </a:lnTo>
                <a:lnTo>
                  <a:pt x="2462" y="371"/>
                </a:lnTo>
                <a:lnTo>
                  <a:pt x="2467" y="380"/>
                </a:lnTo>
                <a:lnTo>
                  <a:pt x="2467" y="395"/>
                </a:lnTo>
                <a:lnTo>
                  <a:pt x="2472" y="404"/>
                </a:lnTo>
                <a:lnTo>
                  <a:pt x="2476" y="419"/>
                </a:lnTo>
                <a:lnTo>
                  <a:pt x="2476" y="428"/>
                </a:lnTo>
                <a:lnTo>
                  <a:pt x="2481" y="443"/>
                </a:lnTo>
                <a:lnTo>
                  <a:pt x="2481" y="457"/>
                </a:lnTo>
                <a:lnTo>
                  <a:pt x="2481" y="467"/>
                </a:lnTo>
                <a:lnTo>
                  <a:pt x="2467" y="467"/>
                </a:lnTo>
                <a:lnTo>
                  <a:pt x="2467" y="467"/>
                </a:lnTo>
                <a:lnTo>
                  <a:pt x="2467" y="467"/>
                </a:lnTo>
                <a:lnTo>
                  <a:pt x="2472" y="467"/>
                </a:lnTo>
                <a:lnTo>
                  <a:pt x="2472" y="462"/>
                </a:lnTo>
                <a:lnTo>
                  <a:pt x="2476" y="462"/>
                </a:lnTo>
                <a:lnTo>
                  <a:pt x="2476" y="462"/>
                </a:lnTo>
                <a:lnTo>
                  <a:pt x="2476" y="467"/>
                </a:lnTo>
                <a:lnTo>
                  <a:pt x="2481" y="467"/>
                </a:lnTo>
                <a:lnTo>
                  <a:pt x="2481" y="467"/>
                </a:lnTo>
                <a:lnTo>
                  <a:pt x="2481" y="847"/>
                </a:lnTo>
                <a:lnTo>
                  <a:pt x="2481" y="1473"/>
                </a:lnTo>
                <a:lnTo>
                  <a:pt x="2481" y="1488"/>
                </a:lnTo>
                <a:lnTo>
                  <a:pt x="2481" y="1502"/>
                </a:lnTo>
                <a:lnTo>
                  <a:pt x="2476" y="1512"/>
                </a:lnTo>
                <a:lnTo>
                  <a:pt x="2476" y="1526"/>
                </a:lnTo>
                <a:lnTo>
                  <a:pt x="2472" y="1541"/>
                </a:lnTo>
                <a:lnTo>
                  <a:pt x="2467" y="1550"/>
                </a:lnTo>
                <a:lnTo>
                  <a:pt x="2467" y="1565"/>
                </a:lnTo>
                <a:lnTo>
                  <a:pt x="2462" y="1574"/>
                </a:lnTo>
                <a:lnTo>
                  <a:pt x="2457" y="1584"/>
                </a:lnTo>
                <a:lnTo>
                  <a:pt x="2448" y="1599"/>
                </a:lnTo>
                <a:lnTo>
                  <a:pt x="2443" y="1608"/>
                </a:lnTo>
                <a:lnTo>
                  <a:pt x="2438" y="1618"/>
                </a:lnTo>
                <a:lnTo>
                  <a:pt x="2429" y="1627"/>
                </a:lnTo>
                <a:lnTo>
                  <a:pt x="2424" y="1637"/>
                </a:lnTo>
                <a:lnTo>
                  <a:pt x="2415" y="1647"/>
                </a:lnTo>
                <a:lnTo>
                  <a:pt x="2405" y="1656"/>
                </a:lnTo>
                <a:lnTo>
                  <a:pt x="2396" y="1666"/>
                </a:lnTo>
                <a:lnTo>
                  <a:pt x="2387" y="1671"/>
                </a:lnTo>
                <a:lnTo>
                  <a:pt x="2377" y="1680"/>
                </a:lnTo>
                <a:lnTo>
                  <a:pt x="2368" y="1690"/>
                </a:lnTo>
                <a:lnTo>
                  <a:pt x="2358" y="1695"/>
                </a:lnTo>
                <a:lnTo>
                  <a:pt x="2349" y="1700"/>
                </a:lnTo>
                <a:lnTo>
                  <a:pt x="2339" y="1704"/>
                </a:lnTo>
                <a:lnTo>
                  <a:pt x="2325" y="1709"/>
                </a:lnTo>
                <a:lnTo>
                  <a:pt x="2316" y="1714"/>
                </a:lnTo>
                <a:lnTo>
                  <a:pt x="2301" y="1719"/>
                </a:lnTo>
                <a:lnTo>
                  <a:pt x="2292" y="1724"/>
                </a:lnTo>
                <a:lnTo>
                  <a:pt x="2278" y="1729"/>
                </a:lnTo>
                <a:lnTo>
                  <a:pt x="2264" y="1729"/>
                </a:lnTo>
                <a:lnTo>
                  <a:pt x="2254" y="1729"/>
                </a:lnTo>
                <a:lnTo>
                  <a:pt x="2240" y="1733"/>
                </a:lnTo>
                <a:lnTo>
                  <a:pt x="2226" y="1733"/>
                </a:lnTo>
                <a:lnTo>
                  <a:pt x="1035" y="1733"/>
                </a:lnTo>
                <a:lnTo>
                  <a:pt x="421" y="1733"/>
                </a:lnTo>
                <a:lnTo>
                  <a:pt x="255" y="1733"/>
                </a:lnTo>
                <a:lnTo>
                  <a:pt x="241" y="1733"/>
                </a:lnTo>
                <a:lnTo>
                  <a:pt x="227" y="1729"/>
                </a:lnTo>
                <a:lnTo>
                  <a:pt x="218" y="1729"/>
                </a:lnTo>
                <a:lnTo>
                  <a:pt x="203" y="1729"/>
                </a:lnTo>
                <a:lnTo>
                  <a:pt x="194" y="1724"/>
                </a:lnTo>
                <a:lnTo>
                  <a:pt x="180" y="1719"/>
                </a:lnTo>
                <a:lnTo>
                  <a:pt x="166" y="1714"/>
                </a:lnTo>
                <a:lnTo>
                  <a:pt x="156" y="1709"/>
                </a:lnTo>
                <a:lnTo>
                  <a:pt x="147" y="1704"/>
                </a:lnTo>
                <a:lnTo>
                  <a:pt x="133" y="1700"/>
                </a:lnTo>
                <a:lnTo>
                  <a:pt x="123" y="1695"/>
                </a:lnTo>
                <a:lnTo>
                  <a:pt x="114" y="1690"/>
                </a:lnTo>
                <a:lnTo>
                  <a:pt x="104" y="1680"/>
                </a:lnTo>
                <a:lnTo>
                  <a:pt x="95" y="1671"/>
                </a:lnTo>
                <a:lnTo>
                  <a:pt x="85" y="1666"/>
                </a:lnTo>
                <a:lnTo>
                  <a:pt x="76" y="1656"/>
                </a:lnTo>
                <a:lnTo>
                  <a:pt x="66" y="1647"/>
                </a:lnTo>
                <a:lnTo>
                  <a:pt x="62" y="1637"/>
                </a:lnTo>
                <a:lnTo>
                  <a:pt x="52" y="1627"/>
                </a:lnTo>
                <a:lnTo>
                  <a:pt x="47" y="1618"/>
                </a:lnTo>
                <a:lnTo>
                  <a:pt x="38" y="1608"/>
                </a:lnTo>
                <a:lnTo>
                  <a:pt x="33" y="1599"/>
                </a:lnTo>
                <a:lnTo>
                  <a:pt x="29" y="1584"/>
                </a:lnTo>
                <a:lnTo>
                  <a:pt x="24" y="1574"/>
                </a:lnTo>
                <a:lnTo>
                  <a:pt x="19" y="1565"/>
                </a:lnTo>
                <a:lnTo>
                  <a:pt x="14" y="1550"/>
                </a:lnTo>
                <a:lnTo>
                  <a:pt x="10" y="1541"/>
                </a:lnTo>
                <a:lnTo>
                  <a:pt x="5" y="1526"/>
                </a:lnTo>
                <a:lnTo>
                  <a:pt x="5" y="1512"/>
                </a:lnTo>
                <a:lnTo>
                  <a:pt x="5" y="1502"/>
                </a:lnTo>
                <a:lnTo>
                  <a:pt x="0" y="1488"/>
                </a:lnTo>
                <a:lnTo>
                  <a:pt x="0" y="1473"/>
                </a:lnTo>
                <a:lnTo>
                  <a:pt x="0" y="847"/>
                </a:lnTo>
                <a:lnTo>
                  <a:pt x="0" y="467"/>
                </a:lnTo>
                <a:lnTo>
                  <a:pt x="0" y="467"/>
                </a:lnTo>
                <a:lnTo>
                  <a:pt x="5" y="462"/>
                </a:lnTo>
                <a:lnTo>
                  <a:pt x="5" y="462"/>
                </a:lnTo>
                <a:lnTo>
                  <a:pt x="10" y="462"/>
                </a:lnTo>
                <a:lnTo>
                  <a:pt x="10" y="462"/>
                </a:lnTo>
                <a:lnTo>
                  <a:pt x="14" y="462"/>
                </a:lnTo>
                <a:lnTo>
                  <a:pt x="14" y="467"/>
                </a:lnTo>
                <a:lnTo>
                  <a:pt x="14" y="467"/>
                </a:lnTo>
                <a:lnTo>
                  <a:pt x="14" y="467"/>
                </a:lnTo>
                <a:close/>
                <a:moveTo>
                  <a:pt x="0" y="467"/>
                </a:moveTo>
                <a:lnTo>
                  <a:pt x="14" y="467"/>
                </a:lnTo>
                <a:lnTo>
                  <a:pt x="14" y="847"/>
                </a:lnTo>
                <a:lnTo>
                  <a:pt x="14" y="1473"/>
                </a:lnTo>
                <a:lnTo>
                  <a:pt x="14" y="1488"/>
                </a:lnTo>
                <a:lnTo>
                  <a:pt x="14" y="1497"/>
                </a:lnTo>
                <a:lnTo>
                  <a:pt x="19" y="1512"/>
                </a:lnTo>
                <a:lnTo>
                  <a:pt x="19" y="1521"/>
                </a:lnTo>
                <a:lnTo>
                  <a:pt x="24" y="1536"/>
                </a:lnTo>
                <a:lnTo>
                  <a:pt x="24" y="1546"/>
                </a:lnTo>
                <a:lnTo>
                  <a:pt x="29" y="1560"/>
                </a:lnTo>
                <a:lnTo>
                  <a:pt x="33" y="1570"/>
                </a:lnTo>
                <a:lnTo>
                  <a:pt x="38" y="1579"/>
                </a:lnTo>
                <a:lnTo>
                  <a:pt x="43" y="1589"/>
                </a:lnTo>
                <a:lnTo>
                  <a:pt x="47" y="1603"/>
                </a:lnTo>
                <a:lnTo>
                  <a:pt x="57" y="1613"/>
                </a:lnTo>
                <a:lnTo>
                  <a:pt x="62" y="1623"/>
                </a:lnTo>
                <a:lnTo>
                  <a:pt x="71" y="1632"/>
                </a:lnTo>
                <a:lnTo>
                  <a:pt x="76" y="1637"/>
                </a:lnTo>
                <a:lnTo>
                  <a:pt x="85" y="1647"/>
                </a:lnTo>
                <a:lnTo>
                  <a:pt x="95" y="1656"/>
                </a:lnTo>
                <a:lnTo>
                  <a:pt x="99" y="1661"/>
                </a:lnTo>
                <a:lnTo>
                  <a:pt x="109" y="1671"/>
                </a:lnTo>
                <a:lnTo>
                  <a:pt x="118" y="1676"/>
                </a:lnTo>
                <a:lnTo>
                  <a:pt x="128" y="1685"/>
                </a:lnTo>
                <a:lnTo>
                  <a:pt x="142" y="1690"/>
                </a:lnTo>
                <a:lnTo>
                  <a:pt x="151" y="1695"/>
                </a:lnTo>
                <a:lnTo>
                  <a:pt x="161" y="1700"/>
                </a:lnTo>
                <a:lnTo>
                  <a:pt x="170" y="1704"/>
                </a:lnTo>
                <a:lnTo>
                  <a:pt x="184" y="1709"/>
                </a:lnTo>
                <a:lnTo>
                  <a:pt x="194" y="1709"/>
                </a:lnTo>
                <a:lnTo>
                  <a:pt x="208" y="1714"/>
                </a:lnTo>
                <a:lnTo>
                  <a:pt x="218" y="1714"/>
                </a:lnTo>
                <a:lnTo>
                  <a:pt x="232" y="1719"/>
                </a:lnTo>
                <a:lnTo>
                  <a:pt x="241" y="1719"/>
                </a:lnTo>
                <a:lnTo>
                  <a:pt x="255" y="1719"/>
                </a:lnTo>
                <a:lnTo>
                  <a:pt x="421" y="1719"/>
                </a:lnTo>
                <a:lnTo>
                  <a:pt x="1035" y="1719"/>
                </a:lnTo>
                <a:lnTo>
                  <a:pt x="2226" y="1719"/>
                </a:lnTo>
                <a:lnTo>
                  <a:pt x="2240" y="1719"/>
                </a:lnTo>
                <a:lnTo>
                  <a:pt x="2249" y="1719"/>
                </a:lnTo>
                <a:lnTo>
                  <a:pt x="2264" y="1714"/>
                </a:lnTo>
                <a:lnTo>
                  <a:pt x="2278" y="1714"/>
                </a:lnTo>
                <a:lnTo>
                  <a:pt x="2287" y="1709"/>
                </a:lnTo>
                <a:lnTo>
                  <a:pt x="2297" y="1709"/>
                </a:lnTo>
                <a:lnTo>
                  <a:pt x="2311" y="1704"/>
                </a:lnTo>
                <a:lnTo>
                  <a:pt x="2320" y="1700"/>
                </a:lnTo>
                <a:lnTo>
                  <a:pt x="2330" y="1695"/>
                </a:lnTo>
                <a:lnTo>
                  <a:pt x="2344" y="1690"/>
                </a:lnTo>
                <a:lnTo>
                  <a:pt x="2353" y="1685"/>
                </a:lnTo>
                <a:lnTo>
                  <a:pt x="2363" y="1676"/>
                </a:lnTo>
                <a:lnTo>
                  <a:pt x="2372" y="1671"/>
                </a:lnTo>
                <a:lnTo>
                  <a:pt x="2382" y="1661"/>
                </a:lnTo>
                <a:lnTo>
                  <a:pt x="2391" y="1656"/>
                </a:lnTo>
                <a:lnTo>
                  <a:pt x="2396" y="1647"/>
                </a:lnTo>
                <a:lnTo>
                  <a:pt x="2405" y="1637"/>
                </a:lnTo>
                <a:lnTo>
                  <a:pt x="2415" y="1632"/>
                </a:lnTo>
                <a:lnTo>
                  <a:pt x="2420" y="1623"/>
                </a:lnTo>
                <a:lnTo>
                  <a:pt x="2424" y="1613"/>
                </a:lnTo>
                <a:lnTo>
                  <a:pt x="2434" y="1603"/>
                </a:lnTo>
                <a:lnTo>
                  <a:pt x="2438" y="1589"/>
                </a:lnTo>
                <a:lnTo>
                  <a:pt x="2443" y="1579"/>
                </a:lnTo>
                <a:lnTo>
                  <a:pt x="2448" y="1570"/>
                </a:lnTo>
                <a:lnTo>
                  <a:pt x="2453" y="1560"/>
                </a:lnTo>
                <a:lnTo>
                  <a:pt x="2457" y="1546"/>
                </a:lnTo>
                <a:lnTo>
                  <a:pt x="2462" y="1536"/>
                </a:lnTo>
                <a:lnTo>
                  <a:pt x="2462" y="1521"/>
                </a:lnTo>
                <a:lnTo>
                  <a:pt x="2467" y="1512"/>
                </a:lnTo>
                <a:lnTo>
                  <a:pt x="2467" y="1497"/>
                </a:lnTo>
                <a:lnTo>
                  <a:pt x="2467" y="1488"/>
                </a:lnTo>
                <a:lnTo>
                  <a:pt x="2467" y="1473"/>
                </a:lnTo>
                <a:lnTo>
                  <a:pt x="2467" y="847"/>
                </a:lnTo>
                <a:lnTo>
                  <a:pt x="2467" y="467"/>
                </a:lnTo>
                <a:lnTo>
                  <a:pt x="2481" y="467"/>
                </a:lnTo>
                <a:lnTo>
                  <a:pt x="2481" y="467"/>
                </a:lnTo>
                <a:lnTo>
                  <a:pt x="2481" y="472"/>
                </a:lnTo>
                <a:lnTo>
                  <a:pt x="2476" y="472"/>
                </a:lnTo>
                <a:lnTo>
                  <a:pt x="2476" y="477"/>
                </a:lnTo>
                <a:lnTo>
                  <a:pt x="2476" y="477"/>
                </a:lnTo>
                <a:lnTo>
                  <a:pt x="2472" y="477"/>
                </a:lnTo>
                <a:lnTo>
                  <a:pt x="2472" y="472"/>
                </a:lnTo>
                <a:lnTo>
                  <a:pt x="2467" y="472"/>
                </a:lnTo>
                <a:lnTo>
                  <a:pt x="2467" y="472"/>
                </a:lnTo>
                <a:lnTo>
                  <a:pt x="2467" y="457"/>
                </a:lnTo>
                <a:lnTo>
                  <a:pt x="2467" y="443"/>
                </a:lnTo>
                <a:lnTo>
                  <a:pt x="2467" y="433"/>
                </a:lnTo>
                <a:lnTo>
                  <a:pt x="2462" y="419"/>
                </a:lnTo>
                <a:lnTo>
                  <a:pt x="2462" y="409"/>
                </a:lnTo>
                <a:lnTo>
                  <a:pt x="2457" y="395"/>
                </a:lnTo>
                <a:lnTo>
                  <a:pt x="2453" y="385"/>
                </a:lnTo>
                <a:lnTo>
                  <a:pt x="2448" y="375"/>
                </a:lnTo>
                <a:lnTo>
                  <a:pt x="2443" y="361"/>
                </a:lnTo>
                <a:lnTo>
                  <a:pt x="2438" y="351"/>
                </a:lnTo>
                <a:lnTo>
                  <a:pt x="2434" y="342"/>
                </a:lnTo>
                <a:lnTo>
                  <a:pt x="2429" y="332"/>
                </a:lnTo>
                <a:lnTo>
                  <a:pt x="2420" y="322"/>
                </a:lnTo>
                <a:lnTo>
                  <a:pt x="2415" y="313"/>
                </a:lnTo>
                <a:lnTo>
                  <a:pt x="2405" y="303"/>
                </a:lnTo>
                <a:lnTo>
                  <a:pt x="2396" y="298"/>
                </a:lnTo>
                <a:lnTo>
                  <a:pt x="2391" y="289"/>
                </a:lnTo>
                <a:lnTo>
                  <a:pt x="2382" y="279"/>
                </a:lnTo>
                <a:lnTo>
                  <a:pt x="2372" y="274"/>
                </a:lnTo>
                <a:lnTo>
                  <a:pt x="2363" y="265"/>
                </a:lnTo>
                <a:lnTo>
                  <a:pt x="2353" y="260"/>
                </a:lnTo>
                <a:lnTo>
                  <a:pt x="2344" y="255"/>
                </a:lnTo>
                <a:lnTo>
                  <a:pt x="2330" y="250"/>
                </a:lnTo>
                <a:lnTo>
                  <a:pt x="2320" y="245"/>
                </a:lnTo>
                <a:lnTo>
                  <a:pt x="2311" y="241"/>
                </a:lnTo>
                <a:lnTo>
                  <a:pt x="2297" y="236"/>
                </a:lnTo>
                <a:lnTo>
                  <a:pt x="2287" y="231"/>
                </a:lnTo>
                <a:lnTo>
                  <a:pt x="2278" y="231"/>
                </a:lnTo>
                <a:lnTo>
                  <a:pt x="2264" y="226"/>
                </a:lnTo>
                <a:lnTo>
                  <a:pt x="2254" y="226"/>
                </a:lnTo>
                <a:lnTo>
                  <a:pt x="2240" y="226"/>
                </a:lnTo>
                <a:lnTo>
                  <a:pt x="2226" y="226"/>
                </a:lnTo>
                <a:lnTo>
                  <a:pt x="1035" y="226"/>
                </a:lnTo>
                <a:lnTo>
                  <a:pt x="1030" y="221"/>
                </a:lnTo>
                <a:lnTo>
                  <a:pt x="709" y="9"/>
                </a:lnTo>
                <a:lnTo>
                  <a:pt x="718" y="9"/>
                </a:lnTo>
                <a:lnTo>
                  <a:pt x="421" y="221"/>
                </a:lnTo>
                <a:lnTo>
                  <a:pt x="421" y="226"/>
                </a:lnTo>
                <a:lnTo>
                  <a:pt x="255" y="226"/>
                </a:lnTo>
                <a:lnTo>
                  <a:pt x="241" y="226"/>
                </a:lnTo>
                <a:lnTo>
                  <a:pt x="232" y="226"/>
                </a:lnTo>
                <a:lnTo>
                  <a:pt x="218" y="226"/>
                </a:lnTo>
                <a:lnTo>
                  <a:pt x="208" y="231"/>
                </a:lnTo>
                <a:lnTo>
                  <a:pt x="194" y="231"/>
                </a:lnTo>
                <a:lnTo>
                  <a:pt x="184" y="236"/>
                </a:lnTo>
                <a:lnTo>
                  <a:pt x="170" y="241"/>
                </a:lnTo>
                <a:lnTo>
                  <a:pt x="161" y="245"/>
                </a:lnTo>
                <a:lnTo>
                  <a:pt x="151" y="250"/>
                </a:lnTo>
                <a:lnTo>
                  <a:pt x="142" y="255"/>
                </a:lnTo>
                <a:lnTo>
                  <a:pt x="133" y="260"/>
                </a:lnTo>
                <a:lnTo>
                  <a:pt x="118" y="265"/>
                </a:lnTo>
                <a:lnTo>
                  <a:pt x="109" y="274"/>
                </a:lnTo>
                <a:lnTo>
                  <a:pt x="104" y="279"/>
                </a:lnTo>
                <a:lnTo>
                  <a:pt x="95" y="289"/>
                </a:lnTo>
                <a:lnTo>
                  <a:pt x="85" y="294"/>
                </a:lnTo>
                <a:lnTo>
                  <a:pt x="76" y="303"/>
                </a:lnTo>
                <a:lnTo>
                  <a:pt x="71" y="313"/>
                </a:lnTo>
                <a:lnTo>
                  <a:pt x="62" y="322"/>
                </a:lnTo>
                <a:lnTo>
                  <a:pt x="57" y="332"/>
                </a:lnTo>
                <a:lnTo>
                  <a:pt x="47" y="342"/>
                </a:lnTo>
                <a:lnTo>
                  <a:pt x="43" y="351"/>
                </a:lnTo>
                <a:lnTo>
                  <a:pt x="38" y="361"/>
                </a:lnTo>
                <a:lnTo>
                  <a:pt x="33" y="375"/>
                </a:lnTo>
                <a:lnTo>
                  <a:pt x="29" y="385"/>
                </a:lnTo>
                <a:lnTo>
                  <a:pt x="24" y="395"/>
                </a:lnTo>
                <a:lnTo>
                  <a:pt x="24" y="409"/>
                </a:lnTo>
                <a:lnTo>
                  <a:pt x="19" y="419"/>
                </a:lnTo>
                <a:lnTo>
                  <a:pt x="19" y="433"/>
                </a:lnTo>
                <a:lnTo>
                  <a:pt x="14" y="443"/>
                </a:lnTo>
                <a:lnTo>
                  <a:pt x="14" y="457"/>
                </a:lnTo>
                <a:lnTo>
                  <a:pt x="14" y="472"/>
                </a:lnTo>
                <a:lnTo>
                  <a:pt x="14" y="472"/>
                </a:lnTo>
                <a:lnTo>
                  <a:pt x="14" y="472"/>
                </a:lnTo>
                <a:lnTo>
                  <a:pt x="10" y="477"/>
                </a:lnTo>
                <a:lnTo>
                  <a:pt x="10" y="477"/>
                </a:lnTo>
                <a:lnTo>
                  <a:pt x="5" y="477"/>
                </a:lnTo>
                <a:lnTo>
                  <a:pt x="5" y="472"/>
                </a:lnTo>
                <a:lnTo>
                  <a:pt x="0" y="472"/>
                </a:lnTo>
                <a:lnTo>
                  <a:pt x="0" y="467"/>
                </a:lnTo>
                <a:lnTo>
                  <a:pt x="0" y="467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87" name="Freeform 147"/>
          <p:cNvSpPr>
            <a:spLocks noEditPoints="1"/>
          </p:cNvSpPr>
          <p:nvPr/>
        </p:nvSpPr>
        <p:spPr bwMode="auto">
          <a:xfrm>
            <a:off x="251520" y="4365104"/>
            <a:ext cx="4138704" cy="840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85" y="0"/>
              </a:cxn>
              <a:cxn ang="0">
                <a:pos x="113" y="5"/>
              </a:cxn>
              <a:cxn ang="0">
                <a:pos x="127" y="5"/>
              </a:cxn>
              <a:cxn ang="0">
                <a:pos x="160" y="0"/>
              </a:cxn>
              <a:cxn ang="0">
                <a:pos x="226" y="0"/>
              </a:cxn>
              <a:cxn ang="0">
                <a:pos x="278" y="0"/>
              </a:cxn>
              <a:cxn ang="0">
                <a:pos x="312" y="5"/>
              </a:cxn>
              <a:cxn ang="0">
                <a:pos x="326" y="5"/>
              </a:cxn>
              <a:cxn ang="0">
                <a:pos x="359" y="0"/>
              </a:cxn>
              <a:cxn ang="0">
                <a:pos x="425" y="0"/>
              </a:cxn>
              <a:cxn ang="0">
                <a:pos x="477" y="0"/>
              </a:cxn>
              <a:cxn ang="0">
                <a:pos x="510" y="5"/>
              </a:cxn>
              <a:cxn ang="0">
                <a:pos x="524" y="5"/>
              </a:cxn>
              <a:cxn ang="0">
                <a:pos x="557" y="0"/>
              </a:cxn>
              <a:cxn ang="0">
                <a:pos x="623" y="0"/>
              </a:cxn>
              <a:cxn ang="0">
                <a:pos x="675" y="0"/>
              </a:cxn>
              <a:cxn ang="0">
                <a:pos x="708" y="5"/>
              </a:cxn>
              <a:cxn ang="0">
                <a:pos x="723" y="5"/>
              </a:cxn>
              <a:cxn ang="0">
                <a:pos x="756" y="0"/>
              </a:cxn>
              <a:cxn ang="0">
                <a:pos x="822" y="0"/>
              </a:cxn>
              <a:cxn ang="0">
                <a:pos x="874" y="0"/>
              </a:cxn>
              <a:cxn ang="0">
                <a:pos x="902" y="5"/>
              </a:cxn>
              <a:cxn ang="0">
                <a:pos x="916" y="5"/>
              </a:cxn>
              <a:cxn ang="0">
                <a:pos x="949" y="0"/>
              </a:cxn>
              <a:cxn ang="0">
                <a:pos x="1016" y="0"/>
              </a:cxn>
              <a:cxn ang="0">
                <a:pos x="1068" y="0"/>
              </a:cxn>
              <a:cxn ang="0">
                <a:pos x="1101" y="5"/>
              </a:cxn>
              <a:cxn ang="0">
                <a:pos x="1115" y="5"/>
              </a:cxn>
              <a:cxn ang="0">
                <a:pos x="1148" y="0"/>
              </a:cxn>
              <a:cxn ang="0">
                <a:pos x="1214" y="0"/>
              </a:cxn>
              <a:cxn ang="0">
                <a:pos x="1266" y="0"/>
              </a:cxn>
              <a:cxn ang="0">
                <a:pos x="1299" y="5"/>
              </a:cxn>
              <a:cxn ang="0">
                <a:pos x="1313" y="5"/>
              </a:cxn>
              <a:cxn ang="0">
                <a:pos x="1346" y="0"/>
              </a:cxn>
              <a:cxn ang="0">
                <a:pos x="1413" y="0"/>
              </a:cxn>
              <a:cxn ang="0">
                <a:pos x="1465" y="0"/>
              </a:cxn>
              <a:cxn ang="0">
                <a:pos x="1498" y="5"/>
              </a:cxn>
              <a:cxn ang="0">
                <a:pos x="1512" y="5"/>
              </a:cxn>
              <a:cxn ang="0">
                <a:pos x="1545" y="0"/>
              </a:cxn>
              <a:cxn ang="0">
                <a:pos x="1611" y="0"/>
              </a:cxn>
              <a:cxn ang="0">
                <a:pos x="1663" y="0"/>
              </a:cxn>
              <a:cxn ang="0">
                <a:pos x="1691" y="5"/>
              </a:cxn>
              <a:cxn ang="0">
                <a:pos x="1705" y="5"/>
              </a:cxn>
              <a:cxn ang="0">
                <a:pos x="1739" y="0"/>
              </a:cxn>
              <a:cxn ang="0">
                <a:pos x="1805" y="0"/>
              </a:cxn>
              <a:cxn ang="0">
                <a:pos x="1857" y="0"/>
              </a:cxn>
              <a:cxn ang="0">
                <a:pos x="1890" y="5"/>
              </a:cxn>
              <a:cxn ang="0">
                <a:pos x="1904" y="5"/>
              </a:cxn>
              <a:cxn ang="0">
                <a:pos x="1937" y="0"/>
              </a:cxn>
              <a:cxn ang="0">
                <a:pos x="2003" y="0"/>
              </a:cxn>
              <a:cxn ang="0">
                <a:pos x="2055" y="0"/>
              </a:cxn>
              <a:cxn ang="0">
                <a:pos x="2088" y="5"/>
              </a:cxn>
              <a:cxn ang="0">
                <a:pos x="2102" y="5"/>
              </a:cxn>
              <a:cxn ang="0">
                <a:pos x="2136" y="0"/>
              </a:cxn>
              <a:cxn ang="0">
                <a:pos x="2202" y="0"/>
              </a:cxn>
              <a:cxn ang="0">
                <a:pos x="2254" y="0"/>
              </a:cxn>
              <a:cxn ang="0">
                <a:pos x="2287" y="5"/>
              </a:cxn>
              <a:cxn ang="0">
                <a:pos x="2301" y="5"/>
              </a:cxn>
              <a:cxn ang="0">
                <a:pos x="2334" y="0"/>
              </a:cxn>
              <a:cxn ang="0">
                <a:pos x="2400" y="0"/>
              </a:cxn>
              <a:cxn ang="0">
                <a:pos x="2452" y="0"/>
              </a:cxn>
              <a:cxn ang="0">
                <a:pos x="2462" y="5"/>
              </a:cxn>
            </a:cxnLst>
            <a:rect l="0" t="0" r="r" b="b"/>
            <a:pathLst>
              <a:path w="2462" h="5">
                <a:moveTo>
                  <a:pt x="0" y="0"/>
                </a:moveTo>
                <a:lnTo>
                  <a:pt x="19" y="0"/>
                </a:lnTo>
                <a:lnTo>
                  <a:pt x="19" y="5"/>
                </a:lnTo>
                <a:lnTo>
                  <a:pt x="0" y="5"/>
                </a:lnTo>
                <a:lnTo>
                  <a:pt x="0" y="0"/>
                </a:lnTo>
                <a:close/>
                <a:moveTo>
                  <a:pt x="33" y="0"/>
                </a:moveTo>
                <a:lnTo>
                  <a:pt x="52" y="0"/>
                </a:lnTo>
                <a:lnTo>
                  <a:pt x="52" y="5"/>
                </a:lnTo>
                <a:lnTo>
                  <a:pt x="33" y="5"/>
                </a:lnTo>
                <a:lnTo>
                  <a:pt x="33" y="0"/>
                </a:lnTo>
                <a:close/>
                <a:moveTo>
                  <a:pt x="66" y="0"/>
                </a:moveTo>
                <a:lnTo>
                  <a:pt x="85" y="0"/>
                </a:lnTo>
                <a:lnTo>
                  <a:pt x="85" y="5"/>
                </a:lnTo>
                <a:lnTo>
                  <a:pt x="66" y="5"/>
                </a:lnTo>
                <a:lnTo>
                  <a:pt x="66" y="0"/>
                </a:lnTo>
                <a:close/>
                <a:moveTo>
                  <a:pt x="99" y="0"/>
                </a:moveTo>
                <a:lnTo>
                  <a:pt x="113" y="0"/>
                </a:lnTo>
                <a:lnTo>
                  <a:pt x="113" y="5"/>
                </a:lnTo>
                <a:lnTo>
                  <a:pt x="99" y="5"/>
                </a:lnTo>
                <a:lnTo>
                  <a:pt x="99" y="0"/>
                </a:lnTo>
                <a:close/>
                <a:moveTo>
                  <a:pt x="127" y="0"/>
                </a:moveTo>
                <a:lnTo>
                  <a:pt x="146" y="0"/>
                </a:lnTo>
                <a:lnTo>
                  <a:pt x="146" y="5"/>
                </a:lnTo>
                <a:lnTo>
                  <a:pt x="127" y="5"/>
                </a:lnTo>
                <a:lnTo>
                  <a:pt x="127" y="0"/>
                </a:lnTo>
                <a:close/>
                <a:moveTo>
                  <a:pt x="160" y="0"/>
                </a:moveTo>
                <a:lnTo>
                  <a:pt x="179" y="0"/>
                </a:lnTo>
                <a:lnTo>
                  <a:pt x="179" y="5"/>
                </a:lnTo>
                <a:lnTo>
                  <a:pt x="160" y="5"/>
                </a:lnTo>
                <a:lnTo>
                  <a:pt x="160" y="0"/>
                </a:lnTo>
                <a:close/>
                <a:moveTo>
                  <a:pt x="193" y="0"/>
                </a:moveTo>
                <a:lnTo>
                  <a:pt x="212" y="0"/>
                </a:lnTo>
                <a:lnTo>
                  <a:pt x="212" y="5"/>
                </a:lnTo>
                <a:lnTo>
                  <a:pt x="193" y="5"/>
                </a:lnTo>
                <a:lnTo>
                  <a:pt x="193" y="0"/>
                </a:lnTo>
                <a:close/>
                <a:moveTo>
                  <a:pt x="226" y="0"/>
                </a:moveTo>
                <a:lnTo>
                  <a:pt x="245" y="0"/>
                </a:lnTo>
                <a:lnTo>
                  <a:pt x="245" y="5"/>
                </a:lnTo>
                <a:lnTo>
                  <a:pt x="226" y="5"/>
                </a:lnTo>
                <a:lnTo>
                  <a:pt x="226" y="0"/>
                </a:lnTo>
                <a:close/>
                <a:moveTo>
                  <a:pt x="260" y="0"/>
                </a:moveTo>
                <a:lnTo>
                  <a:pt x="278" y="0"/>
                </a:lnTo>
                <a:lnTo>
                  <a:pt x="278" y="5"/>
                </a:lnTo>
                <a:lnTo>
                  <a:pt x="260" y="5"/>
                </a:lnTo>
                <a:lnTo>
                  <a:pt x="260" y="0"/>
                </a:lnTo>
                <a:close/>
                <a:moveTo>
                  <a:pt x="293" y="0"/>
                </a:moveTo>
                <a:lnTo>
                  <a:pt x="312" y="0"/>
                </a:lnTo>
                <a:lnTo>
                  <a:pt x="312" y="5"/>
                </a:lnTo>
                <a:lnTo>
                  <a:pt x="293" y="5"/>
                </a:lnTo>
                <a:lnTo>
                  <a:pt x="293" y="0"/>
                </a:lnTo>
                <a:close/>
                <a:moveTo>
                  <a:pt x="326" y="0"/>
                </a:moveTo>
                <a:lnTo>
                  <a:pt x="345" y="0"/>
                </a:lnTo>
                <a:lnTo>
                  <a:pt x="345" y="5"/>
                </a:lnTo>
                <a:lnTo>
                  <a:pt x="326" y="5"/>
                </a:lnTo>
                <a:lnTo>
                  <a:pt x="326" y="0"/>
                </a:lnTo>
                <a:close/>
                <a:moveTo>
                  <a:pt x="359" y="0"/>
                </a:moveTo>
                <a:lnTo>
                  <a:pt x="378" y="0"/>
                </a:lnTo>
                <a:lnTo>
                  <a:pt x="378" y="5"/>
                </a:lnTo>
                <a:lnTo>
                  <a:pt x="359" y="5"/>
                </a:lnTo>
                <a:lnTo>
                  <a:pt x="359" y="0"/>
                </a:lnTo>
                <a:close/>
                <a:moveTo>
                  <a:pt x="392" y="0"/>
                </a:moveTo>
                <a:lnTo>
                  <a:pt x="411" y="0"/>
                </a:lnTo>
                <a:lnTo>
                  <a:pt x="411" y="5"/>
                </a:lnTo>
                <a:lnTo>
                  <a:pt x="392" y="5"/>
                </a:lnTo>
                <a:lnTo>
                  <a:pt x="392" y="0"/>
                </a:lnTo>
                <a:close/>
                <a:moveTo>
                  <a:pt x="425" y="0"/>
                </a:moveTo>
                <a:lnTo>
                  <a:pt x="444" y="0"/>
                </a:lnTo>
                <a:lnTo>
                  <a:pt x="444" y="5"/>
                </a:lnTo>
                <a:lnTo>
                  <a:pt x="425" y="5"/>
                </a:lnTo>
                <a:lnTo>
                  <a:pt x="425" y="0"/>
                </a:lnTo>
                <a:close/>
                <a:moveTo>
                  <a:pt x="458" y="0"/>
                </a:moveTo>
                <a:lnTo>
                  <a:pt x="477" y="0"/>
                </a:lnTo>
                <a:lnTo>
                  <a:pt x="477" y="5"/>
                </a:lnTo>
                <a:lnTo>
                  <a:pt x="458" y="5"/>
                </a:lnTo>
                <a:lnTo>
                  <a:pt x="458" y="0"/>
                </a:lnTo>
                <a:close/>
                <a:moveTo>
                  <a:pt x="491" y="0"/>
                </a:moveTo>
                <a:lnTo>
                  <a:pt x="510" y="0"/>
                </a:lnTo>
                <a:lnTo>
                  <a:pt x="510" y="5"/>
                </a:lnTo>
                <a:lnTo>
                  <a:pt x="491" y="5"/>
                </a:lnTo>
                <a:lnTo>
                  <a:pt x="491" y="0"/>
                </a:lnTo>
                <a:close/>
                <a:moveTo>
                  <a:pt x="524" y="0"/>
                </a:moveTo>
                <a:lnTo>
                  <a:pt x="543" y="0"/>
                </a:lnTo>
                <a:lnTo>
                  <a:pt x="543" y="5"/>
                </a:lnTo>
                <a:lnTo>
                  <a:pt x="524" y="5"/>
                </a:lnTo>
                <a:lnTo>
                  <a:pt x="524" y="0"/>
                </a:lnTo>
                <a:close/>
                <a:moveTo>
                  <a:pt x="557" y="0"/>
                </a:moveTo>
                <a:lnTo>
                  <a:pt x="576" y="0"/>
                </a:lnTo>
                <a:lnTo>
                  <a:pt x="576" y="5"/>
                </a:lnTo>
                <a:lnTo>
                  <a:pt x="557" y="5"/>
                </a:lnTo>
                <a:lnTo>
                  <a:pt x="557" y="0"/>
                </a:lnTo>
                <a:close/>
                <a:moveTo>
                  <a:pt x="590" y="0"/>
                </a:moveTo>
                <a:lnTo>
                  <a:pt x="609" y="0"/>
                </a:lnTo>
                <a:lnTo>
                  <a:pt x="609" y="5"/>
                </a:lnTo>
                <a:lnTo>
                  <a:pt x="590" y="5"/>
                </a:lnTo>
                <a:lnTo>
                  <a:pt x="590" y="0"/>
                </a:lnTo>
                <a:close/>
                <a:moveTo>
                  <a:pt x="623" y="0"/>
                </a:moveTo>
                <a:lnTo>
                  <a:pt x="642" y="0"/>
                </a:lnTo>
                <a:lnTo>
                  <a:pt x="642" y="5"/>
                </a:lnTo>
                <a:lnTo>
                  <a:pt x="623" y="5"/>
                </a:lnTo>
                <a:lnTo>
                  <a:pt x="623" y="0"/>
                </a:lnTo>
                <a:close/>
                <a:moveTo>
                  <a:pt x="656" y="0"/>
                </a:moveTo>
                <a:lnTo>
                  <a:pt x="675" y="0"/>
                </a:lnTo>
                <a:lnTo>
                  <a:pt x="675" y="5"/>
                </a:lnTo>
                <a:lnTo>
                  <a:pt x="656" y="5"/>
                </a:lnTo>
                <a:lnTo>
                  <a:pt x="656" y="0"/>
                </a:lnTo>
                <a:close/>
                <a:moveTo>
                  <a:pt x="690" y="0"/>
                </a:moveTo>
                <a:lnTo>
                  <a:pt x="708" y="0"/>
                </a:lnTo>
                <a:lnTo>
                  <a:pt x="708" y="5"/>
                </a:lnTo>
                <a:lnTo>
                  <a:pt x="690" y="5"/>
                </a:lnTo>
                <a:lnTo>
                  <a:pt x="690" y="0"/>
                </a:lnTo>
                <a:close/>
                <a:moveTo>
                  <a:pt x="723" y="0"/>
                </a:moveTo>
                <a:lnTo>
                  <a:pt x="742" y="0"/>
                </a:lnTo>
                <a:lnTo>
                  <a:pt x="742" y="5"/>
                </a:lnTo>
                <a:lnTo>
                  <a:pt x="723" y="5"/>
                </a:lnTo>
                <a:lnTo>
                  <a:pt x="723" y="0"/>
                </a:lnTo>
                <a:close/>
                <a:moveTo>
                  <a:pt x="756" y="0"/>
                </a:moveTo>
                <a:lnTo>
                  <a:pt x="775" y="0"/>
                </a:lnTo>
                <a:lnTo>
                  <a:pt x="775" y="5"/>
                </a:lnTo>
                <a:lnTo>
                  <a:pt x="756" y="5"/>
                </a:lnTo>
                <a:lnTo>
                  <a:pt x="756" y="0"/>
                </a:lnTo>
                <a:close/>
                <a:moveTo>
                  <a:pt x="789" y="0"/>
                </a:moveTo>
                <a:lnTo>
                  <a:pt x="808" y="0"/>
                </a:lnTo>
                <a:lnTo>
                  <a:pt x="808" y="5"/>
                </a:lnTo>
                <a:lnTo>
                  <a:pt x="789" y="5"/>
                </a:lnTo>
                <a:lnTo>
                  <a:pt x="789" y="0"/>
                </a:lnTo>
                <a:close/>
                <a:moveTo>
                  <a:pt x="822" y="0"/>
                </a:moveTo>
                <a:lnTo>
                  <a:pt x="841" y="0"/>
                </a:lnTo>
                <a:lnTo>
                  <a:pt x="841" y="5"/>
                </a:lnTo>
                <a:lnTo>
                  <a:pt x="822" y="5"/>
                </a:lnTo>
                <a:lnTo>
                  <a:pt x="822" y="0"/>
                </a:lnTo>
                <a:close/>
                <a:moveTo>
                  <a:pt x="855" y="0"/>
                </a:moveTo>
                <a:lnTo>
                  <a:pt x="874" y="0"/>
                </a:lnTo>
                <a:lnTo>
                  <a:pt x="874" y="5"/>
                </a:lnTo>
                <a:lnTo>
                  <a:pt x="855" y="5"/>
                </a:lnTo>
                <a:lnTo>
                  <a:pt x="855" y="0"/>
                </a:lnTo>
                <a:close/>
                <a:moveTo>
                  <a:pt x="888" y="0"/>
                </a:moveTo>
                <a:lnTo>
                  <a:pt x="902" y="0"/>
                </a:lnTo>
                <a:lnTo>
                  <a:pt x="902" y="5"/>
                </a:lnTo>
                <a:lnTo>
                  <a:pt x="888" y="5"/>
                </a:lnTo>
                <a:lnTo>
                  <a:pt x="888" y="0"/>
                </a:lnTo>
                <a:close/>
                <a:moveTo>
                  <a:pt x="916" y="0"/>
                </a:moveTo>
                <a:lnTo>
                  <a:pt x="935" y="0"/>
                </a:lnTo>
                <a:lnTo>
                  <a:pt x="935" y="5"/>
                </a:lnTo>
                <a:lnTo>
                  <a:pt x="916" y="5"/>
                </a:lnTo>
                <a:lnTo>
                  <a:pt x="916" y="0"/>
                </a:lnTo>
                <a:close/>
                <a:moveTo>
                  <a:pt x="949" y="0"/>
                </a:moveTo>
                <a:lnTo>
                  <a:pt x="968" y="0"/>
                </a:lnTo>
                <a:lnTo>
                  <a:pt x="968" y="5"/>
                </a:lnTo>
                <a:lnTo>
                  <a:pt x="949" y="5"/>
                </a:lnTo>
                <a:lnTo>
                  <a:pt x="949" y="0"/>
                </a:lnTo>
                <a:close/>
                <a:moveTo>
                  <a:pt x="983" y="0"/>
                </a:moveTo>
                <a:lnTo>
                  <a:pt x="1001" y="0"/>
                </a:lnTo>
                <a:lnTo>
                  <a:pt x="1001" y="5"/>
                </a:lnTo>
                <a:lnTo>
                  <a:pt x="983" y="5"/>
                </a:lnTo>
                <a:lnTo>
                  <a:pt x="983" y="0"/>
                </a:lnTo>
                <a:close/>
                <a:moveTo>
                  <a:pt x="1016" y="0"/>
                </a:moveTo>
                <a:lnTo>
                  <a:pt x="1034" y="0"/>
                </a:lnTo>
                <a:lnTo>
                  <a:pt x="1034" y="5"/>
                </a:lnTo>
                <a:lnTo>
                  <a:pt x="1016" y="5"/>
                </a:lnTo>
                <a:lnTo>
                  <a:pt x="1016" y="0"/>
                </a:lnTo>
                <a:close/>
                <a:moveTo>
                  <a:pt x="1049" y="0"/>
                </a:moveTo>
                <a:lnTo>
                  <a:pt x="1068" y="0"/>
                </a:lnTo>
                <a:lnTo>
                  <a:pt x="1068" y="5"/>
                </a:lnTo>
                <a:lnTo>
                  <a:pt x="1049" y="5"/>
                </a:lnTo>
                <a:lnTo>
                  <a:pt x="1049" y="0"/>
                </a:lnTo>
                <a:close/>
                <a:moveTo>
                  <a:pt x="1082" y="0"/>
                </a:moveTo>
                <a:lnTo>
                  <a:pt x="1101" y="0"/>
                </a:lnTo>
                <a:lnTo>
                  <a:pt x="1101" y="5"/>
                </a:lnTo>
                <a:lnTo>
                  <a:pt x="1082" y="5"/>
                </a:lnTo>
                <a:lnTo>
                  <a:pt x="1082" y="0"/>
                </a:lnTo>
                <a:close/>
                <a:moveTo>
                  <a:pt x="1115" y="0"/>
                </a:moveTo>
                <a:lnTo>
                  <a:pt x="1134" y="0"/>
                </a:lnTo>
                <a:lnTo>
                  <a:pt x="1134" y="5"/>
                </a:lnTo>
                <a:lnTo>
                  <a:pt x="1115" y="5"/>
                </a:lnTo>
                <a:lnTo>
                  <a:pt x="1115" y="0"/>
                </a:lnTo>
                <a:close/>
                <a:moveTo>
                  <a:pt x="1148" y="0"/>
                </a:moveTo>
                <a:lnTo>
                  <a:pt x="1167" y="0"/>
                </a:lnTo>
                <a:lnTo>
                  <a:pt x="1167" y="5"/>
                </a:lnTo>
                <a:lnTo>
                  <a:pt x="1148" y="5"/>
                </a:lnTo>
                <a:lnTo>
                  <a:pt x="1148" y="0"/>
                </a:lnTo>
                <a:close/>
                <a:moveTo>
                  <a:pt x="1181" y="0"/>
                </a:moveTo>
                <a:lnTo>
                  <a:pt x="1200" y="0"/>
                </a:lnTo>
                <a:lnTo>
                  <a:pt x="1200" y="5"/>
                </a:lnTo>
                <a:lnTo>
                  <a:pt x="1181" y="5"/>
                </a:lnTo>
                <a:lnTo>
                  <a:pt x="1181" y="0"/>
                </a:lnTo>
                <a:close/>
                <a:moveTo>
                  <a:pt x="1214" y="0"/>
                </a:moveTo>
                <a:lnTo>
                  <a:pt x="1233" y="0"/>
                </a:lnTo>
                <a:lnTo>
                  <a:pt x="1233" y="5"/>
                </a:lnTo>
                <a:lnTo>
                  <a:pt x="1214" y="5"/>
                </a:lnTo>
                <a:lnTo>
                  <a:pt x="1214" y="0"/>
                </a:lnTo>
                <a:close/>
                <a:moveTo>
                  <a:pt x="1247" y="0"/>
                </a:moveTo>
                <a:lnTo>
                  <a:pt x="1266" y="0"/>
                </a:lnTo>
                <a:lnTo>
                  <a:pt x="1266" y="5"/>
                </a:lnTo>
                <a:lnTo>
                  <a:pt x="1247" y="5"/>
                </a:lnTo>
                <a:lnTo>
                  <a:pt x="1247" y="0"/>
                </a:lnTo>
                <a:close/>
                <a:moveTo>
                  <a:pt x="1280" y="0"/>
                </a:moveTo>
                <a:lnTo>
                  <a:pt x="1299" y="0"/>
                </a:lnTo>
                <a:lnTo>
                  <a:pt x="1299" y="5"/>
                </a:lnTo>
                <a:lnTo>
                  <a:pt x="1280" y="5"/>
                </a:lnTo>
                <a:lnTo>
                  <a:pt x="1280" y="0"/>
                </a:lnTo>
                <a:close/>
                <a:moveTo>
                  <a:pt x="1313" y="0"/>
                </a:moveTo>
                <a:lnTo>
                  <a:pt x="1332" y="0"/>
                </a:lnTo>
                <a:lnTo>
                  <a:pt x="1332" y="5"/>
                </a:lnTo>
                <a:lnTo>
                  <a:pt x="1313" y="5"/>
                </a:lnTo>
                <a:lnTo>
                  <a:pt x="1313" y="0"/>
                </a:lnTo>
                <a:close/>
                <a:moveTo>
                  <a:pt x="1346" y="0"/>
                </a:moveTo>
                <a:lnTo>
                  <a:pt x="1365" y="0"/>
                </a:lnTo>
                <a:lnTo>
                  <a:pt x="1365" y="5"/>
                </a:lnTo>
                <a:lnTo>
                  <a:pt x="1346" y="5"/>
                </a:lnTo>
                <a:lnTo>
                  <a:pt x="1346" y="0"/>
                </a:lnTo>
                <a:close/>
                <a:moveTo>
                  <a:pt x="1379" y="0"/>
                </a:moveTo>
                <a:lnTo>
                  <a:pt x="1398" y="0"/>
                </a:lnTo>
                <a:lnTo>
                  <a:pt x="1398" y="5"/>
                </a:lnTo>
                <a:lnTo>
                  <a:pt x="1379" y="5"/>
                </a:lnTo>
                <a:lnTo>
                  <a:pt x="1379" y="0"/>
                </a:lnTo>
                <a:close/>
                <a:moveTo>
                  <a:pt x="1413" y="0"/>
                </a:moveTo>
                <a:lnTo>
                  <a:pt x="1431" y="0"/>
                </a:lnTo>
                <a:lnTo>
                  <a:pt x="1431" y="5"/>
                </a:lnTo>
                <a:lnTo>
                  <a:pt x="1413" y="5"/>
                </a:lnTo>
                <a:lnTo>
                  <a:pt x="1413" y="0"/>
                </a:lnTo>
                <a:close/>
                <a:moveTo>
                  <a:pt x="1446" y="0"/>
                </a:moveTo>
                <a:lnTo>
                  <a:pt x="1465" y="0"/>
                </a:lnTo>
                <a:lnTo>
                  <a:pt x="1465" y="5"/>
                </a:lnTo>
                <a:lnTo>
                  <a:pt x="1446" y="5"/>
                </a:lnTo>
                <a:lnTo>
                  <a:pt x="1446" y="0"/>
                </a:lnTo>
                <a:close/>
                <a:moveTo>
                  <a:pt x="1479" y="0"/>
                </a:moveTo>
                <a:lnTo>
                  <a:pt x="1498" y="0"/>
                </a:lnTo>
                <a:lnTo>
                  <a:pt x="1498" y="5"/>
                </a:lnTo>
                <a:lnTo>
                  <a:pt x="1479" y="5"/>
                </a:lnTo>
                <a:lnTo>
                  <a:pt x="1479" y="0"/>
                </a:lnTo>
                <a:close/>
                <a:moveTo>
                  <a:pt x="1512" y="0"/>
                </a:moveTo>
                <a:lnTo>
                  <a:pt x="1531" y="0"/>
                </a:lnTo>
                <a:lnTo>
                  <a:pt x="1531" y="5"/>
                </a:lnTo>
                <a:lnTo>
                  <a:pt x="1512" y="5"/>
                </a:lnTo>
                <a:lnTo>
                  <a:pt x="1512" y="0"/>
                </a:lnTo>
                <a:close/>
                <a:moveTo>
                  <a:pt x="1545" y="0"/>
                </a:moveTo>
                <a:lnTo>
                  <a:pt x="1564" y="0"/>
                </a:lnTo>
                <a:lnTo>
                  <a:pt x="1564" y="5"/>
                </a:lnTo>
                <a:lnTo>
                  <a:pt x="1545" y="5"/>
                </a:lnTo>
                <a:lnTo>
                  <a:pt x="1545" y="0"/>
                </a:lnTo>
                <a:close/>
                <a:moveTo>
                  <a:pt x="1578" y="0"/>
                </a:moveTo>
                <a:lnTo>
                  <a:pt x="1597" y="0"/>
                </a:lnTo>
                <a:lnTo>
                  <a:pt x="1597" y="5"/>
                </a:lnTo>
                <a:lnTo>
                  <a:pt x="1578" y="5"/>
                </a:lnTo>
                <a:lnTo>
                  <a:pt x="1578" y="0"/>
                </a:lnTo>
                <a:close/>
                <a:moveTo>
                  <a:pt x="1611" y="0"/>
                </a:moveTo>
                <a:lnTo>
                  <a:pt x="1630" y="0"/>
                </a:lnTo>
                <a:lnTo>
                  <a:pt x="1630" y="5"/>
                </a:lnTo>
                <a:lnTo>
                  <a:pt x="1611" y="5"/>
                </a:lnTo>
                <a:lnTo>
                  <a:pt x="1611" y="0"/>
                </a:lnTo>
                <a:close/>
                <a:moveTo>
                  <a:pt x="1644" y="0"/>
                </a:moveTo>
                <a:lnTo>
                  <a:pt x="1663" y="0"/>
                </a:lnTo>
                <a:lnTo>
                  <a:pt x="1663" y="5"/>
                </a:lnTo>
                <a:lnTo>
                  <a:pt x="1644" y="5"/>
                </a:lnTo>
                <a:lnTo>
                  <a:pt x="1644" y="0"/>
                </a:lnTo>
                <a:close/>
                <a:moveTo>
                  <a:pt x="1677" y="0"/>
                </a:moveTo>
                <a:lnTo>
                  <a:pt x="1691" y="0"/>
                </a:lnTo>
                <a:lnTo>
                  <a:pt x="1691" y="5"/>
                </a:lnTo>
                <a:lnTo>
                  <a:pt x="1677" y="5"/>
                </a:lnTo>
                <a:lnTo>
                  <a:pt x="1677" y="0"/>
                </a:lnTo>
                <a:close/>
                <a:moveTo>
                  <a:pt x="1705" y="0"/>
                </a:moveTo>
                <a:lnTo>
                  <a:pt x="1724" y="0"/>
                </a:lnTo>
                <a:lnTo>
                  <a:pt x="1724" y="5"/>
                </a:lnTo>
                <a:lnTo>
                  <a:pt x="1705" y="5"/>
                </a:lnTo>
                <a:lnTo>
                  <a:pt x="1705" y="0"/>
                </a:lnTo>
                <a:close/>
                <a:moveTo>
                  <a:pt x="1739" y="0"/>
                </a:moveTo>
                <a:lnTo>
                  <a:pt x="1757" y="0"/>
                </a:lnTo>
                <a:lnTo>
                  <a:pt x="1757" y="5"/>
                </a:lnTo>
                <a:lnTo>
                  <a:pt x="1739" y="5"/>
                </a:lnTo>
                <a:lnTo>
                  <a:pt x="1739" y="0"/>
                </a:lnTo>
                <a:close/>
                <a:moveTo>
                  <a:pt x="1772" y="0"/>
                </a:moveTo>
                <a:lnTo>
                  <a:pt x="1791" y="0"/>
                </a:lnTo>
                <a:lnTo>
                  <a:pt x="1791" y="5"/>
                </a:lnTo>
                <a:lnTo>
                  <a:pt x="1772" y="5"/>
                </a:lnTo>
                <a:lnTo>
                  <a:pt x="1772" y="0"/>
                </a:lnTo>
                <a:close/>
                <a:moveTo>
                  <a:pt x="1805" y="0"/>
                </a:moveTo>
                <a:lnTo>
                  <a:pt x="1824" y="0"/>
                </a:lnTo>
                <a:lnTo>
                  <a:pt x="1824" y="5"/>
                </a:lnTo>
                <a:lnTo>
                  <a:pt x="1805" y="5"/>
                </a:lnTo>
                <a:lnTo>
                  <a:pt x="1805" y="0"/>
                </a:lnTo>
                <a:close/>
                <a:moveTo>
                  <a:pt x="1838" y="0"/>
                </a:moveTo>
                <a:lnTo>
                  <a:pt x="1857" y="0"/>
                </a:lnTo>
                <a:lnTo>
                  <a:pt x="1857" y="5"/>
                </a:lnTo>
                <a:lnTo>
                  <a:pt x="1838" y="5"/>
                </a:lnTo>
                <a:lnTo>
                  <a:pt x="1838" y="0"/>
                </a:lnTo>
                <a:close/>
                <a:moveTo>
                  <a:pt x="1871" y="0"/>
                </a:moveTo>
                <a:lnTo>
                  <a:pt x="1890" y="0"/>
                </a:lnTo>
                <a:lnTo>
                  <a:pt x="1890" y="5"/>
                </a:lnTo>
                <a:lnTo>
                  <a:pt x="1871" y="5"/>
                </a:lnTo>
                <a:lnTo>
                  <a:pt x="1871" y="0"/>
                </a:lnTo>
                <a:close/>
                <a:moveTo>
                  <a:pt x="1904" y="0"/>
                </a:moveTo>
                <a:lnTo>
                  <a:pt x="1923" y="0"/>
                </a:lnTo>
                <a:lnTo>
                  <a:pt x="1923" y="5"/>
                </a:lnTo>
                <a:lnTo>
                  <a:pt x="1904" y="5"/>
                </a:lnTo>
                <a:lnTo>
                  <a:pt x="1904" y="0"/>
                </a:lnTo>
                <a:close/>
                <a:moveTo>
                  <a:pt x="1937" y="0"/>
                </a:moveTo>
                <a:lnTo>
                  <a:pt x="1956" y="0"/>
                </a:lnTo>
                <a:lnTo>
                  <a:pt x="1956" y="5"/>
                </a:lnTo>
                <a:lnTo>
                  <a:pt x="1937" y="5"/>
                </a:lnTo>
                <a:lnTo>
                  <a:pt x="1937" y="0"/>
                </a:lnTo>
                <a:close/>
                <a:moveTo>
                  <a:pt x="1970" y="0"/>
                </a:moveTo>
                <a:lnTo>
                  <a:pt x="1989" y="0"/>
                </a:lnTo>
                <a:lnTo>
                  <a:pt x="1989" y="5"/>
                </a:lnTo>
                <a:lnTo>
                  <a:pt x="1970" y="5"/>
                </a:lnTo>
                <a:lnTo>
                  <a:pt x="1970" y="0"/>
                </a:lnTo>
                <a:close/>
                <a:moveTo>
                  <a:pt x="2003" y="0"/>
                </a:moveTo>
                <a:lnTo>
                  <a:pt x="2022" y="0"/>
                </a:lnTo>
                <a:lnTo>
                  <a:pt x="2022" y="5"/>
                </a:lnTo>
                <a:lnTo>
                  <a:pt x="2003" y="5"/>
                </a:lnTo>
                <a:lnTo>
                  <a:pt x="2003" y="0"/>
                </a:lnTo>
                <a:close/>
                <a:moveTo>
                  <a:pt x="2036" y="0"/>
                </a:moveTo>
                <a:lnTo>
                  <a:pt x="2055" y="0"/>
                </a:lnTo>
                <a:lnTo>
                  <a:pt x="2055" y="5"/>
                </a:lnTo>
                <a:lnTo>
                  <a:pt x="2036" y="5"/>
                </a:lnTo>
                <a:lnTo>
                  <a:pt x="2036" y="0"/>
                </a:lnTo>
                <a:close/>
                <a:moveTo>
                  <a:pt x="2069" y="0"/>
                </a:moveTo>
                <a:lnTo>
                  <a:pt x="2088" y="0"/>
                </a:lnTo>
                <a:lnTo>
                  <a:pt x="2088" y="5"/>
                </a:lnTo>
                <a:lnTo>
                  <a:pt x="2069" y="5"/>
                </a:lnTo>
                <a:lnTo>
                  <a:pt x="2069" y="0"/>
                </a:lnTo>
                <a:close/>
                <a:moveTo>
                  <a:pt x="2102" y="0"/>
                </a:moveTo>
                <a:lnTo>
                  <a:pt x="2121" y="0"/>
                </a:lnTo>
                <a:lnTo>
                  <a:pt x="2121" y="5"/>
                </a:lnTo>
                <a:lnTo>
                  <a:pt x="2102" y="5"/>
                </a:lnTo>
                <a:lnTo>
                  <a:pt x="2102" y="0"/>
                </a:lnTo>
                <a:close/>
                <a:moveTo>
                  <a:pt x="2136" y="0"/>
                </a:moveTo>
                <a:lnTo>
                  <a:pt x="2154" y="0"/>
                </a:lnTo>
                <a:lnTo>
                  <a:pt x="2154" y="5"/>
                </a:lnTo>
                <a:lnTo>
                  <a:pt x="2136" y="5"/>
                </a:lnTo>
                <a:lnTo>
                  <a:pt x="2136" y="0"/>
                </a:lnTo>
                <a:close/>
                <a:moveTo>
                  <a:pt x="2169" y="0"/>
                </a:moveTo>
                <a:lnTo>
                  <a:pt x="2187" y="0"/>
                </a:lnTo>
                <a:lnTo>
                  <a:pt x="2187" y="5"/>
                </a:lnTo>
                <a:lnTo>
                  <a:pt x="2169" y="5"/>
                </a:lnTo>
                <a:lnTo>
                  <a:pt x="2169" y="0"/>
                </a:lnTo>
                <a:close/>
                <a:moveTo>
                  <a:pt x="2202" y="0"/>
                </a:moveTo>
                <a:lnTo>
                  <a:pt x="2221" y="0"/>
                </a:lnTo>
                <a:lnTo>
                  <a:pt x="2221" y="5"/>
                </a:lnTo>
                <a:lnTo>
                  <a:pt x="2202" y="5"/>
                </a:lnTo>
                <a:lnTo>
                  <a:pt x="2202" y="0"/>
                </a:lnTo>
                <a:close/>
                <a:moveTo>
                  <a:pt x="2235" y="0"/>
                </a:moveTo>
                <a:lnTo>
                  <a:pt x="2254" y="0"/>
                </a:lnTo>
                <a:lnTo>
                  <a:pt x="2254" y="5"/>
                </a:lnTo>
                <a:lnTo>
                  <a:pt x="2235" y="5"/>
                </a:lnTo>
                <a:lnTo>
                  <a:pt x="2235" y="0"/>
                </a:lnTo>
                <a:close/>
                <a:moveTo>
                  <a:pt x="2268" y="0"/>
                </a:moveTo>
                <a:lnTo>
                  <a:pt x="2287" y="0"/>
                </a:lnTo>
                <a:lnTo>
                  <a:pt x="2287" y="5"/>
                </a:lnTo>
                <a:lnTo>
                  <a:pt x="2268" y="5"/>
                </a:lnTo>
                <a:lnTo>
                  <a:pt x="2268" y="0"/>
                </a:lnTo>
                <a:close/>
                <a:moveTo>
                  <a:pt x="2301" y="0"/>
                </a:moveTo>
                <a:lnTo>
                  <a:pt x="2320" y="0"/>
                </a:lnTo>
                <a:lnTo>
                  <a:pt x="2320" y="5"/>
                </a:lnTo>
                <a:lnTo>
                  <a:pt x="2301" y="5"/>
                </a:lnTo>
                <a:lnTo>
                  <a:pt x="2301" y="0"/>
                </a:lnTo>
                <a:close/>
                <a:moveTo>
                  <a:pt x="2334" y="0"/>
                </a:moveTo>
                <a:lnTo>
                  <a:pt x="2353" y="0"/>
                </a:lnTo>
                <a:lnTo>
                  <a:pt x="2353" y="5"/>
                </a:lnTo>
                <a:lnTo>
                  <a:pt x="2334" y="5"/>
                </a:lnTo>
                <a:lnTo>
                  <a:pt x="2334" y="0"/>
                </a:lnTo>
                <a:close/>
                <a:moveTo>
                  <a:pt x="2367" y="0"/>
                </a:moveTo>
                <a:lnTo>
                  <a:pt x="2386" y="0"/>
                </a:lnTo>
                <a:lnTo>
                  <a:pt x="2386" y="5"/>
                </a:lnTo>
                <a:lnTo>
                  <a:pt x="2367" y="5"/>
                </a:lnTo>
                <a:lnTo>
                  <a:pt x="2367" y="0"/>
                </a:lnTo>
                <a:close/>
                <a:moveTo>
                  <a:pt x="2400" y="0"/>
                </a:moveTo>
                <a:lnTo>
                  <a:pt x="2419" y="0"/>
                </a:lnTo>
                <a:lnTo>
                  <a:pt x="2419" y="5"/>
                </a:lnTo>
                <a:lnTo>
                  <a:pt x="2400" y="5"/>
                </a:lnTo>
                <a:lnTo>
                  <a:pt x="2400" y="0"/>
                </a:lnTo>
                <a:close/>
                <a:moveTo>
                  <a:pt x="2433" y="0"/>
                </a:moveTo>
                <a:lnTo>
                  <a:pt x="2452" y="0"/>
                </a:lnTo>
                <a:lnTo>
                  <a:pt x="2452" y="5"/>
                </a:lnTo>
                <a:lnTo>
                  <a:pt x="2433" y="5"/>
                </a:lnTo>
                <a:lnTo>
                  <a:pt x="2433" y="0"/>
                </a:lnTo>
                <a:close/>
                <a:moveTo>
                  <a:pt x="2462" y="0"/>
                </a:moveTo>
                <a:lnTo>
                  <a:pt x="2462" y="0"/>
                </a:lnTo>
                <a:lnTo>
                  <a:pt x="2462" y="5"/>
                </a:lnTo>
                <a:lnTo>
                  <a:pt x="2462" y="5"/>
                </a:lnTo>
                <a:lnTo>
                  <a:pt x="246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91" name="Rectangle 151"/>
          <p:cNvSpPr>
            <a:spLocks noChangeArrowheads="1"/>
          </p:cNvSpPr>
          <p:nvPr/>
        </p:nvSpPr>
        <p:spPr bwMode="auto">
          <a:xfrm>
            <a:off x="4075893" y="3231908"/>
            <a:ext cx="0" cy="2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92" name="Rectangle 152"/>
          <p:cNvSpPr>
            <a:spLocks noChangeArrowheads="1"/>
          </p:cNvSpPr>
          <p:nvPr/>
        </p:nvSpPr>
        <p:spPr bwMode="auto">
          <a:xfrm>
            <a:off x="4312919" y="3231908"/>
            <a:ext cx="0" cy="2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95" name="Rectangle 155"/>
          <p:cNvSpPr>
            <a:spLocks noChangeArrowheads="1"/>
          </p:cNvSpPr>
          <p:nvPr/>
        </p:nvSpPr>
        <p:spPr bwMode="auto">
          <a:xfrm>
            <a:off x="467544" y="3717032"/>
            <a:ext cx="581638" cy="2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target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998" name="Rectangle 158"/>
          <p:cNvSpPr>
            <a:spLocks noChangeArrowheads="1"/>
          </p:cNvSpPr>
          <p:nvPr/>
        </p:nvSpPr>
        <p:spPr bwMode="auto">
          <a:xfrm>
            <a:off x="6600805" y="4137985"/>
            <a:ext cx="166422" cy="3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075" name="Rectangle 235"/>
          <p:cNvSpPr>
            <a:spLocks noChangeArrowheads="1"/>
          </p:cNvSpPr>
          <p:nvPr/>
        </p:nvSpPr>
        <p:spPr bwMode="auto">
          <a:xfrm>
            <a:off x="2915816" y="2060848"/>
            <a:ext cx="336207" cy="20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SFD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080" name="Rectangle 240"/>
          <p:cNvSpPr>
            <a:spLocks noChangeArrowheads="1"/>
          </p:cNvSpPr>
          <p:nvPr/>
        </p:nvSpPr>
        <p:spPr bwMode="auto">
          <a:xfrm>
            <a:off x="5790547" y="1305444"/>
            <a:ext cx="647198" cy="2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magnet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084" name="Rectangle 244"/>
          <p:cNvSpPr>
            <a:spLocks noChangeArrowheads="1"/>
          </p:cNvSpPr>
          <p:nvPr/>
        </p:nvSpPr>
        <p:spPr bwMode="auto">
          <a:xfrm>
            <a:off x="2986584" y="2357771"/>
            <a:ext cx="8405" cy="178190"/>
          </a:xfrm>
          <a:prstGeom prst="rect">
            <a:avLst/>
          </a:prstGeom>
          <a:solidFill>
            <a:srgbClr val="4F6228"/>
          </a:solidFill>
          <a:ln w="0">
            <a:solidFill>
              <a:srgbClr val="4F622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85" name="Rectangle 245"/>
          <p:cNvSpPr>
            <a:spLocks noChangeArrowheads="1"/>
          </p:cNvSpPr>
          <p:nvPr/>
        </p:nvSpPr>
        <p:spPr bwMode="auto">
          <a:xfrm>
            <a:off x="3042058" y="2357771"/>
            <a:ext cx="16810" cy="178190"/>
          </a:xfrm>
          <a:prstGeom prst="rect">
            <a:avLst/>
          </a:prstGeom>
          <a:solidFill>
            <a:srgbClr val="4F6228"/>
          </a:solidFill>
          <a:ln w="0">
            <a:solidFill>
              <a:srgbClr val="4F622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86" name="Rectangle 246"/>
          <p:cNvSpPr>
            <a:spLocks noChangeArrowheads="1"/>
          </p:cNvSpPr>
          <p:nvPr/>
        </p:nvSpPr>
        <p:spPr bwMode="auto">
          <a:xfrm>
            <a:off x="3105937" y="2357771"/>
            <a:ext cx="8405" cy="178190"/>
          </a:xfrm>
          <a:prstGeom prst="rect">
            <a:avLst/>
          </a:prstGeom>
          <a:solidFill>
            <a:srgbClr val="4F6228"/>
          </a:solidFill>
          <a:ln w="0">
            <a:solidFill>
              <a:srgbClr val="4F622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Rounded Rectangle 257"/>
          <p:cNvSpPr/>
          <p:nvPr/>
        </p:nvSpPr>
        <p:spPr>
          <a:xfrm>
            <a:off x="1403648" y="1556792"/>
            <a:ext cx="936104" cy="36004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638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0" y="270892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p (24 </a:t>
            </a:r>
            <a:r>
              <a:rPr lang="en-US" b="1" dirty="0" err="1" smtClean="0">
                <a:latin typeface="Comic Sans MS" pitchFamily="66" charset="0"/>
              </a:rPr>
              <a:t>GeV</a:t>
            </a:r>
            <a:r>
              <a:rPr lang="en-US" b="1" dirty="0" smtClean="0">
                <a:latin typeface="Comic Sans MS" pitchFamily="66" charset="0"/>
              </a:rPr>
              <a:t>)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55" name="Curved Right Arrow 254"/>
          <p:cNvSpPr/>
          <p:nvPr/>
        </p:nvSpPr>
        <p:spPr>
          <a:xfrm>
            <a:off x="0" y="1052736"/>
            <a:ext cx="1115616" cy="1728192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467544" y="836712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</a:t>
            </a:r>
            <a:endParaRPr lang="en-US" dirty="0"/>
          </a:p>
        </p:txBody>
      </p:sp>
      <p:cxnSp>
        <p:nvCxnSpPr>
          <p:cNvPr id="260" name="Straight Arrow Connector 259"/>
          <p:cNvCxnSpPr/>
          <p:nvPr/>
        </p:nvCxnSpPr>
        <p:spPr>
          <a:xfrm flipH="1">
            <a:off x="1331640" y="1916832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3419872" y="2348880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3491880" y="2348880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3563888" y="2348880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3635896" y="2348880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3347864" y="2060848"/>
            <a:ext cx="370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Comic Sans MS" pitchFamily="66" charset="0"/>
              </a:rPr>
              <a:t>IH</a:t>
            </a:r>
            <a:endParaRPr lang="en-US" sz="1100" b="1" dirty="0">
              <a:latin typeface="Comic Sans MS" pitchFamily="66" charset="0"/>
            </a:endParaRPr>
          </a:p>
        </p:txBody>
      </p:sp>
      <p:sp>
        <p:nvSpPr>
          <p:cNvPr id="275" name="Line 23"/>
          <p:cNvSpPr>
            <a:spLocks noChangeShapeType="1"/>
          </p:cNvSpPr>
          <p:nvPr/>
        </p:nvSpPr>
        <p:spPr bwMode="auto">
          <a:xfrm>
            <a:off x="395536" y="4365104"/>
            <a:ext cx="58578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1173031" y="3514265"/>
            <a:ext cx="1800200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9" name="Straight Arrow Connector 268"/>
          <p:cNvCxnSpPr/>
          <p:nvPr/>
        </p:nvCxnSpPr>
        <p:spPr>
          <a:xfrm>
            <a:off x="452951" y="437836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452951" y="4450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72" name="Text Box 16"/>
          <p:cNvSpPr txBox="1">
            <a:spLocks noChangeArrowheads="1"/>
          </p:cNvSpPr>
          <p:nvPr/>
        </p:nvSpPr>
        <p:spPr bwMode="auto">
          <a:xfrm>
            <a:off x="1644593" y="4036230"/>
            <a:ext cx="479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1600" b="1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l-GR" sz="1600" b="1" i="1" baseline="-25000">
                <a:solidFill>
                  <a:srgbClr val="000000"/>
                </a:solidFill>
                <a:latin typeface="Times New Roman" pitchFamily="18" charset="0"/>
              </a:rPr>
              <a:t>π</a:t>
            </a:r>
            <a:endParaRPr lang="en-US"/>
          </a:p>
        </p:txBody>
      </p:sp>
      <p:sp>
        <p:nvSpPr>
          <p:cNvPr id="277" name="Line 27"/>
          <p:cNvSpPr>
            <a:spLocks noChangeShapeType="1"/>
          </p:cNvSpPr>
          <p:nvPr/>
        </p:nvSpPr>
        <p:spPr bwMode="auto">
          <a:xfrm>
            <a:off x="1654118" y="4358492"/>
            <a:ext cx="471488" cy="1587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8" name="Line 32"/>
          <p:cNvSpPr>
            <a:spLocks noChangeShapeType="1"/>
          </p:cNvSpPr>
          <p:nvPr/>
        </p:nvSpPr>
        <p:spPr bwMode="auto">
          <a:xfrm flipV="1">
            <a:off x="2262131" y="3931455"/>
            <a:ext cx="1192213" cy="2174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9" name="Line 33"/>
          <p:cNvSpPr>
            <a:spLocks noChangeShapeType="1"/>
          </p:cNvSpPr>
          <p:nvPr/>
        </p:nvSpPr>
        <p:spPr bwMode="auto">
          <a:xfrm>
            <a:off x="2279593" y="4577567"/>
            <a:ext cx="1174750" cy="22542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0" name="Text Box 34"/>
          <p:cNvSpPr txBox="1">
            <a:spLocks noChangeArrowheads="1"/>
          </p:cNvSpPr>
          <p:nvPr/>
        </p:nvSpPr>
        <p:spPr bwMode="auto">
          <a:xfrm>
            <a:off x="3405279" y="3802297"/>
            <a:ext cx="452263" cy="34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467" tIns="40234" rIns="80467" bIns="40234">
            <a:spAutoFit/>
          </a:bodyPr>
          <a:lstStyle/>
          <a:p>
            <a:r>
              <a:rPr lang="el-GR" sz="1700" i="1" dirty="0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1700" i="1" baseline="300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dirty="0"/>
          </a:p>
        </p:txBody>
      </p:sp>
      <p:sp>
        <p:nvSpPr>
          <p:cNvPr id="281" name="Text Box 36"/>
          <p:cNvSpPr txBox="1">
            <a:spLocks noChangeArrowheads="1"/>
          </p:cNvSpPr>
          <p:nvPr/>
        </p:nvSpPr>
        <p:spPr bwMode="auto">
          <a:xfrm>
            <a:off x="3405279" y="4738401"/>
            <a:ext cx="423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l-GR" sz="1700" i="1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1700" i="1" baseline="30000">
                <a:solidFill>
                  <a:srgbClr val="000000"/>
                </a:solidFill>
                <a:latin typeface="Times New Roman" pitchFamily="18" charset="0"/>
              </a:rPr>
              <a:t>−</a:t>
            </a:r>
            <a:endParaRPr lang="en-US"/>
          </a:p>
        </p:txBody>
      </p:sp>
      <p:sp>
        <p:nvSpPr>
          <p:cNvPr id="284" name="Oval 26"/>
          <p:cNvSpPr>
            <a:spLocks noChangeAspect="1" noChangeArrowheads="1"/>
          </p:cNvSpPr>
          <p:nvPr/>
        </p:nvSpPr>
        <p:spPr bwMode="auto">
          <a:xfrm>
            <a:off x="1203268" y="4271180"/>
            <a:ext cx="211138" cy="19208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285" name="Oval 28"/>
          <p:cNvSpPr>
            <a:spLocks noChangeArrowheads="1"/>
          </p:cNvSpPr>
          <p:nvPr/>
        </p:nvSpPr>
        <p:spPr bwMode="auto">
          <a:xfrm rot="5400000">
            <a:off x="1322331" y="4242605"/>
            <a:ext cx="398462" cy="2111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lIns="80467" tIns="40234" rIns="80467" bIns="40234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6" name="Oval 30"/>
          <p:cNvSpPr>
            <a:spLocks noChangeAspect="1" noChangeArrowheads="1"/>
          </p:cNvSpPr>
          <p:nvPr/>
        </p:nvSpPr>
        <p:spPr bwMode="auto">
          <a:xfrm flipV="1">
            <a:off x="1458856" y="4101317"/>
            <a:ext cx="111125" cy="968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10800000"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287" name="Oval 30"/>
          <p:cNvSpPr>
            <a:spLocks noChangeAspect="1" noChangeArrowheads="1"/>
          </p:cNvSpPr>
          <p:nvPr/>
        </p:nvSpPr>
        <p:spPr bwMode="auto">
          <a:xfrm flipV="1">
            <a:off x="1468381" y="4496605"/>
            <a:ext cx="109538" cy="968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10800000"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288" name="Oval 28"/>
          <p:cNvSpPr>
            <a:spLocks noChangeArrowheads="1"/>
          </p:cNvSpPr>
          <p:nvPr/>
        </p:nvSpPr>
        <p:spPr bwMode="auto">
          <a:xfrm rot="5400000">
            <a:off x="2036706" y="4258480"/>
            <a:ext cx="400050" cy="2111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289" name="Oval 30"/>
          <p:cNvSpPr>
            <a:spLocks noChangeAspect="1" noChangeArrowheads="1"/>
          </p:cNvSpPr>
          <p:nvPr/>
        </p:nvSpPr>
        <p:spPr bwMode="auto">
          <a:xfrm flipV="1">
            <a:off x="2173231" y="4117192"/>
            <a:ext cx="111125" cy="968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10800000"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290" name="Oval 30"/>
          <p:cNvSpPr>
            <a:spLocks noChangeAspect="1" noChangeArrowheads="1"/>
          </p:cNvSpPr>
          <p:nvPr/>
        </p:nvSpPr>
        <p:spPr bwMode="auto">
          <a:xfrm flipV="1">
            <a:off x="2182756" y="4512480"/>
            <a:ext cx="109538" cy="984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10800000"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293" name="Text Box 16"/>
          <p:cNvSpPr txBox="1">
            <a:spLocks noChangeArrowheads="1"/>
          </p:cNvSpPr>
          <p:nvPr/>
        </p:nvSpPr>
        <p:spPr bwMode="auto">
          <a:xfrm>
            <a:off x="2973231" y="4306353"/>
            <a:ext cx="536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ro-RO" sz="16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ro-RO" sz="1600" i="1" baseline="-25000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sp>
        <p:nvSpPr>
          <p:cNvPr id="282" name="Text Box 16"/>
          <p:cNvSpPr txBox="1">
            <a:spLocks noChangeArrowheads="1"/>
          </p:cNvSpPr>
          <p:nvPr/>
        </p:nvSpPr>
        <p:spPr bwMode="auto">
          <a:xfrm>
            <a:off x="1605079" y="4666393"/>
            <a:ext cx="536575" cy="3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467" tIns="40234" rIns="80467" bIns="40234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b="1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sp>
        <p:nvSpPr>
          <p:cNvPr id="305" name="Rectangle 304"/>
          <p:cNvSpPr/>
          <p:nvPr/>
        </p:nvSpPr>
        <p:spPr>
          <a:xfrm rot="-1080000">
            <a:off x="7918353" y="1175862"/>
            <a:ext cx="45719" cy="1053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 rot="-1080000">
            <a:off x="8051833" y="1093961"/>
            <a:ext cx="45719" cy="1206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 rot="1080000" flipH="1">
            <a:off x="7902025" y="2618192"/>
            <a:ext cx="45719" cy="1053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 rot="1080000">
            <a:off x="8028807" y="2527900"/>
            <a:ext cx="45719" cy="1223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42"/>
          <p:cNvSpPr>
            <a:spLocks noChangeArrowheads="1"/>
          </p:cNvSpPr>
          <p:nvPr/>
        </p:nvSpPr>
        <p:spPr bwMode="auto">
          <a:xfrm>
            <a:off x="7452320" y="3789040"/>
            <a:ext cx="7200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000000"/>
                </a:solidFill>
                <a:latin typeface="Comic Sans MS" pitchFamily="66" charset="0"/>
              </a:rPr>
              <a:t>VH HH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123728" y="2348880"/>
            <a:ext cx="432048" cy="216024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2195736" y="23488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2267744" y="23488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2339752" y="23488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411760" y="23488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2483768" y="23488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235"/>
          <p:cNvSpPr>
            <a:spLocks noChangeArrowheads="1"/>
          </p:cNvSpPr>
          <p:nvPr/>
        </p:nvSpPr>
        <p:spPr bwMode="auto">
          <a:xfrm>
            <a:off x="2195736" y="2060848"/>
            <a:ext cx="37029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 smtClean="0">
                <a:solidFill>
                  <a:srgbClr val="000000"/>
                </a:solidFill>
                <a:latin typeface="Comic Sans MS" pitchFamily="66" charset="0"/>
              </a:rPr>
              <a:t>MDC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083" name="Rectangle 243"/>
          <p:cNvSpPr>
            <a:spLocks noChangeArrowheads="1"/>
          </p:cNvSpPr>
          <p:nvPr/>
        </p:nvSpPr>
        <p:spPr bwMode="auto">
          <a:xfrm>
            <a:off x="1223180" y="2438460"/>
            <a:ext cx="6744305" cy="840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82" name="Freeform 242"/>
          <p:cNvSpPr>
            <a:spLocks/>
          </p:cNvSpPr>
          <p:nvPr/>
        </p:nvSpPr>
        <p:spPr bwMode="auto">
          <a:xfrm>
            <a:off x="1223180" y="2381305"/>
            <a:ext cx="4321937" cy="65560"/>
          </a:xfrm>
          <a:custGeom>
            <a:avLst/>
            <a:gdLst/>
            <a:ahLst/>
            <a:cxnLst>
              <a:cxn ang="0">
                <a:pos x="2571" y="5"/>
              </a:cxn>
              <a:cxn ang="0">
                <a:pos x="0" y="39"/>
              </a:cxn>
              <a:cxn ang="0">
                <a:pos x="0" y="34"/>
              </a:cxn>
              <a:cxn ang="0">
                <a:pos x="2571" y="0"/>
              </a:cxn>
              <a:cxn ang="0">
                <a:pos x="2571" y="5"/>
              </a:cxn>
            </a:cxnLst>
            <a:rect l="0" t="0" r="r" b="b"/>
            <a:pathLst>
              <a:path w="2571" h="39">
                <a:moveTo>
                  <a:pt x="2571" y="5"/>
                </a:moveTo>
                <a:lnTo>
                  <a:pt x="0" y="39"/>
                </a:lnTo>
                <a:lnTo>
                  <a:pt x="0" y="34"/>
                </a:lnTo>
                <a:lnTo>
                  <a:pt x="2571" y="0"/>
                </a:lnTo>
                <a:lnTo>
                  <a:pt x="2571" y="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81" name="Freeform 241"/>
          <p:cNvSpPr>
            <a:spLocks/>
          </p:cNvSpPr>
          <p:nvPr/>
        </p:nvSpPr>
        <p:spPr bwMode="auto">
          <a:xfrm>
            <a:off x="1223180" y="2438460"/>
            <a:ext cx="4298402" cy="7228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7" y="39"/>
              </a:cxn>
              <a:cxn ang="0">
                <a:pos x="2557" y="43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2557" h="43">
                <a:moveTo>
                  <a:pt x="0" y="0"/>
                </a:moveTo>
                <a:lnTo>
                  <a:pt x="2557" y="39"/>
                </a:lnTo>
                <a:lnTo>
                  <a:pt x="2557" y="4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55976" y="4941168"/>
            <a:ext cx="3240360" cy="18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96336" y="4365104"/>
            <a:ext cx="1368832" cy="178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" name="Freeform 198"/>
          <p:cNvSpPr/>
          <p:nvPr/>
        </p:nvSpPr>
        <p:spPr>
          <a:xfrm>
            <a:off x="2195736" y="4581128"/>
            <a:ext cx="78541" cy="283361"/>
          </a:xfrm>
          <a:custGeom>
            <a:avLst/>
            <a:gdLst>
              <a:gd name="connsiteX0" fmla="*/ 38501 w 147587"/>
              <a:gd name="connsiteY0" fmla="*/ 0 h 452388"/>
              <a:gd name="connsiteX1" fmla="*/ 134754 w 147587"/>
              <a:gd name="connsiteY1" fmla="*/ 86628 h 452388"/>
              <a:gd name="connsiteX2" fmla="*/ 28876 w 147587"/>
              <a:gd name="connsiteY2" fmla="*/ 154005 h 452388"/>
              <a:gd name="connsiteX3" fmla="*/ 115503 w 147587"/>
              <a:gd name="connsiteY3" fmla="*/ 240632 h 452388"/>
              <a:gd name="connsiteX4" fmla="*/ 38501 w 147587"/>
              <a:gd name="connsiteY4" fmla="*/ 288758 h 452388"/>
              <a:gd name="connsiteX5" fmla="*/ 144379 w 147587"/>
              <a:gd name="connsiteY5" fmla="*/ 375386 h 452388"/>
              <a:gd name="connsiteX6" fmla="*/ 19250 w 147587"/>
              <a:gd name="connsiteY6" fmla="*/ 442763 h 452388"/>
              <a:gd name="connsiteX7" fmla="*/ 28876 w 147587"/>
              <a:gd name="connsiteY7" fmla="*/ 433137 h 452388"/>
              <a:gd name="connsiteX8" fmla="*/ 19250 w 147587"/>
              <a:gd name="connsiteY8" fmla="*/ 442763 h 452388"/>
              <a:gd name="connsiteX9" fmla="*/ 19250 w 147587"/>
              <a:gd name="connsiteY9" fmla="*/ 442763 h 452388"/>
              <a:gd name="connsiteX10" fmla="*/ 19250 w 147587"/>
              <a:gd name="connsiteY10" fmla="*/ 442763 h 452388"/>
              <a:gd name="connsiteX11" fmla="*/ 19250 w 147587"/>
              <a:gd name="connsiteY11" fmla="*/ 433137 h 452388"/>
              <a:gd name="connsiteX12" fmla="*/ 9625 w 147587"/>
              <a:gd name="connsiteY12" fmla="*/ 433137 h 452388"/>
              <a:gd name="connsiteX13" fmla="*/ 9625 w 147587"/>
              <a:gd name="connsiteY13" fmla="*/ 433137 h 452388"/>
              <a:gd name="connsiteX14" fmla="*/ 0 w 147587"/>
              <a:gd name="connsiteY14" fmla="*/ 452388 h 452388"/>
              <a:gd name="connsiteX15" fmla="*/ 9625 w 147587"/>
              <a:gd name="connsiteY15" fmla="*/ 442763 h 452388"/>
              <a:gd name="connsiteX16" fmla="*/ 9625 w 147587"/>
              <a:gd name="connsiteY16" fmla="*/ 442763 h 452388"/>
              <a:gd name="connsiteX17" fmla="*/ 19250 w 147587"/>
              <a:gd name="connsiteY17" fmla="*/ 442763 h 452388"/>
              <a:gd name="connsiteX18" fmla="*/ 19250 w 147587"/>
              <a:gd name="connsiteY18" fmla="*/ 442763 h 4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587" h="452388">
                <a:moveTo>
                  <a:pt x="38501" y="0"/>
                </a:moveTo>
                <a:cubicBezTo>
                  <a:pt x="87429" y="30480"/>
                  <a:pt x="136358" y="60961"/>
                  <a:pt x="134754" y="86628"/>
                </a:cubicBezTo>
                <a:cubicBezTo>
                  <a:pt x="133150" y="112296"/>
                  <a:pt x="32084" y="128338"/>
                  <a:pt x="28876" y="154005"/>
                </a:cubicBezTo>
                <a:cubicBezTo>
                  <a:pt x="25668" y="179672"/>
                  <a:pt x="113899" y="218173"/>
                  <a:pt x="115503" y="240632"/>
                </a:cubicBezTo>
                <a:cubicBezTo>
                  <a:pt x="117107" y="263091"/>
                  <a:pt x="33688" y="266299"/>
                  <a:pt x="38501" y="288758"/>
                </a:cubicBezTo>
                <a:cubicBezTo>
                  <a:pt x="43314" y="311217"/>
                  <a:pt x="147587" y="349719"/>
                  <a:pt x="144379" y="375386"/>
                </a:cubicBezTo>
                <a:cubicBezTo>
                  <a:pt x="141171" y="401053"/>
                  <a:pt x="38500" y="433138"/>
                  <a:pt x="19250" y="442763"/>
                </a:cubicBezTo>
                <a:cubicBezTo>
                  <a:pt x="0" y="452388"/>
                  <a:pt x="28876" y="433137"/>
                  <a:pt x="28876" y="433137"/>
                </a:cubicBezTo>
                <a:lnTo>
                  <a:pt x="19250" y="442763"/>
                </a:lnTo>
                <a:lnTo>
                  <a:pt x="19250" y="442763"/>
                </a:lnTo>
                <a:lnTo>
                  <a:pt x="19250" y="442763"/>
                </a:lnTo>
                <a:cubicBezTo>
                  <a:pt x="19250" y="441159"/>
                  <a:pt x="20854" y="434741"/>
                  <a:pt x="19250" y="433137"/>
                </a:cubicBezTo>
                <a:cubicBezTo>
                  <a:pt x="17646" y="431533"/>
                  <a:pt x="9625" y="433137"/>
                  <a:pt x="9625" y="433137"/>
                </a:cubicBezTo>
                <a:lnTo>
                  <a:pt x="9625" y="433137"/>
                </a:lnTo>
                <a:cubicBezTo>
                  <a:pt x="8021" y="436346"/>
                  <a:pt x="0" y="450784"/>
                  <a:pt x="0" y="452388"/>
                </a:cubicBezTo>
                <a:lnTo>
                  <a:pt x="9625" y="442763"/>
                </a:lnTo>
                <a:lnTo>
                  <a:pt x="9625" y="442763"/>
                </a:lnTo>
                <a:lnTo>
                  <a:pt x="19250" y="442763"/>
                </a:lnTo>
                <a:lnTo>
                  <a:pt x="19250" y="442763"/>
                </a:ln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Quad Arrow 201"/>
          <p:cNvSpPr/>
          <p:nvPr/>
        </p:nvSpPr>
        <p:spPr>
          <a:xfrm rot="2700000">
            <a:off x="2169663" y="4837990"/>
            <a:ext cx="204394" cy="214584"/>
          </a:xfrm>
          <a:prstGeom prst="quad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5576" y="260648"/>
            <a:ext cx="1840563" cy="1512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180163" y="889797"/>
            <a:ext cx="8732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0" y="889797"/>
            <a:ext cx="514521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flipV="1">
            <a:off x="1082603" y="523084"/>
            <a:ext cx="2207408" cy="36424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78540" y="624331"/>
            <a:ext cx="198017" cy="25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1452669" y="1018208"/>
            <a:ext cx="1713100" cy="362564"/>
          </a:xfrm>
          <a:prstGeom prst="line">
            <a:avLst/>
          </a:prstGeom>
          <a:ln w="28575">
            <a:solidFill>
              <a:srgbClr val="FF0000"/>
            </a:solidFill>
            <a:headEnd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Oval 26"/>
          <p:cNvSpPr>
            <a:spLocks noChangeAspect="1" noChangeArrowheads="1"/>
          </p:cNvSpPr>
          <p:nvPr/>
        </p:nvSpPr>
        <p:spPr bwMode="auto">
          <a:xfrm>
            <a:off x="1024172" y="813244"/>
            <a:ext cx="214248" cy="15063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3192625" y="649026"/>
            <a:ext cx="425251" cy="26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l-GR" sz="1700" i="1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1700" i="1" baseline="30000">
                <a:solidFill>
                  <a:srgbClr val="000000"/>
                </a:solidFill>
                <a:latin typeface="Times New Roman" pitchFamily="18" charset="0"/>
              </a:rPr>
              <a:t>−</a:t>
            </a:r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1464031" y="900909"/>
            <a:ext cx="1825981" cy="11482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68"/>
          <p:cNvCxnSpPr>
            <a:cxnSpLocks noChangeShapeType="1"/>
          </p:cNvCxnSpPr>
          <p:nvPr/>
        </p:nvCxnSpPr>
        <p:spPr bwMode="auto">
          <a:xfrm>
            <a:off x="1205958" y="950298"/>
            <a:ext cx="245088" cy="80257"/>
          </a:xfrm>
          <a:prstGeom prst="line">
            <a:avLst/>
          </a:prstGeom>
          <a:noFill/>
          <a:ln w="19050" cmpd="dbl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239391" y="1268760"/>
            <a:ext cx="519390" cy="26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l-GR" sz="1700" i="1" dirty="0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1700" i="1" baseline="300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dirty="0"/>
          </a:p>
        </p:txBody>
      </p:sp>
      <p:sp>
        <p:nvSpPr>
          <p:cNvPr id="14" name="Freeform 29"/>
          <p:cNvSpPr>
            <a:spLocks noEditPoints="1"/>
          </p:cNvSpPr>
          <p:nvPr/>
        </p:nvSpPr>
        <p:spPr bwMode="auto">
          <a:xfrm rot="20867220">
            <a:off x="1681525" y="779906"/>
            <a:ext cx="232103" cy="207433"/>
          </a:xfrm>
          <a:custGeom>
            <a:avLst/>
            <a:gdLst>
              <a:gd name="T0" fmla="*/ 0 w 582"/>
              <a:gd name="T1" fmla="*/ 0 h 958"/>
              <a:gd name="T2" fmla="*/ 0 w 582"/>
              <a:gd name="T3" fmla="*/ 0 h 958"/>
              <a:gd name="T4" fmla="*/ 0 w 582"/>
              <a:gd name="T5" fmla="*/ 0 h 958"/>
              <a:gd name="T6" fmla="*/ 0 w 582"/>
              <a:gd name="T7" fmla="*/ 0 h 958"/>
              <a:gd name="T8" fmla="*/ 0 w 582"/>
              <a:gd name="T9" fmla="*/ 0 h 958"/>
              <a:gd name="T10" fmla="*/ 0 w 582"/>
              <a:gd name="T11" fmla="*/ 0 h 958"/>
              <a:gd name="T12" fmla="*/ 0 w 582"/>
              <a:gd name="T13" fmla="*/ 0 h 958"/>
              <a:gd name="T14" fmla="*/ 0 w 582"/>
              <a:gd name="T15" fmla="*/ 0 h 958"/>
              <a:gd name="T16" fmla="*/ 0 w 582"/>
              <a:gd name="T17" fmla="*/ 0 h 958"/>
              <a:gd name="T18" fmla="*/ 0 w 582"/>
              <a:gd name="T19" fmla="*/ 0 h 958"/>
              <a:gd name="T20" fmla="*/ 0 w 582"/>
              <a:gd name="T21" fmla="*/ 0 h 958"/>
              <a:gd name="T22" fmla="*/ 0 w 582"/>
              <a:gd name="T23" fmla="*/ 0 h 958"/>
              <a:gd name="T24" fmla="*/ 0 w 582"/>
              <a:gd name="T25" fmla="*/ 0 h 958"/>
              <a:gd name="T26" fmla="*/ 0 w 582"/>
              <a:gd name="T27" fmla="*/ 0 h 958"/>
              <a:gd name="T28" fmla="*/ 0 w 582"/>
              <a:gd name="T29" fmla="*/ 0 h 958"/>
              <a:gd name="T30" fmla="*/ 0 w 582"/>
              <a:gd name="T31" fmla="*/ 0 h 958"/>
              <a:gd name="T32" fmla="*/ 0 w 582"/>
              <a:gd name="T33" fmla="*/ 0 h 958"/>
              <a:gd name="T34" fmla="*/ 0 w 582"/>
              <a:gd name="T35" fmla="*/ 0 h 958"/>
              <a:gd name="T36" fmla="*/ 0 w 582"/>
              <a:gd name="T37" fmla="*/ 0 h 958"/>
              <a:gd name="T38" fmla="*/ 0 w 582"/>
              <a:gd name="T39" fmla="*/ 0 h 958"/>
              <a:gd name="T40" fmla="*/ 0 w 582"/>
              <a:gd name="T41" fmla="*/ 0 h 958"/>
              <a:gd name="T42" fmla="*/ 0 w 582"/>
              <a:gd name="T43" fmla="*/ 0 h 958"/>
              <a:gd name="T44" fmla="*/ 0 w 582"/>
              <a:gd name="T45" fmla="*/ 0 h 958"/>
              <a:gd name="T46" fmla="*/ 0 w 582"/>
              <a:gd name="T47" fmla="*/ 0 h 958"/>
              <a:gd name="T48" fmla="*/ 0 w 582"/>
              <a:gd name="T49" fmla="*/ 0 h 958"/>
              <a:gd name="T50" fmla="*/ 0 w 582"/>
              <a:gd name="T51" fmla="*/ 0 h 958"/>
              <a:gd name="T52" fmla="*/ 0 w 582"/>
              <a:gd name="T53" fmla="*/ 0 h 958"/>
              <a:gd name="T54" fmla="*/ 0 w 582"/>
              <a:gd name="T55" fmla="*/ 0 h 958"/>
              <a:gd name="T56" fmla="*/ 0 w 582"/>
              <a:gd name="T57" fmla="*/ 0 h 958"/>
              <a:gd name="T58" fmla="*/ 0 w 582"/>
              <a:gd name="T59" fmla="*/ 0 h 958"/>
              <a:gd name="T60" fmla="*/ 0 w 582"/>
              <a:gd name="T61" fmla="*/ 0 h 958"/>
              <a:gd name="T62" fmla="*/ 0 w 582"/>
              <a:gd name="T63" fmla="*/ 0 h 958"/>
              <a:gd name="T64" fmla="*/ 0 w 582"/>
              <a:gd name="T65" fmla="*/ 0 h 958"/>
              <a:gd name="T66" fmla="*/ 0 w 582"/>
              <a:gd name="T67" fmla="*/ 0 h 958"/>
              <a:gd name="T68" fmla="*/ 0 w 582"/>
              <a:gd name="T69" fmla="*/ 0 h 958"/>
              <a:gd name="T70" fmla="*/ 0 w 582"/>
              <a:gd name="T71" fmla="*/ 0 h 958"/>
              <a:gd name="T72" fmla="*/ 0 w 582"/>
              <a:gd name="T73" fmla="*/ 0 h 958"/>
              <a:gd name="T74" fmla="*/ 0 w 582"/>
              <a:gd name="T75" fmla="*/ 0 h 958"/>
              <a:gd name="T76" fmla="*/ 0 w 582"/>
              <a:gd name="T77" fmla="*/ 0 h 958"/>
              <a:gd name="T78" fmla="*/ 0 w 582"/>
              <a:gd name="T79" fmla="*/ 0 h 958"/>
              <a:gd name="T80" fmla="*/ 0 w 582"/>
              <a:gd name="T81" fmla="*/ 0 h 958"/>
              <a:gd name="T82" fmla="*/ 0 w 582"/>
              <a:gd name="T83" fmla="*/ 0 h 958"/>
              <a:gd name="T84" fmla="*/ 0 w 582"/>
              <a:gd name="T85" fmla="*/ 0 h 958"/>
              <a:gd name="T86" fmla="*/ 0 w 582"/>
              <a:gd name="T87" fmla="*/ 0 h 958"/>
              <a:gd name="T88" fmla="*/ 0 w 582"/>
              <a:gd name="T89" fmla="*/ 0 h 958"/>
              <a:gd name="T90" fmla="*/ 0 w 582"/>
              <a:gd name="T91" fmla="*/ 0 h 958"/>
              <a:gd name="T92" fmla="*/ 0 w 582"/>
              <a:gd name="T93" fmla="*/ 0 h 958"/>
              <a:gd name="T94" fmla="*/ 0 w 582"/>
              <a:gd name="T95" fmla="*/ 0 h 958"/>
              <a:gd name="T96" fmla="*/ 0 w 582"/>
              <a:gd name="T97" fmla="*/ 0 h 958"/>
              <a:gd name="T98" fmla="*/ 0 w 582"/>
              <a:gd name="T99" fmla="*/ 0 h 958"/>
              <a:gd name="T100" fmla="*/ 0 w 582"/>
              <a:gd name="T101" fmla="*/ 0 h 958"/>
              <a:gd name="T102" fmla="*/ 0 w 582"/>
              <a:gd name="T103" fmla="*/ 0 h 958"/>
              <a:gd name="T104" fmla="*/ 0 w 582"/>
              <a:gd name="T105" fmla="*/ 0 h 958"/>
              <a:gd name="T106" fmla="*/ 0 w 582"/>
              <a:gd name="T107" fmla="*/ 0 h 958"/>
              <a:gd name="T108" fmla="*/ 0 w 582"/>
              <a:gd name="T109" fmla="*/ 0 h 958"/>
              <a:gd name="T110" fmla="*/ 0 w 582"/>
              <a:gd name="T111" fmla="*/ 0 h 958"/>
              <a:gd name="T112" fmla="*/ 0 w 582"/>
              <a:gd name="T113" fmla="*/ 0 h 958"/>
              <a:gd name="T114" fmla="*/ 0 w 582"/>
              <a:gd name="T115" fmla="*/ 0 h 958"/>
              <a:gd name="T116" fmla="*/ 0 w 582"/>
              <a:gd name="T117" fmla="*/ 0 h 958"/>
              <a:gd name="T118" fmla="*/ 0 w 582"/>
              <a:gd name="T119" fmla="*/ 0 h 958"/>
              <a:gd name="T120" fmla="*/ 0 w 582"/>
              <a:gd name="T121" fmla="*/ 0 h 9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2"/>
              <a:gd name="T184" fmla="*/ 0 h 958"/>
              <a:gd name="T185" fmla="*/ 582 w 582"/>
              <a:gd name="T186" fmla="*/ 958 h 9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2" h="958">
                <a:moveTo>
                  <a:pt x="66" y="0"/>
                </a:moveTo>
                <a:lnTo>
                  <a:pt x="66" y="2"/>
                </a:lnTo>
                <a:lnTo>
                  <a:pt x="62" y="8"/>
                </a:lnTo>
                <a:lnTo>
                  <a:pt x="52" y="20"/>
                </a:lnTo>
                <a:lnTo>
                  <a:pt x="38" y="40"/>
                </a:lnTo>
                <a:lnTo>
                  <a:pt x="24" y="60"/>
                </a:lnTo>
                <a:lnTo>
                  <a:pt x="14" y="80"/>
                </a:lnTo>
                <a:lnTo>
                  <a:pt x="6" y="96"/>
                </a:lnTo>
                <a:lnTo>
                  <a:pt x="0" y="112"/>
                </a:lnTo>
                <a:lnTo>
                  <a:pt x="0" y="124"/>
                </a:lnTo>
                <a:lnTo>
                  <a:pt x="0" y="138"/>
                </a:lnTo>
                <a:lnTo>
                  <a:pt x="4" y="150"/>
                </a:lnTo>
                <a:lnTo>
                  <a:pt x="10" y="162"/>
                </a:lnTo>
                <a:lnTo>
                  <a:pt x="18" y="176"/>
                </a:lnTo>
                <a:lnTo>
                  <a:pt x="28" y="192"/>
                </a:lnTo>
                <a:lnTo>
                  <a:pt x="36" y="206"/>
                </a:lnTo>
                <a:lnTo>
                  <a:pt x="46" y="222"/>
                </a:lnTo>
                <a:lnTo>
                  <a:pt x="54" y="238"/>
                </a:lnTo>
                <a:lnTo>
                  <a:pt x="62" y="254"/>
                </a:lnTo>
                <a:lnTo>
                  <a:pt x="66" y="270"/>
                </a:lnTo>
                <a:lnTo>
                  <a:pt x="66" y="286"/>
                </a:lnTo>
                <a:lnTo>
                  <a:pt x="66" y="302"/>
                </a:lnTo>
                <a:lnTo>
                  <a:pt x="62" y="318"/>
                </a:lnTo>
                <a:lnTo>
                  <a:pt x="54" y="336"/>
                </a:lnTo>
                <a:lnTo>
                  <a:pt x="46" y="356"/>
                </a:lnTo>
                <a:lnTo>
                  <a:pt x="38" y="378"/>
                </a:lnTo>
                <a:lnTo>
                  <a:pt x="30" y="396"/>
                </a:lnTo>
                <a:lnTo>
                  <a:pt x="20" y="416"/>
                </a:lnTo>
                <a:lnTo>
                  <a:pt x="14" y="434"/>
                </a:lnTo>
                <a:lnTo>
                  <a:pt x="10" y="452"/>
                </a:lnTo>
                <a:lnTo>
                  <a:pt x="10" y="468"/>
                </a:lnTo>
                <a:lnTo>
                  <a:pt x="10" y="484"/>
                </a:lnTo>
                <a:lnTo>
                  <a:pt x="14" y="498"/>
                </a:lnTo>
                <a:lnTo>
                  <a:pt x="20" y="514"/>
                </a:lnTo>
                <a:lnTo>
                  <a:pt x="30" y="530"/>
                </a:lnTo>
                <a:lnTo>
                  <a:pt x="38" y="548"/>
                </a:lnTo>
                <a:lnTo>
                  <a:pt x="46" y="564"/>
                </a:lnTo>
                <a:lnTo>
                  <a:pt x="54" y="580"/>
                </a:lnTo>
                <a:lnTo>
                  <a:pt x="62" y="596"/>
                </a:lnTo>
                <a:lnTo>
                  <a:pt x="66" y="612"/>
                </a:lnTo>
                <a:lnTo>
                  <a:pt x="66" y="628"/>
                </a:lnTo>
                <a:lnTo>
                  <a:pt x="66" y="644"/>
                </a:lnTo>
                <a:lnTo>
                  <a:pt x="62" y="660"/>
                </a:lnTo>
                <a:lnTo>
                  <a:pt x="54" y="678"/>
                </a:lnTo>
                <a:lnTo>
                  <a:pt x="46" y="698"/>
                </a:lnTo>
                <a:lnTo>
                  <a:pt x="38" y="720"/>
                </a:lnTo>
                <a:lnTo>
                  <a:pt x="30" y="738"/>
                </a:lnTo>
                <a:lnTo>
                  <a:pt x="20" y="758"/>
                </a:lnTo>
                <a:lnTo>
                  <a:pt x="14" y="776"/>
                </a:lnTo>
                <a:lnTo>
                  <a:pt x="10" y="794"/>
                </a:lnTo>
                <a:lnTo>
                  <a:pt x="10" y="810"/>
                </a:lnTo>
                <a:lnTo>
                  <a:pt x="10" y="826"/>
                </a:lnTo>
                <a:lnTo>
                  <a:pt x="16" y="840"/>
                </a:lnTo>
                <a:lnTo>
                  <a:pt x="26" y="858"/>
                </a:lnTo>
                <a:lnTo>
                  <a:pt x="40" y="876"/>
                </a:lnTo>
                <a:lnTo>
                  <a:pt x="58" y="896"/>
                </a:lnTo>
                <a:lnTo>
                  <a:pt x="80" y="918"/>
                </a:lnTo>
                <a:lnTo>
                  <a:pt x="100" y="936"/>
                </a:lnTo>
                <a:lnTo>
                  <a:pt x="114" y="950"/>
                </a:lnTo>
                <a:lnTo>
                  <a:pt x="122" y="956"/>
                </a:lnTo>
                <a:lnTo>
                  <a:pt x="124" y="958"/>
                </a:lnTo>
                <a:moveTo>
                  <a:pt x="296" y="0"/>
                </a:moveTo>
                <a:lnTo>
                  <a:pt x="294" y="2"/>
                </a:lnTo>
                <a:lnTo>
                  <a:pt x="290" y="8"/>
                </a:lnTo>
                <a:lnTo>
                  <a:pt x="280" y="20"/>
                </a:lnTo>
                <a:lnTo>
                  <a:pt x="268" y="40"/>
                </a:lnTo>
                <a:lnTo>
                  <a:pt x="254" y="60"/>
                </a:lnTo>
                <a:lnTo>
                  <a:pt x="242" y="80"/>
                </a:lnTo>
                <a:lnTo>
                  <a:pt x="234" y="96"/>
                </a:lnTo>
                <a:lnTo>
                  <a:pt x="230" y="112"/>
                </a:lnTo>
                <a:lnTo>
                  <a:pt x="228" y="124"/>
                </a:lnTo>
                <a:lnTo>
                  <a:pt x="230" y="138"/>
                </a:lnTo>
                <a:lnTo>
                  <a:pt x="234" y="150"/>
                </a:lnTo>
                <a:lnTo>
                  <a:pt x="238" y="162"/>
                </a:lnTo>
                <a:lnTo>
                  <a:pt x="248" y="176"/>
                </a:lnTo>
                <a:lnTo>
                  <a:pt x="256" y="192"/>
                </a:lnTo>
                <a:lnTo>
                  <a:pt x="264" y="206"/>
                </a:lnTo>
                <a:lnTo>
                  <a:pt x="276" y="222"/>
                </a:lnTo>
                <a:lnTo>
                  <a:pt x="282" y="238"/>
                </a:lnTo>
                <a:lnTo>
                  <a:pt x="290" y="254"/>
                </a:lnTo>
                <a:lnTo>
                  <a:pt x="294" y="270"/>
                </a:lnTo>
                <a:lnTo>
                  <a:pt x="296" y="286"/>
                </a:lnTo>
                <a:lnTo>
                  <a:pt x="294" y="302"/>
                </a:lnTo>
                <a:lnTo>
                  <a:pt x="290" y="318"/>
                </a:lnTo>
                <a:lnTo>
                  <a:pt x="284" y="336"/>
                </a:lnTo>
                <a:lnTo>
                  <a:pt x="276" y="356"/>
                </a:lnTo>
                <a:lnTo>
                  <a:pt x="266" y="378"/>
                </a:lnTo>
                <a:lnTo>
                  <a:pt x="258" y="396"/>
                </a:lnTo>
                <a:lnTo>
                  <a:pt x="250" y="416"/>
                </a:lnTo>
                <a:lnTo>
                  <a:pt x="244" y="434"/>
                </a:lnTo>
                <a:lnTo>
                  <a:pt x="240" y="452"/>
                </a:lnTo>
                <a:lnTo>
                  <a:pt x="238" y="468"/>
                </a:lnTo>
                <a:lnTo>
                  <a:pt x="240" y="484"/>
                </a:lnTo>
                <a:lnTo>
                  <a:pt x="244" y="498"/>
                </a:lnTo>
                <a:lnTo>
                  <a:pt x="250" y="514"/>
                </a:lnTo>
                <a:lnTo>
                  <a:pt x="258" y="530"/>
                </a:lnTo>
                <a:lnTo>
                  <a:pt x="268" y="548"/>
                </a:lnTo>
                <a:lnTo>
                  <a:pt x="276" y="564"/>
                </a:lnTo>
                <a:lnTo>
                  <a:pt x="284" y="580"/>
                </a:lnTo>
                <a:lnTo>
                  <a:pt x="290" y="596"/>
                </a:lnTo>
                <a:lnTo>
                  <a:pt x="294" y="612"/>
                </a:lnTo>
                <a:lnTo>
                  <a:pt x="296" y="628"/>
                </a:lnTo>
                <a:lnTo>
                  <a:pt x="294" y="644"/>
                </a:lnTo>
                <a:lnTo>
                  <a:pt x="290" y="660"/>
                </a:lnTo>
                <a:lnTo>
                  <a:pt x="284" y="678"/>
                </a:lnTo>
                <a:lnTo>
                  <a:pt x="276" y="698"/>
                </a:lnTo>
                <a:lnTo>
                  <a:pt x="266" y="720"/>
                </a:lnTo>
                <a:lnTo>
                  <a:pt x="258" y="738"/>
                </a:lnTo>
                <a:lnTo>
                  <a:pt x="250" y="758"/>
                </a:lnTo>
                <a:lnTo>
                  <a:pt x="244" y="776"/>
                </a:lnTo>
                <a:lnTo>
                  <a:pt x="240" y="794"/>
                </a:lnTo>
                <a:lnTo>
                  <a:pt x="238" y="810"/>
                </a:lnTo>
                <a:lnTo>
                  <a:pt x="240" y="826"/>
                </a:lnTo>
                <a:lnTo>
                  <a:pt x="246" y="840"/>
                </a:lnTo>
                <a:lnTo>
                  <a:pt x="254" y="858"/>
                </a:lnTo>
                <a:lnTo>
                  <a:pt x="268" y="876"/>
                </a:lnTo>
                <a:lnTo>
                  <a:pt x="288" y="896"/>
                </a:lnTo>
                <a:lnTo>
                  <a:pt x="310" y="918"/>
                </a:lnTo>
                <a:lnTo>
                  <a:pt x="330" y="936"/>
                </a:lnTo>
                <a:lnTo>
                  <a:pt x="344" y="950"/>
                </a:lnTo>
                <a:lnTo>
                  <a:pt x="352" y="956"/>
                </a:lnTo>
                <a:lnTo>
                  <a:pt x="352" y="958"/>
                </a:lnTo>
                <a:moveTo>
                  <a:pt x="524" y="0"/>
                </a:moveTo>
                <a:lnTo>
                  <a:pt x="524" y="2"/>
                </a:lnTo>
                <a:lnTo>
                  <a:pt x="520" y="8"/>
                </a:lnTo>
                <a:lnTo>
                  <a:pt x="510" y="20"/>
                </a:lnTo>
                <a:lnTo>
                  <a:pt x="496" y="40"/>
                </a:lnTo>
                <a:lnTo>
                  <a:pt x="482" y="60"/>
                </a:lnTo>
                <a:lnTo>
                  <a:pt x="472" y="80"/>
                </a:lnTo>
                <a:lnTo>
                  <a:pt x="464" y="96"/>
                </a:lnTo>
                <a:lnTo>
                  <a:pt x="458" y="112"/>
                </a:lnTo>
                <a:lnTo>
                  <a:pt x="458" y="124"/>
                </a:lnTo>
                <a:lnTo>
                  <a:pt x="458" y="138"/>
                </a:lnTo>
                <a:lnTo>
                  <a:pt x="462" y="150"/>
                </a:lnTo>
                <a:lnTo>
                  <a:pt x="468" y="162"/>
                </a:lnTo>
                <a:lnTo>
                  <a:pt x="476" y="176"/>
                </a:lnTo>
                <a:lnTo>
                  <a:pt x="486" y="192"/>
                </a:lnTo>
                <a:lnTo>
                  <a:pt x="494" y="206"/>
                </a:lnTo>
                <a:lnTo>
                  <a:pt x="504" y="222"/>
                </a:lnTo>
                <a:lnTo>
                  <a:pt x="512" y="238"/>
                </a:lnTo>
                <a:lnTo>
                  <a:pt x="520" y="254"/>
                </a:lnTo>
                <a:lnTo>
                  <a:pt x="524" y="270"/>
                </a:lnTo>
                <a:lnTo>
                  <a:pt x="524" y="286"/>
                </a:lnTo>
                <a:lnTo>
                  <a:pt x="524" y="302"/>
                </a:lnTo>
                <a:lnTo>
                  <a:pt x="520" y="318"/>
                </a:lnTo>
                <a:lnTo>
                  <a:pt x="514" y="336"/>
                </a:lnTo>
                <a:lnTo>
                  <a:pt x="504" y="356"/>
                </a:lnTo>
                <a:lnTo>
                  <a:pt x="496" y="378"/>
                </a:lnTo>
                <a:lnTo>
                  <a:pt x="488" y="396"/>
                </a:lnTo>
                <a:lnTo>
                  <a:pt x="478" y="416"/>
                </a:lnTo>
                <a:lnTo>
                  <a:pt x="472" y="434"/>
                </a:lnTo>
                <a:lnTo>
                  <a:pt x="468" y="452"/>
                </a:lnTo>
                <a:lnTo>
                  <a:pt x="468" y="468"/>
                </a:lnTo>
                <a:lnTo>
                  <a:pt x="468" y="484"/>
                </a:lnTo>
                <a:lnTo>
                  <a:pt x="472" y="498"/>
                </a:lnTo>
                <a:lnTo>
                  <a:pt x="478" y="514"/>
                </a:lnTo>
                <a:lnTo>
                  <a:pt x="488" y="530"/>
                </a:lnTo>
                <a:lnTo>
                  <a:pt x="496" y="548"/>
                </a:lnTo>
                <a:lnTo>
                  <a:pt x="504" y="564"/>
                </a:lnTo>
                <a:lnTo>
                  <a:pt x="514" y="580"/>
                </a:lnTo>
                <a:lnTo>
                  <a:pt x="520" y="596"/>
                </a:lnTo>
                <a:lnTo>
                  <a:pt x="524" y="612"/>
                </a:lnTo>
                <a:lnTo>
                  <a:pt x="524" y="628"/>
                </a:lnTo>
                <a:lnTo>
                  <a:pt x="524" y="644"/>
                </a:lnTo>
                <a:lnTo>
                  <a:pt x="520" y="660"/>
                </a:lnTo>
                <a:lnTo>
                  <a:pt x="514" y="678"/>
                </a:lnTo>
                <a:lnTo>
                  <a:pt x="504" y="698"/>
                </a:lnTo>
                <a:lnTo>
                  <a:pt x="496" y="720"/>
                </a:lnTo>
                <a:lnTo>
                  <a:pt x="488" y="738"/>
                </a:lnTo>
                <a:lnTo>
                  <a:pt x="478" y="758"/>
                </a:lnTo>
                <a:lnTo>
                  <a:pt x="472" y="776"/>
                </a:lnTo>
                <a:lnTo>
                  <a:pt x="468" y="794"/>
                </a:lnTo>
                <a:lnTo>
                  <a:pt x="468" y="810"/>
                </a:lnTo>
                <a:lnTo>
                  <a:pt x="468" y="826"/>
                </a:lnTo>
                <a:lnTo>
                  <a:pt x="474" y="840"/>
                </a:lnTo>
                <a:lnTo>
                  <a:pt x="484" y="858"/>
                </a:lnTo>
                <a:lnTo>
                  <a:pt x="498" y="876"/>
                </a:lnTo>
                <a:lnTo>
                  <a:pt x="516" y="896"/>
                </a:lnTo>
                <a:lnTo>
                  <a:pt x="538" y="918"/>
                </a:lnTo>
                <a:lnTo>
                  <a:pt x="558" y="936"/>
                </a:lnTo>
                <a:lnTo>
                  <a:pt x="572" y="950"/>
                </a:lnTo>
                <a:lnTo>
                  <a:pt x="580" y="956"/>
                </a:lnTo>
                <a:lnTo>
                  <a:pt x="582" y="958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lIns="80467" tIns="40234" rIns="80467" bIns="40234"/>
          <a:lstStyle/>
          <a:p>
            <a:endParaRPr lang="en-US"/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861862" y="950298"/>
            <a:ext cx="908933" cy="25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,…</a:t>
            </a:r>
            <a:endParaRPr lang="en-US"/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3758932" y="428667"/>
            <a:ext cx="809848" cy="2547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467" tIns="40234" rIns="80467" bIns="40234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en-US" sz="1600" b="1" baseline="-25000" dirty="0" smtClean="0">
                <a:solidFill>
                  <a:srgbClr val="000000"/>
                </a:solidFill>
                <a:latin typeface="Comic Sans MS" pitchFamily="66" charset="0"/>
              </a:rPr>
              <a:t>CC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8" name="Straight Connector 68"/>
          <p:cNvCxnSpPr>
            <a:cxnSpLocks noChangeShapeType="1"/>
          </p:cNvCxnSpPr>
          <p:nvPr/>
        </p:nvCxnSpPr>
        <p:spPr bwMode="auto">
          <a:xfrm>
            <a:off x="1222189" y="925604"/>
            <a:ext cx="243464" cy="76553"/>
          </a:xfrm>
          <a:prstGeom prst="line">
            <a:avLst/>
          </a:prstGeom>
          <a:noFill/>
          <a:ln w="19050" cmpd="dbl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460258" y="876716"/>
            <a:ext cx="1652310" cy="3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467" tIns="40234" rIns="80467" bIns="40234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Coulomb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pairs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3243575" y="372660"/>
            <a:ext cx="519390" cy="26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l-GR" sz="1700" i="1" dirty="0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1700" i="1" baseline="300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20688"/>
            <a:ext cx="342953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3310882" y="4407581"/>
            <a:ext cx="383606" cy="34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l-GR" sz="1700" i="1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1700" i="1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3635896" y="5877272"/>
            <a:ext cx="1513381" cy="26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/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Accidental pairs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0" y="3573016"/>
            <a:ext cx="5252320" cy="1374062"/>
            <a:chOff x="70468" y="2924944"/>
            <a:chExt cx="5252320" cy="1590086"/>
          </a:xfrm>
        </p:grpSpPr>
        <p:sp>
          <p:nvSpPr>
            <p:cNvPr id="68" name="Rectangle 67"/>
            <p:cNvSpPr/>
            <p:nvPr/>
          </p:nvSpPr>
          <p:spPr>
            <a:xfrm>
              <a:off x="755576" y="2924944"/>
              <a:ext cx="1840563" cy="15841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31"/>
            <p:cNvSpPr>
              <a:spLocks noChangeAspect="1" noChangeArrowheads="1"/>
            </p:cNvSpPr>
            <p:nvPr/>
          </p:nvSpPr>
          <p:spPr bwMode="auto">
            <a:xfrm>
              <a:off x="1041621" y="3552861"/>
              <a:ext cx="218510" cy="19210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>
              <a:off x="300308" y="3645660"/>
              <a:ext cx="741313" cy="651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 flipV="1">
              <a:off x="1201862" y="3193065"/>
              <a:ext cx="2154342" cy="457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254987" y="3292375"/>
              <a:ext cx="199087" cy="33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1930227" y="3987548"/>
              <a:ext cx="1425977" cy="20187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3247758" y="3546349"/>
              <a:ext cx="391698" cy="34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36" name="Text Box 46"/>
            <p:cNvSpPr txBox="1">
              <a:spLocks noChangeArrowheads="1"/>
            </p:cNvSpPr>
            <p:nvPr/>
          </p:nvSpPr>
          <p:spPr bwMode="auto">
            <a:xfrm>
              <a:off x="3228335" y="3140968"/>
              <a:ext cx="381987" cy="34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1943176" y="3889865"/>
              <a:ext cx="1413028" cy="9117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cxnSp>
          <p:nvCxnSpPr>
            <p:cNvPr id="38" name="Straight Connector 79"/>
            <p:cNvCxnSpPr>
              <a:cxnSpLocks noChangeShapeType="1"/>
            </p:cNvCxnSpPr>
            <p:nvPr/>
          </p:nvCxnSpPr>
          <p:spPr bwMode="auto">
            <a:xfrm>
              <a:off x="1258512" y="3673336"/>
              <a:ext cx="684663" cy="296303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Straight Connector 80"/>
            <p:cNvCxnSpPr>
              <a:cxnSpLocks noChangeShapeType="1"/>
            </p:cNvCxnSpPr>
            <p:nvPr/>
          </p:nvCxnSpPr>
          <p:spPr bwMode="auto">
            <a:xfrm>
              <a:off x="1245563" y="3696128"/>
              <a:ext cx="689519" cy="304443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1952887" y="3998943"/>
              <a:ext cx="1377419" cy="51608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2" name="Text Box 46"/>
            <p:cNvSpPr txBox="1">
              <a:spLocks noChangeArrowheads="1"/>
            </p:cNvSpPr>
            <p:nvPr/>
          </p:nvSpPr>
          <p:spPr bwMode="auto">
            <a:xfrm>
              <a:off x="3348110" y="4046157"/>
              <a:ext cx="381987" cy="34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70468" y="3647287"/>
              <a:ext cx="51309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1054570" y="3805207"/>
              <a:ext cx="895080" cy="33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600" i="1">
                  <a:solidFill>
                    <a:srgbClr val="000000"/>
                  </a:solidFill>
                </a:rPr>
                <a:t>η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el-GR" sz="1600" i="1">
                  <a:solidFill>
                    <a:srgbClr val="000000"/>
                  </a:solidFill>
                </a:rPr>
                <a:t>η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’</a:t>
              </a:r>
              <a:r>
                <a:rPr lang="en-US" sz="1600" i="1">
                  <a:solidFill>
                    <a:srgbClr val="000000"/>
                  </a:solidFill>
                </a:rPr>
                <a:t>,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en-US"/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3707437" y="3354240"/>
              <a:ext cx="1615351" cy="299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467" tIns="40234" rIns="80467" bIns="40234"/>
            <a:lstStyle/>
            <a:p>
              <a:pPr algn="ctr"/>
              <a:r>
                <a:rPr lang="en-US" sz="1600" dirty="0">
                  <a:ln>
                    <a:solidFill>
                      <a:srgbClr val="B41CA9"/>
                    </a:solidFill>
                  </a:ln>
                  <a:solidFill>
                    <a:srgbClr val="FF0000"/>
                  </a:solidFill>
                  <a:latin typeface="Comic Sans MS" pitchFamily="66" charset="0"/>
                </a:rPr>
                <a:t>Non-Coulomb pairs</a:t>
              </a:r>
              <a:endParaRPr lang="en-US" dirty="0">
                <a:ln>
                  <a:solidFill>
                    <a:srgbClr val="B41CA9"/>
                  </a:solidFill>
                </a:ln>
                <a:latin typeface="Comic Sans MS" pitchFamily="66" charset="0"/>
              </a:endParaRPr>
            </a:p>
          </p:txBody>
        </p:sp>
        <p:sp>
          <p:nvSpPr>
            <p:cNvPr id="67" name="Text Box 49"/>
            <p:cNvSpPr txBox="1">
              <a:spLocks noChangeArrowheads="1"/>
            </p:cNvSpPr>
            <p:nvPr/>
          </p:nvSpPr>
          <p:spPr bwMode="auto">
            <a:xfrm>
              <a:off x="3995936" y="2996952"/>
              <a:ext cx="792088" cy="327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80467" tIns="40234" rIns="80467" bIns="40234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itchFamily="66" charset="0"/>
                </a:rPr>
                <a:t>(</a:t>
              </a:r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NC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 pitchFamily="66" charset="0"/>
                </a:rPr>
                <a:t>)</a:t>
              </a:r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7504" y="5085184"/>
            <a:ext cx="4716016" cy="1368152"/>
            <a:chOff x="151398" y="4845523"/>
            <a:chExt cx="4716016" cy="1679821"/>
          </a:xfrm>
        </p:grpSpPr>
        <p:sp>
          <p:nvSpPr>
            <p:cNvPr id="69" name="Rectangle 68"/>
            <p:cNvSpPr/>
            <p:nvPr/>
          </p:nvSpPr>
          <p:spPr>
            <a:xfrm>
              <a:off x="755576" y="4941168"/>
              <a:ext cx="1840563" cy="15841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15228" y="5319282"/>
              <a:ext cx="87242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 flipV="1">
              <a:off x="1316781" y="4886224"/>
              <a:ext cx="2039421" cy="4281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22968" y="5625354"/>
              <a:ext cx="199087" cy="33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>
              <a:off x="3278510" y="5605817"/>
              <a:ext cx="425689" cy="34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3301171" y="4845523"/>
              <a:ext cx="503381" cy="34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2" name="Oval 26"/>
            <p:cNvSpPr>
              <a:spLocks noChangeAspect="1" noChangeArrowheads="1"/>
            </p:cNvSpPr>
            <p:nvPr/>
          </p:nvSpPr>
          <p:spPr bwMode="auto">
            <a:xfrm>
              <a:off x="1195388" y="5219972"/>
              <a:ext cx="213654" cy="198621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 flipV="1">
              <a:off x="151398" y="5320910"/>
              <a:ext cx="47748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>
              <a:off x="415228" y="5682334"/>
              <a:ext cx="872420" cy="162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1316781" y="5677451"/>
              <a:ext cx="2039421" cy="302815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57" name="Oval 26"/>
            <p:cNvSpPr>
              <a:spLocks noChangeAspect="1" noChangeArrowheads="1"/>
            </p:cNvSpPr>
            <p:nvPr/>
          </p:nvSpPr>
          <p:spPr bwMode="auto">
            <a:xfrm>
              <a:off x="1195388" y="5581396"/>
              <a:ext cx="213654" cy="2002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 flipV="1">
              <a:off x="161109" y="5674195"/>
              <a:ext cx="477484" cy="162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298690" y="4977395"/>
              <a:ext cx="197468" cy="33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70" name="Text Box 49"/>
            <p:cNvSpPr txBox="1">
              <a:spLocks noChangeArrowheads="1"/>
            </p:cNvSpPr>
            <p:nvPr/>
          </p:nvSpPr>
          <p:spPr bwMode="auto">
            <a:xfrm>
              <a:off x="4075326" y="5199170"/>
              <a:ext cx="792088" cy="327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80467" tIns="40234" rIns="80467" bIns="40234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itchFamily="66" charset="0"/>
                </a:rPr>
                <a:t>(</a:t>
              </a:r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ACC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 pitchFamily="66" charset="0"/>
                </a:rPr>
                <a:t>)</a:t>
              </a:r>
              <a:endParaRPr lang="en-US" dirty="0">
                <a:latin typeface="Comic Sans MS" pitchFamily="66" charset="0"/>
              </a:endParaRPr>
            </a:p>
          </p:txBody>
        </p:sp>
      </p:grp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2976"/>
            <a:ext cx="3326650" cy="304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 Box 46"/>
          <p:cNvSpPr txBox="1">
            <a:spLocks noChangeArrowheads="1"/>
          </p:cNvSpPr>
          <p:nvPr/>
        </p:nvSpPr>
        <p:spPr bwMode="auto">
          <a:xfrm>
            <a:off x="3419872" y="3212976"/>
            <a:ext cx="381987" cy="34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l-GR" sz="1700" i="1" dirty="0" smtClean="0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1700" i="1" baseline="30000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85108" y="2060848"/>
            <a:ext cx="1840563" cy="13689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31"/>
          <p:cNvSpPr>
            <a:spLocks noChangeAspect="1" noChangeArrowheads="1"/>
          </p:cNvSpPr>
          <p:nvPr/>
        </p:nvSpPr>
        <p:spPr bwMode="auto">
          <a:xfrm>
            <a:off x="971153" y="2603458"/>
            <a:ext cx="218510" cy="166009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0467" tIns="40234" rIns="80467" bIns="40234" anchor="ctr"/>
          <a:lstStyle/>
          <a:p>
            <a:pPr algn="ctr"/>
            <a:endParaRPr lang="en-US"/>
          </a:p>
        </p:txBody>
      </p:sp>
      <p:sp>
        <p:nvSpPr>
          <p:cNvPr id="72" name="Line 12"/>
          <p:cNvSpPr>
            <a:spLocks noChangeShapeType="1"/>
          </p:cNvSpPr>
          <p:nvPr/>
        </p:nvSpPr>
        <p:spPr bwMode="auto">
          <a:xfrm>
            <a:off x="229840" y="2683650"/>
            <a:ext cx="741313" cy="562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184519" y="2378361"/>
            <a:ext cx="199087" cy="28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75" name="Line 21"/>
          <p:cNvSpPr>
            <a:spLocks noChangeShapeType="1"/>
          </p:cNvSpPr>
          <p:nvPr/>
        </p:nvSpPr>
        <p:spPr bwMode="auto">
          <a:xfrm>
            <a:off x="1944216" y="2708921"/>
            <a:ext cx="1440160" cy="72008"/>
          </a:xfrm>
          <a:prstGeom prst="line">
            <a:avLst/>
          </a:prstGeom>
          <a:ln w="28575">
            <a:solidFill>
              <a:srgbClr val="FF0000"/>
            </a:solidFill>
            <a:headEnd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6" name="Text Box 45"/>
          <p:cNvSpPr txBox="1">
            <a:spLocks noChangeArrowheads="1"/>
          </p:cNvSpPr>
          <p:nvPr/>
        </p:nvSpPr>
        <p:spPr bwMode="auto">
          <a:xfrm>
            <a:off x="3240360" y="2204864"/>
            <a:ext cx="391698" cy="29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l-GR" sz="1700" i="1" dirty="0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1700" i="1" baseline="30000" dirty="0">
                <a:solidFill>
                  <a:srgbClr val="000000"/>
                </a:solidFill>
                <a:latin typeface="Times New Roman" pitchFamily="18" charset="0"/>
              </a:rPr>
              <a:t>−</a:t>
            </a:r>
            <a:endParaRPr lang="en-US" dirty="0"/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 flipV="1">
            <a:off x="1944216" y="2276872"/>
            <a:ext cx="1296144" cy="43204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79" name="Straight Connector 79"/>
          <p:cNvCxnSpPr>
            <a:cxnSpLocks noChangeShapeType="1"/>
          </p:cNvCxnSpPr>
          <p:nvPr/>
        </p:nvCxnSpPr>
        <p:spPr bwMode="auto">
          <a:xfrm>
            <a:off x="1188044" y="2707566"/>
            <a:ext cx="756172" cy="1354"/>
          </a:xfrm>
          <a:prstGeom prst="line">
            <a:avLst/>
          </a:prstGeom>
          <a:noFill/>
          <a:ln w="19050" cmpd="dbl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0" name="Straight Connector 80"/>
          <p:cNvCxnSpPr>
            <a:cxnSpLocks noChangeShapeType="1"/>
          </p:cNvCxnSpPr>
          <p:nvPr/>
        </p:nvCxnSpPr>
        <p:spPr bwMode="auto">
          <a:xfrm flipV="1">
            <a:off x="1175095" y="2708920"/>
            <a:ext cx="769121" cy="18341"/>
          </a:xfrm>
          <a:prstGeom prst="line">
            <a:avLst/>
          </a:prstGeom>
          <a:noFill/>
          <a:ln w="19050" cmpd="dbl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944216" y="2708921"/>
            <a:ext cx="1368152" cy="504055"/>
          </a:xfrm>
          <a:prstGeom prst="line">
            <a:avLst/>
          </a:prstGeom>
          <a:ln w="28575">
            <a:solidFill>
              <a:srgbClr val="FF0000"/>
            </a:solidFill>
            <a:headEnd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2" name="Text Box 46"/>
          <p:cNvSpPr txBox="1">
            <a:spLocks noChangeArrowheads="1"/>
          </p:cNvSpPr>
          <p:nvPr/>
        </p:nvSpPr>
        <p:spPr bwMode="auto">
          <a:xfrm>
            <a:off x="3384376" y="2780928"/>
            <a:ext cx="381987" cy="29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l-GR" sz="1700" i="1" dirty="0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sz="1700" i="1" baseline="300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dirty="0"/>
          </a:p>
        </p:txBody>
      </p:sp>
      <p:sp>
        <p:nvSpPr>
          <p:cNvPr id="83" name="Line 13"/>
          <p:cNvSpPr>
            <a:spLocks noChangeShapeType="1"/>
          </p:cNvSpPr>
          <p:nvPr/>
        </p:nvSpPr>
        <p:spPr bwMode="auto">
          <a:xfrm>
            <a:off x="0" y="2685056"/>
            <a:ext cx="51309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4" name="Text Box 46"/>
          <p:cNvSpPr txBox="1">
            <a:spLocks noChangeArrowheads="1"/>
          </p:cNvSpPr>
          <p:nvPr/>
        </p:nvSpPr>
        <p:spPr bwMode="auto">
          <a:xfrm>
            <a:off x="984102" y="2821521"/>
            <a:ext cx="895080" cy="28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l-GR" sz="1600" i="1" dirty="0">
                <a:solidFill>
                  <a:srgbClr val="000000"/>
                </a:solidFill>
              </a:rPr>
              <a:t>η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1600" i="1" dirty="0">
                <a:solidFill>
                  <a:srgbClr val="000000"/>
                </a:solidFill>
              </a:rPr>
              <a:t>η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’</a:t>
            </a:r>
            <a:r>
              <a:rPr lang="en-US" sz="1600" i="1" dirty="0">
                <a:solidFill>
                  <a:srgbClr val="000000"/>
                </a:solidFill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dirty="0"/>
          </a:p>
        </p:txBody>
      </p:sp>
      <p:sp>
        <p:nvSpPr>
          <p:cNvPr id="86" name="Text Box 49"/>
          <p:cNvSpPr txBox="1">
            <a:spLocks noChangeArrowheads="1"/>
          </p:cNvSpPr>
          <p:nvPr/>
        </p:nvSpPr>
        <p:spPr bwMode="auto">
          <a:xfrm>
            <a:off x="3925468" y="2123073"/>
            <a:ext cx="792088" cy="32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467" tIns="40234" rIns="80467" bIns="40234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en-US" sz="1600" b="1" baseline="-25000" dirty="0" smtClean="0">
                <a:solidFill>
                  <a:srgbClr val="000000"/>
                </a:solidFill>
                <a:latin typeface="Comic Sans MS" pitchFamily="66" charset="0"/>
              </a:rPr>
              <a:t>CC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3744416" y="2492896"/>
            <a:ext cx="1652310" cy="3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467" tIns="40234" rIns="80467" bIns="40234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Coulomb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pairs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5" name="Freeform 29"/>
          <p:cNvSpPr>
            <a:spLocks noEditPoints="1"/>
          </p:cNvSpPr>
          <p:nvPr/>
        </p:nvSpPr>
        <p:spPr bwMode="auto">
          <a:xfrm rot="20867220">
            <a:off x="2503082" y="2515100"/>
            <a:ext cx="232103" cy="207433"/>
          </a:xfrm>
          <a:custGeom>
            <a:avLst/>
            <a:gdLst>
              <a:gd name="T0" fmla="*/ 0 w 582"/>
              <a:gd name="T1" fmla="*/ 0 h 958"/>
              <a:gd name="T2" fmla="*/ 0 w 582"/>
              <a:gd name="T3" fmla="*/ 0 h 958"/>
              <a:gd name="T4" fmla="*/ 0 w 582"/>
              <a:gd name="T5" fmla="*/ 0 h 958"/>
              <a:gd name="T6" fmla="*/ 0 w 582"/>
              <a:gd name="T7" fmla="*/ 0 h 958"/>
              <a:gd name="T8" fmla="*/ 0 w 582"/>
              <a:gd name="T9" fmla="*/ 0 h 958"/>
              <a:gd name="T10" fmla="*/ 0 w 582"/>
              <a:gd name="T11" fmla="*/ 0 h 958"/>
              <a:gd name="T12" fmla="*/ 0 w 582"/>
              <a:gd name="T13" fmla="*/ 0 h 958"/>
              <a:gd name="T14" fmla="*/ 0 w 582"/>
              <a:gd name="T15" fmla="*/ 0 h 958"/>
              <a:gd name="T16" fmla="*/ 0 w 582"/>
              <a:gd name="T17" fmla="*/ 0 h 958"/>
              <a:gd name="T18" fmla="*/ 0 w 582"/>
              <a:gd name="T19" fmla="*/ 0 h 958"/>
              <a:gd name="T20" fmla="*/ 0 w 582"/>
              <a:gd name="T21" fmla="*/ 0 h 958"/>
              <a:gd name="T22" fmla="*/ 0 w 582"/>
              <a:gd name="T23" fmla="*/ 0 h 958"/>
              <a:gd name="T24" fmla="*/ 0 w 582"/>
              <a:gd name="T25" fmla="*/ 0 h 958"/>
              <a:gd name="T26" fmla="*/ 0 w 582"/>
              <a:gd name="T27" fmla="*/ 0 h 958"/>
              <a:gd name="T28" fmla="*/ 0 w 582"/>
              <a:gd name="T29" fmla="*/ 0 h 958"/>
              <a:gd name="T30" fmla="*/ 0 w 582"/>
              <a:gd name="T31" fmla="*/ 0 h 958"/>
              <a:gd name="T32" fmla="*/ 0 w 582"/>
              <a:gd name="T33" fmla="*/ 0 h 958"/>
              <a:gd name="T34" fmla="*/ 0 w 582"/>
              <a:gd name="T35" fmla="*/ 0 h 958"/>
              <a:gd name="T36" fmla="*/ 0 w 582"/>
              <a:gd name="T37" fmla="*/ 0 h 958"/>
              <a:gd name="T38" fmla="*/ 0 w 582"/>
              <a:gd name="T39" fmla="*/ 0 h 958"/>
              <a:gd name="T40" fmla="*/ 0 w 582"/>
              <a:gd name="T41" fmla="*/ 0 h 958"/>
              <a:gd name="T42" fmla="*/ 0 w 582"/>
              <a:gd name="T43" fmla="*/ 0 h 958"/>
              <a:gd name="T44" fmla="*/ 0 w 582"/>
              <a:gd name="T45" fmla="*/ 0 h 958"/>
              <a:gd name="T46" fmla="*/ 0 w 582"/>
              <a:gd name="T47" fmla="*/ 0 h 958"/>
              <a:gd name="T48" fmla="*/ 0 w 582"/>
              <a:gd name="T49" fmla="*/ 0 h 958"/>
              <a:gd name="T50" fmla="*/ 0 w 582"/>
              <a:gd name="T51" fmla="*/ 0 h 958"/>
              <a:gd name="T52" fmla="*/ 0 w 582"/>
              <a:gd name="T53" fmla="*/ 0 h 958"/>
              <a:gd name="T54" fmla="*/ 0 w 582"/>
              <a:gd name="T55" fmla="*/ 0 h 958"/>
              <a:gd name="T56" fmla="*/ 0 w 582"/>
              <a:gd name="T57" fmla="*/ 0 h 958"/>
              <a:gd name="T58" fmla="*/ 0 w 582"/>
              <a:gd name="T59" fmla="*/ 0 h 958"/>
              <a:gd name="T60" fmla="*/ 0 w 582"/>
              <a:gd name="T61" fmla="*/ 0 h 958"/>
              <a:gd name="T62" fmla="*/ 0 w 582"/>
              <a:gd name="T63" fmla="*/ 0 h 958"/>
              <a:gd name="T64" fmla="*/ 0 w 582"/>
              <a:gd name="T65" fmla="*/ 0 h 958"/>
              <a:gd name="T66" fmla="*/ 0 w 582"/>
              <a:gd name="T67" fmla="*/ 0 h 958"/>
              <a:gd name="T68" fmla="*/ 0 w 582"/>
              <a:gd name="T69" fmla="*/ 0 h 958"/>
              <a:gd name="T70" fmla="*/ 0 w 582"/>
              <a:gd name="T71" fmla="*/ 0 h 958"/>
              <a:gd name="T72" fmla="*/ 0 w 582"/>
              <a:gd name="T73" fmla="*/ 0 h 958"/>
              <a:gd name="T74" fmla="*/ 0 w 582"/>
              <a:gd name="T75" fmla="*/ 0 h 958"/>
              <a:gd name="T76" fmla="*/ 0 w 582"/>
              <a:gd name="T77" fmla="*/ 0 h 958"/>
              <a:gd name="T78" fmla="*/ 0 w 582"/>
              <a:gd name="T79" fmla="*/ 0 h 958"/>
              <a:gd name="T80" fmla="*/ 0 w 582"/>
              <a:gd name="T81" fmla="*/ 0 h 958"/>
              <a:gd name="T82" fmla="*/ 0 w 582"/>
              <a:gd name="T83" fmla="*/ 0 h 958"/>
              <a:gd name="T84" fmla="*/ 0 w 582"/>
              <a:gd name="T85" fmla="*/ 0 h 958"/>
              <a:gd name="T86" fmla="*/ 0 w 582"/>
              <a:gd name="T87" fmla="*/ 0 h 958"/>
              <a:gd name="T88" fmla="*/ 0 w 582"/>
              <a:gd name="T89" fmla="*/ 0 h 958"/>
              <a:gd name="T90" fmla="*/ 0 w 582"/>
              <a:gd name="T91" fmla="*/ 0 h 958"/>
              <a:gd name="T92" fmla="*/ 0 w 582"/>
              <a:gd name="T93" fmla="*/ 0 h 958"/>
              <a:gd name="T94" fmla="*/ 0 w 582"/>
              <a:gd name="T95" fmla="*/ 0 h 958"/>
              <a:gd name="T96" fmla="*/ 0 w 582"/>
              <a:gd name="T97" fmla="*/ 0 h 958"/>
              <a:gd name="T98" fmla="*/ 0 w 582"/>
              <a:gd name="T99" fmla="*/ 0 h 958"/>
              <a:gd name="T100" fmla="*/ 0 w 582"/>
              <a:gd name="T101" fmla="*/ 0 h 958"/>
              <a:gd name="T102" fmla="*/ 0 w 582"/>
              <a:gd name="T103" fmla="*/ 0 h 958"/>
              <a:gd name="T104" fmla="*/ 0 w 582"/>
              <a:gd name="T105" fmla="*/ 0 h 958"/>
              <a:gd name="T106" fmla="*/ 0 w 582"/>
              <a:gd name="T107" fmla="*/ 0 h 958"/>
              <a:gd name="T108" fmla="*/ 0 w 582"/>
              <a:gd name="T109" fmla="*/ 0 h 958"/>
              <a:gd name="T110" fmla="*/ 0 w 582"/>
              <a:gd name="T111" fmla="*/ 0 h 958"/>
              <a:gd name="T112" fmla="*/ 0 w 582"/>
              <a:gd name="T113" fmla="*/ 0 h 958"/>
              <a:gd name="T114" fmla="*/ 0 w 582"/>
              <a:gd name="T115" fmla="*/ 0 h 958"/>
              <a:gd name="T116" fmla="*/ 0 w 582"/>
              <a:gd name="T117" fmla="*/ 0 h 958"/>
              <a:gd name="T118" fmla="*/ 0 w 582"/>
              <a:gd name="T119" fmla="*/ 0 h 958"/>
              <a:gd name="T120" fmla="*/ 0 w 582"/>
              <a:gd name="T121" fmla="*/ 0 h 9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2"/>
              <a:gd name="T184" fmla="*/ 0 h 958"/>
              <a:gd name="T185" fmla="*/ 582 w 582"/>
              <a:gd name="T186" fmla="*/ 958 h 9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2" h="958">
                <a:moveTo>
                  <a:pt x="66" y="0"/>
                </a:moveTo>
                <a:lnTo>
                  <a:pt x="66" y="2"/>
                </a:lnTo>
                <a:lnTo>
                  <a:pt x="62" y="8"/>
                </a:lnTo>
                <a:lnTo>
                  <a:pt x="52" y="20"/>
                </a:lnTo>
                <a:lnTo>
                  <a:pt x="38" y="40"/>
                </a:lnTo>
                <a:lnTo>
                  <a:pt x="24" y="60"/>
                </a:lnTo>
                <a:lnTo>
                  <a:pt x="14" y="80"/>
                </a:lnTo>
                <a:lnTo>
                  <a:pt x="6" y="96"/>
                </a:lnTo>
                <a:lnTo>
                  <a:pt x="0" y="112"/>
                </a:lnTo>
                <a:lnTo>
                  <a:pt x="0" y="124"/>
                </a:lnTo>
                <a:lnTo>
                  <a:pt x="0" y="138"/>
                </a:lnTo>
                <a:lnTo>
                  <a:pt x="4" y="150"/>
                </a:lnTo>
                <a:lnTo>
                  <a:pt x="10" y="162"/>
                </a:lnTo>
                <a:lnTo>
                  <a:pt x="18" y="176"/>
                </a:lnTo>
                <a:lnTo>
                  <a:pt x="28" y="192"/>
                </a:lnTo>
                <a:lnTo>
                  <a:pt x="36" y="206"/>
                </a:lnTo>
                <a:lnTo>
                  <a:pt x="46" y="222"/>
                </a:lnTo>
                <a:lnTo>
                  <a:pt x="54" y="238"/>
                </a:lnTo>
                <a:lnTo>
                  <a:pt x="62" y="254"/>
                </a:lnTo>
                <a:lnTo>
                  <a:pt x="66" y="270"/>
                </a:lnTo>
                <a:lnTo>
                  <a:pt x="66" y="286"/>
                </a:lnTo>
                <a:lnTo>
                  <a:pt x="66" y="302"/>
                </a:lnTo>
                <a:lnTo>
                  <a:pt x="62" y="318"/>
                </a:lnTo>
                <a:lnTo>
                  <a:pt x="54" y="336"/>
                </a:lnTo>
                <a:lnTo>
                  <a:pt x="46" y="356"/>
                </a:lnTo>
                <a:lnTo>
                  <a:pt x="38" y="378"/>
                </a:lnTo>
                <a:lnTo>
                  <a:pt x="30" y="396"/>
                </a:lnTo>
                <a:lnTo>
                  <a:pt x="20" y="416"/>
                </a:lnTo>
                <a:lnTo>
                  <a:pt x="14" y="434"/>
                </a:lnTo>
                <a:lnTo>
                  <a:pt x="10" y="452"/>
                </a:lnTo>
                <a:lnTo>
                  <a:pt x="10" y="468"/>
                </a:lnTo>
                <a:lnTo>
                  <a:pt x="10" y="484"/>
                </a:lnTo>
                <a:lnTo>
                  <a:pt x="14" y="498"/>
                </a:lnTo>
                <a:lnTo>
                  <a:pt x="20" y="514"/>
                </a:lnTo>
                <a:lnTo>
                  <a:pt x="30" y="530"/>
                </a:lnTo>
                <a:lnTo>
                  <a:pt x="38" y="548"/>
                </a:lnTo>
                <a:lnTo>
                  <a:pt x="46" y="564"/>
                </a:lnTo>
                <a:lnTo>
                  <a:pt x="54" y="580"/>
                </a:lnTo>
                <a:lnTo>
                  <a:pt x="62" y="596"/>
                </a:lnTo>
                <a:lnTo>
                  <a:pt x="66" y="612"/>
                </a:lnTo>
                <a:lnTo>
                  <a:pt x="66" y="628"/>
                </a:lnTo>
                <a:lnTo>
                  <a:pt x="66" y="644"/>
                </a:lnTo>
                <a:lnTo>
                  <a:pt x="62" y="660"/>
                </a:lnTo>
                <a:lnTo>
                  <a:pt x="54" y="678"/>
                </a:lnTo>
                <a:lnTo>
                  <a:pt x="46" y="698"/>
                </a:lnTo>
                <a:lnTo>
                  <a:pt x="38" y="720"/>
                </a:lnTo>
                <a:lnTo>
                  <a:pt x="30" y="738"/>
                </a:lnTo>
                <a:lnTo>
                  <a:pt x="20" y="758"/>
                </a:lnTo>
                <a:lnTo>
                  <a:pt x="14" y="776"/>
                </a:lnTo>
                <a:lnTo>
                  <a:pt x="10" y="794"/>
                </a:lnTo>
                <a:lnTo>
                  <a:pt x="10" y="810"/>
                </a:lnTo>
                <a:lnTo>
                  <a:pt x="10" y="826"/>
                </a:lnTo>
                <a:lnTo>
                  <a:pt x="16" y="840"/>
                </a:lnTo>
                <a:lnTo>
                  <a:pt x="26" y="858"/>
                </a:lnTo>
                <a:lnTo>
                  <a:pt x="40" y="876"/>
                </a:lnTo>
                <a:lnTo>
                  <a:pt x="58" y="896"/>
                </a:lnTo>
                <a:lnTo>
                  <a:pt x="80" y="918"/>
                </a:lnTo>
                <a:lnTo>
                  <a:pt x="100" y="936"/>
                </a:lnTo>
                <a:lnTo>
                  <a:pt x="114" y="950"/>
                </a:lnTo>
                <a:lnTo>
                  <a:pt x="122" y="956"/>
                </a:lnTo>
                <a:lnTo>
                  <a:pt x="124" y="958"/>
                </a:lnTo>
                <a:moveTo>
                  <a:pt x="296" y="0"/>
                </a:moveTo>
                <a:lnTo>
                  <a:pt x="294" y="2"/>
                </a:lnTo>
                <a:lnTo>
                  <a:pt x="290" y="8"/>
                </a:lnTo>
                <a:lnTo>
                  <a:pt x="280" y="20"/>
                </a:lnTo>
                <a:lnTo>
                  <a:pt x="268" y="40"/>
                </a:lnTo>
                <a:lnTo>
                  <a:pt x="254" y="60"/>
                </a:lnTo>
                <a:lnTo>
                  <a:pt x="242" y="80"/>
                </a:lnTo>
                <a:lnTo>
                  <a:pt x="234" y="96"/>
                </a:lnTo>
                <a:lnTo>
                  <a:pt x="230" y="112"/>
                </a:lnTo>
                <a:lnTo>
                  <a:pt x="228" y="124"/>
                </a:lnTo>
                <a:lnTo>
                  <a:pt x="230" y="138"/>
                </a:lnTo>
                <a:lnTo>
                  <a:pt x="234" y="150"/>
                </a:lnTo>
                <a:lnTo>
                  <a:pt x="238" y="162"/>
                </a:lnTo>
                <a:lnTo>
                  <a:pt x="248" y="176"/>
                </a:lnTo>
                <a:lnTo>
                  <a:pt x="256" y="192"/>
                </a:lnTo>
                <a:lnTo>
                  <a:pt x="264" y="206"/>
                </a:lnTo>
                <a:lnTo>
                  <a:pt x="276" y="222"/>
                </a:lnTo>
                <a:lnTo>
                  <a:pt x="282" y="238"/>
                </a:lnTo>
                <a:lnTo>
                  <a:pt x="290" y="254"/>
                </a:lnTo>
                <a:lnTo>
                  <a:pt x="294" y="270"/>
                </a:lnTo>
                <a:lnTo>
                  <a:pt x="296" y="286"/>
                </a:lnTo>
                <a:lnTo>
                  <a:pt x="294" y="302"/>
                </a:lnTo>
                <a:lnTo>
                  <a:pt x="290" y="318"/>
                </a:lnTo>
                <a:lnTo>
                  <a:pt x="284" y="336"/>
                </a:lnTo>
                <a:lnTo>
                  <a:pt x="276" y="356"/>
                </a:lnTo>
                <a:lnTo>
                  <a:pt x="266" y="378"/>
                </a:lnTo>
                <a:lnTo>
                  <a:pt x="258" y="396"/>
                </a:lnTo>
                <a:lnTo>
                  <a:pt x="250" y="416"/>
                </a:lnTo>
                <a:lnTo>
                  <a:pt x="244" y="434"/>
                </a:lnTo>
                <a:lnTo>
                  <a:pt x="240" y="452"/>
                </a:lnTo>
                <a:lnTo>
                  <a:pt x="238" y="468"/>
                </a:lnTo>
                <a:lnTo>
                  <a:pt x="240" y="484"/>
                </a:lnTo>
                <a:lnTo>
                  <a:pt x="244" y="498"/>
                </a:lnTo>
                <a:lnTo>
                  <a:pt x="250" y="514"/>
                </a:lnTo>
                <a:lnTo>
                  <a:pt x="258" y="530"/>
                </a:lnTo>
                <a:lnTo>
                  <a:pt x="268" y="548"/>
                </a:lnTo>
                <a:lnTo>
                  <a:pt x="276" y="564"/>
                </a:lnTo>
                <a:lnTo>
                  <a:pt x="284" y="580"/>
                </a:lnTo>
                <a:lnTo>
                  <a:pt x="290" y="596"/>
                </a:lnTo>
                <a:lnTo>
                  <a:pt x="294" y="612"/>
                </a:lnTo>
                <a:lnTo>
                  <a:pt x="296" y="628"/>
                </a:lnTo>
                <a:lnTo>
                  <a:pt x="294" y="644"/>
                </a:lnTo>
                <a:lnTo>
                  <a:pt x="290" y="660"/>
                </a:lnTo>
                <a:lnTo>
                  <a:pt x="284" y="678"/>
                </a:lnTo>
                <a:lnTo>
                  <a:pt x="276" y="698"/>
                </a:lnTo>
                <a:lnTo>
                  <a:pt x="266" y="720"/>
                </a:lnTo>
                <a:lnTo>
                  <a:pt x="258" y="738"/>
                </a:lnTo>
                <a:lnTo>
                  <a:pt x="250" y="758"/>
                </a:lnTo>
                <a:lnTo>
                  <a:pt x="244" y="776"/>
                </a:lnTo>
                <a:lnTo>
                  <a:pt x="240" y="794"/>
                </a:lnTo>
                <a:lnTo>
                  <a:pt x="238" y="810"/>
                </a:lnTo>
                <a:lnTo>
                  <a:pt x="240" y="826"/>
                </a:lnTo>
                <a:lnTo>
                  <a:pt x="246" y="840"/>
                </a:lnTo>
                <a:lnTo>
                  <a:pt x="254" y="858"/>
                </a:lnTo>
                <a:lnTo>
                  <a:pt x="268" y="876"/>
                </a:lnTo>
                <a:lnTo>
                  <a:pt x="288" y="896"/>
                </a:lnTo>
                <a:lnTo>
                  <a:pt x="310" y="918"/>
                </a:lnTo>
                <a:lnTo>
                  <a:pt x="330" y="936"/>
                </a:lnTo>
                <a:lnTo>
                  <a:pt x="344" y="950"/>
                </a:lnTo>
                <a:lnTo>
                  <a:pt x="352" y="956"/>
                </a:lnTo>
                <a:lnTo>
                  <a:pt x="352" y="958"/>
                </a:lnTo>
                <a:moveTo>
                  <a:pt x="524" y="0"/>
                </a:moveTo>
                <a:lnTo>
                  <a:pt x="524" y="2"/>
                </a:lnTo>
                <a:lnTo>
                  <a:pt x="520" y="8"/>
                </a:lnTo>
                <a:lnTo>
                  <a:pt x="510" y="20"/>
                </a:lnTo>
                <a:lnTo>
                  <a:pt x="496" y="40"/>
                </a:lnTo>
                <a:lnTo>
                  <a:pt x="482" y="60"/>
                </a:lnTo>
                <a:lnTo>
                  <a:pt x="472" y="80"/>
                </a:lnTo>
                <a:lnTo>
                  <a:pt x="464" y="96"/>
                </a:lnTo>
                <a:lnTo>
                  <a:pt x="458" y="112"/>
                </a:lnTo>
                <a:lnTo>
                  <a:pt x="458" y="124"/>
                </a:lnTo>
                <a:lnTo>
                  <a:pt x="458" y="138"/>
                </a:lnTo>
                <a:lnTo>
                  <a:pt x="462" y="150"/>
                </a:lnTo>
                <a:lnTo>
                  <a:pt x="468" y="162"/>
                </a:lnTo>
                <a:lnTo>
                  <a:pt x="476" y="176"/>
                </a:lnTo>
                <a:lnTo>
                  <a:pt x="486" y="192"/>
                </a:lnTo>
                <a:lnTo>
                  <a:pt x="494" y="206"/>
                </a:lnTo>
                <a:lnTo>
                  <a:pt x="504" y="222"/>
                </a:lnTo>
                <a:lnTo>
                  <a:pt x="512" y="238"/>
                </a:lnTo>
                <a:lnTo>
                  <a:pt x="520" y="254"/>
                </a:lnTo>
                <a:lnTo>
                  <a:pt x="524" y="270"/>
                </a:lnTo>
                <a:lnTo>
                  <a:pt x="524" y="286"/>
                </a:lnTo>
                <a:lnTo>
                  <a:pt x="524" y="302"/>
                </a:lnTo>
                <a:lnTo>
                  <a:pt x="520" y="318"/>
                </a:lnTo>
                <a:lnTo>
                  <a:pt x="514" y="336"/>
                </a:lnTo>
                <a:lnTo>
                  <a:pt x="504" y="356"/>
                </a:lnTo>
                <a:lnTo>
                  <a:pt x="496" y="378"/>
                </a:lnTo>
                <a:lnTo>
                  <a:pt x="488" y="396"/>
                </a:lnTo>
                <a:lnTo>
                  <a:pt x="478" y="416"/>
                </a:lnTo>
                <a:lnTo>
                  <a:pt x="472" y="434"/>
                </a:lnTo>
                <a:lnTo>
                  <a:pt x="468" y="452"/>
                </a:lnTo>
                <a:lnTo>
                  <a:pt x="468" y="468"/>
                </a:lnTo>
                <a:lnTo>
                  <a:pt x="468" y="484"/>
                </a:lnTo>
                <a:lnTo>
                  <a:pt x="472" y="498"/>
                </a:lnTo>
                <a:lnTo>
                  <a:pt x="478" y="514"/>
                </a:lnTo>
                <a:lnTo>
                  <a:pt x="488" y="530"/>
                </a:lnTo>
                <a:lnTo>
                  <a:pt x="496" y="548"/>
                </a:lnTo>
                <a:lnTo>
                  <a:pt x="504" y="564"/>
                </a:lnTo>
                <a:lnTo>
                  <a:pt x="514" y="580"/>
                </a:lnTo>
                <a:lnTo>
                  <a:pt x="520" y="596"/>
                </a:lnTo>
                <a:lnTo>
                  <a:pt x="524" y="612"/>
                </a:lnTo>
                <a:lnTo>
                  <a:pt x="524" y="628"/>
                </a:lnTo>
                <a:lnTo>
                  <a:pt x="524" y="644"/>
                </a:lnTo>
                <a:lnTo>
                  <a:pt x="520" y="660"/>
                </a:lnTo>
                <a:lnTo>
                  <a:pt x="514" y="678"/>
                </a:lnTo>
                <a:lnTo>
                  <a:pt x="504" y="698"/>
                </a:lnTo>
                <a:lnTo>
                  <a:pt x="496" y="720"/>
                </a:lnTo>
                <a:lnTo>
                  <a:pt x="488" y="738"/>
                </a:lnTo>
                <a:lnTo>
                  <a:pt x="478" y="758"/>
                </a:lnTo>
                <a:lnTo>
                  <a:pt x="472" y="776"/>
                </a:lnTo>
                <a:lnTo>
                  <a:pt x="468" y="794"/>
                </a:lnTo>
                <a:lnTo>
                  <a:pt x="468" y="810"/>
                </a:lnTo>
                <a:lnTo>
                  <a:pt x="468" y="826"/>
                </a:lnTo>
                <a:lnTo>
                  <a:pt x="474" y="840"/>
                </a:lnTo>
                <a:lnTo>
                  <a:pt x="484" y="858"/>
                </a:lnTo>
                <a:lnTo>
                  <a:pt x="498" y="876"/>
                </a:lnTo>
                <a:lnTo>
                  <a:pt x="516" y="896"/>
                </a:lnTo>
                <a:lnTo>
                  <a:pt x="538" y="918"/>
                </a:lnTo>
                <a:lnTo>
                  <a:pt x="558" y="936"/>
                </a:lnTo>
                <a:lnTo>
                  <a:pt x="572" y="950"/>
                </a:lnTo>
                <a:lnTo>
                  <a:pt x="580" y="956"/>
                </a:lnTo>
                <a:lnTo>
                  <a:pt x="582" y="958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lIns="80467" tIns="40234" rIns="80467" bIns="40234"/>
          <a:lstStyle/>
          <a:p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452320" y="4077072"/>
            <a:ext cx="9361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7452320" y="4077072"/>
            <a:ext cx="1176876" cy="620688"/>
            <a:chOff x="5364088" y="6237312"/>
            <a:chExt cx="1176876" cy="620688"/>
          </a:xfrm>
        </p:grpSpPr>
        <p:sp>
          <p:nvSpPr>
            <p:cNvPr id="119" name="TextBox 118"/>
            <p:cNvSpPr txBox="1"/>
            <p:nvPr/>
          </p:nvSpPr>
          <p:spPr>
            <a:xfrm>
              <a:off x="6012160" y="6604084"/>
              <a:ext cx="2584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 Narrow" pitchFamily="34" charset="0"/>
                </a:rPr>
                <a:t>X</a:t>
              </a:r>
              <a:endParaRPr lang="en-US" sz="1050" dirty="0">
                <a:latin typeface="Arial Narrow" pitchFamily="34" charset="0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364088" y="6237312"/>
              <a:ext cx="1176876" cy="431468"/>
              <a:chOff x="5436096" y="6237312"/>
              <a:chExt cx="1176876" cy="431468"/>
            </a:xfrm>
            <a:noFill/>
          </p:grpSpPr>
          <p:sp>
            <p:nvSpPr>
              <p:cNvPr id="115" name="TextBox 114"/>
              <p:cNvSpPr txBox="1"/>
              <p:nvPr/>
            </p:nvSpPr>
            <p:spPr>
              <a:xfrm>
                <a:off x="6372200" y="6237312"/>
                <a:ext cx="240772" cy="21544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latin typeface="Arial Narrow" pitchFamily="34" charset="0"/>
                  </a:rPr>
                  <a:t>K</a:t>
                </a:r>
                <a:endParaRPr lang="en-US" sz="800" dirty="0">
                  <a:latin typeface="Arial Narrow" pitchFamily="34" charset="0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>
                <a:off x="5436096" y="6453336"/>
                <a:ext cx="316419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5752515" y="6381328"/>
                <a:ext cx="158210" cy="7200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752515" y="6453336"/>
                <a:ext cx="158210" cy="7200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5910725" y="6381328"/>
                <a:ext cx="33483" cy="14401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>
                <a:stCxn id="100" idx="0"/>
              </p:cNvCxnSpPr>
              <p:nvPr/>
            </p:nvCxnSpPr>
            <p:spPr>
              <a:xfrm>
                <a:off x="5927467" y="6381328"/>
                <a:ext cx="246941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00" idx="4"/>
              </p:cNvCxnSpPr>
              <p:nvPr/>
            </p:nvCxnSpPr>
            <p:spPr>
              <a:xfrm>
                <a:off x="5927467" y="6525344"/>
                <a:ext cx="246941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/>
              <p:nvPr/>
            </p:nvSpPr>
            <p:spPr>
              <a:xfrm>
                <a:off x="6174407" y="6381328"/>
                <a:ext cx="33483" cy="14401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6174407" y="6381328"/>
                <a:ext cx="246941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6174407" y="6525344"/>
                <a:ext cx="246941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Freeform 108"/>
              <p:cNvSpPr/>
              <p:nvPr/>
            </p:nvSpPr>
            <p:spPr>
              <a:xfrm>
                <a:off x="6030391" y="6381328"/>
                <a:ext cx="72007" cy="139345"/>
              </a:xfrm>
              <a:custGeom>
                <a:avLst/>
                <a:gdLst>
                  <a:gd name="connsiteX0" fmla="*/ 38501 w 147587"/>
                  <a:gd name="connsiteY0" fmla="*/ 0 h 452388"/>
                  <a:gd name="connsiteX1" fmla="*/ 134754 w 147587"/>
                  <a:gd name="connsiteY1" fmla="*/ 86628 h 452388"/>
                  <a:gd name="connsiteX2" fmla="*/ 28876 w 147587"/>
                  <a:gd name="connsiteY2" fmla="*/ 154005 h 452388"/>
                  <a:gd name="connsiteX3" fmla="*/ 115503 w 147587"/>
                  <a:gd name="connsiteY3" fmla="*/ 240632 h 452388"/>
                  <a:gd name="connsiteX4" fmla="*/ 38501 w 147587"/>
                  <a:gd name="connsiteY4" fmla="*/ 288758 h 452388"/>
                  <a:gd name="connsiteX5" fmla="*/ 144379 w 147587"/>
                  <a:gd name="connsiteY5" fmla="*/ 375386 h 452388"/>
                  <a:gd name="connsiteX6" fmla="*/ 19250 w 147587"/>
                  <a:gd name="connsiteY6" fmla="*/ 442763 h 452388"/>
                  <a:gd name="connsiteX7" fmla="*/ 28876 w 147587"/>
                  <a:gd name="connsiteY7" fmla="*/ 433137 h 452388"/>
                  <a:gd name="connsiteX8" fmla="*/ 19250 w 147587"/>
                  <a:gd name="connsiteY8" fmla="*/ 442763 h 452388"/>
                  <a:gd name="connsiteX9" fmla="*/ 19250 w 147587"/>
                  <a:gd name="connsiteY9" fmla="*/ 442763 h 452388"/>
                  <a:gd name="connsiteX10" fmla="*/ 19250 w 147587"/>
                  <a:gd name="connsiteY10" fmla="*/ 442763 h 452388"/>
                  <a:gd name="connsiteX11" fmla="*/ 19250 w 147587"/>
                  <a:gd name="connsiteY11" fmla="*/ 433137 h 452388"/>
                  <a:gd name="connsiteX12" fmla="*/ 9625 w 147587"/>
                  <a:gd name="connsiteY12" fmla="*/ 433137 h 452388"/>
                  <a:gd name="connsiteX13" fmla="*/ 9625 w 147587"/>
                  <a:gd name="connsiteY13" fmla="*/ 433137 h 452388"/>
                  <a:gd name="connsiteX14" fmla="*/ 0 w 147587"/>
                  <a:gd name="connsiteY14" fmla="*/ 452388 h 452388"/>
                  <a:gd name="connsiteX15" fmla="*/ 9625 w 147587"/>
                  <a:gd name="connsiteY15" fmla="*/ 442763 h 452388"/>
                  <a:gd name="connsiteX16" fmla="*/ 9625 w 147587"/>
                  <a:gd name="connsiteY16" fmla="*/ 442763 h 452388"/>
                  <a:gd name="connsiteX17" fmla="*/ 19250 w 147587"/>
                  <a:gd name="connsiteY17" fmla="*/ 442763 h 452388"/>
                  <a:gd name="connsiteX18" fmla="*/ 19250 w 147587"/>
                  <a:gd name="connsiteY18" fmla="*/ 442763 h 4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7587" h="452388">
                    <a:moveTo>
                      <a:pt x="38501" y="0"/>
                    </a:moveTo>
                    <a:cubicBezTo>
                      <a:pt x="87429" y="30480"/>
                      <a:pt x="136358" y="60961"/>
                      <a:pt x="134754" y="86628"/>
                    </a:cubicBezTo>
                    <a:cubicBezTo>
                      <a:pt x="133150" y="112296"/>
                      <a:pt x="32084" y="128338"/>
                      <a:pt x="28876" y="154005"/>
                    </a:cubicBezTo>
                    <a:cubicBezTo>
                      <a:pt x="25668" y="179672"/>
                      <a:pt x="113899" y="218173"/>
                      <a:pt x="115503" y="240632"/>
                    </a:cubicBezTo>
                    <a:cubicBezTo>
                      <a:pt x="117107" y="263091"/>
                      <a:pt x="33688" y="266299"/>
                      <a:pt x="38501" y="288758"/>
                    </a:cubicBezTo>
                    <a:cubicBezTo>
                      <a:pt x="43314" y="311217"/>
                      <a:pt x="147587" y="349719"/>
                      <a:pt x="144379" y="375386"/>
                    </a:cubicBezTo>
                    <a:cubicBezTo>
                      <a:pt x="141171" y="401053"/>
                      <a:pt x="38500" y="433138"/>
                      <a:pt x="19250" y="442763"/>
                    </a:cubicBezTo>
                    <a:cubicBezTo>
                      <a:pt x="0" y="452388"/>
                      <a:pt x="28876" y="433137"/>
                      <a:pt x="28876" y="433137"/>
                    </a:cubicBezTo>
                    <a:lnTo>
                      <a:pt x="19250" y="442763"/>
                    </a:lnTo>
                    <a:lnTo>
                      <a:pt x="19250" y="442763"/>
                    </a:lnTo>
                    <a:lnTo>
                      <a:pt x="19250" y="442763"/>
                    </a:lnTo>
                    <a:cubicBezTo>
                      <a:pt x="19250" y="441159"/>
                      <a:pt x="20854" y="434741"/>
                      <a:pt x="19250" y="433137"/>
                    </a:cubicBezTo>
                    <a:cubicBezTo>
                      <a:pt x="17646" y="431533"/>
                      <a:pt x="9625" y="433137"/>
                      <a:pt x="9625" y="433137"/>
                    </a:cubicBezTo>
                    <a:lnTo>
                      <a:pt x="9625" y="433137"/>
                    </a:lnTo>
                    <a:cubicBezTo>
                      <a:pt x="8021" y="436346"/>
                      <a:pt x="0" y="450784"/>
                      <a:pt x="0" y="452388"/>
                    </a:cubicBezTo>
                    <a:lnTo>
                      <a:pt x="9625" y="442763"/>
                    </a:lnTo>
                    <a:lnTo>
                      <a:pt x="9625" y="442763"/>
                    </a:lnTo>
                    <a:lnTo>
                      <a:pt x="19250" y="442763"/>
                    </a:lnTo>
                    <a:lnTo>
                      <a:pt x="19250" y="442763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5958383" y="6381328"/>
                <a:ext cx="72007" cy="139345"/>
              </a:xfrm>
              <a:custGeom>
                <a:avLst/>
                <a:gdLst>
                  <a:gd name="connsiteX0" fmla="*/ 38501 w 147587"/>
                  <a:gd name="connsiteY0" fmla="*/ 0 h 452388"/>
                  <a:gd name="connsiteX1" fmla="*/ 134754 w 147587"/>
                  <a:gd name="connsiteY1" fmla="*/ 86628 h 452388"/>
                  <a:gd name="connsiteX2" fmla="*/ 28876 w 147587"/>
                  <a:gd name="connsiteY2" fmla="*/ 154005 h 452388"/>
                  <a:gd name="connsiteX3" fmla="*/ 115503 w 147587"/>
                  <a:gd name="connsiteY3" fmla="*/ 240632 h 452388"/>
                  <a:gd name="connsiteX4" fmla="*/ 38501 w 147587"/>
                  <a:gd name="connsiteY4" fmla="*/ 288758 h 452388"/>
                  <a:gd name="connsiteX5" fmla="*/ 144379 w 147587"/>
                  <a:gd name="connsiteY5" fmla="*/ 375386 h 452388"/>
                  <a:gd name="connsiteX6" fmla="*/ 19250 w 147587"/>
                  <a:gd name="connsiteY6" fmla="*/ 442763 h 452388"/>
                  <a:gd name="connsiteX7" fmla="*/ 28876 w 147587"/>
                  <a:gd name="connsiteY7" fmla="*/ 433137 h 452388"/>
                  <a:gd name="connsiteX8" fmla="*/ 19250 w 147587"/>
                  <a:gd name="connsiteY8" fmla="*/ 442763 h 452388"/>
                  <a:gd name="connsiteX9" fmla="*/ 19250 w 147587"/>
                  <a:gd name="connsiteY9" fmla="*/ 442763 h 452388"/>
                  <a:gd name="connsiteX10" fmla="*/ 19250 w 147587"/>
                  <a:gd name="connsiteY10" fmla="*/ 442763 h 452388"/>
                  <a:gd name="connsiteX11" fmla="*/ 19250 w 147587"/>
                  <a:gd name="connsiteY11" fmla="*/ 433137 h 452388"/>
                  <a:gd name="connsiteX12" fmla="*/ 9625 w 147587"/>
                  <a:gd name="connsiteY12" fmla="*/ 433137 h 452388"/>
                  <a:gd name="connsiteX13" fmla="*/ 9625 w 147587"/>
                  <a:gd name="connsiteY13" fmla="*/ 433137 h 452388"/>
                  <a:gd name="connsiteX14" fmla="*/ 0 w 147587"/>
                  <a:gd name="connsiteY14" fmla="*/ 452388 h 452388"/>
                  <a:gd name="connsiteX15" fmla="*/ 9625 w 147587"/>
                  <a:gd name="connsiteY15" fmla="*/ 442763 h 452388"/>
                  <a:gd name="connsiteX16" fmla="*/ 9625 w 147587"/>
                  <a:gd name="connsiteY16" fmla="*/ 442763 h 452388"/>
                  <a:gd name="connsiteX17" fmla="*/ 19250 w 147587"/>
                  <a:gd name="connsiteY17" fmla="*/ 442763 h 452388"/>
                  <a:gd name="connsiteX18" fmla="*/ 19250 w 147587"/>
                  <a:gd name="connsiteY18" fmla="*/ 442763 h 4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7587" h="452388">
                    <a:moveTo>
                      <a:pt x="38501" y="0"/>
                    </a:moveTo>
                    <a:cubicBezTo>
                      <a:pt x="87429" y="30480"/>
                      <a:pt x="136358" y="60961"/>
                      <a:pt x="134754" y="86628"/>
                    </a:cubicBezTo>
                    <a:cubicBezTo>
                      <a:pt x="133150" y="112296"/>
                      <a:pt x="32084" y="128338"/>
                      <a:pt x="28876" y="154005"/>
                    </a:cubicBezTo>
                    <a:cubicBezTo>
                      <a:pt x="25668" y="179672"/>
                      <a:pt x="113899" y="218173"/>
                      <a:pt x="115503" y="240632"/>
                    </a:cubicBezTo>
                    <a:cubicBezTo>
                      <a:pt x="117107" y="263091"/>
                      <a:pt x="33688" y="266299"/>
                      <a:pt x="38501" y="288758"/>
                    </a:cubicBezTo>
                    <a:cubicBezTo>
                      <a:pt x="43314" y="311217"/>
                      <a:pt x="147587" y="349719"/>
                      <a:pt x="144379" y="375386"/>
                    </a:cubicBezTo>
                    <a:cubicBezTo>
                      <a:pt x="141171" y="401053"/>
                      <a:pt x="38500" y="433138"/>
                      <a:pt x="19250" y="442763"/>
                    </a:cubicBezTo>
                    <a:cubicBezTo>
                      <a:pt x="0" y="452388"/>
                      <a:pt x="28876" y="433137"/>
                      <a:pt x="28876" y="433137"/>
                    </a:cubicBezTo>
                    <a:lnTo>
                      <a:pt x="19250" y="442763"/>
                    </a:lnTo>
                    <a:lnTo>
                      <a:pt x="19250" y="442763"/>
                    </a:lnTo>
                    <a:lnTo>
                      <a:pt x="19250" y="442763"/>
                    </a:lnTo>
                    <a:cubicBezTo>
                      <a:pt x="19250" y="441159"/>
                      <a:pt x="20854" y="434741"/>
                      <a:pt x="19250" y="433137"/>
                    </a:cubicBezTo>
                    <a:cubicBezTo>
                      <a:pt x="17646" y="431533"/>
                      <a:pt x="9625" y="433137"/>
                      <a:pt x="9625" y="433137"/>
                    </a:cubicBezTo>
                    <a:lnTo>
                      <a:pt x="9625" y="433137"/>
                    </a:lnTo>
                    <a:cubicBezTo>
                      <a:pt x="8021" y="436346"/>
                      <a:pt x="0" y="450784"/>
                      <a:pt x="0" y="452388"/>
                    </a:cubicBezTo>
                    <a:lnTo>
                      <a:pt x="9625" y="442763"/>
                    </a:lnTo>
                    <a:lnTo>
                      <a:pt x="9625" y="442763"/>
                    </a:lnTo>
                    <a:lnTo>
                      <a:pt x="19250" y="442763"/>
                    </a:lnTo>
                    <a:lnTo>
                      <a:pt x="19250" y="442763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372200" y="6453336"/>
                <a:ext cx="240772" cy="21544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latin typeface="Symbol" pitchFamily="18" charset="2"/>
                  </a:rPr>
                  <a:t>p</a:t>
                </a:r>
                <a:endParaRPr lang="en-US" sz="800" dirty="0">
                  <a:latin typeface="Symbol" pitchFamily="18" charset="2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6156176" y="6525344"/>
                <a:ext cx="72007" cy="139345"/>
              </a:xfrm>
              <a:custGeom>
                <a:avLst/>
                <a:gdLst>
                  <a:gd name="connsiteX0" fmla="*/ 38501 w 147587"/>
                  <a:gd name="connsiteY0" fmla="*/ 0 h 452388"/>
                  <a:gd name="connsiteX1" fmla="*/ 134754 w 147587"/>
                  <a:gd name="connsiteY1" fmla="*/ 86628 h 452388"/>
                  <a:gd name="connsiteX2" fmla="*/ 28876 w 147587"/>
                  <a:gd name="connsiteY2" fmla="*/ 154005 h 452388"/>
                  <a:gd name="connsiteX3" fmla="*/ 115503 w 147587"/>
                  <a:gd name="connsiteY3" fmla="*/ 240632 h 452388"/>
                  <a:gd name="connsiteX4" fmla="*/ 38501 w 147587"/>
                  <a:gd name="connsiteY4" fmla="*/ 288758 h 452388"/>
                  <a:gd name="connsiteX5" fmla="*/ 144379 w 147587"/>
                  <a:gd name="connsiteY5" fmla="*/ 375386 h 452388"/>
                  <a:gd name="connsiteX6" fmla="*/ 19250 w 147587"/>
                  <a:gd name="connsiteY6" fmla="*/ 442763 h 452388"/>
                  <a:gd name="connsiteX7" fmla="*/ 28876 w 147587"/>
                  <a:gd name="connsiteY7" fmla="*/ 433137 h 452388"/>
                  <a:gd name="connsiteX8" fmla="*/ 19250 w 147587"/>
                  <a:gd name="connsiteY8" fmla="*/ 442763 h 452388"/>
                  <a:gd name="connsiteX9" fmla="*/ 19250 w 147587"/>
                  <a:gd name="connsiteY9" fmla="*/ 442763 h 452388"/>
                  <a:gd name="connsiteX10" fmla="*/ 19250 w 147587"/>
                  <a:gd name="connsiteY10" fmla="*/ 442763 h 452388"/>
                  <a:gd name="connsiteX11" fmla="*/ 19250 w 147587"/>
                  <a:gd name="connsiteY11" fmla="*/ 433137 h 452388"/>
                  <a:gd name="connsiteX12" fmla="*/ 9625 w 147587"/>
                  <a:gd name="connsiteY12" fmla="*/ 433137 h 452388"/>
                  <a:gd name="connsiteX13" fmla="*/ 9625 w 147587"/>
                  <a:gd name="connsiteY13" fmla="*/ 433137 h 452388"/>
                  <a:gd name="connsiteX14" fmla="*/ 0 w 147587"/>
                  <a:gd name="connsiteY14" fmla="*/ 452388 h 452388"/>
                  <a:gd name="connsiteX15" fmla="*/ 9625 w 147587"/>
                  <a:gd name="connsiteY15" fmla="*/ 442763 h 452388"/>
                  <a:gd name="connsiteX16" fmla="*/ 9625 w 147587"/>
                  <a:gd name="connsiteY16" fmla="*/ 442763 h 452388"/>
                  <a:gd name="connsiteX17" fmla="*/ 19250 w 147587"/>
                  <a:gd name="connsiteY17" fmla="*/ 442763 h 452388"/>
                  <a:gd name="connsiteX18" fmla="*/ 19250 w 147587"/>
                  <a:gd name="connsiteY18" fmla="*/ 442763 h 4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7587" h="452388">
                    <a:moveTo>
                      <a:pt x="38501" y="0"/>
                    </a:moveTo>
                    <a:cubicBezTo>
                      <a:pt x="87429" y="30480"/>
                      <a:pt x="136358" y="60961"/>
                      <a:pt x="134754" y="86628"/>
                    </a:cubicBezTo>
                    <a:cubicBezTo>
                      <a:pt x="133150" y="112296"/>
                      <a:pt x="32084" y="128338"/>
                      <a:pt x="28876" y="154005"/>
                    </a:cubicBezTo>
                    <a:cubicBezTo>
                      <a:pt x="25668" y="179672"/>
                      <a:pt x="113899" y="218173"/>
                      <a:pt x="115503" y="240632"/>
                    </a:cubicBezTo>
                    <a:cubicBezTo>
                      <a:pt x="117107" y="263091"/>
                      <a:pt x="33688" y="266299"/>
                      <a:pt x="38501" y="288758"/>
                    </a:cubicBezTo>
                    <a:cubicBezTo>
                      <a:pt x="43314" y="311217"/>
                      <a:pt x="147587" y="349719"/>
                      <a:pt x="144379" y="375386"/>
                    </a:cubicBezTo>
                    <a:cubicBezTo>
                      <a:pt x="141171" y="401053"/>
                      <a:pt x="38500" y="433138"/>
                      <a:pt x="19250" y="442763"/>
                    </a:cubicBezTo>
                    <a:cubicBezTo>
                      <a:pt x="0" y="452388"/>
                      <a:pt x="28876" y="433137"/>
                      <a:pt x="28876" y="433137"/>
                    </a:cubicBezTo>
                    <a:lnTo>
                      <a:pt x="19250" y="442763"/>
                    </a:lnTo>
                    <a:lnTo>
                      <a:pt x="19250" y="442763"/>
                    </a:lnTo>
                    <a:lnTo>
                      <a:pt x="19250" y="442763"/>
                    </a:lnTo>
                    <a:cubicBezTo>
                      <a:pt x="19250" y="441159"/>
                      <a:pt x="20854" y="434741"/>
                      <a:pt x="19250" y="433137"/>
                    </a:cubicBezTo>
                    <a:cubicBezTo>
                      <a:pt x="17646" y="431533"/>
                      <a:pt x="9625" y="433137"/>
                      <a:pt x="9625" y="433137"/>
                    </a:cubicBezTo>
                    <a:lnTo>
                      <a:pt x="9625" y="433137"/>
                    </a:lnTo>
                    <a:cubicBezTo>
                      <a:pt x="8021" y="436346"/>
                      <a:pt x="0" y="450784"/>
                      <a:pt x="0" y="452388"/>
                    </a:cubicBezTo>
                    <a:lnTo>
                      <a:pt x="9625" y="442763"/>
                    </a:lnTo>
                    <a:lnTo>
                      <a:pt x="9625" y="442763"/>
                    </a:lnTo>
                    <a:lnTo>
                      <a:pt x="19250" y="442763"/>
                    </a:lnTo>
                    <a:lnTo>
                      <a:pt x="19250" y="442763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4" name="Straight Arrow Connector 123"/>
          <p:cNvCxnSpPr/>
          <p:nvPr/>
        </p:nvCxnSpPr>
        <p:spPr>
          <a:xfrm flipH="1">
            <a:off x="7452320" y="4437112"/>
            <a:ext cx="360040" cy="21602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452320" y="4221088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 l="58483" t="12135"/>
          <a:stretch>
            <a:fillRect/>
          </a:stretch>
        </p:blipFill>
        <p:spPr bwMode="auto">
          <a:xfrm>
            <a:off x="7164288" y="836712"/>
            <a:ext cx="1763688" cy="260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620688"/>
            <a:ext cx="2829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Micro Drift Chambers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8" name="Picture 3" descr="PICT3441comp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4860032" y="764704"/>
            <a:ext cx="2247925" cy="2744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48064" y="260648"/>
            <a:ext cx="3712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Scintillation </a:t>
            </a:r>
            <a:r>
              <a:rPr lang="en-US" sz="2000" dirty="0" err="1" smtClean="0">
                <a:latin typeface="Comic Sans MS" pitchFamily="66" charset="0"/>
              </a:rPr>
              <a:t>fibres</a:t>
            </a:r>
            <a:r>
              <a:rPr lang="en-US" sz="2000" dirty="0" smtClean="0">
                <a:latin typeface="Comic Sans MS" pitchFamily="66" charset="0"/>
              </a:rPr>
              <a:t> detector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2520281" cy="24063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t="16299" r="34375"/>
          <a:stretch>
            <a:fillRect/>
          </a:stretch>
        </p:blipFill>
        <p:spPr bwMode="auto">
          <a:xfrm>
            <a:off x="107504" y="4005064"/>
            <a:ext cx="302433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3645024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Drift chambers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393305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Ionisation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Hodoscope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188640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TRACKING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88640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(2003: GEM-MSGC)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422081"/>
            <a:ext cx="3645777" cy="243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275856" y="3861048"/>
            <a:ext cx="1440160" cy="2831544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DC1:2x80x40 cm</a:t>
            </a: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DC2: X,Y 80x40 cm</a:t>
            </a: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DC3: X,Y 112x40 cm</a:t>
            </a: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DC4: X,Y,X,Y 128x40cm</a:t>
            </a: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Both arms : 2016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</a:t>
            </a:r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Anode pitch: 10mm</a:t>
            </a: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Cell:10x10cm</a:t>
            </a: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Cathode 20 </a:t>
            </a:r>
            <a:r>
              <a:rPr lang="en-US" sz="1000" dirty="0" smtClean="0">
                <a:solidFill>
                  <a:srgbClr val="C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carbon-coated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mylar</a:t>
            </a:r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Anode wires: 50 </a:t>
            </a:r>
            <a:r>
              <a:rPr lang="en-US" sz="1000" dirty="0" smtClean="0">
                <a:solidFill>
                  <a:srgbClr val="C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r>
              <a:rPr lang="en-US" sz="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Copper-beryllium alloy</a:t>
            </a:r>
          </a:p>
          <a:p>
            <a:r>
              <a:rPr lang="en-US" sz="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Drift velocity: 50 </a:t>
            </a:r>
            <a:r>
              <a:rPr lang="en-US" sz="900" dirty="0" smtClean="0">
                <a:solidFill>
                  <a:srgbClr val="C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m/ns</a:t>
            </a: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Amplitude: 1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Pulse width: 20 ns</a:t>
            </a:r>
          </a:p>
          <a:p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Resolution: 90 </a:t>
            </a:r>
            <a:r>
              <a:rPr lang="en-US" sz="1000" dirty="0" smtClean="0">
                <a:solidFill>
                  <a:srgbClr val="C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 </a:t>
            </a:r>
          </a:p>
          <a:p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908720"/>
            <a:ext cx="1584176" cy="2015936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 planes : X, Y, U Area: 80x80 mm</a:t>
            </a: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Gas mixture: </a:t>
            </a:r>
            <a:r>
              <a:rPr lang="en-US" sz="9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(0.33)+ iC</a:t>
            </a:r>
            <a:r>
              <a:rPr lang="en-US" sz="900" baseline="-25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900" baseline="-25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(0.66)+H</a:t>
            </a:r>
            <a:r>
              <a:rPr lang="en-US" sz="900" baseline="-25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O(0.01)</a:t>
            </a: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Anode pitch: 2.5 mm</a:t>
            </a: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 wires in a plane</a:t>
            </a: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Sell size: 2.5x2 mm</a:t>
            </a: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Drift time: 26 ns</a:t>
            </a:r>
          </a:p>
          <a:p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 resolution &lt; 1ns</a:t>
            </a:r>
          </a:p>
          <a:p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Space resolution &lt; 80</a:t>
            </a:r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 </a:t>
            </a:r>
          </a:p>
          <a:p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tracks resolution &lt;200</a:t>
            </a:r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9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Read-out time &lt; 3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t="16459" r="36324"/>
          <a:stretch>
            <a:fillRect/>
          </a:stretch>
        </p:blipFill>
        <p:spPr bwMode="auto">
          <a:xfrm>
            <a:off x="228600" y="836712"/>
            <a:ext cx="2903240" cy="27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t="18299"/>
          <a:stretch>
            <a:fillRect/>
          </a:stretch>
        </p:blipFill>
        <p:spPr bwMode="auto">
          <a:xfrm>
            <a:off x="4932040" y="4221088"/>
            <a:ext cx="3950023" cy="236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797152"/>
            <a:ext cx="41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Trigger requests  tracks </a:t>
            </a:r>
            <a:r>
              <a:rPr lang="en-US" dirty="0" err="1" smtClean="0">
                <a:latin typeface="Comic Sans MS" pitchFamily="66" charset="0"/>
              </a:rPr>
              <a:t>coplanarity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7667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Vertical </a:t>
            </a:r>
            <a:r>
              <a:rPr lang="en-US" dirty="0" err="1" smtClean="0">
                <a:latin typeface="Comic Sans MS" pitchFamily="66" charset="0"/>
              </a:rPr>
              <a:t>Hodoscope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00506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Horizontal </a:t>
            </a:r>
            <a:r>
              <a:rPr lang="en-US" dirty="0" err="1" smtClean="0">
                <a:latin typeface="Comic Sans MS" pitchFamily="66" charset="0"/>
              </a:rPr>
              <a:t>Hodoscope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641" y="260648"/>
            <a:ext cx="4149359" cy="280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4752" t="16459" b="41951"/>
          <a:stretch>
            <a:fillRect/>
          </a:stretch>
        </p:blipFill>
        <p:spPr bwMode="auto">
          <a:xfrm>
            <a:off x="2987824" y="1268760"/>
            <a:ext cx="16070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1224</Words>
  <Application>Microsoft Office PowerPoint</Application>
  <PresentationFormat>On-screen Show (4:3)</PresentationFormat>
  <Paragraphs>279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Формула</vt:lpstr>
      <vt:lpstr>Formel</vt:lpstr>
      <vt:lpstr>Equation</vt:lpstr>
      <vt:lpstr> DIRAC experiment (PS212)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π-K+ and π+K-  prompt pairs  </vt:lpstr>
      <vt:lpstr>π+π‒ prompt pairs</vt:lpstr>
      <vt:lpstr>Long lived atoms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of the DIRAC experiment (PS 212)</dc:title>
  <dc:creator>nemenov</dc:creator>
  <cp:lastModifiedBy>Administrator</cp:lastModifiedBy>
  <cp:revision>220</cp:revision>
  <cp:lastPrinted>2012-03-27T21:34:47Z</cp:lastPrinted>
  <dcterms:created xsi:type="dcterms:W3CDTF">2012-02-20T17:38:01Z</dcterms:created>
  <dcterms:modified xsi:type="dcterms:W3CDTF">2012-06-29T13:43:17Z</dcterms:modified>
</cp:coreProperties>
</file>