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5"/>
  </p:notesMasterIdLst>
  <p:sldIdLst>
    <p:sldId id="365" r:id="rId3"/>
    <p:sldId id="322" r:id="rId4"/>
    <p:sldId id="258" r:id="rId5"/>
    <p:sldId id="323" r:id="rId6"/>
    <p:sldId id="324" r:id="rId7"/>
    <p:sldId id="333" r:id="rId8"/>
    <p:sldId id="335" r:id="rId9"/>
    <p:sldId id="338" r:id="rId10"/>
    <p:sldId id="339" r:id="rId11"/>
    <p:sldId id="270" r:id="rId12"/>
    <p:sldId id="272" r:id="rId13"/>
    <p:sldId id="291" r:id="rId14"/>
    <p:sldId id="341" r:id="rId15"/>
    <p:sldId id="347" r:id="rId16"/>
    <p:sldId id="342" r:id="rId17"/>
    <p:sldId id="343" r:id="rId18"/>
    <p:sldId id="327" r:id="rId19"/>
    <p:sldId id="263" r:id="rId20"/>
    <p:sldId id="364" r:id="rId21"/>
    <p:sldId id="363" r:id="rId22"/>
    <p:sldId id="354" r:id="rId23"/>
    <p:sldId id="326" r:id="rId24"/>
    <p:sldId id="355" r:id="rId25"/>
    <p:sldId id="356" r:id="rId26"/>
    <p:sldId id="352" r:id="rId27"/>
    <p:sldId id="287" r:id="rId28"/>
    <p:sldId id="281" r:id="rId29"/>
    <p:sldId id="282" r:id="rId30"/>
    <p:sldId id="357" r:id="rId31"/>
    <p:sldId id="358" r:id="rId32"/>
    <p:sldId id="293" r:id="rId33"/>
    <p:sldId id="319" r:id="rId34"/>
    <p:sldId id="309" r:id="rId35"/>
    <p:sldId id="359" r:id="rId36"/>
    <p:sldId id="360" r:id="rId37"/>
    <p:sldId id="361" r:id="rId38"/>
    <p:sldId id="362" r:id="rId39"/>
    <p:sldId id="283" r:id="rId40"/>
    <p:sldId id="336" r:id="rId41"/>
    <p:sldId id="268" r:id="rId42"/>
    <p:sldId id="351" r:id="rId43"/>
    <p:sldId id="344" r:id="rId44"/>
    <p:sldId id="345" r:id="rId45"/>
    <p:sldId id="346" r:id="rId46"/>
    <p:sldId id="366" r:id="rId47"/>
    <p:sldId id="367" r:id="rId48"/>
    <p:sldId id="316" r:id="rId49"/>
    <p:sldId id="325" r:id="rId50"/>
    <p:sldId id="348" r:id="rId51"/>
    <p:sldId id="349" r:id="rId52"/>
    <p:sldId id="350" r:id="rId53"/>
    <p:sldId id="353" r:id="rId5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7E39"/>
    <a:srgbClr val="CE02BF"/>
    <a:srgbClr val="BA167F"/>
    <a:srgbClr val="B41C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4633" autoAdjust="0"/>
  </p:normalViewPr>
  <p:slideViewPr>
    <p:cSldViewPr>
      <p:cViewPr varScale="1">
        <p:scale>
          <a:sx n="92" d="100"/>
          <a:sy n="92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2C289C4D-9EC7-4F2B-BF90-49DB1D2A152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1" tIns="46221" rIns="92441" bIns="46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0D5FF92B-19ED-4744-A085-AEEEC28E8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16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28B29E6-1A47-4DD0-89B5-0BC3066E7F97}" type="slidenum">
              <a:rPr lang="ru-RU"/>
              <a:pPr/>
              <a:t>2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D236029-FB11-4EB3-BBC3-478D5C89DEDE}" type="slidenum">
              <a:rPr lang="ru-RU"/>
              <a:pPr/>
              <a:t>22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9788" cy="34861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507" y="4416687"/>
            <a:ext cx="5504802" cy="4182185"/>
          </a:xfrm>
          <a:noFill/>
          <a:ln/>
        </p:spPr>
        <p:txBody>
          <a:bodyPr/>
          <a:lstStyle/>
          <a:p>
            <a:endParaRPr lang="de-C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0A54C-B8A7-4913-A499-194CC4984B71}" type="slidenum">
              <a:rPr lang="ru-RU"/>
              <a:pPr/>
              <a:t>15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76E75-C0A2-43DD-93D7-FD471FA6FF06}" type="slidenum">
              <a:rPr lang="ru-RU"/>
              <a:pPr/>
              <a:t>16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97750" y="8830385"/>
            <a:ext cx="2982443" cy="4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 anchor="b"/>
          <a:lstStyle/>
          <a:p>
            <a:pPr algn="r"/>
            <a:fld id="{B716B227-E130-492B-A0F9-1B6BB14F6BE8}" type="slidenum">
              <a:rPr lang="ru-RU" sz="1200">
                <a:solidFill>
                  <a:schemeClr val="tx1"/>
                </a:solidFill>
                <a:ea typeface="ＭＳ Ｐゴシック" charset="-128"/>
              </a:rPr>
              <a:pPr algn="r"/>
              <a:t>17</a:t>
            </a:fld>
            <a:endParaRPr lang="ru-RU" sz="12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2363" y="698500"/>
            <a:ext cx="4641850" cy="3482975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3897378" y="8830319"/>
            <a:ext cx="2982819" cy="4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5" tIns="46182" rIns="92365" bIns="46182" anchor="b"/>
          <a:lstStyle/>
          <a:p>
            <a:pPr algn="r"/>
            <a:fld id="{366C70A3-8380-42F1-8C24-44B7A8454950}" type="slidenum">
              <a:rPr lang="ru-RU" sz="1200">
                <a:ea typeface="ＭＳ Ｐゴシック" charset="-128"/>
              </a:rPr>
              <a:pPr algn="r"/>
              <a:t>18</a:t>
            </a:fld>
            <a:endParaRPr lang="ru-RU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6A74-1278-470A-925A-8321526F49BE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FC7C-40B9-4F35-B199-A2E25E56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04BC-6C60-4867-BBDE-0A4250790C45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14B-BB42-436E-B788-E06D2350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6B63-91FF-4F53-8196-C4557FA668D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E1F4-637E-4C0F-81ED-526B0E9B1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7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F4F8-D93C-451B-A9D4-AA7D286D947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AF98-FC26-4F9A-B760-370ED8F90B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3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7CA4-BDE5-4A7A-AAA3-0663C81FFB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F1D5-5A28-40BD-9CD9-15EA0DFF7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55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4CC7-0733-4BCB-9F8E-44652FE4F58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B8D5-BE35-462A-96ED-5B0A8C60C2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2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07A6-363D-49BF-96F9-B94958A7238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FB60-77B7-4847-803E-B591C9D3F5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67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48EC-BC58-4AC5-8E12-A4A0B28F89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1018-2C5F-4F69-A615-98FFEDA4BF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93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4FFB-A0DD-41B1-90A4-FCBC934CBEB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B714-DC46-4ECE-BC74-8CDB5027AD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09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3C19-6517-48DD-8C29-F7B7E1DAD5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CAC7-1270-4DEB-89FB-7A0850A334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3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DEBE-63FC-48F0-B8C9-0205DF7715F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835F-FA14-4CFE-AD2C-D6B792062C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88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8E47-106E-49C9-B164-C1FA423F111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7D03-3D37-4DB2-9552-DD0B08990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2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41A6-8F4D-488E-AB74-6794D2D5D6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B623-AE24-4963-AFF2-D9275270C5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7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416D-4C13-45A9-8E8D-949852A518F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7C9F-3A62-448A-917C-001783C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 titlu</a:t>
            </a:r>
            <a:endParaRPr lang="en-US" smtClean="0"/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smtClean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AD265-8FF5-4F6F-A14F-BF74A98AAC4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A56B9-891B-4FDA-9649-323E653B8A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5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4.png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1926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Experimental checks of low energy QCD precise predictions using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</a:rPr>
              <a:t>K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</a:rPr>
              <a:t>+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i="1" dirty="0">
                <a:solidFill>
                  <a:srgbClr val="0033CC"/>
                </a:solidFill>
                <a:cs typeface="Calibri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cs typeface="Calibri"/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atoms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/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sz="3600" dirty="0" smtClean="0">
                <a:solidFill>
                  <a:srgbClr val="0033CC"/>
                </a:solidFill>
              </a:rPr>
              <a:t>Leonid </a:t>
            </a:r>
            <a:r>
              <a:rPr lang="en-US" sz="3600" dirty="0" err="1" smtClean="0">
                <a:solidFill>
                  <a:srgbClr val="0033CC"/>
                </a:solidFill>
              </a:rPr>
              <a:t>Nemenov</a:t>
            </a:r>
            <a:r>
              <a:rPr lang="en-US" sz="3600" dirty="0" smtClean="0">
                <a:solidFill>
                  <a:srgbClr val="0033CC"/>
                </a:solidFill>
              </a:rPr>
              <a:t/>
            </a:r>
            <a:br>
              <a:rPr lang="en-US" sz="36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0033CC"/>
                </a:solidFill>
              </a:rPr>
              <a:t>JINR </a:t>
            </a:r>
            <a:r>
              <a:rPr lang="en-US" sz="2800" dirty="0" err="1" smtClean="0">
                <a:solidFill>
                  <a:srgbClr val="0033CC"/>
                </a:solidFill>
              </a:rPr>
              <a:t>Dubna</a:t>
            </a:r>
            <a:r>
              <a:rPr lang="en-US" sz="2800" dirty="0" smtClean="0">
                <a:solidFill>
                  <a:srgbClr val="0033CC"/>
                </a:solidFill>
              </a:rPr>
              <a:t/>
            </a:r>
            <a:br>
              <a:rPr lang="en-US" sz="2800" dirty="0" smtClean="0">
                <a:solidFill>
                  <a:srgbClr val="0033CC"/>
                </a:solidFill>
              </a:rPr>
            </a:br>
            <a:r>
              <a:rPr lang="en-US" sz="2800" dirty="0" smtClean="0">
                <a:solidFill>
                  <a:srgbClr val="0033CC"/>
                </a:solidFill>
              </a:rPr>
              <a:t>Prague 26.11.2012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6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552B1-777F-4163-81B0-A2F2836DB045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7891" name="TextBox 115"/>
          <p:cNvSpPr txBox="1">
            <a:spLocks noChangeArrowheads="1"/>
          </p:cNvSpPr>
          <p:nvPr/>
        </p:nvSpPr>
        <p:spPr bwMode="auto">
          <a:xfrm>
            <a:off x="1190625" y="5795963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yield strongly increases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ro-RO" sz="24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/>
              <a:t> </a:t>
            </a:r>
          </a:p>
        </p:txBody>
      </p:sp>
      <p:cxnSp>
        <p:nvCxnSpPr>
          <p:cNvPr id="37892" name="Straight Connector 9"/>
          <p:cNvCxnSpPr>
            <a:cxnSpLocks noChangeShapeType="1"/>
          </p:cNvCxnSpPr>
          <p:nvPr/>
        </p:nvCxnSpPr>
        <p:spPr bwMode="auto">
          <a:xfrm>
            <a:off x="1692275" y="2141538"/>
            <a:ext cx="1169988" cy="85725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37893" name="Straight Connector 18"/>
          <p:cNvCxnSpPr>
            <a:cxnSpLocks noChangeShapeType="1"/>
          </p:cNvCxnSpPr>
          <p:nvPr/>
        </p:nvCxnSpPr>
        <p:spPr bwMode="auto">
          <a:xfrm>
            <a:off x="1600200" y="1811338"/>
            <a:ext cx="1401763" cy="11112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894" name="Straight Arrow Connector 23"/>
          <p:cNvCxnSpPr>
            <a:cxnSpLocks noChangeShapeType="1"/>
          </p:cNvCxnSpPr>
          <p:nvPr/>
        </p:nvCxnSpPr>
        <p:spPr bwMode="auto">
          <a:xfrm flipV="1">
            <a:off x="2952750" y="1347788"/>
            <a:ext cx="1828800" cy="4746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5" name="Straight Arrow Connector 27"/>
          <p:cNvCxnSpPr>
            <a:cxnSpLocks noChangeShapeType="1"/>
          </p:cNvCxnSpPr>
          <p:nvPr/>
        </p:nvCxnSpPr>
        <p:spPr bwMode="auto">
          <a:xfrm>
            <a:off x="2965450" y="1762125"/>
            <a:ext cx="1766888" cy="7191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6" name="Oval 31"/>
          <p:cNvSpPr>
            <a:spLocks noChangeArrowheads="1"/>
          </p:cNvSpPr>
          <p:nvPr/>
        </p:nvSpPr>
        <p:spPr bwMode="auto">
          <a:xfrm>
            <a:off x="2774950" y="1628775"/>
            <a:ext cx="385763" cy="37147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897" name="TextBox 96"/>
          <p:cNvSpPr txBox="1">
            <a:spLocks noChangeArrowheads="1"/>
          </p:cNvSpPr>
          <p:nvPr/>
        </p:nvSpPr>
        <p:spPr bwMode="auto">
          <a:xfrm>
            <a:off x="1525588" y="168592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37898" name="TextBox 97"/>
          <p:cNvSpPr txBox="1">
            <a:spLocks noChangeArrowheads="1"/>
          </p:cNvSpPr>
          <p:nvPr/>
        </p:nvSpPr>
        <p:spPr bwMode="auto">
          <a:xfrm>
            <a:off x="2606675" y="2008188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</p:txBody>
      </p:sp>
      <p:sp>
        <p:nvSpPr>
          <p:cNvPr id="37899" name="TextBox 98"/>
          <p:cNvSpPr txBox="1">
            <a:spLocks noChangeArrowheads="1"/>
          </p:cNvSpPr>
          <p:nvPr/>
        </p:nvSpPr>
        <p:spPr bwMode="auto">
          <a:xfrm>
            <a:off x="4773613" y="10779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00" name="TextBox 99"/>
          <p:cNvSpPr txBox="1">
            <a:spLocks noChangeArrowheads="1"/>
          </p:cNvSpPr>
          <p:nvPr/>
        </p:nvSpPr>
        <p:spPr bwMode="auto">
          <a:xfrm>
            <a:off x="4718050" y="22288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01" name="TextBox 100"/>
          <p:cNvSpPr txBox="1">
            <a:spLocks noChangeArrowheads="1"/>
          </p:cNvSpPr>
          <p:nvPr/>
        </p:nvSpPr>
        <p:spPr bwMode="auto">
          <a:xfrm>
            <a:off x="1593850" y="1012825"/>
            <a:ext cx="247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Strong interaction</a:t>
            </a:r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 flipV="1">
            <a:off x="1965325" y="1812925"/>
            <a:ext cx="481013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37903" name="Straight Arrow Connector 25"/>
          <p:cNvCxnSpPr>
            <a:cxnSpLocks noChangeShapeType="1"/>
          </p:cNvCxnSpPr>
          <p:nvPr/>
        </p:nvCxnSpPr>
        <p:spPr bwMode="auto">
          <a:xfrm>
            <a:off x="3475038" y="3927475"/>
            <a:ext cx="1719262" cy="9509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37904" name="Straight Connector 56"/>
          <p:cNvCxnSpPr>
            <a:cxnSpLocks noChangeShapeType="1"/>
          </p:cNvCxnSpPr>
          <p:nvPr/>
        </p:nvCxnSpPr>
        <p:spPr bwMode="auto">
          <a:xfrm flipV="1">
            <a:off x="3233738" y="3632200"/>
            <a:ext cx="1609725" cy="2540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05" name="Straight Arrow Connector 57"/>
          <p:cNvCxnSpPr>
            <a:cxnSpLocks noChangeShapeType="1"/>
          </p:cNvCxnSpPr>
          <p:nvPr/>
        </p:nvCxnSpPr>
        <p:spPr bwMode="auto">
          <a:xfrm flipV="1">
            <a:off x="4859338" y="3303588"/>
            <a:ext cx="1427162" cy="3286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06" name="Straight Arrow Connector 58"/>
          <p:cNvCxnSpPr>
            <a:cxnSpLocks noChangeShapeType="1"/>
          </p:cNvCxnSpPr>
          <p:nvPr/>
        </p:nvCxnSpPr>
        <p:spPr bwMode="auto">
          <a:xfrm>
            <a:off x="4830763" y="3641725"/>
            <a:ext cx="1422400" cy="3571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Freeform 21"/>
          <p:cNvSpPr/>
          <p:nvPr/>
        </p:nvSpPr>
        <p:spPr bwMode="auto">
          <a:xfrm>
            <a:off x="5734050" y="3413125"/>
            <a:ext cx="158750" cy="487363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575300" y="3475038"/>
            <a:ext cx="115888" cy="346075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09" name="Oval 61"/>
          <p:cNvSpPr>
            <a:spLocks noChangeArrowheads="1"/>
          </p:cNvSpPr>
          <p:nvPr/>
        </p:nvSpPr>
        <p:spPr bwMode="auto">
          <a:xfrm>
            <a:off x="4684713" y="3436938"/>
            <a:ext cx="377825" cy="379412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37910" name="Straight Connector 83"/>
          <p:cNvCxnSpPr>
            <a:cxnSpLocks noChangeShapeType="1"/>
          </p:cNvCxnSpPr>
          <p:nvPr/>
        </p:nvCxnSpPr>
        <p:spPr bwMode="auto">
          <a:xfrm flipV="1">
            <a:off x="214313" y="4387850"/>
            <a:ext cx="1609725" cy="23813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11" name="Straight Arrow Connector 84"/>
          <p:cNvCxnSpPr>
            <a:cxnSpLocks noChangeShapeType="1"/>
          </p:cNvCxnSpPr>
          <p:nvPr/>
        </p:nvCxnSpPr>
        <p:spPr bwMode="auto">
          <a:xfrm flipV="1">
            <a:off x="1824038" y="3925888"/>
            <a:ext cx="1922462" cy="4619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12" name="Straight Arrow Connector 85"/>
          <p:cNvCxnSpPr>
            <a:cxnSpLocks noChangeShapeType="1"/>
          </p:cNvCxnSpPr>
          <p:nvPr/>
        </p:nvCxnSpPr>
        <p:spPr bwMode="auto">
          <a:xfrm>
            <a:off x="1811338" y="4411663"/>
            <a:ext cx="1903412" cy="4905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" name="Freeform 27"/>
          <p:cNvSpPr/>
          <p:nvPr/>
        </p:nvSpPr>
        <p:spPr bwMode="auto">
          <a:xfrm>
            <a:off x="2714625" y="4167188"/>
            <a:ext cx="158750" cy="488950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555875" y="4229100"/>
            <a:ext cx="115888" cy="347663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15" name="Oval 88"/>
          <p:cNvSpPr>
            <a:spLocks noChangeArrowheads="1"/>
          </p:cNvSpPr>
          <p:nvPr/>
        </p:nvSpPr>
        <p:spPr bwMode="auto">
          <a:xfrm>
            <a:off x="1665288" y="4192588"/>
            <a:ext cx="377825" cy="3778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7916" name="TextBox 101"/>
          <p:cNvSpPr txBox="1">
            <a:spLocks noChangeArrowheads="1"/>
          </p:cNvSpPr>
          <p:nvPr/>
        </p:nvSpPr>
        <p:spPr bwMode="auto">
          <a:xfrm>
            <a:off x="115888" y="2813050"/>
            <a:ext cx="501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 small Q there are Coulomb pairs :</a:t>
            </a:r>
          </a:p>
        </p:txBody>
      </p:sp>
      <p:sp>
        <p:nvSpPr>
          <p:cNvPr id="37917" name="TextBox 102"/>
          <p:cNvSpPr txBox="1">
            <a:spLocks noChangeArrowheads="1"/>
          </p:cNvSpPr>
          <p:nvPr/>
        </p:nvSpPr>
        <p:spPr bwMode="auto">
          <a:xfrm>
            <a:off x="5900738" y="3414713"/>
            <a:ext cx="31273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300" b="1" i="1" dirty="0" smtClean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en-US" sz="2300" b="1" i="1" baseline="30000" dirty="0" smtClean="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ro-RO" sz="2300" b="1" i="1" dirty="0" smtClean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en-US" sz="2300" b="1" i="1" dirty="0" smtClean="0">
                <a:solidFill>
                  <a:srgbClr val="660033"/>
                </a:solidFill>
                <a:latin typeface="Symbol" pitchFamily="18" charset="2"/>
              </a:rPr>
              <a:t> </a:t>
            </a:r>
            <a:r>
              <a:rPr lang="en-US" sz="2300" b="1" i="1" baseline="30000" dirty="0" smtClean="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ro-RO" sz="2300" b="1" i="1" dirty="0" smtClean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ro-RO" sz="2300" b="1" i="1" dirty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ro-RO" sz="2300" b="1" i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300" b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2300" b="1" i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300" b="1" i="1" baseline="30000" dirty="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en-US" sz="2300" b="1" i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300" b="1" i="1" baseline="30000" dirty="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en-US" sz="2300" b="1" i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l-GR" sz="2300" b="1" i="1" dirty="0">
                <a:solidFill>
                  <a:srgbClr val="660033"/>
                </a:solidFill>
                <a:latin typeface="Times New Roman" pitchFamily="18" charset="0"/>
              </a:rPr>
              <a:t>π</a:t>
            </a:r>
            <a:r>
              <a:rPr lang="en-US" sz="2300" b="1" i="1" dirty="0">
                <a:solidFill>
                  <a:srgbClr val="660033"/>
                </a:solidFill>
                <a:latin typeface="Times New Roman" pitchFamily="18" charset="0"/>
              </a:rPr>
              <a:t>µ </a:t>
            </a:r>
            <a:r>
              <a:rPr lang="ro-RO" sz="23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C-pairs</a:t>
            </a:r>
          </a:p>
        </p:txBody>
      </p:sp>
      <p:sp>
        <p:nvSpPr>
          <p:cNvPr id="37918" name="TextBox 103"/>
          <p:cNvSpPr txBox="1">
            <a:spLocks noChangeArrowheads="1"/>
          </p:cNvSpPr>
          <p:nvPr/>
        </p:nvSpPr>
        <p:spPr bwMode="auto">
          <a:xfrm>
            <a:off x="5809571" y="4887913"/>
            <a:ext cx="3390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 b="1" i="1" dirty="0" smtClean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en-US" sz="2400" b="1" i="1" baseline="30000" dirty="0" smtClean="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ro-RO" sz="2400" b="1" i="1" dirty="0" smtClean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en-US" sz="2400" b="1" i="1" dirty="0" smtClean="0">
                <a:solidFill>
                  <a:srgbClr val="660033"/>
                </a:solidFill>
                <a:latin typeface="Symbol" pitchFamily="18" charset="2"/>
              </a:rPr>
              <a:t> </a:t>
            </a:r>
            <a:r>
              <a:rPr lang="en-US" sz="2400" b="1" i="1" baseline="30000" dirty="0" smtClean="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ro-RO" sz="2400" b="1" i="1" dirty="0" smtClean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ro-RO" sz="2400" b="1" i="1" dirty="0" smtClean="0">
                <a:solidFill>
                  <a:srgbClr val="660033"/>
                </a:solidFill>
                <a:latin typeface="Symbol" pitchFamily="18" charset="2"/>
              </a:rPr>
              <a:t>p</a:t>
            </a:r>
            <a:r>
              <a:rPr lang="ro-RO" sz="2400" b="1" i="1" dirty="0" smtClean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400" b="1" dirty="0" smtClean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400" b="1" i="1" baseline="30000" dirty="0">
                <a:solidFill>
                  <a:srgbClr val="660033"/>
                </a:solidFill>
                <a:latin typeface="Times New Roman" pitchFamily="18" charset="0"/>
              </a:rPr>
              <a:t>+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</a:rPr>
              <a:t>K</a:t>
            </a:r>
            <a:r>
              <a:rPr lang="en-US" sz="2400" b="1" i="1" baseline="30000" dirty="0">
                <a:solidFill>
                  <a:srgbClr val="660033"/>
                </a:solidFill>
                <a:latin typeface="Times New Roman" pitchFamily="18" charset="0"/>
              </a:rPr>
              <a:t>-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</a:rPr>
              <a:t>, </a:t>
            </a:r>
            <a:r>
              <a:rPr lang="el-GR" sz="2400" b="1" i="1" dirty="0">
                <a:solidFill>
                  <a:srgbClr val="660033"/>
                </a:solidFill>
                <a:latin typeface="Times New Roman" pitchFamily="18" charset="0"/>
              </a:rPr>
              <a:t>π</a:t>
            </a:r>
            <a:r>
              <a:rPr lang="en-US" sz="2400" b="1" i="1" dirty="0">
                <a:solidFill>
                  <a:srgbClr val="660033"/>
                </a:solidFill>
                <a:latin typeface="Times New Roman" pitchFamily="18" charset="0"/>
              </a:rPr>
              <a:t>µ </a:t>
            </a:r>
            <a:r>
              <a:rPr lang="ro-RO" sz="24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atoms</a:t>
            </a:r>
          </a:p>
        </p:txBody>
      </p:sp>
      <p:cxnSp>
        <p:nvCxnSpPr>
          <p:cNvPr id="37919" name="Straight Connector 72"/>
          <p:cNvCxnSpPr>
            <a:cxnSpLocks noChangeShapeType="1"/>
          </p:cNvCxnSpPr>
          <p:nvPr/>
        </p:nvCxnSpPr>
        <p:spPr bwMode="auto">
          <a:xfrm>
            <a:off x="4810125" y="5165725"/>
            <a:ext cx="1100138" cy="3095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20" name="Straight Connector 70"/>
          <p:cNvCxnSpPr>
            <a:cxnSpLocks noChangeShapeType="1"/>
          </p:cNvCxnSpPr>
          <p:nvPr/>
        </p:nvCxnSpPr>
        <p:spPr bwMode="auto">
          <a:xfrm flipV="1">
            <a:off x="4840288" y="4886325"/>
            <a:ext cx="1022350" cy="2794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921" name="Straight Connector 63"/>
          <p:cNvCxnSpPr>
            <a:cxnSpLocks noChangeShapeType="1"/>
          </p:cNvCxnSpPr>
          <p:nvPr/>
        </p:nvCxnSpPr>
        <p:spPr bwMode="auto">
          <a:xfrm flipV="1">
            <a:off x="3205163" y="5167313"/>
            <a:ext cx="1609725" cy="23812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7" name="Freeform 36"/>
          <p:cNvSpPr/>
          <p:nvPr/>
        </p:nvSpPr>
        <p:spPr bwMode="auto">
          <a:xfrm>
            <a:off x="5703888" y="4946650"/>
            <a:ext cx="158750" cy="488950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545138" y="5008563"/>
            <a:ext cx="115887" cy="347662"/>
          </a:xfrm>
          <a:custGeom>
            <a:avLst/>
            <a:gdLst>
              <a:gd name="connsiteX0" fmla="*/ 123935 w 937290"/>
              <a:gd name="connsiteY0" fmla="*/ 12530 h 2675669"/>
              <a:gd name="connsiteX1" fmla="*/ 575039 w 937290"/>
              <a:gd name="connsiteY1" fmla="*/ 110066 h 2675669"/>
              <a:gd name="connsiteX2" fmla="*/ 733535 w 937290"/>
              <a:gd name="connsiteY2" fmla="*/ 280754 h 2675669"/>
              <a:gd name="connsiteX3" fmla="*/ 831071 w 937290"/>
              <a:gd name="connsiteY3" fmla="*/ 695282 h 2675669"/>
              <a:gd name="connsiteX4" fmla="*/ 721343 w 937290"/>
              <a:gd name="connsiteY4" fmla="*/ 914738 h 2675669"/>
              <a:gd name="connsiteX5" fmla="*/ 526271 w 937290"/>
              <a:gd name="connsiteY5" fmla="*/ 1048850 h 2675669"/>
              <a:gd name="connsiteX6" fmla="*/ 416543 w 937290"/>
              <a:gd name="connsiteY6" fmla="*/ 1109810 h 2675669"/>
              <a:gd name="connsiteX7" fmla="*/ 294623 w 937290"/>
              <a:gd name="connsiteY7" fmla="*/ 1122002 h 2675669"/>
              <a:gd name="connsiteX8" fmla="*/ 184895 w 937290"/>
              <a:gd name="connsiteY8" fmla="*/ 1085426 h 2675669"/>
              <a:gd name="connsiteX9" fmla="*/ 123935 w 937290"/>
              <a:gd name="connsiteY9" fmla="*/ 987890 h 2675669"/>
              <a:gd name="connsiteX10" fmla="*/ 62975 w 937290"/>
              <a:gd name="connsiteY10" fmla="*/ 914738 h 2675669"/>
              <a:gd name="connsiteX11" fmla="*/ 87359 w 937290"/>
              <a:gd name="connsiteY11" fmla="*/ 695282 h 2675669"/>
              <a:gd name="connsiteX12" fmla="*/ 99551 w 937290"/>
              <a:gd name="connsiteY12" fmla="*/ 646514 h 2675669"/>
              <a:gd name="connsiteX13" fmla="*/ 184895 w 937290"/>
              <a:gd name="connsiteY13" fmla="*/ 597746 h 2675669"/>
              <a:gd name="connsiteX14" fmla="*/ 440927 w 937290"/>
              <a:gd name="connsiteY14" fmla="*/ 622130 h 2675669"/>
              <a:gd name="connsiteX15" fmla="*/ 709151 w 937290"/>
              <a:gd name="connsiteY15" fmla="*/ 731858 h 2675669"/>
              <a:gd name="connsiteX16" fmla="*/ 794495 w 937290"/>
              <a:gd name="connsiteY16" fmla="*/ 817202 h 2675669"/>
              <a:gd name="connsiteX17" fmla="*/ 904223 w 937290"/>
              <a:gd name="connsiteY17" fmla="*/ 1256114 h 2675669"/>
              <a:gd name="connsiteX18" fmla="*/ 879839 w 937290"/>
              <a:gd name="connsiteY18" fmla="*/ 1560914 h 2675669"/>
              <a:gd name="connsiteX19" fmla="*/ 843263 w 937290"/>
              <a:gd name="connsiteY19" fmla="*/ 1695026 h 2675669"/>
              <a:gd name="connsiteX20" fmla="*/ 745727 w 937290"/>
              <a:gd name="connsiteY20" fmla="*/ 1829138 h 2675669"/>
              <a:gd name="connsiteX21" fmla="*/ 538463 w 937290"/>
              <a:gd name="connsiteY21" fmla="*/ 1975442 h 2675669"/>
              <a:gd name="connsiteX22" fmla="*/ 416543 w 937290"/>
              <a:gd name="connsiteY22" fmla="*/ 1987634 h 2675669"/>
              <a:gd name="connsiteX23" fmla="*/ 123935 w 937290"/>
              <a:gd name="connsiteY23" fmla="*/ 1816946 h 2675669"/>
              <a:gd name="connsiteX24" fmla="*/ 75167 w 937290"/>
              <a:gd name="connsiteY24" fmla="*/ 1402418 h 2675669"/>
              <a:gd name="connsiteX25" fmla="*/ 270239 w 937290"/>
              <a:gd name="connsiteY25" fmla="*/ 1365842 h 2675669"/>
              <a:gd name="connsiteX26" fmla="*/ 709151 w 937290"/>
              <a:gd name="connsiteY26" fmla="*/ 1536530 h 2675669"/>
              <a:gd name="connsiteX27" fmla="*/ 843263 w 937290"/>
              <a:gd name="connsiteY27" fmla="*/ 1634066 h 2675669"/>
              <a:gd name="connsiteX28" fmla="*/ 916415 w 937290"/>
              <a:gd name="connsiteY28" fmla="*/ 1780370 h 2675669"/>
              <a:gd name="connsiteX29" fmla="*/ 916415 w 937290"/>
              <a:gd name="connsiteY29" fmla="*/ 2231474 h 2675669"/>
              <a:gd name="connsiteX30" fmla="*/ 843263 w 937290"/>
              <a:gd name="connsiteY30" fmla="*/ 2475314 h 2675669"/>
              <a:gd name="connsiteX31" fmla="*/ 660383 w 937290"/>
              <a:gd name="connsiteY31" fmla="*/ 2585042 h 2675669"/>
              <a:gd name="connsiteX32" fmla="*/ 331199 w 937290"/>
              <a:gd name="connsiteY32" fmla="*/ 2670386 h 2675669"/>
              <a:gd name="connsiteX33" fmla="*/ 123935 w 937290"/>
              <a:gd name="connsiteY33" fmla="*/ 2658194 h 26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37290" h="2675669">
                <a:moveTo>
                  <a:pt x="123935" y="12530"/>
                </a:moveTo>
                <a:cubicBezTo>
                  <a:pt x="305942" y="21630"/>
                  <a:pt x="417802" y="0"/>
                  <a:pt x="575039" y="110066"/>
                </a:cubicBezTo>
                <a:cubicBezTo>
                  <a:pt x="638646" y="154591"/>
                  <a:pt x="733535" y="280754"/>
                  <a:pt x="733535" y="280754"/>
                </a:cubicBezTo>
                <a:cubicBezTo>
                  <a:pt x="829839" y="553617"/>
                  <a:pt x="798127" y="415255"/>
                  <a:pt x="831071" y="695282"/>
                </a:cubicBezTo>
                <a:cubicBezTo>
                  <a:pt x="794495" y="768434"/>
                  <a:pt x="782894" y="860881"/>
                  <a:pt x="721343" y="914738"/>
                </a:cubicBezTo>
                <a:cubicBezTo>
                  <a:pt x="582677" y="1036070"/>
                  <a:pt x="674037" y="970621"/>
                  <a:pt x="526271" y="1048850"/>
                </a:cubicBezTo>
                <a:cubicBezTo>
                  <a:pt x="489292" y="1068427"/>
                  <a:pt x="456442" y="1097210"/>
                  <a:pt x="416543" y="1109810"/>
                </a:cubicBezTo>
                <a:cubicBezTo>
                  <a:pt x="377596" y="1122109"/>
                  <a:pt x="335263" y="1117938"/>
                  <a:pt x="294623" y="1122002"/>
                </a:cubicBezTo>
                <a:cubicBezTo>
                  <a:pt x="258047" y="1109810"/>
                  <a:pt x="215211" y="1109246"/>
                  <a:pt x="184895" y="1085426"/>
                </a:cubicBezTo>
                <a:cubicBezTo>
                  <a:pt x="154748" y="1061739"/>
                  <a:pt x="146219" y="1019088"/>
                  <a:pt x="123935" y="987890"/>
                </a:cubicBezTo>
                <a:cubicBezTo>
                  <a:pt x="105486" y="962061"/>
                  <a:pt x="83295" y="939122"/>
                  <a:pt x="62975" y="914738"/>
                </a:cubicBezTo>
                <a:cubicBezTo>
                  <a:pt x="71103" y="841586"/>
                  <a:pt x="77414" y="768209"/>
                  <a:pt x="87359" y="695282"/>
                </a:cubicBezTo>
                <a:cubicBezTo>
                  <a:pt x="89623" y="678679"/>
                  <a:pt x="87703" y="658362"/>
                  <a:pt x="99551" y="646514"/>
                </a:cubicBezTo>
                <a:cubicBezTo>
                  <a:pt x="122719" y="623346"/>
                  <a:pt x="156447" y="614002"/>
                  <a:pt x="184895" y="597746"/>
                </a:cubicBezTo>
                <a:cubicBezTo>
                  <a:pt x="270239" y="605874"/>
                  <a:pt x="356225" y="608895"/>
                  <a:pt x="440927" y="622130"/>
                </a:cubicBezTo>
                <a:cubicBezTo>
                  <a:pt x="536780" y="637107"/>
                  <a:pt x="630394" y="674978"/>
                  <a:pt x="709151" y="731858"/>
                </a:cubicBezTo>
                <a:cubicBezTo>
                  <a:pt x="741766" y="755413"/>
                  <a:pt x="766047" y="788754"/>
                  <a:pt x="794495" y="817202"/>
                </a:cubicBezTo>
                <a:cubicBezTo>
                  <a:pt x="884726" y="1133009"/>
                  <a:pt x="850240" y="986199"/>
                  <a:pt x="904223" y="1256114"/>
                </a:cubicBezTo>
                <a:cubicBezTo>
                  <a:pt x="902216" y="1288228"/>
                  <a:pt x="892176" y="1499229"/>
                  <a:pt x="879839" y="1560914"/>
                </a:cubicBezTo>
                <a:cubicBezTo>
                  <a:pt x="870752" y="1606351"/>
                  <a:pt x="863985" y="1653581"/>
                  <a:pt x="843263" y="1695026"/>
                </a:cubicBezTo>
                <a:cubicBezTo>
                  <a:pt x="818543" y="1744467"/>
                  <a:pt x="786407" y="1791713"/>
                  <a:pt x="745727" y="1829138"/>
                </a:cubicBezTo>
                <a:cubicBezTo>
                  <a:pt x="683492" y="1886394"/>
                  <a:pt x="614657" y="1938756"/>
                  <a:pt x="538463" y="1975442"/>
                </a:cubicBezTo>
                <a:cubicBezTo>
                  <a:pt x="501664" y="1993160"/>
                  <a:pt x="457183" y="1983570"/>
                  <a:pt x="416543" y="1987634"/>
                </a:cubicBezTo>
                <a:cubicBezTo>
                  <a:pt x="319007" y="1930738"/>
                  <a:pt x="199892" y="1900498"/>
                  <a:pt x="123935" y="1816946"/>
                </a:cubicBezTo>
                <a:cubicBezTo>
                  <a:pt x="85037" y="1774158"/>
                  <a:pt x="0" y="1477585"/>
                  <a:pt x="75167" y="1402418"/>
                </a:cubicBezTo>
                <a:cubicBezTo>
                  <a:pt x="121947" y="1355638"/>
                  <a:pt x="205215" y="1378034"/>
                  <a:pt x="270239" y="1365842"/>
                </a:cubicBezTo>
                <a:cubicBezTo>
                  <a:pt x="393671" y="1409406"/>
                  <a:pt x="596192" y="1476285"/>
                  <a:pt x="709151" y="1536530"/>
                </a:cubicBezTo>
                <a:cubicBezTo>
                  <a:pt x="757924" y="1562542"/>
                  <a:pt x="798559" y="1601554"/>
                  <a:pt x="843263" y="1634066"/>
                </a:cubicBezTo>
                <a:cubicBezTo>
                  <a:pt x="867647" y="1682834"/>
                  <a:pt x="905101" y="1727032"/>
                  <a:pt x="916415" y="1780370"/>
                </a:cubicBezTo>
                <a:cubicBezTo>
                  <a:pt x="937290" y="1878780"/>
                  <a:pt x="929679" y="2120942"/>
                  <a:pt x="916415" y="2231474"/>
                </a:cubicBezTo>
                <a:cubicBezTo>
                  <a:pt x="911290" y="2274181"/>
                  <a:pt x="867285" y="2450028"/>
                  <a:pt x="843263" y="2475314"/>
                </a:cubicBezTo>
                <a:cubicBezTo>
                  <a:pt x="794299" y="2526855"/>
                  <a:pt x="723527" y="2552381"/>
                  <a:pt x="660383" y="2585042"/>
                </a:cubicBezTo>
                <a:cubicBezTo>
                  <a:pt x="485172" y="2675669"/>
                  <a:pt x="513595" y="2656356"/>
                  <a:pt x="331199" y="2670386"/>
                </a:cubicBezTo>
                <a:cubicBezTo>
                  <a:pt x="164645" y="2656507"/>
                  <a:pt x="233832" y="2658194"/>
                  <a:pt x="123935" y="2658194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3300"/>
              </a:solidFill>
            </a:endParaRPr>
          </a:p>
        </p:txBody>
      </p:sp>
      <p:sp>
        <p:nvSpPr>
          <p:cNvPr id="37924" name="Oval 68"/>
          <p:cNvSpPr>
            <a:spLocks noChangeArrowheads="1"/>
          </p:cNvSpPr>
          <p:nvPr/>
        </p:nvSpPr>
        <p:spPr bwMode="auto">
          <a:xfrm>
            <a:off x="4656138" y="4972050"/>
            <a:ext cx="377825" cy="377825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37925" name="Straight Arrow Connector 75"/>
          <p:cNvCxnSpPr>
            <a:cxnSpLocks noChangeShapeType="1"/>
          </p:cNvCxnSpPr>
          <p:nvPr/>
        </p:nvCxnSpPr>
        <p:spPr bwMode="auto">
          <a:xfrm flipV="1">
            <a:off x="5862638" y="4883150"/>
            <a:ext cx="717550" cy="31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926" name="Straight Arrow Connector 77"/>
          <p:cNvCxnSpPr>
            <a:cxnSpLocks noChangeShapeType="1"/>
          </p:cNvCxnSpPr>
          <p:nvPr/>
        </p:nvCxnSpPr>
        <p:spPr bwMode="auto">
          <a:xfrm>
            <a:off x="5908675" y="5461000"/>
            <a:ext cx="665163" cy="285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927" name="Line 13"/>
          <p:cNvSpPr>
            <a:spLocks noChangeShapeType="1"/>
          </p:cNvSpPr>
          <p:nvPr/>
        </p:nvSpPr>
        <p:spPr bwMode="auto">
          <a:xfrm flipV="1">
            <a:off x="495300" y="4403725"/>
            <a:ext cx="481013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Line 13"/>
          <p:cNvSpPr>
            <a:spLocks noChangeShapeType="1"/>
          </p:cNvSpPr>
          <p:nvPr/>
        </p:nvSpPr>
        <p:spPr bwMode="auto">
          <a:xfrm flipV="1">
            <a:off x="3602038" y="3648075"/>
            <a:ext cx="481012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Line 13"/>
          <p:cNvSpPr>
            <a:spLocks noChangeShapeType="1"/>
          </p:cNvSpPr>
          <p:nvPr/>
        </p:nvSpPr>
        <p:spPr bwMode="auto">
          <a:xfrm flipV="1">
            <a:off x="3609975" y="5183188"/>
            <a:ext cx="481013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o-RO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Coulomb pairs and atoms</a:t>
            </a:r>
            <a:endParaRPr lang="ru-RU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931" name="Line 59"/>
          <p:cNvSpPr>
            <a:spLocks noChangeShapeType="1"/>
          </p:cNvSpPr>
          <p:nvPr/>
        </p:nvSpPr>
        <p:spPr bwMode="auto">
          <a:xfrm>
            <a:off x="5199063" y="9683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2" name="Line 60"/>
          <p:cNvSpPr>
            <a:spLocks noChangeShapeType="1"/>
          </p:cNvSpPr>
          <p:nvPr/>
        </p:nvSpPr>
        <p:spPr bwMode="auto">
          <a:xfrm>
            <a:off x="5846763" y="9556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3" name="TextBox 98"/>
          <p:cNvSpPr txBox="1">
            <a:spLocks noChangeArrowheads="1"/>
          </p:cNvSpPr>
          <p:nvPr/>
        </p:nvSpPr>
        <p:spPr bwMode="auto">
          <a:xfrm>
            <a:off x="5292725" y="10937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4" name="TextBox 98"/>
          <p:cNvSpPr txBox="1">
            <a:spLocks noChangeArrowheads="1"/>
          </p:cNvSpPr>
          <p:nvPr/>
        </p:nvSpPr>
        <p:spPr bwMode="auto">
          <a:xfrm>
            <a:off x="7239000" y="10906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5" name="Line 64"/>
          <p:cNvSpPr>
            <a:spLocks noChangeShapeType="1"/>
          </p:cNvSpPr>
          <p:nvPr/>
        </p:nvSpPr>
        <p:spPr bwMode="auto">
          <a:xfrm>
            <a:off x="6483350" y="9540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6" name="Line 65"/>
          <p:cNvSpPr>
            <a:spLocks noChangeShapeType="1"/>
          </p:cNvSpPr>
          <p:nvPr/>
        </p:nvSpPr>
        <p:spPr bwMode="auto">
          <a:xfrm>
            <a:off x="7131050" y="98425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37" name="TextBox 99"/>
          <p:cNvSpPr txBox="1">
            <a:spLocks noChangeArrowheads="1"/>
          </p:cNvSpPr>
          <p:nvPr/>
        </p:nvSpPr>
        <p:spPr bwMode="auto">
          <a:xfrm>
            <a:off x="5307013" y="22288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38" name="TextBox 98"/>
          <p:cNvSpPr txBox="1">
            <a:spLocks noChangeArrowheads="1"/>
          </p:cNvSpPr>
          <p:nvPr/>
        </p:nvSpPr>
        <p:spPr bwMode="auto">
          <a:xfrm>
            <a:off x="6535738" y="11080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39" name="TextBox 98"/>
          <p:cNvSpPr txBox="1">
            <a:spLocks noChangeArrowheads="1"/>
          </p:cNvSpPr>
          <p:nvPr/>
        </p:nvSpPr>
        <p:spPr bwMode="auto">
          <a:xfrm>
            <a:off x="6570663" y="222885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GB" sz="2400" baseline="30000">
                <a:solidFill>
                  <a:schemeClr val="tx2"/>
                </a:solidFill>
              </a:rPr>
              <a:t>-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0" name="TextBox 99"/>
          <p:cNvSpPr txBox="1">
            <a:spLocks noChangeArrowheads="1"/>
          </p:cNvSpPr>
          <p:nvPr/>
        </p:nvSpPr>
        <p:spPr bwMode="auto">
          <a:xfrm>
            <a:off x="7229475" y="219868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41" name="TextBox 98"/>
          <p:cNvSpPr txBox="1">
            <a:spLocks noChangeArrowheads="1"/>
          </p:cNvSpPr>
          <p:nvPr/>
        </p:nvSpPr>
        <p:spPr bwMode="auto">
          <a:xfrm>
            <a:off x="5938838" y="1090613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37942" name="TextBox 98"/>
          <p:cNvSpPr txBox="1">
            <a:spLocks noChangeArrowheads="1"/>
          </p:cNvSpPr>
          <p:nvPr/>
        </p:nvSpPr>
        <p:spPr bwMode="auto">
          <a:xfrm>
            <a:off x="5937250" y="2227263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en-GB" sz="2400">
                <a:solidFill>
                  <a:schemeClr val="tx2"/>
                </a:solidFill>
                <a:latin typeface="Symbol" pitchFamily="18" charset="2"/>
              </a:rPr>
              <a:t>K</a:t>
            </a:r>
            <a:r>
              <a:rPr lang="en-GB" sz="2400" baseline="30000">
                <a:solidFill>
                  <a:schemeClr val="tx2"/>
                </a:solidFill>
              </a:rPr>
              <a:t>-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3" name="Line 72"/>
          <p:cNvSpPr>
            <a:spLocks noChangeShapeType="1"/>
          </p:cNvSpPr>
          <p:nvPr/>
        </p:nvSpPr>
        <p:spPr bwMode="auto">
          <a:xfrm>
            <a:off x="7751763" y="9683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7944" name="TextBox 99"/>
          <p:cNvSpPr txBox="1">
            <a:spLocks noChangeArrowheads="1"/>
          </p:cNvSpPr>
          <p:nvPr/>
        </p:nvSpPr>
        <p:spPr bwMode="auto">
          <a:xfrm>
            <a:off x="7788275" y="1039813"/>
            <a:ext cx="54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GB" sz="2400" baseline="30000">
                <a:solidFill>
                  <a:schemeClr val="tx2"/>
                </a:solidFill>
              </a:rPr>
              <a:t>+</a:t>
            </a:r>
            <a:endParaRPr lang="ro-RO" sz="2400" baseline="30000">
              <a:solidFill>
                <a:schemeClr val="tx2"/>
              </a:solidFill>
            </a:endParaRPr>
          </a:p>
        </p:txBody>
      </p:sp>
      <p:sp>
        <p:nvSpPr>
          <p:cNvPr id="37945" name="TextBox 99"/>
          <p:cNvSpPr txBox="1">
            <a:spLocks noChangeArrowheads="1"/>
          </p:cNvSpPr>
          <p:nvPr/>
        </p:nvSpPr>
        <p:spPr bwMode="auto">
          <a:xfrm>
            <a:off x="7799388" y="21907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o-RO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ro-RO" sz="2400" baseline="30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7946" name="Line 65"/>
          <p:cNvSpPr>
            <a:spLocks noChangeShapeType="1"/>
          </p:cNvSpPr>
          <p:nvPr/>
        </p:nvSpPr>
        <p:spPr bwMode="auto">
          <a:xfrm>
            <a:off x="8329613" y="97948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AC6F4-F120-455C-B7B0-D9C14DDAF7F8}" type="slidenum">
              <a:rPr lang="ru-RU" smtClean="0"/>
              <a:pPr/>
              <a:t>11</a:t>
            </a:fld>
            <a:endParaRPr lang="ru-RU" smtClean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804988" y="798513"/>
            <a:ext cx="5851525" cy="5919787"/>
            <a:chOff x="1137" y="503"/>
            <a:chExt cx="3686" cy="3729"/>
          </a:xfrm>
        </p:grpSpPr>
        <p:sp>
          <p:nvSpPr>
            <p:cNvPr id="39942" name="Rectangle 9"/>
            <p:cNvSpPr>
              <a:spLocks noChangeArrowheads="1"/>
            </p:cNvSpPr>
            <p:nvPr/>
          </p:nvSpPr>
          <p:spPr bwMode="auto">
            <a:xfrm>
              <a:off x="2013" y="503"/>
              <a:ext cx="1242" cy="3729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43" name="Text Box 11"/>
            <p:cNvSpPr txBox="1">
              <a:spLocks noChangeArrowheads="1"/>
            </p:cNvSpPr>
            <p:nvPr/>
          </p:nvSpPr>
          <p:spPr bwMode="auto">
            <a:xfrm>
              <a:off x="2122" y="510"/>
              <a:ext cx="10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pPr algn="ctr"/>
              <a:r>
                <a:rPr lang="en-US" sz="1600">
                  <a:solidFill>
                    <a:srgbClr val="0000CC"/>
                  </a:solidFill>
                </a:rPr>
                <a:t>Target Ni 98 </a:t>
              </a:r>
              <a:r>
                <a:rPr lang="en-US" sz="1700">
                  <a:solidFill>
                    <a:srgbClr val="0000CC"/>
                  </a:solidFill>
                  <a:sym typeface="Symbol" pitchFamily="18" charset="2"/>
                </a:rPr>
                <a:t></a:t>
              </a:r>
              <a:r>
                <a:rPr lang="en-US" sz="1600">
                  <a:solidFill>
                    <a:srgbClr val="0000CC"/>
                  </a:solidFill>
                </a:rPr>
                <a:t>m</a:t>
              </a:r>
              <a:endParaRPr lang="en-US"/>
            </a:p>
          </p:txBody>
        </p:sp>
        <p:sp>
          <p:nvSpPr>
            <p:cNvPr id="39944" name="Line 12"/>
            <p:cNvSpPr>
              <a:spLocks noChangeShapeType="1"/>
            </p:cNvSpPr>
            <p:nvPr/>
          </p:nvSpPr>
          <p:spPr bwMode="auto">
            <a:xfrm>
              <a:off x="1673" y="1717"/>
              <a:ext cx="53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13"/>
            <p:cNvSpPr>
              <a:spLocks noChangeShapeType="1"/>
            </p:cNvSpPr>
            <p:nvPr/>
          </p:nvSpPr>
          <p:spPr bwMode="auto">
            <a:xfrm>
              <a:off x="1562" y="1717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4"/>
            <p:cNvSpPr>
              <a:spLocks noChangeShapeType="1"/>
            </p:cNvSpPr>
            <p:nvPr/>
          </p:nvSpPr>
          <p:spPr bwMode="auto">
            <a:xfrm flipV="1">
              <a:off x="2229" y="1420"/>
              <a:ext cx="1360" cy="2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Text Box 16"/>
            <p:cNvSpPr txBox="1">
              <a:spLocks noChangeArrowheads="1"/>
            </p:cNvSpPr>
            <p:nvPr/>
          </p:nvSpPr>
          <p:spPr bwMode="auto">
            <a:xfrm>
              <a:off x="2449" y="753"/>
              <a:ext cx="30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l-GR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endParaRPr lang="en-US"/>
            </a:p>
          </p:txBody>
        </p:sp>
        <p:sp>
          <p:nvSpPr>
            <p:cNvPr id="39948" name="Text Box 17"/>
            <p:cNvSpPr txBox="1">
              <a:spLocks noChangeArrowheads="1"/>
            </p:cNvSpPr>
            <p:nvPr/>
          </p:nvSpPr>
          <p:spPr bwMode="auto">
            <a:xfrm>
              <a:off x="1672" y="1502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39949" name="Text Box 18"/>
            <p:cNvSpPr txBox="1">
              <a:spLocks noChangeArrowheads="1"/>
            </p:cNvSpPr>
            <p:nvPr/>
          </p:nvSpPr>
          <p:spPr bwMode="auto">
            <a:xfrm>
              <a:off x="1436" y="1742"/>
              <a:ext cx="63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39950" name="Text Box 19"/>
            <p:cNvSpPr txBox="1">
              <a:spLocks noChangeArrowheads="1"/>
            </p:cNvSpPr>
            <p:nvPr/>
          </p:nvSpPr>
          <p:spPr bwMode="auto">
            <a:xfrm>
              <a:off x="1653" y="766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2066" name="Line 21"/>
            <p:cNvSpPr>
              <a:spLocks noChangeShapeType="1"/>
            </p:cNvSpPr>
            <p:nvPr/>
          </p:nvSpPr>
          <p:spPr bwMode="auto">
            <a:xfrm>
              <a:off x="2457" y="1821"/>
              <a:ext cx="1132" cy="21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52" name="Text Box 22"/>
            <p:cNvSpPr txBox="1">
              <a:spLocks noChangeArrowheads="1"/>
            </p:cNvSpPr>
            <p:nvPr/>
          </p:nvSpPr>
          <p:spPr bwMode="auto">
            <a:xfrm>
              <a:off x="1409" y="980"/>
              <a:ext cx="66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39953" name="Line 23"/>
            <p:cNvSpPr>
              <a:spLocks noChangeShapeType="1"/>
            </p:cNvSpPr>
            <p:nvPr/>
          </p:nvSpPr>
          <p:spPr bwMode="auto">
            <a:xfrm>
              <a:off x="1820" y="973"/>
              <a:ext cx="36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24"/>
            <p:cNvSpPr>
              <a:spLocks noChangeShapeType="1"/>
            </p:cNvSpPr>
            <p:nvPr/>
          </p:nvSpPr>
          <p:spPr bwMode="auto">
            <a:xfrm>
              <a:off x="1567" y="973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Oval 26"/>
            <p:cNvSpPr>
              <a:spLocks noChangeAspect="1" noChangeArrowheads="1"/>
            </p:cNvSpPr>
            <p:nvPr/>
          </p:nvSpPr>
          <p:spPr bwMode="auto">
            <a:xfrm>
              <a:off x="2193" y="1655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455" y="956"/>
              <a:ext cx="29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Oval 31"/>
            <p:cNvSpPr>
              <a:spLocks noChangeAspect="1" noChangeArrowheads="1"/>
            </p:cNvSpPr>
            <p:nvPr/>
          </p:nvSpPr>
          <p:spPr bwMode="auto">
            <a:xfrm>
              <a:off x="2159" y="2436"/>
              <a:ext cx="135" cy="1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 flipV="1">
              <a:off x="2838" y="687"/>
              <a:ext cx="751" cy="1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>
              <a:off x="2849" y="1094"/>
              <a:ext cx="740" cy="1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Text Box 34"/>
            <p:cNvSpPr txBox="1">
              <a:spLocks noChangeArrowheads="1"/>
            </p:cNvSpPr>
            <p:nvPr/>
          </p:nvSpPr>
          <p:spPr bwMode="auto">
            <a:xfrm>
              <a:off x="3500" y="665"/>
              <a:ext cx="2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61" name="Text Box 36"/>
            <p:cNvSpPr txBox="1">
              <a:spLocks noChangeArrowheads="1"/>
            </p:cNvSpPr>
            <p:nvPr/>
          </p:nvSpPr>
          <p:spPr bwMode="auto">
            <a:xfrm>
              <a:off x="3509" y="1007"/>
              <a:ext cx="2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62" name="Text Box 45"/>
            <p:cNvSpPr txBox="1">
              <a:spLocks noChangeArrowheads="1"/>
            </p:cNvSpPr>
            <p:nvPr/>
          </p:nvSpPr>
          <p:spPr bwMode="auto">
            <a:xfrm>
              <a:off x="3529" y="1522"/>
              <a:ext cx="2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63" name="Text Box 46"/>
            <p:cNvSpPr txBox="1">
              <a:spLocks noChangeArrowheads="1"/>
            </p:cNvSpPr>
            <p:nvPr/>
          </p:nvSpPr>
          <p:spPr bwMode="auto">
            <a:xfrm>
              <a:off x="3522" y="1375"/>
              <a:ext cx="31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V="1">
              <a:off x="2464" y="1726"/>
              <a:ext cx="1125" cy="93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65" name="Straight Connector 68"/>
            <p:cNvCxnSpPr>
              <a:cxnSpLocks noChangeShapeType="1"/>
            </p:cNvCxnSpPr>
            <p:nvPr/>
          </p:nvCxnSpPr>
          <p:spPr bwMode="auto">
            <a:xfrm>
              <a:off x="2305" y="1766"/>
              <a:ext cx="151" cy="65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966" name="Line 12"/>
            <p:cNvSpPr>
              <a:spLocks noChangeShapeType="1"/>
            </p:cNvSpPr>
            <p:nvPr/>
          </p:nvSpPr>
          <p:spPr bwMode="auto">
            <a:xfrm>
              <a:off x="1701" y="2493"/>
              <a:ext cx="458" cy="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14"/>
            <p:cNvSpPr>
              <a:spLocks noChangeShapeType="1"/>
            </p:cNvSpPr>
            <p:nvPr/>
          </p:nvSpPr>
          <p:spPr bwMode="auto">
            <a:xfrm flipV="1">
              <a:off x="2258" y="2215"/>
              <a:ext cx="1331" cy="2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Text Box 17"/>
            <p:cNvSpPr txBox="1">
              <a:spLocks noChangeArrowheads="1"/>
            </p:cNvSpPr>
            <p:nvPr/>
          </p:nvSpPr>
          <p:spPr bwMode="auto">
            <a:xfrm>
              <a:off x="1673" y="2276"/>
              <a:ext cx="1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39969" name="Text Box 18"/>
            <p:cNvSpPr txBox="1">
              <a:spLocks noChangeArrowheads="1"/>
            </p:cNvSpPr>
            <p:nvPr/>
          </p:nvSpPr>
          <p:spPr bwMode="auto">
            <a:xfrm>
              <a:off x="1428" y="2516"/>
              <a:ext cx="65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2708" y="2703"/>
              <a:ext cx="881" cy="124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1" name="Text Box 45"/>
            <p:cNvSpPr txBox="1">
              <a:spLocks noChangeArrowheads="1"/>
            </p:cNvSpPr>
            <p:nvPr/>
          </p:nvSpPr>
          <p:spPr bwMode="auto">
            <a:xfrm>
              <a:off x="3522" y="2432"/>
              <a:ext cx="2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39972" name="Text Box 46"/>
            <p:cNvSpPr txBox="1">
              <a:spLocks noChangeArrowheads="1"/>
            </p:cNvSpPr>
            <p:nvPr/>
          </p:nvSpPr>
          <p:spPr bwMode="auto">
            <a:xfrm>
              <a:off x="3510" y="2183"/>
              <a:ext cx="2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V="1">
              <a:off x="2716" y="2643"/>
              <a:ext cx="873" cy="56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74" name="Straight Connector 79"/>
            <p:cNvCxnSpPr>
              <a:cxnSpLocks noChangeShapeType="1"/>
            </p:cNvCxnSpPr>
            <p:nvPr/>
          </p:nvCxnSpPr>
          <p:spPr bwMode="auto">
            <a:xfrm>
              <a:off x="2293" y="2510"/>
              <a:ext cx="423" cy="182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975" name="Straight Connector 80"/>
            <p:cNvCxnSpPr>
              <a:cxnSpLocks noChangeShapeType="1"/>
            </p:cNvCxnSpPr>
            <p:nvPr/>
          </p:nvCxnSpPr>
          <p:spPr bwMode="auto">
            <a:xfrm>
              <a:off x="2285" y="2524"/>
              <a:ext cx="426" cy="187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976" name="Text Box 46"/>
            <p:cNvSpPr txBox="1">
              <a:spLocks noChangeArrowheads="1"/>
            </p:cNvSpPr>
            <p:nvPr/>
          </p:nvSpPr>
          <p:spPr bwMode="auto">
            <a:xfrm>
              <a:off x="3522" y="1839"/>
              <a:ext cx="32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77" name="Freeform 29"/>
            <p:cNvSpPr>
              <a:spLocks noEditPoints="1"/>
            </p:cNvSpPr>
            <p:nvPr/>
          </p:nvSpPr>
          <p:spPr bwMode="auto">
            <a:xfrm rot="-732780">
              <a:off x="2598" y="1628"/>
              <a:ext cx="143" cy="168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0 h 958"/>
                <a:gd name="T38" fmla="*/ 0 w 582"/>
                <a:gd name="T39" fmla="*/ 0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0 h 958"/>
                <a:gd name="T78" fmla="*/ 0 w 582"/>
                <a:gd name="T79" fmla="*/ 0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0 h 958"/>
                <a:gd name="T118" fmla="*/ 0 w 582"/>
                <a:gd name="T119" fmla="*/ 0 h 958"/>
                <a:gd name="T120" fmla="*/ 0 w 582"/>
                <a:gd name="T121" fmla="*/ 0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>
              <a:off x="2722" y="2710"/>
              <a:ext cx="851" cy="317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979" name="Text Box 46"/>
            <p:cNvSpPr txBox="1">
              <a:spLocks noChangeArrowheads="1"/>
            </p:cNvSpPr>
            <p:nvPr/>
          </p:nvSpPr>
          <p:spPr bwMode="auto">
            <a:xfrm>
              <a:off x="3561" y="2961"/>
              <a:ext cx="2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39980" name="Text Box 46"/>
            <p:cNvSpPr txBox="1">
              <a:spLocks noChangeArrowheads="1"/>
            </p:cNvSpPr>
            <p:nvPr/>
          </p:nvSpPr>
          <p:spPr bwMode="auto">
            <a:xfrm>
              <a:off x="3584" y="2739"/>
              <a:ext cx="23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39981" name="Right Brace 91"/>
            <p:cNvSpPr>
              <a:spLocks/>
            </p:cNvSpPr>
            <p:nvPr/>
          </p:nvSpPr>
          <p:spPr bwMode="auto">
            <a:xfrm>
              <a:off x="3689" y="1389"/>
              <a:ext cx="71" cy="360"/>
            </a:xfrm>
            <a:prstGeom prst="rightBrace">
              <a:avLst>
                <a:gd name="adj1" fmla="val 8873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2" name="Right Brace 92"/>
            <p:cNvSpPr>
              <a:spLocks/>
            </p:cNvSpPr>
            <p:nvPr/>
          </p:nvSpPr>
          <p:spPr bwMode="auto">
            <a:xfrm>
              <a:off x="3684" y="2186"/>
              <a:ext cx="80" cy="428"/>
            </a:xfrm>
            <a:prstGeom prst="rightBrace">
              <a:avLst>
                <a:gd name="adj1" fmla="val 7579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83" name="Line 13"/>
            <p:cNvSpPr>
              <a:spLocks noChangeShapeType="1"/>
            </p:cNvSpPr>
            <p:nvPr/>
          </p:nvSpPr>
          <p:spPr bwMode="auto">
            <a:xfrm>
              <a:off x="1559" y="2494"/>
              <a:ext cx="31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Text Box 46"/>
            <p:cNvSpPr txBox="1">
              <a:spLocks noChangeArrowheads="1"/>
            </p:cNvSpPr>
            <p:nvPr/>
          </p:nvSpPr>
          <p:spPr bwMode="auto">
            <a:xfrm>
              <a:off x="2093" y="1766"/>
              <a:ext cx="56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,…</a:t>
              </a:r>
              <a:endParaRPr lang="en-US"/>
            </a:p>
          </p:txBody>
        </p:sp>
        <p:sp>
          <p:nvSpPr>
            <p:cNvPr id="39985" name="Text Box 46"/>
            <p:cNvSpPr txBox="1">
              <a:spLocks noChangeArrowheads="1"/>
            </p:cNvSpPr>
            <p:nvPr/>
          </p:nvSpPr>
          <p:spPr bwMode="auto">
            <a:xfrm>
              <a:off x="2167" y="2591"/>
              <a:ext cx="55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l-GR" sz="1600" i="1">
                  <a:solidFill>
                    <a:srgbClr val="000000"/>
                  </a:solidFill>
                </a:rPr>
                <a:t>η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’</a:t>
              </a:r>
              <a:r>
                <a:rPr lang="en-US" sz="1600" i="1">
                  <a:solidFill>
                    <a:srgbClr val="000000"/>
                  </a:solidFill>
                </a:rPr>
                <a:t>,</a:t>
              </a: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/>
            </a:p>
          </p:txBody>
        </p:sp>
        <p:sp>
          <p:nvSpPr>
            <p:cNvPr id="39986" name="Text Box 49"/>
            <p:cNvSpPr txBox="1">
              <a:spLocks noChangeArrowheads="1"/>
            </p:cNvSpPr>
            <p:nvPr/>
          </p:nvSpPr>
          <p:spPr bwMode="auto">
            <a:xfrm>
              <a:off x="3268" y="1486"/>
              <a:ext cx="356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9987" name="Text Box 16"/>
            <p:cNvSpPr txBox="1">
              <a:spLocks noChangeArrowheads="1"/>
            </p:cNvSpPr>
            <p:nvPr/>
          </p:nvSpPr>
          <p:spPr bwMode="auto">
            <a:xfrm>
              <a:off x="2426" y="973"/>
              <a:ext cx="33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1600" b="1" i="1" baseline="-25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sp>
          <p:nvSpPr>
            <p:cNvPr id="39988" name="Rectangle 4"/>
            <p:cNvSpPr>
              <a:spLocks noChangeArrowheads="1"/>
            </p:cNvSpPr>
            <p:nvPr/>
          </p:nvSpPr>
          <p:spPr bwMode="auto">
            <a:xfrm>
              <a:off x="3810" y="893"/>
              <a:ext cx="78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Atomic pairs</a:t>
              </a:r>
              <a:endParaRPr lang="en-US"/>
            </a:p>
          </p:txBody>
        </p:sp>
        <p:sp>
          <p:nvSpPr>
            <p:cNvPr id="39989" name="Oval 26"/>
            <p:cNvSpPr>
              <a:spLocks noChangeAspect="1" noChangeArrowheads="1"/>
            </p:cNvSpPr>
            <p:nvPr/>
          </p:nvSpPr>
          <p:spPr bwMode="auto">
            <a:xfrm>
              <a:off x="2171" y="901"/>
              <a:ext cx="133" cy="1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0" name="Oval 28"/>
            <p:cNvSpPr>
              <a:spLocks noChangeArrowheads="1"/>
            </p:cNvSpPr>
            <p:nvPr/>
          </p:nvSpPr>
          <p:spPr bwMode="auto">
            <a:xfrm rot="5400000">
              <a:off x="2246" y="883"/>
              <a:ext cx="251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1" name="Oval 30"/>
            <p:cNvSpPr>
              <a:spLocks noChangeAspect="1" noChangeArrowheads="1"/>
            </p:cNvSpPr>
            <p:nvPr/>
          </p:nvSpPr>
          <p:spPr bwMode="auto">
            <a:xfrm flipV="1">
              <a:off x="2332" y="79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2" name="Oval 30"/>
            <p:cNvSpPr>
              <a:spLocks noChangeAspect="1" noChangeArrowheads="1"/>
            </p:cNvSpPr>
            <p:nvPr/>
          </p:nvSpPr>
          <p:spPr bwMode="auto">
            <a:xfrm flipV="1">
              <a:off x="2338" y="1043"/>
              <a:ext cx="69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3" name="Oval 28"/>
            <p:cNvSpPr>
              <a:spLocks noChangeArrowheads="1"/>
            </p:cNvSpPr>
            <p:nvPr/>
          </p:nvSpPr>
          <p:spPr bwMode="auto">
            <a:xfrm rot="5400000">
              <a:off x="2696" y="893"/>
              <a:ext cx="252" cy="1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4" name="Oval 30"/>
            <p:cNvSpPr>
              <a:spLocks noChangeAspect="1" noChangeArrowheads="1"/>
            </p:cNvSpPr>
            <p:nvPr/>
          </p:nvSpPr>
          <p:spPr bwMode="auto">
            <a:xfrm flipV="1">
              <a:off x="2782" y="804"/>
              <a:ext cx="70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5" name="Oval 30"/>
            <p:cNvSpPr>
              <a:spLocks noChangeAspect="1" noChangeArrowheads="1"/>
            </p:cNvSpPr>
            <p:nvPr/>
          </p:nvSpPr>
          <p:spPr bwMode="auto">
            <a:xfrm flipV="1">
              <a:off x="2788" y="1053"/>
              <a:ext cx="69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6" name="Right Brace 91"/>
            <p:cNvSpPr>
              <a:spLocks/>
            </p:cNvSpPr>
            <p:nvPr/>
          </p:nvSpPr>
          <p:spPr bwMode="auto">
            <a:xfrm>
              <a:off x="3689" y="651"/>
              <a:ext cx="67" cy="616"/>
            </a:xfrm>
            <a:prstGeom prst="rightBrace">
              <a:avLst>
                <a:gd name="adj1" fmla="val 16090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39997" name="Freeform 29"/>
            <p:cNvSpPr>
              <a:spLocks noEditPoints="1"/>
            </p:cNvSpPr>
            <p:nvPr/>
          </p:nvSpPr>
          <p:spPr bwMode="auto">
            <a:xfrm rot="228844">
              <a:off x="2989" y="783"/>
              <a:ext cx="140" cy="347"/>
            </a:xfrm>
            <a:custGeom>
              <a:avLst/>
              <a:gdLst>
                <a:gd name="T0" fmla="*/ 0 w 582"/>
                <a:gd name="T1" fmla="*/ 0 h 958"/>
                <a:gd name="T2" fmla="*/ 0 w 582"/>
                <a:gd name="T3" fmla="*/ 0 h 958"/>
                <a:gd name="T4" fmla="*/ 0 w 582"/>
                <a:gd name="T5" fmla="*/ 0 h 958"/>
                <a:gd name="T6" fmla="*/ 0 w 582"/>
                <a:gd name="T7" fmla="*/ 0 h 958"/>
                <a:gd name="T8" fmla="*/ 0 w 582"/>
                <a:gd name="T9" fmla="*/ 0 h 958"/>
                <a:gd name="T10" fmla="*/ 0 w 582"/>
                <a:gd name="T11" fmla="*/ 0 h 958"/>
                <a:gd name="T12" fmla="*/ 0 w 582"/>
                <a:gd name="T13" fmla="*/ 0 h 958"/>
                <a:gd name="T14" fmla="*/ 0 w 582"/>
                <a:gd name="T15" fmla="*/ 0 h 958"/>
                <a:gd name="T16" fmla="*/ 0 w 582"/>
                <a:gd name="T17" fmla="*/ 0 h 958"/>
                <a:gd name="T18" fmla="*/ 0 w 582"/>
                <a:gd name="T19" fmla="*/ 0 h 958"/>
                <a:gd name="T20" fmla="*/ 0 w 582"/>
                <a:gd name="T21" fmla="*/ 0 h 958"/>
                <a:gd name="T22" fmla="*/ 0 w 582"/>
                <a:gd name="T23" fmla="*/ 0 h 958"/>
                <a:gd name="T24" fmla="*/ 0 w 582"/>
                <a:gd name="T25" fmla="*/ 0 h 958"/>
                <a:gd name="T26" fmla="*/ 0 w 582"/>
                <a:gd name="T27" fmla="*/ 0 h 958"/>
                <a:gd name="T28" fmla="*/ 0 w 582"/>
                <a:gd name="T29" fmla="*/ 0 h 958"/>
                <a:gd name="T30" fmla="*/ 0 w 582"/>
                <a:gd name="T31" fmla="*/ 0 h 958"/>
                <a:gd name="T32" fmla="*/ 0 w 582"/>
                <a:gd name="T33" fmla="*/ 0 h 958"/>
                <a:gd name="T34" fmla="*/ 0 w 582"/>
                <a:gd name="T35" fmla="*/ 0 h 958"/>
                <a:gd name="T36" fmla="*/ 0 w 582"/>
                <a:gd name="T37" fmla="*/ 1 h 958"/>
                <a:gd name="T38" fmla="*/ 0 w 582"/>
                <a:gd name="T39" fmla="*/ 1 h 958"/>
                <a:gd name="T40" fmla="*/ 0 w 582"/>
                <a:gd name="T41" fmla="*/ 0 h 958"/>
                <a:gd name="T42" fmla="*/ 0 w 582"/>
                <a:gd name="T43" fmla="*/ 0 h 958"/>
                <a:gd name="T44" fmla="*/ 0 w 582"/>
                <a:gd name="T45" fmla="*/ 0 h 958"/>
                <a:gd name="T46" fmla="*/ 0 w 582"/>
                <a:gd name="T47" fmla="*/ 0 h 958"/>
                <a:gd name="T48" fmla="*/ 0 w 582"/>
                <a:gd name="T49" fmla="*/ 0 h 958"/>
                <a:gd name="T50" fmla="*/ 0 w 582"/>
                <a:gd name="T51" fmla="*/ 0 h 958"/>
                <a:gd name="T52" fmla="*/ 0 w 582"/>
                <a:gd name="T53" fmla="*/ 0 h 958"/>
                <a:gd name="T54" fmla="*/ 0 w 582"/>
                <a:gd name="T55" fmla="*/ 0 h 958"/>
                <a:gd name="T56" fmla="*/ 0 w 582"/>
                <a:gd name="T57" fmla="*/ 0 h 958"/>
                <a:gd name="T58" fmla="*/ 0 w 582"/>
                <a:gd name="T59" fmla="*/ 0 h 958"/>
                <a:gd name="T60" fmla="*/ 0 w 582"/>
                <a:gd name="T61" fmla="*/ 0 h 958"/>
                <a:gd name="T62" fmla="*/ 0 w 582"/>
                <a:gd name="T63" fmla="*/ 0 h 958"/>
                <a:gd name="T64" fmla="*/ 0 w 582"/>
                <a:gd name="T65" fmla="*/ 0 h 958"/>
                <a:gd name="T66" fmla="*/ 0 w 582"/>
                <a:gd name="T67" fmla="*/ 0 h 958"/>
                <a:gd name="T68" fmla="*/ 0 w 582"/>
                <a:gd name="T69" fmla="*/ 0 h 958"/>
                <a:gd name="T70" fmla="*/ 0 w 582"/>
                <a:gd name="T71" fmla="*/ 0 h 958"/>
                <a:gd name="T72" fmla="*/ 0 w 582"/>
                <a:gd name="T73" fmla="*/ 0 h 958"/>
                <a:gd name="T74" fmla="*/ 0 w 582"/>
                <a:gd name="T75" fmla="*/ 0 h 958"/>
                <a:gd name="T76" fmla="*/ 0 w 582"/>
                <a:gd name="T77" fmla="*/ 1 h 958"/>
                <a:gd name="T78" fmla="*/ 0 w 582"/>
                <a:gd name="T79" fmla="*/ 1 h 958"/>
                <a:gd name="T80" fmla="*/ 0 w 582"/>
                <a:gd name="T81" fmla="*/ 0 h 958"/>
                <a:gd name="T82" fmla="*/ 0 w 582"/>
                <a:gd name="T83" fmla="*/ 0 h 958"/>
                <a:gd name="T84" fmla="*/ 0 w 582"/>
                <a:gd name="T85" fmla="*/ 0 h 958"/>
                <a:gd name="T86" fmla="*/ 0 w 582"/>
                <a:gd name="T87" fmla="*/ 0 h 958"/>
                <a:gd name="T88" fmla="*/ 0 w 582"/>
                <a:gd name="T89" fmla="*/ 0 h 958"/>
                <a:gd name="T90" fmla="*/ 0 w 582"/>
                <a:gd name="T91" fmla="*/ 0 h 958"/>
                <a:gd name="T92" fmla="*/ 0 w 582"/>
                <a:gd name="T93" fmla="*/ 0 h 958"/>
                <a:gd name="T94" fmla="*/ 0 w 582"/>
                <a:gd name="T95" fmla="*/ 0 h 958"/>
                <a:gd name="T96" fmla="*/ 0 w 582"/>
                <a:gd name="T97" fmla="*/ 0 h 958"/>
                <a:gd name="T98" fmla="*/ 0 w 582"/>
                <a:gd name="T99" fmla="*/ 0 h 958"/>
                <a:gd name="T100" fmla="*/ 0 w 582"/>
                <a:gd name="T101" fmla="*/ 0 h 958"/>
                <a:gd name="T102" fmla="*/ 0 w 582"/>
                <a:gd name="T103" fmla="*/ 0 h 958"/>
                <a:gd name="T104" fmla="*/ 0 w 582"/>
                <a:gd name="T105" fmla="*/ 0 h 958"/>
                <a:gd name="T106" fmla="*/ 0 w 582"/>
                <a:gd name="T107" fmla="*/ 0 h 958"/>
                <a:gd name="T108" fmla="*/ 0 w 582"/>
                <a:gd name="T109" fmla="*/ 0 h 958"/>
                <a:gd name="T110" fmla="*/ 0 w 582"/>
                <a:gd name="T111" fmla="*/ 0 h 958"/>
                <a:gd name="T112" fmla="*/ 0 w 582"/>
                <a:gd name="T113" fmla="*/ 0 h 958"/>
                <a:gd name="T114" fmla="*/ 0 w 582"/>
                <a:gd name="T115" fmla="*/ 0 h 958"/>
                <a:gd name="T116" fmla="*/ 0 w 582"/>
                <a:gd name="T117" fmla="*/ 1 h 958"/>
                <a:gd name="T118" fmla="*/ 0 w 582"/>
                <a:gd name="T119" fmla="*/ 1 h 958"/>
                <a:gd name="T120" fmla="*/ 0 w 582"/>
                <a:gd name="T121" fmla="*/ 1 h 9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2"/>
                <a:gd name="T184" fmla="*/ 0 h 958"/>
                <a:gd name="T185" fmla="*/ 582 w 582"/>
                <a:gd name="T186" fmla="*/ 958 h 9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2" h="958">
                  <a:moveTo>
                    <a:pt x="66" y="0"/>
                  </a:moveTo>
                  <a:lnTo>
                    <a:pt x="66" y="2"/>
                  </a:lnTo>
                  <a:lnTo>
                    <a:pt x="62" y="8"/>
                  </a:lnTo>
                  <a:lnTo>
                    <a:pt x="52" y="20"/>
                  </a:lnTo>
                  <a:lnTo>
                    <a:pt x="38" y="40"/>
                  </a:lnTo>
                  <a:lnTo>
                    <a:pt x="24" y="60"/>
                  </a:lnTo>
                  <a:lnTo>
                    <a:pt x="14" y="80"/>
                  </a:lnTo>
                  <a:lnTo>
                    <a:pt x="6" y="96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4" y="150"/>
                  </a:lnTo>
                  <a:lnTo>
                    <a:pt x="10" y="162"/>
                  </a:lnTo>
                  <a:lnTo>
                    <a:pt x="18" y="176"/>
                  </a:lnTo>
                  <a:lnTo>
                    <a:pt x="28" y="192"/>
                  </a:lnTo>
                  <a:lnTo>
                    <a:pt x="36" y="206"/>
                  </a:lnTo>
                  <a:lnTo>
                    <a:pt x="46" y="222"/>
                  </a:lnTo>
                  <a:lnTo>
                    <a:pt x="54" y="238"/>
                  </a:lnTo>
                  <a:lnTo>
                    <a:pt x="62" y="254"/>
                  </a:lnTo>
                  <a:lnTo>
                    <a:pt x="66" y="270"/>
                  </a:lnTo>
                  <a:lnTo>
                    <a:pt x="66" y="286"/>
                  </a:lnTo>
                  <a:lnTo>
                    <a:pt x="66" y="302"/>
                  </a:lnTo>
                  <a:lnTo>
                    <a:pt x="62" y="318"/>
                  </a:lnTo>
                  <a:lnTo>
                    <a:pt x="54" y="336"/>
                  </a:lnTo>
                  <a:lnTo>
                    <a:pt x="46" y="356"/>
                  </a:lnTo>
                  <a:lnTo>
                    <a:pt x="38" y="378"/>
                  </a:lnTo>
                  <a:lnTo>
                    <a:pt x="30" y="396"/>
                  </a:lnTo>
                  <a:lnTo>
                    <a:pt x="20" y="416"/>
                  </a:lnTo>
                  <a:lnTo>
                    <a:pt x="14" y="434"/>
                  </a:lnTo>
                  <a:lnTo>
                    <a:pt x="10" y="452"/>
                  </a:lnTo>
                  <a:lnTo>
                    <a:pt x="10" y="468"/>
                  </a:lnTo>
                  <a:lnTo>
                    <a:pt x="10" y="484"/>
                  </a:lnTo>
                  <a:lnTo>
                    <a:pt x="14" y="498"/>
                  </a:lnTo>
                  <a:lnTo>
                    <a:pt x="20" y="514"/>
                  </a:lnTo>
                  <a:lnTo>
                    <a:pt x="30" y="530"/>
                  </a:lnTo>
                  <a:lnTo>
                    <a:pt x="38" y="548"/>
                  </a:lnTo>
                  <a:lnTo>
                    <a:pt x="46" y="564"/>
                  </a:lnTo>
                  <a:lnTo>
                    <a:pt x="54" y="580"/>
                  </a:lnTo>
                  <a:lnTo>
                    <a:pt x="62" y="596"/>
                  </a:lnTo>
                  <a:lnTo>
                    <a:pt x="66" y="612"/>
                  </a:lnTo>
                  <a:lnTo>
                    <a:pt x="66" y="628"/>
                  </a:lnTo>
                  <a:lnTo>
                    <a:pt x="66" y="644"/>
                  </a:lnTo>
                  <a:lnTo>
                    <a:pt x="62" y="660"/>
                  </a:lnTo>
                  <a:lnTo>
                    <a:pt x="54" y="678"/>
                  </a:lnTo>
                  <a:lnTo>
                    <a:pt x="46" y="698"/>
                  </a:lnTo>
                  <a:lnTo>
                    <a:pt x="38" y="720"/>
                  </a:lnTo>
                  <a:lnTo>
                    <a:pt x="30" y="738"/>
                  </a:lnTo>
                  <a:lnTo>
                    <a:pt x="20" y="758"/>
                  </a:lnTo>
                  <a:lnTo>
                    <a:pt x="14" y="776"/>
                  </a:lnTo>
                  <a:lnTo>
                    <a:pt x="10" y="794"/>
                  </a:lnTo>
                  <a:lnTo>
                    <a:pt x="10" y="810"/>
                  </a:lnTo>
                  <a:lnTo>
                    <a:pt x="10" y="826"/>
                  </a:lnTo>
                  <a:lnTo>
                    <a:pt x="16" y="840"/>
                  </a:lnTo>
                  <a:lnTo>
                    <a:pt x="26" y="858"/>
                  </a:lnTo>
                  <a:lnTo>
                    <a:pt x="40" y="876"/>
                  </a:lnTo>
                  <a:lnTo>
                    <a:pt x="58" y="896"/>
                  </a:lnTo>
                  <a:lnTo>
                    <a:pt x="80" y="918"/>
                  </a:lnTo>
                  <a:lnTo>
                    <a:pt x="100" y="936"/>
                  </a:lnTo>
                  <a:lnTo>
                    <a:pt x="114" y="950"/>
                  </a:lnTo>
                  <a:lnTo>
                    <a:pt x="122" y="956"/>
                  </a:lnTo>
                  <a:lnTo>
                    <a:pt x="124" y="958"/>
                  </a:lnTo>
                  <a:moveTo>
                    <a:pt x="296" y="0"/>
                  </a:moveTo>
                  <a:lnTo>
                    <a:pt x="294" y="2"/>
                  </a:lnTo>
                  <a:lnTo>
                    <a:pt x="290" y="8"/>
                  </a:lnTo>
                  <a:lnTo>
                    <a:pt x="280" y="20"/>
                  </a:lnTo>
                  <a:lnTo>
                    <a:pt x="268" y="40"/>
                  </a:lnTo>
                  <a:lnTo>
                    <a:pt x="254" y="60"/>
                  </a:lnTo>
                  <a:lnTo>
                    <a:pt x="242" y="80"/>
                  </a:lnTo>
                  <a:lnTo>
                    <a:pt x="234" y="96"/>
                  </a:lnTo>
                  <a:lnTo>
                    <a:pt x="230" y="112"/>
                  </a:lnTo>
                  <a:lnTo>
                    <a:pt x="228" y="124"/>
                  </a:lnTo>
                  <a:lnTo>
                    <a:pt x="230" y="138"/>
                  </a:lnTo>
                  <a:lnTo>
                    <a:pt x="234" y="150"/>
                  </a:lnTo>
                  <a:lnTo>
                    <a:pt x="238" y="162"/>
                  </a:lnTo>
                  <a:lnTo>
                    <a:pt x="248" y="176"/>
                  </a:lnTo>
                  <a:lnTo>
                    <a:pt x="256" y="192"/>
                  </a:lnTo>
                  <a:lnTo>
                    <a:pt x="264" y="206"/>
                  </a:lnTo>
                  <a:lnTo>
                    <a:pt x="276" y="222"/>
                  </a:lnTo>
                  <a:lnTo>
                    <a:pt x="282" y="238"/>
                  </a:lnTo>
                  <a:lnTo>
                    <a:pt x="290" y="254"/>
                  </a:lnTo>
                  <a:lnTo>
                    <a:pt x="294" y="270"/>
                  </a:lnTo>
                  <a:lnTo>
                    <a:pt x="296" y="286"/>
                  </a:lnTo>
                  <a:lnTo>
                    <a:pt x="294" y="302"/>
                  </a:lnTo>
                  <a:lnTo>
                    <a:pt x="290" y="318"/>
                  </a:lnTo>
                  <a:lnTo>
                    <a:pt x="284" y="336"/>
                  </a:lnTo>
                  <a:lnTo>
                    <a:pt x="276" y="356"/>
                  </a:lnTo>
                  <a:lnTo>
                    <a:pt x="266" y="378"/>
                  </a:lnTo>
                  <a:lnTo>
                    <a:pt x="258" y="396"/>
                  </a:lnTo>
                  <a:lnTo>
                    <a:pt x="250" y="416"/>
                  </a:lnTo>
                  <a:lnTo>
                    <a:pt x="244" y="434"/>
                  </a:lnTo>
                  <a:lnTo>
                    <a:pt x="240" y="452"/>
                  </a:lnTo>
                  <a:lnTo>
                    <a:pt x="238" y="468"/>
                  </a:lnTo>
                  <a:lnTo>
                    <a:pt x="240" y="484"/>
                  </a:lnTo>
                  <a:lnTo>
                    <a:pt x="244" y="498"/>
                  </a:lnTo>
                  <a:lnTo>
                    <a:pt x="250" y="514"/>
                  </a:lnTo>
                  <a:lnTo>
                    <a:pt x="258" y="530"/>
                  </a:lnTo>
                  <a:lnTo>
                    <a:pt x="268" y="548"/>
                  </a:lnTo>
                  <a:lnTo>
                    <a:pt x="276" y="564"/>
                  </a:lnTo>
                  <a:lnTo>
                    <a:pt x="284" y="580"/>
                  </a:lnTo>
                  <a:lnTo>
                    <a:pt x="290" y="596"/>
                  </a:lnTo>
                  <a:lnTo>
                    <a:pt x="294" y="612"/>
                  </a:lnTo>
                  <a:lnTo>
                    <a:pt x="296" y="628"/>
                  </a:lnTo>
                  <a:lnTo>
                    <a:pt x="294" y="644"/>
                  </a:lnTo>
                  <a:lnTo>
                    <a:pt x="290" y="660"/>
                  </a:lnTo>
                  <a:lnTo>
                    <a:pt x="284" y="678"/>
                  </a:lnTo>
                  <a:lnTo>
                    <a:pt x="276" y="698"/>
                  </a:lnTo>
                  <a:lnTo>
                    <a:pt x="266" y="720"/>
                  </a:lnTo>
                  <a:lnTo>
                    <a:pt x="258" y="738"/>
                  </a:lnTo>
                  <a:lnTo>
                    <a:pt x="250" y="758"/>
                  </a:lnTo>
                  <a:lnTo>
                    <a:pt x="244" y="776"/>
                  </a:lnTo>
                  <a:lnTo>
                    <a:pt x="240" y="794"/>
                  </a:lnTo>
                  <a:lnTo>
                    <a:pt x="238" y="810"/>
                  </a:lnTo>
                  <a:lnTo>
                    <a:pt x="240" y="826"/>
                  </a:lnTo>
                  <a:lnTo>
                    <a:pt x="246" y="840"/>
                  </a:lnTo>
                  <a:lnTo>
                    <a:pt x="254" y="858"/>
                  </a:lnTo>
                  <a:lnTo>
                    <a:pt x="268" y="876"/>
                  </a:lnTo>
                  <a:lnTo>
                    <a:pt x="288" y="896"/>
                  </a:lnTo>
                  <a:lnTo>
                    <a:pt x="310" y="918"/>
                  </a:lnTo>
                  <a:lnTo>
                    <a:pt x="330" y="936"/>
                  </a:lnTo>
                  <a:lnTo>
                    <a:pt x="344" y="950"/>
                  </a:lnTo>
                  <a:lnTo>
                    <a:pt x="352" y="956"/>
                  </a:lnTo>
                  <a:lnTo>
                    <a:pt x="352" y="958"/>
                  </a:lnTo>
                  <a:moveTo>
                    <a:pt x="524" y="0"/>
                  </a:moveTo>
                  <a:lnTo>
                    <a:pt x="524" y="2"/>
                  </a:lnTo>
                  <a:lnTo>
                    <a:pt x="520" y="8"/>
                  </a:lnTo>
                  <a:lnTo>
                    <a:pt x="510" y="20"/>
                  </a:lnTo>
                  <a:lnTo>
                    <a:pt x="496" y="40"/>
                  </a:lnTo>
                  <a:lnTo>
                    <a:pt x="482" y="60"/>
                  </a:lnTo>
                  <a:lnTo>
                    <a:pt x="472" y="80"/>
                  </a:lnTo>
                  <a:lnTo>
                    <a:pt x="464" y="96"/>
                  </a:lnTo>
                  <a:lnTo>
                    <a:pt x="458" y="112"/>
                  </a:lnTo>
                  <a:lnTo>
                    <a:pt x="458" y="124"/>
                  </a:lnTo>
                  <a:lnTo>
                    <a:pt x="458" y="138"/>
                  </a:lnTo>
                  <a:lnTo>
                    <a:pt x="462" y="150"/>
                  </a:lnTo>
                  <a:lnTo>
                    <a:pt x="468" y="162"/>
                  </a:lnTo>
                  <a:lnTo>
                    <a:pt x="476" y="176"/>
                  </a:lnTo>
                  <a:lnTo>
                    <a:pt x="486" y="192"/>
                  </a:lnTo>
                  <a:lnTo>
                    <a:pt x="494" y="206"/>
                  </a:lnTo>
                  <a:lnTo>
                    <a:pt x="504" y="222"/>
                  </a:lnTo>
                  <a:lnTo>
                    <a:pt x="512" y="238"/>
                  </a:lnTo>
                  <a:lnTo>
                    <a:pt x="520" y="254"/>
                  </a:lnTo>
                  <a:lnTo>
                    <a:pt x="524" y="270"/>
                  </a:lnTo>
                  <a:lnTo>
                    <a:pt x="524" y="286"/>
                  </a:lnTo>
                  <a:lnTo>
                    <a:pt x="524" y="302"/>
                  </a:lnTo>
                  <a:lnTo>
                    <a:pt x="520" y="318"/>
                  </a:lnTo>
                  <a:lnTo>
                    <a:pt x="514" y="336"/>
                  </a:lnTo>
                  <a:lnTo>
                    <a:pt x="504" y="356"/>
                  </a:lnTo>
                  <a:lnTo>
                    <a:pt x="496" y="378"/>
                  </a:lnTo>
                  <a:lnTo>
                    <a:pt x="488" y="396"/>
                  </a:lnTo>
                  <a:lnTo>
                    <a:pt x="478" y="416"/>
                  </a:lnTo>
                  <a:lnTo>
                    <a:pt x="472" y="434"/>
                  </a:lnTo>
                  <a:lnTo>
                    <a:pt x="468" y="452"/>
                  </a:lnTo>
                  <a:lnTo>
                    <a:pt x="468" y="468"/>
                  </a:lnTo>
                  <a:lnTo>
                    <a:pt x="468" y="484"/>
                  </a:lnTo>
                  <a:lnTo>
                    <a:pt x="472" y="498"/>
                  </a:lnTo>
                  <a:lnTo>
                    <a:pt x="478" y="514"/>
                  </a:lnTo>
                  <a:lnTo>
                    <a:pt x="488" y="530"/>
                  </a:lnTo>
                  <a:lnTo>
                    <a:pt x="496" y="548"/>
                  </a:lnTo>
                  <a:lnTo>
                    <a:pt x="504" y="564"/>
                  </a:lnTo>
                  <a:lnTo>
                    <a:pt x="514" y="580"/>
                  </a:lnTo>
                  <a:lnTo>
                    <a:pt x="520" y="596"/>
                  </a:lnTo>
                  <a:lnTo>
                    <a:pt x="524" y="612"/>
                  </a:lnTo>
                  <a:lnTo>
                    <a:pt x="524" y="628"/>
                  </a:lnTo>
                  <a:lnTo>
                    <a:pt x="524" y="644"/>
                  </a:lnTo>
                  <a:lnTo>
                    <a:pt x="520" y="660"/>
                  </a:lnTo>
                  <a:lnTo>
                    <a:pt x="514" y="678"/>
                  </a:lnTo>
                  <a:lnTo>
                    <a:pt x="504" y="698"/>
                  </a:lnTo>
                  <a:lnTo>
                    <a:pt x="496" y="720"/>
                  </a:lnTo>
                  <a:lnTo>
                    <a:pt x="488" y="738"/>
                  </a:lnTo>
                  <a:lnTo>
                    <a:pt x="478" y="758"/>
                  </a:lnTo>
                  <a:lnTo>
                    <a:pt x="472" y="776"/>
                  </a:lnTo>
                  <a:lnTo>
                    <a:pt x="468" y="794"/>
                  </a:lnTo>
                  <a:lnTo>
                    <a:pt x="468" y="810"/>
                  </a:lnTo>
                  <a:lnTo>
                    <a:pt x="468" y="826"/>
                  </a:lnTo>
                  <a:lnTo>
                    <a:pt x="474" y="840"/>
                  </a:lnTo>
                  <a:lnTo>
                    <a:pt x="484" y="858"/>
                  </a:lnTo>
                  <a:lnTo>
                    <a:pt x="498" y="876"/>
                  </a:lnTo>
                  <a:lnTo>
                    <a:pt x="516" y="896"/>
                  </a:lnTo>
                  <a:lnTo>
                    <a:pt x="538" y="918"/>
                  </a:lnTo>
                  <a:lnTo>
                    <a:pt x="558" y="936"/>
                  </a:lnTo>
                  <a:lnTo>
                    <a:pt x="572" y="950"/>
                  </a:lnTo>
                  <a:lnTo>
                    <a:pt x="580" y="956"/>
                  </a:lnTo>
                  <a:lnTo>
                    <a:pt x="582" y="958"/>
                  </a:lnTo>
                </a:path>
              </a:pathLst>
            </a:custGeom>
            <a:noFill/>
            <a:ln w="28575" algn="ctr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endParaRPr lang="en-US"/>
            </a:p>
          </p:txBody>
        </p:sp>
        <p:sp>
          <p:nvSpPr>
            <p:cNvPr id="39998" name="Text Box 16"/>
            <p:cNvSpPr txBox="1">
              <a:spLocks noChangeArrowheads="1"/>
            </p:cNvSpPr>
            <p:nvPr/>
          </p:nvSpPr>
          <p:spPr bwMode="auto">
            <a:xfrm>
              <a:off x="3301" y="854"/>
              <a:ext cx="33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(</a:t>
              </a:r>
              <a:r>
                <a:rPr lang="ro-RO" sz="16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ro-RO" sz="1600" i="1" baseline="-25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sz="1600">
                  <a:solidFill>
                    <a:srgbClr val="000000"/>
                  </a:solidFill>
                </a:rPr>
                <a:t>)</a:t>
              </a:r>
              <a:endParaRPr lang="en-US"/>
            </a:p>
          </p:txBody>
        </p:sp>
        <p:cxnSp>
          <p:nvCxnSpPr>
            <p:cNvPr id="39999" name="Straight Connector 68"/>
            <p:cNvCxnSpPr>
              <a:cxnSpLocks noChangeShapeType="1"/>
            </p:cNvCxnSpPr>
            <p:nvPr/>
          </p:nvCxnSpPr>
          <p:spPr bwMode="auto">
            <a:xfrm>
              <a:off x="2315" y="1746"/>
              <a:ext cx="150" cy="62"/>
            </a:xfrm>
            <a:prstGeom prst="line">
              <a:avLst/>
            </a:prstGeom>
            <a:noFill/>
            <a:ln w="19050" cmpd="dbl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0000" name="Line 12"/>
            <p:cNvSpPr>
              <a:spLocks noChangeShapeType="1"/>
            </p:cNvSpPr>
            <p:nvPr/>
          </p:nvSpPr>
          <p:spPr bwMode="auto">
            <a:xfrm>
              <a:off x="1772" y="3521"/>
              <a:ext cx="53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Line 14"/>
            <p:cNvSpPr>
              <a:spLocks noChangeShapeType="1"/>
            </p:cNvSpPr>
            <p:nvPr/>
          </p:nvSpPr>
          <p:spPr bwMode="auto">
            <a:xfrm flipV="1">
              <a:off x="2329" y="3255"/>
              <a:ext cx="1260" cy="2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Text Box 17"/>
            <p:cNvSpPr txBox="1">
              <a:spLocks noChangeArrowheads="1"/>
            </p:cNvSpPr>
            <p:nvPr/>
          </p:nvSpPr>
          <p:spPr bwMode="auto">
            <a:xfrm>
              <a:off x="1715" y="3709"/>
              <a:ext cx="12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40003" name="Text Box 45"/>
            <p:cNvSpPr txBox="1">
              <a:spLocks noChangeArrowheads="1"/>
            </p:cNvSpPr>
            <p:nvPr/>
          </p:nvSpPr>
          <p:spPr bwMode="auto">
            <a:xfrm>
              <a:off x="3541" y="3697"/>
              <a:ext cx="2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−</a:t>
              </a:r>
              <a:endParaRPr lang="en-US"/>
            </a:p>
          </p:txBody>
        </p:sp>
        <p:sp>
          <p:nvSpPr>
            <p:cNvPr id="40004" name="Text Box 46"/>
            <p:cNvSpPr txBox="1">
              <a:spLocks noChangeArrowheads="1"/>
            </p:cNvSpPr>
            <p:nvPr/>
          </p:nvSpPr>
          <p:spPr bwMode="auto">
            <a:xfrm>
              <a:off x="3555" y="3230"/>
              <a:ext cx="3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l-GR" sz="1700" i="1">
                  <a:solidFill>
                    <a:srgbClr val="000000"/>
                  </a:solidFill>
                  <a:latin typeface="Times New Roman" pitchFamily="18" charset="0"/>
                </a:rPr>
                <a:t>π</a:t>
              </a:r>
              <a:r>
                <a:rPr lang="en-US" sz="1700" i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40005" name="Right Brace 91"/>
            <p:cNvSpPr>
              <a:spLocks/>
            </p:cNvSpPr>
            <p:nvPr/>
          </p:nvSpPr>
          <p:spPr bwMode="auto">
            <a:xfrm>
              <a:off x="3717" y="3215"/>
              <a:ext cx="72" cy="759"/>
            </a:xfrm>
            <a:prstGeom prst="rightBrace">
              <a:avLst>
                <a:gd name="adj1" fmla="val 18448"/>
                <a:gd name="adj2" fmla="val 50000"/>
              </a:avLst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06" name="Oval 26"/>
            <p:cNvSpPr>
              <a:spLocks noChangeAspect="1" noChangeArrowheads="1"/>
            </p:cNvSpPr>
            <p:nvPr/>
          </p:nvSpPr>
          <p:spPr bwMode="auto">
            <a:xfrm>
              <a:off x="2254" y="3460"/>
              <a:ext cx="132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07" name="Line 13"/>
            <p:cNvSpPr>
              <a:spLocks noChangeShapeType="1"/>
            </p:cNvSpPr>
            <p:nvPr/>
          </p:nvSpPr>
          <p:spPr bwMode="auto">
            <a:xfrm flipV="1">
              <a:off x="1609" y="3522"/>
              <a:ext cx="29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Text Box 18"/>
            <p:cNvSpPr txBox="1">
              <a:spLocks noChangeArrowheads="1"/>
            </p:cNvSpPr>
            <p:nvPr/>
          </p:nvSpPr>
          <p:spPr bwMode="auto">
            <a:xfrm>
              <a:off x="1384" y="3535"/>
              <a:ext cx="67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ro-RO" sz="1400">
                  <a:solidFill>
                    <a:srgbClr val="000000"/>
                  </a:solidFill>
                </a:rPr>
                <a:t>24 GeV/c</a:t>
              </a:r>
              <a:endParaRPr lang="ro-RO"/>
            </a:p>
          </p:txBody>
        </p:sp>
        <p:sp>
          <p:nvSpPr>
            <p:cNvPr id="40009" name="Line 12"/>
            <p:cNvSpPr>
              <a:spLocks noChangeShapeType="1"/>
            </p:cNvSpPr>
            <p:nvPr/>
          </p:nvSpPr>
          <p:spPr bwMode="auto">
            <a:xfrm>
              <a:off x="1772" y="3744"/>
              <a:ext cx="539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14"/>
            <p:cNvSpPr>
              <a:spLocks noChangeShapeType="1"/>
            </p:cNvSpPr>
            <p:nvPr/>
          </p:nvSpPr>
          <p:spPr bwMode="auto">
            <a:xfrm>
              <a:off x="2329" y="3741"/>
              <a:ext cx="1260" cy="1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Oval 26"/>
            <p:cNvSpPr>
              <a:spLocks noChangeAspect="1" noChangeArrowheads="1"/>
            </p:cNvSpPr>
            <p:nvPr/>
          </p:nvSpPr>
          <p:spPr bwMode="auto">
            <a:xfrm>
              <a:off x="2254" y="3682"/>
              <a:ext cx="132" cy="1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80467" tIns="40234" rIns="80467" bIns="40234" anchor="ctr"/>
            <a:lstStyle/>
            <a:p>
              <a:pPr algn="ctr"/>
              <a:endParaRPr lang="en-US"/>
            </a:p>
          </p:txBody>
        </p:sp>
        <p:sp>
          <p:nvSpPr>
            <p:cNvPr id="40012" name="Line 13"/>
            <p:cNvSpPr>
              <a:spLocks noChangeShapeType="1"/>
            </p:cNvSpPr>
            <p:nvPr/>
          </p:nvSpPr>
          <p:spPr bwMode="auto">
            <a:xfrm flipV="1">
              <a:off x="1615" y="3739"/>
              <a:ext cx="295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Text Box 17"/>
            <p:cNvSpPr txBox="1">
              <a:spLocks noChangeArrowheads="1"/>
            </p:cNvSpPr>
            <p:nvPr/>
          </p:nvSpPr>
          <p:spPr bwMode="auto">
            <a:xfrm>
              <a:off x="1700" y="3311"/>
              <a:ext cx="12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p</a:t>
              </a:r>
              <a:endParaRPr lang="en-US"/>
            </a:p>
          </p:txBody>
        </p:sp>
        <p:sp>
          <p:nvSpPr>
            <p:cNvPr id="40014" name="Rectangle 4"/>
            <p:cNvSpPr>
              <a:spLocks noChangeArrowheads="1"/>
            </p:cNvSpPr>
            <p:nvPr/>
          </p:nvSpPr>
          <p:spPr bwMode="auto">
            <a:xfrm>
              <a:off x="3805" y="1435"/>
              <a:ext cx="101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Coulomb correlated</a:t>
              </a:r>
            </a:p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pairs</a:t>
              </a:r>
              <a:endParaRPr lang="en-US"/>
            </a:p>
          </p:txBody>
        </p:sp>
        <p:sp>
          <p:nvSpPr>
            <p:cNvPr id="40015" name="Rectangle 4"/>
            <p:cNvSpPr>
              <a:spLocks noChangeArrowheads="1"/>
            </p:cNvSpPr>
            <p:nvPr/>
          </p:nvSpPr>
          <p:spPr bwMode="auto">
            <a:xfrm>
              <a:off x="3806" y="2314"/>
              <a:ext cx="99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467" tIns="40234" rIns="80467" bIns="40234"/>
            <a:lstStyle/>
            <a:p>
              <a:pPr algn="ctr"/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Non-Coulomb pairs</a:t>
              </a:r>
              <a:endParaRPr lang="en-US"/>
            </a:p>
          </p:txBody>
        </p:sp>
        <p:sp>
          <p:nvSpPr>
            <p:cNvPr id="40016" name="Rectangle 4"/>
            <p:cNvSpPr>
              <a:spLocks noChangeArrowheads="1"/>
            </p:cNvSpPr>
            <p:nvPr/>
          </p:nvSpPr>
          <p:spPr bwMode="auto">
            <a:xfrm>
              <a:off x="3856" y="3522"/>
              <a:ext cx="93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467" tIns="40234" rIns="80467" bIns="40234"/>
            <a:lstStyle/>
            <a:p>
              <a:r>
                <a:rPr lang="en-US" sz="1600" b="1" i="1">
                  <a:solidFill>
                    <a:srgbClr val="FF0000"/>
                  </a:solidFill>
                  <a:latin typeface="Arial Narrow" pitchFamily="34" charset="0"/>
                </a:rPr>
                <a:t>Accidental pairs</a:t>
              </a:r>
              <a:endParaRPr lang="en-US"/>
            </a:p>
          </p:txBody>
        </p:sp>
        <p:sp>
          <p:nvSpPr>
            <p:cNvPr id="40017" name="Line 80"/>
            <p:cNvSpPr>
              <a:spLocks noChangeShapeType="1"/>
            </p:cNvSpPr>
            <p:nvPr/>
          </p:nvSpPr>
          <p:spPr bwMode="auto">
            <a:xfrm flipV="1">
              <a:off x="1853" y="992"/>
              <a:ext cx="335" cy="2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81"/>
            <p:cNvSpPr>
              <a:spLocks noChangeShapeType="1"/>
            </p:cNvSpPr>
            <p:nvPr/>
          </p:nvSpPr>
          <p:spPr bwMode="auto">
            <a:xfrm>
              <a:off x="1846" y="1380"/>
              <a:ext cx="342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Line 82"/>
            <p:cNvSpPr>
              <a:spLocks noChangeShapeType="1"/>
            </p:cNvSpPr>
            <p:nvPr/>
          </p:nvSpPr>
          <p:spPr bwMode="auto">
            <a:xfrm flipV="1">
              <a:off x="1902" y="2546"/>
              <a:ext cx="291" cy="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Line 83"/>
            <p:cNvSpPr>
              <a:spLocks noChangeShapeType="1"/>
            </p:cNvSpPr>
            <p:nvPr/>
          </p:nvSpPr>
          <p:spPr bwMode="auto">
            <a:xfrm>
              <a:off x="1894" y="3115"/>
              <a:ext cx="381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Line 84"/>
            <p:cNvSpPr>
              <a:spLocks noChangeShapeType="1"/>
            </p:cNvSpPr>
            <p:nvPr/>
          </p:nvSpPr>
          <p:spPr bwMode="auto">
            <a:xfrm>
              <a:off x="1884" y="3133"/>
              <a:ext cx="378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Text Box 85"/>
            <p:cNvSpPr txBox="1">
              <a:spLocks noChangeArrowheads="1"/>
            </p:cNvSpPr>
            <p:nvPr/>
          </p:nvSpPr>
          <p:spPr bwMode="auto">
            <a:xfrm>
              <a:off x="1146" y="1220"/>
              <a:ext cx="912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Times New Roman" pitchFamily="18" charset="0"/>
                </a:rPr>
                <a:t>Interaction point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40023" name="Text Box 86"/>
            <p:cNvSpPr txBox="1">
              <a:spLocks noChangeArrowheads="1"/>
            </p:cNvSpPr>
            <p:nvPr/>
          </p:nvSpPr>
          <p:spPr bwMode="auto">
            <a:xfrm>
              <a:off x="1137" y="2951"/>
              <a:ext cx="912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400" b="1">
                  <a:solidFill>
                    <a:schemeClr val="tx1"/>
                  </a:solidFill>
                  <a:latin typeface="Times New Roman" pitchFamily="18" charset="0"/>
                </a:rPr>
                <a:t>Interaction point</a:t>
              </a: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Method of </a:t>
            </a:r>
            <a:r>
              <a:rPr lang="en-US" sz="3200" b="1" i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en-US" sz="3200" b="1" i="1" baseline="-2500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2π</a:t>
            </a:r>
            <a:r>
              <a:rPr lang="en-US" sz="3200" b="1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observation and measurement</a:t>
            </a:r>
            <a:endParaRPr lang="ru-RU" sz="3200" b="1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6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DBCDB-E97A-44FB-9D77-B1E5EF55A7FE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429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CC66"/>
                </a:solidFill>
                <a:latin typeface="Times New Roman" pitchFamily="18" charset="0"/>
              </a:rPr>
              <a:t>Solution of the transport equations provides one-to-one dependence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CC66"/>
                </a:solidFill>
                <a:latin typeface="Times New Roman" pitchFamily="18" charset="0"/>
              </a:rPr>
              <a:t>of the measured break-up probability (</a:t>
            </a:r>
            <a:r>
              <a:rPr lang="en-US" sz="2400" b="1" i="1">
                <a:solidFill>
                  <a:srgbClr val="00CC66"/>
                </a:solidFill>
                <a:latin typeface="Times New Roman" pitchFamily="18" charset="0"/>
              </a:rPr>
              <a:t>P</a:t>
            </a:r>
            <a:r>
              <a:rPr lang="en-US" sz="2400" b="1" i="1" baseline="-25000">
                <a:solidFill>
                  <a:srgbClr val="00CC66"/>
                </a:solidFill>
                <a:latin typeface="Times New Roman" pitchFamily="18" charset="0"/>
              </a:rPr>
              <a:t>br</a:t>
            </a:r>
            <a:r>
              <a:rPr lang="en-US" sz="2400" b="1">
                <a:solidFill>
                  <a:srgbClr val="00CC66"/>
                </a:solidFill>
                <a:latin typeface="Times New Roman" pitchFamily="18" charset="0"/>
              </a:rPr>
              <a:t>) on pionium lifetime </a:t>
            </a:r>
            <a:r>
              <a:rPr lang="en-US" sz="2400" b="1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443787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Break-up probability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873750" y="2620963"/>
            <a:ext cx="30400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FF"/>
                </a:solidFill>
                <a:latin typeface="Times New Roman" pitchFamily="18" charset="0"/>
              </a:rPr>
              <a:t>All targets have the same thickness in radiation lengths 6.7*10</a:t>
            </a:r>
            <a:r>
              <a:rPr lang="en-US" b="1" baseline="30000">
                <a:solidFill>
                  <a:srgbClr val="0099FF"/>
                </a:solidFill>
                <a:latin typeface="Times New Roman" pitchFamily="18" charset="0"/>
              </a:rPr>
              <a:t>-3</a:t>
            </a:r>
            <a:r>
              <a:rPr lang="en-US" b="1">
                <a:solidFill>
                  <a:srgbClr val="0099FF"/>
                </a:solidFill>
                <a:latin typeface="Times New Roman" pitchFamily="18" charset="0"/>
              </a:rPr>
              <a:t> X</a:t>
            </a:r>
            <a:r>
              <a:rPr lang="en-US" b="1" baseline="-25000">
                <a:solidFill>
                  <a:srgbClr val="0099FF"/>
                </a:solidFill>
                <a:latin typeface="Times New Roman" pitchFamily="18" charset="0"/>
              </a:rPr>
              <a:t>0</a:t>
            </a:r>
            <a:endParaRPr lang="en-US" b="1">
              <a:solidFill>
                <a:srgbClr val="0099FF"/>
              </a:solidFill>
              <a:latin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27763" y="4292600"/>
            <a:ext cx="27368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There is an optimal target material for a given lifetime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1533525"/>
            <a:ext cx="6051550" cy="5183188"/>
            <a:chOff x="0" y="966"/>
            <a:chExt cx="3812" cy="3265"/>
          </a:xfrm>
        </p:grpSpPr>
        <p:pic>
          <p:nvPicPr>
            <p:cNvPr id="2970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6"/>
              <a:ext cx="3812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462" y="1070"/>
              <a:ext cx="220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Cross section calculation precision 0.6%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"/>
          <p:cNvSpPr>
            <a:spLocks noChangeArrowheads="1"/>
          </p:cNvSpPr>
          <p:nvPr/>
        </p:nvSpPr>
        <p:spPr bwMode="auto">
          <a:xfrm>
            <a:off x="922338" y="2613025"/>
            <a:ext cx="606425" cy="12065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44"/>
          <p:cNvSpPr>
            <a:spLocks noChangeArrowheads="1"/>
          </p:cNvSpPr>
          <p:nvPr/>
        </p:nvSpPr>
        <p:spPr bwMode="auto">
          <a:xfrm>
            <a:off x="1511300" y="2981325"/>
            <a:ext cx="531813" cy="34290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AutoShape 2"/>
          <p:cNvSpPr>
            <a:spLocks noChangeArrowheads="1"/>
          </p:cNvSpPr>
          <p:nvPr/>
        </p:nvSpPr>
        <p:spPr bwMode="auto">
          <a:xfrm flipH="1" flipV="1">
            <a:off x="314325" y="4648200"/>
            <a:ext cx="5076825" cy="1162050"/>
          </a:xfrm>
          <a:prstGeom prst="wedgeRoundRectCallout">
            <a:avLst>
              <a:gd name="adj1" fmla="val 19699"/>
              <a:gd name="adj2" fmla="val 16734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5" name="Oval 49"/>
          <p:cNvSpPr>
            <a:spLocks noChangeArrowheads="1"/>
          </p:cNvSpPr>
          <p:nvPr/>
        </p:nvSpPr>
        <p:spPr bwMode="auto">
          <a:xfrm>
            <a:off x="5932488" y="703263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6" name="Oval 48"/>
          <p:cNvSpPr>
            <a:spLocks noChangeArrowheads="1"/>
          </p:cNvSpPr>
          <p:nvPr/>
        </p:nvSpPr>
        <p:spPr bwMode="auto">
          <a:xfrm>
            <a:off x="5875338" y="2705100"/>
            <a:ext cx="3076575" cy="3092450"/>
          </a:xfrm>
          <a:prstGeom prst="ellipse">
            <a:avLst/>
          </a:prstGeom>
          <a:solidFill>
            <a:srgbClr val="FFCC9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pic>
        <p:nvPicPr>
          <p:cNvPr id="15367" name="Picture 6" descr="NewSetUp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Freeform 7"/>
          <p:cNvSpPr>
            <a:spLocks/>
          </p:cNvSpPr>
          <p:nvPr/>
        </p:nvSpPr>
        <p:spPr bwMode="auto">
          <a:xfrm>
            <a:off x="6300788" y="2736850"/>
            <a:ext cx="419100" cy="334963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9" name="Freeform 8"/>
          <p:cNvSpPr>
            <a:spLocks/>
          </p:cNvSpPr>
          <p:nvPr/>
        </p:nvSpPr>
        <p:spPr bwMode="auto">
          <a:xfrm rot="21433250" flipV="1">
            <a:off x="6324600" y="3375025"/>
            <a:ext cx="406400" cy="339725"/>
          </a:xfrm>
          <a:custGeom>
            <a:avLst/>
            <a:gdLst>
              <a:gd name="T0" fmla="*/ 2147483647 w 264"/>
              <a:gd name="T1" fmla="*/ 0 h 211"/>
              <a:gd name="T2" fmla="*/ 0 w 264"/>
              <a:gd name="T3" fmla="*/ 2147483647 h 211"/>
              <a:gd name="T4" fmla="*/ 2147483647 w 264"/>
              <a:gd name="T5" fmla="*/ 2147483647 h 211"/>
              <a:gd name="T6" fmla="*/ 2147483647 w 264"/>
              <a:gd name="T7" fmla="*/ 2147483647 h 211"/>
              <a:gd name="T8" fmla="*/ 2147483647 w 264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11"/>
              <a:gd name="T17" fmla="*/ 264 w 264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11">
                <a:moveTo>
                  <a:pt x="197" y="0"/>
                </a:moveTo>
                <a:lnTo>
                  <a:pt x="0" y="46"/>
                </a:lnTo>
                <a:lnTo>
                  <a:pt x="63" y="211"/>
                </a:lnTo>
                <a:lnTo>
                  <a:pt x="264" y="211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rot="10800000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45238" y="2674938"/>
            <a:ext cx="636587" cy="1081087"/>
            <a:chOff x="3997" y="1685"/>
            <a:chExt cx="401" cy="68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842849">
              <a:off x="4001" y="2215"/>
              <a:ext cx="90" cy="90"/>
              <a:chOff x="3879" y="2145"/>
              <a:chExt cx="90" cy="90"/>
            </a:xfrm>
          </p:grpSpPr>
          <p:sp>
            <p:nvSpPr>
              <p:cNvPr id="15401" name="Rectangle 11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02" name="Oval 12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84" name="Freeform 13"/>
            <p:cNvSpPr>
              <a:spLocks/>
            </p:cNvSpPr>
            <p:nvPr/>
          </p:nvSpPr>
          <p:spPr bwMode="auto">
            <a:xfrm>
              <a:off x="4167" y="1685"/>
              <a:ext cx="230" cy="226"/>
            </a:xfrm>
            <a:custGeom>
              <a:avLst/>
              <a:gdLst>
                <a:gd name="T0" fmla="*/ 57 w 230"/>
                <a:gd name="T1" fmla="*/ 196 h 229"/>
                <a:gd name="T2" fmla="*/ 0 w 230"/>
                <a:gd name="T3" fmla="*/ 36 h 229"/>
                <a:gd name="T4" fmla="*/ 162 w 230"/>
                <a:gd name="T5" fmla="*/ 0 h 229"/>
                <a:gd name="T6" fmla="*/ 230 w 230"/>
                <a:gd name="T7" fmla="*/ 182 h 229"/>
                <a:gd name="T8" fmla="*/ 57 w 230"/>
                <a:gd name="T9" fmla="*/ 19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29"/>
                <a:gd name="T17" fmla="*/ 230 w 23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29">
                  <a:moveTo>
                    <a:pt x="57" y="229"/>
                  </a:moveTo>
                  <a:lnTo>
                    <a:pt x="0" y="36"/>
                  </a:lnTo>
                  <a:lnTo>
                    <a:pt x="162" y="0"/>
                  </a:lnTo>
                  <a:lnTo>
                    <a:pt x="230" y="211"/>
                  </a:lnTo>
                  <a:lnTo>
                    <a:pt x="57" y="22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85" name="Freeform 14"/>
            <p:cNvSpPr>
              <a:spLocks/>
            </p:cNvSpPr>
            <p:nvPr/>
          </p:nvSpPr>
          <p:spPr bwMode="auto">
            <a:xfrm>
              <a:off x="4173" y="2141"/>
              <a:ext cx="225" cy="225"/>
            </a:xfrm>
            <a:custGeom>
              <a:avLst/>
              <a:gdLst>
                <a:gd name="T0" fmla="*/ 0 w 225"/>
                <a:gd name="T1" fmla="*/ 189 h 225"/>
                <a:gd name="T2" fmla="*/ 161 w 225"/>
                <a:gd name="T3" fmla="*/ 225 h 225"/>
                <a:gd name="T4" fmla="*/ 225 w 225"/>
                <a:gd name="T5" fmla="*/ 19 h 225"/>
                <a:gd name="T6" fmla="*/ 50 w 225"/>
                <a:gd name="T7" fmla="*/ 0 h 225"/>
                <a:gd name="T8" fmla="*/ 0 w 225"/>
                <a:gd name="T9" fmla="*/ 189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225"/>
                <a:gd name="T17" fmla="*/ 225 w 225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225">
                  <a:moveTo>
                    <a:pt x="0" y="189"/>
                  </a:moveTo>
                  <a:lnTo>
                    <a:pt x="161" y="225"/>
                  </a:lnTo>
                  <a:lnTo>
                    <a:pt x="225" y="19"/>
                  </a:lnTo>
                  <a:lnTo>
                    <a:pt x="50" y="0"/>
                  </a:lnTo>
                  <a:lnTo>
                    <a:pt x="0" y="189"/>
                  </a:lnTo>
                  <a:close/>
                </a:path>
              </a:pathLst>
            </a:custGeom>
            <a:gradFill rotWithShape="1">
              <a:gsLst>
                <a:gs pos="0">
                  <a:srgbClr val="A2D1B9"/>
                </a:gs>
                <a:gs pos="100000">
                  <a:srgbClr val="339966"/>
                </a:gs>
              </a:gsLst>
              <a:lin ang="0" scaled="1"/>
            </a:gradFill>
            <a:ln w="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843738">
              <a:off x="4116" y="2146"/>
              <a:ext cx="90" cy="90"/>
              <a:chOff x="3879" y="2145"/>
              <a:chExt cx="90" cy="90"/>
            </a:xfrm>
          </p:grpSpPr>
          <p:sp>
            <p:nvSpPr>
              <p:cNvPr id="15399" name="Rectangle 16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00" name="Oval 17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841129">
              <a:off x="4024" y="2124"/>
              <a:ext cx="90" cy="90"/>
              <a:chOff x="3879" y="2145"/>
              <a:chExt cx="90" cy="90"/>
            </a:xfrm>
          </p:grpSpPr>
          <p:sp>
            <p:nvSpPr>
              <p:cNvPr id="15397" name="Rectangle 19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8" name="Oval 20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-1028141">
              <a:off x="4115" y="1817"/>
              <a:ext cx="90" cy="90"/>
              <a:chOff x="3879" y="2145"/>
              <a:chExt cx="90" cy="90"/>
            </a:xfrm>
          </p:grpSpPr>
          <p:sp>
            <p:nvSpPr>
              <p:cNvPr id="15395" name="Rectangle 22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6" name="Oval 23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-1028141">
              <a:off x="4027" y="1845"/>
              <a:ext cx="90" cy="90"/>
              <a:chOff x="3879" y="2145"/>
              <a:chExt cx="90" cy="90"/>
            </a:xfrm>
          </p:grpSpPr>
          <p:sp>
            <p:nvSpPr>
              <p:cNvPr id="15393" name="Rectangle 25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4" name="Oval 26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 rot="-1028141">
              <a:off x="3997" y="1758"/>
              <a:ext cx="90" cy="90"/>
              <a:chOff x="3879" y="2145"/>
              <a:chExt cx="90" cy="90"/>
            </a:xfrm>
          </p:grpSpPr>
          <p:sp>
            <p:nvSpPr>
              <p:cNvPr id="15391" name="Rectangle 28"/>
              <p:cNvSpPr>
                <a:spLocks noChangeArrowheads="1"/>
              </p:cNvSpPr>
              <p:nvPr/>
            </p:nvSpPr>
            <p:spPr bwMode="auto">
              <a:xfrm>
                <a:off x="3879" y="2145"/>
                <a:ext cx="90" cy="90"/>
              </a:xfrm>
              <a:prstGeom prst="rect">
                <a:avLst/>
              </a:prstGeom>
              <a:gradFill rotWithShape="1">
                <a:gsLst>
                  <a:gs pos="0">
                    <a:srgbClr val="B100B1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92" name="Oval 29"/>
              <p:cNvSpPr>
                <a:spLocks noChangeArrowheads="1"/>
              </p:cNvSpPr>
              <p:nvPr/>
            </p:nvSpPr>
            <p:spPr bwMode="auto">
              <a:xfrm>
                <a:off x="3903" y="2166"/>
                <a:ext cx="45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371" name="Rectangle 30"/>
          <p:cNvSpPr>
            <a:spLocks noChangeArrowheads="1"/>
          </p:cNvSpPr>
          <p:nvPr/>
        </p:nvSpPr>
        <p:spPr bwMode="auto">
          <a:xfrm>
            <a:off x="146050" y="2205038"/>
            <a:ext cx="841375" cy="666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pic>
        <p:nvPicPr>
          <p:cNvPr id="15372" name="Picture 31" descr="Patch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2224088"/>
            <a:ext cx="855663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73" name="Line 33"/>
          <p:cNvSpPr>
            <a:spLocks noChangeShapeType="1"/>
          </p:cNvSpPr>
          <p:nvPr/>
        </p:nvSpPr>
        <p:spPr bwMode="auto">
          <a:xfrm>
            <a:off x="6729413" y="2665413"/>
            <a:ext cx="57150" cy="173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4" name="Line 34"/>
          <p:cNvSpPr>
            <a:spLocks noChangeShapeType="1"/>
          </p:cNvSpPr>
          <p:nvPr/>
        </p:nvSpPr>
        <p:spPr bwMode="auto">
          <a:xfrm>
            <a:off x="6494463" y="2689225"/>
            <a:ext cx="134937" cy="2492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5" name="Line 35"/>
          <p:cNvSpPr>
            <a:spLocks noChangeShapeType="1"/>
          </p:cNvSpPr>
          <p:nvPr/>
        </p:nvSpPr>
        <p:spPr bwMode="auto">
          <a:xfrm>
            <a:off x="6351588" y="2603500"/>
            <a:ext cx="101600" cy="292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76" name="Rectangle 50"/>
          <p:cNvSpPr>
            <a:spLocks noChangeArrowheads="1"/>
          </p:cNvSpPr>
          <p:nvPr/>
        </p:nvSpPr>
        <p:spPr bwMode="auto">
          <a:xfrm>
            <a:off x="381000" y="6115050"/>
            <a:ext cx="644525" cy="47625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15377" name="Text Box 51"/>
          <p:cNvSpPr txBox="1">
            <a:spLocks noChangeArrowheads="1"/>
          </p:cNvSpPr>
          <p:nvPr/>
        </p:nvSpPr>
        <p:spPr bwMode="auto">
          <a:xfrm>
            <a:off x="1014413" y="6162675"/>
            <a:ext cx="2008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b="1">
                <a:solidFill>
                  <a:prstClr val="black"/>
                </a:solidFill>
                <a:latin typeface="Times New Roman" pitchFamily="18" charset="0"/>
              </a:rPr>
              <a:t>Modifided parts</a:t>
            </a:r>
            <a:r>
              <a:rPr lang="en-US" b="1">
                <a:solidFill>
                  <a:prstClr val="black"/>
                </a:solidFill>
              </a:rPr>
              <a:t> </a:t>
            </a: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5378" name="AutoShape 55"/>
          <p:cNvSpPr>
            <a:spLocks noChangeArrowheads="1"/>
          </p:cNvSpPr>
          <p:nvPr/>
        </p:nvSpPr>
        <p:spPr bwMode="auto">
          <a:xfrm rot="-7207720">
            <a:off x="6252369" y="3266282"/>
            <a:ext cx="490537" cy="482600"/>
          </a:xfrm>
          <a:prstGeom prst="diamond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endParaRPr lang="en-US">
              <a:solidFill>
                <a:prstClr val="black"/>
              </a:solidFill>
            </a:endParaRPr>
          </a:p>
        </p:txBody>
      </p:sp>
      <p:sp>
        <p:nvSpPr>
          <p:cNvPr id="22547" name="TextBox 4"/>
          <p:cNvSpPr txBox="1">
            <a:spLocks noChangeArrowheads="1"/>
          </p:cNvSpPr>
          <p:nvPr/>
        </p:nvSpPr>
        <p:spPr bwMode="auto">
          <a:xfrm>
            <a:off x="3132138" y="5903913"/>
            <a:ext cx="500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MDC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microdrift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gas chambers,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SFD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scintillating fiber detector,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IH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ionization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DC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drift chambers 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VH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vertical hodoscopes,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HH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horizontal hodoscopes,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Ch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nitrogen Cherenkov , </a:t>
            </a:r>
            <a:r>
              <a:rPr lang="en-US" sz="1400" b="1" dirty="0" err="1">
                <a:solidFill>
                  <a:srgbClr val="0033CC"/>
                </a:solidFill>
                <a:cs typeface="Times New Roman" pitchFamily="18" charset="0"/>
              </a:rPr>
              <a:t>PSh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 , </a:t>
            </a:r>
            <a:r>
              <a:rPr lang="en-US" sz="1400" b="1" dirty="0">
                <a:solidFill>
                  <a:srgbClr val="0033CC"/>
                </a:solidFill>
                <a:cs typeface="Times New Roman" pitchFamily="18" charset="0"/>
              </a:rPr>
              <a:t>Mu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1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detectors</a:t>
            </a:r>
            <a:endParaRPr lang="en-US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2975" y="6245225"/>
            <a:ext cx="328613" cy="476250"/>
          </a:xfrm>
          <a:noFill/>
        </p:spPr>
        <p:txBody>
          <a:bodyPr/>
          <a:lstStyle/>
          <a:p>
            <a:fld id="{D0A06004-F607-400C-AAE4-3046F76648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81" name="Rectangle 45"/>
          <p:cNvSpPr>
            <a:spLocks noChangeArrowheads="1"/>
          </p:cNvSpPr>
          <p:nvPr/>
        </p:nvSpPr>
        <p:spPr bwMode="auto">
          <a:xfrm>
            <a:off x="863600" y="930275"/>
            <a:ext cx="283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Upgraded DIRAC setup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2438" indent="-452438" algn="ctr">
              <a:lnSpc>
                <a:spcPct val="130000"/>
              </a:lnSpc>
              <a:buFont typeface="Arial" charset="0"/>
              <a:buNone/>
              <a:tabLst>
                <a:tab pos="452438" algn="l"/>
              </a:tabLs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setup</a:t>
            </a:r>
          </a:p>
        </p:txBody>
      </p:sp>
    </p:spTree>
    <p:extLst>
      <p:ext uri="{BB962C8B-B14F-4D97-AF65-F5344CB8AC3E}">
        <p14:creationId xmlns:p14="http://schemas.microsoft.com/office/powerpoint/2010/main" xmlns="" val="40796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DC8F7-B73B-4F42-AB96-9D19F555B406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31747" name="Picture 3" descr="qlat2mev copia"/>
          <p:cNvPicPr>
            <a:picLocks noChangeAspect="1" noChangeArrowheads="1"/>
          </p:cNvPicPr>
          <p:nvPr/>
        </p:nvPicPr>
        <p:blipFill>
          <a:blip r:embed="rId3" cstate="print"/>
          <a:srcRect t="4054"/>
          <a:stretch>
            <a:fillRect/>
          </a:stretch>
        </p:blipFill>
        <p:spPr bwMode="auto">
          <a:xfrm>
            <a:off x="141288" y="841375"/>
            <a:ext cx="5227637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448300" y="2262188"/>
            <a:ext cx="1989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All events</a:t>
            </a:r>
            <a:endParaRPr lang="ru-RU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419725" y="4619625"/>
            <a:ext cx="31464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2800">
                <a:solidFill>
                  <a:srgbClr val="0033CC"/>
                </a:solidFill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After background </a:t>
            </a:r>
          </a:p>
          <a:p>
            <a:pPr defTabSz="912813"/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subtraction</a:t>
            </a:r>
            <a:endParaRPr lang="ru-RU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5378450" y="1144588"/>
            <a:ext cx="37655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GB" sz="3600" baseline="-25000">
                <a:solidFill>
                  <a:schemeClr val="tx2"/>
                </a:solidFill>
                <a:latin typeface="Times New Roman" pitchFamily="18" charset="0"/>
              </a:rPr>
              <a:t>L </a:t>
            </a:r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s-E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17525" y="0"/>
            <a:ext cx="7712075" cy="1003300"/>
          </a:xfrm>
        </p:spPr>
        <p:txBody>
          <a:bodyPr tIns="0" bIns="0"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results with GEM/MSGC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A0C1C-77A2-42B0-8773-CC6A0D2164B6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32771" name="Picture 3" descr="qt1 copia"/>
          <p:cNvPicPr>
            <a:picLocks noChangeAspect="1" noChangeArrowheads="1"/>
          </p:cNvPicPr>
          <p:nvPr/>
        </p:nvPicPr>
        <p:blipFill>
          <a:blip r:embed="rId3" cstate="print"/>
          <a:srcRect t="8270"/>
          <a:stretch>
            <a:fillRect/>
          </a:stretch>
        </p:blipFill>
        <p:spPr bwMode="auto">
          <a:xfrm>
            <a:off x="0" y="1382713"/>
            <a:ext cx="755808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609725" y="2689225"/>
            <a:ext cx="1508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>
                <a:latin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</a:rPr>
              <a:t>L</a:t>
            </a:r>
            <a:r>
              <a:rPr lang="en-US">
                <a:latin typeface="Times New Roman" pitchFamily="18" charset="0"/>
              </a:rPr>
              <a:t>&lt;2 MeV/c</a:t>
            </a:r>
            <a:endParaRPr lang="ru-RU" baseline="-25000">
              <a:latin typeface="Times New Roman" pitchFamily="18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725613" y="5473700"/>
            <a:ext cx="1508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Q</a:t>
            </a:r>
            <a:r>
              <a:rPr lang="en-US" baseline="-25000">
                <a:solidFill>
                  <a:srgbClr val="0033CC"/>
                </a:solidFill>
                <a:latin typeface="Times New Roman" pitchFamily="18" charset="0"/>
              </a:rPr>
              <a:t>L</a:t>
            </a:r>
            <a:r>
              <a:rPr lang="en-US">
                <a:solidFill>
                  <a:srgbClr val="0033CC"/>
                </a:solidFill>
                <a:latin typeface="Times New Roman" pitchFamily="18" charset="0"/>
              </a:rPr>
              <a:t>&gt;2 MeV/c</a:t>
            </a:r>
            <a:endParaRPr lang="ru-RU" baseline="-25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7080250" y="2105025"/>
            <a:ext cx="20637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en-US" sz="2400"/>
              <a:t>←</a:t>
            </a:r>
            <a:r>
              <a:rPr lang="en-US" sz="2400">
                <a:latin typeface="Times New Roman" pitchFamily="18" charset="0"/>
              </a:rPr>
              <a:t>After background </a:t>
            </a:r>
          </a:p>
          <a:p>
            <a:pPr algn="l" defTabSz="912813"/>
            <a:r>
              <a:rPr lang="en-US" sz="2400">
                <a:latin typeface="Times New Roman" pitchFamily="18" charset="0"/>
              </a:rPr>
              <a:t>subtraction for Q</a:t>
            </a:r>
            <a:r>
              <a:rPr lang="en-US" sz="2400" baseline="-25000">
                <a:latin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</a:rPr>
              <a:t>&lt;2MeV/c</a:t>
            </a:r>
            <a:endParaRPr lang="ru-RU" sz="2400" baseline="-25000">
              <a:latin typeface="Times New Roman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5438775" y="1223963"/>
            <a:ext cx="35687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GB" sz="3600" baseline="-25000">
                <a:solidFill>
                  <a:schemeClr val="tx2"/>
                </a:solidFill>
                <a:latin typeface="Times New Roman" pitchFamily="18" charset="0"/>
              </a:rPr>
              <a:t>T </a:t>
            </a:r>
            <a:r>
              <a:rPr lang="en-GB" sz="360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s-E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results with GEM/MSGC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752475"/>
            <a:ext cx="1000028" cy="348813"/>
          </a:xfrm>
          <a:prstGeom prst="rect">
            <a:avLst/>
          </a:prstGeom>
          <a:solidFill>
            <a:srgbClr val="F0FF5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</a:t>
            </a: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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graphicFrame>
        <p:nvGraphicFramePr>
          <p:cNvPr id="183299" name="Rectangle 4"/>
          <p:cNvGraphicFramePr>
            <a:graphicFrameLocks/>
          </p:cNvGraphicFramePr>
          <p:nvPr/>
        </p:nvGraphicFramePr>
        <p:xfrm>
          <a:off x="1143000" y="1422400"/>
          <a:ext cx="6858000" cy="4064000"/>
        </p:xfrm>
        <a:graphic>
          <a:graphicData uri="http://schemas.openxmlformats.org/presentationml/2006/ole">
            <p:oleObj spid="_x0000_s53484" name="Formel" r:id="rId4" imgW="0" imgH="0" progId="Equation.3">
              <p:embed/>
            </p:oleObj>
          </a:graphicData>
        </a:graphic>
      </p:graphicFrame>
      <p:sp>
        <p:nvSpPr>
          <p:cNvPr id="183300" name="Textfeld 27"/>
          <p:cNvSpPr txBox="1">
            <a:spLocks noChangeArrowheads="1"/>
          </p:cNvSpPr>
          <p:nvPr/>
        </p:nvSpPr>
        <p:spPr bwMode="auto">
          <a:xfrm>
            <a:off x="3402013" y="1136650"/>
            <a:ext cx="3783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without constraint 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1800" baseline="-2500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en-US" altLang="zh-CN" sz="1800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01" name="Text Box 36"/>
          <p:cNvSpPr txBox="1">
            <a:spLocks noChangeArrowheads="1"/>
          </p:cNvSpPr>
          <p:nvPr/>
        </p:nvSpPr>
        <p:spPr bwMode="auto">
          <a:xfrm>
            <a:off x="-23813" y="1120775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200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C64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589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</a:p>
        </p:txBody>
      </p:sp>
      <p:sp>
        <p:nvSpPr>
          <p:cNvPr id="183302" name="Textfeld 27"/>
          <p:cNvSpPr txBox="1">
            <a:spLocks noChangeArrowheads="1"/>
          </p:cNvSpPr>
          <p:nvPr/>
        </p:nvSpPr>
        <p:spPr bwMode="auto">
          <a:xfrm>
            <a:off x="3113088" y="2297113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 ChPT constraint 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1800" baseline="-2500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en-US" altLang="zh-CN" sz="1800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04" name="Rectangle 17"/>
          <p:cNvSpPr>
            <a:spLocks noChangeArrowheads="1"/>
          </p:cNvSpPr>
          <p:nvPr/>
        </p:nvSpPr>
        <p:spPr bwMode="auto">
          <a:xfrm>
            <a:off x="4763" y="1527175"/>
            <a:ext cx="7048500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5" name="Object 12"/>
          <p:cNvGraphicFramePr>
            <a:graphicFrameLocks noChangeAspect="1"/>
          </p:cNvGraphicFramePr>
          <p:nvPr/>
        </p:nvGraphicFramePr>
        <p:xfrm>
          <a:off x="9525" y="1620838"/>
          <a:ext cx="6961188" cy="415925"/>
        </p:xfrm>
        <a:graphic>
          <a:graphicData uri="http://schemas.openxmlformats.org/presentationml/2006/ole">
            <p:oleObj spid="_x0000_s53485" name="Formel" r:id="rId5" imgW="3822700" imgH="228600" progId="Equation.3">
              <p:embed/>
            </p:oleObj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00" y="3616350"/>
            <a:ext cx="717620" cy="348813"/>
          </a:xfrm>
          <a:prstGeom prst="rect">
            <a:avLst/>
          </a:prstGeom>
          <a:solidFill>
            <a:srgbClr val="F0FF55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i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/>
                <a:cs typeface="Times New Roman"/>
              </a:rPr>
              <a:t>K</a:t>
            </a:r>
            <a:r>
              <a:rPr lang="de-DE" i="1" dirty="0">
                <a:ln>
                  <a:solidFill>
                    <a:srgbClr val="FF3300"/>
                  </a:solidFill>
                </a:ln>
                <a:latin typeface="Times New Roman"/>
                <a:cs typeface="Times New Roman"/>
                <a:sym typeface="Symbol" charset="2"/>
              </a:rPr>
              <a:t>e4</a:t>
            </a:r>
            <a:r>
              <a:rPr lang="en-US" i="1" dirty="0">
                <a:solidFill>
                  <a:srgbClr val="FF3300"/>
                </a:solidFill>
                <a:latin typeface="Times New Roman" charset="0"/>
              </a:rPr>
              <a:t>:</a:t>
            </a:r>
          </a:p>
        </p:txBody>
      </p:sp>
      <p:sp>
        <p:nvSpPr>
          <p:cNvPr id="183307" name="Rectangle 17"/>
          <p:cNvSpPr>
            <a:spLocks noChangeArrowheads="1"/>
          </p:cNvSpPr>
          <p:nvPr/>
        </p:nvSpPr>
        <p:spPr bwMode="auto">
          <a:xfrm>
            <a:off x="15875" y="4383088"/>
            <a:ext cx="6900863" cy="1146175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08" name="Object 16"/>
          <p:cNvGraphicFramePr>
            <a:graphicFrameLocks noChangeAspect="1"/>
          </p:cNvGraphicFramePr>
          <p:nvPr/>
        </p:nvGraphicFramePr>
        <p:xfrm>
          <a:off x="80963" y="5065713"/>
          <a:ext cx="6638925" cy="506412"/>
        </p:xfrm>
        <a:graphic>
          <a:graphicData uri="http://schemas.openxmlformats.org/presentationml/2006/ole">
            <p:oleObj spid="_x0000_s53486" name="Equation" r:id="rId6" imgW="3644900" imgH="279400" progId="Equation.3">
              <p:embed/>
            </p:oleObj>
          </a:graphicData>
        </a:graphic>
      </p:graphicFrame>
      <p:graphicFrame>
        <p:nvGraphicFramePr>
          <p:cNvPr id="183309" name="Object 17"/>
          <p:cNvGraphicFramePr>
            <a:graphicFrameLocks noChangeAspect="1"/>
          </p:cNvGraphicFramePr>
          <p:nvPr/>
        </p:nvGraphicFramePr>
        <p:xfrm>
          <a:off x="53975" y="4443413"/>
          <a:ext cx="6851650" cy="509587"/>
        </p:xfrm>
        <a:graphic>
          <a:graphicData uri="http://schemas.openxmlformats.org/presentationml/2006/ole">
            <p:oleObj spid="_x0000_s53487" name="Equation" r:id="rId7" imgW="3467100" imgH="279400" progId="Equation.3">
              <p:embed/>
            </p:oleObj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-11113"/>
            <a:ext cx="9144000" cy="719138"/>
          </a:xfrm>
          <a:prstGeom prst="rect">
            <a:avLst/>
          </a:prstGeom>
          <a:gradFill>
            <a:gsLst>
              <a:gs pos="8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defTabSz="912813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Comparition with other experimental results</a:t>
            </a:r>
            <a:endParaRPr lang="ru-RU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83311" name="Textfeld 27"/>
          <p:cNvSpPr txBox="1">
            <a:spLocks noChangeArrowheads="1"/>
          </p:cNvSpPr>
          <p:nvPr/>
        </p:nvSpPr>
        <p:spPr bwMode="auto">
          <a:xfrm>
            <a:off x="7172325" y="2741613"/>
            <a:ext cx="881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and 2% 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2" name="Rectangle 17"/>
          <p:cNvSpPr>
            <a:spLocks noChangeArrowheads="1"/>
          </p:cNvSpPr>
          <p:nvPr/>
        </p:nvSpPr>
        <p:spPr bwMode="auto">
          <a:xfrm>
            <a:off x="-4763" y="2676525"/>
            <a:ext cx="7069138" cy="541338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22225" y="2771775"/>
          <a:ext cx="6983413" cy="415925"/>
        </p:xfrm>
        <a:graphic>
          <a:graphicData uri="http://schemas.openxmlformats.org/presentationml/2006/ole">
            <p:oleObj spid="_x0000_s53488" name="Formel" r:id="rId8" imgW="3835400" imgH="228600" progId="Equation.3">
              <p:embed/>
            </p:oleObj>
          </a:graphicData>
        </a:graphic>
      </p:graphicFrame>
      <p:sp>
        <p:nvSpPr>
          <p:cNvPr id="183314" name="Textfeld 27"/>
          <p:cNvSpPr txBox="1">
            <a:spLocks noChangeArrowheads="1"/>
          </p:cNvSpPr>
          <p:nvPr/>
        </p:nvSpPr>
        <p:spPr bwMode="auto">
          <a:xfrm>
            <a:off x="7085013" y="1606550"/>
            <a:ext cx="108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and 3.4%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5" name="Textfeld 27"/>
          <p:cNvSpPr txBox="1">
            <a:spLocks noChangeArrowheads="1"/>
          </p:cNvSpPr>
          <p:nvPr/>
        </p:nvSpPr>
        <p:spPr bwMode="auto">
          <a:xfrm>
            <a:off x="8027988" y="2627313"/>
            <a:ext cx="1146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de-CH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theory uncertainty</a:t>
            </a:r>
            <a:r>
              <a:rPr lang="de-CH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6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6" name="Textfeld 27"/>
          <p:cNvSpPr txBox="1">
            <a:spLocks noChangeArrowheads="1"/>
          </p:cNvSpPr>
          <p:nvPr/>
        </p:nvSpPr>
        <p:spPr bwMode="auto">
          <a:xfrm>
            <a:off x="8008938" y="1470025"/>
            <a:ext cx="113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de-CH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theory uncertainty</a:t>
            </a:r>
            <a:r>
              <a:rPr lang="de-CH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endParaRPr lang="de-DE" sz="16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7" name="Textfeld 27"/>
          <p:cNvSpPr txBox="1">
            <a:spLocks noChangeArrowheads="1"/>
          </p:cNvSpPr>
          <p:nvPr/>
        </p:nvSpPr>
        <p:spPr bwMode="auto">
          <a:xfrm>
            <a:off x="3259138" y="4019550"/>
            <a:ext cx="3783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without constraint 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1800" baseline="-2500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en-US" altLang="zh-CN" sz="1800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8" name="Textfeld 27"/>
          <p:cNvSpPr txBox="1">
            <a:spLocks noChangeArrowheads="1"/>
          </p:cNvSpPr>
          <p:nvPr/>
        </p:nvSpPr>
        <p:spPr bwMode="auto">
          <a:xfrm>
            <a:off x="2968625" y="5654675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/>
            <a:r>
              <a:rPr lang="ru-RU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...</a:t>
            </a:r>
            <a:r>
              <a:rPr lang="de-CH" sz="1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rPr>
              <a:t>with ChPT constraint 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between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en-US" altLang="zh-CN" sz="1800" baseline="-2500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0 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and a</a:t>
            </a:r>
            <a:r>
              <a:rPr lang="en-US" altLang="zh-CN" sz="1800" baseline="-25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:</a:t>
            </a:r>
            <a:r>
              <a:rPr lang="de-CH" sz="18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endParaRPr lang="de-DE" sz="1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3319" name="Rectangle 17"/>
          <p:cNvSpPr>
            <a:spLocks noChangeArrowheads="1"/>
          </p:cNvSpPr>
          <p:nvPr/>
        </p:nvSpPr>
        <p:spPr bwMode="auto">
          <a:xfrm>
            <a:off x="0" y="6046788"/>
            <a:ext cx="6916738" cy="541337"/>
          </a:xfrm>
          <a:prstGeom prst="rect">
            <a:avLst/>
          </a:prstGeom>
          <a:solidFill>
            <a:srgbClr val="FFE89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de-DE">
              <a:ea typeface="ＭＳ Ｐゴシック" charset="-128"/>
            </a:endParaRPr>
          </a:p>
        </p:txBody>
      </p:sp>
      <p:graphicFrame>
        <p:nvGraphicFramePr>
          <p:cNvPr id="183320" name="Object 24"/>
          <p:cNvGraphicFramePr>
            <a:graphicFrameLocks noChangeAspect="1"/>
          </p:cNvGraphicFramePr>
          <p:nvPr/>
        </p:nvGraphicFramePr>
        <p:xfrm>
          <a:off x="50800" y="6062663"/>
          <a:ext cx="6594475" cy="508000"/>
        </p:xfrm>
        <a:graphic>
          <a:graphicData uri="http://schemas.openxmlformats.org/presentationml/2006/ole">
            <p:oleObj spid="_x0000_s53489" name="Equation" r:id="rId9" imgW="3619500" imgH="279400" progId="Equation.3">
              <p:embed/>
            </p:oleObj>
          </a:graphicData>
        </a:graphic>
      </p:graphicFrame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5928" y="3995216"/>
            <a:ext cx="29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20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10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NA48/2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(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E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P</a:t>
            </a:r>
            <a:r>
              <a:rPr lang="de-CH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J</a:t>
            </a:r>
            <a:r>
              <a:rPr lang="ru-RU" sz="1800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de-CH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C70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de-CH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635</a:t>
            </a:r>
            <a:r>
              <a:rPr lang="ru-RU" sz="1800" dirty="0" smtClean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)</a:t>
            </a:r>
            <a:endParaRPr lang="ru-RU" sz="1800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06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Published r</a:t>
            </a:r>
            <a:r>
              <a:rPr lang="ro-R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esults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on </a:t>
            </a:r>
            <a:r>
              <a:rPr lang="el-G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 π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atom</a:t>
            </a:r>
            <a:r>
              <a:rPr lang="ro-R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: </a:t>
            </a:r>
            <a:r>
              <a:rPr lang="ro-R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lifetime &amp; scattering length</a:t>
            </a:r>
            <a:endParaRPr lang="ro-RO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107950" y="1214438"/>
          <a:ext cx="8917665" cy="1948726"/>
        </p:xfrm>
        <a:graphic>
          <a:graphicData uri="http://schemas.openxmlformats.org/drawingml/2006/table">
            <a:tbl>
              <a:tblPr/>
              <a:tblGrid>
                <a:gridCol w="1164145"/>
                <a:gridCol w="2708751"/>
                <a:gridCol w="3153186"/>
                <a:gridCol w="1891583"/>
              </a:tblGrid>
              <a:tr h="94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DIRAC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de-DE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1s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(10</a:t>
                      </a: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-15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    stat    syst    theo*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|</a:t>
                      </a:r>
                      <a:endParaRPr kumimoji="0" lang="de-DE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*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619 (2005)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2001-03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 B 704 (2011) 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FD01"/>
                    </a:solidFill>
                  </a:tcPr>
                </a:tc>
              </a:tr>
            </a:tbl>
          </a:graphicData>
        </a:graphic>
      </p:graphicFrame>
      <p:sp>
        <p:nvSpPr>
          <p:cNvPr id="2093" name="Textfeld 14"/>
          <p:cNvSpPr txBox="1">
            <a:spLocks noChangeArrowheads="1"/>
          </p:cNvSpPr>
          <p:nvPr/>
        </p:nvSpPr>
        <p:spPr bwMode="auto">
          <a:xfrm>
            <a:off x="4376738" y="5335588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ea typeface="ＭＳ Ｐゴシック" charset="-128"/>
            </a:endParaRPr>
          </a:p>
        </p:txBody>
      </p:sp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1316038" y="2244725"/>
          <a:ext cx="539750" cy="317500"/>
        </p:xfrm>
        <a:graphic>
          <a:graphicData uri="http://schemas.openxmlformats.org/presentationml/2006/ole">
            <p:oleObj spid="_x0000_s1836" name="Формула" r:id="rId4" imgW="304404" imgH="177569" progId="Equation.3">
              <p:embed/>
            </p:oleObj>
          </a:graphicData>
        </a:graphic>
      </p:graphicFrame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3340100" y="2189163"/>
          <a:ext cx="663575" cy="463550"/>
        </p:xfrm>
        <a:graphic>
          <a:graphicData uri="http://schemas.openxmlformats.org/presentationml/2006/ole">
            <p:oleObj spid="_x0000_s1837" name="Формула" r:id="rId5" imgW="355446" imgH="241195" progId="Equation.3">
              <p:embed/>
            </p:oleObj>
          </a:graphicData>
        </a:graphic>
      </p:graphicFrame>
      <p:graphicFrame>
        <p:nvGraphicFramePr>
          <p:cNvPr id="2052" name="Object 30"/>
          <p:cNvGraphicFramePr>
            <a:graphicFrameLocks noChangeAspect="1"/>
          </p:cNvGraphicFramePr>
          <p:nvPr/>
        </p:nvGraphicFramePr>
        <p:xfrm>
          <a:off x="4017963" y="2268538"/>
          <a:ext cx="633412" cy="285750"/>
        </p:xfrm>
        <a:graphic>
          <a:graphicData uri="http://schemas.openxmlformats.org/presentationml/2006/ole">
            <p:oleObj spid="_x0000_s1838" name="Формула" r:id="rId6" imgW="393359" imgH="177646" progId="Equation.3">
              <p:embed/>
            </p:oleObj>
          </a:graphicData>
        </a:graphic>
      </p:graphicFrame>
      <p:graphicFrame>
        <p:nvGraphicFramePr>
          <p:cNvPr id="2053" name="Object 31"/>
          <p:cNvGraphicFramePr>
            <a:graphicFrameLocks noChangeAspect="1"/>
          </p:cNvGraphicFramePr>
          <p:nvPr/>
        </p:nvGraphicFramePr>
        <p:xfrm>
          <a:off x="6408738" y="2179638"/>
          <a:ext cx="714375" cy="438150"/>
        </p:xfrm>
        <a:graphic>
          <a:graphicData uri="http://schemas.openxmlformats.org/presentationml/2006/ole">
            <p:oleObj spid="_x0000_s1839" name="Formel" r:id="rId7" imgW="406400" imgH="241300" progId="Equation.3">
              <p:embed/>
            </p:oleObj>
          </a:graphicData>
        </a:graphic>
      </p:graphicFrame>
      <p:graphicFrame>
        <p:nvGraphicFramePr>
          <p:cNvPr id="2054" name="Object 32"/>
          <p:cNvGraphicFramePr>
            <a:graphicFrameLocks noChangeAspect="1"/>
          </p:cNvGraphicFramePr>
          <p:nvPr/>
        </p:nvGraphicFramePr>
        <p:xfrm>
          <a:off x="1290638" y="2720975"/>
          <a:ext cx="541337" cy="317500"/>
        </p:xfrm>
        <a:graphic>
          <a:graphicData uri="http://schemas.openxmlformats.org/presentationml/2006/ole">
            <p:oleObj spid="_x0000_s1840" name="Формула" r:id="rId8" imgW="304404" imgH="177569" progId="Equation.3">
              <p:embed/>
            </p:oleObj>
          </a:graphicData>
        </a:graphic>
      </p:graphicFrame>
      <p:graphicFrame>
        <p:nvGraphicFramePr>
          <p:cNvPr id="2055" name="Object 33"/>
          <p:cNvGraphicFramePr>
            <a:graphicFrameLocks noChangeAspect="1"/>
          </p:cNvGraphicFramePr>
          <p:nvPr/>
        </p:nvGraphicFramePr>
        <p:xfrm>
          <a:off x="3302000" y="2652713"/>
          <a:ext cx="693738" cy="487362"/>
        </p:xfrm>
        <a:graphic>
          <a:graphicData uri="http://schemas.openxmlformats.org/presentationml/2006/ole">
            <p:oleObj spid="_x0000_s1841" name="Формула" r:id="rId9" imgW="355446" imgH="241195" progId="Equation.3">
              <p:embed/>
            </p:oleObj>
          </a:graphicData>
        </a:graphic>
      </p:graphicFrame>
      <p:graphicFrame>
        <p:nvGraphicFramePr>
          <p:cNvPr id="2056" name="Object 34"/>
          <p:cNvGraphicFramePr>
            <a:graphicFrameLocks noChangeAspect="1"/>
          </p:cNvGraphicFramePr>
          <p:nvPr/>
        </p:nvGraphicFramePr>
        <p:xfrm>
          <a:off x="3997325" y="2730500"/>
          <a:ext cx="795338" cy="306388"/>
        </p:xfrm>
        <a:graphic>
          <a:graphicData uri="http://schemas.openxmlformats.org/presentationml/2006/ole">
            <p:oleObj spid="_x0000_s1842" name="Формула" r:id="rId10" imgW="457002" imgH="177723" progId="Equation.3">
              <p:embed/>
            </p:oleObj>
          </a:graphicData>
        </a:graphic>
      </p:graphicFrame>
      <p:graphicFrame>
        <p:nvGraphicFramePr>
          <p:cNvPr id="2057" name="Object 35"/>
          <p:cNvGraphicFramePr>
            <a:graphicFrameLocks noChangeAspect="1"/>
          </p:cNvGraphicFramePr>
          <p:nvPr/>
        </p:nvGraphicFramePr>
        <p:xfrm>
          <a:off x="6321425" y="2678113"/>
          <a:ext cx="830263" cy="452437"/>
        </p:xfrm>
        <a:graphic>
          <a:graphicData uri="http://schemas.openxmlformats.org/presentationml/2006/ole">
            <p:oleObj spid="_x0000_s1843" name="Formel" r:id="rId11" imgW="457200" imgH="241300" progId="Equation.3">
              <p:embed/>
            </p:oleObj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285750" y="3976688"/>
          <a:ext cx="8604250" cy="1889958"/>
        </p:xfrm>
        <a:graphic>
          <a:graphicData uri="http://schemas.openxmlformats.org/drawingml/2006/table">
            <a:tbl>
              <a:tblPr/>
              <a:tblGrid>
                <a:gridCol w="1136650"/>
                <a:gridCol w="1411335"/>
                <a:gridCol w="4146487"/>
                <a:gridCol w="1909778"/>
              </a:tblGrid>
              <a:tr h="939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K-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decay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de-DE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theo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tot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C64 (2009) 589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98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e4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&amp; 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EPJ C70 (2010) 635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8" name="Object 59"/>
          <p:cNvGraphicFramePr>
            <a:graphicFrameLocks noChangeAspect="1"/>
          </p:cNvGraphicFramePr>
          <p:nvPr/>
        </p:nvGraphicFramePr>
        <p:xfrm>
          <a:off x="2847975" y="5500688"/>
          <a:ext cx="2574925" cy="290512"/>
        </p:xfrm>
        <a:graphic>
          <a:graphicData uri="http://schemas.openxmlformats.org/presentationml/2006/ole">
            <p:oleObj spid="_x0000_s1844" name="Формула" r:id="rId12" imgW="1561422" imgH="177723" progId="Equation.3">
              <p:embed/>
            </p:oleObj>
          </a:graphicData>
        </a:graphic>
      </p:graphicFrame>
      <p:sp>
        <p:nvSpPr>
          <p:cNvPr id="2116" name="Textfeld 42"/>
          <p:cNvSpPr txBox="1">
            <a:spLocks noChangeArrowheads="1"/>
          </p:cNvSpPr>
          <p:nvPr/>
        </p:nvSpPr>
        <p:spPr bwMode="auto">
          <a:xfrm>
            <a:off x="4714875" y="3290888"/>
            <a:ext cx="430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  <a:ea typeface="ＭＳ Ｐゴシック" charset="-128"/>
              </a:rPr>
              <a:t>* theoretical uncertainty included in systematic error</a:t>
            </a:r>
          </a:p>
        </p:txBody>
      </p:sp>
      <p:graphicFrame>
        <p:nvGraphicFramePr>
          <p:cNvPr id="2059" name="Object 63"/>
          <p:cNvGraphicFramePr>
            <a:graphicFrameLocks noChangeAspect="1"/>
          </p:cNvGraphicFramePr>
          <p:nvPr/>
        </p:nvGraphicFramePr>
        <p:xfrm>
          <a:off x="1855788" y="2100263"/>
          <a:ext cx="657225" cy="600075"/>
        </p:xfrm>
        <a:graphic>
          <a:graphicData uri="http://schemas.openxmlformats.org/presentationml/2006/ole">
            <p:oleObj spid="_x0000_s1845" name="Формула" r:id="rId13" imgW="279279" imgH="253890" progId="Equation.3">
              <p:embed/>
            </p:oleObj>
          </a:graphicData>
        </a:graphic>
      </p:graphicFrame>
      <p:graphicFrame>
        <p:nvGraphicFramePr>
          <p:cNvPr id="2060" name="Object 64"/>
          <p:cNvGraphicFramePr>
            <a:graphicFrameLocks noChangeAspect="1"/>
          </p:cNvGraphicFramePr>
          <p:nvPr/>
        </p:nvGraphicFramePr>
        <p:xfrm>
          <a:off x="2436813" y="2112963"/>
          <a:ext cx="639762" cy="584200"/>
        </p:xfrm>
        <a:graphic>
          <a:graphicData uri="http://schemas.openxmlformats.org/presentationml/2006/ole">
            <p:oleObj spid="_x0000_s1846" name="Формула" r:id="rId14" imgW="279279" imgH="253890" progId="Equation.3">
              <p:embed/>
            </p:oleObj>
          </a:graphicData>
        </a:graphic>
      </p:graphicFrame>
      <p:graphicFrame>
        <p:nvGraphicFramePr>
          <p:cNvPr id="2061" name="Object 65"/>
          <p:cNvGraphicFramePr>
            <a:graphicFrameLocks noChangeAspect="1"/>
          </p:cNvGraphicFramePr>
          <p:nvPr/>
        </p:nvGraphicFramePr>
        <p:xfrm>
          <a:off x="1803400" y="2576513"/>
          <a:ext cx="719138" cy="657225"/>
        </p:xfrm>
        <a:graphic>
          <a:graphicData uri="http://schemas.openxmlformats.org/presentationml/2006/ole">
            <p:oleObj spid="_x0000_s1847" name="Формула" r:id="rId15" imgW="279279" imgH="253890" progId="Equation.3">
              <p:embed/>
            </p:oleObj>
          </a:graphicData>
        </a:graphic>
      </p:graphicFrame>
      <p:graphicFrame>
        <p:nvGraphicFramePr>
          <p:cNvPr id="2062" name="Object 66"/>
          <p:cNvGraphicFramePr>
            <a:graphicFrameLocks noChangeAspect="1"/>
          </p:cNvGraphicFramePr>
          <p:nvPr/>
        </p:nvGraphicFramePr>
        <p:xfrm>
          <a:off x="2432050" y="2584450"/>
          <a:ext cx="730250" cy="665163"/>
        </p:xfrm>
        <a:graphic>
          <a:graphicData uri="http://schemas.openxmlformats.org/presentationml/2006/ole">
            <p:oleObj spid="_x0000_s1848" name="Формула" r:id="rId16" imgW="279279" imgH="253890" progId="Equation.3">
              <p:embed/>
            </p:oleObj>
          </a:graphicData>
        </a:graphic>
      </p:graphicFrame>
      <p:graphicFrame>
        <p:nvGraphicFramePr>
          <p:cNvPr id="2063" name="Object 67"/>
          <p:cNvGraphicFramePr>
            <a:graphicFrameLocks noChangeAspect="1"/>
          </p:cNvGraphicFramePr>
          <p:nvPr/>
        </p:nvGraphicFramePr>
        <p:xfrm>
          <a:off x="4579938" y="2120900"/>
          <a:ext cx="762000" cy="608013"/>
        </p:xfrm>
        <a:graphic>
          <a:graphicData uri="http://schemas.openxmlformats.org/presentationml/2006/ole">
            <p:oleObj spid="_x0000_s1849" name="Формула" r:id="rId17" imgW="317225" imgH="253780" progId="Equation.3">
              <p:embed/>
            </p:oleObj>
          </a:graphicData>
        </a:graphic>
      </p:graphicFrame>
      <p:graphicFrame>
        <p:nvGraphicFramePr>
          <p:cNvPr id="2064" name="Object 68"/>
          <p:cNvGraphicFramePr>
            <a:graphicFrameLocks noChangeAspect="1"/>
          </p:cNvGraphicFramePr>
          <p:nvPr/>
        </p:nvGraphicFramePr>
        <p:xfrm>
          <a:off x="5300663" y="2132013"/>
          <a:ext cx="712787" cy="569912"/>
        </p:xfrm>
        <a:graphic>
          <a:graphicData uri="http://schemas.openxmlformats.org/presentationml/2006/ole">
            <p:oleObj spid="_x0000_s1850" name="Формула" r:id="rId18" imgW="317225" imgH="253780" progId="Equation.3">
              <p:embed/>
            </p:oleObj>
          </a:graphicData>
        </a:graphic>
      </p:graphicFrame>
      <p:graphicFrame>
        <p:nvGraphicFramePr>
          <p:cNvPr id="2065" name="Object 69"/>
          <p:cNvGraphicFramePr>
            <a:graphicFrameLocks noChangeAspect="1"/>
          </p:cNvGraphicFramePr>
          <p:nvPr/>
        </p:nvGraphicFramePr>
        <p:xfrm>
          <a:off x="5395913" y="2632075"/>
          <a:ext cx="774700" cy="530225"/>
        </p:xfrm>
        <a:graphic>
          <a:graphicData uri="http://schemas.openxmlformats.org/presentationml/2006/ole">
            <p:oleObj spid="_x0000_s1851" name="Формула" r:id="rId19" imgW="368140" imgH="253890" progId="Equation.3">
              <p:embed/>
            </p:oleObj>
          </a:graphicData>
        </a:graphic>
      </p:graphicFrame>
      <p:graphicFrame>
        <p:nvGraphicFramePr>
          <p:cNvPr id="2066" name="Object 70"/>
          <p:cNvGraphicFramePr>
            <a:graphicFrameLocks noChangeAspect="1"/>
          </p:cNvGraphicFramePr>
          <p:nvPr/>
        </p:nvGraphicFramePr>
        <p:xfrm>
          <a:off x="4699000" y="2635250"/>
          <a:ext cx="801688" cy="549275"/>
        </p:xfrm>
        <a:graphic>
          <a:graphicData uri="http://schemas.openxmlformats.org/presentationml/2006/ole">
            <p:oleObj spid="_x0000_s1852" name="Формула" r:id="rId20" imgW="368140" imgH="253890" progId="Equation.3">
              <p:embed/>
            </p:oleObj>
          </a:graphicData>
        </a:graphic>
      </p:graphicFrame>
      <p:graphicFrame>
        <p:nvGraphicFramePr>
          <p:cNvPr id="2067" name="Object 71"/>
          <p:cNvGraphicFramePr>
            <a:graphicFrameLocks noChangeAspect="1"/>
          </p:cNvGraphicFramePr>
          <p:nvPr/>
        </p:nvGraphicFramePr>
        <p:xfrm>
          <a:off x="2851150" y="5003800"/>
          <a:ext cx="3522663" cy="330200"/>
        </p:xfrm>
        <a:graphic>
          <a:graphicData uri="http://schemas.openxmlformats.org/presentationml/2006/ole">
            <p:oleObj spid="_x0000_s1853" name="Формула" r:id="rId21" imgW="21209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0560"/>
            <a:ext cx="6768752" cy="56388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256405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New data on </a:t>
            </a:r>
            <a:r>
              <a:rPr lang="el-GR" sz="4000" b="1" dirty="0"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</a:rPr>
              <a:t>atom production</a:t>
            </a:r>
            <a:r>
              <a:rPr lang="en-US" sz="4000" b="1" dirty="0" smtClean="0"/>
              <a:t>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4871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D385FA-3391-434C-98FE-752AF6655BA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Outline</a:t>
            </a:r>
            <a:endParaRPr lang="ru-RU" sz="40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144000" cy="5721350"/>
          </a:xfrm>
        </p:spPr>
        <p:txBody>
          <a:bodyPr/>
          <a:lstStyle/>
          <a:p>
            <a:pPr defTabSz="912813" eaLnBrk="1" hangingPunct="1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Low-energy QCD precise predictions</a:t>
            </a:r>
          </a:p>
          <a:p>
            <a:pPr defTabSz="912813" eaLnBrk="1" hangingPunct="1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Lattice calculation precise predictions</a:t>
            </a:r>
          </a:p>
          <a:p>
            <a:pPr defTabSz="912813" eaLnBrk="1" hangingPunct="1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Results on the </a:t>
            </a:r>
            <a:r>
              <a:rPr lang="el-GR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 scattering lengths measurement</a:t>
            </a:r>
          </a:p>
          <a:p>
            <a:pPr defTabSz="912813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earch 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for K</a:t>
            </a:r>
            <a:r>
              <a:rPr lang="en-US" b="1" i="1" baseline="30000" dirty="0" smtClean="0">
                <a:solidFill>
                  <a:srgbClr val="0033CC"/>
                </a:solidFill>
                <a:latin typeface="Times New Roman" pitchFamily="18" charset="0"/>
              </a:rPr>
              <a:t>+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en-US" b="1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i="1" dirty="0" smtClean="0">
                <a:solidFill>
                  <a:srgbClr val="0033CC"/>
                </a:solidFill>
                <a:latin typeface="Calibri"/>
                <a:cs typeface="Calibri"/>
              </a:rPr>
              <a:t>π</a:t>
            </a:r>
            <a:r>
              <a:rPr lang="en-US" b="1" i="1" baseline="30000" dirty="0" smtClean="0">
                <a:solidFill>
                  <a:srgbClr val="0033CC"/>
                </a:solidFill>
                <a:latin typeface="Calibri"/>
                <a:cs typeface="Calibri"/>
              </a:rPr>
              <a:t>+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 atoms</a:t>
            </a:r>
          </a:p>
          <a:p>
            <a:pPr defTabSz="912813" eaLnBrk="1" hangingPunct="1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Status of  the long-lived </a:t>
            </a:r>
            <a:r>
              <a:rPr lang="el-GR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 atom states observation. Prospects of the Lamb-shift measurement.</a:t>
            </a:r>
          </a:p>
          <a:p>
            <a:pPr defTabSz="912813" eaLnBrk="1" hangingPunct="1">
              <a:spcAft>
                <a:spcPct val="30000"/>
              </a:spcAft>
            </a:pPr>
            <a:r>
              <a:rPr lang="en-US" b="1" i="1" dirty="0" smtClean="0">
                <a:solidFill>
                  <a:srgbClr val="0033CC"/>
                </a:solidFill>
                <a:latin typeface="Times New Roman" pitchFamily="18" charset="0"/>
              </a:rPr>
              <a:t>New prospects of DIRAC at SPS CERN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702" y="1700808"/>
            <a:ext cx="7082358" cy="4731494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58813" y="195317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Multiple scattering measurement</a:t>
            </a:r>
          </a:p>
          <a:p>
            <a:pPr algn="ctr"/>
            <a:r>
              <a:rPr lang="en-US" sz="2800" dirty="0" smtClean="0"/>
              <a:t>100 </a:t>
            </a:r>
            <a:r>
              <a:rPr lang="en-US" sz="2800" dirty="0" err="1" smtClean="0"/>
              <a:t>mkm</a:t>
            </a:r>
            <a:r>
              <a:rPr lang="en-US" sz="2800" dirty="0" smtClean="0"/>
              <a:t> Ni target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7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EDB44F-69C3-48F6-84E8-28910CA28AB0}" type="slidenum">
              <a:rPr lang="ru-RU" sz="1400">
                <a:solidFill>
                  <a:prstClr val="black"/>
                </a:solidFill>
              </a:rPr>
              <a:pPr algn="r"/>
              <a:t>21</a:t>
            </a:fld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l-GR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n-US" sz="24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l-GR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</a:t>
            </a:r>
            <a:r>
              <a:rPr lang="el-GR" sz="24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endParaRPr 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512" y="827420"/>
            <a:ext cx="86409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Statistics </a:t>
            </a:r>
            <a:r>
              <a:rPr lang="en-US" dirty="0">
                <a:solidFill>
                  <a:prstClr val="black"/>
                </a:solidFill>
              </a:rPr>
              <a:t>for measurement of |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baseline="-25000" dirty="0">
                <a:solidFill>
                  <a:prstClr val="black"/>
                </a:solidFill>
              </a:rPr>
              <a:t>0</a:t>
            </a:r>
            <a:r>
              <a:rPr lang="ru-RU" dirty="0">
                <a:solidFill>
                  <a:prstClr val="black"/>
                </a:solidFill>
              </a:rPr>
              <a:t>-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| scattering length difference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expected precision</a:t>
            </a:r>
            <a:endParaRPr lang="ru-RU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73931" name="Group 203"/>
          <p:cNvGraphicFramePr>
            <a:graphicFrameLocks noGrp="1"/>
          </p:cNvGraphicFramePr>
          <p:nvPr/>
        </p:nvGraphicFramePr>
        <p:xfrm>
          <a:off x="0" y="1363663"/>
          <a:ext cx="9144000" cy="2984183"/>
        </p:xfrm>
        <a:graphic>
          <a:graphicData uri="http://schemas.openxmlformats.org/drawingml/2006/table">
            <a:tbl>
              <a:tblPr/>
              <a:tblGrid>
                <a:gridCol w="1643063"/>
                <a:gridCol w="1463675"/>
                <a:gridCol w="1965325"/>
                <a:gridCol w="1082675"/>
                <a:gridCol w="1643062"/>
                <a:gridCol w="1346200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el-G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 MS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2001-2003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4.3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2008-2010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4.3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2001-2003 2008-2010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(2.1)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(1.25)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3.7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3E3E"/>
                          </a:solidFill>
                          <a:effectLst/>
                          <a:latin typeface="Arial" charset="0"/>
                        </a:rPr>
                        <a:t>(3.0)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3E3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5" name="Text Box 104"/>
          <p:cNvSpPr txBox="1">
            <a:spLocks noChangeArrowheads="1"/>
          </p:cNvSpPr>
          <p:nvPr/>
        </p:nvSpPr>
        <p:spPr bwMode="auto">
          <a:xfrm>
            <a:off x="247612" y="4653136"/>
            <a:ext cx="86850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6699"/>
                </a:solidFill>
              </a:rPr>
              <a:t>* </a:t>
            </a:r>
            <a:r>
              <a:rPr lang="en-US" dirty="0">
                <a:solidFill>
                  <a:srgbClr val="006699"/>
                </a:solidFill>
              </a:rPr>
              <a:t>There is 40% of data with a higher background </a:t>
            </a:r>
            <a:r>
              <a:rPr lang="en-US" dirty="0" smtClean="0">
                <a:solidFill>
                  <a:srgbClr val="006699"/>
                </a:solidFill>
              </a:rPr>
              <a:t>whose </a:t>
            </a:r>
            <a:r>
              <a:rPr lang="en-US" dirty="0">
                <a:solidFill>
                  <a:srgbClr val="006699"/>
                </a:solidFill>
              </a:rPr>
              <a:t>implication </a:t>
            </a:r>
            <a:r>
              <a:rPr lang="en-US" dirty="0" smtClean="0">
                <a:solidFill>
                  <a:srgbClr val="006699"/>
                </a:solidFill>
              </a:rPr>
              <a:t>is </a:t>
            </a:r>
            <a:r>
              <a:rPr lang="en-US" dirty="0">
                <a:solidFill>
                  <a:srgbClr val="006699"/>
                </a:solidFill>
              </a:rPr>
              <a:t>under </a:t>
            </a:r>
            <a:r>
              <a:rPr lang="en-US" dirty="0" smtClean="0">
                <a:solidFill>
                  <a:srgbClr val="006699"/>
                </a:solidFill>
              </a:rPr>
              <a:t>investigation.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9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9FC672-7BD5-4EDB-B8AE-20066160DED1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87425" y="1731963"/>
            <a:ext cx="7275513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>
              <a:lnSpc>
                <a:spcPct val="120000"/>
              </a:lnSpc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The measurement of the </a:t>
            </a:r>
            <a:r>
              <a:rPr lang="en-US" sz="2800" i="1">
                <a:solidFill>
                  <a:srgbClr val="006600"/>
                </a:solidFill>
                <a:latin typeface="Times New Roman" pitchFamily="18" charset="0"/>
              </a:rPr>
              <a:t>s-</a:t>
            </a:r>
            <a:r>
              <a:rPr lang="en-US" sz="2400">
                <a:solidFill>
                  <a:srgbClr val="006600"/>
                </a:solidFill>
              </a:rPr>
              <a:t>wave</a:t>
            </a:r>
            <a:r>
              <a:rPr lang="en-US" sz="2800">
                <a:solidFill>
                  <a:srgbClr val="006600"/>
                </a:solidFill>
              </a:rPr>
              <a:t>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π</a:t>
            </a:r>
            <a:r>
              <a:rPr lang="ru-RU" sz="280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sz="2400" i="1">
                <a:solidFill>
                  <a:srgbClr val="006600"/>
                </a:solidFill>
              </a:rPr>
              <a:t> </a:t>
            </a:r>
            <a:r>
              <a:rPr lang="en-US" sz="2400">
                <a:solidFill>
                  <a:srgbClr val="006600"/>
                </a:solidFill>
              </a:rPr>
              <a:t>scattering lengths would test our understanding of the chiral</a:t>
            </a:r>
            <a:r>
              <a:rPr lang="en-US" sz="2400">
                <a:solidFill>
                  <a:srgbClr val="00CC99"/>
                </a:solidFill>
              </a:rPr>
              <a:t> </a:t>
            </a:r>
            <a:r>
              <a:rPr lang="en-US" sz="2400" i="1">
                <a:solidFill>
                  <a:srgbClr val="CC0000"/>
                </a:solidFill>
              </a:rPr>
              <a:t>SU(3)</a:t>
            </a:r>
            <a:r>
              <a:rPr lang="en-US" sz="2400" i="1" baseline="-2500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sz="2400" i="1">
                <a:solidFill>
                  <a:srgbClr val="CC0000"/>
                </a:solidFill>
              </a:rPr>
              <a:t> </a:t>
            </a:r>
            <a:r>
              <a:rPr lang="en-US" sz="2400" i="1">
                <a:solidFill>
                  <a:srgbClr val="CC0000"/>
                </a:solidFill>
                <a:sym typeface="Symbol" pitchFamily="18" charset="2"/>
              </a:rPr>
              <a:t> SU</a:t>
            </a:r>
            <a:r>
              <a:rPr lang="en-US" sz="2400" i="1">
                <a:solidFill>
                  <a:srgbClr val="CC0000"/>
                </a:solidFill>
              </a:rPr>
              <a:t>(3)</a:t>
            </a:r>
            <a:r>
              <a:rPr lang="en-US" sz="2400" i="1" baseline="-25000">
                <a:solidFill>
                  <a:srgbClr val="CC0000"/>
                </a:solidFill>
                <a:latin typeface="Times New Roman" pitchFamily="18" charset="0"/>
              </a:rPr>
              <a:t>R</a:t>
            </a:r>
            <a:r>
              <a:rPr lang="en-US" sz="2400" i="1">
                <a:solidFill>
                  <a:srgbClr val="00CC99"/>
                </a:solidFill>
              </a:rPr>
              <a:t> </a:t>
            </a:r>
            <a:r>
              <a:rPr lang="en-US" sz="2400">
                <a:solidFill>
                  <a:srgbClr val="006600"/>
                </a:solidFill>
              </a:rPr>
              <a:t>symmetry  breaking of </a:t>
            </a:r>
            <a:r>
              <a:rPr lang="en-US" sz="2400" i="1">
                <a:solidFill>
                  <a:srgbClr val="006600"/>
                </a:solidFill>
              </a:rPr>
              <a:t>QCD</a:t>
            </a:r>
            <a:r>
              <a:rPr lang="en-US" sz="2400" i="1">
                <a:solidFill>
                  <a:srgbClr val="00CC99"/>
                </a:solidFill>
              </a:rPr>
              <a:t> </a:t>
            </a:r>
            <a:r>
              <a:rPr lang="en-US" sz="2400" i="1">
                <a:solidFill>
                  <a:schemeClr val="tx1"/>
                </a:solidFill>
              </a:rPr>
              <a:t>(</a:t>
            </a:r>
            <a:r>
              <a:rPr lang="en-US" sz="2800" i="1">
                <a:solidFill>
                  <a:srgbClr val="CC0000"/>
                </a:solidFill>
                <a:latin typeface="Times New Roman" pitchFamily="18" charset="0"/>
              </a:rPr>
              <a:t>u</a:t>
            </a:r>
            <a:r>
              <a:rPr lang="en-US" sz="2800" i="1">
                <a:solidFill>
                  <a:srgbClr val="CC0000"/>
                </a:solidFill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Times New Roman" pitchFamily="18" charset="0"/>
              </a:rPr>
              <a:t>d</a:t>
            </a:r>
            <a:r>
              <a:rPr lang="ru-RU" sz="2400" i="1">
                <a:solidFill>
                  <a:srgbClr val="CC0000"/>
                </a:solidFill>
              </a:rPr>
              <a:t> </a:t>
            </a:r>
            <a:r>
              <a:rPr lang="en-US" sz="2400">
                <a:solidFill>
                  <a:srgbClr val="CC0000"/>
                </a:solidFill>
              </a:rPr>
              <a:t>and</a:t>
            </a:r>
            <a:r>
              <a:rPr lang="en-US" sz="2400" i="1">
                <a:solidFill>
                  <a:srgbClr val="CC0000"/>
                </a:solidFill>
              </a:rPr>
              <a:t> </a:t>
            </a:r>
            <a:r>
              <a:rPr lang="en-US" sz="2800" i="1">
                <a:solidFill>
                  <a:srgbClr val="CC0000"/>
                </a:solidFill>
                <a:latin typeface="Times New Roman" pitchFamily="18" charset="0"/>
              </a:rPr>
              <a:t>s</a:t>
            </a: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CC0000"/>
                </a:solidFill>
              </a:rPr>
              <a:t>quarks</a:t>
            </a:r>
            <a:r>
              <a:rPr lang="en-US" sz="2400" i="1">
                <a:solidFill>
                  <a:schemeClr val="tx1"/>
                </a:solidFill>
              </a:rPr>
              <a:t>),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006600"/>
                </a:solidFill>
              </a:rPr>
              <a:t>while the measurement of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ππ</a:t>
            </a:r>
            <a:r>
              <a:rPr lang="en-US" sz="2400">
                <a:solidFill>
                  <a:srgbClr val="006600"/>
                </a:solidFill>
              </a:rPr>
              <a:t> scattering lengths checks only</a:t>
            </a:r>
            <a:r>
              <a:rPr lang="en-US" sz="2400">
                <a:solidFill>
                  <a:srgbClr val="00CC99"/>
                </a:solidFill>
              </a:rPr>
              <a:t> </a:t>
            </a:r>
            <a:r>
              <a:rPr lang="en-US" sz="2400">
                <a:solidFill>
                  <a:srgbClr val="006600"/>
                </a:solidFill>
              </a:rPr>
              <a:t>the </a:t>
            </a:r>
            <a:r>
              <a:rPr lang="en-US" sz="2400" i="1">
                <a:solidFill>
                  <a:srgbClr val="CC0000"/>
                </a:solidFill>
              </a:rPr>
              <a:t>SU(2)</a:t>
            </a:r>
            <a:r>
              <a:rPr lang="en-US" sz="2400" i="1" baseline="-2500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sz="2400" i="1">
                <a:solidFill>
                  <a:srgbClr val="CC0000"/>
                </a:solidFill>
              </a:rPr>
              <a:t> </a:t>
            </a:r>
            <a:r>
              <a:rPr lang="en-US" sz="2400" b="1">
                <a:solidFill>
                  <a:srgbClr val="CC0000"/>
                </a:solidFill>
                <a:sym typeface="Symbol" pitchFamily="18" charset="2"/>
              </a:rPr>
              <a:t></a:t>
            </a:r>
            <a:r>
              <a:rPr lang="en-US" sz="2400" i="1">
                <a:solidFill>
                  <a:srgbClr val="CC0000"/>
                </a:solidFill>
                <a:sym typeface="Symbol" pitchFamily="18" charset="2"/>
              </a:rPr>
              <a:t> SU</a:t>
            </a:r>
            <a:r>
              <a:rPr lang="en-US" sz="2400" i="1">
                <a:solidFill>
                  <a:srgbClr val="CC0000"/>
                </a:solidFill>
              </a:rPr>
              <a:t>(2)</a:t>
            </a:r>
            <a:r>
              <a:rPr lang="en-US" sz="2400" i="1" baseline="-25000">
                <a:solidFill>
                  <a:srgbClr val="CC0000"/>
                </a:solidFill>
                <a:latin typeface="Times New Roman" pitchFamily="18" charset="0"/>
              </a:rPr>
              <a:t>R</a:t>
            </a:r>
            <a:r>
              <a:rPr lang="en-US" sz="2400" i="1">
                <a:solidFill>
                  <a:srgbClr val="00CC99"/>
                </a:solidFill>
              </a:rPr>
              <a:t> </a:t>
            </a:r>
            <a:r>
              <a:rPr lang="en-US" sz="2400">
                <a:solidFill>
                  <a:srgbClr val="006600"/>
                </a:solidFill>
              </a:rPr>
              <a:t>symmetry  breaking</a:t>
            </a:r>
            <a:r>
              <a:rPr lang="en-US" sz="2400" i="1">
                <a:solidFill>
                  <a:srgbClr val="00CC99"/>
                </a:solidFill>
              </a:rPr>
              <a:t> </a:t>
            </a:r>
            <a:r>
              <a:rPr lang="en-US" sz="2400" i="1">
                <a:solidFill>
                  <a:srgbClr val="CC0000"/>
                </a:solidFill>
              </a:rPr>
              <a:t>(</a:t>
            </a:r>
            <a:r>
              <a:rPr lang="en-US" sz="2800" i="1">
                <a:solidFill>
                  <a:srgbClr val="CC0000"/>
                </a:solidFill>
                <a:latin typeface="Times New Roman" pitchFamily="18" charset="0"/>
              </a:rPr>
              <a:t>u, d</a:t>
            </a:r>
            <a:r>
              <a:rPr lang="en-US" sz="2400" i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CC0000"/>
                </a:solidFill>
              </a:rPr>
              <a:t>quarks</a:t>
            </a:r>
            <a:r>
              <a:rPr lang="en-US" sz="2400" i="1">
                <a:solidFill>
                  <a:srgbClr val="CC0000"/>
                </a:solidFill>
              </a:rPr>
              <a:t>)</a:t>
            </a:r>
            <a:r>
              <a:rPr lang="en-US" sz="2400" i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76300" y="752475"/>
            <a:ext cx="737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>
              <a:lnSpc>
                <a:spcPct val="80000"/>
              </a:lnSpc>
            </a:pP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What new will be known if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K</a:t>
            </a:r>
            <a:r>
              <a:rPr lang="en-US" sz="2800">
                <a:solidFill>
                  <a:srgbClr val="0000FF"/>
                </a:solidFill>
              </a:rPr>
              <a:t> scattering length will be measured?</a:t>
            </a:r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09563" y="4837113"/>
            <a:ext cx="87217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2813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This is the principal difference between</a:t>
            </a:r>
            <a:r>
              <a:rPr lang="en-US" sz="2400" i="1">
                <a:solidFill>
                  <a:srgbClr val="0000FF"/>
                </a:solidFill>
              </a:rPr>
              <a:t> </a:t>
            </a:r>
            <a:r>
              <a:rPr lang="el-GR" sz="2800" i="1">
                <a:solidFill>
                  <a:srgbClr val="CC0000"/>
                </a:solidFill>
                <a:latin typeface="Times New Roman" pitchFamily="18" charset="0"/>
              </a:rPr>
              <a:t>ππ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D60093"/>
                </a:solidFill>
              </a:rPr>
              <a:t>and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l-GR" sz="2800" i="1">
                <a:solidFill>
                  <a:srgbClr val="CC0000"/>
                </a:solidFill>
                <a:latin typeface="Times New Roman" pitchFamily="18" charset="0"/>
              </a:rPr>
              <a:t>π</a:t>
            </a:r>
            <a:r>
              <a:rPr lang="ru-RU" sz="2800" i="1">
                <a:solidFill>
                  <a:srgbClr val="CC0000"/>
                </a:solidFill>
                <a:latin typeface="Times New Roman" pitchFamily="18" charset="0"/>
              </a:rPr>
              <a:t>K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D60093"/>
                </a:solidFill>
              </a:rPr>
              <a:t>scattering!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238125" y="5721350"/>
            <a:ext cx="8607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Experimental data on the </a:t>
            </a:r>
            <a:r>
              <a:rPr lang="el-GR" sz="2400" i="1">
                <a:solidFill>
                  <a:srgbClr val="CC0000"/>
                </a:solidFill>
                <a:latin typeface="Times New Roman" pitchFamily="18" charset="0"/>
              </a:rPr>
              <a:t>π</a:t>
            </a:r>
            <a:r>
              <a:rPr lang="ru-RU" sz="2400" i="1">
                <a:solidFill>
                  <a:srgbClr val="CC0000"/>
                </a:solidFill>
                <a:latin typeface="Times New Roman" pitchFamily="18" charset="0"/>
              </a:rPr>
              <a:t>K</a:t>
            </a:r>
            <a:r>
              <a:rPr lang="en-US" sz="2400"/>
              <a:t> low-energy phases are absent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05788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K</a:t>
            </a: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scattering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6C1A3-ADA8-4592-816F-E5DCE117B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WordArt 98"/>
          <p:cNvSpPr>
            <a:spLocks noChangeArrowheads="1" noChangeShapeType="1" noTextEdit="1"/>
          </p:cNvSpPr>
          <p:nvPr/>
        </p:nvSpPr>
        <p:spPr bwMode="auto">
          <a:xfrm>
            <a:off x="1066800" y="53069"/>
            <a:ext cx="674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distribution for 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0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04C4A-87BE-4A58-8AF4-14ACB8CFE9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98"/>
          <p:cNvSpPr>
            <a:spLocks noChangeArrowheads="1" noChangeShapeType="1" noTextEdit="1"/>
          </p:cNvSpPr>
          <p:nvPr/>
        </p:nvSpPr>
        <p:spPr bwMode="auto">
          <a:xfrm>
            <a:off x="1066800" y="53069"/>
            <a:ext cx="67437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</a:t>
            </a:r>
            <a:r>
              <a:rPr lang="en-US" sz="3600" i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distribution for </a:t>
            </a:r>
            <a:r>
              <a:rPr lang="el-G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3600" i="1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pairs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4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7550" indent="-452438" algn="ctr" defTabSz="811213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Long-lived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l-GR" sz="32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l-GR" sz="32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π</a:t>
            </a:r>
            <a:r>
              <a:rPr lang="el-GR" sz="3200" b="1" baseline="30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−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atoms</a:t>
            </a:r>
          </a:p>
        </p:txBody>
      </p:sp>
      <p:sp>
        <p:nvSpPr>
          <p:cNvPr id="33795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5C0943-8EAD-4461-B93F-243947BAA42F}" type="slidenum">
              <a:rPr lang="ru-RU" sz="1400">
                <a:solidFill>
                  <a:prstClr val="black"/>
                </a:solidFill>
              </a:rPr>
              <a:pPr algn="r"/>
              <a:t>25</a:t>
            </a:fld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323528" y="1052736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The observation of </a:t>
            </a:r>
            <a:r>
              <a:rPr lang="el-GR" sz="3200" b="1" i="1" dirty="0">
                <a:solidFill>
                  <a:srgbClr val="0033CC"/>
                </a:solidFill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atom long-lived states opens the future possibility to </a:t>
            </a:r>
            <a:r>
              <a:rPr lang="en-US" sz="3200" dirty="0" smtClean="0">
                <a:solidFill>
                  <a:srgbClr val="0033CC"/>
                </a:solidFill>
              </a:rPr>
              <a:t>measure </a:t>
            </a:r>
            <a:r>
              <a:rPr lang="en-US" sz="3200" dirty="0">
                <a:solidFill>
                  <a:srgbClr val="0033CC"/>
                </a:solidFill>
              </a:rPr>
              <a:t>the energy difference between 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 and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3200" dirty="0">
                <a:solidFill>
                  <a:srgbClr val="0033CC"/>
                </a:solidFill>
              </a:rPr>
              <a:t> states </a:t>
            </a:r>
            <a:r>
              <a:rPr lang="en-US" sz="3200" i="1" dirty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3200" i="1" dirty="0">
                <a:solidFill>
                  <a:srgbClr val="0033CC"/>
                </a:solidFill>
              </a:rPr>
              <a:t>E(</a:t>
            </a:r>
            <a:r>
              <a:rPr lang="en-US" sz="3200" b="1" i="1" dirty="0">
                <a:solidFill>
                  <a:srgbClr val="0033CC"/>
                </a:solidFill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-</a:t>
            </a:r>
            <a:r>
              <a:rPr lang="en-US" sz="3200" b="1" i="1" dirty="0" err="1">
                <a:solidFill>
                  <a:srgbClr val="0033CC"/>
                </a:solidFill>
              </a:rPr>
              <a:t>np</a:t>
            </a:r>
            <a:r>
              <a:rPr lang="en-US" sz="3200" i="1" dirty="0">
                <a:solidFill>
                  <a:srgbClr val="0033CC"/>
                </a:solidFill>
              </a:rPr>
              <a:t>)</a:t>
            </a:r>
            <a:r>
              <a:rPr lang="en-US" sz="3200" dirty="0">
                <a:solidFill>
                  <a:srgbClr val="0033CC"/>
                </a:solidFill>
              </a:rPr>
              <a:t> and the value of </a:t>
            </a:r>
            <a:r>
              <a:rPr lang="el-GR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scattering lengths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|2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3200" dirty="0">
                <a:solidFill>
                  <a:srgbClr val="0033CC"/>
                </a:solidFill>
              </a:rPr>
              <a:t>. </a:t>
            </a:r>
          </a:p>
          <a:p>
            <a:endParaRPr lang="en-US" sz="3200" dirty="0">
              <a:solidFill>
                <a:srgbClr val="0033CC"/>
              </a:solidFill>
            </a:endParaRPr>
          </a:p>
          <a:p>
            <a:r>
              <a:rPr lang="en-US" sz="3200" dirty="0">
                <a:solidFill>
                  <a:srgbClr val="0033CC"/>
                </a:solidFill>
              </a:rPr>
              <a:t>If a resonance method can be applied </a:t>
            </a:r>
            <a:r>
              <a:rPr lang="en-US" sz="3200" dirty="0" smtClean="0">
                <a:solidFill>
                  <a:srgbClr val="0033CC"/>
                </a:solidFill>
              </a:rPr>
              <a:t>for </a:t>
            </a:r>
            <a:r>
              <a:rPr lang="en-US" sz="3200" dirty="0">
                <a:solidFill>
                  <a:srgbClr val="0033CC"/>
                </a:solidFill>
              </a:rPr>
              <a:t>the </a:t>
            </a:r>
            <a:r>
              <a:rPr lang="en-US" sz="3200" i="1" dirty="0">
                <a:solidFill>
                  <a:srgbClr val="0033CC"/>
                </a:solidFill>
                <a:latin typeface="Symbol" pitchFamily="18" charset="2"/>
              </a:rPr>
              <a:t>D</a:t>
            </a:r>
            <a:r>
              <a:rPr lang="en-US" sz="3200" i="1" dirty="0">
                <a:solidFill>
                  <a:srgbClr val="0033CC"/>
                </a:solidFill>
              </a:rPr>
              <a:t>E(</a:t>
            </a:r>
            <a:r>
              <a:rPr lang="en-US" sz="3200" b="1" i="1" dirty="0">
                <a:solidFill>
                  <a:srgbClr val="0033CC"/>
                </a:solidFill>
              </a:rPr>
              <a:t>ns</a:t>
            </a:r>
            <a:r>
              <a:rPr lang="en-US" sz="3200" dirty="0">
                <a:solidFill>
                  <a:srgbClr val="0033CC"/>
                </a:solidFill>
              </a:rPr>
              <a:t>-</a:t>
            </a:r>
            <a:r>
              <a:rPr lang="en-US" sz="3200" b="1" i="1" dirty="0" err="1">
                <a:solidFill>
                  <a:srgbClr val="0033CC"/>
                </a:solidFill>
              </a:rPr>
              <a:t>np</a:t>
            </a:r>
            <a:r>
              <a:rPr lang="en-US" sz="3200" i="1" dirty="0">
                <a:solidFill>
                  <a:srgbClr val="0033CC"/>
                </a:solidFill>
              </a:rPr>
              <a:t>)</a:t>
            </a:r>
            <a:r>
              <a:rPr lang="en-US" sz="3200" dirty="0">
                <a:solidFill>
                  <a:srgbClr val="0033CC"/>
                </a:solidFill>
              </a:rPr>
              <a:t> measurement, then the precision of </a:t>
            </a:r>
            <a:r>
              <a:rPr lang="el-GR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sz="3200" dirty="0">
                <a:solidFill>
                  <a:srgbClr val="0033CC"/>
                </a:solidFill>
              </a:rPr>
              <a:t> scattering length measurement can be improved by one order of magnitude relative to the precision of other methods.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0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5325"/>
            <a:ext cx="8542701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3885"/>
            <a:ext cx="76295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CERN, Geneva - Monday 26, September, 2011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503238" y="6969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</a:rPr>
              <a:t>Pentia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826079"/>
              </p:ext>
            </p:extLst>
          </p:nvPr>
        </p:nvGraphicFramePr>
        <p:xfrm>
          <a:off x="4829174" y="1874520"/>
          <a:ext cx="408622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74"/>
                <a:gridCol w="939182"/>
                <a:gridCol w="1080882"/>
                <a:gridCol w="16556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</a:t>
                      </a:r>
                      <a:r>
                        <a:rPr lang="en-US" sz="1800" baseline="-25000" dirty="0" err="1">
                          <a:effectLst/>
                        </a:rPr>
                        <a:t>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τ</a:t>
                      </a:r>
                      <a:r>
                        <a:rPr lang="en-US" sz="1800" baseline="-25000">
                          <a:effectLst/>
                        </a:rPr>
                        <a:t>H </a:t>
                      </a:r>
                      <a:r>
                        <a:rPr lang="en-US" sz="1800">
                          <a:effectLst/>
                        </a:rPr>
                        <a:t>•10</a:t>
                      </a:r>
                      <a:r>
                        <a:rPr lang="en-US" sz="1800" baseline="300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 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τ</a:t>
                      </a:r>
                      <a:r>
                        <a:rPr lang="en-US" sz="1800" baseline="-25000" dirty="0">
                          <a:effectLst/>
                        </a:rPr>
                        <a:t>2π </a:t>
                      </a:r>
                      <a:r>
                        <a:rPr lang="en-US" sz="1800" dirty="0">
                          <a:effectLst/>
                        </a:rPr>
                        <a:t>•10</a:t>
                      </a:r>
                      <a:r>
                        <a:rPr lang="en-US" sz="1800" baseline="30000" dirty="0">
                          <a:effectLst/>
                        </a:rPr>
                        <a:t>11</a:t>
                      </a:r>
                      <a:r>
                        <a:rPr lang="en-US" sz="1800" dirty="0">
                          <a:effectLst/>
                        </a:rPr>
                        <a:t> 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Decay length A</a:t>
                      </a:r>
                      <a:r>
                        <a:rPr lang="en-US" sz="1800" baseline="-25000">
                          <a:effectLst/>
                        </a:rPr>
                        <a:t>2π</a:t>
                      </a:r>
                      <a:r>
                        <a:rPr lang="en-US" sz="1800">
                          <a:effectLst/>
                        </a:rPr>
                        <a:t> in L.S. cm for γ=16.1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46.8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69.3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335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57400" y="112693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l</a:t>
            </a:r>
            <a:r>
              <a:rPr lang="en-US" sz="2800" b="1" dirty="0" smtClean="0">
                <a:solidFill>
                  <a:schemeClr val="accent1"/>
                </a:solidFill>
              </a:rPr>
              <a:t>ifetime, τ, in </a:t>
            </a:r>
            <a:r>
              <a:rPr lang="en-US" sz="2800" b="1" dirty="0" err="1">
                <a:solidFill>
                  <a:schemeClr val="accent1"/>
                </a:solidFill>
              </a:rPr>
              <a:t>np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states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77000" y="5268912"/>
            <a:ext cx="235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ea typeface="Calibri" pitchFamily="34" charset="0"/>
                <a:cs typeface="Times New Roman" pitchFamily="18" charset="0"/>
              </a:rPr>
              <a:t>* - extrapolated 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values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8466"/>
            <a:ext cx="4419600" cy="45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3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742950" y="381000"/>
            <a:ext cx="817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L. </a:t>
            </a:r>
            <a:r>
              <a:rPr lang="en-US" b="1" dirty="0" err="1" smtClean="0">
                <a:solidFill>
                  <a:schemeClr val="accent1"/>
                </a:solidFill>
              </a:rPr>
              <a:t>Afanasev</a:t>
            </a:r>
            <a:r>
              <a:rPr lang="en-US" b="1" dirty="0">
                <a:solidFill>
                  <a:schemeClr val="accent1"/>
                </a:solidFill>
              </a:rPr>
              <a:t>;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O. Gorchakov (</a:t>
            </a:r>
            <a:r>
              <a:rPr lang="en-US" b="1" dirty="0" smtClean="0">
                <a:solidFill>
                  <a:schemeClr val="accent1"/>
                </a:solidFill>
              </a:rPr>
              <a:t>DIPGEN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03238" y="6030913"/>
            <a:ext cx="817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Atomic pairs </a:t>
            </a:r>
            <a:r>
              <a:rPr lang="en-US" b="1" dirty="0" smtClean="0"/>
              <a:t>from “long-lived A</a:t>
            </a:r>
            <a:r>
              <a:rPr lang="en-US" b="1" baseline="-25000" dirty="0" smtClean="0"/>
              <a:t>2π</a:t>
            </a:r>
            <a:r>
              <a:rPr lang="en-US" b="1" dirty="0" smtClean="0"/>
              <a:t>” </a:t>
            </a:r>
            <a:r>
              <a:rPr lang="en-US" b="1" dirty="0"/>
              <a:t>breakup in </a:t>
            </a:r>
            <a:r>
              <a:rPr lang="en-US" b="1" dirty="0" smtClean="0"/>
              <a:t>2μm Pt.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-66020"/>
            <a:ext cx="706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“Long-lived A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2π</a:t>
            </a:r>
            <a:r>
              <a:rPr lang="en-US" sz="2800" b="1" dirty="0" smtClean="0">
                <a:solidFill>
                  <a:schemeClr val="accent1"/>
                </a:solidFill>
              </a:rPr>
              <a:t>” yield and quantum numbers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1858"/>
            <a:ext cx="5638800" cy="511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0433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516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4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5" name="Rectangle 12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CERN</a:t>
            </a:r>
          </a:p>
          <a:p>
            <a:pPr defTabSz="912813">
              <a:lnSpc>
                <a:spcPct val="80000"/>
              </a:lnSpc>
            </a:pP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                           Geneva,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16" name="Rectangle 122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23888" y="5557838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Kyoto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Kyoto,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Bern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Bern,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31825" y="4943475"/>
            <a:ext cx="38941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KEK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Tsukuba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Japan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50815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Santiago de Compostela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Santiago de Compostela,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Spain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University of Messina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6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700">
                <a:solidFill>
                  <a:schemeClr val="tx1"/>
                </a:solidFill>
                <a:latin typeface="Times New Roman" pitchFamily="18" charset="0"/>
              </a:rPr>
              <a:t>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Messina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Italy</a:t>
            </a:r>
            <a:r>
              <a:rPr lang="en-US" sz="1800" b="1">
                <a:solidFill>
                  <a:srgbClr val="0033CC"/>
                </a:solidFill>
              </a:rPr>
              <a:t> </a:t>
            </a:r>
            <a:endParaRPr lang="ru-RU" sz="1800" b="1">
              <a:solidFill>
                <a:srgbClr val="0033CC"/>
              </a:solidFill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IHEP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Protvino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INFN-Laboratori Nazionali di Frascati</a:t>
            </a:r>
            <a:br>
              <a:rPr lang="ro-RO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   </a:t>
            </a:r>
            <a:r>
              <a:rPr lang="ro-RO" sz="1800" b="1" i="1">
                <a:solidFill>
                  <a:srgbClr val="9900CC"/>
                </a:solidFill>
                <a:latin typeface="Times New Roman" pitchFamily="18" charset="0"/>
              </a:rPr>
              <a:t>Frascati,</a:t>
            </a:r>
            <a:r>
              <a:rPr lang="ro-RO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o-RO" sz="1800" b="1">
                <a:solidFill>
                  <a:srgbClr val="9900CC"/>
                </a:solidFill>
                <a:latin typeface="Times New Roman" pitchFamily="18" charset="0"/>
              </a:rPr>
              <a:t>Italy</a:t>
            </a: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SINP of Moscow State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Moscow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5" name="Rectangle 27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6" name="Rectangle 28"/>
          <p:cNvSpPr>
            <a:spLocks noChangeArrowheads="1"/>
          </p:cNvSpPr>
          <p:nvPr/>
        </p:nvSpPr>
        <p:spPr bwMode="auto">
          <a:xfrm>
            <a:off x="5045075" y="2465388"/>
            <a:ext cx="40989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JINR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Dubna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Russia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7" name="Rectangle 29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Nuclear Physics Institute ASCR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Rez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5030788" y="1751013"/>
            <a:ext cx="41132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IFIN-HH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Bucharest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 Romania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Institute of Physics ASCR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Prague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Tokyo Metropolitan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Tokyo,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6" name="Rectangle 38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Czech Technical University 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Prague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, Czech Republic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347" name="Rectangle 39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48" name="Line 41"/>
          <p:cNvSpPr>
            <a:spLocks noChangeShapeType="1"/>
          </p:cNvSpPr>
          <p:nvPr/>
        </p:nvSpPr>
        <p:spPr bwMode="auto">
          <a:xfrm>
            <a:off x="0" y="194945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Line 42"/>
          <p:cNvSpPr>
            <a:spLocks noChangeShapeType="1"/>
          </p:cNvSpPr>
          <p:nvPr/>
        </p:nvSpPr>
        <p:spPr bwMode="auto">
          <a:xfrm>
            <a:off x="0" y="246697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Line 43"/>
          <p:cNvSpPr>
            <a:spLocks noChangeShapeType="1"/>
          </p:cNvSpPr>
          <p:nvPr/>
        </p:nvSpPr>
        <p:spPr bwMode="auto">
          <a:xfrm>
            <a:off x="0" y="30114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4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Line 45"/>
          <p:cNvSpPr>
            <a:spLocks noChangeShapeType="1"/>
          </p:cNvSpPr>
          <p:nvPr/>
        </p:nvSpPr>
        <p:spPr bwMode="auto">
          <a:xfrm>
            <a:off x="0" y="404653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Line 46"/>
          <p:cNvSpPr>
            <a:spLocks noChangeShapeType="1"/>
          </p:cNvSpPr>
          <p:nvPr/>
        </p:nvSpPr>
        <p:spPr bwMode="auto">
          <a:xfrm>
            <a:off x="0" y="4518025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47"/>
          <p:cNvSpPr>
            <a:spLocks noChangeShapeType="1"/>
          </p:cNvSpPr>
          <p:nvPr/>
        </p:nvSpPr>
        <p:spPr bwMode="auto">
          <a:xfrm>
            <a:off x="0" y="5081588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Line 48"/>
          <p:cNvSpPr>
            <a:spLocks noChangeShapeType="1"/>
          </p:cNvSpPr>
          <p:nvPr/>
        </p:nvSpPr>
        <p:spPr bwMode="auto">
          <a:xfrm>
            <a:off x="0" y="5599113"/>
            <a:ext cx="91440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Line 49"/>
          <p:cNvSpPr>
            <a:spLocks noChangeShapeType="1"/>
          </p:cNvSpPr>
          <p:nvPr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Line 50"/>
          <p:cNvSpPr>
            <a:spLocks noChangeShapeType="1"/>
          </p:cNvSpPr>
          <p:nvPr/>
        </p:nvSpPr>
        <p:spPr bwMode="auto">
          <a:xfrm>
            <a:off x="0" y="914400"/>
            <a:ext cx="0" cy="52022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Line 51"/>
          <p:cNvSpPr>
            <a:spLocks noChangeShapeType="1"/>
          </p:cNvSpPr>
          <p:nvPr/>
        </p:nvSpPr>
        <p:spPr bwMode="auto">
          <a:xfrm>
            <a:off x="473075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Line 52"/>
          <p:cNvSpPr>
            <a:spLocks noChangeShapeType="1"/>
          </p:cNvSpPr>
          <p:nvPr/>
        </p:nvSpPr>
        <p:spPr bwMode="auto">
          <a:xfrm>
            <a:off x="4535488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53"/>
          <p:cNvSpPr>
            <a:spLocks noChangeShapeType="1"/>
          </p:cNvSpPr>
          <p:nvPr/>
        </p:nvSpPr>
        <p:spPr bwMode="auto">
          <a:xfrm>
            <a:off x="50165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Line 54"/>
          <p:cNvSpPr>
            <a:spLocks noChangeShapeType="1"/>
          </p:cNvSpPr>
          <p:nvPr/>
        </p:nvSpPr>
        <p:spPr bwMode="auto">
          <a:xfrm>
            <a:off x="9144000" y="914400"/>
            <a:ext cx="0" cy="5202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62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6286500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3" name="Picture 60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2350"/>
            <a:ext cx="388938" cy="292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4" name="Picture 61" descr="s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5" name="Picture 63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6" name="Picture 66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76588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7" name="Picture 67" descr="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5563"/>
            <a:ext cx="384175" cy="25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68" name="Picture 68" descr="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52600"/>
            <a:ext cx="384175" cy="252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69" name="Picture 69" descr="jin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81250"/>
            <a:ext cx="4556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0" name="Picture 70" descr="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34075"/>
            <a:ext cx="254000" cy="25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71" name="Picture 5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2" name="Picture 56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951163"/>
            <a:ext cx="387350" cy="25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3" name="Picture 58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5006975"/>
            <a:ext cx="395288" cy="285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4" name="Picture 65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150" y="43561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5" name="Picture 71" descr="Logo_CERN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72" descr="i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8" y="3670300"/>
            <a:ext cx="384175" cy="2524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77" name="Picture 135" descr="czech_republ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collaboration</a:t>
            </a:r>
            <a:endParaRPr lang="ru-RU" sz="40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79" name="Rectangle 4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Zurich University </a:t>
            </a:r>
          </a:p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Zurich,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Switzerland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13380" name="Picture 59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5622925"/>
            <a:ext cx="414337" cy="257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81" name="Rectangle 6"/>
          <p:cNvSpPr>
            <a:spLocks noChangeArrowheads="1"/>
          </p:cNvSpPr>
          <p:nvPr/>
        </p:nvSpPr>
        <p:spPr bwMode="auto">
          <a:xfrm>
            <a:off x="631825" y="6208713"/>
            <a:ext cx="3921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Kyoto Sangyo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University</a:t>
            </a:r>
            <a:br>
              <a:rPr lang="en-US" sz="18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                                      </a:t>
            </a:r>
            <a:r>
              <a:rPr lang="en-US" sz="1800" b="1" i="1">
                <a:solidFill>
                  <a:srgbClr val="9900CC"/>
                </a:solidFill>
                <a:latin typeface="Times New Roman" pitchFamily="18" charset="0"/>
              </a:rPr>
              <a:t>Kyoto,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 b="1">
                <a:solidFill>
                  <a:srgbClr val="9900CC"/>
                </a:solidFill>
                <a:latin typeface="Times New Roman" pitchFamily="18" charset="0"/>
              </a:rPr>
              <a:t>Japan</a:t>
            </a:r>
            <a:endParaRPr lang="ru-RU" sz="1800" b="1">
              <a:solidFill>
                <a:srgbClr val="99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2119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64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24" y="260350"/>
            <a:ext cx="847110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10" y="332656"/>
            <a:ext cx="8258054" cy="61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Magnet design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160000" cy="21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70381"/>
            <a:ext cx="5737143" cy="248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09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u="sng" dirty="0" smtClean="0"/>
              <a:t>Layout </a:t>
            </a:r>
            <a:r>
              <a:rPr lang="en-GB" sz="1400" u="sng" dirty="0"/>
              <a:t>of the dipole magnet </a:t>
            </a:r>
            <a:endParaRPr lang="en-GB" sz="1400" u="sng" dirty="0" smtClean="0"/>
          </a:p>
          <a:p>
            <a:pPr algn="ctr"/>
            <a:r>
              <a:rPr lang="en-GB" sz="1400" u="sng" dirty="0" smtClean="0"/>
              <a:t>(arrows </a:t>
            </a:r>
            <a:r>
              <a:rPr lang="en-GB" sz="1400" u="sng" dirty="0"/>
              <a:t>indicate the direction of </a:t>
            </a:r>
            <a:r>
              <a:rPr lang="en-GB" sz="1400" u="sng" dirty="0" smtClean="0"/>
              <a:t>magnetization)</a:t>
            </a:r>
            <a:endParaRPr lang="en-US" sz="1400" u="sng" dirty="0"/>
          </a:p>
        </p:txBody>
      </p:sp>
      <p:sp>
        <p:nvSpPr>
          <p:cNvPr id="11" name="Rectangle 10"/>
          <p:cNvSpPr/>
          <p:nvPr/>
        </p:nvSpPr>
        <p:spPr>
          <a:xfrm>
            <a:off x="3429000" y="1066800"/>
            <a:ext cx="233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u="sng" dirty="0"/>
              <a:t>Opera 3D model </a:t>
            </a:r>
            <a:endParaRPr lang="en-GB" sz="1400" u="sng" dirty="0" smtClean="0"/>
          </a:p>
          <a:p>
            <a:pPr algn="ctr"/>
            <a:r>
              <a:rPr lang="en-GB" sz="1400" u="sng" dirty="0" smtClean="0"/>
              <a:t>with </a:t>
            </a:r>
            <a:r>
              <a:rPr lang="en-GB" sz="1400" u="sng" dirty="0"/>
              <a:t>surface field distribution</a:t>
            </a:r>
            <a:endParaRPr lang="en-US" sz="1400" u="sng" dirty="0"/>
          </a:p>
        </p:txBody>
      </p:sp>
      <p:sp>
        <p:nvSpPr>
          <p:cNvPr id="12" name="Rectangle 11"/>
          <p:cNvSpPr/>
          <p:nvPr/>
        </p:nvSpPr>
        <p:spPr>
          <a:xfrm>
            <a:off x="5943600" y="83820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/>
              <a:t>Integrated horizontal field </a:t>
            </a:r>
            <a:r>
              <a:rPr lang="en-US" sz="1400" u="sng" dirty="0" smtClean="0"/>
              <a:t>homogeneity</a:t>
            </a:r>
          </a:p>
          <a:p>
            <a:pPr algn="ctr"/>
            <a:r>
              <a:rPr lang="en-US" sz="1400" u="sng" dirty="0" smtClean="0"/>
              <a:t> inside the GFR  X×Y = 20 mm × 30 mm:</a:t>
            </a:r>
          </a:p>
          <a:p>
            <a:pPr algn="ctr"/>
            <a:r>
              <a:rPr lang="en-US" sz="1400" u="sng" dirty="0" smtClean="0"/>
              <a:t>∆∫</a:t>
            </a:r>
            <a:r>
              <a:rPr lang="en-US" sz="1400" u="sng" dirty="0"/>
              <a:t>Bxdz/ ∫Bx(0,0,z)</a:t>
            </a:r>
            <a:r>
              <a:rPr lang="en-US" sz="1400" u="sng" dirty="0" err="1"/>
              <a:t>dz</a:t>
            </a:r>
            <a:r>
              <a:rPr lang="en-US" sz="1400" u="sng" dirty="0"/>
              <a:t>  [%]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7184" y="3886200"/>
            <a:ext cx="411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u="sng" dirty="0"/>
              <a:t>Horizontal field </a:t>
            </a:r>
            <a:r>
              <a:rPr lang="en-GB" sz="1400" u="sng" dirty="0" smtClean="0"/>
              <a:t>distribution along z-axis at X=Y=0 mm</a:t>
            </a:r>
          </a:p>
          <a:p>
            <a:pPr algn="ctr"/>
            <a:r>
              <a:rPr lang="en-US" sz="1400" u="sng" dirty="0" smtClean="0">
                <a:latin typeface="Calibri"/>
              </a:rPr>
              <a:t>∫Bx(0,0,z)</a:t>
            </a:r>
            <a:r>
              <a:rPr lang="en-US" sz="1400" u="sng" dirty="0" err="1" smtClean="0">
                <a:latin typeface="Calibri"/>
              </a:rPr>
              <a:t>dz</a:t>
            </a:r>
            <a:r>
              <a:rPr lang="en-US" sz="1400" u="sng" dirty="0" smtClean="0">
                <a:latin typeface="Calibri"/>
              </a:rPr>
              <a:t>= 24.6×10</a:t>
            </a:r>
            <a:r>
              <a:rPr lang="en-US" sz="1400" u="sng" baseline="30000" dirty="0" smtClean="0">
                <a:latin typeface="Calibri"/>
              </a:rPr>
              <a:t>-3</a:t>
            </a:r>
            <a:r>
              <a:rPr lang="en-US" sz="1400" u="sng" dirty="0" smtClean="0">
                <a:latin typeface="Calibri"/>
              </a:rPr>
              <a:t> [</a:t>
            </a:r>
            <a:r>
              <a:rPr lang="en-US" sz="1400" u="sng" dirty="0" err="1" smtClean="0">
                <a:latin typeface="Calibri"/>
              </a:rPr>
              <a:t>T×m</a:t>
            </a:r>
            <a:r>
              <a:rPr lang="en-US" sz="1400" u="sng" dirty="0" smtClean="0">
                <a:latin typeface="Calibri"/>
              </a:rPr>
              <a:t>]</a:t>
            </a:r>
            <a:endParaRPr lang="en-US" sz="1400" u="sng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00200"/>
            <a:ext cx="2142857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2952146" cy="48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60"/>
          <a:stretch>
            <a:fillRect/>
          </a:stretch>
        </p:blipFill>
        <p:spPr bwMode="auto">
          <a:xfrm>
            <a:off x="0" y="0"/>
            <a:ext cx="9115310" cy="68580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060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7536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348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8815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848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442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2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F0A32C-DF91-4551-B37F-F864C8816114}" type="slidenum">
              <a:rPr lang="ru-RU" sz="1400">
                <a:solidFill>
                  <a:schemeClr val="tx1"/>
                </a:solidFill>
              </a:rPr>
              <a:pPr eaLnBrk="1" hangingPunct="1"/>
              <a:t>38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8434" name="Line 11"/>
          <p:cNvSpPr>
            <a:spLocks noChangeShapeType="1"/>
          </p:cNvSpPr>
          <p:nvPr/>
        </p:nvSpPr>
        <p:spPr bwMode="auto">
          <a:xfrm>
            <a:off x="4324350" y="-2162175"/>
            <a:ext cx="10318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17"/>
          <p:cNvSpPr>
            <a:spLocks noChangeShapeType="1"/>
          </p:cNvSpPr>
          <p:nvPr/>
        </p:nvSpPr>
        <p:spPr bwMode="auto">
          <a:xfrm>
            <a:off x="4448175" y="-688975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4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0363884"/>
              </p:ext>
            </p:extLst>
          </p:nvPr>
        </p:nvGraphicFramePr>
        <p:xfrm>
          <a:off x="3248025" y="5254625"/>
          <a:ext cx="2663825" cy="744538"/>
        </p:xfrm>
        <a:graphic>
          <a:graphicData uri="http://schemas.openxmlformats.org/presentationml/2006/ole">
            <p:oleObj spid="_x0000_s29034" name="Equation" r:id="rId3" imgW="1269449" imgH="304668" progId="Equation.3">
              <p:embed/>
            </p:oleObj>
          </a:graphicData>
        </a:graphic>
      </p:graphicFrame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454150" y="1338263"/>
            <a:ext cx="6180138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Impact on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atomic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beam by </a:t>
            </a:r>
          </a:p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external magnetic field 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sz="2400" b="1" i="1" baseline="-25000" dirty="0">
                <a:solidFill>
                  <a:srgbClr val="3333FF"/>
                </a:solidFill>
                <a:latin typeface="Times New Roman" pitchFamily="18" charset="0"/>
              </a:rPr>
              <a:t>lab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and Lorentz factor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l-GR" sz="2400" b="1" i="1" dirty="0">
                <a:solidFill>
                  <a:srgbClr val="3333FF"/>
                </a:solidFill>
                <a:latin typeface="Times New Roman" pitchFamily="18" charset="0"/>
              </a:rPr>
              <a:t>γ</a:t>
            </a: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438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82625" y="3733800"/>
            <a:ext cx="2997200" cy="1214438"/>
            <a:chOff x="1159" y="1068"/>
            <a:chExt cx="1888" cy="765"/>
          </a:xfrm>
        </p:grpSpPr>
        <p:sp>
          <p:nvSpPr>
            <p:cNvPr id="18455" name="Line 32"/>
            <p:cNvSpPr>
              <a:spLocks noChangeShapeType="1"/>
            </p:cNvSpPr>
            <p:nvPr/>
          </p:nvSpPr>
          <p:spPr bwMode="auto">
            <a:xfrm rot="3498718">
              <a:off x="1543" y="906"/>
              <a:ext cx="197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8456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57388955"/>
                </p:ext>
              </p:extLst>
            </p:nvPr>
          </p:nvGraphicFramePr>
          <p:xfrm>
            <a:off x="2733" y="1552"/>
            <a:ext cx="314" cy="281"/>
          </p:xfrm>
          <a:graphic>
            <a:graphicData uri="http://schemas.openxmlformats.org/presentationml/2006/ole">
              <p:oleObj spid="_x0000_s29035" name="Equation" r:id="rId4" imgW="203024" imgH="215713" progId="Equation.3">
                <p:embed/>
              </p:oleObj>
            </a:graphicData>
          </a:graphic>
        </p:graphicFrame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752" y="1068"/>
              <a:ext cx="1144" cy="528"/>
              <a:chOff x="1906" y="1060"/>
              <a:chExt cx="1144" cy="528"/>
            </a:xfrm>
          </p:grpSpPr>
          <p:sp>
            <p:nvSpPr>
              <p:cNvPr id="18460" name="Oval 38"/>
              <p:cNvSpPr>
                <a:spLocks noChangeArrowheads="1"/>
              </p:cNvSpPr>
              <p:nvPr/>
            </p:nvSpPr>
            <p:spPr bwMode="auto">
              <a:xfrm>
                <a:off x="2755" y="12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1906" y="1060"/>
                <a:ext cx="1144" cy="528"/>
                <a:chOff x="1906" y="1060"/>
                <a:chExt cx="1144" cy="528"/>
              </a:xfrm>
            </p:grpSpPr>
            <p:sp>
              <p:nvSpPr>
                <p:cNvPr id="18462" name="Oval 40"/>
                <p:cNvSpPr>
                  <a:spLocks noChangeArrowheads="1"/>
                </p:cNvSpPr>
                <p:nvPr/>
              </p:nvSpPr>
              <p:spPr bwMode="auto">
                <a:xfrm>
                  <a:off x="2104" y="1350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2813"/>
                  <a:endParaRPr lang="en-US"/>
                </a:p>
              </p:txBody>
            </p:sp>
            <p:grpSp>
              <p:nvGrpSpPr>
                <p:cNvPr id="6" name="Group 41"/>
                <p:cNvGrpSpPr>
                  <a:grpSpLocks/>
                </p:cNvGrpSpPr>
                <p:nvPr/>
              </p:nvGrpSpPr>
              <p:grpSpPr bwMode="auto">
                <a:xfrm>
                  <a:off x="1906" y="1060"/>
                  <a:ext cx="1144" cy="528"/>
                  <a:chOff x="1906" y="1060"/>
                  <a:chExt cx="1144" cy="528"/>
                </a:xfrm>
              </p:grpSpPr>
              <p:sp>
                <p:nvSpPr>
                  <p:cNvPr id="18464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0" y="1257"/>
                    <a:ext cx="608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6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6" y="1338"/>
                    <a:ext cx="26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+</a:t>
                    </a:r>
                  </a:p>
                </p:txBody>
              </p:sp>
              <p:sp>
                <p:nvSpPr>
                  <p:cNvPr id="1846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1060"/>
                    <a:ext cx="26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</a:t>
                    </a:r>
                  </a:p>
                </p:txBody>
              </p:sp>
            </p:grpSp>
          </p:grpSp>
        </p:grpSp>
      </p:grpSp>
      <p:sp>
        <p:nvSpPr>
          <p:cNvPr id="18442" name="Text Box 49"/>
          <p:cNvSpPr txBox="1">
            <a:spLocks noChangeArrowheads="1"/>
          </p:cNvSpPr>
          <p:nvPr/>
        </p:nvSpPr>
        <p:spPr bwMode="auto">
          <a:xfrm>
            <a:off x="570344" y="533400"/>
            <a:ext cx="7313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o-RO" sz="1800" dirty="0">
                <a:solidFill>
                  <a:schemeClr val="tx1"/>
                </a:solidFill>
              </a:rPr>
              <a:t>See:</a:t>
            </a:r>
            <a:r>
              <a:rPr lang="ro-RO" sz="1800" dirty="0"/>
              <a:t>   L. Nemenov, V. Ovsiannikov, Physics Letters B 514 (2001) 247.  </a:t>
            </a:r>
          </a:p>
        </p:txBody>
      </p:sp>
      <p:graphicFrame>
        <p:nvGraphicFramePr>
          <p:cNvPr id="18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7733759"/>
              </p:ext>
            </p:extLst>
          </p:nvPr>
        </p:nvGraphicFramePr>
        <p:xfrm>
          <a:off x="2351088" y="3711575"/>
          <a:ext cx="263525" cy="374650"/>
        </p:xfrm>
        <a:graphic>
          <a:graphicData uri="http://schemas.openxmlformats.org/presentationml/2006/ole">
            <p:oleObj spid="_x0000_s29036" name="Equation" r:id="rId5" imgW="152268" imgH="215713" progId="Equation.3">
              <p:embed/>
            </p:oleObj>
          </a:graphicData>
        </a:graphic>
      </p:graphicFrame>
      <p:graphicFrame>
        <p:nvGraphicFramePr>
          <p:cNvPr id="184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2131171"/>
              </p:ext>
            </p:extLst>
          </p:nvPr>
        </p:nvGraphicFramePr>
        <p:xfrm>
          <a:off x="4195763" y="2670175"/>
          <a:ext cx="307975" cy="374650"/>
        </p:xfrm>
        <a:graphic>
          <a:graphicData uri="http://schemas.openxmlformats.org/presentationml/2006/ole">
            <p:oleObj spid="_x0000_s29037" name="Equation" r:id="rId6" imgW="177569" imgH="215619" progId="Equation.3">
              <p:embed/>
            </p:oleObj>
          </a:graphicData>
        </a:graphic>
      </p:graphicFrame>
      <p:sp>
        <p:nvSpPr>
          <p:cNvPr id="18446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811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…. relative distance between</a:t>
            </a:r>
          </a:p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 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system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06913" y="2172856"/>
            <a:ext cx="46990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326313" y="2172856"/>
            <a:ext cx="180975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844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614741"/>
              </p:ext>
            </p:extLst>
          </p:nvPr>
        </p:nvGraphicFramePr>
        <p:xfrm>
          <a:off x="4159250" y="3727450"/>
          <a:ext cx="439738" cy="439738"/>
        </p:xfrm>
        <a:graphic>
          <a:graphicData uri="http://schemas.openxmlformats.org/presentationml/2006/ole">
            <p:oleObj spid="_x0000_s29038" name="Equation" r:id="rId7" imgW="253780" imgH="253780" progId="Equation.3">
              <p:embed/>
            </p:oleObj>
          </a:graphicData>
        </a:graphic>
      </p:graphicFrame>
      <p:graphicFrame>
        <p:nvGraphicFramePr>
          <p:cNvPr id="1845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401163"/>
              </p:ext>
            </p:extLst>
          </p:nvPr>
        </p:nvGraphicFramePr>
        <p:xfrm>
          <a:off x="4246563" y="4492625"/>
          <a:ext cx="284162" cy="417513"/>
        </p:xfrm>
        <a:graphic>
          <a:graphicData uri="http://schemas.openxmlformats.org/presentationml/2006/ole">
            <p:oleObj spid="_x0000_s29039" name="Equation" r:id="rId8" imgW="164957" imgH="241091" progId="Equation.3">
              <p:embed/>
            </p:oleObj>
          </a:graphicData>
        </a:graphic>
      </p:graphicFrame>
      <p:graphicFrame>
        <p:nvGraphicFramePr>
          <p:cNvPr id="1845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579611"/>
              </p:ext>
            </p:extLst>
          </p:nvPr>
        </p:nvGraphicFramePr>
        <p:xfrm>
          <a:off x="1833563" y="3208338"/>
          <a:ext cx="439737" cy="439737"/>
        </p:xfrm>
        <a:graphic>
          <a:graphicData uri="http://schemas.openxmlformats.org/presentationml/2006/ole">
            <p:oleObj spid="_x0000_s29040" name="Equation" r:id="rId9" imgW="253780" imgH="253780" progId="Equation.3">
              <p:embed/>
            </p:oleObj>
          </a:graphicData>
        </a:graphic>
      </p:graphicFrame>
      <p:graphicFrame>
        <p:nvGraphicFramePr>
          <p:cNvPr id="1845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4030217"/>
              </p:ext>
            </p:extLst>
          </p:nvPr>
        </p:nvGraphicFramePr>
        <p:xfrm>
          <a:off x="703263" y="2446338"/>
          <a:ext cx="314325" cy="420687"/>
        </p:xfrm>
        <a:graphic>
          <a:graphicData uri="http://schemas.openxmlformats.org/presentationml/2006/ole">
            <p:oleObj spid="_x0000_s29041" name="Equation" r:id="rId10" imgW="152268" imgH="203024" progId="Equation.3">
              <p:embed/>
            </p:oleObj>
          </a:graphicData>
        </a:graphic>
      </p:graphicFrame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…. laboratory magnetic field </a:t>
            </a:r>
          </a:p>
        </p:txBody>
      </p:sp>
      <p:sp>
        <p:nvSpPr>
          <p:cNvPr id="18454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…electric field in A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Lamb shift measurement with external magnetic field</a:t>
            </a:r>
          </a:p>
        </p:txBody>
      </p:sp>
      <p:pic>
        <p:nvPicPr>
          <p:cNvPr id="62503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948" y="4223332"/>
            <a:ext cx="877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7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997D3-DB26-4D70-A69D-1E53F590840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727200" y="3886200"/>
            <a:ext cx="2417763" cy="191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perturbative QCD: </a:t>
            </a:r>
          </a:p>
          <a:p>
            <a:pPr algn="l" eaLnBrk="0" hangingPunct="0"/>
            <a:r>
              <a:rPr lang="en-US" sz="1800" b="1" i="1">
                <a:solidFill>
                  <a:srgbClr val="0066FF"/>
                </a:solidFill>
                <a:latin typeface="Times New Roman" pitchFamily="18" charset="0"/>
              </a:rPr>
              <a:t>        L</a:t>
            </a:r>
            <a:r>
              <a:rPr lang="en-US" sz="1800" b="1" i="1" baseline="-25000">
                <a:solidFill>
                  <a:srgbClr val="0066FF"/>
                </a:solidFill>
                <a:latin typeface="Times New Roman" pitchFamily="18" charset="0"/>
              </a:rPr>
              <a:t>QCD 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(q,g)</a:t>
            </a:r>
            <a:r>
              <a:rPr lang="en-US" sz="800" b="1">
                <a:solidFill>
                  <a:srgbClr val="0066FF"/>
                </a:solidFill>
                <a:latin typeface="Times New Roman" pitchFamily="18" charset="0"/>
              </a:rPr>
              <a:t>       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Interaction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„weak“ 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(asympt. freedom): 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expansion in coupling.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Check only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sym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(m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&lt;&lt;</a:t>
            </a:r>
            <a:r>
              <a:rPr lang="en-US" sz="220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2200" i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325813" y="984250"/>
            <a:ext cx="2474912" cy="809625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44563" y="1520825"/>
            <a:ext cx="1079500" cy="544513"/>
          </a:xfrm>
          <a:prstGeom prst="rect">
            <a:avLst/>
          </a:prstGeom>
          <a:solidFill>
            <a:srgbClr val="CC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1"/>
                </a:solidFill>
                <a:latin typeface="Times" pitchFamily="18" charset="0"/>
              </a:rPr>
              <a:t>L</a:t>
            </a:r>
            <a:r>
              <a:rPr lang="en-US" sz="2800" b="1" i="1" baseline="-25000">
                <a:solidFill>
                  <a:schemeClr val="tx1"/>
                </a:solidFill>
                <a:latin typeface="Helvetica" pitchFamily="68" charset="0"/>
              </a:rPr>
              <a:t>weak</a:t>
            </a:r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46538" y="2065338"/>
            <a:ext cx="1079500" cy="544512"/>
          </a:xfrm>
          <a:prstGeom prst="rect">
            <a:avLst/>
          </a:prstGeom>
          <a:solidFill>
            <a:srgbClr val="FFCC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1"/>
                </a:solidFill>
                <a:latin typeface="Times" pitchFamily="18" charset="0"/>
              </a:rPr>
              <a:t>L</a:t>
            </a:r>
            <a:r>
              <a:rPr lang="en-US" sz="2800" b="1" i="1" baseline="-25000">
                <a:solidFill>
                  <a:schemeClr val="tx1"/>
                </a:solidFill>
                <a:latin typeface="Helvetica" pitchFamily="68" charset="0"/>
              </a:rPr>
              <a:t>QCD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105650" y="1520825"/>
            <a:ext cx="1079500" cy="544513"/>
          </a:xfrm>
          <a:prstGeom prst="rect">
            <a:avLst/>
          </a:prstGeom>
          <a:solidFill>
            <a:srgbClr val="CCFFCC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tx1"/>
                </a:solidFill>
                <a:latin typeface="Times" pitchFamily="18" charset="0"/>
              </a:rPr>
              <a:t>L</a:t>
            </a:r>
            <a:r>
              <a:rPr lang="en-US" sz="2800" b="1" i="1" baseline="-25000">
                <a:solidFill>
                  <a:schemeClr val="tx1"/>
                </a:solidFill>
                <a:latin typeface="Helvetica" pitchFamily="68" charset="0"/>
              </a:rPr>
              <a:t>QED</a:t>
            </a:r>
            <a:endParaRPr lang="en-US" sz="2800" b="1">
              <a:solidFill>
                <a:schemeClr val="tx1"/>
              </a:solidFill>
              <a:latin typeface="Helvetica" pitchFamily="6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90875" y="849313"/>
            <a:ext cx="2744788" cy="630237"/>
            <a:chOff x="1281" y="597"/>
            <a:chExt cx="1729" cy="397"/>
          </a:xfrm>
        </p:grpSpPr>
        <p:sp>
          <p:nvSpPr>
            <p:cNvPr id="26655" name="AutoShape 9"/>
            <p:cNvSpPr>
              <a:spLocks noChangeArrowheads="1"/>
            </p:cNvSpPr>
            <p:nvPr/>
          </p:nvSpPr>
          <p:spPr bwMode="auto">
            <a:xfrm>
              <a:off x="1281" y="597"/>
              <a:ext cx="1729" cy="397"/>
            </a:xfrm>
            <a:prstGeom prst="roundRect">
              <a:avLst>
                <a:gd name="adj" fmla="val 16667"/>
              </a:avLst>
            </a:prstGeom>
            <a:solidFill>
              <a:srgbClr val="F7FEA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Text Box 10"/>
            <p:cNvSpPr txBox="1">
              <a:spLocks noChangeArrowheads="1"/>
            </p:cNvSpPr>
            <p:nvPr/>
          </p:nvSpPr>
          <p:spPr bwMode="auto">
            <a:xfrm>
              <a:off x="1366" y="654"/>
              <a:ext cx="1559" cy="288"/>
            </a:xfrm>
            <a:prstGeom prst="rect">
              <a:avLst/>
            </a:prstGeom>
            <a:solidFill>
              <a:srgbClr val="F7FEA0"/>
            </a:solidFill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Standard Model</a:t>
              </a:r>
            </a:p>
          </p:txBody>
        </p:sp>
      </p:grp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2024063" y="1433513"/>
            <a:ext cx="121285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4587875" y="1479550"/>
            <a:ext cx="1588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5891213" y="1433513"/>
            <a:ext cx="1214437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>
            <a:off x="5129213" y="2271713"/>
            <a:ext cx="671512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H="1">
            <a:off x="3300413" y="2271713"/>
            <a:ext cx="720725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24113" y="2527300"/>
            <a:ext cx="1035050" cy="630238"/>
            <a:chOff x="1755" y="2184"/>
            <a:chExt cx="652" cy="397"/>
          </a:xfrm>
        </p:grpSpPr>
        <p:sp>
          <p:nvSpPr>
            <p:cNvPr id="26653" name="Oval 17"/>
            <p:cNvSpPr>
              <a:spLocks noChangeArrowheads="1"/>
            </p:cNvSpPr>
            <p:nvPr/>
          </p:nvSpPr>
          <p:spPr bwMode="auto">
            <a:xfrm>
              <a:off x="1755" y="2184"/>
              <a:ext cx="652" cy="397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Text Box 18"/>
            <p:cNvSpPr txBox="1">
              <a:spLocks noChangeArrowheads="1"/>
            </p:cNvSpPr>
            <p:nvPr/>
          </p:nvSpPr>
          <p:spPr bwMode="auto">
            <a:xfrm>
              <a:off x="1812" y="2241"/>
              <a:ext cx="5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Q&gt;&gt;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18175" y="2527300"/>
            <a:ext cx="1035050" cy="630238"/>
            <a:chOff x="3371" y="2184"/>
            <a:chExt cx="652" cy="397"/>
          </a:xfrm>
        </p:grpSpPr>
        <p:sp>
          <p:nvSpPr>
            <p:cNvPr id="26651" name="Oval 20"/>
            <p:cNvSpPr>
              <a:spLocks noChangeArrowheads="1"/>
            </p:cNvSpPr>
            <p:nvPr/>
          </p:nvSpPr>
          <p:spPr bwMode="auto">
            <a:xfrm>
              <a:off x="3371" y="2184"/>
              <a:ext cx="652" cy="397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1"/>
            <p:cNvSpPr txBox="1">
              <a:spLocks noChangeArrowheads="1"/>
            </p:cNvSpPr>
            <p:nvPr/>
          </p:nvSpPr>
          <p:spPr bwMode="auto">
            <a:xfrm>
              <a:off x="3428" y="2241"/>
              <a:ext cx="5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Q&lt;&lt;</a:t>
              </a:r>
            </a:p>
          </p:txBody>
        </p:sp>
      </p:grp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6635750" y="2586038"/>
            <a:ext cx="19272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LOW energy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(large distance)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6641" name="Text Box 23"/>
          <p:cNvSpPr txBox="1">
            <a:spLocks noChangeArrowheads="1"/>
          </p:cNvSpPr>
          <p:nvPr/>
        </p:nvSpPr>
        <p:spPr bwMode="auto">
          <a:xfrm>
            <a:off x="574675" y="2573338"/>
            <a:ext cx="19272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HIGH energy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(small distance)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6642" name="Text Box 24"/>
          <p:cNvSpPr txBox="1">
            <a:spLocks noChangeArrowheads="1"/>
          </p:cNvSpPr>
          <p:nvPr/>
        </p:nvSpPr>
        <p:spPr bwMode="auto">
          <a:xfrm>
            <a:off x="4954588" y="3771900"/>
            <a:ext cx="2830512" cy="2192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chiral sym. &amp; breaking: </a:t>
            </a:r>
            <a:br>
              <a:rPr lang="en-US" sz="1800" b="1">
                <a:solidFill>
                  <a:srgbClr val="0066FF"/>
                </a:solidFill>
                <a:latin typeface="Times New Roman" pitchFamily="18" charset="0"/>
              </a:rPr>
            </a:b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       </a:t>
            </a:r>
            <a:r>
              <a:rPr lang="en-US" sz="1800" b="1" i="1">
                <a:solidFill>
                  <a:srgbClr val="0066FF"/>
                </a:solidFill>
                <a:latin typeface="Times New Roman" pitchFamily="18" charset="0"/>
              </a:rPr>
              <a:t>L</a:t>
            </a:r>
            <a:r>
              <a:rPr lang="en-US" sz="1800" b="1" i="1" baseline="-25000">
                <a:solidFill>
                  <a:srgbClr val="0066FF"/>
                </a:solidFill>
                <a:latin typeface="Times New Roman" pitchFamily="18" charset="0"/>
              </a:rPr>
              <a:t>eff 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(GB: 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,K,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</a:t>
            </a:r>
            <a:r>
              <a:rPr lang="en-US" sz="1800" b="1">
                <a:solidFill>
                  <a:srgbClr val="0066FF"/>
                </a:solidFill>
                <a:latin typeface="Times New Roman" pitchFamily="18" charset="0"/>
              </a:rPr>
              <a:t>)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Interaction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„strong“ 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(confinement) - </a:t>
            </a: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but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algn="l" eaLnBrk="0" hangingPunct="0"/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expansion in mom. &amp; mass.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Check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sym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as well as </a:t>
            </a:r>
          </a:p>
          <a:p>
            <a:pPr algn="l" eaLnBrk="0" hangingPunct="0">
              <a:lnSpc>
                <a:spcPct val="130000"/>
              </a:lnSpc>
            </a:pPr>
            <a:r>
              <a:rPr lang="en-US" sz="1800" b="1" i="1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sz="1800" b="1" i="1" baseline="-25000">
                <a:solidFill>
                  <a:srgbClr val="CC0000"/>
                </a:solidFill>
                <a:latin typeface="Times New Roman" pitchFamily="18" charset="0"/>
              </a:rPr>
              <a:t>non-sym</a:t>
            </a:r>
          </a:p>
        </p:txBody>
      </p:sp>
      <p:sp>
        <p:nvSpPr>
          <p:cNvPr id="26643" name="Text Box 25"/>
          <p:cNvSpPr txBox="1">
            <a:spLocks noChangeArrowheads="1"/>
          </p:cNvSpPr>
          <p:nvPr/>
        </p:nvSpPr>
        <p:spPr bwMode="auto">
          <a:xfrm>
            <a:off x="3508375" y="2995613"/>
            <a:ext cx="2189163" cy="3857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QCD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i="1" baseline="-25000">
                <a:solidFill>
                  <a:schemeClr val="tx1"/>
                </a:solidFill>
                <a:latin typeface="Times New Roman" pitchFamily="18" charset="0"/>
              </a:rPr>
              <a:t>sym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+ </a:t>
            </a:r>
            <a:r>
              <a:rPr lang="en-US" sz="1800" b="1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b="1" i="1" baseline="-25000">
                <a:solidFill>
                  <a:schemeClr val="tx1"/>
                </a:solidFill>
                <a:latin typeface="Times New Roman" pitchFamily="18" charset="0"/>
              </a:rPr>
              <a:t>non-sym</a:t>
            </a:r>
          </a:p>
        </p:txBody>
      </p:sp>
      <p:sp>
        <p:nvSpPr>
          <p:cNvPr id="26644" name="Text Box 26"/>
          <p:cNvSpPr txBox="1">
            <a:spLocks noChangeArrowheads="1"/>
          </p:cNvSpPr>
          <p:nvPr/>
        </p:nvSpPr>
        <p:spPr bwMode="auto">
          <a:xfrm>
            <a:off x="3821113" y="3367088"/>
            <a:ext cx="154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(chiral symmetry)</a:t>
            </a:r>
            <a:endParaRPr lang="en-US"/>
          </a:p>
        </p:txBody>
      </p:sp>
      <p:sp>
        <p:nvSpPr>
          <p:cNvPr id="26645" name="Text Box 27"/>
          <p:cNvSpPr txBox="1">
            <a:spLocks noChangeArrowheads="1"/>
          </p:cNvSpPr>
          <p:nvPr/>
        </p:nvSpPr>
        <p:spPr bwMode="auto">
          <a:xfrm>
            <a:off x="5430838" y="6115050"/>
            <a:ext cx="1552575" cy="5270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spontaneously</a:t>
            </a:r>
          </a:p>
          <a:p>
            <a:r>
              <a:rPr lang="en-US" sz="1400">
                <a:solidFill>
                  <a:schemeClr val="tx1"/>
                </a:solidFill>
              </a:rPr>
              <a:t>broken symmetry</a:t>
            </a:r>
            <a:endParaRPr lang="en-US"/>
          </a:p>
        </p:txBody>
      </p:sp>
      <p:sp>
        <p:nvSpPr>
          <p:cNvPr id="26646" name="Text Box 28"/>
          <p:cNvSpPr txBox="1">
            <a:spLocks noChangeArrowheads="1"/>
          </p:cNvSpPr>
          <p:nvPr/>
        </p:nvSpPr>
        <p:spPr bwMode="auto">
          <a:xfrm>
            <a:off x="7240588" y="6115050"/>
            <a:ext cx="1112837" cy="5270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quark-</a:t>
            </a:r>
          </a:p>
          <a:p>
            <a:r>
              <a:rPr lang="en-US" sz="1400">
                <a:solidFill>
                  <a:schemeClr val="tx1"/>
                </a:solidFill>
              </a:rPr>
              <a:t>condensate</a:t>
            </a:r>
            <a:endParaRPr lang="en-US"/>
          </a:p>
        </p:txBody>
      </p:sp>
      <p:sp>
        <p:nvSpPr>
          <p:cNvPr id="26647" name="Line 29"/>
          <p:cNvSpPr>
            <a:spLocks noChangeShapeType="1"/>
          </p:cNvSpPr>
          <p:nvPr/>
        </p:nvSpPr>
        <p:spPr bwMode="auto">
          <a:xfrm>
            <a:off x="5132388" y="6389688"/>
            <a:ext cx="304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30"/>
          <p:cNvSpPr>
            <a:spLocks noChangeShapeType="1"/>
          </p:cNvSpPr>
          <p:nvPr/>
        </p:nvSpPr>
        <p:spPr bwMode="auto">
          <a:xfrm>
            <a:off x="5130800" y="5872163"/>
            <a:ext cx="0" cy="5207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31"/>
          <p:cNvSpPr>
            <a:spLocks noChangeShapeType="1"/>
          </p:cNvSpPr>
          <p:nvPr/>
        </p:nvSpPr>
        <p:spPr bwMode="auto">
          <a:xfrm>
            <a:off x="6991350" y="6384925"/>
            <a:ext cx="254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Theoretical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17B0F-0345-46BA-8646-E57992B3C4FD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35843" name="Slide Number Placehold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3841AC-720C-4810-83A5-9AE7ED095948}" type="slidenum">
              <a:rPr lang="ru-RU" sz="1400">
                <a:solidFill>
                  <a:schemeClr val="tx1"/>
                </a:solidFill>
              </a:rPr>
              <a:pPr algn="r"/>
              <a:t>40</a:t>
            </a:fld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35844" name="Content Placeholder 3" descr="Fig 2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757238"/>
            <a:ext cx="72437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200" b="1" dirty="0">
              <a:ln w="6350">
                <a:noFill/>
              </a:ln>
              <a:solidFill>
                <a:srgbClr val="FF00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Resonant enhancement</a:t>
            </a:r>
            <a:endParaRPr lang="en-GB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38C15-578D-4FFE-AF8B-3E2B206B2B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62" y="857796"/>
            <a:ext cx="8784976" cy="5976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6868" name="Picture 13" descr="Mag1.png"/>
          <p:cNvPicPr>
            <a:picLocks noChangeAspect="1"/>
          </p:cNvPicPr>
          <p:nvPr/>
        </p:nvPicPr>
        <p:blipFill>
          <a:blip r:embed="rId2" cstate="print"/>
          <a:srcRect l="5536" t="27065" r="5536" b="22144"/>
          <a:stretch>
            <a:fillRect/>
          </a:stretch>
        </p:blipFill>
        <p:spPr bwMode="auto">
          <a:xfrm>
            <a:off x="317500" y="1241425"/>
            <a:ext cx="776922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RAC+Bertolucci-2010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4770" y="3647212"/>
            <a:ext cx="4582444" cy="2842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reezing" dir="t">
              <a:rot lat="0" lon="0" rev="0"/>
            </a:lightRig>
          </a:scene3d>
          <a:sp3d prstMaterial="softEdge">
            <a:bevelB prst="relaxedInset"/>
          </a:sp3d>
        </p:spPr>
      </p:pic>
      <p:sp>
        <p:nvSpPr>
          <p:cNvPr id="6" name="Line Callout 2 (Accent Bar) 5"/>
          <p:cNvSpPr/>
          <p:nvPr/>
        </p:nvSpPr>
        <p:spPr>
          <a:xfrm>
            <a:off x="3276600" y="3141663"/>
            <a:ext cx="1800225" cy="215900"/>
          </a:xfrm>
          <a:prstGeom prst="accentCallout2">
            <a:avLst>
              <a:gd name="adj1" fmla="val 8062"/>
              <a:gd name="adj2" fmla="val -465"/>
              <a:gd name="adj3" fmla="val -56236"/>
              <a:gd name="adj4" fmla="val -8718"/>
              <a:gd name="adj5" fmla="val -83586"/>
              <a:gd name="adj6" fmla="val -20298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secondary</a:t>
            </a:r>
          </a:p>
        </p:txBody>
      </p:sp>
      <p:sp>
        <p:nvSpPr>
          <p:cNvPr id="7" name="Line Callout 2 (Accent Bar) 6"/>
          <p:cNvSpPr/>
          <p:nvPr/>
        </p:nvSpPr>
        <p:spPr>
          <a:xfrm>
            <a:off x="4932363" y="2781300"/>
            <a:ext cx="1223962" cy="215900"/>
          </a:xfrm>
          <a:prstGeom prst="accentCallout2">
            <a:avLst>
              <a:gd name="adj1" fmla="val -3802"/>
              <a:gd name="adj2" fmla="val -997"/>
              <a:gd name="adj3" fmla="val -26354"/>
              <a:gd name="adj4" fmla="val -23605"/>
              <a:gd name="adj5" fmla="val -90582"/>
              <a:gd name="adj6" fmla="val -3661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888" y="2974975"/>
            <a:ext cx="36036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96815"/>
              <a:gd name="adj2" fmla="val 45495"/>
              <a:gd name="adj3" fmla="val 268559"/>
              <a:gd name="adj4" fmla="val 47173"/>
              <a:gd name="adj5" fmla="val 423027"/>
              <a:gd name="adj6" fmla="val 59600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107224"/>
              <a:gd name="adj2" fmla="val 100314"/>
              <a:gd name="adj3" fmla="val 209576"/>
              <a:gd name="adj4" fmla="val 129749"/>
              <a:gd name="adj5" fmla="val 357105"/>
              <a:gd name="adj6" fmla="val 15952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Callout 2 (Accent Bar) 10"/>
          <p:cNvSpPr/>
          <p:nvPr/>
        </p:nvSpPr>
        <p:spPr>
          <a:xfrm>
            <a:off x="5292725" y="908050"/>
            <a:ext cx="1079500" cy="217488"/>
          </a:xfrm>
          <a:prstGeom prst="accentCallout2">
            <a:avLst>
              <a:gd name="adj1" fmla="val 107224"/>
              <a:gd name="adj2" fmla="val -303"/>
              <a:gd name="adj3" fmla="val 285906"/>
              <a:gd name="adj4" fmla="val -18055"/>
              <a:gd name="adj5" fmla="val 587943"/>
              <a:gd name="adj6" fmla="val -3132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Resonators</a:t>
            </a:r>
          </a:p>
        </p:txBody>
      </p:sp>
      <p:sp>
        <p:nvSpPr>
          <p:cNvPr id="12" name="Line Callout 2 (Accent Bar) 11"/>
          <p:cNvSpPr/>
          <p:nvPr/>
        </p:nvSpPr>
        <p:spPr>
          <a:xfrm>
            <a:off x="3103563" y="1662113"/>
            <a:ext cx="1543050" cy="504825"/>
          </a:xfrm>
          <a:prstGeom prst="accentCallout2">
            <a:avLst>
              <a:gd name="adj1" fmla="val 96815"/>
              <a:gd name="adj2" fmla="val 100194"/>
              <a:gd name="adj3" fmla="val 153648"/>
              <a:gd name="adj4" fmla="val 63862"/>
              <a:gd name="adj5" fmla="val 192542"/>
              <a:gd name="adj6" fmla="val 587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400" b="1" i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7" name="TextBox 22"/>
          <p:cNvSpPr txBox="1">
            <a:spLocks noChangeArrowheads="1"/>
          </p:cNvSpPr>
          <p:nvPr/>
        </p:nvSpPr>
        <p:spPr bwMode="auto">
          <a:xfrm>
            <a:off x="4699000" y="6092825"/>
            <a:ext cx="66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res1</a:t>
            </a:r>
            <a:endParaRPr lang="en-US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78" name="TextBox 23"/>
          <p:cNvSpPr txBox="1">
            <a:spLocks noChangeArrowheads="1"/>
          </p:cNvSpPr>
          <p:nvPr/>
        </p:nvSpPr>
        <p:spPr bwMode="auto">
          <a:xfrm>
            <a:off x="5651500" y="60928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res2</a:t>
            </a:r>
            <a:endParaRPr lang="en-US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79" name="TextBox 24"/>
          <p:cNvSpPr txBox="1">
            <a:spLocks noChangeArrowheads="1"/>
          </p:cNvSpPr>
          <p:nvPr/>
        </p:nvSpPr>
        <p:spPr bwMode="auto">
          <a:xfrm>
            <a:off x="6588125" y="60928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res3</a:t>
            </a:r>
            <a:endParaRPr lang="en-US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6880" name="TextBox 25"/>
          <p:cNvSpPr txBox="1">
            <a:spLocks noChangeArrowheads="1"/>
          </p:cNvSpPr>
          <p:nvPr/>
        </p:nvSpPr>
        <p:spPr bwMode="auto">
          <a:xfrm>
            <a:off x="7451725" y="6092825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en-US" b="1" baseline="-25000">
                <a:solidFill>
                  <a:srgbClr val="0D0D0D"/>
                </a:solidFill>
                <a:latin typeface="Book Antiqua" pitchFamily="18" charset="0"/>
                <a:cs typeface="Arial" charset="0"/>
              </a:rPr>
              <a:t>res4</a:t>
            </a:r>
            <a:endParaRPr lang="en-US" b="1">
              <a:solidFill>
                <a:srgbClr val="0D0D0D"/>
              </a:solidFill>
              <a:latin typeface="Book Antiqua" pitchFamily="18" charset="0"/>
              <a:cs typeface="Arial" charset="0"/>
            </a:endParaRPr>
          </a:p>
        </p:txBody>
      </p:sp>
      <p:cxnSp>
        <p:nvCxnSpPr>
          <p:cNvPr id="36881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5994401" y="1717675"/>
            <a:ext cx="360362" cy="325437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2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7074693" y="1431132"/>
            <a:ext cx="360363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3" name="Straight Arrow Connector 34"/>
          <p:cNvCxnSpPr>
            <a:cxnSpLocks noChangeShapeType="1"/>
          </p:cNvCxnSpPr>
          <p:nvPr/>
        </p:nvCxnSpPr>
        <p:spPr bwMode="auto">
          <a:xfrm>
            <a:off x="6084888" y="2133600"/>
            <a:ext cx="503237" cy="142875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4" name="Straight Arrow Connector 35"/>
          <p:cNvCxnSpPr>
            <a:cxnSpLocks noChangeShapeType="1"/>
          </p:cNvCxnSpPr>
          <p:nvPr/>
        </p:nvCxnSpPr>
        <p:spPr bwMode="auto">
          <a:xfrm>
            <a:off x="7092950" y="1844675"/>
            <a:ext cx="503238" cy="144463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5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7866856" y="1215232"/>
            <a:ext cx="360363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6" name="Straight Arrow Connector 42"/>
          <p:cNvCxnSpPr>
            <a:cxnSpLocks noChangeShapeType="1"/>
          </p:cNvCxnSpPr>
          <p:nvPr/>
        </p:nvCxnSpPr>
        <p:spPr bwMode="auto">
          <a:xfrm>
            <a:off x="7885113" y="1628775"/>
            <a:ext cx="503237" cy="144463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7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5072857" y="1934369"/>
            <a:ext cx="360362" cy="323850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6888" name="Straight Arrow Connector 46"/>
          <p:cNvCxnSpPr>
            <a:cxnSpLocks noChangeShapeType="1"/>
          </p:cNvCxnSpPr>
          <p:nvPr/>
        </p:nvCxnSpPr>
        <p:spPr bwMode="auto">
          <a:xfrm>
            <a:off x="5076825" y="2335213"/>
            <a:ext cx="503238" cy="142875"/>
          </a:xfrm>
          <a:prstGeom prst="straightConnector1">
            <a:avLst/>
          </a:prstGeom>
          <a:noFill/>
          <a:ln w="22225" algn="ctr">
            <a:solidFill>
              <a:srgbClr val="006699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6889" name="TextBox 47"/>
          <p:cNvSpPr txBox="1">
            <a:spLocks noChangeArrowheads="1"/>
          </p:cNvSpPr>
          <p:nvPr/>
        </p:nvSpPr>
        <p:spPr bwMode="auto">
          <a:xfrm>
            <a:off x="5326063" y="15319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27" name="Line Callout 2 (Accent Bar) 26"/>
          <p:cNvSpPr/>
          <p:nvPr/>
        </p:nvSpPr>
        <p:spPr>
          <a:xfrm>
            <a:off x="7308850" y="2205038"/>
            <a:ext cx="792163" cy="215900"/>
          </a:xfrm>
          <a:prstGeom prst="accentCallout2">
            <a:avLst>
              <a:gd name="adj1" fmla="val -3802"/>
              <a:gd name="adj2" fmla="val 103218"/>
              <a:gd name="adj3" fmla="val -118522"/>
              <a:gd name="adj4" fmla="val 89043"/>
              <a:gd name="adj5" fmla="val -206644"/>
              <a:gd name="adj6" fmla="val 84466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 foil</a:t>
            </a:r>
          </a:p>
        </p:txBody>
      </p:sp>
      <p:sp>
        <p:nvSpPr>
          <p:cNvPr id="36891" name="TextBox 47"/>
          <p:cNvSpPr txBox="1">
            <a:spLocks noChangeArrowheads="1"/>
          </p:cNvSpPr>
          <p:nvPr/>
        </p:nvSpPr>
        <p:spPr bwMode="auto">
          <a:xfrm>
            <a:off x="6211888" y="12954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2" name="TextBox 47"/>
          <p:cNvSpPr txBox="1">
            <a:spLocks noChangeArrowheads="1"/>
          </p:cNvSpPr>
          <p:nvPr/>
        </p:nvSpPr>
        <p:spPr bwMode="auto">
          <a:xfrm>
            <a:off x="5532438" y="2208213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3" name="TextBox 47"/>
          <p:cNvSpPr txBox="1">
            <a:spLocks noChangeArrowheads="1"/>
          </p:cNvSpPr>
          <p:nvPr/>
        </p:nvSpPr>
        <p:spPr bwMode="auto">
          <a:xfrm>
            <a:off x="6521450" y="20320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4" name="TextBox 47"/>
          <p:cNvSpPr txBox="1">
            <a:spLocks noChangeArrowheads="1"/>
          </p:cNvSpPr>
          <p:nvPr/>
        </p:nvSpPr>
        <p:spPr bwMode="auto">
          <a:xfrm>
            <a:off x="7286625" y="1016000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5" name="TextBox 47"/>
          <p:cNvSpPr txBox="1">
            <a:spLocks noChangeArrowheads="1"/>
          </p:cNvSpPr>
          <p:nvPr/>
        </p:nvSpPr>
        <p:spPr bwMode="auto">
          <a:xfrm>
            <a:off x="7524750" y="17684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36896" name="TextBox 47"/>
          <p:cNvSpPr txBox="1">
            <a:spLocks noChangeArrowheads="1"/>
          </p:cNvSpPr>
          <p:nvPr/>
        </p:nvSpPr>
        <p:spPr bwMode="auto">
          <a:xfrm>
            <a:off x="8158163" y="8667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36897" name="TextBox 47"/>
          <p:cNvSpPr txBox="1">
            <a:spLocks noChangeArrowheads="1"/>
          </p:cNvSpPr>
          <p:nvPr/>
        </p:nvSpPr>
        <p:spPr bwMode="auto">
          <a:xfrm>
            <a:off x="8321675" y="1514475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D0D0D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</a:t>
            </a:r>
            <a:r>
              <a:rPr lang="en-US" sz="2400" b="1" baseline="30000">
                <a:solidFill>
                  <a:srgbClr val="0D0D0D"/>
                </a:solidFill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36898" name="Text Box 47"/>
          <p:cNvSpPr txBox="1">
            <a:spLocks noChangeArrowheads="1"/>
          </p:cNvSpPr>
          <p:nvPr/>
        </p:nvSpPr>
        <p:spPr bwMode="auto">
          <a:xfrm>
            <a:off x="3071813" y="1727200"/>
            <a:ext cx="16573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GB" i="1" baseline="30000">
                <a:solidFill>
                  <a:srgbClr val="660066"/>
                </a:solidFill>
                <a:latin typeface="Times New Roman" pitchFamily="18" charset="0"/>
              </a:rPr>
              <a:t>*</a:t>
            </a:r>
            <a:r>
              <a:rPr lang="en-GB" i="1" baseline="-2500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lang="en-GB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   </a:t>
            </a:r>
            <a:r>
              <a:rPr lang="en-GB" i="1">
                <a:solidFill>
                  <a:srgbClr val="660066"/>
                </a:solidFill>
                <a:latin typeface="Times New Roman" pitchFamily="18" charset="0"/>
              </a:rPr>
              <a:t>A*</a:t>
            </a:r>
            <a:r>
              <a:rPr lang="en-GB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</a:t>
            </a:r>
            <a:r>
              <a:rPr lang="en-GB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GB" i="1">
                <a:solidFill>
                  <a:srgbClr val="660066"/>
                </a:solidFill>
                <a:latin typeface="Times New Roman" pitchFamily="18" charset="0"/>
              </a:rPr>
              <a:t>A*</a:t>
            </a:r>
            <a:r>
              <a:rPr lang="en-GB" i="1" baseline="-25000">
                <a:solidFill>
                  <a:srgbClr val="660066"/>
                </a:solidFill>
                <a:latin typeface="Times New Roman" pitchFamily="18" charset="0"/>
                <a:sym typeface="Symbol" pitchFamily="18" charset="2"/>
              </a:rPr>
              <a:t>K</a:t>
            </a:r>
            <a:r>
              <a:rPr lang="en-GB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475E00"/>
              </a:gs>
              <a:gs pos="50000">
                <a:schemeClr val="folHlink"/>
              </a:gs>
              <a:gs pos="100000">
                <a:srgbClr val="475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DFD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Resonant method</a:t>
            </a:r>
            <a:endParaRPr lang="en-GB" sz="3200" b="1" dirty="0">
              <a:solidFill>
                <a:srgbClr val="FDFD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3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9C9F9E-BBE6-4666-872D-7DFA8E7C5E29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229600" cy="612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baseline="-25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i="1" baseline="-25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πK</a:t>
            </a:r>
            <a:r>
              <a:rPr lang="en-US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production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914400" y="1152525"/>
            <a:ext cx="990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30200" y="981075"/>
          <a:ext cx="6934200" cy="4089400"/>
        </p:xfrm>
        <a:graphic>
          <a:graphicData uri="http://schemas.openxmlformats.org/presentationml/2006/ole">
            <p:oleObj spid="_x0000_s198716" name="Equation" r:id="rId3" imgW="2908300" imgH="1714500" progId="">
              <p:embed/>
            </p:oleObj>
          </a:graphicData>
        </a:graphic>
      </p:graphicFrame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181600" y="4606925"/>
            <a:ext cx="2590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514350" y="4797425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6199188" y="4645025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620963" y="4784725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025" y="3659188"/>
            <a:ext cx="2514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1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5322888" y="1379538"/>
          <a:ext cx="347662" cy="288925"/>
        </p:xfrm>
        <a:graphic>
          <a:graphicData uri="http://schemas.openxmlformats.org/presentationml/2006/ole">
            <p:oleObj spid="_x0000_s198717" name="Equation" r:id="rId5" imgW="152202" imgH="12683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πK</a:t>
            </a: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production on PS and SPS at CERN</a:t>
            </a:r>
            <a:endParaRPr lang="ja-JP" altLang="en-US" dirty="0" smtClean="0"/>
          </a:p>
        </p:txBody>
      </p:sp>
      <p:pic>
        <p:nvPicPr>
          <p:cNvPr id="2051" name="コンテンツ プレースホルダー 3" descr="450_aa_momenta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8350" r="-38350"/>
          <a:stretch>
            <a:fillRect/>
          </a:stretch>
        </p:blipFill>
        <p:spPr>
          <a:xfrm>
            <a:off x="-2556792" y="1417638"/>
            <a:ext cx="14185576" cy="532373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5038627"/>
              </p:ext>
            </p:extLst>
          </p:nvPr>
        </p:nvGraphicFramePr>
        <p:xfrm>
          <a:off x="457200" y="1600200"/>
          <a:ext cx="8229600" cy="21088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Yield ratio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17</a:t>
                      </a:r>
                      <a:endParaRPr kumimoji="1" lang="ja-JP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1" lang="el-GR" altLang="ja-JP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35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1" lang="el-GR" altLang="ja-JP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+</a:t>
                      </a: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π</a:t>
                      </a:r>
                      <a:r>
                        <a:rPr kumimoji="1" lang="el-GR" altLang="ja-JP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−</a:t>
                      </a:r>
                      <a:r>
                        <a:rPr kumimoji="1" lang="el-GR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 atoms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1" charset="-128"/>
                        </a:rPr>
                        <a:t>27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091" name="テキスト ボックス 4"/>
          <p:cNvSpPr txBox="1">
            <a:spLocks noChangeArrowheads="1"/>
          </p:cNvSpPr>
          <p:nvPr/>
        </p:nvSpPr>
        <p:spPr bwMode="auto">
          <a:xfrm>
            <a:off x="286927" y="4077072"/>
            <a:ext cx="8848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/>
              <a:t>	</a:t>
            </a:r>
            <a:r>
              <a:rPr lang="en-US" altLang="ja-JP" sz="3200" dirty="0" smtClean="0"/>
              <a:t>The ratio of π</a:t>
            </a:r>
            <a:r>
              <a:rPr lang="en-US" altLang="ja-JP" sz="3200" baseline="30000" dirty="0" smtClean="0"/>
              <a:t>+</a:t>
            </a:r>
            <a:r>
              <a:rPr lang="en-US" altLang="ja-JP" sz="3200" dirty="0" smtClean="0"/>
              <a:t>π</a:t>
            </a:r>
            <a:r>
              <a:rPr lang="en-US" altLang="ja-JP" sz="3200" baseline="30000" dirty="0"/>
              <a:t>−</a:t>
            </a:r>
            <a:r>
              <a:rPr lang="en-US" altLang="ja-JP" sz="3200" dirty="0"/>
              <a:t>, π</a:t>
            </a:r>
            <a:r>
              <a:rPr lang="en-US" altLang="ja-JP" sz="3200" baseline="30000" dirty="0"/>
              <a:t>+</a:t>
            </a:r>
            <a:r>
              <a:rPr lang="en-US" altLang="ja-JP" sz="3200" dirty="0"/>
              <a:t>K</a:t>
            </a:r>
            <a:r>
              <a:rPr lang="en-US" altLang="ja-JP" sz="3200" baseline="30000" dirty="0"/>
              <a:t>−</a:t>
            </a:r>
            <a:r>
              <a:rPr lang="en-US" altLang="ja-JP" sz="3200" dirty="0"/>
              <a:t> and K</a:t>
            </a:r>
            <a:r>
              <a:rPr lang="en-US" altLang="ja-JP" sz="3200" baseline="30000" dirty="0"/>
              <a:t>+</a:t>
            </a:r>
            <a:r>
              <a:rPr lang="en-US" altLang="ja-JP" sz="3200" dirty="0"/>
              <a:t>π</a:t>
            </a:r>
            <a:r>
              <a:rPr lang="en-US" altLang="ja-JP" sz="3200" baseline="30000" dirty="0"/>
              <a:t>−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atom yields at </a:t>
            </a:r>
            <a:r>
              <a:rPr lang="en-US" altLang="ja-JP" sz="3200" dirty="0"/>
              <a:t>the </a:t>
            </a:r>
            <a:r>
              <a:rPr lang="en-US" altLang="ja-JP" sz="3200" dirty="0" smtClean="0"/>
              <a:t>proton </a:t>
            </a:r>
            <a:r>
              <a:rPr lang="en-US" altLang="ja-JP" sz="3200" dirty="0"/>
              <a:t>momenta 450 </a:t>
            </a:r>
            <a:r>
              <a:rPr lang="en-US" altLang="ja-JP" sz="3200" dirty="0" err="1"/>
              <a:t>GeV</a:t>
            </a:r>
            <a:r>
              <a:rPr lang="en-US" altLang="ja-JP" sz="3200" dirty="0"/>
              <a:t>/c and angle 4</a:t>
            </a:r>
            <a:r>
              <a:rPr lang="en-US" altLang="ja-JP" sz="4000" baseline="30000" dirty="0"/>
              <a:t>◦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to </a:t>
            </a:r>
            <a:r>
              <a:rPr lang="en-US" altLang="ja-JP" sz="3200" dirty="0"/>
              <a:t>the yields at the proton momenta 24 </a:t>
            </a:r>
            <a:r>
              <a:rPr lang="en-US" altLang="ja-JP" sz="3200" dirty="0" err="1"/>
              <a:t>GeV</a:t>
            </a:r>
            <a:r>
              <a:rPr lang="en-US" altLang="ja-JP" sz="3200" dirty="0"/>
              <a:t>/c and </a:t>
            </a:r>
            <a:r>
              <a:rPr lang="en-US" altLang="ja-JP" sz="3200" dirty="0" smtClean="0"/>
              <a:t>angle 5.7</a:t>
            </a:r>
            <a:r>
              <a:rPr lang="en-US" altLang="ja-JP" sz="4000" baseline="30000" dirty="0"/>
              <a:t>◦</a:t>
            </a:r>
            <a:r>
              <a:rPr lang="en-US" altLang="ja-JP" sz="3200" dirty="0"/>
              <a:t>.</a:t>
            </a:r>
            <a:endParaRPr lang="ja-JP" altLang="en-US" sz="3200" dirty="0"/>
          </a:p>
        </p:txBody>
      </p:sp>
      <p:sp>
        <p:nvSpPr>
          <p:cNvPr id="3092" name="タイトル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πK</a:t>
            </a: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production on PS and SPS at CERN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DIRAC experiment on PS CERN measured 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atom lifetime with precision about 9%. With the existing additional statistic the lifetime will be measured with precision about 6% and 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scattering lengths with accuracy about 3%.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 existing statistics allows to measure the K</a:t>
            </a:r>
            <a:r>
              <a:rPr lang="el-GR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cross section production.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 statistics obtained in 2011 and 2012 allows to observe the long-lived 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atoms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74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Conclusion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33CC"/>
                </a:solidFill>
              </a:rPr>
              <a:t>The same setup on SPS CERN will allow: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To measure the </a:t>
            </a:r>
            <a:r>
              <a:rPr lang="en-US" dirty="0">
                <a:solidFill>
                  <a:srgbClr val="0033CC"/>
                </a:solidFill>
              </a:rPr>
              <a:t>K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dirty="0" smtClean="0">
                <a:solidFill>
                  <a:srgbClr val="0033CC"/>
                </a:solidFill>
              </a:rPr>
              <a:t>atom lifetime with precision better than 10% and to perform the first measurement of </a:t>
            </a:r>
            <a:r>
              <a:rPr lang="en-US" dirty="0">
                <a:solidFill>
                  <a:srgbClr val="0033CC"/>
                </a:solidFill>
              </a:rPr>
              <a:t>K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en-US" dirty="0" smtClean="0">
                <a:solidFill>
                  <a:srgbClr val="0033CC"/>
                </a:solidFill>
              </a:rPr>
              <a:t>scattering lengths</a:t>
            </a:r>
          </a:p>
          <a:p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To measure the Lamb shift of 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atom.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05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060848"/>
            <a:ext cx="69126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Thank you for your attention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9E41D9-0D50-4FFA-B9CA-BCDE51F0B5C6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538163"/>
            <a:ext cx="5651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I. ChPT predicts s-wave scattering lengths: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49275" y="1079500"/>
          <a:ext cx="5100638" cy="952500"/>
        </p:xfrm>
        <a:graphic>
          <a:graphicData uri="http://schemas.openxmlformats.org/presentationml/2006/ole">
            <p:oleObj spid="_x0000_s52382" name="Equation" r:id="rId3" imgW="2438400" imgH="457200" progId="">
              <p:embed/>
            </p:oleObj>
          </a:graphicData>
        </a:graphic>
      </p:graphicFrame>
      <p:sp>
        <p:nvSpPr>
          <p:cNvPr id="187400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1503363" y="0"/>
            <a:ext cx="6172200" cy="506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K</a:t>
            </a: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scattering lengths</a:t>
            </a:r>
            <a:endParaRPr lang="ru-RU" sz="4000" b="1" smtClean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823913" y="2233613"/>
          <a:ext cx="3987800" cy="523875"/>
        </p:xfrm>
        <a:graphic>
          <a:graphicData uri="http://schemas.openxmlformats.org/presentationml/2006/ole">
            <p:oleObj spid="_x0000_s52383" name="Equation" r:id="rId4" imgW="1473200" imgH="241300" progId="">
              <p:embed/>
            </p:oleObj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1341438" y="3697288"/>
          <a:ext cx="4681537" cy="539750"/>
        </p:xfrm>
        <a:graphic>
          <a:graphicData uri="http://schemas.openxmlformats.org/presentationml/2006/ole">
            <p:oleObj spid="_x0000_s52384" name="Equation" r:id="rId5" imgW="1866090" imgH="215806" progId="">
              <p:embed/>
            </p:oleObj>
          </a:graphicData>
        </a:graphic>
      </p:graphicFrame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982663" y="5343525"/>
          <a:ext cx="2881312" cy="423863"/>
        </p:xfrm>
        <a:graphic>
          <a:graphicData uri="http://schemas.openxmlformats.org/presentationml/2006/ole">
            <p:oleObj spid="_x0000_s52385" name="Equation" r:id="rId6" imgW="1638300" imgH="241300" progId="">
              <p:embed/>
            </p:oleObj>
          </a:graphicData>
        </a:graphic>
      </p:graphicFrame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6061075" y="1182688"/>
            <a:ext cx="2674938" cy="654050"/>
          </a:xfrm>
          <a:prstGeom prst="rect">
            <a:avLst/>
          </a:prstGeom>
          <a:noFill/>
          <a:ln w="12700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V. Bernard, N. Kaiser,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U. Meissner. </a:t>
            </a:r>
            <a:r>
              <a:rPr lang="en-US">
                <a:solidFill>
                  <a:srgbClr val="00CC99"/>
                </a:solidFill>
              </a:rPr>
              <a:t>–</a:t>
            </a:r>
            <a:r>
              <a:rPr lang="en-US">
                <a:solidFill>
                  <a:srgbClr val="990099"/>
                </a:solidFill>
              </a:rPr>
              <a:t> 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1991</a:t>
            </a:r>
            <a:endParaRPr lang="ru-RU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073400" y="3130550"/>
            <a:ext cx="4635500" cy="409575"/>
          </a:xfrm>
          <a:prstGeom prst="rect">
            <a:avLst/>
          </a:prstGeom>
          <a:noFill/>
          <a:ln w="12700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J. Bijnens, P. Talaver. – April 2004</a:t>
            </a:r>
            <a:endParaRPr lang="ru-RU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5419725" y="2336800"/>
            <a:ext cx="2070100" cy="409575"/>
          </a:xfrm>
          <a:prstGeom prst="rect">
            <a:avLst/>
          </a:prstGeom>
          <a:noFill/>
          <a:ln w="12700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A. Rossel. </a:t>
            </a:r>
            <a:r>
              <a:rPr lang="en-US">
                <a:solidFill>
                  <a:srgbClr val="00CC99"/>
                </a:solidFill>
              </a:rPr>
              <a:t>–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 1999</a:t>
            </a:r>
            <a:endParaRPr lang="ru-RU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320675" y="4586288"/>
            <a:ext cx="5651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II. Roy-Steiner equations:</a:t>
            </a:r>
          </a:p>
        </p:txBody>
      </p:sp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4797425" y="5262563"/>
            <a:ext cx="2930525" cy="409575"/>
          </a:xfrm>
          <a:prstGeom prst="rect">
            <a:avLst/>
          </a:prstGeom>
          <a:noFill/>
          <a:ln w="12700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P.B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ttiker et al. 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solidFill>
                  <a:srgbClr val="00CC99"/>
                </a:solidFill>
                <a:latin typeface="Times New Roman" pitchFamily="18" charset="0"/>
              </a:rPr>
              <a:t> 2004</a:t>
            </a:r>
            <a:endParaRPr lang="ru-RU">
              <a:solidFill>
                <a:srgbClr val="00CC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852"/>
            <a:ext cx="8526799" cy="63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7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FD12A-2B9A-4E85-9709-2DFEA25366C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Theoretical status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04800" y="9271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In ChPT the effective Lagrangian, which describes the 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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interaction, is an expansion in (even) terms:</a:t>
            </a:r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444500" y="2514600"/>
            <a:ext cx="811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Colangelo et al. in 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2001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using ChPT (2-loop) &amp; Roy equations: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760663" y="1620838"/>
          <a:ext cx="3967162" cy="585787"/>
        </p:xfrm>
        <a:graphic>
          <a:graphicData uri="http://schemas.openxmlformats.org/presentationml/2006/ole">
            <p:oleObj spid="_x0000_s51319" name="Equation" r:id="rId4" imgW="1549400" imgH="228600" progId="Equation.3">
              <p:embed/>
            </p:oleObj>
          </a:graphicData>
        </a:graphic>
      </p:graphicFrame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407988" y="4340225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These results (precision) depend on the low-energy constants (LEC) </a:t>
            </a:r>
            <a:r>
              <a:rPr lang="en-US" b="1" i="1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and </a:t>
            </a:r>
            <a:r>
              <a:rPr lang="en-US" b="1" i="1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CC0000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: </a:t>
            </a:r>
          </a:p>
          <a:p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Lattice gauge calculations from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2006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provided values for these </a:t>
            </a:r>
            <a:r>
              <a:rPr lang="en-US" b="1" i="1">
                <a:latin typeface="Times New Roman" pitchFamily="18" charset="0"/>
              </a:rPr>
              <a:t>l</a:t>
            </a:r>
            <a:r>
              <a:rPr lang="en-US" b="1" i="1" baseline="-25000">
                <a:latin typeface="Times New Roman" pitchFamily="18" charset="0"/>
              </a:rPr>
              <a:t>3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and </a:t>
            </a:r>
            <a:r>
              <a:rPr lang="en-US" b="1" i="1">
                <a:latin typeface="Times New Roman" pitchFamily="18" charset="0"/>
              </a:rPr>
              <a:t>l</a:t>
            </a:r>
            <a:r>
              <a:rPr lang="en-US" b="1" i="1" baseline="-25000">
                <a:latin typeface="Times New Roman" pitchFamily="18" charset="0"/>
              </a:rPr>
              <a:t>4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54138" y="3125788"/>
            <a:ext cx="6521450" cy="941387"/>
            <a:chOff x="853" y="1833"/>
            <a:chExt cx="4108" cy="593"/>
          </a:xfrm>
        </p:grpSpPr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853" y="1839"/>
              <a:ext cx="4108" cy="58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60" y="1833"/>
              <a:ext cx="4055" cy="593"/>
              <a:chOff x="812" y="1833"/>
              <a:chExt cx="4055" cy="593"/>
            </a:xfrm>
          </p:grpSpPr>
          <p:graphicFrame>
            <p:nvGraphicFramePr>
              <p:cNvPr id="1027" name="Object 10"/>
              <p:cNvGraphicFramePr>
                <a:graphicFrameLocks noChangeAspect="1"/>
              </p:cNvGraphicFramePr>
              <p:nvPr/>
            </p:nvGraphicFramePr>
            <p:xfrm>
              <a:off x="3035" y="1961"/>
              <a:ext cx="1832" cy="237"/>
            </p:xfrm>
            <a:graphic>
              <a:graphicData uri="http://schemas.openxmlformats.org/presentationml/2006/ole">
                <p:oleObj spid="_x0000_s51320" name="Equation" r:id="rId5" imgW="1371600" imgH="177800" progId="Equation.3">
                  <p:embed/>
                </p:oleObj>
              </a:graphicData>
            </a:graphic>
          </p:graphicFrame>
          <p:graphicFrame>
            <p:nvGraphicFramePr>
              <p:cNvPr id="1028" name="Object 11"/>
              <p:cNvGraphicFramePr>
                <a:graphicFrameLocks noChangeAspect="1"/>
              </p:cNvGraphicFramePr>
              <p:nvPr/>
            </p:nvGraphicFramePr>
            <p:xfrm>
              <a:off x="812" y="1833"/>
              <a:ext cx="2091" cy="593"/>
            </p:xfrm>
            <a:graphic>
              <a:graphicData uri="http://schemas.openxmlformats.org/presentationml/2006/ole">
                <p:oleObj spid="_x0000_s51321" name="Equation" r:id="rId6" imgW="1524000" imgH="431800" progId="Equation.3">
                  <p:embed/>
                </p:oleObj>
              </a:graphicData>
            </a:graphic>
          </p:graphicFrame>
        </p:grpSp>
      </p:grp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38150" y="5178425"/>
            <a:ext cx="8382000" cy="102552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Because </a:t>
            </a:r>
            <a:r>
              <a:rPr lang="en-US" b="1" i="1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and </a:t>
            </a:r>
            <a:r>
              <a:rPr lang="en-US" b="1" i="1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CC0000"/>
                </a:solidFill>
                <a:latin typeface="Times New Roman" pitchFamily="18" charset="0"/>
              </a:rPr>
              <a:t>4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are sensitive to the 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quark condensate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,  </a:t>
            </a:r>
          </a:p>
          <a:p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precision measurements of </a:t>
            </a:r>
            <a:r>
              <a:rPr lang="en-US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, </a:t>
            </a:r>
            <a:r>
              <a:rPr lang="en-US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are a way </a:t>
            </a:r>
          </a:p>
          <a:p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to study the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structure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of the 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QCD vacuum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3616325" y="2055813"/>
            <a:ext cx="2528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Times New Roman" pitchFamily="18" charset="0"/>
              </a:rPr>
              <a:t>(tree)      (1-loop)     (2-loop)</a:t>
            </a:r>
            <a:endParaRPr lang="en-US" sz="160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Mechanical structure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417144" cy="52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21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rgbClr val="4F81BD"/>
                </a:solidFill>
              </a:rPr>
              <a:t>L</a:t>
            </a:r>
            <a:r>
              <a:rPr lang="en-US" b="1" dirty="0">
                <a:solidFill>
                  <a:srgbClr val="4F81BD"/>
                </a:solidFill>
              </a:rPr>
              <a:t>. </a:t>
            </a:r>
            <a:r>
              <a:rPr lang="en-US" b="1" dirty="0" err="1">
                <a:solidFill>
                  <a:srgbClr val="4F81BD"/>
                </a:solidFill>
              </a:rPr>
              <a:t>Nemenov</a:t>
            </a:r>
            <a:r>
              <a:rPr lang="en-US" b="1" dirty="0">
                <a:solidFill>
                  <a:srgbClr val="4F81BD"/>
                </a:solidFill>
              </a:rPr>
              <a:t>, V. </a:t>
            </a:r>
            <a:r>
              <a:rPr lang="en-US" b="1" dirty="0" err="1">
                <a:solidFill>
                  <a:srgbClr val="4F81BD"/>
                </a:solidFill>
              </a:rPr>
              <a:t>Ovsiannikov</a:t>
            </a:r>
            <a:r>
              <a:rPr lang="en-US" b="1" dirty="0">
                <a:solidFill>
                  <a:srgbClr val="4F81BD"/>
                </a:solidFill>
              </a:rPr>
              <a:t> (P. L. 2oo1)</a:t>
            </a:r>
          </a:p>
        </p:txBody>
      </p:sp>
      <p:sp>
        <p:nvSpPr>
          <p:cNvPr id="5174" name="Rectangle 12"/>
          <p:cNvSpPr>
            <a:spLocks noChangeArrowheads="1"/>
          </p:cNvSpPr>
          <p:nvPr/>
        </p:nvSpPr>
        <p:spPr bwMode="auto">
          <a:xfrm>
            <a:off x="3962400" y="10255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F – strength of electric field in </a:t>
            </a:r>
            <a:r>
              <a:rPr lang="en-US" b="1" dirty="0">
                <a:solidFill>
                  <a:prstClr val="black"/>
                </a:solidFill>
              </a:rPr>
              <a:t>A</a:t>
            </a:r>
            <a:r>
              <a:rPr lang="en-US" b="1" baseline="-25000" dirty="0">
                <a:solidFill>
                  <a:prstClr val="black"/>
                </a:solidFill>
              </a:rPr>
              <a:t>2π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c.m.s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177" name="Rectangle 15"/>
          <p:cNvSpPr>
            <a:spLocks noChangeArrowheads="1"/>
          </p:cNvSpPr>
          <p:nvPr/>
        </p:nvSpPr>
        <p:spPr bwMode="auto">
          <a:xfrm>
            <a:off x="1219200" y="2297112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→  m must be 0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𝛀</m:t>
                          </m:r>
                        </m:e>
                        <m:sub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𝐧</m:t>
                          </m:r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num>
                        <m:den>
                          <m:r>
                            <a:rPr lang="en-US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6" name="Rectangle 14"/>
          <p:cNvSpPr>
            <a:spLocks noChangeArrowheads="1"/>
          </p:cNvSpPr>
          <p:nvPr/>
        </p:nvSpPr>
        <p:spPr bwMode="auto">
          <a:xfrm>
            <a:off x="2514600" y="1767711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r>
              <a:rPr lang="en-US" b="1" baseline="-25000" dirty="0" smtClean="0">
                <a:solidFill>
                  <a:prstClr val="black"/>
                </a:solidFill>
              </a:rPr>
              <a:t>L </a:t>
            </a:r>
            <a:r>
              <a:rPr lang="en-US" b="1" dirty="0" smtClean="0">
                <a:solidFill>
                  <a:prstClr val="black"/>
                </a:solidFill>
              </a:rPr>
              <a:t>in </a:t>
            </a:r>
            <a:r>
              <a:rPr lang="en-US" b="1" dirty="0">
                <a:solidFill>
                  <a:prstClr val="black"/>
                </a:solidFill>
              </a:rPr>
              <a:t>lab. syst.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5029200"/>
            <a:ext cx="7696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>
                <a:solidFill>
                  <a:prstClr val="black"/>
                </a:solidFill>
              </a:rPr>
              <a:t>CONCLUSION: </a:t>
            </a:r>
            <a:r>
              <a:rPr lang="en-US" sz="1900" b="1" dirty="0" smtClean="0">
                <a:solidFill>
                  <a:prstClr val="black"/>
                </a:solidFill>
              </a:rPr>
              <a:t>the lifetimes for long-lived states can be calculated using only one parameter </a:t>
            </a:r>
            <a:r>
              <a:rPr lang="en-US" sz="2000" b="1" dirty="0" smtClean="0">
                <a:solidFill>
                  <a:prstClr val="black"/>
                </a:solidFill>
              </a:rPr>
              <a:t>→ </a:t>
            </a:r>
            <a:r>
              <a:rPr lang="en-US" sz="19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E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2s</a:t>
            </a:r>
            <a:r>
              <a:rPr lang="en-US" sz="2000" b="1" dirty="0" smtClean="0">
                <a:solidFill>
                  <a:prstClr val="black"/>
                </a:solidFill>
              </a:rPr>
              <a:t>-E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2p</a:t>
            </a:r>
            <a:r>
              <a:rPr lang="en-US" sz="1900" b="1" dirty="0" smtClean="0">
                <a:solidFill>
                  <a:prstClr val="black"/>
                </a:solidFill>
              </a:rPr>
              <a:t>. </a:t>
            </a:r>
            <a:endParaRPr lang="en-US" sz="19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dirty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2890" y="2743200"/>
            <a:ext cx="1524000" cy="72083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24000" y="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4F81BD"/>
                </a:solidFill>
              </a:rPr>
              <a:t>The lifetime  </a:t>
            </a:r>
            <a:r>
              <a:rPr lang="en-US" sz="2800" b="1" dirty="0">
                <a:solidFill>
                  <a:srgbClr val="4F81BD"/>
                </a:solidFill>
              </a:rPr>
              <a:t>of A</a:t>
            </a:r>
            <a:r>
              <a:rPr lang="en-US" sz="2800" b="1" baseline="-25000" dirty="0">
                <a:solidFill>
                  <a:srgbClr val="4F81BD"/>
                </a:solidFill>
              </a:rPr>
              <a:t>2π</a:t>
            </a:r>
            <a:r>
              <a:rPr lang="en-US" sz="2800" b="1" dirty="0">
                <a:solidFill>
                  <a:srgbClr val="4F81BD"/>
                </a:solidFill>
              </a:rPr>
              <a:t> </a:t>
            </a:r>
            <a:r>
              <a:rPr lang="en-US" sz="2800" b="1" dirty="0" smtClean="0">
                <a:solidFill>
                  <a:srgbClr val="4F81BD"/>
                </a:solidFill>
              </a:rPr>
              <a:t>in electric field</a:t>
            </a:r>
            <a:endParaRPr lang="en-US" sz="2800" b="1" dirty="0">
              <a:solidFill>
                <a:srgbClr val="4F81B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b="1" dirty="0" smtClean="0">
                    <a:solidFill>
                      <a:prstClr val="black"/>
                    </a:solidFill>
                  </a:rPr>
                  <a:t>The probability W(m=0) of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A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2π</a:t>
                </a:r>
                <a:r>
                  <a:rPr lang="en-US" sz="1900" b="1" dirty="0" smtClean="0">
                    <a:solidFill>
                      <a:prstClr val="black"/>
                    </a:solidFill>
                  </a:rPr>
                  <a:t> to have m=0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sz="1900" b="1" dirty="0" smtClean="0">
                    <a:solidFill>
                      <a:prstClr val="black"/>
                    </a:solidFill>
                  </a:rPr>
                  <a:t> will be calculated by           L. </a:t>
                </a:r>
                <a:r>
                  <a:rPr lang="en-US" sz="1900" b="1" dirty="0" err="1" smtClean="0">
                    <a:solidFill>
                      <a:prstClr val="black"/>
                    </a:solidFill>
                  </a:rPr>
                  <a:t>Afanasev</a:t>
                </a:r>
                <a:r>
                  <a:rPr lang="en-US" sz="1900" b="1" dirty="0" smtClean="0">
                    <a:solidFill>
                      <a:prstClr val="black"/>
                    </a:solidFill>
                  </a:rPr>
                  <a:t>. The preliminary value is W (m=0)</a:t>
                </a:r>
                <a14:m>
                  <m:oMath xmlns:m="http://schemas.openxmlformats.org/officeDocument/2006/math">
                    <m:r>
                      <a:rPr lang="en-US" sz="1900" b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≈</m:t>
                    </m:r>
                  </m:oMath>
                </a14:m>
                <a:r>
                  <a:rPr lang="en-US" sz="1900" b="1" dirty="0" smtClean="0">
                    <a:solidFill>
                      <a:prstClr val="black"/>
                    </a:solidFill>
                  </a:rPr>
                  <a:t> 50%. </a:t>
                </a:r>
                <a:endParaRPr lang="en-US" sz="19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09" t="-12821" r="-70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5600" y="4267200"/>
            <a:ext cx="3200400" cy="69269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838200"/>
            <a:ext cx="2063129" cy="825419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err="1" smtClean="0">
                <a:noFill/>
              </a:rPr>
              <a:t>mmmmmmmmmmm</a:t>
            </a:r>
            <a:endParaRPr lang="en-US" dirty="0"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𝐅</m:t>
                          </m:r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𝛃𝛄</m:t>
                          </m:r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𝐋</m:t>
                          </m:r>
                        </m:sub>
                      </m:sSub>
                      <m:r>
                        <a:rPr lang="en-US" sz="20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𝛏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𝛏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𝟐𝐬</m:t>
                          </m:r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𝟐𝐩</m:t>
                          </m:r>
                        </m:e>
                      </m:d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35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Period </a:t>
            </a:r>
            <a:r>
              <a:rPr lang="en-US" sz="4800" b="1" dirty="0" smtClean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 of resonators for  </a:t>
            </a:r>
            <a:r>
              <a:rPr lang="el-GR" sz="6000" dirty="0" smtClean="0">
                <a:solidFill>
                  <a:srgbClr val="7030A0"/>
                </a:solidFill>
              </a:rPr>
              <a:t>γ</a:t>
            </a:r>
            <a:r>
              <a:rPr lang="en-US" sz="4800" dirty="0" smtClean="0">
                <a:solidFill>
                  <a:srgbClr val="0070C0"/>
                </a:solidFill>
              </a:rPr>
              <a:t>=16</a:t>
            </a:r>
            <a:endParaRPr lang="ru-RU" sz="16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Transition</a:t>
            </a:r>
            <a:r>
              <a:rPr lang="en-US" dirty="0" smtClean="0"/>
              <a:t>      2S-2P     3S-3P    4S-4P    5S-5P</a:t>
            </a:r>
          </a:p>
          <a:p>
            <a:endParaRPr lang="en-US" dirty="0" smtClean="0"/>
          </a:p>
          <a:p>
            <a:r>
              <a:rPr lang="en-US" sz="4800" b="1" dirty="0" smtClean="0"/>
              <a:t>L</a:t>
            </a:r>
            <a:r>
              <a:rPr lang="en-US" dirty="0" smtClean="0"/>
              <a:t>, </a:t>
            </a:r>
            <a:r>
              <a:rPr lang="en-US" b="1" i="1" dirty="0" smtClean="0">
                <a:latin typeface="Times New Roman" pitchFamily="18" charset="0"/>
              </a:rPr>
              <a:t>μ                 40         125       320       525</a:t>
            </a:r>
            <a:endParaRPr lang="en-US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83770" y="1247220"/>
            <a:ext cx="7239000" cy="336550"/>
            <a:chOff x="-120" y="1450"/>
            <a:chExt cx="4560" cy="212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-120" y="1450"/>
              <a:ext cx="45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latin typeface="Times New Roman" charset="0"/>
                </a:rPr>
                <a:t>The expansion of        in powers of the quark masses starts with the linear term: </a:t>
              </a:r>
              <a:endParaRPr lang="ru-RU" sz="1600" dirty="0">
                <a:solidFill>
                  <a:srgbClr val="0000FF"/>
                </a:solidFill>
                <a:latin typeface="Times New Roman" charset="0"/>
              </a:endParaRPr>
            </a:p>
          </p:txBody>
        </p:sp>
        <p:graphicFrame>
          <p:nvGraphicFramePr>
            <p:cNvPr id="6" name="Object 26"/>
            <p:cNvGraphicFramePr>
              <a:graphicFrameLocks noChangeAspect="1"/>
            </p:cNvGraphicFramePr>
            <p:nvPr/>
          </p:nvGraphicFramePr>
          <p:xfrm>
            <a:off x="1056" y="1474"/>
            <a:ext cx="176" cy="168"/>
          </p:xfrm>
          <a:graphic>
            <a:graphicData uri="http://schemas.openxmlformats.org/presentationml/2006/ole">
              <p:oleObj spid="_x0000_s115080" name="Equation" r:id="rId3" imgW="279279" imgH="266584" progId="Equation.3">
                <p:embed/>
              </p:oleObj>
            </a:graphicData>
          </a:graphic>
        </p:graphicFrame>
      </p:grpSp>
      <p:pic>
        <p:nvPicPr>
          <p:cNvPr id="7" name="Picture 2" descr="al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952" y="3315416"/>
            <a:ext cx="3012706" cy="22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8257934"/>
              </p:ext>
            </p:extLst>
          </p:nvPr>
        </p:nvGraphicFramePr>
        <p:xfrm>
          <a:off x="948870" y="5810743"/>
          <a:ext cx="6858000" cy="928687"/>
        </p:xfrm>
        <a:graphic>
          <a:graphicData uri="http://schemas.openxmlformats.org/presentationml/2006/ole">
            <p:oleObj spid="_x0000_s115081" name="Equation" r:id="rId5" imgW="4127500" imgH="558800" progId="Equation.3">
              <p:embed/>
            </p:oleObj>
          </a:graphicData>
        </a:graphic>
      </p:graphicFrame>
      <p:pic>
        <p:nvPicPr>
          <p:cNvPr id="10" name="Picture 12" descr="figur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870" y="3270593"/>
            <a:ext cx="3005138" cy="22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4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19085577"/>
              </p:ext>
            </p:extLst>
          </p:nvPr>
        </p:nvGraphicFramePr>
        <p:xfrm>
          <a:off x="1387241" y="2111110"/>
          <a:ext cx="1244600" cy="495300"/>
        </p:xfrm>
        <a:graphic>
          <a:graphicData uri="http://schemas.openxmlformats.org/presentationml/2006/ole">
            <p:oleObj spid="_x0000_s115082" name="Equation" r:id="rId7" imgW="1244060" imgH="495085" progId="Equation.3">
              <p:embed/>
            </p:oleObj>
          </a:graphicData>
        </a:graphic>
      </p:graphicFrame>
      <p:graphicFrame>
        <p:nvGraphicFramePr>
          <p:cNvPr id="1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5403478"/>
              </p:ext>
            </p:extLst>
          </p:nvPr>
        </p:nvGraphicFramePr>
        <p:xfrm>
          <a:off x="1918740" y="1601334"/>
          <a:ext cx="4800600" cy="501650"/>
        </p:xfrm>
        <a:graphic>
          <a:graphicData uri="http://schemas.openxmlformats.org/presentationml/2006/ole">
            <p:oleObj spid="_x0000_s115083" name="Equation" r:id="rId8" imgW="3647880" imgH="365400" progId="">
              <p:embed/>
            </p:oleObj>
          </a:graphicData>
        </a:graphic>
      </p:graphicFrame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396670" y="-8189"/>
            <a:ext cx="3886200" cy="461665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0"/>
              </a:rPr>
              <a:t>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scattering</a:t>
            </a:r>
            <a:r>
              <a:rPr lang="ru-RU" sz="2400" dirty="0">
                <a:latin typeface="Times New Roman" charset="0"/>
              </a:rPr>
              <a:t>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091870" y="467814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0000FF"/>
                </a:solidFill>
                <a:latin typeface="Times New Roman" charset="0"/>
              </a:rPr>
              <a:t>ChPT</a:t>
            </a:r>
            <a:r>
              <a:rPr lang="en-US" sz="2000" dirty="0">
                <a:solidFill>
                  <a:srgbClr val="0000FF"/>
                </a:solidFill>
                <a:latin typeface="Times New Roman" charset="0"/>
              </a:rPr>
              <a:t> predicts s-wave scattering lengths:</a:t>
            </a:r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2587601"/>
              </p:ext>
            </p:extLst>
          </p:nvPr>
        </p:nvGraphicFramePr>
        <p:xfrm>
          <a:off x="26828" y="944967"/>
          <a:ext cx="6056313" cy="336550"/>
        </p:xfrm>
        <a:graphic>
          <a:graphicData uri="http://schemas.openxmlformats.org/presentationml/2006/ole">
            <p:oleObj spid="_x0000_s115084" name="Equation" r:id="rId9" imgW="4330700" imgH="241300" progId="Equation.3">
              <p:embed/>
            </p:oleObj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0070548"/>
              </p:ext>
            </p:extLst>
          </p:nvPr>
        </p:nvGraphicFramePr>
        <p:xfrm>
          <a:off x="6162462" y="937221"/>
          <a:ext cx="2982912" cy="336550"/>
        </p:xfrm>
        <a:graphic>
          <a:graphicData uri="http://schemas.openxmlformats.org/presentationml/2006/ole">
            <p:oleObj spid="_x0000_s115085" name="Equation" r:id="rId10" imgW="2133600" imgH="241300" progId="Equation.3">
              <p:embed/>
            </p:oleObj>
          </a:graphicData>
        </a:graphic>
      </p:graphicFrame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2145845" y="2490063"/>
            <a:ext cx="47291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solidFill>
                  <a:srgbClr val="0000FF"/>
                </a:solidFill>
                <a:latin typeface="Times New Roman" charset="0"/>
              </a:rPr>
              <a:t>The estimates indicate values in the range 0 &lt;    &lt; 5</a:t>
            </a:r>
            <a:endParaRPr lang="ru-RU" sz="1700" dirty="0">
              <a:solidFill>
                <a:srgbClr val="0000FF"/>
              </a:solidFill>
              <a:latin typeface="Times New Roman" charset="0"/>
            </a:endParaRPr>
          </a:p>
        </p:txBody>
      </p:sp>
      <p:graphicFrame>
        <p:nvGraphicFramePr>
          <p:cNvPr id="2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1903521"/>
              </p:ext>
            </p:extLst>
          </p:nvPr>
        </p:nvGraphicFramePr>
        <p:xfrm>
          <a:off x="6224133" y="2515463"/>
          <a:ext cx="160337" cy="304800"/>
        </p:xfrm>
        <a:graphic>
          <a:graphicData uri="http://schemas.openxmlformats.org/presentationml/2006/ole">
            <p:oleObj spid="_x0000_s115086" name="Equation" r:id="rId11" imgW="139579" imgH="266469" progId="Equation.3">
              <p:embed/>
            </p:oleObj>
          </a:graphicData>
        </a:graphic>
      </p:graphicFrame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666420" y="2879000"/>
            <a:ext cx="5435600" cy="350838"/>
            <a:chOff x="250" y="2838"/>
            <a:chExt cx="3424" cy="221"/>
          </a:xfrm>
        </p:grpSpPr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50" y="2838"/>
              <a:ext cx="25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700">
                  <a:solidFill>
                    <a:srgbClr val="0000FF"/>
                  </a:solidFill>
                  <a:latin typeface="Times New Roman" charset="0"/>
                </a:rPr>
                <a:t>Measurement of    </a:t>
              </a:r>
              <a:r>
                <a:rPr lang="en-US" sz="1700">
                  <a:solidFill>
                    <a:srgbClr val="0000FF"/>
                  </a:solidFill>
                  <a:latin typeface="Times New Roman" charset="0"/>
                  <a:sym typeface="Symbol" charset="0"/>
                </a:rPr>
                <a:t> improved the value of</a:t>
              </a:r>
            </a:p>
          </p:txBody>
        </p:sp>
        <p:graphicFrame>
          <p:nvGraphicFramePr>
            <p:cNvPr id="23" name="Object 49"/>
            <p:cNvGraphicFramePr>
              <a:graphicFrameLocks noChangeAspect="1"/>
            </p:cNvGraphicFramePr>
            <p:nvPr/>
          </p:nvGraphicFramePr>
          <p:xfrm>
            <a:off x="1242" y="2869"/>
            <a:ext cx="88" cy="168"/>
          </p:xfrm>
          <a:graphic>
            <a:graphicData uri="http://schemas.openxmlformats.org/presentationml/2006/ole">
              <p:oleObj spid="_x0000_s115087" name="Equation" r:id="rId12" imgW="139579" imgH="266469" progId="Equation.3">
                <p:embed/>
              </p:oleObj>
            </a:graphicData>
          </a:graphic>
        </p:graphicFrame>
        <p:graphicFrame>
          <p:nvGraphicFramePr>
            <p:cNvPr id="24" name="Object 52"/>
            <p:cNvGraphicFramePr>
              <a:graphicFrameLocks noChangeAspect="1"/>
            </p:cNvGraphicFramePr>
            <p:nvPr/>
          </p:nvGraphicFramePr>
          <p:xfrm>
            <a:off x="2722" y="2863"/>
            <a:ext cx="952" cy="184"/>
          </p:xfrm>
          <a:graphic>
            <a:graphicData uri="http://schemas.openxmlformats.org/presentationml/2006/ole">
              <p:oleObj spid="_x0000_s115088" name="Equation" r:id="rId13" imgW="1510644" imgH="291973" progId="Equation.3">
                <p:embed/>
              </p:oleObj>
            </a:graphicData>
          </a:graphic>
        </p:graphicFrame>
      </p:grp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2716023" y="2147067"/>
            <a:ext cx="59515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>
                <a:solidFill>
                  <a:srgbClr val="0000FF"/>
                </a:solidFill>
                <a:latin typeface="Times New Roman" charset="0"/>
              </a:rPr>
              <a:t>is the quark condensate, reflecting the property of QCD vacuum.</a:t>
            </a:r>
            <a:endParaRPr lang="ru-RU" sz="17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594971" y="2149410"/>
            <a:ext cx="7796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000FF"/>
                </a:solidFill>
                <a:latin typeface="Times New Roman" charset="0"/>
              </a:rPr>
              <a:t>where </a:t>
            </a:r>
            <a:endParaRPr lang="ru-RU" sz="1700" dirty="0">
              <a:solidFill>
                <a:srgbClr val="0000FF"/>
              </a:solidFill>
              <a:latin typeface="Times New Roman" charset="0"/>
            </a:endParaRP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613859"/>
              </p:ext>
            </p:extLst>
          </p:nvPr>
        </p:nvGraphicFramePr>
        <p:xfrm>
          <a:off x="5710664" y="4338260"/>
          <a:ext cx="1605951" cy="240455"/>
        </p:xfrm>
        <a:graphic>
          <a:graphicData uri="http://schemas.openxmlformats.org/presentationml/2006/ole">
            <p:oleObj spid="_x0000_s115089" name="Formel" r:id="rId14" imgW="1828440" imgH="264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866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Lattice calculations of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₃,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₄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2006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₃,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₄    </a:t>
                </a:r>
                <a:r>
                  <a:rPr lang="en-US" sz="2800" dirty="0" smtClean="0"/>
                  <a:t>First lattice calculations</a:t>
                </a:r>
              </a:p>
              <a:p>
                <a:r>
                  <a:rPr lang="en-US" sz="2800" dirty="0" smtClean="0"/>
                  <a:t>2012      10 collaborations: 3 USA, 5 Europe, 2 Japan</a:t>
                </a:r>
              </a:p>
              <a:p>
                <a:r>
                  <a:rPr lang="en-US" sz="2800" dirty="0" err="1" smtClean="0"/>
                  <a:t>J.Gasser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H.Leutwyler</a:t>
                </a:r>
                <a:r>
                  <a:rPr lang="en-US" sz="2800" dirty="0" smtClean="0"/>
                  <a:t>   Model calculation(1985)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₃=2.6±2.5     </a:t>
                </a:r>
                <a:r>
                  <a:rPr lang="el-GR" sz="2800" dirty="0" smtClean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₃/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₃≈1</a:t>
                </a:r>
              </a:p>
              <a:p>
                <a:r>
                  <a:rPr lang="en-US" sz="2800" dirty="0" smtClean="0"/>
                  <a:t>Lattice calculations in 2012-2013 will obtain </a:t>
                </a:r>
                <a:r>
                  <a:rPr lang="el-GR" sz="2800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₃/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₃≈0.1</a:t>
                </a:r>
                <a:r>
                  <a:rPr lang="en-US" sz="2800" dirty="0" smtClean="0"/>
                  <a:t>  or </a:t>
                </a:r>
                <a:r>
                  <a:rPr lang="el-GR" sz="2800" dirty="0">
                    <a:solidFill>
                      <a:srgbClr val="0070C0"/>
                    </a:solidFill>
                  </a:rPr>
                  <a:t>Δ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₃≈</a:t>
                </a:r>
                <a:r>
                  <a:rPr lang="en-US" sz="2800" dirty="0" smtClean="0"/>
                  <a:t> 0.2-0.3</a:t>
                </a:r>
                <a:endParaRPr lang="en-US" sz="2800" b="0" dirty="0" smtClean="0"/>
              </a:p>
              <a:p>
                <a:r>
                  <a:rPr lang="en-US" sz="2800" dirty="0" smtClean="0"/>
                  <a:t>To check the predicted values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</m:ba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₃ </a:t>
                </a:r>
                <a:r>
                  <a:rPr lang="en-US" sz="2800" dirty="0" smtClean="0"/>
                  <a:t>the experimental relative errors of </a:t>
                </a:r>
                <a:r>
                  <a:rPr lang="el-GR" sz="2800" dirty="0" smtClean="0"/>
                  <a:t>ππ</a:t>
                </a:r>
                <a:r>
                  <a:rPr lang="en-US" sz="2800" dirty="0" smtClean="0"/>
                  <a:t>-scattering lengths and their combinations must be at the level (0.2</a:t>
                </a:r>
                <a:r>
                  <a:rPr lang="en-US" sz="2800" dirty="0"/>
                  <a:t>–</a:t>
                </a:r>
                <a:r>
                  <a:rPr lang="en-US" sz="2800" dirty="0" smtClean="0"/>
                  <a:t>0.3)%</a:t>
                </a: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3" cstate="print"/>
                <a:stretch>
                  <a:fillRect l="-1228" t="-943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46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6B93C-7D7E-4D58-914B-20C654FFE32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056" name="Text Box 2"/>
          <p:cNvSpPr txBox="1">
            <a:spLocks noChangeArrowheads="1"/>
          </p:cNvSpPr>
          <p:nvPr/>
        </p:nvSpPr>
        <p:spPr bwMode="auto">
          <a:xfrm>
            <a:off x="2695575" y="1708150"/>
            <a:ext cx="6183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The lifetime of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 atoms is dominated by </a:t>
            </a:r>
            <a:br>
              <a:rPr lang="en-US" sz="240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the annihilation process into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</a:rPr>
              <a:t>0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122613" y="2647950"/>
          <a:ext cx="5583237" cy="971550"/>
        </p:xfrm>
        <a:graphic>
          <a:graphicData uri="http://schemas.openxmlformats.org/presentationml/2006/ole">
            <p:oleObj spid="_x0000_s152718" name="Equation" r:id="rId4" imgW="2540000" imgH="431800" progId="Equation.3">
              <p:embed/>
            </p:oleObj>
          </a:graphicData>
        </a:graphic>
      </p:graphicFrame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569913" y="5565775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baseline="-25000">
                <a:solidFill>
                  <a:srgbClr val="009900"/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 and </a:t>
            </a:r>
            <a:r>
              <a:rPr lang="en-US" i="1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baseline="-2500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 are the 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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</a:rPr>
              <a:t> S-wave scattering lengths for isospin I=0 and I=2.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133725" y="6015038"/>
          <a:ext cx="4273550" cy="842962"/>
        </p:xfrm>
        <a:graphic>
          <a:graphicData uri="http://schemas.openxmlformats.org/presentationml/2006/ole">
            <p:oleObj spid="_x0000_s152719" name="Equation" r:id="rId5" imgW="1892300" imgH="444500" progId="Equation.3">
              <p:embed/>
            </p:oleObj>
          </a:graphicData>
        </a:graphic>
      </p:graphicFrame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60338" y="725488"/>
            <a:ext cx="8837612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Pionium (A</a:t>
            </a:r>
            <a:r>
              <a:rPr lang="en-US" sz="2400" baseline="-25000">
                <a:solidFill>
                  <a:srgbClr val="009900"/>
                </a:solidFill>
                <a:latin typeface="Times New Roman" pitchFamily="18" charset="0"/>
              </a:rPr>
              <a:t>2</a:t>
            </a:r>
            <a:r>
              <a:rPr lang="en-US" sz="2400" baseline="-25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>
                <a:solidFill>
                  <a:srgbClr val="009900"/>
                </a:solidFill>
                <a:latin typeface="Symbol" pitchFamily="18" charset="2"/>
              </a:rPr>
              <a:t>)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 is a hydrogen-like atom consisting of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 and </a:t>
            </a:r>
            <a:r>
              <a:rPr lang="en-US" sz="2400" baseline="300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mesons: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E</a:t>
            </a:r>
            <a:r>
              <a:rPr lang="en-US" sz="2400" baseline="-2500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=-1.86 keV,    r</a:t>
            </a:r>
            <a:r>
              <a:rPr lang="en-US" sz="2400" baseline="-2500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=387 fm,    p</a:t>
            </a:r>
            <a:r>
              <a:rPr lang="en-US" sz="2400" baseline="-2500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400">
                <a:solidFill>
                  <a:srgbClr val="009900"/>
                </a:solidFill>
                <a:latin typeface="Times New Roman" pitchFamily="18" charset="0"/>
              </a:rPr>
              <a:t>0.5 MeV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06750" y="3748088"/>
            <a:ext cx="4970463" cy="836612"/>
            <a:chOff x="1303" y="2380"/>
            <a:chExt cx="3131" cy="527"/>
          </a:xfrm>
        </p:grpSpPr>
        <p:graphicFrame>
          <p:nvGraphicFramePr>
            <p:cNvPr id="2053" name="Object 9"/>
            <p:cNvGraphicFramePr>
              <a:graphicFrameLocks noChangeAspect="1"/>
            </p:cNvGraphicFramePr>
            <p:nvPr/>
          </p:nvGraphicFramePr>
          <p:xfrm>
            <a:off x="2796" y="2380"/>
            <a:ext cx="72" cy="136"/>
          </p:xfrm>
          <a:graphic>
            <a:graphicData uri="http://schemas.openxmlformats.org/presentationml/2006/ole">
              <p:oleObj spid="_x0000_s152720" name="Equation" r:id="rId6" imgW="114151" imgH="215619" progId="Equation.3">
                <p:embed/>
              </p:oleObj>
            </a:graphicData>
          </a:graphic>
        </p:graphicFrame>
        <p:sp>
          <p:nvSpPr>
            <p:cNvPr id="2081" name="Rectangle 10"/>
            <p:cNvSpPr>
              <a:spLocks noChangeArrowheads="1"/>
            </p:cNvSpPr>
            <p:nvPr/>
          </p:nvSpPr>
          <p:spPr bwMode="auto">
            <a:xfrm>
              <a:off x="1303" y="2395"/>
              <a:ext cx="3131" cy="512"/>
            </a:xfrm>
            <a:prstGeom prst="rect">
              <a:avLst/>
            </a:prstGeom>
            <a:solidFill>
              <a:srgbClr val="F2786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4" name="Object 11"/>
            <p:cNvGraphicFramePr>
              <a:graphicFrameLocks noChangeAspect="1"/>
            </p:cNvGraphicFramePr>
            <p:nvPr/>
          </p:nvGraphicFramePr>
          <p:xfrm>
            <a:off x="1321" y="2404"/>
            <a:ext cx="3104" cy="484"/>
          </p:xfrm>
          <a:graphic>
            <a:graphicData uri="http://schemas.openxmlformats.org/presentationml/2006/ole">
              <p:oleObj spid="_x0000_s152721" name="Equation" r:id="rId7" imgW="2362200" imgH="368300" progId="Equation.3">
                <p:embed/>
              </p:oleObj>
            </a:graphicData>
          </a:graphic>
        </p:graphicFrame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451100" y="61769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If</a:t>
            </a:r>
            <a:endParaRPr lang="en-US"/>
          </a:p>
        </p:txBody>
      </p:sp>
      <p:graphicFrame>
        <p:nvGraphicFramePr>
          <p:cNvPr id="2052" name="Object 15"/>
          <p:cNvGraphicFramePr>
            <a:graphicFrameLocks noGrp="1" noChangeAspect="1"/>
          </p:cNvGraphicFramePr>
          <p:nvPr>
            <p:ph/>
          </p:nvPr>
        </p:nvGraphicFramePr>
        <p:xfrm>
          <a:off x="2493963" y="4684713"/>
          <a:ext cx="4781550" cy="774700"/>
        </p:xfrm>
        <a:graphic>
          <a:graphicData uri="http://schemas.openxmlformats.org/presentationml/2006/ole">
            <p:oleObj spid="_x0000_s152722" name="Equation" r:id="rId8" imgW="2273300" imgH="368300" progId="Equation.3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3850" y="2541588"/>
            <a:ext cx="2236788" cy="1412875"/>
            <a:chOff x="719" y="516"/>
            <a:chExt cx="1409" cy="890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825" y="642"/>
              <a:ext cx="1150" cy="655"/>
              <a:chOff x="363" y="468"/>
              <a:chExt cx="1150" cy="655"/>
            </a:xfrm>
          </p:grpSpPr>
          <p:sp>
            <p:nvSpPr>
              <p:cNvPr id="2068" name="Line 19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6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2079" name="AutoShape 2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71" name="Line 24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Oval 25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Line 27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Line 28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Line 29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Line 31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4" name="Text Box 32"/>
            <p:cNvSpPr txBox="1">
              <a:spLocks noChangeArrowheads="1"/>
            </p:cNvSpPr>
            <p:nvPr/>
          </p:nvSpPr>
          <p:spPr bwMode="auto">
            <a:xfrm>
              <a:off x="738" y="516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8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Text Box 33"/>
            <p:cNvSpPr txBox="1">
              <a:spLocks noChangeArrowheads="1"/>
            </p:cNvSpPr>
            <p:nvPr/>
          </p:nvSpPr>
          <p:spPr bwMode="auto">
            <a:xfrm>
              <a:off x="719" y="1175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8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66" name="Text Box 34"/>
            <p:cNvSpPr txBox="1">
              <a:spLocks noChangeArrowheads="1"/>
            </p:cNvSpPr>
            <p:nvPr/>
          </p:nvSpPr>
          <p:spPr bwMode="auto">
            <a:xfrm>
              <a:off x="1864" y="1042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7" name="Text Box 35"/>
            <p:cNvSpPr txBox="1">
              <a:spLocks noChangeArrowheads="1"/>
            </p:cNvSpPr>
            <p:nvPr/>
          </p:nvSpPr>
          <p:spPr bwMode="auto">
            <a:xfrm>
              <a:off x="1863" y="621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356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0"/>
            <a:ext cx="8253413" cy="8270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Pionium 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E7931-7ED8-4DC7-BA16-C9EF9A774267}" type="slidenum">
              <a:rPr lang="ru-RU" smtClean="0"/>
              <a:pPr/>
              <a:t>9</a:t>
            </a:fld>
            <a:endParaRPr lang="ru-RU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8450" y="1731963"/>
            <a:ext cx="2236788" cy="1412875"/>
            <a:chOff x="144" y="2261"/>
            <a:chExt cx="1409" cy="89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0" y="2387"/>
              <a:ext cx="1150" cy="655"/>
              <a:chOff x="363" y="468"/>
              <a:chExt cx="1150" cy="655"/>
            </a:xfrm>
          </p:grpSpPr>
          <p:sp>
            <p:nvSpPr>
              <p:cNvPr id="4120" name="Line 25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5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4131" name="AutoShape 2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2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3" name="Line 30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Oval 31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2E222"/>
                    </a:gs>
                    <a:gs pos="100000">
                      <a:srgbClr val="6969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Line 33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34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Line 35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Line 37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6" name="Text Box 38"/>
            <p:cNvSpPr txBox="1">
              <a:spLocks noChangeArrowheads="1"/>
            </p:cNvSpPr>
            <p:nvPr/>
          </p:nvSpPr>
          <p:spPr bwMode="auto">
            <a:xfrm>
              <a:off x="163" y="2261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8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7" name="Text Box 39"/>
            <p:cNvSpPr txBox="1">
              <a:spLocks noChangeArrowheads="1"/>
            </p:cNvSpPr>
            <p:nvPr/>
          </p:nvSpPr>
          <p:spPr bwMode="auto">
            <a:xfrm>
              <a:off x="144" y="2920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8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endParaRPr lang="en-US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18" name="Text Box 40"/>
            <p:cNvSpPr txBox="1">
              <a:spLocks noChangeArrowheads="1"/>
            </p:cNvSpPr>
            <p:nvPr/>
          </p:nvSpPr>
          <p:spPr bwMode="auto">
            <a:xfrm>
              <a:off x="1289" y="2787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9" name="Text Box 41"/>
            <p:cNvSpPr txBox="1">
              <a:spLocks noChangeArrowheads="1"/>
            </p:cNvSpPr>
            <p:nvPr/>
          </p:nvSpPr>
          <p:spPr bwMode="auto">
            <a:xfrm>
              <a:off x="1288" y="2366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400" baseline="30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98" name="Object 48"/>
          <p:cNvGraphicFramePr>
            <a:graphicFrameLocks noChangeAspect="1"/>
          </p:cNvGraphicFramePr>
          <p:nvPr/>
        </p:nvGraphicFramePr>
        <p:xfrm>
          <a:off x="5878513" y="2127250"/>
          <a:ext cx="2008187" cy="633413"/>
        </p:xfrm>
        <a:graphic>
          <a:graphicData uri="http://schemas.openxmlformats.org/presentationml/2006/ole">
            <p:oleObj spid="_x0000_s153770" name="Equation" r:id="rId3" imgW="927100" imgH="292100" progId="">
              <p:embed/>
            </p:oleObj>
          </a:graphicData>
        </a:graphic>
      </p:graphicFrame>
      <p:graphicFrame>
        <p:nvGraphicFramePr>
          <p:cNvPr id="4099" name="Object 53"/>
          <p:cNvGraphicFramePr>
            <a:graphicFrameLocks noChangeAspect="1"/>
          </p:cNvGraphicFramePr>
          <p:nvPr/>
        </p:nvGraphicFramePr>
        <p:xfrm>
          <a:off x="3627438" y="2211388"/>
          <a:ext cx="1979612" cy="549275"/>
        </p:xfrm>
        <a:graphic>
          <a:graphicData uri="http://schemas.openxmlformats.org/presentationml/2006/ole">
            <p:oleObj spid="_x0000_s153771" name="Equation" r:id="rId4" imgW="914400" imgH="254000" progId="">
              <p:embed/>
            </p:oleObj>
          </a:graphicData>
        </a:graphic>
      </p:graphicFrame>
      <p:sp>
        <p:nvSpPr>
          <p:cNvPr id="4106" name="Text Box 54"/>
          <p:cNvSpPr txBox="1">
            <a:spLocks noChangeArrowheads="1"/>
          </p:cNvSpPr>
          <p:nvPr/>
        </p:nvSpPr>
        <p:spPr bwMode="auto">
          <a:xfrm>
            <a:off x="6929438" y="3975100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33CC33"/>
                </a:solidFill>
                <a:latin typeface="Times New Roman" pitchFamily="18" charset="0"/>
              </a:rPr>
              <a:t>(**) J. Schweizer (2004)</a:t>
            </a:r>
            <a:endParaRPr lang="ru-RU" sz="16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4107" name="Text Box 59"/>
          <p:cNvSpPr txBox="1">
            <a:spLocks noChangeArrowheads="1"/>
          </p:cNvSpPr>
          <p:nvPr/>
        </p:nvSpPr>
        <p:spPr bwMode="auto">
          <a:xfrm>
            <a:off x="0" y="4314825"/>
            <a:ext cx="3878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From Roy-Steiner equations:</a:t>
            </a:r>
          </a:p>
        </p:txBody>
      </p:sp>
      <p:sp>
        <p:nvSpPr>
          <p:cNvPr id="137287" name="Rectangle 71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el-GR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and </a:t>
            </a:r>
            <a:r>
              <a:rPr lang="en-US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l-GR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atoms lifetime </a:t>
            </a:r>
          </a:p>
        </p:txBody>
      </p:sp>
      <p:graphicFrame>
        <p:nvGraphicFramePr>
          <p:cNvPr id="4100" name="Object 60"/>
          <p:cNvGraphicFramePr>
            <a:graphicFrameLocks noGrp="1" noChangeAspect="1"/>
          </p:cNvGraphicFramePr>
          <p:nvPr>
            <p:ph sz="half" idx="1"/>
          </p:nvPr>
        </p:nvGraphicFramePr>
        <p:xfrm>
          <a:off x="3825875" y="4337050"/>
          <a:ext cx="3429000" cy="504825"/>
        </p:xfrm>
        <a:graphic>
          <a:graphicData uri="http://schemas.openxmlformats.org/presentationml/2006/ole">
            <p:oleObj spid="_x0000_s153772" name="Equation" r:id="rId5" imgW="1638300" imgH="241300" progId="">
              <p:embed/>
            </p:oleObj>
          </a:graphicData>
        </a:graphic>
      </p:graphicFrame>
      <p:graphicFrame>
        <p:nvGraphicFramePr>
          <p:cNvPr id="4101" name="Object 6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29063" y="4914900"/>
          <a:ext cx="3063875" cy="519113"/>
        </p:xfrm>
        <a:graphic>
          <a:graphicData uri="http://schemas.openxmlformats.org/presentationml/2006/ole">
            <p:oleObj spid="_x0000_s153773" name="Equation" r:id="rId6" imgW="1346200" imgH="228600" progId="">
              <p:embed/>
            </p:oleObj>
          </a:graphicData>
        </a:graphic>
      </p:graphicFrame>
      <p:sp>
        <p:nvSpPr>
          <p:cNvPr id="4109" name="Line 67"/>
          <p:cNvSpPr>
            <a:spLocks noChangeShapeType="1"/>
          </p:cNvSpPr>
          <p:nvPr/>
        </p:nvSpPr>
        <p:spPr bwMode="auto">
          <a:xfrm flipH="1">
            <a:off x="5356225" y="4687888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10" name="Text Box 73"/>
          <p:cNvSpPr txBox="1">
            <a:spLocks noChangeArrowheads="1"/>
          </p:cNvSpPr>
          <p:nvPr/>
        </p:nvSpPr>
        <p:spPr bwMode="auto">
          <a:xfrm>
            <a:off x="196850" y="687388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1" i="1">
                <a:solidFill>
                  <a:srgbClr val="0033CC"/>
                </a:solidFill>
                <a:latin typeface="Times New Roman" pitchFamily="18" charset="0"/>
              </a:rPr>
              <a:t>K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-atom (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rgbClr val="0033CC"/>
                </a:solidFill>
                <a:latin typeface="Times New Roman" pitchFamily="18" charset="0"/>
              </a:rPr>
              <a:t>K</a:t>
            </a:r>
            <a:r>
              <a:rPr lang="en-US" b="1" i="1" baseline="-2500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Symbol" pitchFamily="18" charset="2"/>
              </a:rPr>
              <a:t>)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 is a hydrogen-like atom consisting of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b="1" i="1" baseline="3000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1" i="1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mesons: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1" name="Text Box 74"/>
          <p:cNvSpPr txBox="1">
            <a:spLocks noChangeArrowheads="1"/>
          </p:cNvSpPr>
          <p:nvPr/>
        </p:nvSpPr>
        <p:spPr bwMode="auto">
          <a:xfrm>
            <a:off x="1485900" y="1095375"/>
            <a:ext cx="5287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E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</a:rPr>
              <a:t>B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= -2.9 keV  r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</a:rPr>
              <a:t>B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= 248 fm    p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</a:rPr>
              <a:t>B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0.8 MeV</a:t>
            </a:r>
            <a:endParaRPr lang="ru-RU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112" name="Text Box 75"/>
          <p:cNvSpPr txBox="1">
            <a:spLocks noChangeArrowheads="1"/>
          </p:cNvSpPr>
          <p:nvPr/>
        </p:nvSpPr>
        <p:spPr bwMode="auto">
          <a:xfrm>
            <a:off x="3271838" y="1519238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The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</a:rPr>
              <a:t>K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atom lifetime (ground state 1S),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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=1/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b="1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is dominated by the annihilation process into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K</a:t>
            </a:r>
            <a:r>
              <a:rPr lang="en-US" b="1" baseline="30000">
                <a:solidFill>
                  <a:srgbClr val="0033CC"/>
                </a:solidFill>
                <a:latin typeface="Times New Roman" pitchFamily="18" charset="0"/>
              </a:rPr>
              <a:t>0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0033CC"/>
                </a:solidFill>
                <a:latin typeface="Times New Roman" pitchFamily="18" charset="0"/>
              </a:rPr>
              <a:t>0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4102" name="Object 7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6025" y="2897188"/>
          <a:ext cx="6464300" cy="985837"/>
        </p:xfrm>
        <a:graphic>
          <a:graphicData uri="http://schemas.openxmlformats.org/presentationml/2006/ole">
            <p:oleObj spid="_x0000_s153774" name="Equation" r:id="rId7" imgW="2667000" imgH="406400" progId="Equation.3">
              <p:embed/>
            </p:oleObj>
          </a:graphicData>
        </a:graphic>
      </p:graphicFrame>
      <p:sp>
        <p:nvSpPr>
          <p:cNvPr id="4113" name="Text Box 78"/>
          <p:cNvSpPr txBox="1">
            <a:spLocks noChangeArrowheads="1"/>
          </p:cNvSpPr>
          <p:nvPr/>
        </p:nvSpPr>
        <p:spPr bwMode="auto">
          <a:xfrm>
            <a:off x="8497888" y="2914650"/>
            <a:ext cx="438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**</a:t>
            </a:r>
          </a:p>
        </p:txBody>
      </p:sp>
      <p:graphicFrame>
        <p:nvGraphicFramePr>
          <p:cNvPr id="4103" name="Object 83"/>
          <p:cNvGraphicFramePr>
            <a:graphicFrameLocks noChangeAspect="1"/>
          </p:cNvGraphicFramePr>
          <p:nvPr/>
        </p:nvGraphicFramePr>
        <p:xfrm>
          <a:off x="2392363" y="5678488"/>
          <a:ext cx="4903787" cy="965200"/>
        </p:xfrm>
        <a:graphic>
          <a:graphicData uri="http://schemas.openxmlformats.org/presentationml/2006/ole">
            <p:oleObj spid="_x0000_s153775" name="Equation" r:id="rId8" imgW="2171700" imgH="508000" progId="Equation.3">
              <p:embed/>
            </p:oleObj>
          </a:graphicData>
        </a:graphic>
      </p:graphicFrame>
      <p:sp>
        <p:nvSpPr>
          <p:cNvPr id="4114" name="Text Box 84"/>
          <p:cNvSpPr txBox="1">
            <a:spLocks noChangeArrowheads="1"/>
          </p:cNvSpPr>
          <p:nvPr/>
        </p:nvSpPr>
        <p:spPr bwMode="auto">
          <a:xfrm>
            <a:off x="1757363" y="5911850"/>
            <a:ext cx="352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1831</Words>
  <Application>Microsoft Office PowerPoint</Application>
  <PresentationFormat>On-screen Show (4:3)</PresentationFormat>
  <Paragraphs>417</Paragraphs>
  <Slides>52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Temă Office</vt:lpstr>
      <vt:lpstr>Equation</vt:lpstr>
      <vt:lpstr>Formel</vt:lpstr>
      <vt:lpstr>Формула</vt:lpstr>
      <vt:lpstr>Experimental checks of low energy QCD precise predictions using  π+π-, K+π- and K-π+ atoms   Leonid Nemenov JINR Dubna Prague 26.11.2012</vt:lpstr>
      <vt:lpstr>Outline</vt:lpstr>
      <vt:lpstr>Slide 3</vt:lpstr>
      <vt:lpstr>Theoretical motivation</vt:lpstr>
      <vt:lpstr>Theoretical status</vt:lpstr>
      <vt:lpstr>Slide 6</vt:lpstr>
      <vt:lpstr> </vt:lpstr>
      <vt:lpstr>Pionium lifetime</vt:lpstr>
      <vt:lpstr>K+π− and K−π+ atoms lifetime </vt:lpstr>
      <vt:lpstr>Slide 10</vt:lpstr>
      <vt:lpstr>Slide 11</vt:lpstr>
      <vt:lpstr>Slide 12</vt:lpstr>
      <vt:lpstr>Break-up probability</vt:lpstr>
      <vt:lpstr>Slide 14</vt:lpstr>
      <vt:lpstr>DIRAC results with GEM/MSGC</vt:lpstr>
      <vt:lpstr>DIRAC results with GEM/MSGC</vt:lpstr>
      <vt:lpstr>Slide 17</vt:lpstr>
      <vt:lpstr>Slide 18</vt:lpstr>
      <vt:lpstr>Slide 19</vt:lpstr>
      <vt:lpstr>Slide 20</vt:lpstr>
      <vt:lpstr>Slide 21</vt:lpstr>
      <vt:lpstr>K scattering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Magnet design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A2π and AπK production</vt:lpstr>
      <vt:lpstr>A2π and AπK production on PS and SPS at CERN</vt:lpstr>
      <vt:lpstr>A2π and AπK production on PS and SPS at CERN</vt:lpstr>
      <vt:lpstr>Conclusion </vt:lpstr>
      <vt:lpstr>Conclusion</vt:lpstr>
      <vt:lpstr>Slide 47</vt:lpstr>
      <vt:lpstr>K scattering lengths</vt:lpstr>
      <vt:lpstr>Slide 49</vt:lpstr>
      <vt:lpstr>Mechanical structure</vt:lpstr>
      <vt:lpstr>Slide 51</vt:lpstr>
      <vt:lpstr>Period L of resonators for  γ=16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the DIRAC experiment (PS 212)</dc:title>
  <dc:creator>nemenov</dc:creator>
  <cp:lastModifiedBy>nemenov</cp:lastModifiedBy>
  <cp:revision>207</cp:revision>
  <cp:lastPrinted>2012-03-27T21:34:47Z</cp:lastPrinted>
  <dcterms:created xsi:type="dcterms:W3CDTF">2012-02-20T17:38:01Z</dcterms:created>
  <dcterms:modified xsi:type="dcterms:W3CDTF">2012-10-30T17:22:53Z</dcterms:modified>
</cp:coreProperties>
</file>