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53"/>
  </p:notesMasterIdLst>
  <p:sldIdLst>
    <p:sldId id="457" r:id="rId5"/>
    <p:sldId id="321" r:id="rId6"/>
    <p:sldId id="472" r:id="rId7"/>
    <p:sldId id="522" r:id="rId8"/>
    <p:sldId id="319" r:id="rId9"/>
    <p:sldId id="478" r:id="rId10"/>
    <p:sldId id="530" r:id="rId11"/>
    <p:sldId id="464" r:id="rId12"/>
    <p:sldId id="331" r:id="rId13"/>
    <p:sldId id="320" r:id="rId14"/>
    <p:sldId id="308" r:id="rId15"/>
    <p:sldId id="529" r:id="rId16"/>
    <p:sldId id="520" r:id="rId17"/>
    <p:sldId id="512" r:id="rId18"/>
    <p:sldId id="513" r:id="rId19"/>
    <p:sldId id="514" r:id="rId20"/>
    <p:sldId id="515" r:id="rId21"/>
    <p:sldId id="516" r:id="rId22"/>
    <p:sldId id="517" r:id="rId23"/>
    <p:sldId id="527" r:id="rId24"/>
    <p:sldId id="518" r:id="rId25"/>
    <p:sldId id="519" r:id="rId26"/>
    <p:sldId id="524" r:id="rId27"/>
    <p:sldId id="526" r:id="rId28"/>
    <p:sldId id="459" r:id="rId29"/>
    <p:sldId id="455" r:id="rId30"/>
    <p:sldId id="437" r:id="rId31"/>
    <p:sldId id="490" r:id="rId32"/>
    <p:sldId id="460" r:id="rId33"/>
    <p:sldId id="531" r:id="rId34"/>
    <p:sldId id="461" r:id="rId35"/>
    <p:sldId id="462" r:id="rId36"/>
    <p:sldId id="446" r:id="rId37"/>
    <p:sldId id="453" r:id="rId38"/>
    <p:sldId id="448" r:id="rId39"/>
    <p:sldId id="450" r:id="rId40"/>
    <p:sldId id="471" r:id="rId41"/>
    <p:sldId id="479" r:id="rId42"/>
    <p:sldId id="480" r:id="rId43"/>
    <p:sldId id="481" r:id="rId44"/>
    <p:sldId id="482" r:id="rId45"/>
    <p:sldId id="483" r:id="rId46"/>
    <p:sldId id="484" r:id="rId47"/>
    <p:sldId id="485" r:id="rId48"/>
    <p:sldId id="486" r:id="rId49"/>
    <p:sldId id="487" r:id="rId50"/>
    <p:sldId id="488" r:id="rId51"/>
    <p:sldId id="489" r:id="rId5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9686" autoAdjust="0"/>
  </p:normalViewPr>
  <p:slideViewPr>
    <p:cSldViewPr>
      <p:cViewPr>
        <p:scale>
          <a:sx n="65" d="100"/>
          <a:sy n="65" d="100"/>
        </p:scale>
        <p:origin x="-104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74"/>
    </p:cViewPr>
  </p:sorterViewPr>
  <p:notesViewPr>
    <p:cSldViewPr>
      <p:cViewPr varScale="1">
        <p:scale>
          <a:sx n="48" d="100"/>
          <a:sy n="48" d="100"/>
        </p:scale>
        <p:origin x="-2046" y="-9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/>
              <a:t>M. </a:t>
            </a:r>
            <a:r>
              <a:rPr lang="en-US" dirty="0" err="1" smtClean="0"/>
              <a:t>Pentia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7FBFDA-4A98-41CC-A4D2-C763B327C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1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BFDA-4A98-41CC-A4D2-C763B327C8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3850095" y="9379269"/>
            <a:ext cx="2945980" cy="4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 anchor="b"/>
          <a:lstStyle>
            <a:lvl1pPr eaLnBrk="0" hangingPunct="0">
              <a:defRPr sz="2000">
                <a:solidFill>
                  <a:srgbClr val="CC3300"/>
                </a:solidFill>
                <a:latin typeface="Arial" charset="0"/>
              </a:defRPr>
            </a:lvl1pPr>
            <a:lvl2pPr marL="738188" indent="-284163" eaLnBrk="0" hangingPunct="0">
              <a:defRPr sz="2000">
                <a:solidFill>
                  <a:srgbClr val="CC3300"/>
                </a:solidFill>
                <a:latin typeface="Arial" charset="0"/>
              </a:defRPr>
            </a:lvl2pPr>
            <a:lvl3pPr marL="1136650" indent="-227013" eaLnBrk="0" hangingPunct="0">
              <a:defRPr sz="2000">
                <a:solidFill>
                  <a:srgbClr val="CC3300"/>
                </a:solidFill>
                <a:latin typeface="Arial" charset="0"/>
              </a:defRPr>
            </a:lvl3pPr>
            <a:lvl4pPr marL="1590675" indent="-227013" eaLnBrk="0" hangingPunct="0">
              <a:defRPr sz="2000">
                <a:solidFill>
                  <a:srgbClr val="CC3300"/>
                </a:solidFill>
                <a:latin typeface="Arial" charset="0"/>
              </a:defRPr>
            </a:lvl4pPr>
            <a:lvl5pPr marL="2044700" indent="-227013" eaLnBrk="0" hangingPunct="0">
              <a:defRPr sz="2000">
                <a:solidFill>
                  <a:srgbClr val="CC3300"/>
                </a:solidFill>
                <a:latin typeface="Arial" charset="0"/>
              </a:defRPr>
            </a:lvl5pPr>
            <a:lvl6pPr marL="2501900" indent="-22701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6pPr>
            <a:lvl7pPr marL="2959100" indent="-22701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7pPr>
            <a:lvl8pPr marL="3416300" indent="-22701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8pPr>
            <a:lvl9pPr marL="3873500" indent="-22701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9pPr>
          </a:lstStyle>
          <a:p>
            <a:pPr algn="r" eaLnBrk="1" hangingPunct="1"/>
            <a:fld id="{7F9524E1-65D9-464A-9949-0FFF84682BD2}" type="slidenum">
              <a:rPr lang="ru-RU" sz="1200">
                <a:solidFill>
                  <a:schemeClr val="tx1"/>
                </a:solidFill>
              </a:rPr>
              <a:pPr algn="r" eaLnBrk="1" hangingPunct="1"/>
              <a:t>35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BFDA-4A98-41CC-A4D2-C763B327C8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0010-95BD-48C0-B938-4ABD99758821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M. </a:t>
            </a:r>
            <a:r>
              <a:rPr lang="en-US" dirty="0" err="1" smtClean="0"/>
              <a:t>Pentia</a:t>
            </a:r>
            <a:endParaRPr lang="en-US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E98DF-75E1-4CE8-BED0-8D6D31EAA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3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86D3-F8F6-47CF-BF1F-A837BC9B8D63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47310-0538-413D-A72F-3C9152B8B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1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42D9-BEC9-4D18-A804-1FAF99C2B232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35DD-D83E-4B3D-BC9E-5593D30D2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0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Mircea</a:t>
            </a:r>
            <a:r>
              <a:rPr lang="en-US" dirty="0" smtClean="0"/>
              <a:t> </a:t>
            </a:r>
            <a:r>
              <a:rPr lang="en-US" dirty="0" err="1" smtClean="0"/>
              <a:t>Pentia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83B1-5F26-4898-867E-4D5B4BE050A7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4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M.Pentia IFIN-HH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ED08-3300-4A6F-B70F-86CBFE00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7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59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0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63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9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3CC1-57FE-4C80-9F96-2B2558A851D3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1E680-F58C-4938-8935-05CAD83D5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4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6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16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9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0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IFIN-HH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14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24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64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954A-4F9A-4BBA-87B5-556097BA7E64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C6B7-94BF-4D09-9342-10CF1D202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02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57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22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2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5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7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7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8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2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9303-F0BB-419C-8560-598000B25618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5CFC-0800-4A38-BE2B-C647D0038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9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CERN - IFIN-HH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6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35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97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7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87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5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64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0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F491-C534-41CA-88CE-12F3CAFED463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8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32AC-4E6D-46C5-A8F4-24B35F936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9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2E23-C720-4EC0-A7CC-141D6F7349DC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4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690D-07FD-4C66-886E-5E204B8D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9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6521-7643-4217-9192-BA8156F31683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3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8CE9-AC1B-4237-8B6A-1502B6C1A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557DD-E73A-44C2-8360-11378AD98B66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1C22-742B-4BF9-8A18-F6C79C4E7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6FBF-ED19-4486-9194-5FFDA054CA02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3A60-E2A1-45F8-8F82-F23BEE30E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5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ubstituent titl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 pentru editare stil titlu</a:t>
            </a:r>
            <a:endParaRPr lang="en-US" smtClean="0"/>
          </a:p>
        </p:txBody>
      </p:sp>
      <p:sp>
        <p:nvSpPr>
          <p:cNvPr id="1027" name="Substituent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smtClean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6301D4-1583-413E-A93E-E903B210F92D}" type="datetime1">
              <a:rPr lang="en-US"/>
              <a:pPr>
                <a:defRPr/>
              </a:pPr>
              <a:t>16-Nov-12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0AC3A6-3C7A-4804-8764-C896BED29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0" r:id="rId12"/>
    <p:sldLayoutId id="21474837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E4538-2D9A-40FB-B09F-0055E66196D8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IFIN-HH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E25E8-C0E1-4D82-9EA9-BEBDEA08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4970D-8785-492B-B925-E87AE1CD656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7E51-A5FC-434D-A31D-E6A910E8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7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A4F7-6220-442B-936F-1A06FAE1D21D}" type="datetimeFigureOut">
              <a:rPr lang="en-US" smtClean="0"/>
              <a:t>16-Nov-12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D58C-DA93-4497-9F85-B40C7FCE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9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7.wm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6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irac.web.cern.ch/DIRAC/note/note120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dsweb.cern.ch/record/1410681/files/SPSC-P-284-ADD-6.pdf" TargetMode="External"/><Relationship Id="rId5" Type="http://schemas.openxmlformats.org/officeDocument/2006/relationships/hyperlink" Target="http://cerncourier.com/cws/article/cern/48623" TargetMode="External"/><Relationship Id="rId4" Type="http://schemas.openxmlformats.org/officeDocument/2006/relationships/hyperlink" Target="http://dirac.web.cern.ch/DIRAC/meson2012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beta.net/record/618698" TargetMode="External"/><Relationship Id="rId3" Type="http://schemas.openxmlformats.org/officeDocument/2006/relationships/hyperlink" Target="http://inspirebeta.net/author/Adeva,%20B.?recid=926267&amp;ln=en" TargetMode="External"/><Relationship Id="rId7" Type="http://schemas.openxmlformats.org/officeDocument/2006/relationships/hyperlink" Target="http://inspirebeta.net/record/681316" TargetMode="External"/><Relationship Id="rId2" Type="http://schemas.openxmlformats.org/officeDocument/2006/relationships/hyperlink" Target="http://inspirebeta.net/record/926267" TargetMode="Externa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://inspirebeta.net/record/660270" TargetMode="External"/><Relationship Id="rId5" Type="http://schemas.openxmlformats.org/officeDocument/2006/relationships/hyperlink" Target="http://inspirebeta.net/record/819205" TargetMode="External"/><Relationship Id="rId4" Type="http://schemas.openxmlformats.org/officeDocument/2006/relationships/hyperlink" Target="http://inspirebeta.net/author/Pentia,%20M.?recid=827132&amp;ln=en" TargetMode="External"/><Relationship Id="rId9" Type="http://schemas.openxmlformats.org/officeDocument/2006/relationships/hyperlink" Target="http://inspirebeta.net/record/827132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j.physletb.2009.03.001" TargetMode="External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beta.net/record/618698" TargetMode="External"/><Relationship Id="rId3" Type="http://schemas.openxmlformats.org/officeDocument/2006/relationships/hyperlink" Target="http://inspirebeta.net/author/Adeva,%20B.?recid=926267&amp;ln=en" TargetMode="External"/><Relationship Id="rId7" Type="http://schemas.openxmlformats.org/officeDocument/2006/relationships/hyperlink" Target="http://inspirebeta.net/record/681316" TargetMode="External"/><Relationship Id="rId2" Type="http://schemas.openxmlformats.org/officeDocument/2006/relationships/hyperlink" Target="http://inspirebeta.net/record/926267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nspirebeta.net/record/660270" TargetMode="External"/><Relationship Id="rId5" Type="http://schemas.openxmlformats.org/officeDocument/2006/relationships/hyperlink" Target="http://inspirebeta.net/record/819205" TargetMode="External"/><Relationship Id="rId4" Type="http://schemas.openxmlformats.org/officeDocument/2006/relationships/hyperlink" Target="http://inspirebeta.net/author/Pentia,%20M.?recid=827132&amp;ln=en" TargetMode="External"/><Relationship Id="rId9" Type="http://schemas.openxmlformats.org/officeDocument/2006/relationships/hyperlink" Target="http://inspirebeta.net/record/827132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089025" y="1752600"/>
            <a:ext cx="9553575" cy="4464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l-GR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π</a:t>
            </a:r>
            <a:r>
              <a:rPr lang="en-US" sz="7200" i="1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+</a:t>
            </a:r>
            <a:r>
              <a:rPr lang="el-GR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π</a:t>
            </a:r>
            <a:r>
              <a:rPr lang="en-US" sz="7200" i="1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and </a:t>
            </a:r>
            <a:r>
              <a:rPr lang="el-GR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π</a:t>
            </a: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K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  Hadronic Atoms </a:t>
            </a:r>
          </a:p>
          <a:p>
            <a:pPr algn="ctr"/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</a:rPr>
              <a:t>Data Taking and Processing</a:t>
            </a:r>
          </a:p>
          <a:p>
            <a:pPr algn="ctr"/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</a:rPr>
              <a:t> DIRAC Run 2012</a:t>
            </a:r>
            <a:endParaRPr lang="en-US" sz="7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676400" y="6083300"/>
            <a:ext cx="4419600" cy="3429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ISAB, 12 November 2012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Gungsuh"/>
              <a:ea typeface="Gungsuh"/>
            </a:endParaRPr>
          </a:p>
        </p:txBody>
      </p:sp>
    </p:spTree>
    <p:extLst>
      <p:ext uri="{BB962C8B-B14F-4D97-AF65-F5344CB8AC3E}">
        <p14:creationId xmlns:p14="http://schemas.microsoft.com/office/powerpoint/2010/main" val="24824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6213" algn="ctr">
              <a:spcBef>
                <a:spcPct val="30000"/>
              </a:spcBef>
              <a:tabLst>
                <a:tab pos="633413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. Magnetic field stability monitoring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for DIRAC 2012 run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10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6C5B4-FC42-4DB4-8F6C-971D2A0C37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WordArt 98"/>
          <p:cNvSpPr>
            <a:spLocks noChangeArrowheads="1" noChangeShapeType="1" noTextEdit="1"/>
          </p:cNvSpPr>
          <p:nvPr/>
        </p:nvSpPr>
        <p:spPr bwMode="auto">
          <a:xfrm>
            <a:off x="1905000" y="53069"/>
            <a:ext cx="5410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Q</a:t>
            </a:r>
            <a:r>
              <a:rPr lang="en-US" sz="3600" i="1" kern="10" baseline="-2500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y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distribution for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</a:t>
            </a:r>
            <a:r>
              <a:rPr lang="en-US" sz="3600" i="1" kern="10" baseline="3000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+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pair 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  <a:cs typeface="Arial" charset="0"/>
              </a:rPr>
              <a:t>D</a:t>
            </a:r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Dumitriu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7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3"/>
          <p:cNvSpPr txBox="1">
            <a:spLocks noChangeArrowheads="1"/>
          </p:cNvSpPr>
          <p:nvPr/>
        </p:nvSpPr>
        <p:spPr bwMode="auto">
          <a:xfrm>
            <a:off x="1483776" y="4618037"/>
            <a:ext cx="4856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2012 DIRAC run weeks</a:t>
            </a: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1142999" y="5140325"/>
            <a:ext cx="571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  1   2    3  4   5   6   7   8    9   10  11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14 15   16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17 18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358063" y="1944688"/>
            <a:ext cx="1484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GB" sz="28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800" b="1" baseline="-2500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/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7999" y="3067780"/>
            <a:ext cx="2187843" cy="1898084"/>
          </a:xfrm>
          <a:prstGeom prst="rect">
            <a:avLst/>
          </a:prstGeom>
          <a:blipFill rotWithShape="1">
            <a:blip r:embed="rId3"/>
            <a:stretch>
              <a:fillRect r="-6128" b="-929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  <a:cs typeface="Arial" charset="0"/>
              </a:rPr>
              <a:t>D</a:t>
            </a:r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Dumitriu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990599" y="53069"/>
            <a:ext cx="7109619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Time variation of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Q</a:t>
            </a:r>
            <a:r>
              <a:rPr lang="en-US" sz="3600" i="1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y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mean values for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</a:t>
            </a:r>
            <a:r>
              <a:rPr lang="en-US" sz="3600" i="1" kern="10" baseline="3000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+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pair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612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6213" algn="ctr">
              <a:spcBef>
                <a:spcPct val="30000"/>
              </a:spcBef>
              <a:tabLst>
                <a:tab pos="633413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4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. Events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preselection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and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ntuple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sz="4000" b="1" dirty="0" smtClean="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  <a:p>
            <a:pPr marL="176213" algn="ctr">
              <a:spcBef>
                <a:spcPct val="30000"/>
              </a:spcBef>
              <a:tabLst>
                <a:tab pos="633413" algn="l"/>
              </a:tabLst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production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for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2008-2011 </a:t>
            </a:r>
          </a:p>
          <a:p>
            <a:pPr marL="176213" algn="ctr">
              <a:spcBef>
                <a:spcPct val="30000"/>
              </a:spcBef>
              <a:tabLst>
                <a:tab pos="633413" algn="l"/>
              </a:tabLst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experimental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9438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DAC6F4-F120-455C-B7B0-D9C14DDAF7F8}" type="slidenum">
              <a:rPr lang="ru-RU" smtClean="0"/>
              <a:pPr/>
              <a:t>14</a:t>
            </a:fld>
            <a:endParaRPr lang="ru-RU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450808" y="684033"/>
            <a:ext cx="1971675" cy="5970587"/>
            <a:chOff x="1650208" y="754062"/>
            <a:chExt cx="1971675" cy="5970587"/>
          </a:xfrm>
        </p:grpSpPr>
        <p:sp>
          <p:nvSpPr>
            <p:cNvPr id="39942" name="Rectangle 9"/>
            <p:cNvSpPr>
              <a:spLocks noChangeArrowheads="1"/>
            </p:cNvSpPr>
            <p:nvPr/>
          </p:nvSpPr>
          <p:spPr bwMode="auto">
            <a:xfrm>
              <a:off x="1650208" y="804862"/>
              <a:ext cx="1971675" cy="5919787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43" name="Text Box 11"/>
            <p:cNvSpPr txBox="1">
              <a:spLocks noChangeArrowheads="1"/>
            </p:cNvSpPr>
            <p:nvPr/>
          </p:nvSpPr>
          <p:spPr bwMode="auto">
            <a:xfrm>
              <a:off x="1794670" y="754062"/>
              <a:ext cx="16446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Target Ni 98 </a:t>
              </a:r>
              <a:r>
                <a:rPr lang="en-US" sz="17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1858" y="5110162"/>
            <a:ext cx="3400425" cy="1204912"/>
            <a:chOff x="2151858" y="5110162"/>
            <a:chExt cx="3400425" cy="1204912"/>
          </a:xfrm>
        </p:grpSpPr>
        <p:sp>
          <p:nvSpPr>
            <p:cNvPr id="40001" name="Line 14"/>
            <p:cNvSpPr>
              <a:spLocks noChangeShapeType="1"/>
            </p:cNvSpPr>
            <p:nvPr/>
          </p:nvSpPr>
          <p:spPr bwMode="auto">
            <a:xfrm flipV="1">
              <a:off x="2214392" y="5173662"/>
              <a:ext cx="1937715" cy="4238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Text Box 45"/>
            <p:cNvSpPr txBox="1">
              <a:spLocks noChangeArrowheads="1"/>
            </p:cNvSpPr>
            <p:nvPr/>
          </p:nvSpPr>
          <p:spPr bwMode="auto">
            <a:xfrm>
              <a:off x="4075908" y="5875337"/>
              <a:ext cx="4175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40004" name="Text Box 46"/>
            <p:cNvSpPr txBox="1">
              <a:spLocks noChangeArrowheads="1"/>
            </p:cNvSpPr>
            <p:nvPr/>
          </p:nvSpPr>
          <p:spPr bwMode="auto">
            <a:xfrm>
              <a:off x="4098133" y="5133974"/>
              <a:ext cx="4937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40005" name="Right Brace 91"/>
            <p:cNvSpPr>
              <a:spLocks/>
            </p:cNvSpPr>
            <p:nvPr/>
          </p:nvSpPr>
          <p:spPr bwMode="auto">
            <a:xfrm>
              <a:off x="4355308" y="5110162"/>
              <a:ext cx="114300" cy="1204912"/>
            </a:xfrm>
            <a:prstGeom prst="rightBrace">
              <a:avLst>
                <a:gd name="adj1" fmla="val 18448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40010" name="Line 14"/>
            <p:cNvSpPr>
              <a:spLocks noChangeShapeType="1"/>
            </p:cNvSpPr>
            <p:nvPr/>
          </p:nvSpPr>
          <p:spPr bwMode="auto">
            <a:xfrm>
              <a:off x="2151858" y="5945187"/>
              <a:ext cx="2000250" cy="295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Rectangle 4"/>
            <p:cNvSpPr>
              <a:spLocks noChangeArrowheads="1"/>
            </p:cNvSpPr>
            <p:nvPr/>
          </p:nvSpPr>
          <p:spPr bwMode="auto">
            <a:xfrm>
              <a:off x="4490245" y="5408612"/>
              <a:ext cx="1062038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Arial Narrow" pitchFamily="34" charset="0"/>
                </a:rPr>
                <a:t>Accidental</a:t>
              </a:r>
            </a:p>
            <a:p>
              <a:r>
                <a:rPr lang="en-US" sz="1600" b="1" i="1" dirty="0" smtClean="0">
                  <a:solidFill>
                    <a:srgbClr val="FF0000"/>
                  </a:solidFill>
                  <a:latin typeface="Arial Narrow" pitchFamily="34" charset="0"/>
                </a:rPr>
                <a:t>pairs</a:t>
              </a:r>
              <a:endParaRPr lang="en-US" dirty="0"/>
            </a:p>
          </p:txBody>
        </p:sp>
      </p:grp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3" name="WordArt 98"/>
          <p:cNvSpPr>
            <a:spLocks noChangeArrowheads="1" noChangeShapeType="1" noTextEdit="1"/>
          </p:cNvSpPr>
          <p:nvPr/>
        </p:nvSpPr>
        <p:spPr bwMode="auto">
          <a:xfrm>
            <a:off x="76200" y="53069"/>
            <a:ext cx="8991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Times New Roman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Times New Roman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pairs production and interaction processes in the target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91921" y="2308223"/>
            <a:ext cx="3864492" cy="3756025"/>
            <a:chOff x="5214194" y="2119312"/>
            <a:chExt cx="3864492" cy="3756025"/>
          </a:xfrm>
        </p:grpSpPr>
        <p:pic>
          <p:nvPicPr>
            <p:cNvPr id="4097" name="Picture 1" descr="Dt_V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554" b="1917"/>
            <a:stretch/>
          </p:blipFill>
          <p:spPr bwMode="auto">
            <a:xfrm>
              <a:off x="5214194" y="2119312"/>
              <a:ext cx="3864492" cy="3110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573487" y="5290562"/>
              <a:ext cx="35051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Coincidence events measured with DIRAC detector. </a:t>
              </a:r>
              <a:endPara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52161" y="1039812"/>
            <a:ext cx="3339760" cy="1079500"/>
            <a:chOff x="1852161" y="1039812"/>
            <a:chExt cx="3339760" cy="1079500"/>
          </a:xfrm>
        </p:grpSpPr>
        <p:sp>
          <p:nvSpPr>
            <p:cNvPr id="39947" name="Text Box 16"/>
            <p:cNvSpPr txBox="1">
              <a:spLocks noChangeArrowheads="1"/>
            </p:cNvSpPr>
            <p:nvPr/>
          </p:nvSpPr>
          <p:spPr bwMode="auto">
            <a:xfrm>
              <a:off x="2324315" y="1157966"/>
              <a:ext cx="4794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b="1" i="1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sz="1600" b="1" i="1" baseline="-25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l-GR" sz="1600" b="1" i="1" baseline="-25000" dirty="0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endParaRPr lang="en-US" dirty="0"/>
            </a:p>
          </p:txBody>
        </p:sp>
        <p:sp>
          <p:nvSpPr>
            <p:cNvPr id="39958" name="Line 32"/>
            <p:cNvSpPr>
              <a:spLocks noChangeShapeType="1"/>
            </p:cNvSpPr>
            <p:nvPr/>
          </p:nvSpPr>
          <p:spPr bwMode="auto">
            <a:xfrm flipV="1">
              <a:off x="2959895" y="1096962"/>
              <a:ext cx="1192213" cy="2174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33"/>
            <p:cNvSpPr>
              <a:spLocks noChangeShapeType="1"/>
            </p:cNvSpPr>
            <p:nvPr/>
          </p:nvSpPr>
          <p:spPr bwMode="auto">
            <a:xfrm>
              <a:off x="2977358" y="1743074"/>
              <a:ext cx="1174750" cy="2254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Text Box 34"/>
            <p:cNvSpPr txBox="1">
              <a:spLocks noChangeArrowheads="1"/>
            </p:cNvSpPr>
            <p:nvPr/>
          </p:nvSpPr>
          <p:spPr bwMode="auto">
            <a:xfrm>
              <a:off x="4010820" y="1062037"/>
              <a:ext cx="5270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0467" tIns="40234" rIns="80467" bIns="40234">
              <a:spAutoFit/>
            </a:bodyPr>
            <a:lstStyle/>
            <a:p>
              <a:r>
                <a:rPr lang="el-GR" sz="1700" i="1" dirty="0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dirty="0"/>
            </a:p>
          </p:txBody>
        </p:sp>
        <p:sp>
          <p:nvSpPr>
            <p:cNvPr id="39961" name="Text Box 36"/>
            <p:cNvSpPr txBox="1">
              <a:spLocks noChangeArrowheads="1"/>
            </p:cNvSpPr>
            <p:nvPr/>
          </p:nvSpPr>
          <p:spPr bwMode="auto">
            <a:xfrm>
              <a:off x="4025108" y="1604962"/>
              <a:ext cx="42386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39987" name="Text Box 16"/>
            <p:cNvSpPr txBox="1">
              <a:spLocks noChangeArrowheads="1"/>
            </p:cNvSpPr>
            <p:nvPr/>
          </p:nvSpPr>
          <p:spPr bwMode="auto">
            <a:xfrm>
              <a:off x="2305845" y="1550987"/>
              <a:ext cx="536575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(</a:t>
              </a:r>
              <a:r>
                <a:rPr lang="en-US" sz="1600" b="1" i="1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sz="1600" b="1" i="1" baseline="-25000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sz="1600" dirty="0">
                  <a:solidFill>
                    <a:srgbClr val="000000"/>
                  </a:solidFill>
                </a:rPr>
                <a:t>)</a:t>
              </a:r>
              <a:endParaRPr lang="en-US" dirty="0"/>
            </a:p>
          </p:txBody>
        </p:sp>
        <p:sp>
          <p:nvSpPr>
            <p:cNvPr id="39988" name="Rectangle 4"/>
            <p:cNvSpPr>
              <a:spLocks noChangeArrowheads="1"/>
            </p:cNvSpPr>
            <p:nvPr/>
          </p:nvSpPr>
          <p:spPr bwMode="auto">
            <a:xfrm>
              <a:off x="4406108" y="1235074"/>
              <a:ext cx="785813" cy="58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en-US" sz="1600" b="1" i="1" dirty="0">
                  <a:solidFill>
                    <a:srgbClr val="FF0000"/>
                  </a:solidFill>
                  <a:latin typeface="Arial Narrow" pitchFamily="34" charset="0"/>
                </a:rPr>
                <a:t>Atomic pairs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852161" y="1266824"/>
              <a:ext cx="211138" cy="492125"/>
              <a:chOff x="1852161" y="1266824"/>
              <a:chExt cx="211138" cy="492125"/>
            </a:xfrm>
          </p:grpSpPr>
          <p:sp>
            <p:nvSpPr>
              <p:cNvPr id="39989" name="Oval 26"/>
              <p:cNvSpPr>
                <a:spLocks noChangeAspect="1" noChangeArrowheads="1"/>
              </p:cNvSpPr>
              <p:nvPr/>
            </p:nvSpPr>
            <p:spPr bwMode="auto">
              <a:xfrm>
                <a:off x="1896858" y="1471215"/>
                <a:ext cx="126508" cy="11509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39990" name="Oval 28"/>
              <p:cNvSpPr>
                <a:spLocks noChangeArrowheads="1"/>
              </p:cNvSpPr>
              <p:nvPr/>
            </p:nvSpPr>
            <p:spPr bwMode="auto">
              <a:xfrm rot="5400000">
                <a:off x="1758499" y="1408112"/>
                <a:ext cx="398462" cy="21113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39991" name="Oval 30"/>
              <p:cNvSpPr>
                <a:spLocks noChangeAspect="1" noChangeArrowheads="1"/>
              </p:cNvSpPr>
              <p:nvPr/>
            </p:nvSpPr>
            <p:spPr bwMode="auto">
              <a:xfrm flipV="1">
                <a:off x="1895024" y="1266824"/>
                <a:ext cx="111125" cy="968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39992" name="Oval 30"/>
              <p:cNvSpPr>
                <a:spLocks noChangeAspect="1" noChangeArrowheads="1"/>
              </p:cNvSpPr>
              <p:nvPr/>
            </p:nvSpPr>
            <p:spPr bwMode="auto">
              <a:xfrm flipV="1">
                <a:off x="1904549" y="1662112"/>
                <a:ext cx="109538" cy="968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lIns="80467" tIns="40234" rIns="80467" bIns="40234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996" name="Right Brace 91"/>
            <p:cNvSpPr>
              <a:spLocks/>
            </p:cNvSpPr>
            <p:nvPr/>
          </p:nvSpPr>
          <p:spPr bwMode="auto">
            <a:xfrm>
              <a:off x="4310858" y="1039812"/>
              <a:ext cx="106363" cy="977900"/>
            </a:xfrm>
            <a:prstGeom prst="rightBrace">
              <a:avLst>
                <a:gd name="adj1" fmla="val 16090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7" name="Freeform 29"/>
            <p:cNvSpPr>
              <a:spLocks noEditPoints="1"/>
            </p:cNvSpPr>
            <p:nvPr/>
          </p:nvSpPr>
          <p:spPr bwMode="auto">
            <a:xfrm rot="228844">
              <a:off x="3199608" y="1249362"/>
              <a:ext cx="222250" cy="550862"/>
            </a:xfrm>
            <a:custGeom>
              <a:avLst/>
              <a:gdLst>
                <a:gd name="T0" fmla="*/ 0 w 582"/>
                <a:gd name="T1" fmla="*/ 0 h 958"/>
                <a:gd name="T2" fmla="*/ 0 w 582"/>
                <a:gd name="T3" fmla="*/ 0 h 958"/>
                <a:gd name="T4" fmla="*/ 0 w 582"/>
                <a:gd name="T5" fmla="*/ 0 h 958"/>
                <a:gd name="T6" fmla="*/ 0 w 582"/>
                <a:gd name="T7" fmla="*/ 0 h 958"/>
                <a:gd name="T8" fmla="*/ 0 w 582"/>
                <a:gd name="T9" fmla="*/ 0 h 958"/>
                <a:gd name="T10" fmla="*/ 0 w 582"/>
                <a:gd name="T11" fmla="*/ 0 h 958"/>
                <a:gd name="T12" fmla="*/ 0 w 582"/>
                <a:gd name="T13" fmla="*/ 0 h 958"/>
                <a:gd name="T14" fmla="*/ 0 w 582"/>
                <a:gd name="T15" fmla="*/ 0 h 958"/>
                <a:gd name="T16" fmla="*/ 0 w 582"/>
                <a:gd name="T17" fmla="*/ 0 h 958"/>
                <a:gd name="T18" fmla="*/ 0 w 582"/>
                <a:gd name="T19" fmla="*/ 0 h 958"/>
                <a:gd name="T20" fmla="*/ 0 w 582"/>
                <a:gd name="T21" fmla="*/ 0 h 958"/>
                <a:gd name="T22" fmla="*/ 0 w 582"/>
                <a:gd name="T23" fmla="*/ 0 h 958"/>
                <a:gd name="T24" fmla="*/ 0 w 582"/>
                <a:gd name="T25" fmla="*/ 0 h 958"/>
                <a:gd name="T26" fmla="*/ 0 w 582"/>
                <a:gd name="T27" fmla="*/ 0 h 958"/>
                <a:gd name="T28" fmla="*/ 0 w 582"/>
                <a:gd name="T29" fmla="*/ 0 h 958"/>
                <a:gd name="T30" fmla="*/ 0 w 582"/>
                <a:gd name="T31" fmla="*/ 0 h 958"/>
                <a:gd name="T32" fmla="*/ 0 w 582"/>
                <a:gd name="T33" fmla="*/ 0 h 958"/>
                <a:gd name="T34" fmla="*/ 0 w 582"/>
                <a:gd name="T35" fmla="*/ 0 h 958"/>
                <a:gd name="T36" fmla="*/ 0 w 582"/>
                <a:gd name="T37" fmla="*/ 1 h 958"/>
                <a:gd name="T38" fmla="*/ 0 w 582"/>
                <a:gd name="T39" fmla="*/ 1 h 958"/>
                <a:gd name="T40" fmla="*/ 0 w 582"/>
                <a:gd name="T41" fmla="*/ 0 h 958"/>
                <a:gd name="T42" fmla="*/ 0 w 582"/>
                <a:gd name="T43" fmla="*/ 0 h 958"/>
                <a:gd name="T44" fmla="*/ 0 w 582"/>
                <a:gd name="T45" fmla="*/ 0 h 958"/>
                <a:gd name="T46" fmla="*/ 0 w 582"/>
                <a:gd name="T47" fmla="*/ 0 h 958"/>
                <a:gd name="T48" fmla="*/ 0 w 582"/>
                <a:gd name="T49" fmla="*/ 0 h 958"/>
                <a:gd name="T50" fmla="*/ 0 w 582"/>
                <a:gd name="T51" fmla="*/ 0 h 958"/>
                <a:gd name="T52" fmla="*/ 0 w 582"/>
                <a:gd name="T53" fmla="*/ 0 h 958"/>
                <a:gd name="T54" fmla="*/ 0 w 582"/>
                <a:gd name="T55" fmla="*/ 0 h 958"/>
                <a:gd name="T56" fmla="*/ 0 w 582"/>
                <a:gd name="T57" fmla="*/ 0 h 958"/>
                <a:gd name="T58" fmla="*/ 0 w 582"/>
                <a:gd name="T59" fmla="*/ 0 h 958"/>
                <a:gd name="T60" fmla="*/ 0 w 582"/>
                <a:gd name="T61" fmla="*/ 0 h 958"/>
                <a:gd name="T62" fmla="*/ 0 w 582"/>
                <a:gd name="T63" fmla="*/ 0 h 958"/>
                <a:gd name="T64" fmla="*/ 0 w 582"/>
                <a:gd name="T65" fmla="*/ 0 h 958"/>
                <a:gd name="T66" fmla="*/ 0 w 582"/>
                <a:gd name="T67" fmla="*/ 0 h 958"/>
                <a:gd name="T68" fmla="*/ 0 w 582"/>
                <a:gd name="T69" fmla="*/ 0 h 958"/>
                <a:gd name="T70" fmla="*/ 0 w 582"/>
                <a:gd name="T71" fmla="*/ 0 h 958"/>
                <a:gd name="T72" fmla="*/ 0 w 582"/>
                <a:gd name="T73" fmla="*/ 0 h 958"/>
                <a:gd name="T74" fmla="*/ 0 w 582"/>
                <a:gd name="T75" fmla="*/ 0 h 958"/>
                <a:gd name="T76" fmla="*/ 0 w 582"/>
                <a:gd name="T77" fmla="*/ 1 h 958"/>
                <a:gd name="T78" fmla="*/ 0 w 582"/>
                <a:gd name="T79" fmla="*/ 1 h 958"/>
                <a:gd name="T80" fmla="*/ 0 w 582"/>
                <a:gd name="T81" fmla="*/ 0 h 958"/>
                <a:gd name="T82" fmla="*/ 0 w 582"/>
                <a:gd name="T83" fmla="*/ 0 h 958"/>
                <a:gd name="T84" fmla="*/ 0 w 582"/>
                <a:gd name="T85" fmla="*/ 0 h 958"/>
                <a:gd name="T86" fmla="*/ 0 w 582"/>
                <a:gd name="T87" fmla="*/ 0 h 958"/>
                <a:gd name="T88" fmla="*/ 0 w 582"/>
                <a:gd name="T89" fmla="*/ 0 h 958"/>
                <a:gd name="T90" fmla="*/ 0 w 582"/>
                <a:gd name="T91" fmla="*/ 0 h 958"/>
                <a:gd name="T92" fmla="*/ 0 w 582"/>
                <a:gd name="T93" fmla="*/ 0 h 958"/>
                <a:gd name="T94" fmla="*/ 0 w 582"/>
                <a:gd name="T95" fmla="*/ 0 h 958"/>
                <a:gd name="T96" fmla="*/ 0 w 582"/>
                <a:gd name="T97" fmla="*/ 0 h 958"/>
                <a:gd name="T98" fmla="*/ 0 w 582"/>
                <a:gd name="T99" fmla="*/ 0 h 958"/>
                <a:gd name="T100" fmla="*/ 0 w 582"/>
                <a:gd name="T101" fmla="*/ 0 h 958"/>
                <a:gd name="T102" fmla="*/ 0 w 582"/>
                <a:gd name="T103" fmla="*/ 0 h 958"/>
                <a:gd name="T104" fmla="*/ 0 w 582"/>
                <a:gd name="T105" fmla="*/ 0 h 958"/>
                <a:gd name="T106" fmla="*/ 0 w 582"/>
                <a:gd name="T107" fmla="*/ 0 h 958"/>
                <a:gd name="T108" fmla="*/ 0 w 582"/>
                <a:gd name="T109" fmla="*/ 0 h 958"/>
                <a:gd name="T110" fmla="*/ 0 w 582"/>
                <a:gd name="T111" fmla="*/ 0 h 958"/>
                <a:gd name="T112" fmla="*/ 0 w 582"/>
                <a:gd name="T113" fmla="*/ 0 h 958"/>
                <a:gd name="T114" fmla="*/ 0 w 582"/>
                <a:gd name="T115" fmla="*/ 0 h 958"/>
                <a:gd name="T116" fmla="*/ 0 w 582"/>
                <a:gd name="T117" fmla="*/ 1 h 958"/>
                <a:gd name="T118" fmla="*/ 0 w 582"/>
                <a:gd name="T119" fmla="*/ 1 h 958"/>
                <a:gd name="T120" fmla="*/ 0 w 582"/>
                <a:gd name="T121" fmla="*/ 1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2"/>
                <a:gd name="T184" fmla="*/ 0 h 958"/>
                <a:gd name="T185" fmla="*/ 582 w 582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2" h="958">
                  <a:moveTo>
                    <a:pt x="66" y="0"/>
                  </a:moveTo>
                  <a:lnTo>
                    <a:pt x="66" y="2"/>
                  </a:lnTo>
                  <a:lnTo>
                    <a:pt x="62" y="8"/>
                  </a:lnTo>
                  <a:lnTo>
                    <a:pt x="52" y="20"/>
                  </a:lnTo>
                  <a:lnTo>
                    <a:pt x="38" y="40"/>
                  </a:lnTo>
                  <a:lnTo>
                    <a:pt x="24" y="60"/>
                  </a:lnTo>
                  <a:lnTo>
                    <a:pt x="14" y="80"/>
                  </a:lnTo>
                  <a:lnTo>
                    <a:pt x="6" y="96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4" y="150"/>
                  </a:lnTo>
                  <a:lnTo>
                    <a:pt x="10" y="162"/>
                  </a:lnTo>
                  <a:lnTo>
                    <a:pt x="18" y="176"/>
                  </a:lnTo>
                  <a:lnTo>
                    <a:pt x="28" y="192"/>
                  </a:lnTo>
                  <a:lnTo>
                    <a:pt x="36" y="206"/>
                  </a:lnTo>
                  <a:lnTo>
                    <a:pt x="46" y="222"/>
                  </a:lnTo>
                  <a:lnTo>
                    <a:pt x="54" y="238"/>
                  </a:lnTo>
                  <a:lnTo>
                    <a:pt x="62" y="254"/>
                  </a:lnTo>
                  <a:lnTo>
                    <a:pt x="66" y="270"/>
                  </a:lnTo>
                  <a:lnTo>
                    <a:pt x="66" y="286"/>
                  </a:lnTo>
                  <a:lnTo>
                    <a:pt x="66" y="302"/>
                  </a:lnTo>
                  <a:lnTo>
                    <a:pt x="62" y="318"/>
                  </a:lnTo>
                  <a:lnTo>
                    <a:pt x="54" y="336"/>
                  </a:lnTo>
                  <a:lnTo>
                    <a:pt x="46" y="356"/>
                  </a:lnTo>
                  <a:lnTo>
                    <a:pt x="38" y="378"/>
                  </a:lnTo>
                  <a:lnTo>
                    <a:pt x="30" y="396"/>
                  </a:lnTo>
                  <a:lnTo>
                    <a:pt x="20" y="416"/>
                  </a:lnTo>
                  <a:lnTo>
                    <a:pt x="14" y="434"/>
                  </a:lnTo>
                  <a:lnTo>
                    <a:pt x="10" y="452"/>
                  </a:lnTo>
                  <a:lnTo>
                    <a:pt x="10" y="468"/>
                  </a:lnTo>
                  <a:lnTo>
                    <a:pt x="10" y="484"/>
                  </a:lnTo>
                  <a:lnTo>
                    <a:pt x="14" y="498"/>
                  </a:lnTo>
                  <a:lnTo>
                    <a:pt x="20" y="514"/>
                  </a:lnTo>
                  <a:lnTo>
                    <a:pt x="30" y="530"/>
                  </a:lnTo>
                  <a:lnTo>
                    <a:pt x="38" y="548"/>
                  </a:lnTo>
                  <a:lnTo>
                    <a:pt x="46" y="564"/>
                  </a:lnTo>
                  <a:lnTo>
                    <a:pt x="54" y="580"/>
                  </a:lnTo>
                  <a:lnTo>
                    <a:pt x="62" y="596"/>
                  </a:lnTo>
                  <a:lnTo>
                    <a:pt x="66" y="612"/>
                  </a:lnTo>
                  <a:lnTo>
                    <a:pt x="66" y="628"/>
                  </a:lnTo>
                  <a:lnTo>
                    <a:pt x="66" y="644"/>
                  </a:lnTo>
                  <a:lnTo>
                    <a:pt x="62" y="660"/>
                  </a:lnTo>
                  <a:lnTo>
                    <a:pt x="54" y="678"/>
                  </a:lnTo>
                  <a:lnTo>
                    <a:pt x="46" y="698"/>
                  </a:lnTo>
                  <a:lnTo>
                    <a:pt x="38" y="720"/>
                  </a:lnTo>
                  <a:lnTo>
                    <a:pt x="30" y="738"/>
                  </a:lnTo>
                  <a:lnTo>
                    <a:pt x="20" y="758"/>
                  </a:lnTo>
                  <a:lnTo>
                    <a:pt x="14" y="776"/>
                  </a:lnTo>
                  <a:lnTo>
                    <a:pt x="10" y="794"/>
                  </a:lnTo>
                  <a:lnTo>
                    <a:pt x="10" y="810"/>
                  </a:lnTo>
                  <a:lnTo>
                    <a:pt x="10" y="826"/>
                  </a:lnTo>
                  <a:lnTo>
                    <a:pt x="16" y="840"/>
                  </a:lnTo>
                  <a:lnTo>
                    <a:pt x="26" y="858"/>
                  </a:lnTo>
                  <a:lnTo>
                    <a:pt x="40" y="876"/>
                  </a:lnTo>
                  <a:lnTo>
                    <a:pt x="58" y="896"/>
                  </a:lnTo>
                  <a:lnTo>
                    <a:pt x="80" y="918"/>
                  </a:lnTo>
                  <a:lnTo>
                    <a:pt x="100" y="936"/>
                  </a:lnTo>
                  <a:lnTo>
                    <a:pt x="114" y="950"/>
                  </a:lnTo>
                  <a:lnTo>
                    <a:pt x="122" y="956"/>
                  </a:lnTo>
                  <a:lnTo>
                    <a:pt x="124" y="958"/>
                  </a:lnTo>
                  <a:moveTo>
                    <a:pt x="296" y="0"/>
                  </a:moveTo>
                  <a:lnTo>
                    <a:pt x="294" y="2"/>
                  </a:lnTo>
                  <a:lnTo>
                    <a:pt x="290" y="8"/>
                  </a:lnTo>
                  <a:lnTo>
                    <a:pt x="280" y="20"/>
                  </a:lnTo>
                  <a:lnTo>
                    <a:pt x="268" y="40"/>
                  </a:lnTo>
                  <a:lnTo>
                    <a:pt x="254" y="60"/>
                  </a:lnTo>
                  <a:lnTo>
                    <a:pt x="242" y="80"/>
                  </a:lnTo>
                  <a:lnTo>
                    <a:pt x="234" y="96"/>
                  </a:lnTo>
                  <a:lnTo>
                    <a:pt x="230" y="112"/>
                  </a:lnTo>
                  <a:lnTo>
                    <a:pt x="228" y="124"/>
                  </a:lnTo>
                  <a:lnTo>
                    <a:pt x="230" y="138"/>
                  </a:lnTo>
                  <a:lnTo>
                    <a:pt x="234" y="150"/>
                  </a:lnTo>
                  <a:lnTo>
                    <a:pt x="238" y="162"/>
                  </a:lnTo>
                  <a:lnTo>
                    <a:pt x="248" y="176"/>
                  </a:lnTo>
                  <a:lnTo>
                    <a:pt x="256" y="192"/>
                  </a:lnTo>
                  <a:lnTo>
                    <a:pt x="264" y="206"/>
                  </a:lnTo>
                  <a:lnTo>
                    <a:pt x="276" y="222"/>
                  </a:lnTo>
                  <a:lnTo>
                    <a:pt x="282" y="238"/>
                  </a:lnTo>
                  <a:lnTo>
                    <a:pt x="290" y="254"/>
                  </a:lnTo>
                  <a:lnTo>
                    <a:pt x="294" y="270"/>
                  </a:lnTo>
                  <a:lnTo>
                    <a:pt x="296" y="286"/>
                  </a:lnTo>
                  <a:lnTo>
                    <a:pt x="294" y="302"/>
                  </a:lnTo>
                  <a:lnTo>
                    <a:pt x="290" y="318"/>
                  </a:lnTo>
                  <a:lnTo>
                    <a:pt x="284" y="336"/>
                  </a:lnTo>
                  <a:lnTo>
                    <a:pt x="276" y="356"/>
                  </a:lnTo>
                  <a:lnTo>
                    <a:pt x="266" y="378"/>
                  </a:lnTo>
                  <a:lnTo>
                    <a:pt x="258" y="396"/>
                  </a:lnTo>
                  <a:lnTo>
                    <a:pt x="250" y="416"/>
                  </a:lnTo>
                  <a:lnTo>
                    <a:pt x="244" y="434"/>
                  </a:lnTo>
                  <a:lnTo>
                    <a:pt x="240" y="452"/>
                  </a:lnTo>
                  <a:lnTo>
                    <a:pt x="238" y="468"/>
                  </a:lnTo>
                  <a:lnTo>
                    <a:pt x="240" y="484"/>
                  </a:lnTo>
                  <a:lnTo>
                    <a:pt x="244" y="498"/>
                  </a:lnTo>
                  <a:lnTo>
                    <a:pt x="250" y="514"/>
                  </a:lnTo>
                  <a:lnTo>
                    <a:pt x="258" y="530"/>
                  </a:lnTo>
                  <a:lnTo>
                    <a:pt x="268" y="548"/>
                  </a:lnTo>
                  <a:lnTo>
                    <a:pt x="276" y="564"/>
                  </a:lnTo>
                  <a:lnTo>
                    <a:pt x="284" y="580"/>
                  </a:lnTo>
                  <a:lnTo>
                    <a:pt x="290" y="596"/>
                  </a:lnTo>
                  <a:lnTo>
                    <a:pt x="294" y="612"/>
                  </a:lnTo>
                  <a:lnTo>
                    <a:pt x="296" y="628"/>
                  </a:lnTo>
                  <a:lnTo>
                    <a:pt x="294" y="644"/>
                  </a:lnTo>
                  <a:lnTo>
                    <a:pt x="290" y="660"/>
                  </a:lnTo>
                  <a:lnTo>
                    <a:pt x="284" y="678"/>
                  </a:lnTo>
                  <a:lnTo>
                    <a:pt x="276" y="698"/>
                  </a:lnTo>
                  <a:lnTo>
                    <a:pt x="266" y="720"/>
                  </a:lnTo>
                  <a:lnTo>
                    <a:pt x="258" y="738"/>
                  </a:lnTo>
                  <a:lnTo>
                    <a:pt x="250" y="758"/>
                  </a:lnTo>
                  <a:lnTo>
                    <a:pt x="244" y="776"/>
                  </a:lnTo>
                  <a:lnTo>
                    <a:pt x="240" y="794"/>
                  </a:lnTo>
                  <a:lnTo>
                    <a:pt x="238" y="810"/>
                  </a:lnTo>
                  <a:lnTo>
                    <a:pt x="240" y="826"/>
                  </a:lnTo>
                  <a:lnTo>
                    <a:pt x="246" y="840"/>
                  </a:lnTo>
                  <a:lnTo>
                    <a:pt x="254" y="858"/>
                  </a:lnTo>
                  <a:lnTo>
                    <a:pt x="268" y="876"/>
                  </a:lnTo>
                  <a:lnTo>
                    <a:pt x="288" y="896"/>
                  </a:lnTo>
                  <a:lnTo>
                    <a:pt x="310" y="918"/>
                  </a:lnTo>
                  <a:lnTo>
                    <a:pt x="330" y="936"/>
                  </a:lnTo>
                  <a:lnTo>
                    <a:pt x="344" y="950"/>
                  </a:lnTo>
                  <a:lnTo>
                    <a:pt x="352" y="956"/>
                  </a:lnTo>
                  <a:lnTo>
                    <a:pt x="352" y="958"/>
                  </a:lnTo>
                  <a:moveTo>
                    <a:pt x="524" y="0"/>
                  </a:moveTo>
                  <a:lnTo>
                    <a:pt x="524" y="2"/>
                  </a:lnTo>
                  <a:lnTo>
                    <a:pt x="520" y="8"/>
                  </a:lnTo>
                  <a:lnTo>
                    <a:pt x="510" y="20"/>
                  </a:lnTo>
                  <a:lnTo>
                    <a:pt x="496" y="40"/>
                  </a:lnTo>
                  <a:lnTo>
                    <a:pt x="482" y="60"/>
                  </a:lnTo>
                  <a:lnTo>
                    <a:pt x="472" y="80"/>
                  </a:lnTo>
                  <a:lnTo>
                    <a:pt x="464" y="96"/>
                  </a:lnTo>
                  <a:lnTo>
                    <a:pt x="458" y="112"/>
                  </a:lnTo>
                  <a:lnTo>
                    <a:pt x="458" y="124"/>
                  </a:lnTo>
                  <a:lnTo>
                    <a:pt x="458" y="138"/>
                  </a:lnTo>
                  <a:lnTo>
                    <a:pt x="462" y="150"/>
                  </a:lnTo>
                  <a:lnTo>
                    <a:pt x="468" y="162"/>
                  </a:lnTo>
                  <a:lnTo>
                    <a:pt x="476" y="176"/>
                  </a:lnTo>
                  <a:lnTo>
                    <a:pt x="486" y="192"/>
                  </a:lnTo>
                  <a:lnTo>
                    <a:pt x="494" y="206"/>
                  </a:lnTo>
                  <a:lnTo>
                    <a:pt x="504" y="222"/>
                  </a:lnTo>
                  <a:lnTo>
                    <a:pt x="512" y="238"/>
                  </a:lnTo>
                  <a:lnTo>
                    <a:pt x="520" y="254"/>
                  </a:lnTo>
                  <a:lnTo>
                    <a:pt x="524" y="270"/>
                  </a:lnTo>
                  <a:lnTo>
                    <a:pt x="524" y="286"/>
                  </a:lnTo>
                  <a:lnTo>
                    <a:pt x="524" y="302"/>
                  </a:lnTo>
                  <a:lnTo>
                    <a:pt x="520" y="318"/>
                  </a:lnTo>
                  <a:lnTo>
                    <a:pt x="514" y="336"/>
                  </a:lnTo>
                  <a:lnTo>
                    <a:pt x="504" y="356"/>
                  </a:lnTo>
                  <a:lnTo>
                    <a:pt x="496" y="378"/>
                  </a:lnTo>
                  <a:lnTo>
                    <a:pt x="488" y="396"/>
                  </a:lnTo>
                  <a:lnTo>
                    <a:pt x="478" y="416"/>
                  </a:lnTo>
                  <a:lnTo>
                    <a:pt x="472" y="434"/>
                  </a:lnTo>
                  <a:lnTo>
                    <a:pt x="468" y="452"/>
                  </a:lnTo>
                  <a:lnTo>
                    <a:pt x="468" y="468"/>
                  </a:lnTo>
                  <a:lnTo>
                    <a:pt x="468" y="484"/>
                  </a:lnTo>
                  <a:lnTo>
                    <a:pt x="472" y="498"/>
                  </a:lnTo>
                  <a:lnTo>
                    <a:pt x="478" y="514"/>
                  </a:lnTo>
                  <a:lnTo>
                    <a:pt x="488" y="530"/>
                  </a:lnTo>
                  <a:lnTo>
                    <a:pt x="496" y="548"/>
                  </a:lnTo>
                  <a:lnTo>
                    <a:pt x="504" y="564"/>
                  </a:lnTo>
                  <a:lnTo>
                    <a:pt x="514" y="580"/>
                  </a:lnTo>
                  <a:lnTo>
                    <a:pt x="520" y="596"/>
                  </a:lnTo>
                  <a:lnTo>
                    <a:pt x="524" y="612"/>
                  </a:lnTo>
                  <a:lnTo>
                    <a:pt x="524" y="628"/>
                  </a:lnTo>
                  <a:lnTo>
                    <a:pt x="524" y="644"/>
                  </a:lnTo>
                  <a:lnTo>
                    <a:pt x="520" y="660"/>
                  </a:lnTo>
                  <a:lnTo>
                    <a:pt x="514" y="678"/>
                  </a:lnTo>
                  <a:lnTo>
                    <a:pt x="504" y="698"/>
                  </a:lnTo>
                  <a:lnTo>
                    <a:pt x="496" y="720"/>
                  </a:lnTo>
                  <a:lnTo>
                    <a:pt x="488" y="738"/>
                  </a:lnTo>
                  <a:lnTo>
                    <a:pt x="478" y="758"/>
                  </a:lnTo>
                  <a:lnTo>
                    <a:pt x="472" y="776"/>
                  </a:lnTo>
                  <a:lnTo>
                    <a:pt x="468" y="794"/>
                  </a:lnTo>
                  <a:lnTo>
                    <a:pt x="468" y="810"/>
                  </a:lnTo>
                  <a:lnTo>
                    <a:pt x="468" y="826"/>
                  </a:lnTo>
                  <a:lnTo>
                    <a:pt x="474" y="840"/>
                  </a:lnTo>
                  <a:lnTo>
                    <a:pt x="484" y="858"/>
                  </a:lnTo>
                  <a:lnTo>
                    <a:pt x="498" y="876"/>
                  </a:lnTo>
                  <a:lnTo>
                    <a:pt x="516" y="896"/>
                  </a:lnTo>
                  <a:lnTo>
                    <a:pt x="538" y="918"/>
                  </a:lnTo>
                  <a:lnTo>
                    <a:pt x="558" y="936"/>
                  </a:lnTo>
                  <a:lnTo>
                    <a:pt x="572" y="950"/>
                  </a:lnTo>
                  <a:lnTo>
                    <a:pt x="580" y="956"/>
                  </a:lnTo>
                  <a:lnTo>
                    <a:pt x="582" y="958"/>
                  </a:lnTo>
                </a:path>
              </a:pathLst>
            </a:custGeom>
            <a:noFill/>
            <a:ln w="2857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endParaRPr lang="en-US"/>
            </a:p>
          </p:txBody>
        </p:sp>
        <p:sp>
          <p:nvSpPr>
            <p:cNvPr id="39998" name="Text Box 16"/>
            <p:cNvSpPr txBox="1">
              <a:spLocks noChangeArrowheads="1"/>
            </p:cNvSpPr>
            <p:nvPr/>
          </p:nvSpPr>
          <p:spPr bwMode="auto">
            <a:xfrm>
              <a:off x="3694908" y="1362074"/>
              <a:ext cx="5365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(</a:t>
              </a:r>
              <a:r>
                <a:rPr lang="ro-RO" sz="16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ro-RO" sz="1600" i="1" baseline="-25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sz="1600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99" name="Oval 26"/>
            <p:cNvSpPr>
              <a:spLocks noChangeAspect="1" noChangeArrowheads="1"/>
            </p:cNvSpPr>
            <p:nvPr/>
          </p:nvSpPr>
          <p:spPr bwMode="auto">
            <a:xfrm>
              <a:off x="2852057" y="1461748"/>
              <a:ext cx="126508" cy="11509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100" name="Oval 28"/>
            <p:cNvSpPr>
              <a:spLocks noChangeArrowheads="1"/>
            </p:cNvSpPr>
            <p:nvPr/>
          </p:nvSpPr>
          <p:spPr bwMode="auto">
            <a:xfrm rot="5400000">
              <a:off x="2728121" y="1413553"/>
              <a:ext cx="398462" cy="21113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101" name="Oval 30"/>
            <p:cNvSpPr>
              <a:spLocks noChangeAspect="1" noChangeArrowheads="1"/>
            </p:cNvSpPr>
            <p:nvPr/>
          </p:nvSpPr>
          <p:spPr bwMode="auto">
            <a:xfrm flipV="1">
              <a:off x="2864646" y="1272265"/>
              <a:ext cx="111125" cy="968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102" name="Oval 30"/>
            <p:cNvSpPr>
              <a:spLocks noChangeAspect="1" noChangeArrowheads="1"/>
            </p:cNvSpPr>
            <p:nvPr/>
          </p:nvSpPr>
          <p:spPr bwMode="auto">
            <a:xfrm flipV="1">
              <a:off x="2874171" y="1667553"/>
              <a:ext cx="109538" cy="968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104" name="Line 12"/>
            <p:cNvSpPr>
              <a:spLocks noChangeShapeType="1"/>
            </p:cNvSpPr>
            <p:nvPr/>
          </p:nvSpPr>
          <p:spPr bwMode="auto">
            <a:xfrm>
              <a:off x="2003426" y="1508578"/>
              <a:ext cx="8540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2"/>
            <p:cNvSpPr>
              <a:spLocks noChangeShapeType="1"/>
            </p:cNvSpPr>
            <p:nvPr/>
          </p:nvSpPr>
          <p:spPr bwMode="auto">
            <a:xfrm>
              <a:off x="1997982" y="1557336"/>
              <a:ext cx="8540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50823" y="1009550"/>
            <a:ext cx="252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Target – two functions: </a:t>
            </a:r>
          </a:p>
          <a:p>
            <a:pPr marL="342900" indent="-342900">
              <a:buAutoNum type="arabicPeriod"/>
            </a:pPr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b="1" i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</a:p>
          <a:p>
            <a:pPr marL="342900" indent="-342900">
              <a:buAutoNum type="arabicPeriod"/>
            </a:pPr>
            <a:r>
              <a:rPr lang="en-US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baseline="-25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b="1" i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ionization</a:t>
            </a:r>
          </a:p>
        </p:txBody>
      </p:sp>
      <p:sp>
        <p:nvSpPr>
          <p:cNvPr id="9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97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98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29583" y="2182812"/>
            <a:ext cx="3471863" cy="1081087"/>
            <a:chOff x="1729583" y="2182812"/>
            <a:chExt cx="3471863" cy="1081087"/>
          </a:xfrm>
        </p:grpSpPr>
        <p:sp>
          <p:nvSpPr>
            <p:cNvPr id="39946" name="Line 14"/>
            <p:cNvSpPr>
              <a:spLocks noChangeShapeType="1"/>
            </p:cNvSpPr>
            <p:nvPr/>
          </p:nvSpPr>
          <p:spPr bwMode="auto">
            <a:xfrm flipV="1">
              <a:off x="1993108" y="2260599"/>
              <a:ext cx="2159000" cy="4683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21"/>
            <p:cNvSpPr>
              <a:spLocks noChangeShapeType="1"/>
            </p:cNvSpPr>
            <p:nvPr/>
          </p:nvSpPr>
          <p:spPr bwMode="auto">
            <a:xfrm>
              <a:off x="2355058" y="2897187"/>
              <a:ext cx="1797050" cy="333375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962" name="Text Box 45"/>
            <p:cNvSpPr txBox="1">
              <a:spLocks noChangeArrowheads="1"/>
            </p:cNvSpPr>
            <p:nvPr/>
          </p:nvSpPr>
          <p:spPr bwMode="auto">
            <a:xfrm>
              <a:off x="4056858" y="2422524"/>
              <a:ext cx="4159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39963" name="Text Box 46"/>
            <p:cNvSpPr txBox="1">
              <a:spLocks noChangeArrowheads="1"/>
            </p:cNvSpPr>
            <p:nvPr/>
          </p:nvSpPr>
          <p:spPr bwMode="auto">
            <a:xfrm>
              <a:off x="4045745" y="2189162"/>
              <a:ext cx="4921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V="1">
              <a:off x="2366170" y="2746374"/>
              <a:ext cx="1785938" cy="14763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6" name="Text Box 46"/>
            <p:cNvSpPr txBox="1">
              <a:spLocks noChangeArrowheads="1"/>
            </p:cNvSpPr>
            <p:nvPr/>
          </p:nvSpPr>
          <p:spPr bwMode="auto">
            <a:xfrm>
              <a:off x="4045745" y="2925762"/>
              <a:ext cx="5080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39977" name="Freeform 29"/>
            <p:cNvSpPr>
              <a:spLocks noEditPoints="1"/>
            </p:cNvSpPr>
            <p:nvPr/>
          </p:nvSpPr>
          <p:spPr bwMode="auto">
            <a:xfrm rot="20867220">
              <a:off x="2578895" y="2590799"/>
              <a:ext cx="227013" cy="266700"/>
            </a:xfrm>
            <a:custGeom>
              <a:avLst/>
              <a:gdLst>
                <a:gd name="T0" fmla="*/ 0 w 582"/>
                <a:gd name="T1" fmla="*/ 0 h 958"/>
                <a:gd name="T2" fmla="*/ 0 w 582"/>
                <a:gd name="T3" fmla="*/ 0 h 958"/>
                <a:gd name="T4" fmla="*/ 0 w 582"/>
                <a:gd name="T5" fmla="*/ 0 h 958"/>
                <a:gd name="T6" fmla="*/ 0 w 582"/>
                <a:gd name="T7" fmla="*/ 0 h 958"/>
                <a:gd name="T8" fmla="*/ 0 w 582"/>
                <a:gd name="T9" fmla="*/ 0 h 958"/>
                <a:gd name="T10" fmla="*/ 0 w 582"/>
                <a:gd name="T11" fmla="*/ 0 h 958"/>
                <a:gd name="T12" fmla="*/ 0 w 582"/>
                <a:gd name="T13" fmla="*/ 0 h 958"/>
                <a:gd name="T14" fmla="*/ 0 w 582"/>
                <a:gd name="T15" fmla="*/ 0 h 958"/>
                <a:gd name="T16" fmla="*/ 0 w 582"/>
                <a:gd name="T17" fmla="*/ 0 h 958"/>
                <a:gd name="T18" fmla="*/ 0 w 582"/>
                <a:gd name="T19" fmla="*/ 0 h 958"/>
                <a:gd name="T20" fmla="*/ 0 w 582"/>
                <a:gd name="T21" fmla="*/ 0 h 958"/>
                <a:gd name="T22" fmla="*/ 0 w 582"/>
                <a:gd name="T23" fmla="*/ 0 h 958"/>
                <a:gd name="T24" fmla="*/ 0 w 582"/>
                <a:gd name="T25" fmla="*/ 0 h 958"/>
                <a:gd name="T26" fmla="*/ 0 w 582"/>
                <a:gd name="T27" fmla="*/ 0 h 958"/>
                <a:gd name="T28" fmla="*/ 0 w 582"/>
                <a:gd name="T29" fmla="*/ 0 h 958"/>
                <a:gd name="T30" fmla="*/ 0 w 582"/>
                <a:gd name="T31" fmla="*/ 0 h 958"/>
                <a:gd name="T32" fmla="*/ 0 w 582"/>
                <a:gd name="T33" fmla="*/ 0 h 958"/>
                <a:gd name="T34" fmla="*/ 0 w 582"/>
                <a:gd name="T35" fmla="*/ 0 h 958"/>
                <a:gd name="T36" fmla="*/ 0 w 582"/>
                <a:gd name="T37" fmla="*/ 0 h 958"/>
                <a:gd name="T38" fmla="*/ 0 w 582"/>
                <a:gd name="T39" fmla="*/ 0 h 958"/>
                <a:gd name="T40" fmla="*/ 0 w 582"/>
                <a:gd name="T41" fmla="*/ 0 h 958"/>
                <a:gd name="T42" fmla="*/ 0 w 582"/>
                <a:gd name="T43" fmla="*/ 0 h 958"/>
                <a:gd name="T44" fmla="*/ 0 w 582"/>
                <a:gd name="T45" fmla="*/ 0 h 958"/>
                <a:gd name="T46" fmla="*/ 0 w 582"/>
                <a:gd name="T47" fmla="*/ 0 h 958"/>
                <a:gd name="T48" fmla="*/ 0 w 582"/>
                <a:gd name="T49" fmla="*/ 0 h 958"/>
                <a:gd name="T50" fmla="*/ 0 w 582"/>
                <a:gd name="T51" fmla="*/ 0 h 958"/>
                <a:gd name="T52" fmla="*/ 0 w 582"/>
                <a:gd name="T53" fmla="*/ 0 h 958"/>
                <a:gd name="T54" fmla="*/ 0 w 582"/>
                <a:gd name="T55" fmla="*/ 0 h 958"/>
                <a:gd name="T56" fmla="*/ 0 w 582"/>
                <a:gd name="T57" fmla="*/ 0 h 958"/>
                <a:gd name="T58" fmla="*/ 0 w 582"/>
                <a:gd name="T59" fmla="*/ 0 h 958"/>
                <a:gd name="T60" fmla="*/ 0 w 582"/>
                <a:gd name="T61" fmla="*/ 0 h 958"/>
                <a:gd name="T62" fmla="*/ 0 w 582"/>
                <a:gd name="T63" fmla="*/ 0 h 958"/>
                <a:gd name="T64" fmla="*/ 0 w 582"/>
                <a:gd name="T65" fmla="*/ 0 h 958"/>
                <a:gd name="T66" fmla="*/ 0 w 582"/>
                <a:gd name="T67" fmla="*/ 0 h 958"/>
                <a:gd name="T68" fmla="*/ 0 w 582"/>
                <a:gd name="T69" fmla="*/ 0 h 958"/>
                <a:gd name="T70" fmla="*/ 0 w 582"/>
                <a:gd name="T71" fmla="*/ 0 h 958"/>
                <a:gd name="T72" fmla="*/ 0 w 582"/>
                <a:gd name="T73" fmla="*/ 0 h 958"/>
                <a:gd name="T74" fmla="*/ 0 w 582"/>
                <a:gd name="T75" fmla="*/ 0 h 958"/>
                <a:gd name="T76" fmla="*/ 0 w 582"/>
                <a:gd name="T77" fmla="*/ 0 h 958"/>
                <a:gd name="T78" fmla="*/ 0 w 582"/>
                <a:gd name="T79" fmla="*/ 0 h 958"/>
                <a:gd name="T80" fmla="*/ 0 w 582"/>
                <a:gd name="T81" fmla="*/ 0 h 958"/>
                <a:gd name="T82" fmla="*/ 0 w 582"/>
                <a:gd name="T83" fmla="*/ 0 h 958"/>
                <a:gd name="T84" fmla="*/ 0 w 582"/>
                <a:gd name="T85" fmla="*/ 0 h 958"/>
                <a:gd name="T86" fmla="*/ 0 w 582"/>
                <a:gd name="T87" fmla="*/ 0 h 958"/>
                <a:gd name="T88" fmla="*/ 0 w 582"/>
                <a:gd name="T89" fmla="*/ 0 h 958"/>
                <a:gd name="T90" fmla="*/ 0 w 582"/>
                <a:gd name="T91" fmla="*/ 0 h 958"/>
                <a:gd name="T92" fmla="*/ 0 w 582"/>
                <a:gd name="T93" fmla="*/ 0 h 958"/>
                <a:gd name="T94" fmla="*/ 0 w 582"/>
                <a:gd name="T95" fmla="*/ 0 h 958"/>
                <a:gd name="T96" fmla="*/ 0 w 582"/>
                <a:gd name="T97" fmla="*/ 0 h 958"/>
                <a:gd name="T98" fmla="*/ 0 w 582"/>
                <a:gd name="T99" fmla="*/ 0 h 958"/>
                <a:gd name="T100" fmla="*/ 0 w 582"/>
                <a:gd name="T101" fmla="*/ 0 h 958"/>
                <a:gd name="T102" fmla="*/ 0 w 582"/>
                <a:gd name="T103" fmla="*/ 0 h 958"/>
                <a:gd name="T104" fmla="*/ 0 w 582"/>
                <a:gd name="T105" fmla="*/ 0 h 958"/>
                <a:gd name="T106" fmla="*/ 0 w 582"/>
                <a:gd name="T107" fmla="*/ 0 h 958"/>
                <a:gd name="T108" fmla="*/ 0 w 582"/>
                <a:gd name="T109" fmla="*/ 0 h 958"/>
                <a:gd name="T110" fmla="*/ 0 w 582"/>
                <a:gd name="T111" fmla="*/ 0 h 958"/>
                <a:gd name="T112" fmla="*/ 0 w 582"/>
                <a:gd name="T113" fmla="*/ 0 h 958"/>
                <a:gd name="T114" fmla="*/ 0 w 582"/>
                <a:gd name="T115" fmla="*/ 0 h 958"/>
                <a:gd name="T116" fmla="*/ 0 w 582"/>
                <a:gd name="T117" fmla="*/ 0 h 958"/>
                <a:gd name="T118" fmla="*/ 0 w 582"/>
                <a:gd name="T119" fmla="*/ 0 h 958"/>
                <a:gd name="T120" fmla="*/ 0 w 582"/>
                <a:gd name="T121" fmla="*/ 0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2"/>
                <a:gd name="T184" fmla="*/ 0 h 958"/>
                <a:gd name="T185" fmla="*/ 582 w 582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2" h="958">
                  <a:moveTo>
                    <a:pt x="66" y="0"/>
                  </a:moveTo>
                  <a:lnTo>
                    <a:pt x="66" y="2"/>
                  </a:lnTo>
                  <a:lnTo>
                    <a:pt x="62" y="8"/>
                  </a:lnTo>
                  <a:lnTo>
                    <a:pt x="52" y="20"/>
                  </a:lnTo>
                  <a:lnTo>
                    <a:pt x="38" y="40"/>
                  </a:lnTo>
                  <a:lnTo>
                    <a:pt x="24" y="60"/>
                  </a:lnTo>
                  <a:lnTo>
                    <a:pt x="14" y="80"/>
                  </a:lnTo>
                  <a:lnTo>
                    <a:pt x="6" y="96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4" y="150"/>
                  </a:lnTo>
                  <a:lnTo>
                    <a:pt x="10" y="162"/>
                  </a:lnTo>
                  <a:lnTo>
                    <a:pt x="18" y="176"/>
                  </a:lnTo>
                  <a:lnTo>
                    <a:pt x="28" y="192"/>
                  </a:lnTo>
                  <a:lnTo>
                    <a:pt x="36" y="206"/>
                  </a:lnTo>
                  <a:lnTo>
                    <a:pt x="46" y="222"/>
                  </a:lnTo>
                  <a:lnTo>
                    <a:pt x="54" y="238"/>
                  </a:lnTo>
                  <a:lnTo>
                    <a:pt x="62" y="254"/>
                  </a:lnTo>
                  <a:lnTo>
                    <a:pt x="66" y="270"/>
                  </a:lnTo>
                  <a:lnTo>
                    <a:pt x="66" y="286"/>
                  </a:lnTo>
                  <a:lnTo>
                    <a:pt x="66" y="302"/>
                  </a:lnTo>
                  <a:lnTo>
                    <a:pt x="62" y="318"/>
                  </a:lnTo>
                  <a:lnTo>
                    <a:pt x="54" y="336"/>
                  </a:lnTo>
                  <a:lnTo>
                    <a:pt x="46" y="356"/>
                  </a:lnTo>
                  <a:lnTo>
                    <a:pt x="38" y="378"/>
                  </a:lnTo>
                  <a:lnTo>
                    <a:pt x="30" y="396"/>
                  </a:lnTo>
                  <a:lnTo>
                    <a:pt x="20" y="416"/>
                  </a:lnTo>
                  <a:lnTo>
                    <a:pt x="14" y="434"/>
                  </a:lnTo>
                  <a:lnTo>
                    <a:pt x="10" y="452"/>
                  </a:lnTo>
                  <a:lnTo>
                    <a:pt x="10" y="468"/>
                  </a:lnTo>
                  <a:lnTo>
                    <a:pt x="10" y="484"/>
                  </a:lnTo>
                  <a:lnTo>
                    <a:pt x="14" y="498"/>
                  </a:lnTo>
                  <a:lnTo>
                    <a:pt x="20" y="514"/>
                  </a:lnTo>
                  <a:lnTo>
                    <a:pt x="30" y="530"/>
                  </a:lnTo>
                  <a:lnTo>
                    <a:pt x="38" y="548"/>
                  </a:lnTo>
                  <a:lnTo>
                    <a:pt x="46" y="564"/>
                  </a:lnTo>
                  <a:lnTo>
                    <a:pt x="54" y="580"/>
                  </a:lnTo>
                  <a:lnTo>
                    <a:pt x="62" y="596"/>
                  </a:lnTo>
                  <a:lnTo>
                    <a:pt x="66" y="612"/>
                  </a:lnTo>
                  <a:lnTo>
                    <a:pt x="66" y="628"/>
                  </a:lnTo>
                  <a:lnTo>
                    <a:pt x="66" y="644"/>
                  </a:lnTo>
                  <a:lnTo>
                    <a:pt x="62" y="660"/>
                  </a:lnTo>
                  <a:lnTo>
                    <a:pt x="54" y="678"/>
                  </a:lnTo>
                  <a:lnTo>
                    <a:pt x="46" y="698"/>
                  </a:lnTo>
                  <a:lnTo>
                    <a:pt x="38" y="720"/>
                  </a:lnTo>
                  <a:lnTo>
                    <a:pt x="30" y="738"/>
                  </a:lnTo>
                  <a:lnTo>
                    <a:pt x="20" y="758"/>
                  </a:lnTo>
                  <a:lnTo>
                    <a:pt x="14" y="776"/>
                  </a:lnTo>
                  <a:lnTo>
                    <a:pt x="10" y="794"/>
                  </a:lnTo>
                  <a:lnTo>
                    <a:pt x="10" y="810"/>
                  </a:lnTo>
                  <a:lnTo>
                    <a:pt x="10" y="826"/>
                  </a:lnTo>
                  <a:lnTo>
                    <a:pt x="16" y="840"/>
                  </a:lnTo>
                  <a:lnTo>
                    <a:pt x="26" y="858"/>
                  </a:lnTo>
                  <a:lnTo>
                    <a:pt x="40" y="876"/>
                  </a:lnTo>
                  <a:lnTo>
                    <a:pt x="58" y="896"/>
                  </a:lnTo>
                  <a:lnTo>
                    <a:pt x="80" y="918"/>
                  </a:lnTo>
                  <a:lnTo>
                    <a:pt x="100" y="936"/>
                  </a:lnTo>
                  <a:lnTo>
                    <a:pt x="114" y="950"/>
                  </a:lnTo>
                  <a:lnTo>
                    <a:pt x="122" y="956"/>
                  </a:lnTo>
                  <a:lnTo>
                    <a:pt x="124" y="958"/>
                  </a:lnTo>
                  <a:moveTo>
                    <a:pt x="296" y="0"/>
                  </a:moveTo>
                  <a:lnTo>
                    <a:pt x="294" y="2"/>
                  </a:lnTo>
                  <a:lnTo>
                    <a:pt x="290" y="8"/>
                  </a:lnTo>
                  <a:lnTo>
                    <a:pt x="280" y="20"/>
                  </a:lnTo>
                  <a:lnTo>
                    <a:pt x="268" y="40"/>
                  </a:lnTo>
                  <a:lnTo>
                    <a:pt x="254" y="60"/>
                  </a:lnTo>
                  <a:lnTo>
                    <a:pt x="242" y="80"/>
                  </a:lnTo>
                  <a:lnTo>
                    <a:pt x="234" y="96"/>
                  </a:lnTo>
                  <a:lnTo>
                    <a:pt x="230" y="112"/>
                  </a:lnTo>
                  <a:lnTo>
                    <a:pt x="228" y="124"/>
                  </a:lnTo>
                  <a:lnTo>
                    <a:pt x="230" y="138"/>
                  </a:lnTo>
                  <a:lnTo>
                    <a:pt x="234" y="150"/>
                  </a:lnTo>
                  <a:lnTo>
                    <a:pt x="238" y="162"/>
                  </a:lnTo>
                  <a:lnTo>
                    <a:pt x="248" y="176"/>
                  </a:lnTo>
                  <a:lnTo>
                    <a:pt x="256" y="192"/>
                  </a:lnTo>
                  <a:lnTo>
                    <a:pt x="264" y="206"/>
                  </a:lnTo>
                  <a:lnTo>
                    <a:pt x="276" y="222"/>
                  </a:lnTo>
                  <a:lnTo>
                    <a:pt x="282" y="238"/>
                  </a:lnTo>
                  <a:lnTo>
                    <a:pt x="290" y="254"/>
                  </a:lnTo>
                  <a:lnTo>
                    <a:pt x="294" y="270"/>
                  </a:lnTo>
                  <a:lnTo>
                    <a:pt x="296" y="286"/>
                  </a:lnTo>
                  <a:lnTo>
                    <a:pt x="294" y="302"/>
                  </a:lnTo>
                  <a:lnTo>
                    <a:pt x="290" y="318"/>
                  </a:lnTo>
                  <a:lnTo>
                    <a:pt x="284" y="336"/>
                  </a:lnTo>
                  <a:lnTo>
                    <a:pt x="276" y="356"/>
                  </a:lnTo>
                  <a:lnTo>
                    <a:pt x="266" y="378"/>
                  </a:lnTo>
                  <a:lnTo>
                    <a:pt x="258" y="396"/>
                  </a:lnTo>
                  <a:lnTo>
                    <a:pt x="250" y="416"/>
                  </a:lnTo>
                  <a:lnTo>
                    <a:pt x="244" y="434"/>
                  </a:lnTo>
                  <a:lnTo>
                    <a:pt x="240" y="452"/>
                  </a:lnTo>
                  <a:lnTo>
                    <a:pt x="238" y="468"/>
                  </a:lnTo>
                  <a:lnTo>
                    <a:pt x="240" y="484"/>
                  </a:lnTo>
                  <a:lnTo>
                    <a:pt x="244" y="498"/>
                  </a:lnTo>
                  <a:lnTo>
                    <a:pt x="250" y="514"/>
                  </a:lnTo>
                  <a:lnTo>
                    <a:pt x="258" y="530"/>
                  </a:lnTo>
                  <a:lnTo>
                    <a:pt x="268" y="548"/>
                  </a:lnTo>
                  <a:lnTo>
                    <a:pt x="276" y="564"/>
                  </a:lnTo>
                  <a:lnTo>
                    <a:pt x="284" y="580"/>
                  </a:lnTo>
                  <a:lnTo>
                    <a:pt x="290" y="596"/>
                  </a:lnTo>
                  <a:lnTo>
                    <a:pt x="294" y="612"/>
                  </a:lnTo>
                  <a:lnTo>
                    <a:pt x="296" y="628"/>
                  </a:lnTo>
                  <a:lnTo>
                    <a:pt x="294" y="644"/>
                  </a:lnTo>
                  <a:lnTo>
                    <a:pt x="290" y="660"/>
                  </a:lnTo>
                  <a:lnTo>
                    <a:pt x="284" y="678"/>
                  </a:lnTo>
                  <a:lnTo>
                    <a:pt x="276" y="698"/>
                  </a:lnTo>
                  <a:lnTo>
                    <a:pt x="266" y="720"/>
                  </a:lnTo>
                  <a:lnTo>
                    <a:pt x="258" y="738"/>
                  </a:lnTo>
                  <a:lnTo>
                    <a:pt x="250" y="758"/>
                  </a:lnTo>
                  <a:lnTo>
                    <a:pt x="244" y="776"/>
                  </a:lnTo>
                  <a:lnTo>
                    <a:pt x="240" y="794"/>
                  </a:lnTo>
                  <a:lnTo>
                    <a:pt x="238" y="810"/>
                  </a:lnTo>
                  <a:lnTo>
                    <a:pt x="240" y="826"/>
                  </a:lnTo>
                  <a:lnTo>
                    <a:pt x="246" y="840"/>
                  </a:lnTo>
                  <a:lnTo>
                    <a:pt x="254" y="858"/>
                  </a:lnTo>
                  <a:lnTo>
                    <a:pt x="268" y="876"/>
                  </a:lnTo>
                  <a:lnTo>
                    <a:pt x="288" y="896"/>
                  </a:lnTo>
                  <a:lnTo>
                    <a:pt x="310" y="918"/>
                  </a:lnTo>
                  <a:lnTo>
                    <a:pt x="330" y="936"/>
                  </a:lnTo>
                  <a:lnTo>
                    <a:pt x="344" y="950"/>
                  </a:lnTo>
                  <a:lnTo>
                    <a:pt x="352" y="956"/>
                  </a:lnTo>
                  <a:lnTo>
                    <a:pt x="352" y="958"/>
                  </a:lnTo>
                  <a:moveTo>
                    <a:pt x="524" y="0"/>
                  </a:moveTo>
                  <a:lnTo>
                    <a:pt x="524" y="2"/>
                  </a:lnTo>
                  <a:lnTo>
                    <a:pt x="520" y="8"/>
                  </a:lnTo>
                  <a:lnTo>
                    <a:pt x="510" y="20"/>
                  </a:lnTo>
                  <a:lnTo>
                    <a:pt x="496" y="40"/>
                  </a:lnTo>
                  <a:lnTo>
                    <a:pt x="482" y="60"/>
                  </a:lnTo>
                  <a:lnTo>
                    <a:pt x="472" y="80"/>
                  </a:lnTo>
                  <a:lnTo>
                    <a:pt x="464" y="96"/>
                  </a:lnTo>
                  <a:lnTo>
                    <a:pt x="458" y="112"/>
                  </a:lnTo>
                  <a:lnTo>
                    <a:pt x="458" y="124"/>
                  </a:lnTo>
                  <a:lnTo>
                    <a:pt x="458" y="138"/>
                  </a:lnTo>
                  <a:lnTo>
                    <a:pt x="462" y="150"/>
                  </a:lnTo>
                  <a:lnTo>
                    <a:pt x="468" y="162"/>
                  </a:lnTo>
                  <a:lnTo>
                    <a:pt x="476" y="176"/>
                  </a:lnTo>
                  <a:lnTo>
                    <a:pt x="486" y="192"/>
                  </a:lnTo>
                  <a:lnTo>
                    <a:pt x="494" y="206"/>
                  </a:lnTo>
                  <a:lnTo>
                    <a:pt x="504" y="222"/>
                  </a:lnTo>
                  <a:lnTo>
                    <a:pt x="512" y="238"/>
                  </a:lnTo>
                  <a:lnTo>
                    <a:pt x="520" y="254"/>
                  </a:lnTo>
                  <a:lnTo>
                    <a:pt x="524" y="270"/>
                  </a:lnTo>
                  <a:lnTo>
                    <a:pt x="524" y="286"/>
                  </a:lnTo>
                  <a:lnTo>
                    <a:pt x="524" y="302"/>
                  </a:lnTo>
                  <a:lnTo>
                    <a:pt x="520" y="318"/>
                  </a:lnTo>
                  <a:lnTo>
                    <a:pt x="514" y="336"/>
                  </a:lnTo>
                  <a:lnTo>
                    <a:pt x="504" y="356"/>
                  </a:lnTo>
                  <a:lnTo>
                    <a:pt x="496" y="378"/>
                  </a:lnTo>
                  <a:lnTo>
                    <a:pt x="488" y="396"/>
                  </a:lnTo>
                  <a:lnTo>
                    <a:pt x="478" y="416"/>
                  </a:lnTo>
                  <a:lnTo>
                    <a:pt x="472" y="434"/>
                  </a:lnTo>
                  <a:lnTo>
                    <a:pt x="468" y="452"/>
                  </a:lnTo>
                  <a:lnTo>
                    <a:pt x="468" y="468"/>
                  </a:lnTo>
                  <a:lnTo>
                    <a:pt x="468" y="484"/>
                  </a:lnTo>
                  <a:lnTo>
                    <a:pt x="472" y="498"/>
                  </a:lnTo>
                  <a:lnTo>
                    <a:pt x="478" y="514"/>
                  </a:lnTo>
                  <a:lnTo>
                    <a:pt x="488" y="530"/>
                  </a:lnTo>
                  <a:lnTo>
                    <a:pt x="496" y="548"/>
                  </a:lnTo>
                  <a:lnTo>
                    <a:pt x="504" y="564"/>
                  </a:lnTo>
                  <a:lnTo>
                    <a:pt x="514" y="580"/>
                  </a:lnTo>
                  <a:lnTo>
                    <a:pt x="520" y="596"/>
                  </a:lnTo>
                  <a:lnTo>
                    <a:pt x="524" y="612"/>
                  </a:lnTo>
                  <a:lnTo>
                    <a:pt x="524" y="628"/>
                  </a:lnTo>
                  <a:lnTo>
                    <a:pt x="524" y="644"/>
                  </a:lnTo>
                  <a:lnTo>
                    <a:pt x="520" y="660"/>
                  </a:lnTo>
                  <a:lnTo>
                    <a:pt x="514" y="678"/>
                  </a:lnTo>
                  <a:lnTo>
                    <a:pt x="504" y="698"/>
                  </a:lnTo>
                  <a:lnTo>
                    <a:pt x="496" y="720"/>
                  </a:lnTo>
                  <a:lnTo>
                    <a:pt x="488" y="738"/>
                  </a:lnTo>
                  <a:lnTo>
                    <a:pt x="478" y="758"/>
                  </a:lnTo>
                  <a:lnTo>
                    <a:pt x="472" y="776"/>
                  </a:lnTo>
                  <a:lnTo>
                    <a:pt x="468" y="794"/>
                  </a:lnTo>
                  <a:lnTo>
                    <a:pt x="468" y="810"/>
                  </a:lnTo>
                  <a:lnTo>
                    <a:pt x="468" y="826"/>
                  </a:lnTo>
                  <a:lnTo>
                    <a:pt x="474" y="840"/>
                  </a:lnTo>
                  <a:lnTo>
                    <a:pt x="484" y="858"/>
                  </a:lnTo>
                  <a:lnTo>
                    <a:pt x="498" y="876"/>
                  </a:lnTo>
                  <a:lnTo>
                    <a:pt x="516" y="896"/>
                  </a:lnTo>
                  <a:lnTo>
                    <a:pt x="538" y="918"/>
                  </a:lnTo>
                  <a:lnTo>
                    <a:pt x="558" y="936"/>
                  </a:lnTo>
                  <a:lnTo>
                    <a:pt x="572" y="950"/>
                  </a:lnTo>
                  <a:lnTo>
                    <a:pt x="580" y="956"/>
                  </a:lnTo>
                  <a:lnTo>
                    <a:pt x="582" y="958"/>
                  </a:lnTo>
                </a:path>
              </a:pathLst>
            </a:custGeom>
            <a:noFill/>
            <a:ln w="2857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endParaRPr lang="en-US"/>
            </a:p>
          </p:txBody>
        </p:sp>
        <p:sp>
          <p:nvSpPr>
            <p:cNvPr id="39981" name="Right Brace 91"/>
            <p:cNvSpPr>
              <a:spLocks/>
            </p:cNvSpPr>
            <p:nvPr/>
          </p:nvSpPr>
          <p:spPr bwMode="auto">
            <a:xfrm>
              <a:off x="4310858" y="2211387"/>
              <a:ext cx="112713" cy="571500"/>
            </a:xfrm>
            <a:prstGeom prst="rightBrace">
              <a:avLst>
                <a:gd name="adj1" fmla="val 8873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84" name="Text Box 46"/>
            <p:cNvSpPr txBox="1">
              <a:spLocks noChangeArrowheads="1"/>
            </p:cNvSpPr>
            <p:nvPr/>
          </p:nvSpPr>
          <p:spPr bwMode="auto">
            <a:xfrm>
              <a:off x="1729583" y="2847011"/>
              <a:ext cx="8890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600" i="1" dirty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1600" i="1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sz="1600" i="1" dirty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1600" i="1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1600" i="1" dirty="0">
                  <a:solidFill>
                    <a:srgbClr val="000000"/>
                  </a:solidFill>
                  <a:latin typeface="Times New Roman" pitchFamily="18" charset="0"/>
                </a:rPr>
                <a:t>,…</a:t>
              </a:r>
              <a:endParaRPr lang="en-US" dirty="0"/>
            </a:p>
          </p:txBody>
        </p:sp>
        <p:sp>
          <p:nvSpPr>
            <p:cNvPr id="39986" name="Text Box 49"/>
            <p:cNvSpPr txBox="1">
              <a:spLocks noChangeArrowheads="1"/>
            </p:cNvSpPr>
            <p:nvPr/>
          </p:nvSpPr>
          <p:spPr bwMode="auto">
            <a:xfrm>
              <a:off x="3642520" y="2365374"/>
              <a:ext cx="565150" cy="323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(</a:t>
              </a:r>
              <a:r>
                <a:rPr lang="en-US" sz="1600" b="1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sz="1600" b="1" i="1" baseline="-250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r>
                <a:rPr lang="en-US" sz="1600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061029" y="2728686"/>
              <a:ext cx="306728" cy="184374"/>
              <a:chOff x="2113758" y="2760661"/>
              <a:chExt cx="254000" cy="152400"/>
            </a:xfrm>
          </p:grpSpPr>
          <p:cxnSp>
            <p:nvCxnSpPr>
              <p:cNvPr id="39965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113758" y="2809874"/>
                <a:ext cx="239713" cy="103187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9999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113758" y="2760661"/>
                <a:ext cx="254000" cy="115888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0014" name="Rectangle 4"/>
            <p:cNvSpPr>
              <a:spLocks noChangeArrowheads="1"/>
            </p:cNvSpPr>
            <p:nvPr/>
          </p:nvSpPr>
          <p:spPr bwMode="auto">
            <a:xfrm>
              <a:off x="4421983" y="2182812"/>
              <a:ext cx="779463" cy="56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467" tIns="40234" rIns="80467" bIns="40234"/>
            <a:lstStyle/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  <a:latin typeface="Arial Narrow" pitchFamily="34" charset="0"/>
                </a:rPr>
                <a:t>Coulomb</a:t>
              </a:r>
              <a:endParaRPr lang="en-US" sz="1600" b="1" i="1" dirty="0">
                <a:solidFill>
                  <a:srgbClr val="FF0000"/>
                </a:solidFill>
                <a:latin typeface="Arial Narrow" pitchFamily="34" charset="0"/>
              </a:endParaRPr>
            </a:p>
            <a:p>
              <a:pPr algn="ctr"/>
              <a:r>
                <a:rPr lang="en-US" sz="1600" b="1" i="1" dirty="0">
                  <a:solidFill>
                    <a:srgbClr val="FF0000"/>
                  </a:solidFill>
                  <a:latin typeface="Arial Narrow" pitchFamily="34" charset="0"/>
                </a:rPr>
                <a:t>pairs</a:t>
              </a:r>
              <a:endParaRPr lang="en-US" dirty="0"/>
            </a:p>
          </p:txBody>
        </p:sp>
        <p:sp>
          <p:nvSpPr>
            <p:cNvPr id="114" name="Oval 26"/>
            <p:cNvSpPr>
              <a:spLocks noChangeAspect="1" noChangeArrowheads="1"/>
            </p:cNvSpPr>
            <p:nvPr/>
          </p:nvSpPr>
          <p:spPr bwMode="auto">
            <a:xfrm>
              <a:off x="2291766" y="2834537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81983" y="3394074"/>
            <a:ext cx="3395663" cy="1651000"/>
            <a:chOff x="1881983" y="3394074"/>
            <a:chExt cx="3395663" cy="1651000"/>
          </a:xfrm>
        </p:grpSpPr>
        <p:sp>
          <p:nvSpPr>
            <p:cNvPr id="39967" name="Line 14"/>
            <p:cNvSpPr>
              <a:spLocks noChangeShapeType="1"/>
            </p:cNvSpPr>
            <p:nvPr/>
          </p:nvSpPr>
          <p:spPr bwMode="auto">
            <a:xfrm flipV="1">
              <a:off x="2039145" y="3522662"/>
              <a:ext cx="2112963" cy="4460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1"/>
            <p:cNvSpPr>
              <a:spLocks noChangeShapeType="1"/>
            </p:cNvSpPr>
            <p:nvPr/>
          </p:nvSpPr>
          <p:spPr bwMode="auto">
            <a:xfrm>
              <a:off x="2753520" y="4297362"/>
              <a:ext cx="1398588" cy="19685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971" name="Text Box 45"/>
            <p:cNvSpPr txBox="1">
              <a:spLocks noChangeArrowheads="1"/>
            </p:cNvSpPr>
            <p:nvPr/>
          </p:nvSpPr>
          <p:spPr bwMode="auto">
            <a:xfrm>
              <a:off x="4045745" y="3867149"/>
              <a:ext cx="3841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39972" name="Text Box 46"/>
            <p:cNvSpPr txBox="1">
              <a:spLocks noChangeArrowheads="1"/>
            </p:cNvSpPr>
            <p:nvPr/>
          </p:nvSpPr>
          <p:spPr bwMode="auto">
            <a:xfrm>
              <a:off x="4026695" y="3471862"/>
              <a:ext cx="3746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V="1">
              <a:off x="2766220" y="4202112"/>
              <a:ext cx="1385888" cy="8890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944915" y="3933371"/>
              <a:ext cx="821306" cy="395965"/>
              <a:chOff x="2082007" y="3990974"/>
              <a:chExt cx="684214" cy="338362"/>
            </a:xfrm>
          </p:grpSpPr>
          <p:cxnSp>
            <p:nvCxnSpPr>
              <p:cNvPr id="39974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2094708" y="3990974"/>
                <a:ext cx="671513" cy="288925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9975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2082007" y="4032474"/>
                <a:ext cx="676275" cy="296862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>
              <a:off x="2775745" y="4308474"/>
              <a:ext cx="1350963" cy="50323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979" name="Text Box 46"/>
            <p:cNvSpPr txBox="1">
              <a:spLocks noChangeArrowheads="1"/>
            </p:cNvSpPr>
            <p:nvPr/>
          </p:nvSpPr>
          <p:spPr bwMode="auto">
            <a:xfrm>
              <a:off x="4107658" y="4706937"/>
              <a:ext cx="3762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39980" name="Text Box 46"/>
            <p:cNvSpPr txBox="1">
              <a:spLocks noChangeArrowheads="1"/>
            </p:cNvSpPr>
            <p:nvPr/>
          </p:nvSpPr>
          <p:spPr bwMode="auto">
            <a:xfrm>
              <a:off x="4144170" y="4354512"/>
              <a:ext cx="3746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39982" name="Right Brace 92"/>
            <p:cNvSpPr>
              <a:spLocks/>
            </p:cNvSpPr>
            <p:nvPr/>
          </p:nvSpPr>
          <p:spPr bwMode="auto">
            <a:xfrm>
              <a:off x="4302920" y="3476624"/>
              <a:ext cx="127000" cy="679450"/>
            </a:xfrm>
            <a:prstGeom prst="rightBrace">
              <a:avLst>
                <a:gd name="adj1" fmla="val 7579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85" name="Text Box 46"/>
            <p:cNvSpPr txBox="1">
              <a:spLocks noChangeArrowheads="1"/>
            </p:cNvSpPr>
            <p:nvPr/>
          </p:nvSpPr>
          <p:spPr bwMode="auto">
            <a:xfrm>
              <a:off x="1881983" y="4092901"/>
              <a:ext cx="877888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600" i="1" dirty="0">
                  <a:solidFill>
                    <a:srgbClr val="000000"/>
                  </a:solidFill>
                </a:rPr>
                <a:t>η</a:t>
              </a:r>
              <a:r>
                <a:rPr lang="en-US" sz="1600" i="1" dirty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el-GR" sz="1600" i="1" dirty="0">
                  <a:solidFill>
                    <a:srgbClr val="000000"/>
                  </a:solidFill>
                </a:rPr>
                <a:t>η</a:t>
              </a:r>
              <a:r>
                <a:rPr lang="en-US" sz="1600" i="1" dirty="0">
                  <a:solidFill>
                    <a:srgbClr val="000000"/>
                  </a:solidFill>
                  <a:latin typeface="Times New Roman" pitchFamily="18" charset="0"/>
                </a:rPr>
                <a:t>’</a:t>
              </a:r>
              <a:r>
                <a:rPr lang="en-US" sz="1600" i="1" dirty="0">
                  <a:solidFill>
                    <a:srgbClr val="000000"/>
                  </a:solidFill>
                </a:rPr>
                <a:t>,</a:t>
              </a:r>
              <a:r>
                <a:rPr lang="en-US" sz="1600" i="1" dirty="0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en-US" dirty="0"/>
            </a:p>
          </p:txBody>
        </p:sp>
        <p:sp>
          <p:nvSpPr>
            <p:cNvPr id="40015" name="Rectangle 4"/>
            <p:cNvSpPr>
              <a:spLocks noChangeArrowheads="1"/>
            </p:cNvSpPr>
            <p:nvPr/>
          </p:nvSpPr>
          <p:spPr bwMode="auto">
            <a:xfrm>
              <a:off x="4364833" y="3394074"/>
              <a:ext cx="912813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467" tIns="40234" rIns="80467" bIns="40234"/>
            <a:lstStyle/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  <a:latin typeface="Arial Narrow" pitchFamily="34" charset="0"/>
                </a:rPr>
                <a:t>Non-</a:t>
              </a:r>
            </a:p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  <a:latin typeface="Arial Narrow" pitchFamily="34" charset="0"/>
                </a:rPr>
                <a:t>Coulomb</a:t>
              </a:r>
            </a:p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  <a:latin typeface="Arial Narrow" pitchFamily="34" charset="0"/>
                </a:rPr>
                <a:t>pairs</a:t>
              </a:r>
              <a:endParaRPr lang="en-US" dirty="0"/>
            </a:p>
          </p:txBody>
        </p:sp>
        <p:sp>
          <p:nvSpPr>
            <p:cNvPr id="115" name="Oval 26"/>
            <p:cNvSpPr>
              <a:spLocks noChangeAspect="1" noChangeArrowheads="1"/>
            </p:cNvSpPr>
            <p:nvPr/>
          </p:nvSpPr>
          <p:spPr bwMode="auto">
            <a:xfrm>
              <a:off x="2658611" y="4243726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9874" y="1201737"/>
            <a:ext cx="1968432" cy="5016500"/>
            <a:chOff x="249874" y="1201737"/>
            <a:chExt cx="1968432" cy="5016500"/>
          </a:xfrm>
        </p:grpSpPr>
        <p:sp>
          <p:nvSpPr>
            <p:cNvPr id="108" name="Oval 26"/>
            <p:cNvSpPr>
              <a:spLocks noChangeAspect="1" noChangeArrowheads="1"/>
            </p:cNvSpPr>
            <p:nvPr/>
          </p:nvSpPr>
          <p:spPr bwMode="auto">
            <a:xfrm>
              <a:off x="2094708" y="5557043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109" name="Oval 26"/>
            <p:cNvSpPr>
              <a:spLocks noChangeAspect="1" noChangeArrowheads="1"/>
            </p:cNvSpPr>
            <p:nvPr/>
          </p:nvSpPr>
          <p:spPr bwMode="auto">
            <a:xfrm>
              <a:off x="2100831" y="5898695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55" name="Oval 26"/>
            <p:cNvSpPr>
              <a:spLocks noChangeAspect="1" noChangeArrowheads="1"/>
            </p:cNvSpPr>
            <p:nvPr/>
          </p:nvSpPr>
          <p:spPr bwMode="auto">
            <a:xfrm>
              <a:off x="1964532" y="2692351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106" name="Oval 26"/>
            <p:cNvSpPr>
              <a:spLocks noChangeAspect="1" noChangeArrowheads="1"/>
            </p:cNvSpPr>
            <p:nvPr/>
          </p:nvSpPr>
          <p:spPr bwMode="auto">
            <a:xfrm>
              <a:off x="1898992" y="3904623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49874" y="1201737"/>
              <a:ext cx="1873409" cy="5016500"/>
              <a:chOff x="249874" y="1201737"/>
              <a:chExt cx="1873409" cy="50165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49874" y="1201737"/>
                <a:ext cx="1873409" cy="5016500"/>
                <a:chOff x="249874" y="1201737"/>
                <a:chExt cx="1873409" cy="501650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609601" y="1201737"/>
                  <a:ext cx="1052513" cy="631825"/>
                  <a:chOff x="691358" y="1222374"/>
                  <a:chExt cx="1052513" cy="631825"/>
                </a:xfrm>
              </p:grpSpPr>
              <p:sp>
                <p:nvSpPr>
                  <p:cNvPr id="3995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8708" y="1222374"/>
                    <a:ext cx="19367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80467" tIns="40234" rIns="80467" bIns="40234">
                    <a:spAutoFit/>
                  </a:bodyPr>
                  <a:lstStyle/>
                  <a:p>
                    <a:r>
                      <a:rPr lang="en-US" sz="1600" i="1">
                        <a:solidFill>
                          <a:srgbClr val="000000"/>
                        </a:solidFill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3995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1358" y="1562099"/>
                    <a:ext cx="1052513" cy="2921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80467" tIns="40234" rIns="80467" bIns="40234">
                    <a:spAutoFit/>
                  </a:bodyPr>
                  <a:lstStyle/>
                  <a:p>
                    <a:r>
                      <a:rPr lang="ro-RO" sz="1400" dirty="0">
                        <a:solidFill>
                          <a:srgbClr val="000000"/>
                        </a:solidFill>
                      </a:rPr>
                      <a:t>24 GeV/c</a:t>
                    </a:r>
                    <a:endParaRPr lang="ro-RO" dirty="0"/>
                  </a:p>
                </p:txBody>
              </p:sp>
              <p:sp>
                <p:nvSpPr>
                  <p:cNvPr id="3995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942183" y="1550987"/>
                    <a:ext cx="503238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triangle" w="lg" len="lg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249874" y="1535109"/>
                  <a:ext cx="1873409" cy="4683128"/>
                  <a:chOff x="249874" y="1535109"/>
                  <a:chExt cx="1873409" cy="4683128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260465" y="3619499"/>
                    <a:ext cx="1862818" cy="2598738"/>
                    <a:chOff x="260465" y="3619499"/>
                    <a:chExt cx="1862818" cy="2598738"/>
                  </a:xfrm>
                </p:grpSpPr>
                <p:sp>
                  <p:nvSpPr>
                    <p:cNvPr id="3996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4908" y="3963987"/>
                      <a:ext cx="727075" cy="63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6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0458" y="3619499"/>
                      <a:ext cx="195263" cy="3238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/>
                    </a:p>
                  </p:txBody>
                </p:sp>
                <p:sp>
                  <p:nvSpPr>
                    <p:cNvPr id="3996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1520" y="4000499"/>
                      <a:ext cx="1035050" cy="2921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ro-RO" sz="140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/>
                    </a:p>
                  </p:txBody>
                </p:sp>
                <p:sp>
                  <p:nvSpPr>
                    <p:cNvPr id="39983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9483" y="3965574"/>
                      <a:ext cx="50323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0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620" y="5595937"/>
                      <a:ext cx="8556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02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7133" y="5894387"/>
                      <a:ext cx="195263" cy="3238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/>
                    </a:p>
                  </p:txBody>
                </p:sp>
                <p:sp>
                  <p:nvSpPr>
                    <p:cNvPr id="40007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08858" y="5597524"/>
                      <a:ext cx="468313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08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1670" y="5618162"/>
                      <a:ext cx="1077913" cy="2921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ro-RO" sz="140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/>
                    </a:p>
                  </p:txBody>
                </p:sp>
                <p:sp>
                  <p:nvSpPr>
                    <p:cNvPr id="40009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620" y="5949949"/>
                      <a:ext cx="855663" cy="158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12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8383" y="5942012"/>
                      <a:ext cx="468313" cy="158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13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3320" y="5262562"/>
                      <a:ext cx="193675" cy="3238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/>
                    </a:p>
                  </p:txBody>
                </p:sp>
                <p:sp>
                  <p:nvSpPr>
                    <p:cNvPr id="40019" name="Line 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73995" y="4048124"/>
                      <a:ext cx="461963" cy="67468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20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1295" y="4951412"/>
                      <a:ext cx="604838" cy="59372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21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5420" y="4979987"/>
                      <a:ext cx="600075" cy="8763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23" name="Text Box 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0465" y="4692649"/>
                      <a:ext cx="1641475" cy="331787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GB" sz="1400" b="1" dirty="0" smtClean="0">
                          <a:latin typeface="Times New Roman" pitchFamily="18" charset="0"/>
                        </a:rPr>
                        <a:t>Produ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ction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point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249874" y="1535109"/>
                    <a:ext cx="1714659" cy="1528765"/>
                    <a:chOff x="249874" y="1535109"/>
                    <a:chExt cx="1714659" cy="1528765"/>
                  </a:xfrm>
                </p:grpSpPr>
                <p:sp>
                  <p:nvSpPr>
                    <p:cNvPr id="39944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0458" y="2732087"/>
                      <a:ext cx="85407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45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4245" y="2732087"/>
                      <a:ext cx="50323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4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8870" y="2390774"/>
                      <a:ext cx="193675" cy="3238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/>
                    </a:p>
                  </p:txBody>
                </p:sp>
                <p:sp>
                  <p:nvSpPr>
                    <p:cNvPr id="3994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4220" y="2771774"/>
                      <a:ext cx="1011238" cy="2921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ro-RO" sz="1400" dirty="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 dirty="0"/>
                    </a:p>
                  </p:txBody>
                </p:sp>
                <p:sp>
                  <p:nvSpPr>
                    <p:cNvPr id="40018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5095" y="2197099"/>
                      <a:ext cx="542925" cy="45085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22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9874" y="1919287"/>
                      <a:ext cx="1690688" cy="333375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GB" sz="1400" b="1" dirty="0" smtClean="0">
                          <a:latin typeface="Times New Roman" pitchFamily="18" charset="0"/>
                        </a:rPr>
                        <a:t>Produ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ction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point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95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0364" y="1535109"/>
                      <a:ext cx="667656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17" name="Line 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96208" y="1581149"/>
                      <a:ext cx="531813" cy="38735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22" name="Oval 26"/>
              <p:cNvSpPr>
                <a:spLocks noChangeAspect="1" noChangeArrowheads="1"/>
              </p:cNvSpPr>
              <p:nvPr/>
            </p:nvSpPr>
            <p:spPr bwMode="auto">
              <a:xfrm>
                <a:off x="1891848" y="1464834"/>
                <a:ext cx="117475" cy="1085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22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30646" y="6356350"/>
            <a:ext cx="2256154" cy="365125"/>
          </a:xfrm>
        </p:spPr>
        <p:txBody>
          <a:bodyPr/>
          <a:lstStyle/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"/>
          <a:stretch/>
        </p:blipFill>
        <p:spPr bwMode="auto">
          <a:xfrm>
            <a:off x="655638" y="738250"/>
            <a:ext cx="3276600" cy="588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34" y="738250"/>
            <a:ext cx="3261758" cy="58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WordArt 98"/>
          <p:cNvSpPr>
            <a:spLocks noChangeArrowheads="1" noChangeShapeType="1" noTextEdit="1"/>
          </p:cNvSpPr>
          <p:nvPr/>
        </p:nvSpPr>
        <p:spPr bwMode="auto">
          <a:xfrm>
            <a:off x="256891" y="53069"/>
            <a:ext cx="8744783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Simulation of Q</a:t>
            </a:r>
            <a:r>
              <a:rPr lang="en-US" sz="3600" i="1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L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 and Q</a:t>
            </a:r>
            <a:r>
              <a:rPr lang="en-US" sz="3600" i="1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T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 distributions of detecting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pairs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57350" y="607561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  <a:cs typeface="Arial" charset="0"/>
              </a:rPr>
              <a:t>V. </a:t>
            </a:r>
            <a:r>
              <a:rPr lang="en-US" b="1" dirty="0" err="1">
                <a:solidFill>
                  <a:schemeClr val="accent1"/>
                </a:solidFill>
                <a:cs typeface="Arial" charset="0"/>
              </a:rPr>
              <a:t>Yazkov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16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4514" y="1408331"/>
            <a:ext cx="9184440" cy="4925786"/>
            <a:chOff x="0" y="1371600"/>
            <a:chExt cx="9512300" cy="4925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4925786" cy="49257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514" y="1371600"/>
              <a:ext cx="4925786" cy="4925786"/>
            </a:xfrm>
            <a:prstGeom prst="rect">
              <a:avLst/>
            </a:prstGeom>
          </p:spPr>
        </p:pic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323" y="762000"/>
            <a:ext cx="908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2008, 2009, 2010 and 2011 experimental data were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preselected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ntuples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prepared.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used for events / background separation to detect and measure the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 atom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lifetime.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066800" y="53069"/>
            <a:ext cx="67437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Q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L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and Q</a:t>
            </a:r>
            <a:r>
              <a:rPr lang="en-US" sz="3600" i="1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T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distribution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for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pairs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4ADD-2A49-4F68-9828-25FA30E8A5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WordArt 98"/>
          <p:cNvSpPr>
            <a:spLocks noChangeArrowheads="1" noChangeShapeType="1" noTextEdit="1"/>
          </p:cNvSpPr>
          <p:nvPr/>
        </p:nvSpPr>
        <p:spPr bwMode="auto">
          <a:xfrm>
            <a:off x="1066800" y="53069"/>
            <a:ext cx="67437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Q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L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distribution for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pairs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</p:spTree>
    <p:extLst>
      <p:ext uri="{BB962C8B-B14F-4D97-AF65-F5344CB8AC3E}">
        <p14:creationId xmlns:p14="http://schemas.microsoft.com/office/powerpoint/2010/main" val="16609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EC3A-3526-4DC8-9D18-F646D45024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1066800" y="53069"/>
            <a:ext cx="67437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Q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L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distribution for 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pairs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</p:spTree>
    <p:extLst>
      <p:ext uri="{BB962C8B-B14F-4D97-AF65-F5344CB8AC3E}">
        <p14:creationId xmlns:p14="http://schemas.microsoft.com/office/powerpoint/2010/main" val="27195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6213" algn="ctr">
              <a:spcBef>
                <a:spcPct val="30000"/>
              </a:spcBef>
              <a:tabLst>
                <a:tab pos="633413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5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Preshower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amplitude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signal </a:t>
            </a:r>
            <a:endParaRPr lang="en-US" sz="4000" b="1" dirty="0" smtClean="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  <a:p>
            <a:pPr marL="176213" algn="ctr">
              <a:spcBef>
                <a:spcPct val="30000"/>
              </a:spcBef>
              <a:tabLst>
                <a:tab pos="633413" algn="l"/>
              </a:tabLst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		correction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of the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2008-2011 data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46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33413" indent="-457200">
              <a:spcBef>
                <a:spcPct val="30000"/>
              </a:spcBef>
              <a:buFontTx/>
              <a:buAutoNum type="arabicPeriod"/>
              <a:tabLst>
                <a:tab pos="633413" algn="l"/>
              </a:tabLst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  <a:p>
            <a:pPr marL="633413" indent="-457200">
              <a:spcBef>
                <a:spcPct val="30000"/>
              </a:spcBef>
              <a:buFontTx/>
              <a:buAutoNum type="arabicPeriod"/>
              <a:tabLst>
                <a:tab pos="633413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Introduction</a:t>
            </a:r>
          </a:p>
          <a:p>
            <a:pPr marL="633413" indent="-457200">
              <a:spcBef>
                <a:spcPct val="30000"/>
              </a:spcBef>
              <a:buFontTx/>
              <a:buAutoNum type="arabicPeriod"/>
              <a:tabLst>
                <a:tab pos="633413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DIRAC 2012 Run: </a:t>
            </a:r>
          </a:p>
          <a:p>
            <a:pPr marL="1090613" lvl="2">
              <a:spcBef>
                <a:spcPct val="30000"/>
              </a:spcBef>
              <a:tabLst>
                <a:tab pos="633413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Data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taking for observation of metastable </a:t>
            </a:r>
            <a:r>
              <a:rPr lang="el-GR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400" b="1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l-GR" sz="2400" b="1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states</a:t>
            </a:r>
          </a:p>
          <a:p>
            <a:pPr marL="633413" indent="-457200">
              <a:spcBef>
                <a:spcPct val="30000"/>
              </a:spcBef>
              <a:buFontTx/>
              <a:buAutoNum type="arabicPeriod"/>
              <a:tabLst>
                <a:tab pos="633413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Magnetic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field stability monitoring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for DIRAC 2012 run</a:t>
            </a:r>
          </a:p>
          <a:p>
            <a:pPr marL="633413" indent="-457200">
              <a:spcBef>
                <a:spcPct val="30000"/>
              </a:spcBef>
              <a:buFontTx/>
              <a:buAutoNum type="arabicPeriod"/>
              <a:tabLst>
                <a:tab pos="633413" algn="l"/>
              </a:tabLst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Events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preselection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and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ntuple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production for the 2008-2011 experimental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data</a:t>
            </a:r>
          </a:p>
          <a:p>
            <a:pPr marL="633413" indent="-457200">
              <a:spcBef>
                <a:spcPct val="30000"/>
              </a:spcBef>
              <a:buFontTx/>
              <a:buAutoNum type="arabicPeriod"/>
              <a:tabLst>
                <a:tab pos="633413" algn="l"/>
              </a:tabLst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Preshower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amplitude signal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correction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of the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2008-2011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data</a:t>
            </a:r>
          </a:p>
          <a:p>
            <a:pPr marL="633413" indent="-457200">
              <a:spcBef>
                <a:spcPct val="30000"/>
              </a:spcBef>
              <a:buFontTx/>
              <a:buAutoNum type="arabicPeriod"/>
              <a:tabLst>
                <a:tab pos="633413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MC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simulations of the </a:t>
            </a:r>
            <a:r>
              <a:rPr lang="el-GR" sz="2400" b="1" dirty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π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 and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K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 meson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inclusive production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at SPS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energies</a:t>
            </a:r>
          </a:p>
          <a:p>
            <a:pPr marL="633413" indent="-457200">
              <a:spcBef>
                <a:spcPct val="30000"/>
              </a:spcBef>
              <a:buFontTx/>
              <a:buAutoNum type="arabicPeriod"/>
              <a:tabLst>
                <a:tab pos="633413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Publications, presentations and outreach</a:t>
            </a:r>
          </a:p>
          <a:p>
            <a:pPr marL="633413" indent="-457200">
              <a:spcBef>
                <a:spcPct val="30000"/>
              </a:spcBef>
              <a:buFontTx/>
              <a:buAutoNum type="arabicPeriod"/>
              <a:tabLst>
                <a:tab pos="633413" algn="l"/>
              </a:tabLst>
            </a:pPr>
            <a:r>
              <a:rPr lang="en-US" sz="2400" b="1" dirty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DIRAC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– perspectives 2013-2014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WordArt 98"/>
          <p:cNvSpPr>
            <a:spLocks noChangeArrowheads="1" noChangeShapeType="1" noTextEdit="1"/>
          </p:cNvSpPr>
          <p:nvPr/>
        </p:nvSpPr>
        <p:spPr bwMode="auto">
          <a:xfrm>
            <a:off x="2895600" y="53069"/>
            <a:ext cx="2743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Contents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981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6" b="15812"/>
          <a:stretch/>
        </p:blipFill>
        <p:spPr>
          <a:xfrm>
            <a:off x="1066800" y="533400"/>
            <a:ext cx="7086600" cy="2569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7"/>
          <a:stretch/>
        </p:blipFill>
        <p:spPr>
          <a:xfrm>
            <a:off x="1219200" y="2971800"/>
            <a:ext cx="2423913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28" y="2721428"/>
            <a:ext cx="4136572" cy="4136572"/>
          </a:xfrm>
          <a:prstGeom prst="rect">
            <a:avLst/>
          </a:prstGeom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905000" y="5700485"/>
            <a:ext cx="92075" cy="119063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WordArt 98"/>
          <p:cNvSpPr>
            <a:spLocks noChangeArrowheads="1" noChangeShapeType="1" noTextEdit="1"/>
          </p:cNvSpPr>
          <p:nvPr/>
        </p:nvSpPr>
        <p:spPr bwMode="auto">
          <a:xfrm>
            <a:off x="533400" y="53069"/>
            <a:ext cx="8153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Coordinate dependence of the signal amplitude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649673"/>
              </p:ext>
            </p:extLst>
          </p:nvPr>
        </p:nvGraphicFramePr>
        <p:xfrm>
          <a:off x="400050" y="620713"/>
          <a:ext cx="41719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68" name="Equation" r:id="rId3" imgW="1675673" imgH="406224" progId="Equation.3">
                  <p:embed/>
                </p:oleObj>
              </mc:Choice>
              <mc:Fallback>
                <p:oleObj name="Equation" r:id="rId3" imgW="1675673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620713"/>
                        <a:ext cx="4171950" cy="79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5" descr="exemplu-7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4016" r="4607" b="366"/>
          <a:stretch>
            <a:fillRect/>
          </a:stretch>
        </p:blipFill>
        <p:spPr bwMode="auto">
          <a:xfrm>
            <a:off x="0" y="1297320"/>
            <a:ext cx="4572000" cy="46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31846"/>
              </p:ext>
            </p:extLst>
          </p:nvPr>
        </p:nvGraphicFramePr>
        <p:xfrm>
          <a:off x="4723221" y="917080"/>
          <a:ext cx="4269557" cy="47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69" name="Equation" r:id="rId6" imgW="2298700" imgH="254000" progId="Equation.3">
                  <p:embed/>
                </p:oleObj>
              </mc:Choice>
              <mc:Fallback>
                <p:oleObj name="Equation" r:id="rId6" imgW="2298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221" y="917080"/>
                        <a:ext cx="4269557" cy="478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4" name="Picture 8" descr="exemplu-11-1 (1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6073" r="2835" b="1619"/>
          <a:stretch>
            <a:fillRect/>
          </a:stretch>
        </p:blipFill>
        <p:spPr bwMode="auto">
          <a:xfrm>
            <a:off x="4572000" y="1395412"/>
            <a:ext cx="4572000" cy="443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675236"/>
              </p:ext>
            </p:extLst>
          </p:nvPr>
        </p:nvGraphicFramePr>
        <p:xfrm>
          <a:off x="4953000" y="5831160"/>
          <a:ext cx="967285" cy="68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0" name="Equation" r:id="rId9" imgW="685800" imgH="482600" progId="Equation.3">
                  <p:embed/>
                </p:oleObj>
              </mc:Choice>
              <mc:Fallback>
                <p:oleObj name="Equation" r:id="rId9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831160"/>
                        <a:ext cx="967285" cy="685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386132"/>
              </p:ext>
            </p:extLst>
          </p:nvPr>
        </p:nvGraphicFramePr>
        <p:xfrm>
          <a:off x="6324600" y="5831160"/>
          <a:ext cx="2403805" cy="68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1" name="Equation" r:id="rId11" imgW="1714500" imgH="482600" progId="Equation.3">
                  <p:embed/>
                </p:oleObj>
              </mc:Choice>
              <mc:Fallback>
                <p:oleObj name="Equation" r:id="rId11" imgW="1714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831160"/>
                        <a:ext cx="2403805" cy="6810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235226"/>
              </p:ext>
            </p:extLst>
          </p:nvPr>
        </p:nvGraphicFramePr>
        <p:xfrm>
          <a:off x="381000" y="5831160"/>
          <a:ext cx="990600" cy="66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2" name="Equation" r:id="rId13" imgW="685800" imgH="457200" progId="Equation.3">
                  <p:embed/>
                </p:oleObj>
              </mc:Choice>
              <mc:Fallback>
                <p:oleObj name="Equation" r:id="rId13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831160"/>
                        <a:ext cx="990600" cy="660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130385"/>
              </p:ext>
            </p:extLst>
          </p:nvPr>
        </p:nvGraphicFramePr>
        <p:xfrm>
          <a:off x="1828800" y="5838417"/>
          <a:ext cx="2406064" cy="64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" name="Equation" r:id="rId15" imgW="1714500" imgH="457200" progId="Equation.3">
                  <p:embed/>
                </p:oleObj>
              </mc:Choice>
              <mc:Fallback>
                <p:oleObj name="Equation" r:id="rId15" imgW="1714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838417"/>
                        <a:ext cx="2406064" cy="641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WordArt 98"/>
          <p:cNvSpPr>
            <a:spLocks noChangeArrowheads="1" noChangeShapeType="1" noTextEdit="1"/>
          </p:cNvSpPr>
          <p:nvPr/>
        </p:nvSpPr>
        <p:spPr bwMode="auto">
          <a:xfrm>
            <a:off x="1828800" y="53069"/>
            <a:ext cx="5486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x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 and y- dependence corrections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6626" name="Picture 2" descr="exemplu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2139" r="2495" b="1070"/>
          <a:stretch>
            <a:fillRect/>
          </a:stretch>
        </p:blipFill>
        <p:spPr bwMode="auto">
          <a:xfrm>
            <a:off x="76200" y="762000"/>
            <a:ext cx="4800600" cy="48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068265"/>
              </p:ext>
            </p:extLst>
          </p:nvPr>
        </p:nvGraphicFramePr>
        <p:xfrm>
          <a:off x="4774520" y="1752600"/>
          <a:ext cx="39576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0" name="Equation" r:id="rId4" imgW="2641600" imgH="457200" progId="Equation.3">
                  <p:embed/>
                </p:oleObj>
              </mc:Choice>
              <mc:Fallback>
                <p:oleObj name="Equation" r:id="rId4" imgW="2641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520" y="1752600"/>
                        <a:ext cx="3957638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428814"/>
              </p:ext>
            </p:extLst>
          </p:nvPr>
        </p:nvGraphicFramePr>
        <p:xfrm>
          <a:off x="4741863" y="2419298"/>
          <a:ext cx="3736741" cy="792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1" name="Equation" r:id="rId6" imgW="2197100" imgH="469900" progId="Equation.3">
                  <p:embed/>
                </p:oleObj>
              </mc:Choice>
              <mc:Fallback>
                <p:oleObj name="Equation" r:id="rId6" imgW="2197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2419298"/>
                        <a:ext cx="3736741" cy="792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324783"/>
              </p:ext>
            </p:extLst>
          </p:nvPr>
        </p:nvGraphicFramePr>
        <p:xfrm>
          <a:off x="6019800" y="1066800"/>
          <a:ext cx="1066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2" name="Equation" r:id="rId8" imgW="685800" imgH="457200" progId="Equation.3">
                  <p:embed/>
                </p:oleObj>
              </mc:Choice>
              <mc:Fallback>
                <p:oleObj name="Equation" r:id="rId8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066800"/>
                        <a:ext cx="1066800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WordArt 98"/>
          <p:cNvSpPr>
            <a:spLocks noChangeArrowheads="1" noChangeShapeType="1" noTextEdit="1"/>
          </p:cNvSpPr>
          <p:nvPr/>
        </p:nvSpPr>
        <p:spPr bwMode="auto">
          <a:xfrm>
            <a:off x="2057400" y="53069"/>
            <a:ext cx="5105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x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 and y- corrected amplitudes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1863" y="3352800"/>
            <a:ext cx="39630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correct the dispersion in the 40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slab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amplification values, and to obtain the same amplitude peak position (~100) for all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slabs, the amplitude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values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 multiplied by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factor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732962"/>
              </p:ext>
            </p:extLst>
          </p:nvPr>
        </p:nvGraphicFramePr>
        <p:xfrm>
          <a:off x="6172200" y="5269020"/>
          <a:ext cx="914400" cy="655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3" name="Equation" r:id="rId10" imgW="634725" imgH="457002" progId="Equation.3">
                  <p:embed/>
                </p:oleObj>
              </mc:Choice>
              <mc:Fallback>
                <p:oleObj name="Equation" r:id="rId10" imgW="63472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269020"/>
                        <a:ext cx="914400" cy="6550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6213" algn="ctr">
              <a:spcBef>
                <a:spcPct val="30000"/>
              </a:spcBef>
              <a:tabLst>
                <a:tab pos="633413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6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. MC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simulations of the </a:t>
            </a:r>
            <a:r>
              <a:rPr lang="el-GR" sz="4000" b="1" dirty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π</a:t>
            </a: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 and </a:t>
            </a:r>
            <a:r>
              <a:rPr lang="en-US" sz="4000" b="1" i="1" dirty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K</a:t>
            </a: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meson</a:t>
            </a:r>
          </a:p>
          <a:p>
            <a:pPr marL="176213">
              <a:spcBef>
                <a:spcPct val="30000"/>
              </a:spcBef>
              <a:tabLst>
                <a:tab pos="633413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	inclusive production </a:t>
            </a: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at SPS energies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92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098636"/>
              </p:ext>
            </p:extLst>
          </p:nvPr>
        </p:nvGraphicFramePr>
        <p:xfrm>
          <a:off x="457200" y="1371600"/>
          <a:ext cx="8229600" cy="210883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Yield ratio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π</a:t>
                      </a:r>
                      <a:r>
                        <a:rPr kumimoji="1" lang="el-GR" altLang="ja-JP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+</a:t>
                      </a: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π</a:t>
                      </a:r>
                      <a:r>
                        <a:rPr kumimoji="1" lang="el-GR" altLang="ja-JP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−</a:t>
                      </a: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 atoms</a:t>
                      </a:r>
                      <a:endParaRPr kumimoji="1" lang="ja-JP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17</a:t>
                      </a:r>
                      <a:endParaRPr kumimoji="1" lang="ja-JP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π</a:t>
                      </a:r>
                      <a:r>
                        <a:rPr kumimoji="1" lang="el-GR" altLang="ja-JP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+</a:t>
                      </a: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K</a:t>
                      </a:r>
                      <a:r>
                        <a:rPr kumimoji="1" lang="el-GR" altLang="ja-JP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−</a:t>
                      </a: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 atoms</a:t>
                      </a:r>
                      <a:endParaRPr kumimoji="1" lang="ja-JP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35</a:t>
                      </a:r>
                      <a:endParaRPr kumimoji="1" lang="ja-JP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K</a:t>
                      </a:r>
                      <a:r>
                        <a:rPr kumimoji="1" lang="el-GR" altLang="ja-JP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+</a:t>
                      </a:r>
                      <a:r>
                        <a:rPr kumimoji="1" lang="el-GR" altLang="ja-JP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π</a:t>
                      </a:r>
                      <a:r>
                        <a:rPr kumimoji="1" lang="el-GR" altLang="ja-JP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−</a:t>
                      </a:r>
                      <a:r>
                        <a:rPr kumimoji="1" lang="el-GR" altLang="ja-JP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 atoms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27</a:t>
                      </a:r>
                      <a:endParaRPr kumimoji="1" lang="ja-JP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091" name="テキスト ボックス 4"/>
          <p:cNvSpPr txBox="1">
            <a:spLocks noChangeArrowheads="1"/>
          </p:cNvSpPr>
          <p:nvPr/>
        </p:nvSpPr>
        <p:spPr bwMode="auto">
          <a:xfrm>
            <a:off x="152401" y="4077072"/>
            <a:ext cx="89832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The ratio of π</a:t>
            </a:r>
            <a:r>
              <a:rPr lang="en-US" altLang="ja-JP" sz="3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3200" baseline="300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π</a:t>
            </a:r>
            <a:r>
              <a:rPr lang="en-US" altLang="ja-JP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3200" baseline="300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and K</a:t>
            </a:r>
            <a:r>
              <a:rPr lang="en-US" altLang="ja-JP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3200" baseline="300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atom yields at 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momenta 450 </a:t>
            </a:r>
            <a:r>
              <a:rPr lang="en-US" altLang="ja-JP" sz="3200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/c and angle 4</a:t>
            </a:r>
            <a:r>
              <a:rPr lang="en-US" altLang="ja-JP" sz="3200" baseline="30000" dirty="0"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the yields at the proton momenta 24 </a:t>
            </a:r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angle 5.7</a:t>
            </a:r>
            <a:r>
              <a:rPr lang="en-US" altLang="ja-JP" sz="3200" baseline="30000" dirty="0"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ja-JP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WordArt 98"/>
          <p:cNvSpPr>
            <a:spLocks noChangeArrowheads="1" noChangeShapeType="1" noTextEdit="1"/>
          </p:cNvSpPr>
          <p:nvPr/>
        </p:nvSpPr>
        <p:spPr bwMode="auto">
          <a:xfrm>
            <a:off x="152400" y="53069"/>
            <a:ext cx="8839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and πK atom production at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 PS and SPS at CERN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</p:spTree>
    <p:extLst>
      <p:ext uri="{BB962C8B-B14F-4D97-AF65-F5344CB8AC3E}">
        <p14:creationId xmlns:p14="http://schemas.microsoft.com/office/powerpoint/2010/main" val="10713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WordArt 98"/>
          <p:cNvSpPr>
            <a:spLocks noChangeArrowheads="1" noChangeShapeType="1" noTextEdit="1"/>
          </p:cNvSpPr>
          <p:nvPr/>
        </p:nvSpPr>
        <p:spPr bwMode="auto">
          <a:xfrm>
            <a:off x="838200" y="53069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Simulation of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and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–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production cross section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Gugiu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9571" y="295844"/>
            <a:ext cx="8900885" cy="6689610"/>
            <a:chOff x="-199571" y="295844"/>
            <a:chExt cx="8900885" cy="6689610"/>
          </a:xfrm>
        </p:grpSpPr>
        <p:graphicFrame>
          <p:nvGraphicFramePr>
            <p:cNvPr id="1433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836357"/>
                </p:ext>
              </p:extLst>
            </p:nvPr>
          </p:nvGraphicFramePr>
          <p:xfrm>
            <a:off x="-199571" y="295844"/>
            <a:ext cx="4798197" cy="3772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38" name="Graph" r:id="rId3" imgW="3901440" imgH="2987040" progId="Origin50.Graph">
                    <p:embed/>
                  </p:oleObj>
                </mc:Choice>
                <mc:Fallback>
                  <p:oleObj name="Graph" r:id="rId3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99571" y="295844"/>
                          <a:ext cx="4798197" cy="3772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2342476"/>
                </p:ext>
              </p:extLst>
            </p:nvPr>
          </p:nvGraphicFramePr>
          <p:xfrm>
            <a:off x="-188686" y="3404054"/>
            <a:ext cx="4798268" cy="358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39" name="Graph" r:id="rId5" imgW="3901440" imgH="2987040" progId="Origin50.Graph">
                    <p:embed/>
                  </p:oleObj>
                </mc:Choice>
                <mc:Fallback>
                  <p:oleObj name="Graph" r:id="rId5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88686" y="3404054"/>
                          <a:ext cx="4798268" cy="3581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644781"/>
                </p:ext>
              </p:extLst>
            </p:nvPr>
          </p:nvGraphicFramePr>
          <p:xfrm>
            <a:off x="3903046" y="3404054"/>
            <a:ext cx="4798268" cy="358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40" name="Graph" r:id="rId7" imgW="3901440" imgH="2987040" progId="Origin50.Graph">
                    <p:embed/>
                  </p:oleObj>
                </mc:Choice>
                <mc:Fallback>
                  <p:oleObj name="Graph" r:id="rId7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046" y="3404054"/>
                          <a:ext cx="4798268" cy="3581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0803233"/>
                </p:ext>
              </p:extLst>
            </p:nvPr>
          </p:nvGraphicFramePr>
          <p:xfrm>
            <a:off x="3842657" y="310244"/>
            <a:ext cx="4834914" cy="3702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41" name="Graph" r:id="rId9" imgW="3901440" imgH="2987040" progId="Origin50.Graph">
                    <p:embed/>
                  </p:oleObj>
                </mc:Choice>
                <mc:Fallback>
                  <p:oleObj name="Graph" r:id="rId9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2657" y="310244"/>
                          <a:ext cx="4834914" cy="37028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</p:spTree>
    <p:extLst>
      <p:ext uri="{BB962C8B-B14F-4D97-AF65-F5344CB8AC3E}">
        <p14:creationId xmlns:p14="http://schemas.microsoft.com/office/powerpoint/2010/main" val="11327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228600" y="275771"/>
            <a:ext cx="8915401" cy="3803337"/>
            <a:chOff x="-76199" y="1523999"/>
            <a:chExt cx="9768443" cy="4038602"/>
          </a:xfrm>
        </p:grpSpPr>
        <p:graphicFrame>
          <p:nvGraphicFramePr>
            <p:cNvPr id="1638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0474661"/>
                </p:ext>
              </p:extLst>
            </p:nvPr>
          </p:nvGraphicFramePr>
          <p:xfrm>
            <a:off x="-76199" y="1524001"/>
            <a:ext cx="5273198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16" name="Graph" r:id="rId3" imgW="3901440" imgH="2987040" progId="Origin50.Graph">
                    <p:embed/>
                  </p:oleObj>
                </mc:Choice>
                <mc:Fallback>
                  <p:oleObj name="Graph" r:id="rId3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6199" y="1524001"/>
                          <a:ext cx="5273198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6936558"/>
                </p:ext>
              </p:extLst>
            </p:nvPr>
          </p:nvGraphicFramePr>
          <p:xfrm>
            <a:off x="4419600" y="1523999"/>
            <a:ext cx="5272644" cy="4038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17" name="Graph" r:id="rId5" imgW="3901440" imgH="2987040" progId="Origin50.Graph">
                    <p:embed/>
                  </p:oleObj>
                </mc:Choice>
                <mc:Fallback>
                  <p:oleObj name="Graph" r:id="rId5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523999"/>
                          <a:ext cx="5272644" cy="4038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WordArt 98"/>
          <p:cNvSpPr>
            <a:spLocks noChangeArrowheads="1" noChangeShapeType="1" noTextEdit="1"/>
          </p:cNvSpPr>
          <p:nvPr/>
        </p:nvSpPr>
        <p:spPr bwMode="auto">
          <a:xfrm>
            <a:off x="838200" y="53069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Simulation of 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and 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–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production cross section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14087" y="3425519"/>
            <a:ext cx="8915401" cy="3570479"/>
            <a:chOff x="152400" y="1524000"/>
            <a:chExt cx="8839200" cy="35052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533796"/>
                </p:ext>
              </p:extLst>
            </p:nvPr>
          </p:nvGraphicFramePr>
          <p:xfrm>
            <a:off x="152400" y="1524000"/>
            <a:ext cx="4772025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18" name="Graph" r:id="rId7" imgW="3901440" imgH="2987040" progId="Origin50.Graph">
                    <p:embed/>
                  </p:oleObj>
                </mc:Choice>
                <mc:Fallback>
                  <p:oleObj name="Graph" r:id="rId7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1524000"/>
                          <a:ext cx="4772025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769071"/>
                </p:ext>
              </p:extLst>
            </p:nvPr>
          </p:nvGraphicFramePr>
          <p:xfrm>
            <a:off x="4219575" y="1524000"/>
            <a:ext cx="4772025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19" name="Graph" r:id="rId9" imgW="3901440" imgH="2987040" progId="Origin50.Graph">
                    <p:embed/>
                  </p:oleObj>
                </mc:Choice>
                <mc:Fallback>
                  <p:oleObj name="Graph" r:id="rId9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9575" y="1524000"/>
                          <a:ext cx="4772025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Gugiu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</p:spTree>
    <p:extLst>
      <p:ext uri="{BB962C8B-B14F-4D97-AF65-F5344CB8AC3E}">
        <p14:creationId xmlns:p14="http://schemas.microsoft.com/office/powerpoint/2010/main" val="37787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WordArt 98"/>
          <p:cNvSpPr>
            <a:spLocks noChangeArrowheads="1" noChangeShapeType="1" noTextEdit="1"/>
          </p:cNvSpPr>
          <p:nvPr/>
        </p:nvSpPr>
        <p:spPr bwMode="auto">
          <a:xfrm>
            <a:off x="838200" y="53069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Simulation of 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and 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–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production cross section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Gugiu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ln/>
        </p:spPr>
        <p:txBody>
          <a:bodyPr/>
          <a:lstStyle/>
          <a:p>
            <a:pPr>
              <a:defRPr/>
            </a:pPr>
            <a:fld id="{A9B52578-E8C3-4AED-B959-E6BACED4E893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6213" algn="ctr">
              <a:spcBef>
                <a:spcPct val="30000"/>
              </a:spcBef>
              <a:tabLst>
                <a:tab pos="633413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7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. Publications, presentation</a:t>
            </a:r>
            <a:r>
              <a:rPr lang="en-US" sz="4000" b="1" dirty="0" smtClean="0">
                <a:solidFill>
                  <a:srgbClr val="FFFF00"/>
                </a:solidFill>
                <a:latin typeface="Times New Roman"/>
                <a:cs typeface="Times New Roman"/>
                <a:sym typeface="Symbol" pitchFamily="18" charset="2"/>
              </a:rPr>
              <a:t>s and outreach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35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M.Pentia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J.Smolik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V.Yazkov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Amplitude alignment for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preshower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detector”,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DIRAC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Note 2012-07, October 21,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2012,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dirac.web.cern.ch/DIRAC/note/note1207.pdf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Benelli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(DIRAC Collaboration),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”DIRAC Experiment at CERN”,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Proc. 12th International Workshop on Meson Production, Properties and Interaction (MESON 2012),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- 5 June 2012, Krakow [Poland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],</a:t>
            </a:r>
            <a:r>
              <a:rPr lang="en-US" dirty="0" smtClean="0">
                <a:hlinkClick r:id="rId4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http://dirac.web.cern.ch/DIRAC/meson2012.pdf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DIRAC observes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dimeson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atoms and measures their lifetime”, </a:t>
            </a:r>
            <a:r>
              <a:rPr lang="en-US" b="1" cap="all" dirty="0">
                <a:latin typeface="Times New Roman" pitchFamily="18" charset="0"/>
                <a:cs typeface="Times New Roman" pitchFamily="18" charset="0"/>
              </a:rPr>
              <a:t>CERN COURIER,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Feb 23, 2012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				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cerncourier.com/cws/article/cern/48623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“Search for long-lived states of </a:t>
            </a:r>
            <a:r>
              <a:rPr lang="el-GR" b="1" dirty="0" smtClean="0">
                <a:latin typeface="Times New Roman"/>
                <a:cs typeface="Times New Roman"/>
              </a:rPr>
              <a:t>π</a:t>
            </a:r>
            <a:r>
              <a:rPr lang="en-US" b="1" baseline="30000" dirty="0" smtClean="0">
                <a:latin typeface="Times New Roman"/>
                <a:cs typeface="Times New Roman"/>
              </a:rPr>
              <a:t>+</a:t>
            </a:r>
            <a:r>
              <a:rPr lang="el-GR" b="1" dirty="0" smtClean="0">
                <a:latin typeface="Times New Roman"/>
                <a:cs typeface="Times New Roman"/>
              </a:rPr>
              <a:t>π</a:t>
            </a:r>
            <a:r>
              <a:rPr lang="en-US" b="1" baseline="30000" dirty="0" smtClean="0">
                <a:latin typeface="Times New Roman"/>
                <a:cs typeface="Times New Roman"/>
              </a:rPr>
              <a:t>-</a:t>
            </a:r>
            <a:r>
              <a:rPr lang="en-US" b="1" dirty="0" smtClean="0">
                <a:latin typeface="Times New Roman"/>
                <a:cs typeface="Times New Roman"/>
              </a:rPr>
              <a:t> atoms”,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Addendum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DIRAC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Proposal,  CERN-SPSC-2012-SPSC-P-284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Add.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6, January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2012,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6"/>
              </a:rPr>
              <a:t>://cdsweb.cern.ch/record/1410681/files/SPSC-P-284-ADD-6.pdf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2590800" y="53069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2012 DIRAC papers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</p:spTree>
    <p:extLst>
      <p:ext uri="{BB962C8B-B14F-4D97-AF65-F5344CB8AC3E}">
        <p14:creationId xmlns:p14="http://schemas.microsoft.com/office/powerpoint/2010/main" val="3347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9B52578-E8C3-4AED-B959-E6BACED4E893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6213" algn="ctr">
              <a:spcBef>
                <a:spcPct val="30000"/>
              </a:spcBef>
              <a:tabLst>
                <a:tab pos="633413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8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. DIRAC – perspectives 2013-2014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88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98513" indent="-533400" algn="ctr" defTabSz="811213"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679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161" y="662630"/>
            <a:ext cx="894289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  <a:cs typeface="Times New Roman" pitchFamily="18" charset="0"/>
              </a:rPr>
              <a:t>Test some previsions of the CHPT as the </a:t>
            </a:r>
            <a:r>
              <a:rPr lang="en-US" dirty="0" err="1">
                <a:latin typeface="Arial Black" pitchFamily="34" charset="0"/>
                <a:cs typeface="Times New Roman" pitchFamily="18" charset="0"/>
              </a:rPr>
              <a:t>nonperturbative</a:t>
            </a:r>
            <a:r>
              <a:rPr lang="en-US" dirty="0">
                <a:latin typeface="Arial Black" pitchFamily="34" charset="0"/>
                <a:cs typeface="Times New Roman" pitchFamily="18" charset="0"/>
              </a:rPr>
              <a:t> QCD theory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" name="WordArt 98"/>
          <p:cNvSpPr>
            <a:spLocks noChangeArrowheads="1" noChangeShapeType="1" noTextEdit="1"/>
          </p:cNvSpPr>
          <p:nvPr/>
        </p:nvSpPr>
        <p:spPr bwMode="auto">
          <a:xfrm>
            <a:off x="1781810" y="53069"/>
            <a:ext cx="5679589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DIRAC Experiment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130" y="1101417"/>
            <a:ext cx="1974264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 Narrow" pitchFamily="34" charset="0"/>
                <a:cs typeface="Times New Roman" pitchFamily="18" charset="0"/>
              </a:rPr>
              <a:t>Problem 3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Lifetime measurement of </a:t>
            </a:r>
          </a:p>
          <a:p>
            <a:pPr algn="ctr"/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and 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atoms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5949" y="1101418"/>
            <a:ext cx="1974263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 Narrow" pitchFamily="34" charset="0"/>
                <a:cs typeface="Times New Roman" pitchFamily="18" charset="0"/>
              </a:rPr>
              <a:t>Problem 2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Observation of </a:t>
            </a:r>
          </a:p>
          <a:p>
            <a:pPr algn="ctr"/>
            <a:r>
              <a:rPr lang="el-GR" sz="1200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and </a:t>
            </a:r>
            <a:r>
              <a:rPr lang="el-GR" sz="1200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 atoms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05334" y="1101418"/>
            <a:ext cx="1981216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 Narrow" pitchFamily="34" charset="0"/>
                <a:cs typeface="Times New Roman" pitchFamily="18" charset="0"/>
              </a:rPr>
              <a:t>Problem 4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Determination of the </a:t>
            </a:r>
          </a:p>
          <a:p>
            <a:pPr algn="ctr"/>
            <a:r>
              <a:rPr lang="el-GR" sz="1200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and 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scattering lengths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0313" y="1101415"/>
            <a:ext cx="1974262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 Narrow" pitchFamily="34" charset="0"/>
                <a:cs typeface="Times New Roman" pitchFamily="18" charset="0"/>
              </a:rPr>
              <a:t>Problem 1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DIRAC experimental setup</a:t>
            </a:r>
          </a:p>
          <a:p>
            <a:pPr algn="ctr"/>
            <a:r>
              <a:rPr lang="en-US" sz="1200" dirty="0">
                <a:latin typeface="Arial Narrow" pitchFamily="34" charset="0"/>
                <a:cs typeface="Times New Roman" pitchFamily="18" charset="0"/>
              </a:rPr>
              <a:t>d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esign and construction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0997" y="2076381"/>
            <a:ext cx="1981216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Arial Narrow" pitchFamily="34" charset="0"/>
                <a:hlinkClick r:id="rId2"/>
              </a:rPr>
              <a:t>Determination </a:t>
            </a:r>
            <a:r>
              <a:rPr lang="en-US" sz="1200" u="sng" dirty="0">
                <a:latin typeface="Arial Narrow" pitchFamily="34" charset="0"/>
                <a:hlinkClick r:id="rId2"/>
              </a:rPr>
              <a:t>of </a:t>
            </a:r>
            <a:r>
              <a:rPr lang="en-US" sz="1200" i="1" u="sng" dirty="0">
                <a:latin typeface="Arial Narrow" pitchFamily="34" charset="0"/>
                <a:hlinkClick r:id="rId2"/>
              </a:rPr>
              <a:t>ππ</a:t>
            </a:r>
            <a:r>
              <a:rPr lang="en-US" sz="1200" u="sng" dirty="0">
                <a:latin typeface="Arial Narrow" pitchFamily="34" charset="0"/>
                <a:hlinkClick r:id="rId2"/>
              </a:rPr>
              <a:t> scattering lengths from measurement of </a:t>
            </a:r>
            <a:r>
              <a:rPr lang="en-US" sz="1200" i="1" u="sng" dirty="0">
                <a:latin typeface="Arial Narrow" pitchFamily="34" charset="0"/>
                <a:hlinkClick r:id="rId2"/>
              </a:rPr>
              <a:t>π</a:t>
            </a:r>
            <a:r>
              <a:rPr lang="en-US" sz="1200" u="sng" baseline="30000" dirty="0">
                <a:latin typeface="Arial Narrow" pitchFamily="34" charset="0"/>
                <a:hlinkClick r:id="rId2"/>
              </a:rPr>
              <a:t>+</a:t>
            </a:r>
            <a:r>
              <a:rPr lang="en-US" sz="1200" i="1" u="sng" dirty="0">
                <a:latin typeface="Arial Narrow" pitchFamily="34" charset="0"/>
                <a:hlinkClick r:id="rId2"/>
              </a:rPr>
              <a:t>π</a:t>
            </a:r>
            <a:r>
              <a:rPr lang="en-US" sz="1200" u="sng" baseline="30000" dirty="0">
                <a:latin typeface="Arial Narrow" pitchFamily="34" charset="0"/>
                <a:hlinkClick r:id="rId2"/>
              </a:rPr>
              <a:t>−</a:t>
            </a:r>
            <a:r>
              <a:rPr lang="en-US" sz="1200" u="sng" dirty="0">
                <a:latin typeface="Arial Narrow" pitchFamily="34" charset="0"/>
                <a:hlinkClick r:id="rId2"/>
              </a:rPr>
              <a:t> atom lifetime.</a:t>
            </a:r>
            <a:br>
              <a:rPr lang="en-US" sz="1200" u="sng" dirty="0">
                <a:latin typeface="Arial Narrow" pitchFamily="34" charset="0"/>
                <a:hlinkClick r:id="rId2"/>
              </a:rPr>
            </a:br>
            <a:r>
              <a:rPr lang="en-US" sz="1200" u="sng" dirty="0">
                <a:latin typeface="Arial Narrow" pitchFamily="34" charset="0"/>
                <a:hlinkClick r:id="rId3"/>
              </a:rPr>
              <a:t>B. </a:t>
            </a:r>
            <a:r>
              <a:rPr lang="en-US" sz="1200" u="sng" dirty="0" err="1">
                <a:latin typeface="Arial Narrow" pitchFamily="34" charset="0"/>
                <a:hlinkClick r:id="rId3"/>
              </a:rPr>
              <a:t>Adeva</a:t>
            </a:r>
            <a:r>
              <a:rPr lang="en-US" sz="1200" dirty="0">
                <a:latin typeface="Arial Narrow" pitchFamily="34" charset="0"/>
              </a:rPr>
              <a:t>, …, </a:t>
            </a:r>
            <a:r>
              <a:rPr lang="en-US" sz="1200" u="sng" dirty="0">
                <a:latin typeface="Arial Narrow" pitchFamily="34" charset="0"/>
                <a:hlinkClick r:id="rId4"/>
              </a:rPr>
              <a:t>M. </a:t>
            </a:r>
            <a:r>
              <a:rPr lang="en-US" sz="1200" u="sng" dirty="0" err="1">
                <a:latin typeface="Arial Narrow" pitchFamily="34" charset="0"/>
                <a:hlinkClick r:id="rId4"/>
              </a:rPr>
              <a:t>Pentia</a:t>
            </a:r>
            <a:r>
              <a:rPr lang="en-US" sz="1200" i="1" u="sng" dirty="0">
                <a:latin typeface="Arial Narrow" pitchFamily="34" charset="0"/>
                <a:hlinkClick r:id="rId2"/>
              </a:rPr>
              <a:t> et al.</a:t>
            </a:r>
            <a:r>
              <a:rPr lang="en-US" sz="1200" dirty="0">
                <a:latin typeface="Arial Narrow" pitchFamily="34" charset="0"/>
              </a:rPr>
              <a:t>. </a:t>
            </a:r>
            <a:br>
              <a:rPr lang="en-US" sz="1200" dirty="0">
                <a:latin typeface="Arial Narrow" pitchFamily="34" charset="0"/>
              </a:rPr>
            </a:br>
            <a:r>
              <a:rPr lang="en-US" sz="1200" b="1" dirty="0" err="1" smtClean="0">
                <a:latin typeface="Arial Narrow" pitchFamily="34" charset="0"/>
              </a:rPr>
              <a:t>Phys.Lett</a:t>
            </a:r>
            <a:r>
              <a:rPr lang="en-US" sz="1200" b="1" dirty="0">
                <a:latin typeface="Arial Narrow" pitchFamily="34" charset="0"/>
              </a:rPr>
              <a:t>. B704 (2011) </a:t>
            </a:r>
            <a:r>
              <a:rPr lang="en-US" sz="1200" b="1" dirty="0" smtClean="0">
                <a:latin typeface="Arial Narrow" pitchFamily="34" charset="0"/>
              </a:rPr>
              <a:t>24-29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8031" y="4587179"/>
            <a:ext cx="1907583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Arial Narrow" pitchFamily="34" charset="0"/>
                <a:cs typeface="Times New Roman" pitchFamily="18" charset="0"/>
                <a:hlinkClick r:id="rId5"/>
              </a:rPr>
              <a:t>Evidence for </a:t>
            </a:r>
            <a:r>
              <a:rPr lang="el-GR" sz="1200" u="sng" dirty="0" smtClean="0">
                <a:latin typeface="Arial Narrow" pitchFamily="34" charset="0"/>
                <a:cs typeface="Times New Roman"/>
                <a:hlinkClick r:id="rId5"/>
              </a:rPr>
              <a:t>π</a:t>
            </a:r>
            <a:r>
              <a:rPr lang="en-US" sz="1200" u="sng" dirty="0" smtClean="0">
                <a:latin typeface="Arial Narrow" pitchFamily="34" charset="0"/>
                <a:cs typeface="Times New Roman" pitchFamily="18" charset="0"/>
                <a:hlinkClick r:id="rId5"/>
              </a:rPr>
              <a:t>K </a:t>
            </a:r>
            <a:r>
              <a:rPr lang="en-US" sz="1200" u="sng" dirty="0">
                <a:latin typeface="Arial Narrow" pitchFamily="34" charset="0"/>
                <a:cs typeface="Times New Roman" pitchFamily="18" charset="0"/>
                <a:hlinkClick r:id="rId5"/>
              </a:rPr>
              <a:t>atoms with DIRAC.</a:t>
            </a:r>
            <a:br>
              <a:rPr lang="en-US" sz="1200" u="sng" dirty="0">
                <a:latin typeface="Arial Narrow" pitchFamily="34" charset="0"/>
                <a:cs typeface="Times New Roman" pitchFamily="18" charset="0"/>
                <a:hlinkClick r:id="rId5"/>
              </a:rPr>
            </a:br>
            <a:r>
              <a:rPr lang="en-US" sz="1200" u="sng" dirty="0">
                <a:latin typeface="Arial Narrow" pitchFamily="34" charset="0"/>
                <a:cs typeface="Times New Roman" pitchFamily="18" charset="0"/>
                <a:hlinkClick r:id="rId3"/>
              </a:rPr>
              <a:t>B. </a:t>
            </a:r>
            <a:r>
              <a:rPr lang="en-US" sz="1200" u="sng" dirty="0" err="1">
                <a:latin typeface="Arial Narrow" pitchFamily="34" charset="0"/>
                <a:cs typeface="Times New Roman" pitchFamily="18" charset="0"/>
                <a:hlinkClick r:id="rId3"/>
              </a:rPr>
              <a:t>Adeva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, …, </a:t>
            </a:r>
            <a:r>
              <a:rPr lang="en-US" sz="1200" u="sng" dirty="0">
                <a:latin typeface="Arial Narrow" pitchFamily="34" charset="0"/>
                <a:cs typeface="Times New Roman" pitchFamily="18" charset="0"/>
                <a:hlinkClick r:id="rId4"/>
              </a:rPr>
              <a:t>M. </a:t>
            </a:r>
            <a:r>
              <a:rPr lang="en-US" sz="1200" u="sng" dirty="0" err="1">
                <a:latin typeface="Arial Narrow" pitchFamily="34" charset="0"/>
                <a:cs typeface="Times New Roman" pitchFamily="18" charset="0"/>
                <a:hlinkClick r:id="rId4"/>
              </a:rPr>
              <a:t>Pentia</a:t>
            </a:r>
            <a:r>
              <a:rPr lang="en-US" sz="1200" i="1" u="sng" dirty="0">
                <a:latin typeface="Arial Narrow" pitchFamily="34" charset="0"/>
                <a:cs typeface="Times New Roman" pitchFamily="18" charset="0"/>
                <a:hlinkClick r:id="rId2"/>
              </a:rPr>
              <a:t> et al</a:t>
            </a:r>
            <a:r>
              <a:rPr lang="en-US" sz="1200" i="1" u="sng" dirty="0" smtClean="0">
                <a:latin typeface="Arial Narrow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1200" dirty="0">
                <a:latin typeface="Arial Narrow" pitchFamily="34" charset="0"/>
                <a:cs typeface="Times New Roman" pitchFamily="18" charset="0"/>
              </a:rPr>
            </a:br>
            <a:r>
              <a:rPr lang="en-US" sz="1200" b="1" dirty="0" err="1" smtClean="0">
                <a:latin typeface="Arial Narrow" pitchFamily="34" charset="0"/>
                <a:cs typeface="Times New Roman" pitchFamily="18" charset="0"/>
              </a:rPr>
              <a:t>Phys.Lett</a:t>
            </a:r>
            <a:r>
              <a:rPr lang="en-US" sz="1200" b="1" dirty="0">
                <a:latin typeface="Arial Narrow" pitchFamily="34" charset="0"/>
                <a:cs typeface="Times New Roman" pitchFamily="18" charset="0"/>
              </a:rPr>
              <a:t>. B674 (2009) </a:t>
            </a:r>
            <a:r>
              <a:rPr lang="en-US" sz="1200" b="1" dirty="0" smtClean="0">
                <a:latin typeface="Arial Narrow" pitchFamily="34" charset="0"/>
                <a:cs typeface="Times New Roman" pitchFamily="18" charset="0"/>
              </a:rPr>
              <a:t>11-16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51350" y="2137623"/>
            <a:ext cx="197426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Arial Narrow" pitchFamily="34" charset="0"/>
                <a:hlinkClick r:id="rId6"/>
              </a:rPr>
              <a:t>Detection </a:t>
            </a:r>
            <a:r>
              <a:rPr lang="en-US" sz="1200" u="sng" dirty="0" smtClean="0">
                <a:latin typeface="Arial Narrow" pitchFamily="34" charset="0"/>
                <a:hlinkClick r:id="rId6"/>
              </a:rPr>
              <a:t>of</a:t>
            </a:r>
            <a:r>
              <a:rPr lang="en-US" sz="1200" i="1" u="sng" dirty="0">
                <a:latin typeface="Arial Narrow" pitchFamily="34" charset="0"/>
                <a:hlinkClick r:id="rId2"/>
              </a:rPr>
              <a:t> π</a:t>
            </a:r>
            <a:r>
              <a:rPr lang="en-US" sz="1200" u="sng" baseline="30000" dirty="0">
                <a:latin typeface="Arial Narrow" pitchFamily="34" charset="0"/>
                <a:hlinkClick r:id="rId2"/>
              </a:rPr>
              <a:t>+</a:t>
            </a:r>
            <a:r>
              <a:rPr lang="en-US" sz="1200" i="1" u="sng" dirty="0">
                <a:latin typeface="Arial Narrow" pitchFamily="34" charset="0"/>
                <a:hlinkClick r:id="rId2"/>
              </a:rPr>
              <a:t>π</a:t>
            </a:r>
            <a:r>
              <a:rPr lang="en-US" sz="1200" u="sng" dirty="0" smtClean="0">
                <a:latin typeface="Arial Narrow" pitchFamily="34" charset="0"/>
                <a:hlinkClick r:id="rId6"/>
              </a:rPr>
              <a:t> atoms </a:t>
            </a:r>
            <a:r>
              <a:rPr lang="en-US" sz="1200" u="sng" dirty="0">
                <a:latin typeface="Arial Narrow" pitchFamily="34" charset="0"/>
                <a:hlinkClick r:id="rId6"/>
              </a:rPr>
              <a:t>with the DIRAC spectrometer at CERN.</a:t>
            </a:r>
            <a:br>
              <a:rPr lang="en-US" sz="1200" u="sng" dirty="0">
                <a:latin typeface="Arial Narrow" pitchFamily="34" charset="0"/>
                <a:hlinkClick r:id="rId6"/>
              </a:rPr>
            </a:br>
            <a:r>
              <a:rPr lang="fr-FR" sz="1200" u="sng" dirty="0" smtClean="0">
                <a:latin typeface="Arial Narrow" pitchFamily="34" charset="0"/>
                <a:hlinkClick r:id="rId3"/>
              </a:rPr>
              <a:t>B</a:t>
            </a:r>
            <a:r>
              <a:rPr lang="fr-FR" sz="1200" u="sng" dirty="0">
                <a:latin typeface="Arial Narrow" pitchFamily="34" charset="0"/>
                <a:hlinkClick r:id="rId3"/>
              </a:rPr>
              <a:t>. </a:t>
            </a:r>
            <a:r>
              <a:rPr lang="fr-FR" sz="1200" u="sng" dirty="0" err="1">
                <a:latin typeface="Arial Narrow" pitchFamily="34" charset="0"/>
                <a:hlinkClick r:id="rId3"/>
              </a:rPr>
              <a:t>Adeva</a:t>
            </a:r>
            <a:r>
              <a:rPr lang="fr-FR" sz="1200" dirty="0">
                <a:latin typeface="Arial Narrow" pitchFamily="34" charset="0"/>
              </a:rPr>
              <a:t>, …, </a:t>
            </a:r>
            <a:r>
              <a:rPr lang="fr-FR" sz="1200" u="sng" dirty="0">
                <a:latin typeface="Arial Narrow" pitchFamily="34" charset="0"/>
                <a:hlinkClick r:id="rId4"/>
              </a:rPr>
              <a:t>M. </a:t>
            </a:r>
            <a:r>
              <a:rPr lang="fr-FR" sz="1200" u="sng" dirty="0" err="1">
                <a:latin typeface="Arial Narrow" pitchFamily="34" charset="0"/>
                <a:hlinkClick r:id="rId4"/>
              </a:rPr>
              <a:t>Pentia</a:t>
            </a:r>
            <a:r>
              <a:rPr lang="fr-FR" sz="1200" i="1" u="sng" dirty="0">
                <a:latin typeface="Arial Narrow" pitchFamily="34" charset="0"/>
                <a:hlinkClick r:id="rId6"/>
              </a:rPr>
              <a:t> et al</a:t>
            </a:r>
            <a:r>
              <a:rPr lang="fr-FR" sz="1200" i="1" u="sng" dirty="0" smtClean="0">
                <a:latin typeface="Arial Narrow" pitchFamily="34" charset="0"/>
                <a:hlinkClick r:id="rId6"/>
              </a:rPr>
              <a:t>.</a:t>
            </a:r>
            <a:r>
              <a:rPr lang="fr-FR" sz="1200" dirty="0" smtClean="0">
                <a:latin typeface="Arial Narrow" pitchFamily="34" charset="0"/>
              </a:rPr>
              <a:t> </a:t>
            </a:r>
            <a:r>
              <a:rPr lang="fr-FR" sz="1200" dirty="0">
                <a:latin typeface="Arial Narrow" pitchFamily="34" charset="0"/>
              </a:rPr>
              <a:t/>
            </a:r>
            <a:br>
              <a:rPr lang="fr-FR" sz="1200" dirty="0">
                <a:latin typeface="Arial Narrow" pitchFamily="34" charset="0"/>
              </a:rPr>
            </a:br>
            <a:r>
              <a:rPr lang="en-US" sz="1200" b="1" dirty="0" err="1" smtClean="0">
                <a:latin typeface="Arial Narrow" pitchFamily="34" charset="0"/>
              </a:rPr>
              <a:t>J.Phys</a:t>
            </a:r>
            <a:r>
              <a:rPr lang="en-US" sz="1200" b="1" dirty="0" smtClean="0">
                <a:latin typeface="Arial Narrow" pitchFamily="34" charset="0"/>
              </a:rPr>
              <a:t>. G30 </a:t>
            </a:r>
            <a:r>
              <a:rPr lang="en-US" sz="1200" b="1" dirty="0">
                <a:latin typeface="Arial Narrow" pitchFamily="34" charset="0"/>
              </a:rPr>
              <a:t>(2004) </a:t>
            </a:r>
            <a:r>
              <a:rPr lang="en-US" sz="1200" b="1" dirty="0" smtClean="0">
                <a:latin typeface="Arial Narrow" pitchFamily="34" charset="0"/>
              </a:rPr>
              <a:t>1929-1946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96417" y="2137623"/>
            <a:ext cx="197426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Arial Narrow" pitchFamily="34" charset="0"/>
                <a:hlinkClick r:id="rId7"/>
              </a:rPr>
              <a:t>First measurement of the </a:t>
            </a:r>
            <a:r>
              <a:rPr lang="en-US" sz="1200" u="sng" dirty="0" smtClean="0">
                <a:latin typeface="Arial Narrow" pitchFamily="34" charset="0"/>
                <a:hlinkClick r:id="rId7"/>
              </a:rPr>
              <a:t> </a:t>
            </a:r>
            <a:r>
              <a:rPr lang="en-US" sz="1200" i="1" u="sng" dirty="0" smtClean="0">
                <a:latin typeface="Arial Narrow" pitchFamily="34" charset="0"/>
                <a:hlinkClick r:id="rId2"/>
              </a:rPr>
              <a:t>π</a:t>
            </a:r>
            <a:r>
              <a:rPr lang="en-US" sz="1200" u="sng" baseline="30000" dirty="0" smtClean="0">
                <a:latin typeface="Arial Narrow" pitchFamily="34" charset="0"/>
                <a:hlinkClick r:id="rId2"/>
              </a:rPr>
              <a:t>+</a:t>
            </a:r>
            <a:r>
              <a:rPr lang="en-US" sz="1200" i="1" u="sng" dirty="0" smtClean="0">
                <a:latin typeface="Arial Narrow" pitchFamily="34" charset="0"/>
                <a:hlinkClick r:id="rId2"/>
              </a:rPr>
              <a:t>π</a:t>
            </a:r>
            <a:r>
              <a:rPr lang="en-US" sz="1200" u="sng" baseline="30000" dirty="0">
                <a:latin typeface="Arial Narrow" pitchFamily="34" charset="0"/>
                <a:hlinkClick r:id="rId2"/>
              </a:rPr>
              <a:t>−</a:t>
            </a:r>
            <a:r>
              <a:rPr lang="en-US" sz="1200" u="sng" dirty="0">
                <a:latin typeface="Arial Narrow" pitchFamily="34" charset="0"/>
                <a:hlinkClick r:id="rId2"/>
              </a:rPr>
              <a:t> </a:t>
            </a:r>
            <a:r>
              <a:rPr lang="en-US" sz="1200" u="sng" dirty="0" smtClean="0">
                <a:latin typeface="Arial Narrow" pitchFamily="34" charset="0"/>
                <a:hlinkClick r:id="rId7"/>
              </a:rPr>
              <a:t>atom </a:t>
            </a:r>
            <a:r>
              <a:rPr lang="en-US" sz="1200" u="sng" dirty="0">
                <a:latin typeface="Arial Narrow" pitchFamily="34" charset="0"/>
                <a:hlinkClick r:id="rId7"/>
              </a:rPr>
              <a:t>lifetime.</a:t>
            </a:r>
            <a:br>
              <a:rPr lang="en-US" sz="1200" u="sng" dirty="0">
                <a:latin typeface="Arial Narrow" pitchFamily="34" charset="0"/>
                <a:hlinkClick r:id="rId7"/>
              </a:rPr>
            </a:br>
            <a:r>
              <a:rPr lang="fr-FR" sz="1200" u="sng" dirty="0" smtClean="0">
                <a:latin typeface="Arial Narrow" pitchFamily="34" charset="0"/>
                <a:hlinkClick r:id="rId3"/>
              </a:rPr>
              <a:t>B</a:t>
            </a:r>
            <a:r>
              <a:rPr lang="fr-FR" sz="1200" u="sng" dirty="0">
                <a:latin typeface="Arial Narrow" pitchFamily="34" charset="0"/>
                <a:hlinkClick r:id="rId3"/>
              </a:rPr>
              <a:t>. </a:t>
            </a:r>
            <a:r>
              <a:rPr lang="fr-FR" sz="1200" u="sng" dirty="0" err="1">
                <a:latin typeface="Arial Narrow" pitchFamily="34" charset="0"/>
                <a:hlinkClick r:id="rId3"/>
              </a:rPr>
              <a:t>Adeva</a:t>
            </a:r>
            <a:r>
              <a:rPr lang="fr-FR" sz="1200" dirty="0">
                <a:latin typeface="Arial Narrow" pitchFamily="34" charset="0"/>
              </a:rPr>
              <a:t>, …, </a:t>
            </a:r>
            <a:r>
              <a:rPr lang="fr-FR" sz="1200" u="sng" dirty="0">
                <a:latin typeface="Arial Narrow" pitchFamily="34" charset="0"/>
                <a:hlinkClick r:id="rId4"/>
              </a:rPr>
              <a:t>M. </a:t>
            </a:r>
            <a:r>
              <a:rPr lang="fr-FR" sz="1200" u="sng" dirty="0" err="1">
                <a:latin typeface="Arial Narrow" pitchFamily="34" charset="0"/>
                <a:hlinkClick r:id="rId4"/>
              </a:rPr>
              <a:t>Pentia</a:t>
            </a:r>
            <a:r>
              <a:rPr lang="fr-FR" sz="1200" i="1" u="sng" dirty="0">
                <a:latin typeface="Arial Narrow" pitchFamily="34" charset="0"/>
                <a:hlinkClick r:id="rId7"/>
              </a:rPr>
              <a:t> et al</a:t>
            </a:r>
            <a:r>
              <a:rPr lang="fr-FR" sz="1200" i="1" u="sng" dirty="0" smtClean="0">
                <a:latin typeface="Arial Narrow" pitchFamily="34" charset="0"/>
                <a:hlinkClick r:id="rId7"/>
              </a:rPr>
              <a:t>.</a:t>
            </a:r>
            <a:endParaRPr lang="fr-FR" sz="1200" dirty="0" smtClean="0">
              <a:latin typeface="Arial Narrow" pitchFamily="34" charset="0"/>
            </a:endParaRPr>
          </a:p>
          <a:p>
            <a:r>
              <a:rPr lang="en-US" sz="1200" b="1" dirty="0" err="1" smtClean="0">
                <a:latin typeface="Arial Narrow" pitchFamily="34" charset="0"/>
              </a:rPr>
              <a:t>Phys.Lett</a:t>
            </a:r>
            <a:r>
              <a:rPr lang="en-US" sz="1200" b="1" dirty="0">
                <a:latin typeface="Arial Narrow" pitchFamily="34" charset="0"/>
              </a:rPr>
              <a:t>. B619 (2005) </a:t>
            </a:r>
            <a:r>
              <a:rPr lang="en-US" sz="1200" b="1" dirty="0" smtClean="0">
                <a:latin typeface="Arial Narrow" pitchFamily="34" charset="0"/>
              </a:rPr>
              <a:t>50-60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07485" y="3939974"/>
            <a:ext cx="1963196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Lifetime measurement of </a:t>
            </a:r>
          </a:p>
          <a:p>
            <a:pPr algn="ctr"/>
            <a:r>
              <a:rPr lang="el-GR" sz="1200" i="1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i="1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i="1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i="1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 metastable atom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30997" y="4655542"/>
            <a:ext cx="1980954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Determination of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 π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and </a:t>
            </a:r>
            <a:endParaRPr lang="en-US" sz="1200" dirty="0" smtClean="0">
              <a:latin typeface="Arial Narrow" pitchFamily="34" charset="0"/>
            </a:endParaRPr>
          </a:p>
          <a:p>
            <a:pPr algn="ctr"/>
            <a:r>
              <a:rPr lang="el-GR" sz="1200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 scattering length </a:t>
            </a:r>
          </a:p>
          <a:p>
            <a:pPr algn="ctr"/>
            <a:r>
              <a:rPr lang="en-US" sz="1200" dirty="0" smtClean="0">
                <a:latin typeface="Arial Narrow" pitchFamily="34" charset="0"/>
              </a:rPr>
              <a:t>to be done also at SPS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12836" y="4672160"/>
            <a:ext cx="195249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Lifetime measurement of</a:t>
            </a:r>
          </a:p>
          <a:p>
            <a:pPr algn="ctr"/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and 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K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atom</a:t>
            </a:r>
          </a:p>
          <a:p>
            <a:pPr algn="ctr"/>
            <a:r>
              <a:rPr lang="en-US" sz="1200" dirty="0" smtClean="0">
                <a:latin typeface="Arial Narrow" pitchFamily="34" charset="0"/>
              </a:rPr>
              <a:t>to be done also at SPS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371" y="5633825"/>
            <a:ext cx="196700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New DIRAC setup</a:t>
            </a:r>
          </a:p>
          <a:p>
            <a:pPr algn="ctr"/>
            <a:endParaRPr lang="en-US" sz="1200" dirty="0" smtClean="0">
              <a:latin typeface="Arial Narrow" pitchFamily="34" charset="0"/>
            </a:endParaRPr>
          </a:p>
          <a:p>
            <a:endParaRPr lang="en-US" sz="1200" dirty="0">
              <a:latin typeface="Arial Narrow" pitchFamily="34" charset="0"/>
            </a:endParaRPr>
          </a:p>
          <a:p>
            <a:pPr algn="ctr"/>
            <a:r>
              <a:rPr lang="en-US" sz="1200" dirty="0" smtClean="0">
                <a:latin typeface="Arial Narrow" pitchFamily="34" charset="0"/>
              </a:rPr>
              <a:t>to design and construct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18032" y="3932400"/>
            <a:ext cx="190758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Observation of </a:t>
            </a:r>
          </a:p>
          <a:p>
            <a:pPr algn="ctr"/>
            <a:r>
              <a:rPr lang="el-GR" sz="1200" i="1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i="1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i="1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i="1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 metastable atom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27631" y="3932399"/>
            <a:ext cx="1984320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itchFamily="34" charset="0"/>
              </a:rPr>
              <a:t>Lamb shift determination in</a:t>
            </a:r>
          </a:p>
          <a:p>
            <a:pPr algn="ctr"/>
            <a:r>
              <a:rPr lang="el-GR" sz="1200" i="1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i="1" baseline="3000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i="1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i="1" baseline="30000" dirty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atoms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16483" y="5620879"/>
            <a:ext cx="1995468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itchFamily="34" charset="0"/>
              </a:rPr>
              <a:t>Determination of</a:t>
            </a:r>
          </a:p>
          <a:p>
            <a:pPr algn="ctr"/>
            <a:r>
              <a:rPr lang="en-US" sz="1200" dirty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-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scattering 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length </a:t>
            </a:r>
          </a:p>
          <a:p>
            <a:pPr algn="ctr"/>
            <a:endParaRPr lang="en-US" sz="1200" i="1" dirty="0" smtClean="0">
              <a:latin typeface="Arial Narrow" pitchFamily="34" charset="0"/>
            </a:endParaRPr>
          </a:p>
          <a:p>
            <a:pPr algn="ctr"/>
            <a:r>
              <a:rPr lang="en-US" sz="1200" dirty="0">
                <a:latin typeface="Arial Narrow" pitchFamily="34" charset="0"/>
              </a:rPr>
              <a:t>to be done at </a:t>
            </a:r>
            <a:r>
              <a:rPr lang="en-US" sz="1200" dirty="0" smtClean="0">
                <a:latin typeface="Arial Narrow" pitchFamily="34" charset="0"/>
              </a:rPr>
              <a:t>SPS</a:t>
            </a:r>
            <a:endParaRPr lang="en-US" sz="1200" i="1" dirty="0"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8033" y="5629022"/>
            <a:ext cx="1907582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itchFamily="34" charset="0"/>
              </a:rPr>
              <a:t>Detection of 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 atom 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  <a:p>
            <a:endParaRPr lang="en-US" sz="1200" dirty="0">
              <a:latin typeface="Arial Narrow" pitchFamily="34" charset="0"/>
            </a:endParaRPr>
          </a:p>
          <a:p>
            <a:pPr algn="ctr"/>
            <a:r>
              <a:rPr lang="en-US" sz="1200" dirty="0">
                <a:latin typeface="Arial Narrow" pitchFamily="34" charset="0"/>
              </a:rPr>
              <a:t>t</a:t>
            </a:r>
            <a:r>
              <a:rPr lang="en-US" sz="1200" dirty="0" smtClean="0">
                <a:latin typeface="Arial Narrow" pitchFamily="34" charset="0"/>
              </a:rPr>
              <a:t>o be done at SPS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85715" y="5633826"/>
            <a:ext cx="1963196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itchFamily="34" charset="0"/>
              </a:rPr>
              <a:t>Lifetime measurement of</a:t>
            </a:r>
          </a:p>
          <a:p>
            <a:pPr algn="ctr"/>
            <a:r>
              <a:rPr lang="en-US" sz="12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 atom 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Arial Narrow" pitchFamily="34" charset="0"/>
              </a:rPr>
              <a:t>to be done at SPS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87" name="Down Arrow 86"/>
          <p:cNvSpPr/>
          <p:nvPr/>
        </p:nvSpPr>
        <p:spPr>
          <a:xfrm>
            <a:off x="1511940" y="1747746"/>
            <a:ext cx="359709" cy="236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own Arrow 87"/>
          <p:cNvSpPr/>
          <p:nvPr/>
        </p:nvSpPr>
        <p:spPr>
          <a:xfrm>
            <a:off x="7816087" y="1747749"/>
            <a:ext cx="359709" cy="306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/>
          <p:cNvSpPr/>
          <p:nvPr/>
        </p:nvSpPr>
        <p:spPr>
          <a:xfrm>
            <a:off x="3591969" y="1747748"/>
            <a:ext cx="359709" cy="371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>
            <a:off x="5630323" y="1747749"/>
            <a:ext cx="359709" cy="342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4812277" y="4542503"/>
            <a:ext cx="4270616" cy="2065136"/>
          </a:xfrm>
          <a:prstGeom prst="roundRect">
            <a:avLst/>
          </a:prstGeom>
          <a:solidFill>
            <a:srgbClr val="C0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steps</a:t>
            </a:r>
          </a:p>
          <a:p>
            <a:pPr algn="ctr"/>
            <a:endParaRPr lang="en-US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372601" y="1930901"/>
            <a:ext cx="275770" cy="25583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9255" y="292187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/>
                <a:cs typeface="Times New Roman"/>
              </a:rPr>
              <a:t>π</a:t>
            </a:r>
            <a:r>
              <a:rPr lang="en-US" sz="2000" baseline="30000" dirty="0" smtClean="0">
                <a:latin typeface="Times New Roman"/>
                <a:cs typeface="Times New Roman"/>
              </a:rPr>
              <a:t>+</a:t>
            </a:r>
            <a:r>
              <a:rPr lang="el-GR" sz="2000" dirty="0" smtClean="0">
                <a:latin typeface="Times New Roman"/>
                <a:cs typeface="Times New Roman"/>
              </a:rPr>
              <a:t>π</a:t>
            </a:r>
            <a:r>
              <a:rPr lang="en-US" sz="2000" baseline="30000" dirty="0" smtClean="0">
                <a:latin typeface="Times New Roman"/>
                <a:cs typeface="Times New Roman"/>
              </a:rPr>
              <a:t>-</a:t>
            </a:r>
            <a:endParaRPr lang="en-US" sz="2000" dirty="0"/>
          </a:p>
        </p:txBody>
      </p:sp>
      <p:sp>
        <p:nvSpPr>
          <p:cNvPr id="5" name="Left Brace 4"/>
          <p:cNvSpPr/>
          <p:nvPr/>
        </p:nvSpPr>
        <p:spPr>
          <a:xfrm>
            <a:off x="435429" y="4489239"/>
            <a:ext cx="154884" cy="10121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>
            <a:off x="441544" y="5501261"/>
            <a:ext cx="154884" cy="10121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0" y="4802622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/>
                <a:cs typeface="Times New Roman"/>
              </a:rPr>
              <a:t>π</a:t>
            </a:r>
            <a:r>
              <a:rPr lang="en-US" sz="2000" dirty="0" smtClean="0">
                <a:latin typeface="Times New Roman"/>
                <a:cs typeface="Times New Roman"/>
              </a:rPr>
              <a:t>K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-62080" y="583632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K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K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90313" y="5520671"/>
            <a:ext cx="4221964" cy="1057306"/>
          </a:xfrm>
          <a:prstGeom prst="roundRect">
            <a:avLst/>
          </a:prstGeom>
          <a:solidFill>
            <a:srgbClr val="C0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steps</a:t>
            </a:r>
          </a:p>
          <a:p>
            <a:pPr algn="ctr"/>
            <a:endParaRPr lang="en-US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5895" y="1984047"/>
            <a:ext cx="1967004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Arial Narrow" pitchFamily="34" charset="0"/>
                <a:hlinkClick r:id="rId8"/>
              </a:rPr>
              <a:t>DIRAC spectrometer 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u="sng" dirty="0" smtClean="0">
                <a:latin typeface="Arial Narrow" pitchFamily="34" charset="0"/>
                <a:hlinkClick r:id="rId3"/>
              </a:rPr>
              <a:t>B</a:t>
            </a:r>
            <a:r>
              <a:rPr lang="en-US" sz="1200" u="sng" dirty="0">
                <a:latin typeface="Arial Narrow" pitchFamily="34" charset="0"/>
                <a:hlinkClick r:id="rId3"/>
              </a:rPr>
              <a:t>. </a:t>
            </a:r>
            <a:r>
              <a:rPr lang="en-US" sz="1200" u="sng" dirty="0" err="1">
                <a:latin typeface="Arial Narrow" pitchFamily="34" charset="0"/>
                <a:hlinkClick r:id="rId3"/>
              </a:rPr>
              <a:t>Adeva</a:t>
            </a:r>
            <a:r>
              <a:rPr lang="en-US" sz="1200" dirty="0">
                <a:latin typeface="Arial Narrow" pitchFamily="34" charset="0"/>
              </a:rPr>
              <a:t>, …, </a:t>
            </a:r>
            <a:r>
              <a:rPr lang="en-US" sz="1200" u="sng" dirty="0">
                <a:latin typeface="Arial Narrow" pitchFamily="34" charset="0"/>
                <a:hlinkClick r:id="rId4"/>
              </a:rPr>
              <a:t>M. </a:t>
            </a:r>
            <a:r>
              <a:rPr lang="en-US" sz="1200" u="sng" dirty="0" err="1">
                <a:latin typeface="Arial Narrow" pitchFamily="34" charset="0"/>
                <a:hlinkClick r:id="rId4"/>
              </a:rPr>
              <a:t>Pentia</a:t>
            </a:r>
            <a:r>
              <a:rPr lang="en-US" sz="1200" i="1" u="sng" dirty="0">
                <a:latin typeface="Arial Narrow" pitchFamily="34" charset="0"/>
                <a:hlinkClick r:id="rId2"/>
              </a:rPr>
              <a:t> et al</a:t>
            </a:r>
            <a:r>
              <a:rPr lang="en-US" sz="1200" i="1" u="sng" dirty="0" smtClean="0">
                <a:latin typeface="Arial Narrow" pitchFamily="34" charset="0"/>
                <a:hlinkClick r:id="rId2"/>
              </a:rPr>
              <a:t>.</a:t>
            </a:r>
            <a:r>
              <a:rPr lang="en-US" sz="1200" dirty="0">
                <a:latin typeface="Arial Narrow" pitchFamily="34" charset="0"/>
              </a:rPr>
              <a:t/>
            </a:r>
            <a:br>
              <a:rPr lang="en-US" sz="1200" dirty="0">
                <a:latin typeface="Arial Narrow" pitchFamily="34" charset="0"/>
              </a:rPr>
            </a:br>
            <a:r>
              <a:rPr lang="en-US" sz="1200" b="1" dirty="0" smtClean="0">
                <a:latin typeface="Arial Narrow" pitchFamily="34" charset="0"/>
              </a:rPr>
              <a:t>NIM </a:t>
            </a:r>
            <a:r>
              <a:rPr lang="en-US" sz="1200" b="1" dirty="0">
                <a:latin typeface="Arial Narrow" pitchFamily="34" charset="0"/>
              </a:rPr>
              <a:t>A515 (2003) </a:t>
            </a:r>
            <a:r>
              <a:rPr lang="en-US" sz="1200" b="1" dirty="0" smtClean="0">
                <a:latin typeface="Arial Narrow" pitchFamily="34" charset="0"/>
              </a:rPr>
              <a:t>467-496</a:t>
            </a:r>
          </a:p>
          <a:p>
            <a:r>
              <a:rPr lang="en-US" sz="1200" u="sng" dirty="0" err="1" smtClean="0">
                <a:latin typeface="Arial Narrow" pitchFamily="34" charset="0"/>
                <a:hlinkClick r:id="rId9"/>
              </a:rPr>
              <a:t>Preshower</a:t>
            </a:r>
            <a:r>
              <a:rPr lang="en-US" sz="1200" u="sng" dirty="0" smtClean="0">
                <a:latin typeface="Arial Narrow" pitchFamily="34" charset="0"/>
                <a:hlinkClick r:id="rId9"/>
              </a:rPr>
              <a:t> detector</a:t>
            </a:r>
            <a:r>
              <a:rPr lang="en-US" sz="1200" u="sng" dirty="0">
                <a:latin typeface="Arial Narrow" pitchFamily="34" charset="0"/>
                <a:hlinkClick r:id="rId9"/>
              </a:rPr>
              <a:t/>
            </a:r>
            <a:br>
              <a:rPr lang="en-US" sz="1200" u="sng" dirty="0">
                <a:latin typeface="Arial Narrow" pitchFamily="34" charset="0"/>
                <a:hlinkClick r:id="rId9"/>
              </a:rPr>
            </a:br>
            <a:r>
              <a:rPr lang="en-US" sz="1200" u="sng" dirty="0">
                <a:latin typeface="Arial Narrow" pitchFamily="34" charset="0"/>
                <a:hlinkClick r:id="rId4"/>
              </a:rPr>
              <a:t>M. </a:t>
            </a:r>
            <a:r>
              <a:rPr lang="en-US" sz="1200" u="sng" dirty="0" err="1">
                <a:latin typeface="Arial Narrow" pitchFamily="34" charset="0"/>
                <a:hlinkClick r:id="rId4"/>
              </a:rPr>
              <a:t>Pentia</a:t>
            </a:r>
            <a:r>
              <a:rPr lang="en-US" sz="1200" i="1" u="sng" dirty="0">
                <a:latin typeface="Arial Narrow" pitchFamily="34" charset="0"/>
                <a:hlinkClick r:id="rId2"/>
              </a:rPr>
              <a:t> et al.</a:t>
            </a:r>
            <a:r>
              <a:rPr lang="en-US" sz="1200" dirty="0">
                <a:latin typeface="Arial Narrow" pitchFamily="34" charset="0"/>
              </a:rPr>
              <a:t/>
            </a:r>
            <a:br>
              <a:rPr lang="en-US" sz="1200" dirty="0">
                <a:latin typeface="Arial Narrow" pitchFamily="34" charset="0"/>
              </a:rPr>
            </a:br>
            <a:r>
              <a:rPr lang="en-US" sz="1200" b="1" dirty="0" smtClean="0">
                <a:latin typeface="Arial Narrow" pitchFamily="34" charset="0"/>
              </a:rPr>
              <a:t>NIM </a:t>
            </a:r>
            <a:r>
              <a:rPr lang="en-US" sz="1200" b="1" dirty="0">
                <a:latin typeface="Arial Narrow" pitchFamily="34" charset="0"/>
              </a:rPr>
              <a:t>A603 (2009) </a:t>
            </a:r>
            <a:r>
              <a:rPr lang="en-US" sz="1200" b="1" dirty="0" smtClean="0">
                <a:latin typeface="Arial Narrow" pitchFamily="34" charset="0"/>
              </a:rPr>
              <a:t>309-318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5806" y="3932400"/>
            <a:ext cx="1967004" cy="153888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 Narrow" pitchFamily="34" charset="0"/>
            </a:endParaRPr>
          </a:p>
          <a:p>
            <a:pPr algn="ctr"/>
            <a:endParaRPr lang="en-US" sz="1200" dirty="0" smtClean="0">
              <a:latin typeface="Arial Narrow" pitchFamily="34" charset="0"/>
            </a:endParaRPr>
          </a:p>
          <a:p>
            <a:pPr algn="ctr"/>
            <a:r>
              <a:rPr lang="en-US" sz="1200" dirty="0" smtClean="0">
                <a:latin typeface="Arial Narrow" pitchFamily="34" charset="0"/>
              </a:rPr>
              <a:t>DIRAC II setup</a:t>
            </a:r>
          </a:p>
          <a:p>
            <a:pPr algn="ctr"/>
            <a:endParaRPr lang="en-US" sz="1200" dirty="0" smtClean="0">
              <a:latin typeface="Arial Narrow" pitchFamily="34" charset="0"/>
            </a:endParaRPr>
          </a:p>
          <a:p>
            <a:endParaRPr lang="en-US" sz="1200" dirty="0">
              <a:latin typeface="Arial Narrow" pitchFamily="34" charset="0"/>
            </a:endParaRPr>
          </a:p>
          <a:p>
            <a:pPr algn="ctr"/>
            <a:r>
              <a:rPr lang="en-US" sz="1200" dirty="0" err="1" smtClean="0">
                <a:latin typeface="Arial Narrow" pitchFamily="34" charset="0"/>
              </a:rPr>
              <a:t>Preshower</a:t>
            </a:r>
            <a:r>
              <a:rPr lang="en-US" sz="1200" dirty="0" smtClean="0">
                <a:latin typeface="Arial Narrow" pitchFamily="34" charset="0"/>
              </a:rPr>
              <a:t> for </a:t>
            </a:r>
            <a:r>
              <a:rPr lang="en-US" sz="1200" dirty="0">
                <a:latin typeface="Arial Narrow" pitchFamily="34" charset="0"/>
              </a:rPr>
              <a:t>DIRAC II setup</a:t>
            </a:r>
          </a:p>
          <a:p>
            <a:pPr algn="ctr"/>
            <a:endParaRPr lang="en-US" sz="1200" dirty="0" smtClean="0">
              <a:latin typeface="Arial Narrow" pitchFamily="34" charset="0"/>
            </a:endParaRPr>
          </a:p>
          <a:p>
            <a:pPr algn="ctr"/>
            <a:endParaRPr lang="en-US" sz="1200" dirty="0" smtClean="0">
              <a:latin typeface="Arial Narrow" pitchFamily="34" charset="0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67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6950" y="3281328"/>
            <a:ext cx="8370655" cy="40011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To be processed and published existing PS data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36801" y="3688509"/>
            <a:ext cx="6801456" cy="229142"/>
            <a:chOff x="1436801" y="3688509"/>
            <a:chExt cx="6801456" cy="229142"/>
          </a:xfrm>
        </p:grpSpPr>
        <p:sp>
          <p:nvSpPr>
            <p:cNvPr id="6" name="Down Arrow 5"/>
            <p:cNvSpPr/>
            <p:nvPr/>
          </p:nvSpPr>
          <p:spPr>
            <a:xfrm>
              <a:off x="1436801" y="3701110"/>
              <a:ext cx="484632" cy="2165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wn Arrow 62"/>
            <p:cNvSpPr/>
            <p:nvPr/>
          </p:nvSpPr>
          <p:spPr>
            <a:xfrm>
              <a:off x="3591969" y="3698225"/>
              <a:ext cx="484632" cy="2165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5652705" y="3688509"/>
              <a:ext cx="484632" cy="2165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wn Arrow 68"/>
            <p:cNvSpPr/>
            <p:nvPr/>
          </p:nvSpPr>
          <p:spPr>
            <a:xfrm>
              <a:off x="7753625" y="3693309"/>
              <a:ext cx="484632" cy="2165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2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7" grpId="0" animBg="1"/>
      <p:bldP spid="58" grpId="0" animBg="1"/>
      <p:bldP spid="93" grpId="0" animBg="1"/>
      <p:bldP spid="61" grpId="0" animBg="1"/>
      <p:bldP spid="64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31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7825" y="762000"/>
            <a:ext cx="8728075" cy="5447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enormous existing experimental data, in the next two years they will be analyzed and processed as follows: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Run 2008, 2009, 2010 and 2011 data analysis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background subtraction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information.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Run 2008, 2009, 2010 and 2011 data analysis, taking into account non-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pointlike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and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-mesons production.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Run 2012 data analysis for metastable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atom detection.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Determination of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atom lifetime based on existing data.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Determination of metastable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atom lifetime.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Determination of the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scattering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lenghts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WordArt 98"/>
          <p:cNvSpPr>
            <a:spLocks noChangeArrowheads="1" noChangeShapeType="1" noTextEdit="1"/>
          </p:cNvSpPr>
          <p:nvPr/>
        </p:nvSpPr>
        <p:spPr bwMode="auto">
          <a:xfrm>
            <a:off x="533400" y="53069"/>
            <a:ext cx="8153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Analysis of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and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K experimental data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838200" y="53069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Study of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π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K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hadronic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atoms at SPS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" y="782342"/>
            <a:ext cx="8915400" cy="542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DIRAC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demonstrated for the first time, the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existence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the </a:t>
            </a:r>
            <a:r>
              <a:rPr lang="ro-RO" sz="2400" i="1" dirty="0">
                <a:latin typeface="Times New Roman" pitchFamily="18" charset="0"/>
                <a:ea typeface="Calibri"/>
                <a:cs typeface="Times New Roman" pitchFamily="18" charset="0"/>
              </a:rPr>
              <a:t>πK</a:t>
            </a:r>
            <a:r>
              <a:rPr lang="ro-RO" sz="2400" dirty="0">
                <a:latin typeface="Times New Roman" pitchFamily="18" charset="0"/>
                <a:ea typeface="Calibri"/>
                <a:cs typeface="Times New Roman" pitchFamily="18" charset="0"/>
              </a:rPr>
              <a:t> hadronic 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atom</a:t>
            </a:r>
            <a:r>
              <a:rPr lang="en-US" sz="2400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*)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Next</a:t>
            </a:r>
            <a:r>
              <a:rPr lang="ro-RO" sz="2400" dirty="0">
                <a:latin typeface="Times New Roman" pitchFamily="18" charset="0"/>
                <a:ea typeface="Calibri"/>
                <a:cs typeface="Times New Roman" pitchFamily="18" charset="0"/>
              </a:rPr>
              <a:t>, we will try to study the properties and to measure the lifetime 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of </a:t>
            </a:r>
            <a:r>
              <a:rPr lang="ro-RO" sz="2400" dirty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ro-RO" sz="2400" i="1" dirty="0">
                <a:latin typeface="Times New Roman" pitchFamily="18" charset="0"/>
                <a:ea typeface="Calibri"/>
                <a:cs typeface="Times New Roman" pitchFamily="18" charset="0"/>
              </a:rPr>
              <a:t>πK</a:t>
            </a:r>
            <a:r>
              <a:rPr lang="ro-RO" sz="2400" dirty="0">
                <a:latin typeface="Times New Roman" pitchFamily="18" charset="0"/>
                <a:ea typeface="Calibri"/>
                <a:cs typeface="Times New Roman" pitchFamily="18" charset="0"/>
              </a:rPr>
              <a:t> hadronic atom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 greater precision 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and to </a:t>
            </a:r>
            <a:r>
              <a:rPr lang="ro-RO" sz="2400" dirty="0">
                <a:latin typeface="Times New Roman" pitchFamily="18" charset="0"/>
                <a:ea typeface="Calibri"/>
                <a:cs typeface="Times New Roman" pitchFamily="18" charset="0"/>
              </a:rPr>
              <a:t>evaluate the </a:t>
            </a:r>
            <a:r>
              <a:rPr lang="ro-RO" sz="2400" i="1" dirty="0">
                <a:latin typeface="Times New Roman" pitchFamily="18" charset="0"/>
                <a:ea typeface="Calibri"/>
                <a:cs typeface="Times New Roman" pitchFamily="18" charset="0"/>
              </a:rPr>
              <a:t>πK</a:t>
            </a:r>
            <a:r>
              <a:rPr lang="ro-RO" sz="2400" dirty="0">
                <a:latin typeface="Times New Roman" pitchFamily="18" charset="0"/>
                <a:ea typeface="Calibri"/>
                <a:cs typeface="Times New Roman" pitchFamily="18" charset="0"/>
              </a:rPr>
              <a:t> scattering lengths to test the Chiral Perturbation Theory predictions with three quarks.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he </a:t>
            </a:r>
            <a:r>
              <a:rPr lang="ro-RO" sz="2400" dirty="0">
                <a:latin typeface="Times New Roman" pitchFamily="18" charset="0"/>
                <a:ea typeface="Calibri"/>
                <a:cs typeface="Times New Roman" pitchFamily="18" charset="0"/>
              </a:rPr>
              <a:t>DIRAC Collaboration will send a new 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proposal to </a:t>
            </a:r>
            <a:r>
              <a:rPr lang="ro-RO" sz="2400" dirty="0">
                <a:latin typeface="Times New Roman" pitchFamily="18" charset="0"/>
                <a:ea typeface="Calibri"/>
                <a:cs typeface="Times New Roman" pitchFamily="18" charset="0"/>
              </a:rPr>
              <a:t>the CERN Scientific Council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*)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o-RO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B.Adeva,...</a:t>
            </a:r>
            <a:r>
              <a:rPr lang="en-US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o-RO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G.Caragheorgheopol,…</a:t>
            </a:r>
            <a:r>
              <a:rPr lang="en-US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o-RO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C.Ciocarlan,</a:t>
            </a:r>
            <a:r>
              <a:rPr lang="en-US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o-RO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S.Constantinescu,... </a:t>
            </a:r>
            <a:r>
              <a:rPr lang="ro-RO" sz="2200" dirty="0">
                <a:latin typeface="Times New Roman" pitchFamily="18" charset="0"/>
                <a:ea typeface="Calibri"/>
                <a:cs typeface="Times New Roman" pitchFamily="18" charset="0"/>
              </a:rPr>
              <a:t>M.Duma, </a:t>
            </a:r>
            <a:r>
              <a:rPr lang="ro-RO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D.Dumitriu,...</a:t>
            </a:r>
            <a:r>
              <a:rPr lang="en-US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o-RO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M.Gugiu</a:t>
            </a:r>
            <a:r>
              <a:rPr lang="ro-RO" sz="2200" dirty="0">
                <a:latin typeface="Times New Roman" pitchFamily="18" charset="0"/>
                <a:ea typeface="Calibri"/>
                <a:cs typeface="Times New Roman" pitchFamily="18" charset="0"/>
              </a:rPr>
              <a:t>,… M.Pentia, et al</a:t>
            </a:r>
            <a:r>
              <a:rPr lang="ro-RO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200" dirty="0">
                <a:latin typeface="Times New Roman" pitchFamily="18" charset="0"/>
                <a:ea typeface="Calibri"/>
                <a:cs typeface="Times New Roman" pitchFamily="18" charset="0"/>
              </a:rPr>
              <a:t>[DIRAC </a:t>
            </a:r>
            <a:r>
              <a:rPr lang="en-US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Collaboration]</a:t>
            </a:r>
            <a:endParaRPr lang="fr-FR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</a:t>
            </a:r>
            <a:r>
              <a:rPr lang="ro-RO" sz="2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Evidence for πK-atoms with DIRAC</a:t>
            </a:r>
            <a:r>
              <a:rPr lang="ro-RO" sz="2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", </a:t>
            </a:r>
            <a:r>
              <a:rPr lang="ro-RO" sz="2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Physics Letters B 674 (2009) 11</a:t>
            </a:r>
            <a:r>
              <a:rPr lang="ro-RO" sz="2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228600" y="275771"/>
            <a:ext cx="8915401" cy="3803337"/>
            <a:chOff x="-76199" y="1523999"/>
            <a:chExt cx="9768443" cy="4038602"/>
          </a:xfrm>
        </p:grpSpPr>
        <p:graphicFrame>
          <p:nvGraphicFramePr>
            <p:cNvPr id="1638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2680759"/>
                </p:ext>
              </p:extLst>
            </p:nvPr>
          </p:nvGraphicFramePr>
          <p:xfrm>
            <a:off x="-76199" y="1524001"/>
            <a:ext cx="5273198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90" name="Graph" r:id="rId3" imgW="3901440" imgH="2987040" progId="Origin50.Graph">
                    <p:embed/>
                  </p:oleObj>
                </mc:Choice>
                <mc:Fallback>
                  <p:oleObj name="Graph" r:id="rId3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6199" y="1524001"/>
                          <a:ext cx="5273198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2916109"/>
                </p:ext>
              </p:extLst>
            </p:nvPr>
          </p:nvGraphicFramePr>
          <p:xfrm>
            <a:off x="4419600" y="1523999"/>
            <a:ext cx="5272644" cy="4038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91" name="Graph" r:id="rId5" imgW="3901440" imgH="2987040" progId="Origin50.Graph">
                    <p:embed/>
                  </p:oleObj>
                </mc:Choice>
                <mc:Fallback>
                  <p:oleObj name="Graph" r:id="rId5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523999"/>
                          <a:ext cx="5272644" cy="4038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WordArt 98"/>
          <p:cNvSpPr>
            <a:spLocks noChangeArrowheads="1" noChangeShapeType="1" noTextEdit="1"/>
          </p:cNvSpPr>
          <p:nvPr/>
        </p:nvSpPr>
        <p:spPr bwMode="auto">
          <a:xfrm>
            <a:off x="838200" y="53069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Simulation of 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and 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–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production cross section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14087" y="3425519"/>
            <a:ext cx="8915401" cy="3570479"/>
            <a:chOff x="152400" y="1524000"/>
            <a:chExt cx="8839200" cy="35052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9957016"/>
                </p:ext>
              </p:extLst>
            </p:nvPr>
          </p:nvGraphicFramePr>
          <p:xfrm>
            <a:off x="152400" y="1524000"/>
            <a:ext cx="4772025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92" name="Graph" r:id="rId7" imgW="3901440" imgH="2987040" progId="Origin50.Graph">
                    <p:embed/>
                  </p:oleObj>
                </mc:Choice>
                <mc:Fallback>
                  <p:oleObj name="Graph" r:id="rId7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1524000"/>
                          <a:ext cx="4772025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7204898"/>
                </p:ext>
              </p:extLst>
            </p:nvPr>
          </p:nvGraphicFramePr>
          <p:xfrm>
            <a:off x="4219575" y="1524000"/>
            <a:ext cx="4772025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93" name="Graph" r:id="rId9" imgW="3901440" imgH="2987040" progId="Origin50.Graph">
                    <p:embed/>
                  </p:oleObj>
                </mc:Choice>
                <mc:Fallback>
                  <p:oleObj name="Graph" r:id="rId9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9575" y="1524000"/>
                          <a:ext cx="4772025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Gugiu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ln/>
        </p:spPr>
        <p:txBody>
          <a:bodyPr/>
          <a:lstStyle/>
          <a:p>
            <a:pPr>
              <a:defRPr/>
            </a:pPr>
            <a:fld id="{A9B52578-E8C3-4AED-B959-E6BACED4E893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6213" algn="ctr">
              <a:spcBef>
                <a:spcPct val="30000"/>
              </a:spcBef>
              <a:tabLst>
                <a:tab pos="633413" algn="l"/>
              </a:tabLst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Thank you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001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228600" y="275771"/>
            <a:ext cx="8915401" cy="3803337"/>
            <a:chOff x="-76199" y="1523999"/>
            <a:chExt cx="9768443" cy="4038602"/>
          </a:xfrm>
        </p:grpSpPr>
        <p:graphicFrame>
          <p:nvGraphicFramePr>
            <p:cNvPr id="1638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8424652"/>
                </p:ext>
              </p:extLst>
            </p:nvPr>
          </p:nvGraphicFramePr>
          <p:xfrm>
            <a:off x="-76199" y="1524001"/>
            <a:ext cx="5273198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38" name="Graph" r:id="rId3" imgW="3901440" imgH="2987040" progId="Origin50.Graph">
                    <p:embed/>
                  </p:oleObj>
                </mc:Choice>
                <mc:Fallback>
                  <p:oleObj name="Graph" r:id="rId3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6199" y="1524001"/>
                          <a:ext cx="5273198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9580456"/>
                </p:ext>
              </p:extLst>
            </p:nvPr>
          </p:nvGraphicFramePr>
          <p:xfrm>
            <a:off x="4419600" y="1523999"/>
            <a:ext cx="5272644" cy="4038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39" name="Graph" r:id="rId5" imgW="3901440" imgH="2987040" progId="Origin50.Graph">
                    <p:embed/>
                  </p:oleObj>
                </mc:Choice>
                <mc:Fallback>
                  <p:oleObj name="Graph" r:id="rId5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523999"/>
                          <a:ext cx="5272644" cy="4038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WordArt 98"/>
          <p:cNvSpPr>
            <a:spLocks noChangeArrowheads="1" noChangeShapeType="1" noTextEdit="1"/>
          </p:cNvSpPr>
          <p:nvPr/>
        </p:nvSpPr>
        <p:spPr bwMode="auto">
          <a:xfrm>
            <a:off x="838200" y="53069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Simulation of 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and 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–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production cross section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14087" y="3425519"/>
            <a:ext cx="8915401" cy="3570479"/>
            <a:chOff x="152400" y="1524000"/>
            <a:chExt cx="8839200" cy="35052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49495"/>
                </p:ext>
              </p:extLst>
            </p:nvPr>
          </p:nvGraphicFramePr>
          <p:xfrm>
            <a:off x="152400" y="1524000"/>
            <a:ext cx="4772025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0" name="Graph" r:id="rId7" imgW="3901440" imgH="2987040" progId="Origin50.Graph">
                    <p:embed/>
                  </p:oleObj>
                </mc:Choice>
                <mc:Fallback>
                  <p:oleObj name="Graph" r:id="rId7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1524000"/>
                          <a:ext cx="4772025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7558526"/>
                </p:ext>
              </p:extLst>
            </p:nvPr>
          </p:nvGraphicFramePr>
          <p:xfrm>
            <a:off x="4219575" y="1524000"/>
            <a:ext cx="4772025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1" name="Graph" r:id="rId9" imgW="3901440" imgH="2987040" progId="Origin50.Graph">
                    <p:embed/>
                  </p:oleObj>
                </mc:Choice>
                <mc:Fallback>
                  <p:oleObj name="Graph" r:id="rId9" imgW="3901440" imgH="2987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9575" y="1524000"/>
                          <a:ext cx="4772025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Gugiu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ln/>
        </p:spPr>
        <p:txBody>
          <a:bodyPr/>
          <a:lstStyle/>
          <a:p>
            <a:pPr>
              <a:defRPr/>
            </a:pPr>
            <a:fld id="{A9B52578-E8C3-4AED-B959-E6BACED4E893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6213" algn="ctr">
              <a:spcBef>
                <a:spcPct val="30000"/>
              </a:spcBef>
              <a:tabLst>
                <a:tab pos="633413" algn="l"/>
              </a:tabLst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Additional slides 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11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33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9pPr>
          </a:lstStyle>
          <a:p>
            <a:pPr algn="r" eaLnBrk="1" hangingPunct="1"/>
            <a:fld id="{6DC620C3-40A9-4774-8C26-4EF9570A543E}" type="slidenum">
              <a:rPr lang="ru-RU" sz="1400">
                <a:solidFill>
                  <a:schemeClr val="tx1"/>
                </a:solidFill>
              </a:rPr>
              <a:pPr algn="r" eaLnBrk="1" hangingPunct="1"/>
              <a:t>35</a:t>
            </a:fld>
            <a:endParaRPr lang="ru-RU" sz="1400">
              <a:solidFill>
                <a:schemeClr val="tx1"/>
              </a:solidFill>
            </a:endParaRPr>
          </a:p>
        </p:txBody>
      </p:sp>
      <p:pic>
        <p:nvPicPr>
          <p:cNvPr id="166915" name="Picture 16" descr="setup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1447800" y="53069"/>
            <a:ext cx="6248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DIRAC upgraded Experimental setup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F4DAC6F4-F120-455C-B7B0-D9C14DDAF7F8}" type="slidenum">
              <a:rPr lang="ru-RU" smtClean="0"/>
              <a:pPr/>
              <a:t>35</a:t>
            </a:fld>
            <a:endParaRPr lang="ru-RU" dirty="0" smtClean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</p:spTree>
    <p:extLst>
      <p:ext uri="{BB962C8B-B14F-4D97-AF65-F5344CB8AC3E}">
        <p14:creationId xmlns:p14="http://schemas.microsoft.com/office/powerpoint/2010/main" val="167181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WordArt 98"/>
          <p:cNvSpPr>
            <a:spLocks noChangeArrowheads="1" noChangeShapeType="1" noTextEdit="1"/>
          </p:cNvSpPr>
          <p:nvPr/>
        </p:nvSpPr>
        <p:spPr bwMode="auto">
          <a:xfrm>
            <a:off x="2209799" y="53069"/>
            <a:ext cx="49530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Metastable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2</a:t>
            </a:r>
            <a:r>
              <a:rPr lang="el-GR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π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observation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270625" y="1524000"/>
            <a:ext cx="27844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istribution 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l-GR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pairs over Q</a:t>
            </a:r>
            <a:r>
              <a:rPr lang="en-US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with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cut Q</a:t>
            </a:r>
            <a:r>
              <a:rPr lang="en-US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&lt; 1 MeV/c. “Experimental” data (points with error bars) are fitted by a sum of “atomic pairs” from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metastable 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states, “Coulomb pairs” and “non-Coulomb pairs”. </a:t>
            </a:r>
          </a:p>
          <a:p>
            <a:pPr eaLnBrk="1" hangingPunct="1"/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background sum is shown by the solid line.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175" y="605518"/>
            <a:ext cx="6140450" cy="5875338"/>
            <a:chOff x="152400" y="806450"/>
            <a:chExt cx="6140450" cy="5875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06450"/>
              <a:ext cx="6140450" cy="587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5524836"/>
                </p:ext>
              </p:extLst>
            </p:nvPr>
          </p:nvGraphicFramePr>
          <p:xfrm>
            <a:off x="4356100" y="3190875"/>
            <a:ext cx="101600" cy="13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20" name="Equation" r:id="rId5" imgW="101556" imgH="139639" progId="Equation.DSMT4">
                    <p:embed/>
                  </p:oleObj>
                </mc:Choice>
                <mc:Fallback>
                  <p:oleObj name="Equation" r:id="rId5" imgW="101556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6100" y="3190875"/>
                          <a:ext cx="101600" cy="139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Arrow Connector 9"/>
            <p:cNvCxnSpPr/>
            <p:nvPr/>
          </p:nvCxnSpPr>
          <p:spPr>
            <a:xfrm>
              <a:off x="2951163" y="4779963"/>
              <a:ext cx="565150" cy="4238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460500" y="4421188"/>
              <a:ext cx="17160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atomic pairs from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metastable </a:t>
              </a: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states</a:t>
              </a:r>
            </a:p>
          </p:txBody>
        </p:sp>
        <p:cxnSp>
          <p:nvCxnSpPr>
            <p:cNvPr id="12" name="Straight Arrow Connector 11"/>
            <p:cNvCxnSpPr>
              <a:stCxn id="13" idx="0"/>
            </p:cNvCxnSpPr>
            <p:nvPr/>
          </p:nvCxnSpPr>
          <p:spPr>
            <a:xfrm rot="5400000" flipH="1" flipV="1">
              <a:off x="3602831" y="3574257"/>
              <a:ext cx="612775" cy="233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3092450" y="3997325"/>
              <a:ext cx="14001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Coulomb pairs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H="1">
              <a:off x="4671219" y="4953794"/>
              <a:ext cx="536575" cy="4714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25"/>
            <p:cNvSpPr txBox="1">
              <a:spLocks noChangeArrowheads="1"/>
            </p:cNvSpPr>
            <p:nvPr/>
          </p:nvSpPr>
          <p:spPr bwMode="auto">
            <a:xfrm>
              <a:off x="3886200" y="4592638"/>
              <a:ext cx="17780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non-Coulomb pairs</a:t>
              </a:r>
            </a:p>
          </p:txBody>
        </p:sp>
      </p:grp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657350" y="62638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  <a:cs typeface="Arial" charset="0"/>
              </a:rPr>
              <a:t>V. </a:t>
            </a:r>
            <a:r>
              <a:rPr lang="en-US" b="1" dirty="0" err="1">
                <a:solidFill>
                  <a:schemeClr val="accent1"/>
                </a:solidFill>
                <a:cs typeface="Arial" charset="0"/>
              </a:rPr>
              <a:t>Yazkov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Conclusions: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atoms lifetime measurement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(order 10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-15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sec), uses the relationship between the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16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1600" i="1" baseline="30000" dirty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scattering lengths: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isospin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0)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isospin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2), in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~ |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and between the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scattering lengths: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isospin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1/2)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isospin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3/2), in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~ |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Measurement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of the energy shift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i="1" baseline="-25000" dirty="0" err="1"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between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levels.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For pure Coulomb field these two levels (with the same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-principal quantum number) are the same, but for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atoms they are shifted mainly due to the strong interaction between components. The energy shift will be established by measuring the lifetime of the first excited states (metastable) of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atoms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16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1600" i="1" baseline="30000" dirty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The connection with the scattering lengths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expressed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aseline="30000" dirty="0" err="1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~ 2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and for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 the form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aseline="30000" dirty="0" err="1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~ 2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These independent measurements will provide separate values for the scattering lengths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respective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will be an evaluation of the theoretical predictions. 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ChPT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are directly related to the quark mass generation and as such, they measure the degree of the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chiral symmetry breaking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It is therefore necessary the knowledge of the parameter that describes the "order" in the quark system, specifying the symmetry breaking degree –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quark condensate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Using the scattering lengths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we can determine this parameter, and so we can find the size of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quark condensate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also the ratio strange/non-strange quark mass.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So our results will be a crucial verification of the theoretical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nonperturbative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QCD predictions.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1781810" y="53069"/>
            <a:ext cx="5679589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DIRAC Experiment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</p:spTree>
    <p:extLst>
      <p:ext uri="{BB962C8B-B14F-4D97-AF65-F5344CB8AC3E}">
        <p14:creationId xmlns:p14="http://schemas.microsoft.com/office/powerpoint/2010/main" val="13806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38</a:t>
            </a:fld>
            <a:endParaRPr lang="en-US"/>
          </a:p>
        </p:txBody>
      </p:sp>
      <p:pic>
        <p:nvPicPr>
          <p:cNvPr id="67586" name="Picture 2" descr="D:\1-mircea\My_publications\2009_NIMA_PSh\Fig_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" y="805655"/>
            <a:ext cx="9143998" cy="55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WordArt 98"/>
          <p:cNvSpPr>
            <a:spLocks noChangeArrowheads="1" noChangeShapeType="1" noTextEdit="1"/>
          </p:cNvSpPr>
          <p:nvPr/>
        </p:nvSpPr>
        <p:spPr bwMode="auto">
          <a:xfrm>
            <a:off x="304801" y="53069"/>
            <a:ext cx="8534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Momentum dependence of the pion and electron amplitude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 descr="1adc-2sp-pi-el.eps"/>
          <p:cNvPicPr>
            <a:picLocks noChangeAspect="1"/>
          </p:cNvPicPr>
          <p:nvPr/>
        </p:nvPicPr>
        <p:blipFill rotWithShape="1">
          <a:blip r:embed="rId2" cstate="print"/>
          <a:srcRect b="1776"/>
          <a:stretch/>
        </p:blipFill>
        <p:spPr>
          <a:xfrm>
            <a:off x="0" y="377871"/>
            <a:ext cx="9144000" cy="5993900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304801" y="53069"/>
            <a:ext cx="8534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Momentum dependence of the pion and electron amplitude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163" y="662630"/>
            <a:ext cx="894289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  <a:cs typeface="Times New Roman" pitchFamily="18" charset="0"/>
              </a:rPr>
              <a:t>Test some previsions </a:t>
            </a:r>
            <a:r>
              <a:rPr lang="en-US" dirty="0">
                <a:latin typeface="Arial Black" pitchFamily="34" charset="0"/>
                <a:cs typeface="Times New Roman" pitchFamily="18" charset="0"/>
              </a:rPr>
              <a:t>of the CHPT as 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nonperturbative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QCD theory</a:t>
            </a:r>
            <a:endParaRPr lang="en-US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" name="WordArt 98"/>
          <p:cNvSpPr>
            <a:spLocks noChangeArrowheads="1" noChangeShapeType="1" noTextEdit="1"/>
          </p:cNvSpPr>
          <p:nvPr/>
        </p:nvSpPr>
        <p:spPr bwMode="auto">
          <a:xfrm>
            <a:off x="1781810" y="53069"/>
            <a:ext cx="5679589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DIRAC Experiment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130" y="1101417"/>
            <a:ext cx="1974264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 Narrow" pitchFamily="34" charset="0"/>
                <a:cs typeface="Times New Roman" pitchFamily="18" charset="0"/>
              </a:rPr>
              <a:t>Problem 3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Lifetime measurement of </a:t>
            </a:r>
          </a:p>
          <a:p>
            <a:pPr algn="ctr"/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and 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atoms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5949" y="1101418"/>
            <a:ext cx="1974263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 Narrow" pitchFamily="34" charset="0"/>
                <a:cs typeface="Times New Roman" pitchFamily="18" charset="0"/>
              </a:rPr>
              <a:t>Problem 2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Observation of </a:t>
            </a:r>
          </a:p>
          <a:p>
            <a:pPr algn="ctr"/>
            <a:r>
              <a:rPr lang="el-GR" sz="1200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and </a:t>
            </a:r>
            <a:r>
              <a:rPr lang="el-GR" sz="1200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 atoms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05334" y="1101418"/>
            <a:ext cx="1981216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 Narrow" pitchFamily="34" charset="0"/>
                <a:cs typeface="Times New Roman" pitchFamily="18" charset="0"/>
              </a:rPr>
              <a:t>Problem 4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Determination of the </a:t>
            </a:r>
          </a:p>
          <a:p>
            <a:pPr algn="ctr"/>
            <a:r>
              <a:rPr lang="el-GR" sz="1200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and 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scattering lengths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0313" y="1101415"/>
            <a:ext cx="1974262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 Narrow" pitchFamily="34" charset="0"/>
                <a:cs typeface="Times New Roman" pitchFamily="18" charset="0"/>
              </a:rPr>
              <a:t>Problem 1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DIRAC experimental setup</a:t>
            </a:r>
          </a:p>
          <a:p>
            <a:pPr algn="ctr"/>
            <a:r>
              <a:rPr lang="en-US" sz="1200" dirty="0">
                <a:latin typeface="Arial Narrow" pitchFamily="34" charset="0"/>
                <a:cs typeface="Times New Roman" pitchFamily="18" charset="0"/>
              </a:rPr>
              <a:t>d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esign and construction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0997" y="2076381"/>
            <a:ext cx="1981216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Arial Narrow" pitchFamily="34" charset="0"/>
                <a:hlinkClick r:id="rId2"/>
              </a:rPr>
              <a:t>Determination </a:t>
            </a:r>
            <a:r>
              <a:rPr lang="en-US" sz="1200" u="sng" dirty="0">
                <a:latin typeface="Arial Narrow" pitchFamily="34" charset="0"/>
                <a:hlinkClick r:id="rId2"/>
              </a:rPr>
              <a:t>of </a:t>
            </a:r>
            <a:r>
              <a:rPr lang="en-US" sz="1200" i="1" u="sng" dirty="0">
                <a:latin typeface="Arial Narrow" pitchFamily="34" charset="0"/>
                <a:hlinkClick r:id="rId2"/>
              </a:rPr>
              <a:t>ππ</a:t>
            </a:r>
            <a:r>
              <a:rPr lang="en-US" sz="1200" u="sng" dirty="0">
                <a:latin typeface="Arial Narrow" pitchFamily="34" charset="0"/>
                <a:hlinkClick r:id="rId2"/>
              </a:rPr>
              <a:t> scattering lengths from measurement of </a:t>
            </a:r>
            <a:r>
              <a:rPr lang="en-US" sz="1200" i="1" u="sng" dirty="0">
                <a:latin typeface="Arial Narrow" pitchFamily="34" charset="0"/>
                <a:hlinkClick r:id="rId2"/>
              </a:rPr>
              <a:t>π</a:t>
            </a:r>
            <a:r>
              <a:rPr lang="en-US" sz="1200" u="sng" baseline="30000" dirty="0">
                <a:latin typeface="Arial Narrow" pitchFamily="34" charset="0"/>
                <a:hlinkClick r:id="rId2"/>
              </a:rPr>
              <a:t>+</a:t>
            </a:r>
            <a:r>
              <a:rPr lang="en-US" sz="1200" i="1" u="sng" dirty="0">
                <a:latin typeface="Arial Narrow" pitchFamily="34" charset="0"/>
                <a:hlinkClick r:id="rId2"/>
              </a:rPr>
              <a:t>π</a:t>
            </a:r>
            <a:r>
              <a:rPr lang="en-US" sz="1200" u="sng" baseline="30000" dirty="0">
                <a:latin typeface="Arial Narrow" pitchFamily="34" charset="0"/>
                <a:hlinkClick r:id="rId2"/>
              </a:rPr>
              <a:t>−</a:t>
            </a:r>
            <a:r>
              <a:rPr lang="en-US" sz="1200" u="sng" dirty="0">
                <a:latin typeface="Arial Narrow" pitchFamily="34" charset="0"/>
                <a:hlinkClick r:id="rId2"/>
              </a:rPr>
              <a:t> atom lifetime.</a:t>
            </a:r>
            <a:br>
              <a:rPr lang="en-US" sz="1200" u="sng" dirty="0">
                <a:latin typeface="Arial Narrow" pitchFamily="34" charset="0"/>
                <a:hlinkClick r:id="rId2"/>
              </a:rPr>
            </a:br>
            <a:r>
              <a:rPr lang="en-US" sz="1200" u="sng" dirty="0">
                <a:latin typeface="Arial Narrow" pitchFamily="34" charset="0"/>
                <a:hlinkClick r:id="rId3"/>
              </a:rPr>
              <a:t>B. </a:t>
            </a:r>
            <a:r>
              <a:rPr lang="en-US" sz="1200" u="sng" dirty="0" err="1">
                <a:latin typeface="Arial Narrow" pitchFamily="34" charset="0"/>
                <a:hlinkClick r:id="rId3"/>
              </a:rPr>
              <a:t>Adeva</a:t>
            </a:r>
            <a:r>
              <a:rPr lang="en-US" sz="1200" dirty="0">
                <a:latin typeface="Arial Narrow" pitchFamily="34" charset="0"/>
              </a:rPr>
              <a:t>, …, </a:t>
            </a:r>
            <a:r>
              <a:rPr lang="en-US" sz="1200" u="sng" dirty="0">
                <a:latin typeface="Arial Narrow" pitchFamily="34" charset="0"/>
                <a:hlinkClick r:id="rId4"/>
              </a:rPr>
              <a:t>M. </a:t>
            </a:r>
            <a:r>
              <a:rPr lang="en-US" sz="1200" u="sng" dirty="0" err="1">
                <a:latin typeface="Arial Narrow" pitchFamily="34" charset="0"/>
                <a:hlinkClick r:id="rId4"/>
              </a:rPr>
              <a:t>Pentia</a:t>
            </a:r>
            <a:r>
              <a:rPr lang="en-US" sz="1200" i="1" u="sng" dirty="0">
                <a:latin typeface="Arial Narrow" pitchFamily="34" charset="0"/>
                <a:hlinkClick r:id="rId2"/>
              </a:rPr>
              <a:t> et al.</a:t>
            </a:r>
            <a:r>
              <a:rPr lang="en-US" sz="1200" dirty="0">
                <a:latin typeface="Arial Narrow" pitchFamily="34" charset="0"/>
              </a:rPr>
              <a:t>. </a:t>
            </a:r>
            <a:br>
              <a:rPr lang="en-US" sz="1200" dirty="0">
                <a:latin typeface="Arial Narrow" pitchFamily="34" charset="0"/>
              </a:rPr>
            </a:br>
            <a:r>
              <a:rPr lang="en-US" sz="1200" b="1" dirty="0" err="1" smtClean="0">
                <a:latin typeface="Arial Narrow" pitchFamily="34" charset="0"/>
              </a:rPr>
              <a:t>Phys.Lett</a:t>
            </a:r>
            <a:r>
              <a:rPr lang="en-US" sz="1200" b="1" dirty="0">
                <a:latin typeface="Arial Narrow" pitchFamily="34" charset="0"/>
              </a:rPr>
              <a:t>. B704 (2011) </a:t>
            </a:r>
            <a:r>
              <a:rPr lang="en-US" sz="1200" b="1" dirty="0" smtClean="0">
                <a:latin typeface="Arial Narrow" pitchFamily="34" charset="0"/>
              </a:rPr>
              <a:t>24-29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8031" y="4430850"/>
            <a:ext cx="1907583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Arial Narrow" pitchFamily="34" charset="0"/>
                <a:cs typeface="Times New Roman" pitchFamily="18" charset="0"/>
                <a:hlinkClick r:id="rId5"/>
              </a:rPr>
              <a:t>Evidence for </a:t>
            </a:r>
            <a:r>
              <a:rPr lang="el-GR" sz="1200" u="sng" dirty="0" smtClean="0">
                <a:latin typeface="Arial Narrow" pitchFamily="34" charset="0"/>
                <a:cs typeface="Times New Roman"/>
                <a:hlinkClick r:id="rId5"/>
              </a:rPr>
              <a:t>π</a:t>
            </a:r>
            <a:r>
              <a:rPr lang="en-US" sz="1200" u="sng" dirty="0" smtClean="0">
                <a:latin typeface="Arial Narrow" pitchFamily="34" charset="0"/>
                <a:cs typeface="Times New Roman" pitchFamily="18" charset="0"/>
                <a:hlinkClick r:id="rId5"/>
              </a:rPr>
              <a:t>K </a:t>
            </a:r>
            <a:r>
              <a:rPr lang="en-US" sz="1200" u="sng" dirty="0">
                <a:latin typeface="Arial Narrow" pitchFamily="34" charset="0"/>
                <a:cs typeface="Times New Roman" pitchFamily="18" charset="0"/>
                <a:hlinkClick r:id="rId5"/>
              </a:rPr>
              <a:t>atoms with DIRAC.</a:t>
            </a:r>
            <a:br>
              <a:rPr lang="en-US" sz="1200" u="sng" dirty="0">
                <a:latin typeface="Arial Narrow" pitchFamily="34" charset="0"/>
                <a:cs typeface="Times New Roman" pitchFamily="18" charset="0"/>
                <a:hlinkClick r:id="rId5"/>
              </a:rPr>
            </a:br>
            <a:r>
              <a:rPr lang="en-US" sz="1200" u="sng" dirty="0">
                <a:latin typeface="Arial Narrow" pitchFamily="34" charset="0"/>
                <a:cs typeface="Times New Roman" pitchFamily="18" charset="0"/>
                <a:hlinkClick r:id="rId3"/>
              </a:rPr>
              <a:t>B. </a:t>
            </a:r>
            <a:r>
              <a:rPr lang="en-US" sz="1200" u="sng" dirty="0" err="1">
                <a:latin typeface="Arial Narrow" pitchFamily="34" charset="0"/>
                <a:cs typeface="Times New Roman" pitchFamily="18" charset="0"/>
                <a:hlinkClick r:id="rId3"/>
              </a:rPr>
              <a:t>Adeva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, …, </a:t>
            </a:r>
            <a:r>
              <a:rPr lang="en-US" sz="1200" u="sng" dirty="0">
                <a:latin typeface="Arial Narrow" pitchFamily="34" charset="0"/>
                <a:cs typeface="Times New Roman" pitchFamily="18" charset="0"/>
                <a:hlinkClick r:id="rId4"/>
              </a:rPr>
              <a:t>M. </a:t>
            </a:r>
            <a:r>
              <a:rPr lang="en-US" sz="1200" u="sng" dirty="0" err="1">
                <a:latin typeface="Arial Narrow" pitchFamily="34" charset="0"/>
                <a:cs typeface="Times New Roman" pitchFamily="18" charset="0"/>
                <a:hlinkClick r:id="rId4"/>
              </a:rPr>
              <a:t>Pentia</a:t>
            </a:r>
            <a:r>
              <a:rPr lang="en-US" sz="1200" i="1" u="sng" dirty="0">
                <a:latin typeface="Arial Narrow" pitchFamily="34" charset="0"/>
                <a:cs typeface="Times New Roman" pitchFamily="18" charset="0"/>
                <a:hlinkClick r:id="rId2"/>
              </a:rPr>
              <a:t> et al</a:t>
            </a:r>
            <a:r>
              <a:rPr lang="en-US" sz="1200" i="1" u="sng" dirty="0" smtClean="0">
                <a:latin typeface="Arial Narrow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1200" dirty="0">
                <a:latin typeface="Arial Narrow" pitchFamily="34" charset="0"/>
                <a:cs typeface="Times New Roman" pitchFamily="18" charset="0"/>
              </a:rPr>
            </a:br>
            <a:r>
              <a:rPr lang="en-US" sz="1200" b="1" dirty="0" err="1" smtClean="0">
                <a:latin typeface="Arial Narrow" pitchFamily="34" charset="0"/>
                <a:cs typeface="Times New Roman" pitchFamily="18" charset="0"/>
              </a:rPr>
              <a:t>Phys.Lett</a:t>
            </a:r>
            <a:r>
              <a:rPr lang="en-US" sz="1200" b="1" dirty="0">
                <a:latin typeface="Arial Narrow" pitchFamily="34" charset="0"/>
                <a:cs typeface="Times New Roman" pitchFamily="18" charset="0"/>
              </a:rPr>
              <a:t>. B674 (2009) </a:t>
            </a:r>
            <a:r>
              <a:rPr lang="en-US" sz="1200" b="1" dirty="0" smtClean="0">
                <a:latin typeface="Arial Narrow" pitchFamily="34" charset="0"/>
                <a:cs typeface="Times New Roman" pitchFamily="18" charset="0"/>
              </a:rPr>
              <a:t>11-16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51350" y="2137623"/>
            <a:ext cx="197426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Arial Narrow" pitchFamily="34" charset="0"/>
                <a:hlinkClick r:id="rId6"/>
              </a:rPr>
              <a:t>Detection </a:t>
            </a:r>
            <a:r>
              <a:rPr lang="en-US" sz="1200" u="sng" dirty="0" smtClean="0">
                <a:latin typeface="Arial Narrow" pitchFamily="34" charset="0"/>
                <a:hlinkClick r:id="rId6"/>
              </a:rPr>
              <a:t>of</a:t>
            </a:r>
            <a:r>
              <a:rPr lang="en-US" sz="1200" i="1" u="sng" dirty="0">
                <a:latin typeface="Arial Narrow" pitchFamily="34" charset="0"/>
                <a:hlinkClick r:id="rId2"/>
              </a:rPr>
              <a:t> π</a:t>
            </a:r>
            <a:r>
              <a:rPr lang="en-US" sz="1200" u="sng" baseline="30000" dirty="0">
                <a:latin typeface="Arial Narrow" pitchFamily="34" charset="0"/>
                <a:hlinkClick r:id="rId2"/>
              </a:rPr>
              <a:t>+</a:t>
            </a:r>
            <a:r>
              <a:rPr lang="en-US" sz="1200" i="1" u="sng" dirty="0">
                <a:latin typeface="Arial Narrow" pitchFamily="34" charset="0"/>
                <a:hlinkClick r:id="rId2"/>
              </a:rPr>
              <a:t>π</a:t>
            </a:r>
            <a:r>
              <a:rPr lang="en-US" sz="1200" u="sng" dirty="0" smtClean="0">
                <a:latin typeface="Arial Narrow" pitchFamily="34" charset="0"/>
                <a:hlinkClick r:id="rId6"/>
              </a:rPr>
              <a:t> atoms </a:t>
            </a:r>
            <a:r>
              <a:rPr lang="en-US" sz="1200" u="sng" dirty="0">
                <a:latin typeface="Arial Narrow" pitchFamily="34" charset="0"/>
                <a:hlinkClick r:id="rId6"/>
              </a:rPr>
              <a:t>with the DIRAC spectrometer at CERN.</a:t>
            </a:r>
            <a:br>
              <a:rPr lang="en-US" sz="1200" u="sng" dirty="0">
                <a:latin typeface="Arial Narrow" pitchFamily="34" charset="0"/>
                <a:hlinkClick r:id="rId6"/>
              </a:rPr>
            </a:br>
            <a:r>
              <a:rPr lang="fr-FR" sz="1200" u="sng" dirty="0" smtClean="0">
                <a:latin typeface="Arial Narrow" pitchFamily="34" charset="0"/>
                <a:hlinkClick r:id="rId3"/>
              </a:rPr>
              <a:t>B</a:t>
            </a:r>
            <a:r>
              <a:rPr lang="fr-FR" sz="1200" u="sng" dirty="0">
                <a:latin typeface="Arial Narrow" pitchFamily="34" charset="0"/>
                <a:hlinkClick r:id="rId3"/>
              </a:rPr>
              <a:t>. </a:t>
            </a:r>
            <a:r>
              <a:rPr lang="fr-FR" sz="1200" u="sng" dirty="0" err="1">
                <a:latin typeface="Arial Narrow" pitchFamily="34" charset="0"/>
                <a:hlinkClick r:id="rId3"/>
              </a:rPr>
              <a:t>Adeva</a:t>
            </a:r>
            <a:r>
              <a:rPr lang="fr-FR" sz="1200" dirty="0">
                <a:latin typeface="Arial Narrow" pitchFamily="34" charset="0"/>
              </a:rPr>
              <a:t>, …, </a:t>
            </a:r>
            <a:r>
              <a:rPr lang="fr-FR" sz="1200" u="sng" dirty="0">
                <a:latin typeface="Arial Narrow" pitchFamily="34" charset="0"/>
                <a:hlinkClick r:id="rId4"/>
              </a:rPr>
              <a:t>M. </a:t>
            </a:r>
            <a:r>
              <a:rPr lang="fr-FR" sz="1200" u="sng" dirty="0" err="1">
                <a:latin typeface="Arial Narrow" pitchFamily="34" charset="0"/>
                <a:hlinkClick r:id="rId4"/>
              </a:rPr>
              <a:t>Pentia</a:t>
            </a:r>
            <a:r>
              <a:rPr lang="fr-FR" sz="1200" i="1" u="sng" dirty="0">
                <a:latin typeface="Arial Narrow" pitchFamily="34" charset="0"/>
                <a:hlinkClick r:id="rId6"/>
              </a:rPr>
              <a:t> et al</a:t>
            </a:r>
            <a:r>
              <a:rPr lang="fr-FR" sz="1200" i="1" u="sng" dirty="0" smtClean="0">
                <a:latin typeface="Arial Narrow" pitchFamily="34" charset="0"/>
                <a:hlinkClick r:id="rId6"/>
              </a:rPr>
              <a:t>.</a:t>
            </a:r>
            <a:r>
              <a:rPr lang="fr-FR" sz="1200" dirty="0" smtClean="0">
                <a:latin typeface="Arial Narrow" pitchFamily="34" charset="0"/>
              </a:rPr>
              <a:t> </a:t>
            </a:r>
            <a:r>
              <a:rPr lang="fr-FR" sz="1200" dirty="0">
                <a:latin typeface="Arial Narrow" pitchFamily="34" charset="0"/>
              </a:rPr>
              <a:t/>
            </a:r>
            <a:br>
              <a:rPr lang="fr-FR" sz="1200" dirty="0">
                <a:latin typeface="Arial Narrow" pitchFamily="34" charset="0"/>
              </a:rPr>
            </a:br>
            <a:r>
              <a:rPr lang="en-US" sz="1200" b="1" dirty="0" err="1" smtClean="0">
                <a:latin typeface="Arial Narrow" pitchFamily="34" charset="0"/>
              </a:rPr>
              <a:t>J.Phys</a:t>
            </a:r>
            <a:r>
              <a:rPr lang="en-US" sz="1200" b="1" dirty="0" smtClean="0">
                <a:latin typeface="Arial Narrow" pitchFamily="34" charset="0"/>
              </a:rPr>
              <a:t>. G30 </a:t>
            </a:r>
            <a:r>
              <a:rPr lang="en-US" sz="1200" b="1" dirty="0">
                <a:latin typeface="Arial Narrow" pitchFamily="34" charset="0"/>
              </a:rPr>
              <a:t>(2004) </a:t>
            </a:r>
            <a:r>
              <a:rPr lang="en-US" sz="1200" b="1" dirty="0" smtClean="0">
                <a:latin typeface="Arial Narrow" pitchFamily="34" charset="0"/>
              </a:rPr>
              <a:t>1929-1946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96417" y="2137623"/>
            <a:ext cx="197426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Arial Narrow" pitchFamily="34" charset="0"/>
                <a:hlinkClick r:id="rId7"/>
              </a:rPr>
              <a:t>First measurement of the </a:t>
            </a:r>
            <a:r>
              <a:rPr lang="en-US" sz="1200" u="sng" dirty="0" smtClean="0">
                <a:latin typeface="Arial Narrow" pitchFamily="34" charset="0"/>
                <a:hlinkClick r:id="rId7"/>
              </a:rPr>
              <a:t> </a:t>
            </a:r>
            <a:r>
              <a:rPr lang="en-US" sz="1200" i="1" u="sng" dirty="0" smtClean="0">
                <a:latin typeface="Arial Narrow" pitchFamily="34" charset="0"/>
                <a:hlinkClick r:id="rId2"/>
              </a:rPr>
              <a:t>π</a:t>
            </a:r>
            <a:r>
              <a:rPr lang="en-US" sz="1200" u="sng" baseline="30000" dirty="0" smtClean="0">
                <a:latin typeface="Arial Narrow" pitchFamily="34" charset="0"/>
                <a:hlinkClick r:id="rId2"/>
              </a:rPr>
              <a:t>+</a:t>
            </a:r>
            <a:r>
              <a:rPr lang="en-US" sz="1200" i="1" u="sng" dirty="0" smtClean="0">
                <a:latin typeface="Arial Narrow" pitchFamily="34" charset="0"/>
                <a:hlinkClick r:id="rId2"/>
              </a:rPr>
              <a:t>π</a:t>
            </a:r>
            <a:r>
              <a:rPr lang="en-US" sz="1200" u="sng" baseline="30000" dirty="0">
                <a:latin typeface="Arial Narrow" pitchFamily="34" charset="0"/>
                <a:hlinkClick r:id="rId2"/>
              </a:rPr>
              <a:t>−</a:t>
            </a:r>
            <a:r>
              <a:rPr lang="en-US" sz="1200" u="sng" dirty="0">
                <a:latin typeface="Arial Narrow" pitchFamily="34" charset="0"/>
                <a:hlinkClick r:id="rId2"/>
              </a:rPr>
              <a:t> </a:t>
            </a:r>
            <a:r>
              <a:rPr lang="en-US" sz="1200" u="sng" dirty="0" smtClean="0">
                <a:latin typeface="Arial Narrow" pitchFamily="34" charset="0"/>
                <a:hlinkClick r:id="rId7"/>
              </a:rPr>
              <a:t>atom </a:t>
            </a:r>
            <a:r>
              <a:rPr lang="en-US" sz="1200" u="sng" dirty="0">
                <a:latin typeface="Arial Narrow" pitchFamily="34" charset="0"/>
                <a:hlinkClick r:id="rId7"/>
              </a:rPr>
              <a:t>lifetime.</a:t>
            </a:r>
            <a:br>
              <a:rPr lang="en-US" sz="1200" u="sng" dirty="0">
                <a:latin typeface="Arial Narrow" pitchFamily="34" charset="0"/>
                <a:hlinkClick r:id="rId7"/>
              </a:rPr>
            </a:br>
            <a:r>
              <a:rPr lang="fr-FR" sz="1200" u="sng" dirty="0" smtClean="0">
                <a:latin typeface="Arial Narrow" pitchFamily="34" charset="0"/>
                <a:hlinkClick r:id="rId3"/>
              </a:rPr>
              <a:t>B</a:t>
            </a:r>
            <a:r>
              <a:rPr lang="fr-FR" sz="1200" u="sng" dirty="0">
                <a:latin typeface="Arial Narrow" pitchFamily="34" charset="0"/>
                <a:hlinkClick r:id="rId3"/>
              </a:rPr>
              <a:t>. </a:t>
            </a:r>
            <a:r>
              <a:rPr lang="fr-FR" sz="1200" u="sng" dirty="0" err="1">
                <a:latin typeface="Arial Narrow" pitchFamily="34" charset="0"/>
                <a:hlinkClick r:id="rId3"/>
              </a:rPr>
              <a:t>Adeva</a:t>
            </a:r>
            <a:r>
              <a:rPr lang="fr-FR" sz="1200" dirty="0">
                <a:latin typeface="Arial Narrow" pitchFamily="34" charset="0"/>
              </a:rPr>
              <a:t>, …, </a:t>
            </a:r>
            <a:r>
              <a:rPr lang="fr-FR" sz="1200" u="sng" dirty="0">
                <a:latin typeface="Arial Narrow" pitchFamily="34" charset="0"/>
                <a:hlinkClick r:id="rId4"/>
              </a:rPr>
              <a:t>M. </a:t>
            </a:r>
            <a:r>
              <a:rPr lang="fr-FR" sz="1200" u="sng" dirty="0" err="1">
                <a:latin typeface="Arial Narrow" pitchFamily="34" charset="0"/>
                <a:hlinkClick r:id="rId4"/>
              </a:rPr>
              <a:t>Pentia</a:t>
            </a:r>
            <a:r>
              <a:rPr lang="fr-FR" sz="1200" i="1" u="sng" dirty="0">
                <a:latin typeface="Arial Narrow" pitchFamily="34" charset="0"/>
                <a:hlinkClick r:id="rId7"/>
              </a:rPr>
              <a:t> et al</a:t>
            </a:r>
            <a:r>
              <a:rPr lang="fr-FR" sz="1200" i="1" u="sng" dirty="0" smtClean="0">
                <a:latin typeface="Arial Narrow" pitchFamily="34" charset="0"/>
                <a:hlinkClick r:id="rId7"/>
              </a:rPr>
              <a:t>.</a:t>
            </a:r>
            <a:endParaRPr lang="fr-FR" sz="1200" dirty="0" smtClean="0">
              <a:latin typeface="Arial Narrow" pitchFamily="34" charset="0"/>
            </a:endParaRPr>
          </a:p>
          <a:p>
            <a:r>
              <a:rPr lang="en-US" sz="1200" b="1" dirty="0" err="1" smtClean="0">
                <a:latin typeface="Arial Narrow" pitchFamily="34" charset="0"/>
              </a:rPr>
              <a:t>Phys.Lett</a:t>
            </a:r>
            <a:r>
              <a:rPr lang="en-US" sz="1200" b="1" dirty="0">
                <a:latin typeface="Arial Narrow" pitchFamily="34" charset="0"/>
              </a:rPr>
              <a:t>. B619 (2005) </a:t>
            </a:r>
            <a:r>
              <a:rPr lang="en-US" sz="1200" b="1" dirty="0" smtClean="0">
                <a:latin typeface="Arial Narrow" pitchFamily="34" charset="0"/>
              </a:rPr>
              <a:t>50-60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85715" y="3325966"/>
            <a:ext cx="1963196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Lifetime measurement of </a:t>
            </a:r>
          </a:p>
          <a:p>
            <a:pPr algn="ctr"/>
            <a:r>
              <a:rPr lang="el-GR" sz="1200" i="1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i="1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i="1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i="1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 metastable atom </a:t>
            </a:r>
          </a:p>
          <a:p>
            <a:endParaRPr lang="en-US" sz="1200" dirty="0">
              <a:latin typeface="Arial Narrow" pitchFamily="34" charset="0"/>
            </a:endParaRPr>
          </a:p>
          <a:p>
            <a:pPr algn="ctr"/>
            <a:r>
              <a:rPr lang="en-US" sz="1200" dirty="0">
                <a:latin typeface="Arial Narrow" pitchFamily="34" charset="0"/>
              </a:rPr>
              <a:t>t</a:t>
            </a:r>
            <a:r>
              <a:rPr lang="en-US" sz="1200" dirty="0" smtClean="0">
                <a:latin typeface="Arial Narrow" pitchFamily="34" charset="0"/>
              </a:rPr>
              <a:t>o be processed and published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16483" y="4416313"/>
            <a:ext cx="2009720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Determination of </a:t>
            </a:r>
            <a:r>
              <a:rPr lang="el-GR" sz="1200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and </a:t>
            </a:r>
            <a:r>
              <a:rPr lang="el-GR" sz="1200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 scattering length </a:t>
            </a:r>
          </a:p>
          <a:p>
            <a:pPr algn="ctr"/>
            <a:r>
              <a:rPr lang="en-US" sz="1200" dirty="0">
                <a:latin typeface="Arial Narrow" pitchFamily="34" charset="0"/>
              </a:rPr>
              <a:t>PS data to be processed</a:t>
            </a:r>
          </a:p>
          <a:p>
            <a:pPr algn="ctr"/>
            <a:r>
              <a:rPr lang="en-US" sz="1200" dirty="0" smtClean="0">
                <a:latin typeface="Arial Narrow" pitchFamily="34" charset="0"/>
              </a:rPr>
              <a:t>to be done at SPS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96417" y="4429179"/>
            <a:ext cx="195249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Lifetime measurement of</a:t>
            </a:r>
          </a:p>
          <a:p>
            <a:pPr algn="ctr"/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and </a:t>
            </a:r>
            <a:r>
              <a:rPr lang="el-GR" sz="1200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K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atom</a:t>
            </a:r>
          </a:p>
          <a:p>
            <a:pPr algn="ctr"/>
            <a:r>
              <a:rPr lang="en-US" sz="1200" dirty="0" smtClean="0">
                <a:latin typeface="Arial Narrow" pitchFamily="34" charset="0"/>
              </a:rPr>
              <a:t>PS data to be processed</a:t>
            </a:r>
            <a:endParaRPr lang="en-US" sz="1200" dirty="0">
              <a:latin typeface="Arial Narrow" pitchFamily="34" charset="0"/>
            </a:endParaRPr>
          </a:p>
          <a:p>
            <a:pPr algn="ctr"/>
            <a:r>
              <a:rPr lang="en-US" sz="1200" dirty="0">
                <a:latin typeface="Arial Narrow" pitchFamily="34" charset="0"/>
              </a:rPr>
              <a:t>t</a:t>
            </a:r>
            <a:r>
              <a:rPr lang="en-US" sz="1200" dirty="0" smtClean="0">
                <a:latin typeface="Arial Narrow" pitchFamily="34" charset="0"/>
              </a:rPr>
              <a:t>o be done at SPS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4827" y="5477496"/>
            <a:ext cx="196700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New DIRAC setup</a:t>
            </a:r>
          </a:p>
          <a:p>
            <a:pPr algn="ctr"/>
            <a:endParaRPr lang="en-US" sz="1200" dirty="0" smtClean="0">
              <a:latin typeface="Arial Narrow" pitchFamily="34" charset="0"/>
            </a:endParaRPr>
          </a:p>
          <a:p>
            <a:endParaRPr lang="en-US" sz="1200" dirty="0">
              <a:latin typeface="Arial Narrow" pitchFamily="34" charset="0"/>
            </a:endParaRPr>
          </a:p>
          <a:p>
            <a:pPr algn="ctr"/>
            <a:r>
              <a:rPr lang="en-US" sz="1200" dirty="0" smtClean="0">
                <a:latin typeface="Arial Narrow" pitchFamily="34" charset="0"/>
              </a:rPr>
              <a:t>to design and construct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18032" y="3325966"/>
            <a:ext cx="190758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Detection of </a:t>
            </a:r>
          </a:p>
          <a:p>
            <a:pPr algn="ctr"/>
            <a:r>
              <a:rPr lang="el-GR" sz="1200" i="1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i="1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i="1" dirty="0" smtClean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i="1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 metastable atom </a:t>
            </a:r>
          </a:p>
          <a:p>
            <a:endParaRPr lang="en-US" sz="1200" dirty="0">
              <a:latin typeface="Arial Narrow" pitchFamily="34" charset="0"/>
            </a:endParaRPr>
          </a:p>
          <a:p>
            <a:pPr algn="ctr"/>
            <a:r>
              <a:rPr lang="en-US" sz="1200" dirty="0">
                <a:latin typeface="Arial Narrow" pitchFamily="34" charset="0"/>
              </a:rPr>
              <a:t>t</a:t>
            </a:r>
            <a:r>
              <a:rPr lang="en-US" sz="1200" dirty="0" smtClean="0">
                <a:latin typeface="Arial Narrow" pitchFamily="34" charset="0"/>
              </a:rPr>
              <a:t>o be processed and published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27631" y="3321980"/>
            <a:ext cx="1984320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itchFamily="34" charset="0"/>
              </a:rPr>
              <a:t>Lamb shift determination in</a:t>
            </a:r>
          </a:p>
          <a:p>
            <a:pPr algn="ctr"/>
            <a:r>
              <a:rPr lang="el-GR" sz="1200" i="1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i="1" baseline="3000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l-GR" sz="1200" i="1" dirty="0">
                <a:latin typeface="Arial Narrow" pitchFamily="34" charset="0"/>
                <a:cs typeface="Times New Roman" pitchFamily="18" charset="0"/>
              </a:rPr>
              <a:t>π</a:t>
            </a:r>
            <a:r>
              <a:rPr lang="en-US" sz="1200" i="1" baseline="30000" dirty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atoms </a:t>
            </a:r>
          </a:p>
          <a:p>
            <a:pPr algn="ctr"/>
            <a:endParaRPr lang="en-US" sz="1200" dirty="0" smtClean="0">
              <a:latin typeface="Arial Narrow" pitchFamily="34" charset="0"/>
            </a:endParaRPr>
          </a:p>
          <a:p>
            <a:pPr algn="ctr"/>
            <a:r>
              <a:rPr lang="en-US" sz="1200" dirty="0" smtClean="0">
                <a:latin typeface="Arial Narrow" pitchFamily="34" charset="0"/>
              </a:rPr>
              <a:t>to be processed and published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16483" y="5464550"/>
            <a:ext cx="2009720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itchFamily="34" charset="0"/>
              </a:rPr>
              <a:t>Determination of</a:t>
            </a:r>
          </a:p>
          <a:p>
            <a:pPr algn="ctr"/>
            <a:r>
              <a:rPr lang="en-US" sz="1200" dirty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>
                <a:latin typeface="Arial Narrow" pitchFamily="34" charset="0"/>
                <a:cs typeface="Times New Roman" pitchFamily="18" charset="0"/>
              </a:rPr>
              <a:t>-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scattering 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length </a:t>
            </a:r>
          </a:p>
          <a:p>
            <a:pPr algn="ctr"/>
            <a:endParaRPr lang="en-US" sz="1200" i="1" dirty="0" smtClean="0">
              <a:latin typeface="Arial Narrow" pitchFamily="34" charset="0"/>
            </a:endParaRPr>
          </a:p>
          <a:p>
            <a:pPr algn="ctr"/>
            <a:r>
              <a:rPr lang="en-US" sz="1200" dirty="0">
                <a:latin typeface="Arial Narrow" pitchFamily="34" charset="0"/>
              </a:rPr>
              <a:t>to be done at </a:t>
            </a:r>
            <a:r>
              <a:rPr lang="en-US" sz="1200" dirty="0" smtClean="0">
                <a:latin typeface="Arial Narrow" pitchFamily="34" charset="0"/>
              </a:rPr>
              <a:t>SPS</a:t>
            </a:r>
            <a:endParaRPr lang="en-US" sz="1200" i="1" dirty="0"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8033" y="5472693"/>
            <a:ext cx="1907582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itchFamily="34" charset="0"/>
              </a:rPr>
              <a:t>Detection of 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 atom 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  <a:p>
            <a:endParaRPr lang="en-US" sz="1200" dirty="0">
              <a:latin typeface="Arial Narrow" pitchFamily="34" charset="0"/>
            </a:endParaRPr>
          </a:p>
          <a:p>
            <a:pPr algn="ctr"/>
            <a:r>
              <a:rPr lang="en-US" sz="1200" dirty="0">
                <a:latin typeface="Arial Narrow" pitchFamily="34" charset="0"/>
              </a:rPr>
              <a:t>t</a:t>
            </a:r>
            <a:r>
              <a:rPr lang="en-US" sz="1200" dirty="0" smtClean="0">
                <a:latin typeface="Arial Narrow" pitchFamily="34" charset="0"/>
              </a:rPr>
              <a:t>o be done at SPS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85715" y="5477497"/>
            <a:ext cx="1963196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itchFamily="34" charset="0"/>
              </a:rPr>
              <a:t>Lifetime measurement of</a:t>
            </a:r>
          </a:p>
          <a:p>
            <a:pPr algn="ctr"/>
            <a:r>
              <a:rPr lang="en-US" sz="12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1200" baseline="300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 atom </a:t>
            </a:r>
            <a:endParaRPr lang="en-US" sz="1200" dirty="0"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Arial Narrow" pitchFamily="34" charset="0"/>
              </a:rPr>
              <a:t>to be done at SPS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87" name="Down Arrow 86"/>
          <p:cNvSpPr/>
          <p:nvPr/>
        </p:nvSpPr>
        <p:spPr>
          <a:xfrm>
            <a:off x="1511940" y="1747746"/>
            <a:ext cx="359709" cy="236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own Arrow 87"/>
          <p:cNvSpPr/>
          <p:nvPr/>
        </p:nvSpPr>
        <p:spPr>
          <a:xfrm>
            <a:off x="7816087" y="1747749"/>
            <a:ext cx="359709" cy="306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/>
          <p:cNvSpPr/>
          <p:nvPr/>
        </p:nvSpPr>
        <p:spPr>
          <a:xfrm>
            <a:off x="3591969" y="1747748"/>
            <a:ext cx="359709" cy="371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>
            <a:off x="5630323" y="1747749"/>
            <a:ext cx="359709" cy="342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4799898" y="4281164"/>
            <a:ext cx="4320201" cy="2140461"/>
          </a:xfrm>
          <a:prstGeom prst="roundRect">
            <a:avLst/>
          </a:prstGeom>
          <a:solidFill>
            <a:srgbClr val="C0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steps</a:t>
            </a:r>
          </a:p>
          <a:p>
            <a:pPr algn="ctr"/>
            <a:endParaRPr lang="en-US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372601" y="1930901"/>
            <a:ext cx="275770" cy="24093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9255" y="292187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/>
                <a:cs typeface="Times New Roman"/>
              </a:rPr>
              <a:t>π</a:t>
            </a:r>
            <a:r>
              <a:rPr lang="en-US" sz="2000" baseline="30000" dirty="0" smtClean="0">
                <a:latin typeface="Times New Roman"/>
                <a:cs typeface="Times New Roman"/>
              </a:rPr>
              <a:t>+</a:t>
            </a:r>
            <a:r>
              <a:rPr lang="el-GR" sz="2000" dirty="0" smtClean="0">
                <a:latin typeface="Times New Roman"/>
                <a:cs typeface="Times New Roman"/>
              </a:rPr>
              <a:t>π</a:t>
            </a:r>
            <a:r>
              <a:rPr lang="en-US" sz="2000" baseline="30000" dirty="0" smtClean="0">
                <a:latin typeface="Times New Roman"/>
                <a:cs typeface="Times New Roman"/>
              </a:rPr>
              <a:t>-</a:t>
            </a:r>
            <a:endParaRPr lang="en-US" sz="2000" dirty="0"/>
          </a:p>
        </p:txBody>
      </p:sp>
      <p:sp>
        <p:nvSpPr>
          <p:cNvPr id="5" name="Left Brace 4"/>
          <p:cNvSpPr/>
          <p:nvPr/>
        </p:nvSpPr>
        <p:spPr>
          <a:xfrm>
            <a:off x="435429" y="4332910"/>
            <a:ext cx="154884" cy="10121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>
            <a:off x="441544" y="5344932"/>
            <a:ext cx="154884" cy="10121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0" y="4646293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/>
                <a:cs typeface="Times New Roman"/>
              </a:rPr>
              <a:t>π</a:t>
            </a:r>
            <a:r>
              <a:rPr lang="en-US" sz="2000" dirty="0" smtClean="0">
                <a:latin typeface="Times New Roman"/>
                <a:cs typeface="Times New Roman"/>
              </a:rPr>
              <a:t>K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-62080" y="5679993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K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K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18986" y="5351395"/>
            <a:ext cx="4276617" cy="1057306"/>
          </a:xfrm>
          <a:prstGeom prst="roundRect">
            <a:avLst/>
          </a:prstGeom>
          <a:solidFill>
            <a:srgbClr val="C0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steps</a:t>
            </a:r>
          </a:p>
          <a:p>
            <a:pPr algn="ctr"/>
            <a:endParaRPr lang="en-US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5895" y="1984047"/>
            <a:ext cx="1967004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Arial Narrow" pitchFamily="34" charset="0"/>
                <a:hlinkClick r:id="rId8"/>
              </a:rPr>
              <a:t>DIRAC spectrometer 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u="sng" dirty="0" smtClean="0">
                <a:latin typeface="Arial Narrow" pitchFamily="34" charset="0"/>
                <a:hlinkClick r:id="rId3"/>
              </a:rPr>
              <a:t>B</a:t>
            </a:r>
            <a:r>
              <a:rPr lang="en-US" sz="1200" u="sng" dirty="0">
                <a:latin typeface="Arial Narrow" pitchFamily="34" charset="0"/>
                <a:hlinkClick r:id="rId3"/>
              </a:rPr>
              <a:t>. </a:t>
            </a:r>
            <a:r>
              <a:rPr lang="en-US" sz="1200" u="sng" dirty="0" err="1">
                <a:latin typeface="Arial Narrow" pitchFamily="34" charset="0"/>
                <a:hlinkClick r:id="rId3"/>
              </a:rPr>
              <a:t>Adeva</a:t>
            </a:r>
            <a:r>
              <a:rPr lang="en-US" sz="1200" dirty="0">
                <a:latin typeface="Arial Narrow" pitchFamily="34" charset="0"/>
              </a:rPr>
              <a:t>, …, </a:t>
            </a:r>
            <a:r>
              <a:rPr lang="en-US" sz="1200" u="sng" dirty="0">
                <a:latin typeface="Arial Narrow" pitchFamily="34" charset="0"/>
                <a:hlinkClick r:id="rId4"/>
              </a:rPr>
              <a:t>M. </a:t>
            </a:r>
            <a:r>
              <a:rPr lang="en-US" sz="1200" u="sng" dirty="0" err="1">
                <a:latin typeface="Arial Narrow" pitchFamily="34" charset="0"/>
                <a:hlinkClick r:id="rId4"/>
              </a:rPr>
              <a:t>Pentia</a:t>
            </a:r>
            <a:r>
              <a:rPr lang="en-US" sz="1200" i="1" u="sng" dirty="0">
                <a:latin typeface="Arial Narrow" pitchFamily="34" charset="0"/>
                <a:hlinkClick r:id="rId2"/>
              </a:rPr>
              <a:t> et al</a:t>
            </a:r>
            <a:r>
              <a:rPr lang="en-US" sz="1200" i="1" u="sng" dirty="0" smtClean="0">
                <a:latin typeface="Arial Narrow" pitchFamily="34" charset="0"/>
                <a:hlinkClick r:id="rId2"/>
              </a:rPr>
              <a:t>.</a:t>
            </a:r>
            <a:r>
              <a:rPr lang="en-US" sz="1200" dirty="0">
                <a:latin typeface="Arial Narrow" pitchFamily="34" charset="0"/>
              </a:rPr>
              <a:t/>
            </a:r>
            <a:br>
              <a:rPr lang="en-US" sz="1200" dirty="0">
                <a:latin typeface="Arial Narrow" pitchFamily="34" charset="0"/>
              </a:rPr>
            </a:br>
            <a:r>
              <a:rPr lang="en-US" sz="1200" b="1" dirty="0" smtClean="0">
                <a:latin typeface="Arial Narrow" pitchFamily="34" charset="0"/>
              </a:rPr>
              <a:t>NIM </a:t>
            </a:r>
            <a:r>
              <a:rPr lang="en-US" sz="1200" b="1" dirty="0">
                <a:latin typeface="Arial Narrow" pitchFamily="34" charset="0"/>
              </a:rPr>
              <a:t>A515 (2003) </a:t>
            </a:r>
            <a:r>
              <a:rPr lang="en-US" sz="1200" b="1" dirty="0" smtClean="0">
                <a:latin typeface="Arial Narrow" pitchFamily="34" charset="0"/>
              </a:rPr>
              <a:t>467-496</a:t>
            </a:r>
          </a:p>
          <a:p>
            <a:r>
              <a:rPr lang="en-US" sz="1200" u="sng" dirty="0" err="1" smtClean="0">
                <a:latin typeface="Arial Narrow" pitchFamily="34" charset="0"/>
                <a:hlinkClick r:id="rId9"/>
              </a:rPr>
              <a:t>Preshower</a:t>
            </a:r>
            <a:r>
              <a:rPr lang="en-US" sz="1200" u="sng" dirty="0" smtClean="0">
                <a:latin typeface="Arial Narrow" pitchFamily="34" charset="0"/>
                <a:hlinkClick r:id="rId9"/>
              </a:rPr>
              <a:t> detector</a:t>
            </a:r>
            <a:r>
              <a:rPr lang="en-US" sz="1200" u="sng" dirty="0">
                <a:latin typeface="Arial Narrow" pitchFamily="34" charset="0"/>
                <a:hlinkClick r:id="rId9"/>
              </a:rPr>
              <a:t/>
            </a:r>
            <a:br>
              <a:rPr lang="en-US" sz="1200" u="sng" dirty="0">
                <a:latin typeface="Arial Narrow" pitchFamily="34" charset="0"/>
                <a:hlinkClick r:id="rId9"/>
              </a:rPr>
            </a:br>
            <a:r>
              <a:rPr lang="en-US" sz="1200" u="sng" dirty="0">
                <a:latin typeface="Arial Narrow" pitchFamily="34" charset="0"/>
                <a:hlinkClick r:id="rId4"/>
              </a:rPr>
              <a:t>M. </a:t>
            </a:r>
            <a:r>
              <a:rPr lang="en-US" sz="1200" u="sng" dirty="0" err="1">
                <a:latin typeface="Arial Narrow" pitchFamily="34" charset="0"/>
                <a:hlinkClick r:id="rId4"/>
              </a:rPr>
              <a:t>Pentia</a:t>
            </a:r>
            <a:r>
              <a:rPr lang="en-US" sz="1200" i="1" u="sng" dirty="0">
                <a:latin typeface="Arial Narrow" pitchFamily="34" charset="0"/>
                <a:hlinkClick r:id="rId2"/>
              </a:rPr>
              <a:t> et al.</a:t>
            </a:r>
            <a:r>
              <a:rPr lang="en-US" sz="1200" dirty="0">
                <a:latin typeface="Arial Narrow" pitchFamily="34" charset="0"/>
              </a:rPr>
              <a:t/>
            </a:r>
            <a:br>
              <a:rPr lang="en-US" sz="1200" dirty="0">
                <a:latin typeface="Arial Narrow" pitchFamily="34" charset="0"/>
              </a:rPr>
            </a:br>
            <a:r>
              <a:rPr lang="en-US" sz="1200" b="1" dirty="0" smtClean="0">
                <a:latin typeface="Arial Narrow" pitchFamily="34" charset="0"/>
              </a:rPr>
              <a:t>NIM </a:t>
            </a:r>
            <a:r>
              <a:rPr lang="en-US" sz="1200" b="1" dirty="0">
                <a:latin typeface="Arial Narrow" pitchFamily="34" charset="0"/>
              </a:rPr>
              <a:t>A603 (2009) </a:t>
            </a:r>
            <a:r>
              <a:rPr lang="en-US" sz="1200" b="1" dirty="0" smtClean="0">
                <a:latin typeface="Arial Narrow" pitchFamily="34" charset="0"/>
              </a:rPr>
              <a:t>309-318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6562" y="3355070"/>
            <a:ext cx="1967004" cy="190821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 Narrow" pitchFamily="34" charset="0"/>
            </a:endParaRPr>
          </a:p>
          <a:p>
            <a:pPr algn="ctr"/>
            <a:endParaRPr lang="en-US" sz="1200" dirty="0" smtClean="0">
              <a:latin typeface="Arial Narrow" pitchFamily="34" charset="0"/>
            </a:endParaRPr>
          </a:p>
          <a:p>
            <a:pPr algn="ctr"/>
            <a:r>
              <a:rPr lang="en-US" sz="1200" dirty="0" smtClean="0">
                <a:latin typeface="Arial Narrow" pitchFamily="34" charset="0"/>
              </a:rPr>
              <a:t>DIRAC II setup</a:t>
            </a:r>
          </a:p>
          <a:p>
            <a:r>
              <a:rPr lang="en-US" sz="1200" dirty="0">
                <a:latin typeface="Arial Narrow" pitchFamily="34" charset="0"/>
              </a:rPr>
              <a:t>to be processed and </a:t>
            </a:r>
            <a:r>
              <a:rPr lang="en-US" sz="1200" dirty="0" smtClean="0">
                <a:latin typeface="Arial Narrow" pitchFamily="34" charset="0"/>
              </a:rPr>
              <a:t>published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>
              <a:latin typeface="Arial Narrow" pitchFamily="34" charset="0"/>
            </a:endParaRPr>
          </a:p>
          <a:p>
            <a:pPr algn="ctr"/>
            <a:r>
              <a:rPr lang="en-US" sz="1200" dirty="0" err="1" smtClean="0">
                <a:latin typeface="Arial Narrow" pitchFamily="34" charset="0"/>
              </a:rPr>
              <a:t>Preshower</a:t>
            </a:r>
            <a:r>
              <a:rPr lang="en-US" sz="1200" dirty="0" smtClean="0">
                <a:latin typeface="Arial Narrow" pitchFamily="34" charset="0"/>
              </a:rPr>
              <a:t> for </a:t>
            </a:r>
            <a:r>
              <a:rPr lang="en-US" sz="1200" dirty="0">
                <a:latin typeface="Arial Narrow" pitchFamily="34" charset="0"/>
              </a:rPr>
              <a:t>DIRAC II setup</a:t>
            </a:r>
          </a:p>
          <a:p>
            <a:pPr algn="ctr"/>
            <a:r>
              <a:rPr lang="en-US" sz="1200" dirty="0" smtClean="0">
                <a:latin typeface="Arial Narrow" pitchFamily="34" charset="0"/>
              </a:rPr>
              <a:t>to be processed and published</a:t>
            </a:r>
          </a:p>
          <a:p>
            <a:pPr algn="ctr"/>
            <a:endParaRPr lang="en-US" sz="1200" dirty="0" smtClean="0">
              <a:latin typeface="Arial Narrow" pitchFamily="34" charset="0"/>
            </a:endParaRPr>
          </a:p>
          <a:p>
            <a:pPr algn="ctr"/>
            <a:endParaRPr lang="en-US" sz="1200" dirty="0" smtClean="0">
              <a:latin typeface="Arial Narrow" pitchFamily="34" charset="0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0B8CE9-AC1B-4237-8B6A-1502B6C1A3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67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</p:spTree>
    <p:extLst>
      <p:ext uri="{BB962C8B-B14F-4D97-AF65-F5344CB8AC3E}">
        <p14:creationId xmlns:p14="http://schemas.microsoft.com/office/powerpoint/2010/main" val="27457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5" grpId="0" animBg="1"/>
      <p:bldP spid="17" grpId="0" animBg="1"/>
      <p:bldP spid="37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7" grpId="0" animBg="1"/>
      <p:bldP spid="58" grpId="0" animBg="1"/>
      <p:bldP spid="87" grpId="0" animBg="1"/>
      <p:bldP spid="88" grpId="0" animBg="1"/>
      <p:bldP spid="89" grpId="0" animBg="1"/>
      <p:bldP spid="90" grpId="0" animBg="1"/>
      <p:bldP spid="93" grpId="0" animBg="1"/>
      <p:bldP spid="2" grpId="0" animBg="1"/>
      <p:bldP spid="4" grpId="0"/>
      <p:bldP spid="5" grpId="0" animBg="1"/>
      <p:bldP spid="41" grpId="0" animBg="1"/>
      <p:bldP spid="59" grpId="0"/>
      <p:bldP spid="60" grpId="0"/>
      <p:bldP spid="61" grpId="0" animBg="1"/>
      <p:bldP spid="62" grpId="0" animBg="1"/>
      <p:bldP spid="6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 descr="2adc-2sp-pi-el.eps"/>
          <p:cNvPicPr>
            <a:picLocks noChangeAspect="1"/>
          </p:cNvPicPr>
          <p:nvPr/>
        </p:nvPicPr>
        <p:blipFill rotWithShape="1">
          <a:blip r:embed="rId2" cstate="print"/>
          <a:srcRect b="1776"/>
          <a:stretch/>
        </p:blipFill>
        <p:spPr>
          <a:xfrm>
            <a:off x="0" y="377871"/>
            <a:ext cx="9144000" cy="5993900"/>
          </a:xfrm>
          <a:prstGeom prst="rect">
            <a:avLst/>
          </a:prstGeom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WordArt 98"/>
          <p:cNvSpPr>
            <a:spLocks noChangeArrowheads="1" noChangeShapeType="1" noTextEdit="1"/>
          </p:cNvSpPr>
          <p:nvPr/>
        </p:nvSpPr>
        <p:spPr bwMode="auto">
          <a:xfrm>
            <a:off x="304801" y="53069"/>
            <a:ext cx="8534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Momentum dependence of the pion and electron amplitude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3adc-2sp-pi-el.eps"/>
          <p:cNvPicPr>
            <a:picLocks noChangeAspect="1"/>
          </p:cNvPicPr>
          <p:nvPr/>
        </p:nvPicPr>
        <p:blipFill rotWithShape="1">
          <a:blip r:embed="rId2" cstate="print"/>
          <a:srcRect b="1776"/>
          <a:stretch/>
        </p:blipFill>
        <p:spPr>
          <a:xfrm>
            <a:off x="0" y="377871"/>
            <a:ext cx="9144000" cy="5993900"/>
          </a:xfrm>
          <a:prstGeom prst="rect">
            <a:avLst/>
          </a:prstGeom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WordArt 98"/>
          <p:cNvSpPr>
            <a:spLocks noChangeArrowheads="1" noChangeShapeType="1" noTextEdit="1"/>
          </p:cNvSpPr>
          <p:nvPr/>
        </p:nvSpPr>
        <p:spPr bwMode="auto">
          <a:xfrm>
            <a:off x="304801" y="53069"/>
            <a:ext cx="8534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Momentum dependence of the pion and electron amplitude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 descr="4adc-2sp-pi-el.eps"/>
          <p:cNvPicPr>
            <a:picLocks noChangeAspect="1"/>
          </p:cNvPicPr>
          <p:nvPr/>
        </p:nvPicPr>
        <p:blipFill rotWithShape="1">
          <a:blip r:embed="rId2" cstate="print"/>
          <a:srcRect b="1776"/>
          <a:stretch/>
        </p:blipFill>
        <p:spPr>
          <a:xfrm>
            <a:off x="0" y="377871"/>
            <a:ext cx="9144000" cy="5993900"/>
          </a:xfrm>
          <a:prstGeom prst="rect">
            <a:avLst/>
          </a:prstGeom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WordArt 98"/>
          <p:cNvSpPr>
            <a:spLocks noChangeArrowheads="1" noChangeShapeType="1" noTextEdit="1"/>
          </p:cNvSpPr>
          <p:nvPr/>
        </p:nvSpPr>
        <p:spPr bwMode="auto">
          <a:xfrm>
            <a:off x="304801" y="53069"/>
            <a:ext cx="8534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Momentum dependence of the pion and electron amplitude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 descr="5adc-2sp-pi-el.eps"/>
          <p:cNvPicPr>
            <a:picLocks noChangeAspect="1"/>
          </p:cNvPicPr>
          <p:nvPr/>
        </p:nvPicPr>
        <p:blipFill rotWithShape="1">
          <a:blip r:embed="rId2" cstate="print"/>
          <a:srcRect b="1776"/>
          <a:stretch/>
        </p:blipFill>
        <p:spPr>
          <a:xfrm>
            <a:off x="0" y="377871"/>
            <a:ext cx="9144000" cy="5993900"/>
          </a:xfrm>
          <a:prstGeom prst="rect">
            <a:avLst/>
          </a:prstGeom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WordArt 98"/>
          <p:cNvSpPr>
            <a:spLocks noChangeArrowheads="1" noChangeShapeType="1" noTextEdit="1"/>
          </p:cNvSpPr>
          <p:nvPr/>
        </p:nvSpPr>
        <p:spPr bwMode="auto">
          <a:xfrm>
            <a:off x="304801" y="53069"/>
            <a:ext cx="8534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Momentum dependence of the pion and electron amplitude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 descr="11adc-2sp-pi-el.eps"/>
          <p:cNvPicPr>
            <a:picLocks noChangeAspect="1"/>
          </p:cNvPicPr>
          <p:nvPr/>
        </p:nvPicPr>
        <p:blipFill rotWithShape="1">
          <a:blip r:embed="rId2" cstate="print"/>
          <a:srcRect b="1776"/>
          <a:stretch/>
        </p:blipFill>
        <p:spPr>
          <a:xfrm>
            <a:off x="0" y="377871"/>
            <a:ext cx="9144000" cy="5993900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1828800" y="53069"/>
            <a:ext cx="5486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High momenta pion separation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 descr="12adc-2sp-pi-el.eps"/>
          <p:cNvPicPr>
            <a:picLocks noChangeAspect="1"/>
          </p:cNvPicPr>
          <p:nvPr/>
        </p:nvPicPr>
        <p:blipFill rotWithShape="1">
          <a:blip r:embed="rId2" cstate="print"/>
          <a:srcRect b="1776"/>
          <a:stretch/>
        </p:blipFill>
        <p:spPr>
          <a:xfrm>
            <a:off x="0" y="377871"/>
            <a:ext cx="9144000" cy="5993900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1828800" y="53069"/>
            <a:ext cx="5486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High momenta pion separation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46</a:t>
            </a:fld>
            <a:endParaRPr lang="en-US"/>
          </a:p>
        </p:txBody>
      </p:sp>
      <p:pic>
        <p:nvPicPr>
          <p:cNvPr id="4" name="Picture 3" descr="13adc-2sp-pi-el.eps"/>
          <p:cNvPicPr>
            <a:picLocks noChangeAspect="1"/>
          </p:cNvPicPr>
          <p:nvPr/>
        </p:nvPicPr>
        <p:blipFill rotWithShape="1">
          <a:blip r:embed="rId2" cstate="print"/>
          <a:srcRect b="1776"/>
          <a:stretch/>
        </p:blipFill>
        <p:spPr>
          <a:xfrm>
            <a:off x="0" y="377871"/>
            <a:ext cx="9144000" cy="5993900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1828800" y="53069"/>
            <a:ext cx="5486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High momenta pion separation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 descr="14adc-2sp-pi-el.eps"/>
          <p:cNvPicPr>
            <a:picLocks noChangeAspect="1"/>
          </p:cNvPicPr>
          <p:nvPr/>
        </p:nvPicPr>
        <p:blipFill rotWithShape="1">
          <a:blip r:embed="rId2" cstate="print"/>
          <a:srcRect b="1776"/>
          <a:stretch/>
        </p:blipFill>
        <p:spPr>
          <a:xfrm>
            <a:off x="0" y="377871"/>
            <a:ext cx="9144000" cy="5993900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1828800" y="53069"/>
            <a:ext cx="5486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High momenta pion separation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1961-3887-4673-A731-8C8B7A077382}" type="slidenum">
              <a:rPr lang="en-US" smtClean="0"/>
              <a:t>48</a:t>
            </a:fld>
            <a:endParaRPr lang="en-US"/>
          </a:p>
        </p:txBody>
      </p:sp>
      <p:pic>
        <p:nvPicPr>
          <p:cNvPr id="4" name="Picture 3" descr="15adc-2sp-pi-el.eps"/>
          <p:cNvPicPr>
            <a:picLocks noChangeAspect="1"/>
          </p:cNvPicPr>
          <p:nvPr/>
        </p:nvPicPr>
        <p:blipFill rotWithShape="1">
          <a:blip r:embed="rId2" cstate="print"/>
          <a:srcRect b="1776"/>
          <a:stretch/>
        </p:blipFill>
        <p:spPr>
          <a:xfrm>
            <a:off x="0" y="377871"/>
            <a:ext cx="9144000" cy="5993900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1828800" y="53069"/>
            <a:ext cx="5486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High momenta pion separation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33823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65113" defTabSz="811213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2. DIRAC 2012 Run:</a:t>
            </a:r>
          </a:p>
          <a:p>
            <a:pPr marL="265113" defTabSz="811213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	Data taking  for observation </a:t>
            </a:r>
          </a:p>
          <a:p>
            <a:pPr marL="265113" defTabSz="811213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		of metastable 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</a:rPr>
              <a:t>π</a:t>
            </a:r>
            <a:r>
              <a:rPr lang="en-US" sz="4000" b="1" i="1" baseline="30000" dirty="0" smtClean="0">
                <a:solidFill>
                  <a:srgbClr val="FFFF00"/>
                </a:solidFill>
                <a:latin typeface="Times New Roman" pitchFamily="18" charset="0"/>
              </a:rPr>
              <a:t>+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</a:rPr>
              <a:t>π</a:t>
            </a:r>
            <a:r>
              <a:rPr lang="en-US" sz="4000" b="1" i="1" baseline="30000" dirty="0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 states 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6" name="WordArt 98"/>
          <p:cNvSpPr>
            <a:spLocks noChangeArrowheads="1" noChangeShapeType="1" noTextEdit="1"/>
          </p:cNvSpPr>
          <p:nvPr/>
        </p:nvSpPr>
        <p:spPr bwMode="auto">
          <a:xfrm>
            <a:off x="129667" y="53069"/>
            <a:ext cx="885649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Method for observing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metastable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2</a:t>
            </a:r>
            <a:r>
              <a:rPr lang="el-GR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π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with breakup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Pt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foil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18465" y="725921"/>
            <a:ext cx="1927897" cy="5528445"/>
            <a:chOff x="2118465" y="725921"/>
            <a:chExt cx="1927897" cy="5528445"/>
          </a:xfrm>
        </p:grpSpPr>
        <p:sp>
          <p:nvSpPr>
            <p:cNvPr id="3075" name="Rectangle 9"/>
            <p:cNvSpPr>
              <a:spLocks noChangeArrowheads="1"/>
            </p:cNvSpPr>
            <p:nvPr/>
          </p:nvSpPr>
          <p:spPr bwMode="auto">
            <a:xfrm>
              <a:off x="2207446" y="1100925"/>
              <a:ext cx="1749937" cy="5153441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076" name="Text Box 11"/>
            <p:cNvSpPr txBox="1">
              <a:spLocks noChangeArrowheads="1"/>
            </p:cNvSpPr>
            <p:nvPr/>
          </p:nvSpPr>
          <p:spPr bwMode="auto">
            <a:xfrm>
              <a:off x="2118465" y="725921"/>
              <a:ext cx="1927897" cy="35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0467" tIns="40234" rIns="80467" bIns="4023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Be target  </a:t>
              </a:r>
              <a:r>
                <a:rPr lang="en-US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100 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44253" y="696173"/>
            <a:ext cx="1459111" cy="5586656"/>
            <a:chOff x="5944253" y="696173"/>
            <a:chExt cx="1459111" cy="5586656"/>
          </a:xfrm>
        </p:grpSpPr>
        <p:sp>
          <p:nvSpPr>
            <p:cNvPr id="3089" name="Text Box 11"/>
            <p:cNvSpPr txBox="1">
              <a:spLocks noChangeArrowheads="1"/>
            </p:cNvSpPr>
            <p:nvPr/>
          </p:nvSpPr>
          <p:spPr bwMode="auto">
            <a:xfrm>
              <a:off x="5944253" y="696173"/>
              <a:ext cx="1459111" cy="35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Pt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foil </a:t>
              </a:r>
              <a:r>
                <a:rPr lang="en-US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8" name="Rectangle 9"/>
            <p:cNvSpPr>
              <a:spLocks noChangeArrowheads="1"/>
            </p:cNvSpPr>
            <p:nvPr/>
          </p:nvSpPr>
          <p:spPr bwMode="auto">
            <a:xfrm>
              <a:off x="6392006" y="1129388"/>
              <a:ext cx="438731" cy="5153441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1113" y="4976170"/>
            <a:ext cx="1787687" cy="566929"/>
            <a:chOff x="691113" y="4976170"/>
            <a:chExt cx="1787687" cy="566929"/>
          </a:xfrm>
        </p:grpSpPr>
        <p:sp>
          <p:nvSpPr>
            <p:cNvPr id="3091" name="Text Box 22"/>
            <p:cNvSpPr txBox="1">
              <a:spLocks noChangeArrowheads="1"/>
            </p:cNvSpPr>
            <p:nvPr/>
          </p:nvSpPr>
          <p:spPr bwMode="auto">
            <a:xfrm>
              <a:off x="691113" y="5030958"/>
              <a:ext cx="1465382" cy="512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0467" tIns="40234" rIns="80467" bIns="4023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1400" dirty="0" smtClean="0">
                  <a:solidFill>
                    <a:srgbClr val="000000"/>
                  </a:solidFill>
                </a:rPr>
                <a:t>p</a:t>
              </a:r>
            </a:p>
            <a:p>
              <a:pPr algn="ctr" eaLnBrk="1" hangingPunct="1"/>
              <a:r>
                <a:rPr lang="ro-RO" sz="1400" dirty="0" smtClean="0">
                  <a:solidFill>
                    <a:srgbClr val="000000"/>
                  </a:solidFill>
                </a:rPr>
                <a:t>24 GeV/c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92" name="Line 23"/>
            <p:cNvSpPr>
              <a:spLocks noChangeShapeType="1"/>
            </p:cNvSpPr>
            <p:nvPr/>
          </p:nvSpPr>
          <p:spPr bwMode="auto">
            <a:xfrm flipV="1">
              <a:off x="940309" y="4980659"/>
              <a:ext cx="1538491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24"/>
            <p:cNvSpPr>
              <a:spLocks noChangeShapeType="1"/>
            </p:cNvSpPr>
            <p:nvPr/>
          </p:nvSpPr>
          <p:spPr bwMode="auto">
            <a:xfrm>
              <a:off x="940309" y="4976170"/>
              <a:ext cx="888703" cy="89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25570" y="2952989"/>
            <a:ext cx="4101229" cy="2080986"/>
            <a:chOff x="2525570" y="2952989"/>
            <a:chExt cx="4101229" cy="2080986"/>
          </a:xfrm>
        </p:grpSpPr>
        <p:cxnSp>
          <p:nvCxnSpPr>
            <p:cNvPr id="59" name="Straight Connector 58"/>
            <p:cNvCxnSpPr/>
            <p:nvPr/>
          </p:nvCxnSpPr>
          <p:spPr bwMode="auto">
            <a:xfrm flipV="1">
              <a:off x="2525570" y="2952989"/>
              <a:ext cx="3992260" cy="19996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2529027" y="2971061"/>
              <a:ext cx="4097772" cy="20629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67111" y="3131286"/>
            <a:ext cx="5887285" cy="1705710"/>
            <a:chOff x="367111" y="3131286"/>
            <a:chExt cx="5887285" cy="170571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 rot="19966767">
              <a:off x="4397760" y="3168943"/>
              <a:ext cx="1856636" cy="4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2p, 3p, 4p, … </a:t>
              </a:r>
              <a:r>
                <a:rPr lang="en-US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7111" y="3131286"/>
              <a:ext cx="3502709" cy="1705710"/>
              <a:chOff x="367111" y="3131286"/>
              <a:chExt cx="3502709" cy="170571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67111" y="3131286"/>
                <a:ext cx="3502709" cy="1705710"/>
                <a:chOff x="367111" y="3131286"/>
                <a:chExt cx="3502709" cy="1705710"/>
              </a:xfrm>
            </p:grpSpPr>
            <p:sp>
              <p:nvSpPr>
                <p:cNvPr id="3111" name="Rectangle 4"/>
                <p:cNvSpPr>
                  <a:spLocks noChangeArrowheads="1"/>
                </p:cNvSpPr>
                <p:nvPr/>
              </p:nvSpPr>
              <p:spPr bwMode="auto">
                <a:xfrm rot="272956">
                  <a:off x="367111" y="3131286"/>
                  <a:ext cx="3502709" cy="397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0467" tIns="40234" rIns="80467" bIns="40234"/>
                <a:lstStyle/>
                <a:p>
                  <a:pPr algn="ctr"/>
                  <a:r>
                    <a:rPr lang="en-US" b="1" i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Excitation </a:t>
                  </a:r>
                  <a:r>
                    <a:rPr lang="en-US" b="1" i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1s, 2s </a:t>
                  </a:r>
                  <a:r>
                    <a:rPr lang="en-US" b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2p, 3p, 4p, … </a:t>
                  </a:r>
                  <a:r>
                    <a:rPr lang="en-US" b="1" i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auto">
                <a:xfrm>
                  <a:off x="3613825" y="3637131"/>
                  <a:ext cx="0" cy="72081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 flipH="1" flipV="1">
                  <a:off x="928914" y="3425371"/>
                  <a:ext cx="2684913" cy="21176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Group 23"/>
                <p:cNvGrpSpPr/>
                <p:nvPr/>
              </p:nvGrpSpPr>
              <p:grpSpPr>
                <a:xfrm rot="19920000">
                  <a:off x="3517840" y="4040914"/>
                  <a:ext cx="252460" cy="796082"/>
                  <a:chOff x="7291750" y="4760678"/>
                  <a:chExt cx="241163" cy="799206"/>
                </a:xfrm>
              </p:grpSpPr>
              <p:sp>
                <p:nvSpPr>
                  <p:cNvPr id="3106" name="Oval 2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057442" y="5039957"/>
                    <a:ext cx="709780" cy="241163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 vert="eaVert" lIns="80467" tIns="40234" rIns="80467" bIns="40234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8" name="Oval 30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354715" y="5475746"/>
                    <a:ext cx="92075" cy="84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rot="10800000" lIns="80467" tIns="40234" rIns="80467" bIns="40234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30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353469" y="4760678"/>
                    <a:ext cx="92075" cy="84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rot="10800000" lIns="80467" tIns="40234" rIns="80467" bIns="40234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9" name="Oval 26"/>
              <p:cNvSpPr>
                <a:spLocks noChangeAspect="1" noChangeArrowheads="1"/>
              </p:cNvSpPr>
              <p:nvPr/>
            </p:nvSpPr>
            <p:spPr bwMode="auto">
              <a:xfrm>
                <a:off x="3566739" y="4374113"/>
                <a:ext cx="146495" cy="1319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38922" y="3752087"/>
            <a:ext cx="2749546" cy="1451421"/>
            <a:chOff x="338922" y="3752087"/>
            <a:chExt cx="2749546" cy="1451421"/>
          </a:xfrm>
        </p:grpSpPr>
        <p:grpSp>
          <p:nvGrpSpPr>
            <p:cNvPr id="26" name="Group 25"/>
            <p:cNvGrpSpPr/>
            <p:nvPr/>
          </p:nvGrpSpPr>
          <p:grpSpPr>
            <a:xfrm>
              <a:off x="2446458" y="4774976"/>
              <a:ext cx="189452" cy="428532"/>
              <a:chOff x="6962792" y="5164435"/>
              <a:chExt cx="180975" cy="430213"/>
            </a:xfrm>
          </p:grpSpPr>
          <p:grpSp>
            <p:nvGrpSpPr>
              <p:cNvPr id="3109" name="Group 42"/>
              <p:cNvGrpSpPr>
                <a:grpSpLocks/>
              </p:cNvGrpSpPr>
              <p:nvPr/>
            </p:nvGrpSpPr>
            <p:grpSpPr bwMode="auto">
              <a:xfrm rot="-1680000">
                <a:off x="6962792" y="5164435"/>
                <a:ext cx="180975" cy="430213"/>
                <a:chOff x="1890164" y="4364100"/>
                <a:chExt cx="211967" cy="492543"/>
              </a:xfrm>
            </p:grpSpPr>
            <p:sp>
              <p:nvSpPr>
                <p:cNvPr id="3133" name="Oval 28"/>
                <p:cNvSpPr>
                  <a:spLocks noChangeArrowheads="1"/>
                </p:cNvSpPr>
                <p:nvPr/>
              </p:nvSpPr>
              <p:spPr bwMode="auto">
                <a:xfrm rot="5400000">
                  <a:off x="1796969" y="4504388"/>
                  <a:ext cx="398358" cy="211967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 lIns="80467" tIns="40234" rIns="80467" bIns="40234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4" name="Oval 3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32713" y="4364100"/>
                  <a:ext cx="111399" cy="9727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rot="10800000" lIns="80467" tIns="40234" rIns="80467" bIns="40234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5" name="Oval 3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1996" y="4759370"/>
                  <a:ext cx="109851" cy="9727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rot="10800000" lIns="80467" tIns="40234" rIns="80467" bIns="40234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Oval 26"/>
              <p:cNvSpPr>
                <a:spLocks noChangeAspect="1" noChangeArrowheads="1"/>
              </p:cNvSpPr>
              <p:nvPr/>
            </p:nvSpPr>
            <p:spPr bwMode="auto">
              <a:xfrm>
                <a:off x="6994979" y="5333206"/>
                <a:ext cx="88900" cy="84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 rot="289547">
              <a:off x="338922" y="3752087"/>
              <a:ext cx="2749546" cy="394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l-GR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atom production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 flipV="1">
              <a:off x="485830" y="4042154"/>
              <a:ext cx="2072873" cy="159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Line 32"/>
            <p:cNvSpPr>
              <a:spLocks noChangeShapeType="1"/>
            </p:cNvSpPr>
            <p:nvPr/>
          </p:nvSpPr>
          <p:spPr bwMode="auto">
            <a:xfrm>
              <a:off x="2542639" y="4193748"/>
              <a:ext cx="0" cy="720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31657" y="1708624"/>
            <a:ext cx="4198149" cy="1412661"/>
            <a:chOff x="4731657" y="1708624"/>
            <a:chExt cx="4198149" cy="1412661"/>
          </a:xfrm>
        </p:grpSpPr>
        <p:sp>
          <p:nvSpPr>
            <p:cNvPr id="3098" name="Rectangle 4"/>
            <p:cNvSpPr>
              <a:spLocks noChangeArrowheads="1"/>
            </p:cNvSpPr>
            <p:nvPr/>
          </p:nvSpPr>
          <p:spPr bwMode="auto">
            <a:xfrm>
              <a:off x="7685540" y="2206279"/>
              <a:ext cx="1244266" cy="36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Atomic </a:t>
              </a:r>
              <a:r>
                <a:rPr lang="en-US" sz="1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pairs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95" name="Line 33"/>
            <p:cNvSpPr>
              <a:spLocks noChangeShapeType="1"/>
            </p:cNvSpPr>
            <p:nvPr/>
          </p:nvSpPr>
          <p:spPr bwMode="auto">
            <a:xfrm flipV="1">
              <a:off x="6656712" y="2932320"/>
              <a:ext cx="1209836" cy="377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Text Box 34"/>
            <p:cNvSpPr txBox="1">
              <a:spLocks noChangeArrowheads="1"/>
            </p:cNvSpPr>
            <p:nvPr/>
          </p:nvSpPr>
          <p:spPr bwMode="auto">
            <a:xfrm>
              <a:off x="7403364" y="1708624"/>
              <a:ext cx="825944" cy="449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l-GR" sz="2400" i="1" dirty="0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2400" i="1" baseline="30000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2400" dirty="0"/>
            </a:p>
          </p:txBody>
        </p:sp>
        <p:sp>
          <p:nvSpPr>
            <p:cNvPr id="3097" name="Text Box 36"/>
            <p:cNvSpPr txBox="1">
              <a:spLocks noChangeArrowheads="1"/>
            </p:cNvSpPr>
            <p:nvPr/>
          </p:nvSpPr>
          <p:spPr bwMode="auto">
            <a:xfrm>
              <a:off x="7872244" y="2672196"/>
              <a:ext cx="1008747" cy="449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l-GR" sz="2400" i="1" dirty="0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2400" i="1" baseline="30000" dirty="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 sz="2400" dirty="0"/>
            </a:p>
          </p:txBody>
        </p:sp>
        <p:sp>
          <p:nvSpPr>
            <p:cNvPr id="3120" name="Rectangle 4"/>
            <p:cNvSpPr>
              <a:spLocks noChangeArrowheads="1"/>
            </p:cNvSpPr>
            <p:nvPr/>
          </p:nvSpPr>
          <p:spPr bwMode="auto">
            <a:xfrm rot="287157">
              <a:off x="4762827" y="1879203"/>
              <a:ext cx="2362851" cy="44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Ionization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32"/>
            <p:cNvSpPr>
              <a:spLocks noChangeShapeType="1"/>
            </p:cNvSpPr>
            <p:nvPr/>
          </p:nvSpPr>
          <p:spPr bwMode="auto">
            <a:xfrm>
              <a:off x="6562066" y="2251958"/>
              <a:ext cx="15795" cy="632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 flipV="1">
              <a:off x="6609231" y="1939380"/>
              <a:ext cx="782737" cy="95736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26"/>
            <p:cNvSpPr>
              <a:spLocks noChangeAspect="1" noChangeArrowheads="1"/>
            </p:cNvSpPr>
            <p:nvPr/>
          </p:nvSpPr>
          <p:spPr bwMode="auto">
            <a:xfrm>
              <a:off x="6510218" y="2885220"/>
              <a:ext cx="146494" cy="1319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H="1" flipV="1">
              <a:off x="4731657" y="2133600"/>
              <a:ext cx="1822020" cy="1228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F4DAC6F4-F120-455C-B7B0-D9C14DDAF7F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640788" y="598741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DAC6F4-F120-455C-B7B0-D9C14DDAF7F8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3" name="WordArt 98"/>
          <p:cNvSpPr>
            <a:spLocks noChangeArrowheads="1" noChangeShapeType="1" noTextEdit="1"/>
          </p:cNvSpPr>
          <p:nvPr/>
        </p:nvSpPr>
        <p:spPr bwMode="auto">
          <a:xfrm>
            <a:off x="2692401" y="53069"/>
            <a:ext cx="4013199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Times New Roman"/>
              </a:rPr>
              <a:t>Background of 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Times New Roman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Times New Roman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pairs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97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90658" y="709432"/>
            <a:ext cx="5302409" cy="5970587"/>
            <a:chOff x="249874" y="684033"/>
            <a:chExt cx="5302409" cy="5970587"/>
          </a:xfrm>
        </p:grpSpPr>
        <p:grpSp>
          <p:nvGrpSpPr>
            <p:cNvPr id="6" name="Group 5"/>
            <p:cNvGrpSpPr/>
            <p:nvPr/>
          </p:nvGrpSpPr>
          <p:grpSpPr>
            <a:xfrm>
              <a:off x="1450808" y="684033"/>
              <a:ext cx="1971675" cy="5970587"/>
              <a:chOff x="1650208" y="754062"/>
              <a:chExt cx="1971675" cy="5970587"/>
            </a:xfrm>
          </p:grpSpPr>
          <p:sp>
            <p:nvSpPr>
              <p:cNvPr id="39942" name="Rectangle 9"/>
              <p:cNvSpPr>
                <a:spLocks noChangeArrowheads="1"/>
              </p:cNvSpPr>
              <p:nvPr/>
            </p:nvSpPr>
            <p:spPr bwMode="auto">
              <a:xfrm>
                <a:off x="1650208" y="804862"/>
                <a:ext cx="1971675" cy="5919787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39943" name="Text Box 11"/>
              <p:cNvSpPr txBox="1">
                <a:spLocks noChangeArrowheads="1"/>
              </p:cNvSpPr>
              <p:nvPr/>
            </p:nvSpPr>
            <p:spPr bwMode="auto">
              <a:xfrm>
                <a:off x="1794669" y="754062"/>
                <a:ext cx="1715463" cy="342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0467" tIns="40234" rIns="80467" bIns="40234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Be target 100 </a:t>
                </a:r>
                <a:r>
                  <a:rPr lang="en-US" sz="17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  <a:r>
                  <a:rPr lang="en-US" sz="1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151858" y="5110162"/>
              <a:ext cx="3400425" cy="1204912"/>
              <a:chOff x="2151858" y="5110162"/>
              <a:chExt cx="3400425" cy="1204912"/>
            </a:xfrm>
          </p:grpSpPr>
          <p:sp>
            <p:nvSpPr>
              <p:cNvPr id="40001" name="Line 14"/>
              <p:cNvSpPr>
                <a:spLocks noChangeShapeType="1"/>
              </p:cNvSpPr>
              <p:nvPr/>
            </p:nvSpPr>
            <p:spPr bwMode="auto">
              <a:xfrm flipV="1">
                <a:off x="2214392" y="5173662"/>
                <a:ext cx="1937715" cy="42386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3" name="Text Box 45"/>
              <p:cNvSpPr txBox="1">
                <a:spLocks noChangeArrowheads="1"/>
              </p:cNvSpPr>
              <p:nvPr/>
            </p:nvSpPr>
            <p:spPr bwMode="auto">
              <a:xfrm>
                <a:off x="4075908" y="5875337"/>
                <a:ext cx="417513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l-GR" sz="1700" i="1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r>
                  <a:rPr lang="en-US" sz="1700" i="1" baseline="30000">
                    <a:solidFill>
                      <a:srgbClr val="000000"/>
                    </a:solidFill>
                    <a:latin typeface="Times New Roman" pitchFamily="18" charset="0"/>
                  </a:rPr>
                  <a:t>−</a:t>
                </a:r>
                <a:endParaRPr lang="en-US"/>
              </a:p>
            </p:txBody>
          </p:sp>
          <p:sp>
            <p:nvSpPr>
              <p:cNvPr id="40004" name="Text Box 46"/>
              <p:cNvSpPr txBox="1">
                <a:spLocks noChangeArrowheads="1"/>
              </p:cNvSpPr>
              <p:nvPr/>
            </p:nvSpPr>
            <p:spPr bwMode="auto">
              <a:xfrm>
                <a:off x="4098133" y="5133974"/>
                <a:ext cx="493713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l-GR" sz="1700" i="1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r>
                  <a:rPr lang="en-US" sz="1700" i="1" baseline="3000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/>
              </a:p>
            </p:txBody>
          </p:sp>
          <p:sp>
            <p:nvSpPr>
              <p:cNvPr id="40005" name="Right Brace 91"/>
              <p:cNvSpPr>
                <a:spLocks/>
              </p:cNvSpPr>
              <p:nvPr/>
            </p:nvSpPr>
            <p:spPr bwMode="auto">
              <a:xfrm>
                <a:off x="4355308" y="5110162"/>
                <a:ext cx="114300" cy="1204912"/>
              </a:xfrm>
              <a:prstGeom prst="rightBrace">
                <a:avLst>
                  <a:gd name="adj1" fmla="val 18448"/>
                  <a:gd name="adj2" fmla="val 50000"/>
                </a:avLst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40010" name="Line 14"/>
              <p:cNvSpPr>
                <a:spLocks noChangeShapeType="1"/>
              </p:cNvSpPr>
              <p:nvPr/>
            </p:nvSpPr>
            <p:spPr bwMode="auto">
              <a:xfrm>
                <a:off x="2151858" y="5945187"/>
                <a:ext cx="2000250" cy="29527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6" name="Rectangle 4"/>
              <p:cNvSpPr>
                <a:spLocks noChangeArrowheads="1"/>
              </p:cNvSpPr>
              <p:nvPr/>
            </p:nvSpPr>
            <p:spPr bwMode="auto">
              <a:xfrm>
                <a:off x="4490245" y="5408612"/>
                <a:ext cx="1062038" cy="296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/>
              <a:lstStyle/>
              <a:p>
                <a:r>
                  <a:rPr lang="en-US" sz="1600" b="1" i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Accidental</a:t>
                </a:r>
              </a:p>
              <a:p>
                <a:r>
                  <a:rPr lang="en-US" sz="1600" b="1" i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pairs</a:t>
                </a:r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852161" y="1039812"/>
              <a:ext cx="3339760" cy="1079500"/>
              <a:chOff x="1852161" y="1039812"/>
              <a:chExt cx="3339760" cy="1079500"/>
            </a:xfrm>
          </p:grpSpPr>
          <p:sp>
            <p:nvSpPr>
              <p:cNvPr id="39947" name="Text Box 16"/>
              <p:cNvSpPr txBox="1">
                <a:spLocks noChangeArrowheads="1"/>
              </p:cNvSpPr>
              <p:nvPr/>
            </p:nvSpPr>
            <p:spPr bwMode="auto">
              <a:xfrm>
                <a:off x="2324315" y="1157966"/>
                <a:ext cx="479425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n-US" sz="1600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sz="1600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l-GR" sz="1600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endParaRPr lang="en-US" dirty="0"/>
              </a:p>
            </p:txBody>
          </p:sp>
          <p:sp>
            <p:nvSpPr>
              <p:cNvPr id="39958" name="Line 32"/>
              <p:cNvSpPr>
                <a:spLocks noChangeShapeType="1"/>
              </p:cNvSpPr>
              <p:nvPr/>
            </p:nvSpPr>
            <p:spPr bwMode="auto">
              <a:xfrm flipV="1">
                <a:off x="2959895" y="1096962"/>
                <a:ext cx="1192213" cy="21748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9" name="Line 33"/>
              <p:cNvSpPr>
                <a:spLocks noChangeShapeType="1"/>
              </p:cNvSpPr>
              <p:nvPr/>
            </p:nvSpPr>
            <p:spPr bwMode="auto">
              <a:xfrm>
                <a:off x="2977358" y="1743074"/>
                <a:ext cx="1174750" cy="22542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0" name="Text Box 34"/>
              <p:cNvSpPr txBox="1">
                <a:spLocks noChangeArrowheads="1"/>
              </p:cNvSpPr>
              <p:nvPr/>
            </p:nvSpPr>
            <p:spPr bwMode="auto">
              <a:xfrm>
                <a:off x="4010820" y="1062037"/>
                <a:ext cx="52705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0467" tIns="40234" rIns="80467" bIns="40234">
                <a:spAutoFit/>
              </a:bodyPr>
              <a:lstStyle/>
              <a:p>
                <a:r>
                  <a:rPr lang="el-GR" sz="1700" i="1" dirty="0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r>
                  <a:rPr lang="en-US" sz="1700" i="1" baseline="30000" dirty="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 dirty="0"/>
              </a:p>
            </p:txBody>
          </p:sp>
          <p:sp>
            <p:nvSpPr>
              <p:cNvPr id="39961" name="Text Box 36"/>
              <p:cNvSpPr txBox="1">
                <a:spLocks noChangeArrowheads="1"/>
              </p:cNvSpPr>
              <p:nvPr/>
            </p:nvSpPr>
            <p:spPr bwMode="auto">
              <a:xfrm>
                <a:off x="4025108" y="1604962"/>
                <a:ext cx="423863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l-GR" sz="1700" i="1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r>
                  <a:rPr lang="en-US" sz="1700" i="1" baseline="30000">
                    <a:solidFill>
                      <a:srgbClr val="000000"/>
                    </a:solidFill>
                    <a:latin typeface="Times New Roman" pitchFamily="18" charset="0"/>
                  </a:rPr>
                  <a:t>−</a:t>
                </a:r>
                <a:endParaRPr lang="en-US"/>
              </a:p>
            </p:txBody>
          </p:sp>
          <p:sp>
            <p:nvSpPr>
              <p:cNvPr id="39987" name="Text Box 16"/>
              <p:cNvSpPr txBox="1">
                <a:spLocks noChangeArrowheads="1"/>
              </p:cNvSpPr>
              <p:nvPr/>
            </p:nvSpPr>
            <p:spPr bwMode="auto">
              <a:xfrm>
                <a:off x="2305845" y="1550987"/>
                <a:ext cx="536575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(</a:t>
                </a:r>
                <a:r>
                  <a:rPr lang="en-US" sz="1600" b="1" i="1" dirty="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en-US" sz="1600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sz="1600" dirty="0">
                    <a:solidFill>
                      <a:srgbClr val="000000"/>
                    </a:solidFill>
                  </a:rPr>
                  <a:t>)</a:t>
                </a:r>
                <a:endParaRPr lang="en-US" dirty="0"/>
              </a:p>
            </p:txBody>
          </p:sp>
          <p:sp>
            <p:nvSpPr>
              <p:cNvPr id="39988" name="Rectangle 4"/>
              <p:cNvSpPr>
                <a:spLocks noChangeArrowheads="1"/>
              </p:cNvSpPr>
              <p:nvPr/>
            </p:nvSpPr>
            <p:spPr bwMode="auto">
              <a:xfrm>
                <a:off x="4406108" y="1235074"/>
                <a:ext cx="785813" cy="582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/>
              <a:lstStyle/>
              <a:p>
                <a:r>
                  <a:rPr lang="en-US" sz="1600" b="1" i="1" dirty="0">
                    <a:solidFill>
                      <a:srgbClr val="FF0000"/>
                    </a:solidFill>
                    <a:latin typeface="Arial Narrow" pitchFamily="34" charset="0"/>
                  </a:rPr>
                  <a:t>Atomic pairs</a:t>
                </a:r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852161" y="1266824"/>
                <a:ext cx="211138" cy="492125"/>
                <a:chOff x="1852161" y="1266824"/>
                <a:chExt cx="211138" cy="492125"/>
              </a:xfrm>
            </p:grpSpPr>
            <p:sp>
              <p:nvSpPr>
                <p:cNvPr id="39989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896858" y="1471215"/>
                  <a:ext cx="126508" cy="11509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80467" tIns="40234" rIns="80467" bIns="40234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90" name="Oval 28"/>
                <p:cNvSpPr>
                  <a:spLocks noChangeArrowheads="1"/>
                </p:cNvSpPr>
                <p:nvPr/>
              </p:nvSpPr>
              <p:spPr bwMode="auto">
                <a:xfrm rot="5400000">
                  <a:off x="1758499" y="1408112"/>
                  <a:ext cx="398462" cy="21113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rot="10800000" vert="eaVert" lIns="80467" tIns="40234" rIns="80467" bIns="40234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91" name="Oval 3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95024" y="1266824"/>
                  <a:ext cx="111125" cy="9683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rot="10800000" lIns="80467" tIns="40234" rIns="80467" bIns="40234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92" name="Oval 3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04549" y="1662112"/>
                  <a:ext cx="109538" cy="9683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rot="10800000" lIns="80467" tIns="40234" rIns="80467" bIns="40234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996" name="Right Brace 91"/>
              <p:cNvSpPr>
                <a:spLocks/>
              </p:cNvSpPr>
              <p:nvPr/>
            </p:nvSpPr>
            <p:spPr bwMode="auto">
              <a:xfrm>
                <a:off x="4310858" y="1039812"/>
                <a:ext cx="106363" cy="977900"/>
              </a:xfrm>
              <a:prstGeom prst="rightBrace">
                <a:avLst>
                  <a:gd name="adj1" fmla="val 16090"/>
                  <a:gd name="adj2" fmla="val 50000"/>
                </a:avLst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39997" name="Freeform 29"/>
              <p:cNvSpPr>
                <a:spLocks noEditPoints="1"/>
              </p:cNvSpPr>
              <p:nvPr/>
            </p:nvSpPr>
            <p:spPr bwMode="auto">
              <a:xfrm rot="228844">
                <a:off x="3199608" y="1249362"/>
                <a:ext cx="222250" cy="550862"/>
              </a:xfrm>
              <a:custGeom>
                <a:avLst/>
                <a:gdLst>
                  <a:gd name="T0" fmla="*/ 0 w 582"/>
                  <a:gd name="T1" fmla="*/ 0 h 958"/>
                  <a:gd name="T2" fmla="*/ 0 w 582"/>
                  <a:gd name="T3" fmla="*/ 0 h 958"/>
                  <a:gd name="T4" fmla="*/ 0 w 582"/>
                  <a:gd name="T5" fmla="*/ 0 h 958"/>
                  <a:gd name="T6" fmla="*/ 0 w 582"/>
                  <a:gd name="T7" fmla="*/ 0 h 958"/>
                  <a:gd name="T8" fmla="*/ 0 w 582"/>
                  <a:gd name="T9" fmla="*/ 0 h 958"/>
                  <a:gd name="T10" fmla="*/ 0 w 582"/>
                  <a:gd name="T11" fmla="*/ 0 h 958"/>
                  <a:gd name="T12" fmla="*/ 0 w 582"/>
                  <a:gd name="T13" fmla="*/ 0 h 958"/>
                  <a:gd name="T14" fmla="*/ 0 w 582"/>
                  <a:gd name="T15" fmla="*/ 0 h 958"/>
                  <a:gd name="T16" fmla="*/ 0 w 582"/>
                  <a:gd name="T17" fmla="*/ 0 h 958"/>
                  <a:gd name="T18" fmla="*/ 0 w 582"/>
                  <a:gd name="T19" fmla="*/ 0 h 958"/>
                  <a:gd name="T20" fmla="*/ 0 w 582"/>
                  <a:gd name="T21" fmla="*/ 0 h 958"/>
                  <a:gd name="T22" fmla="*/ 0 w 582"/>
                  <a:gd name="T23" fmla="*/ 0 h 958"/>
                  <a:gd name="T24" fmla="*/ 0 w 582"/>
                  <a:gd name="T25" fmla="*/ 0 h 958"/>
                  <a:gd name="T26" fmla="*/ 0 w 582"/>
                  <a:gd name="T27" fmla="*/ 0 h 958"/>
                  <a:gd name="T28" fmla="*/ 0 w 582"/>
                  <a:gd name="T29" fmla="*/ 0 h 958"/>
                  <a:gd name="T30" fmla="*/ 0 w 582"/>
                  <a:gd name="T31" fmla="*/ 0 h 958"/>
                  <a:gd name="T32" fmla="*/ 0 w 582"/>
                  <a:gd name="T33" fmla="*/ 0 h 958"/>
                  <a:gd name="T34" fmla="*/ 0 w 582"/>
                  <a:gd name="T35" fmla="*/ 0 h 958"/>
                  <a:gd name="T36" fmla="*/ 0 w 582"/>
                  <a:gd name="T37" fmla="*/ 1 h 958"/>
                  <a:gd name="T38" fmla="*/ 0 w 582"/>
                  <a:gd name="T39" fmla="*/ 1 h 958"/>
                  <a:gd name="T40" fmla="*/ 0 w 582"/>
                  <a:gd name="T41" fmla="*/ 0 h 958"/>
                  <a:gd name="T42" fmla="*/ 0 w 582"/>
                  <a:gd name="T43" fmla="*/ 0 h 958"/>
                  <a:gd name="T44" fmla="*/ 0 w 582"/>
                  <a:gd name="T45" fmla="*/ 0 h 958"/>
                  <a:gd name="T46" fmla="*/ 0 w 582"/>
                  <a:gd name="T47" fmla="*/ 0 h 958"/>
                  <a:gd name="T48" fmla="*/ 0 w 582"/>
                  <a:gd name="T49" fmla="*/ 0 h 958"/>
                  <a:gd name="T50" fmla="*/ 0 w 582"/>
                  <a:gd name="T51" fmla="*/ 0 h 958"/>
                  <a:gd name="T52" fmla="*/ 0 w 582"/>
                  <a:gd name="T53" fmla="*/ 0 h 958"/>
                  <a:gd name="T54" fmla="*/ 0 w 582"/>
                  <a:gd name="T55" fmla="*/ 0 h 958"/>
                  <a:gd name="T56" fmla="*/ 0 w 582"/>
                  <a:gd name="T57" fmla="*/ 0 h 958"/>
                  <a:gd name="T58" fmla="*/ 0 w 582"/>
                  <a:gd name="T59" fmla="*/ 0 h 958"/>
                  <a:gd name="T60" fmla="*/ 0 w 582"/>
                  <a:gd name="T61" fmla="*/ 0 h 958"/>
                  <a:gd name="T62" fmla="*/ 0 w 582"/>
                  <a:gd name="T63" fmla="*/ 0 h 958"/>
                  <a:gd name="T64" fmla="*/ 0 w 582"/>
                  <a:gd name="T65" fmla="*/ 0 h 958"/>
                  <a:gd name="T66" fmla="*/ 0 w 582"/>
                  <a:gd name="T67" fmla="*/ 0 h 958"/>
                  <a:gd name="T68" fmla="*/ 0 w 582"/>
                  <a:gd name="T69" fmla="*/ 0 h 958"/>
                  <a:gd name="T70" fmla="*/ 0 w 582"/>
                  <a:gd name="T71" fmla="*/ 0 h 958"/>
                  <a:gd name="T72" fmla="*/ 0 w 582"/>
                  <a:gd name="T73" fmla="*/ 0 h 958"/>
                  <a:gd name="T74" fmla="*/ 0 w 582"/>
                  <a:gd name="T75" fmla="*/ 0 h 958"/>
                  <a:gd name="T76" fmla="*/ 0 w 582"/>
                  <a:gd name="T77" fmla="*/ 1 h 958"/>
                  <a:gd name="T78" fmla="*/ 0 w 582"/>
                  <a:gd name="T79" fmla="*/ 1 h 958"/>
                  <a:gd name="T80" fmla="*/ 0 w 582"/>
                  <a:gd name="T81" fmla="*/ 0 h 958"/>
                  <a:gd name="T82" fmla="*/ 0 w 582"/>
                  <a:gd name="T83" fmla="*/ 0 h 958"/>
                  <a:gd name="T84" fmla="*/ 0 w 582"/>
                  <a:gd name="T85" fmla="*/ 0 h 958"/>
                  <a:gd name="T86" fmla="*/ 0 w 582"/>
                  <a:gd name="T87" fmla="*/ 0 h 958"/>
                  <a:gd name="T88" fmla="*/ 0 w 582"/>
                  <a:gd name="T89" fmla="*/ 0 h 958"/>
                  <a:gd name="T90" fmla="*/ 0 w 582"/>
                  <a:gd name="T91" fmla="*/ 0 h 958"/>
                  <a:gd name="T92" fmla="*/ 0 w 582"/>
                  <a:gd name="T93" fmla="*/ 0 h 958"/>
                  <a:gd name="T94" fmla="*/ 0 w 582"/>
                  <a:gd name="T95" fmla="*/ 0 h 958"/>
                  <a:gd name="T96" fmla="*/ 0 w 582"/>
                  <a:gd name="T97" fmla="*/ 0 h 958"/>
                  <a:gd name="T98" fmla="*/ 0 w 582"/>
                  <a:gd name="T99" fmla="*/ 0 h 958"/>
                  <a:gd name="T100" fmla="*/ 0 w 582"/>
                  <a:gd name="T101" fmla="*/ 0 h 958"/>
                  <a:gd name="T102" fmla="*/ 0 w 582"/>
                  <a:gd name="T103" fmla="*/ 0 h 958"/>
                  <a:gd name="T104" fmla="*/ 0 w 582"/>
                  <a:gd name="T105" fmla="*/ 0 h 958"/>
                  <a:gd name="T106" fmla="*/ 0 w 582"/>
                  <a:gd name="T107" fmla="*/ 0 h 958"/>
                  <a:gd name="T108" fmla="*/ 0 w 582"/>
                  <a:gd name="T109" fmla="*/ 0 h 958"/>
                  <a:gd name="T110" fmla="*/ 0 w 582"/>
                  <a:gd name="T111" fmla="*/ 0 h 958"/>
                  <a:gd name="T112" fmla="*/ 0 w 582"/>
                  <a:gd name="T113" fmla="*/ 0 h 958"/>
                  <a:gd name="T114" fmla="*/ 0 w 582"/>
                  <a:gd name="T115" fmla="*/ 0 h 958"/>
                  <a:gd name="T116" fmla="*/ 0 w 582"/>
                  <a:gd name="T117" fmla="*/ 1 h 958"/>
                  <a:gd name="T118" fmla="*/ 0 w 582"/>
                  <a:gd name="T119" fmla="*/ 1 h 958"/>
                  <a:gd name="T120" fmla="*/ 0 w 582"/>
                  <a:gd name="T121" fmla="*/ 1 h 9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82"/>
                  <a:gd name="T184" fmla="*/ 0 h 958"/>
                  <a:gd name="T185" fmla="*/ 582 w 582"/>
                  <a:gd name="T186" fmla="*/ 958 h 9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82" h="958">
                    <a:moveTo>
                      <a:pt x="66" y="0"/>
                    </a:moveTo>
                    <a:lnTo>
                      <a:pt x="66" y="2"/>
                    </a:lnTo>
                    <a:lnTo>
                      <a:pt x="62" y="8"/>
                    </a:lnTo>
                    <a:lnTo>
                      <a:pt x="52" y="20"/>
                    </a:lnTo>
                    <a:lnTo>
                      <a:pt x="38" y="40"/>
                    </a:lnTo>
                    <a:lnTo>
                      <a:pt x="24" y="60"/>
                    </a:lnTo>
                    <a:lnTo>
                      <a:pt x="14" y="80"/>
                    </a:lnTo>
                    <a:lnTo>
                      <a:pt x="6" y="96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4" y="150"/>
                    </a:lnTo>
                    <a:lnTo>
                      <a:pt x="10" y="162"/>
                    </a:lnTo>
                    <a:lnTo>
                      <a:pt x="18" y="176"/>
                    </a:lnTo>
                    <a:lnTo>
                      <a:pt x="28" y="192"/>
                    </a:lnTo>
                    <a:lnTo>
                      <a:pt x="36" y="206"/>
                    </a:lnTo>
                    <a:lnTo>
                      <a:pt x="46" y="222"/>
                    </a:lnTo>
                    <a:lnTo>
                      <a:pt x="54" y="238"/>
                    </a:lnTo>
                    <a:lnTo>
                      <a:pt x="62" y="254"/>
                    </a:lnTo>
                    <a:lnTo>
                      <a:pt x="66" y="270"/>
                    </a:lnTo>
                    <a:lnTo>
                      <a:pt x="66" y="286"/>
                    </a:lnTo>
                    <a:lnTo>
                      <a:pt x="66" y="302"/>
                    </a:lnTo>
                    <a:lnTo>
                      <a:pt x="62" y="318"/>
                    </a:lnTo>
                    <a:lnTo>
                      <a:pt x="54" y="336"/>
                    </a:lnTo>
                    <a:lnTo>
                      <a:pt x="46" y="356"/>
                    </a:lnTo>
                    <a:lnTo>
                      <a:pt x="38" y="378"/>
                    </a:lnTo>
                    <a:lnTo>
                      <a:pt x="30" y="396"/>
                    </a:lnTo>
                    <a:lnTo>
                      <a:pt x="20" y="416"/>
                    </a:lnTo>
                    <a:lnTo>
                      <a:pt x="14" y="434"/>
                    </a:lnTo>
                    <a:lnTo>
                      <a:pt x="10" y="452"/>
                    </a:lnTo>
                    <a:lnTo>
                      <a:pt x="10" y="468"/>
                    </a:lnTo>
                    <a:lnTo>
                      <a:pt x="10" y="484"/>
                    </a:lnTo>
                    <a:lnTo>
                      <a:pt x="14" y="498"/>
                    </a:lnTo>
                    <a:lnTo>
                      <a:pt x="20" y="514"/>
                    </a:lnTo>
                    <a:lnTo>
                      <a:pt x="30" y="530"/>
                    </a:lnTo>
                    <a:lnTo>
                      <a:pt x="38" y="548"/>
                    </a:lnTo>
                    <a:lnTo>
                      <a:pt x="46" y="564"/>
                    </a:lnTo>
                    <a:lnTo>
                      <a:pt x="54" y="580"/>
                    </a:lnTo>
                    <a:lnTo>
                      <a:pt x="62" y="596"/>
                    </a:lnTo>
                    <a:lnTo>
                      <a:pt x="66" y="612"/>
                    </a:lnTo>
                    <a:lnTo>
                      <a:pt x="66" y="628"/>
                    </a:lnTo>
                    <a:lnTo>
                      <a:pt x="66" y="644"/>
                    </a:lnTo>
                    <a:lnTo>
                      <a:pt x="62" y="660"/>
                    </a:lnTo>
                    <a:lnTo>
                      <a:pt x="54" y="678"/>
                    </a:lnTo>
                    <a:lnTo>
                      <a:pt x="46" y="698"/>
                    </a:lnTo>
                    <a:lnTo>
                      <a:pt x="38" y="720"/>
                    </a:lnTo>
                    <a:lnTo>
                      <a:pt x="30" y="738"/>
                    </a:lnTo>
                    <a:lnTo>
                      <a:pt x="20" y="758"/>
                    </a:lnTo>
                    <a:lnTo>
                      <a:pt x="14" y="776"/>
                    </a:lnTo>
                    <a:lnTo>
                      <a:pt x="10" y="794"/>
                    </a:lnTo>
                    <a:lnTo>
                      <a:pt x="10" y="810"/>
                    </a:lnTo>
                    <a:lnTo>
                      <a:pt x="10" y="826"/>
                    </a:lnTo>
                    <a:lnTo>
                      <a:pt x="16" y="840"/>
                    </a:lnTo>
                    <a:lnTo>
                      <a:pt x="26" y="858"/>
                    </a:lnTo>
                    <a:lnTo>
                      <a:pt x="40" y="876"/>
                    </a:lnTo>
                    <a:lnTo>
                      <a:pt x="58" y="896"/>
                    </a:lnTo>
                    <a:lnTo>
                      <a:pt x="80" y="918"/>
                    </a:lnTo>
                    <a:lnTo>
                      <a:pt x="100" y="936"/>
                    </a:lnTo>
                    <a:lnTo>
                      <a:pt x="114" y="950"/>
                    </a:lnTo>
                    <a:lnTo>
                      <a:pt x="122" y="956"/>
                    </a:lnTo>
                    <a:lnTo>
                      <a:pt x="124" y="958"/>
                    </a:lnTo>
                    <a:moveTo>
                      <a:pt x="296" y="0"/>
                    </a:moveTo>
                    <a:lnTo>
                      <a:pt x="294" y="2"/>
                    </a:lnTo>
                    <a:lnTo>
                      <a:pt x="290" y="8"/>
                    </a:lnTo>
                    <a:lnTo>
                      <a:pt x="280" y="20"/>
                    </a:lnTo>
                    <a:lnTo>
                      <a:pt x="268" y="40"/>
                    </a:lnTo>
                    <a:lnTo>
                      <a:pt x="254" y="60"/>
                    </a:lnTo>
                    <a:lnTo>
                      <a:pt x="242" y="80"/>
                    </a:lnTo>
                    <a:lnTo>
                      <a:pt x="234" y="96"/>
                    </a:lnTo>
                    <a:lnTo>
                      <a:pt x="230" y="112"/>
                    </a:lnTo>
                    <a:lnTo>
                      <a:pt x="228" y="124"/>
                    </a:lnTo>
                    <a:lnTo>
                      <a:pt x="230" y="138"/>
                    </a:lnTo>
                    <a:lnTo>
                      <a:pt x="234" y="150"/>
                    </a:lnTo>
                    <a:lnTo>
                      <a:pt x="238" y="162"/>
                    </a:lnTo>
                    <a:lnTo>
                      <a:pt x="248" y="176"/>
                    </a:lnTo>
                    <a:lnTo>
                      <a:pt x="256" y="192"/>
                    </a:lnTo>
                    <a:lnTo>
                      <a:pt x="264" y="206"/>
                    </a:lnTo>
                    <a:lnTo>
                      <a:pt x="276" y="222"/>
                    </a:lnTo>
                    <a:lnTo>
                      <a:pt x="282" y="238"/>
                    </a:lnTo>
                    <a:lnTo>
                      <a:pt x="290" y="254"/>
                    </a:lnTo>
                    <a:lnTo>
                      <a:pt x="294" y="270"/>
                    </a:lnTo>
                    <a:lnTo>
                      <a:pt x="296" y="286"/>
                    </a:lnTo>
                    <a:lnTo>
                      <a:pt x="294" y="302"/>
                    </a:lnTo>
                    <a:lnTo>
                      <a:pt x="290" y="318"/>
                    </a:lnTo>
                    <a:lnTo>
                      <a:pt x="284" y="336"/>
                    </a:lnTo>
                    <a:lnTo>
                      <a:pt x="276" y="356"/>
                    </a:lnTo>
                    <a:lnTo>
                      <a:pt x="266" y="378"/>
                    </a:lnTo>
                    <a:lnTo>
                      <a:pt x="258" y="396"/>
                    </a:lnTo>
                    <a:lnTo>
                      <a:pt x="250" y="416"/>
                    </a:lnTo>
                    <a:lnTo>
                      <a:pt x="244" y="434"/>
                    </a:lnTo>
                    <a:lnTo>
                      <a:pt x="240" y="452"/>
                    </a:lnTo>
                    <a:lnTo>
                      <a:pt x="238" y="468"/>
                    </a:lnTo>
                    <a:lnTo>
                      <a:pt x="240" y="484"/>
                    </a:lnTo>
                    <a:lnTo>
                      <a:pt x="244" y="498"/>
                    </a:lnTo>
                    <a:lnTo>
                      <a:pt x="250" y="514"/>
                    </a:lnTo>
                    <a:lnTo>
                      <a:pt x="258" y="530"/>
                    </a:lnTo>
                    <a:lnTo>
                      <a:pt x="268" y="548"/>
                    </a:lnTo>
                    <a:lnTo>
                      <a:pt x="276" y="564"/>
                    </a:lnTo>
                    <a:lnTo>
                      <a:pt x="284" y="580"/>
                    </a:lnTo>
                    <a:lnTo>
                      <a:pt x="290" y="596"/>
                    </a:lnTo>
                    <a:lnTo>
                      <a:pt x="294" y="612"/>
                    </a:lnTo>
                    <a:lnTo>
                      <a:pt x="296" y="628"/>
                    </a:lnTo>
                    <a:lnTo>
                      <a:pt x="294" y="644"/>
                    </a:lnTo>
                    <a:lnTo>
                      <a:pt x="290" y="660"/>
                    </a:lnTo>
                    <a:lnTo>
                      <a:pt x="284" y="678"/>
                    </a:lnTo>
                    <a:lnTo>
                      <a:pt x="276" y="698"/>
                    </a:lnTo>
                    <a:lnTo>
                      <a:pt x="266" y="720"/>
                    </a:lnTo>
                    <a:lnTo>
                      <a:pt x="258" y="738"/>
                    </a:lnTo>
                    <a:lnTo>
                      <a:pt x="250" y="758"/>
                    </a:lnTo>
                    <a:lnTo>
                      <a:pt x="244" y="776"/>
                    </a:lnTo>
                    <a:lnTo>
                      <a:pt x="240" y="794"/>
                    </a:lnTo>
                    <a:lnTo>
                      <a:pt x="238" y="810"/>
                    </a:lnTo>
                    <a:lnTo>
                      <a:pt x="240" y="826"/>
                    </a:lnTo>
                    <a:lnTo>
                      <a:pt x="246" y="840"/>
                    </a:lnTo>
                    <a:lnTo>
                      <a:pt x="254" y="858"/>
                    </a:lnTo>
                    <a:lnTo>
                      <a:pt x="268" y="876"/>
                    </a:lnTo>
                    <a:lnTo>
                      <a:pt x="288" y="896"/>
                    </a:lnTo>
                    <a:lnTo>
                      <a:pt x="310" y="918"/>
                    </a:lnTo>
                    <a:lnTo>
                      <a:pt x="330" y="936"/>
                    </a:lnTo>
                    <a:lnTo>
                      <a:pt x="344" y="950"/>
                    </a:lnTo>
                    <a:lnTo>
                      <a:pt x="352" y="956"/>
                    </a:lnTo>
                    <a:lnTo>
                      <a:pt x="352" y="958"/>
                    </a:lnTo>
                    <a:moveTo>
                      <a:pt x="524" y="0"/>
                    </a:moveTo>
                    <a:lnTo>
                      <a:pt x="524" y="2"/>
                    </a:lnTo>
                    <a:lnTo>
                      <a:pt x="520" y="8"/>
                    </a:lnTo>
                    <a:lnTo>
                      <a:pt x="510" y="20"/>
                    </a:lnTo>
                    <a:lnTo>
                      <a:pt x="496" y="40"/>
                    </a:lnTo>
                    <a:lnTo>
                      <a:pt x="482" y="60"/>
                    </a:lnTo>
                    <a:lnTo>
                      <a:pt x="472" y="80"/>
                    </a:lnTo>
                    <a:lnTo>
                      <a:pt x="464" y="96"/>
                    </a:lnTo>
                    <a:lnTo>
                      <a:pt x="458" y="112"/>
                    </a:lnTo>
                    <a:lnTo>
                      <a:pt x="458" y="124"/>
                    </a:lnTo>
                    <a:lnTo>
                      <a:pt x="458" y="138"/>
                    </a:lnTo>
                    <a:lnTo>
                      <a:pt x="462" y="150"/>
                    </a:lnTo>
                    <a:lnTo>
                      <a:pt x="468" y="162"/>
                    </a:lnTo>
                    <a:lnTo>
                      <a:pt x="476" y="176"/>
                    </a:lnTo>
                    <a:lnTo>
                      <a:pt x="486" y="192"/>
                    </a:lnTo>
                    <a:lnTo>
                      <a:pt x="494" y="206"/>
                    </a:lnTo>
                    <a:lnTo>
                      <a:pt x="504" y="222"/>
                    </a:lnTo>
                    <a:lnTo>
                      <a:pt x="512" y="238"/>
                    </a:lnTo>
                    <a:lnTo>
                      <a:pt x="520" y="254"/>
                    </a:lnTo>
                    <a:lnTo>
                      <a:pt x="524" y="270"/>
                    </a:lnTo>
                    <a:lnTo>
                      <a:pt x="524" y="286"/>
                    </a:lnTo>
                    <a:lnTo>
                      <a:pt x="524" y="302"/>
                    </a:lnTo>
                    <a:lnTo>
                      <a:pt x="520" y="318"/>
                    </a:lnTo>
                    <a:lnTo>
                      <a:pt x="514" y="336"/>
                    </a:lnTo>
                    <a:lnTo>
                      <a:pt x="504" y="356"/>
                    </a:lnTo>
                    <a:lnTo>
                      <a:pt x="496" y="378"/>
                    </a:lnTo>
                    <a:lnTo>
                      <a:pt x="488" y="396"/>
                    </a:lnTo>
                    <a:lnTo>
                      <a:pt x="478" y="416"/>
                    </a:lnTo>
                    <a:lnTo>
                      <a:pt x="472" y="434"/>
                    </a:lnTo>
                    <a:lnTo>
                      <a:pt x="468" y="452"/>
                    </a:lnTo>
                    <a:lnTo>
                      <a:pt x="468" y="468"/>
                    </a:lnTo>
                    <a:lnTo>
                      <a:pt x="468" y="484"/>
                    </a:lnTo>
                    <a:lnTo>
                      <a:pt x="472" y="498"/>
                    </a:lnTo>
                    <a:lnTo>
                      <a:pt x="478" y="514"/>
                    </a:lnTo>
                    <a:lnTo>
                      <a:pt x="488" y="530"/>
                    </a:lnTo>
                    <a:lnTo>
                      <a:pt x="496" y="548"/>
                    </a:lnTo>
                    <a:lnTo>
                      <a:pt x="504" y="564"/>
                    </a:lnTo>
                    <a:lnTo>
                      <a:pt x="514" y="580"/>
                    </a:lnTo>
                    <a:lnTo>
                      <a:pt x="520" y="596"/>
                    </a:lnTo>
                    <a:lnTo>
                      <a:pt x="524" y="612"/>
                    </a:lnTo>
                    <a:lnTo>
                      <a:pt x="524" y="628"/>
                    </a:lnTo>
                    <a:lnTo>
                      <a:pt x="524" y="644"/>
                    </a:lnTo>
                    <a:lnTo>
                      <a:pt x="520" y="660"/>
                    </a:lnTo>
                    <a:lnTo>
                      <a:pt x="514" y="678"/>
                    </a:lnTo>
                    <a:lnTo>
                      <a:pt x="504" y="698"/>
                    </a:lnTo>
                    <a:lnTo>
                      <a:pt x="496" y="720"/>
                    </a:lnTo>
                    <a:lnTo>
                      <a:pt x="488" y="738"/>
                    </a:lnTo>
                    <a:lnTo>
                      <a:pt x="478" y="758"/>
                    </a:lnTo>
                    <a:lnTo>
                      <a:pt x="472" y="776"/>
                    </a:lnTo>
                    <a:lnTo>
                      <a:pt x="468" y="794"/>
                    </a:lnTo>
                    <a:lnTo>
                      <a:pt x="468" y="810"/>
                    </a:lnTo>
                    <a:lnTo>
                      <a:pt x="468" y="826"/>
                    </a:lnTo>
                    <a:lnTo>
                      <a:pt x="474" y="840"/>
                    </a:lnTo>
                    <a:lnTo>
                      <a:pt x="484" y="858"/>
                    </a:lnTo>
                    <a:lnTo>
                      <a:pt x="498" y="876"/>
                    </a:lnTo>
                    <a:lnTo>
                      <a:pt x="516" y="896"/>
                    </a:lnTo>
                    <a:lnTo>
                      <a:pt x="538" y="918"/>
                    </a:lnTo>
                    <a:lnTo>
                      <a:pt x="558" y="936"/>
                    </a:lnTo>
                    <a:lnTo>
                      <a:pt x="572" y="950"/>
                    </a:lnTo>
                    <a:lnTo>
                      <a:pt x="580" y="956"/>
                    </a:lnTo>
                    <a:lnTo>
                      <a:pt x="582" y="958"/>
                    </a:lnTo>
                  </a:path>
                </a:pathLst>
              </a:custGeom>
              <a:noFill/>
              <a:ln w="28575" algn="ctr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lIns="80467" tIns="40234" rIns="80467" bIns="40234"/>
              <a:lstStyle/>
              <a:p>
                <a:endParaRPr lang="en-US"/>
              </a:p>
            </p:txBody>
          </p:sp>
          <p:sp>
            <p:nvSpPr>
              <p:cNvPr id="39998" name="Text Box 16"/>
              <p:cNvSpPr txBox="1">
                <a:spLocks noChangeArrowheads="1"/>
              </p:cNvSpPr>
              <p:nvPr/>
            </p:nvSpPr>
            <p:spPr bwMode="auto">
              <a:xfrm>
                <a:off x="3694908" y="1362074"/>
                <a:ext cx="536575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(</a:t>
                </a:r>
                <a:r>
                  <a:rPr lang="ro-RO" sz="1600" i="1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ro-RO" sz="16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sz="1600">
                    <a:solidFill>
                      <a:srgbClr val="000000"/>
                    </a:solidFill>
                  </a:rPr>
                  <a:t>)</a:t>
                </a:r>
                <a:endParaRPr lang="en-US"/>
              </a:p>
            </p:txBody>
          </p:sp>
          <p:sp>
            <p:nvSpPr>
              <p:cNvPr id="99" name="Oval 26"/>
              <p:cNvSpPr>
                <a:spLocks noChangeAspect="1" noChangeArrowheads="1"/>
              </p:cNvSpPr>
              <p:nvPr/>
            </p:nvSpPr>
            <p:spPr bwMode="auto">
              <a:xfrm>
                <a:off x="2852057" y="1461748"/>
                <a:ext cx="126508" cy="11509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28"/>
              <p:cNvSpPr>
                <a:spLocks noChangeArrowheads="1"/>
              </p:cNvSpPr>
              <p:nvPr/>
            </p:nvSpPr>
            <p:spPr bwMode="auto">
              <a:xfrm rot="5400000">
                <a:off x="2728121" y="1413553"/>
                <a:ext cx="398462" cy="21113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30"/>
              <p:cNvSpPr>
                <a:spLocks noChangeAspect="1" noChangeArrowheads="1"/>
              </p:cNvSpPr>
              <p:nvPr/>
            </p:nvSpPr>
            <p:spPr bwMode="auto">
              <a:xfrm flipV="1">
                <a:off x="2864646" y="1272265"/>
                <a:ext cx="111125" cy="968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30"/>
              <p:cNvSpPr>
                <a:spLocks noChangeAspect="1" noChangeArrowheads="1"/>
              </p:cNvSpPr>
              <p:nvPr/>
            </p:nvSpPr>
            <p:spPr bwMode="auto">
              <a:xfrm flipV="1">
                <a:off x="2874171" y="1667553"/>
                <a:ext cx="109538" cy="968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Line 12"/>
              <p:cNvSpPr>
                <a:spLocks noChangeShapeType="1"/>
              </p:cNvSpPr>
              <p:nvPr/>
            </p:nvSpPr>
            <p:spPr bwMode="auto">
              <a:xfrm>
                <a:off x="2003426" y="1508578"/>
                <a:ext cx="85407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2"/>
              <p:cNvSpPr>
                <a:spLocks noChangeShapeType="1"/>
              </p:cNvSpPr>
              <p:nvPr/>
            </p:nvSpPr>
            <p:spPr bwMode="auto">
              <a:xfrm>
                <a:off x="1997982" y="1557336"/>
                <a:ext cx="85407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729583" y="2182812"/>
              <a:ext cx="3471863" cy="1081087"/>
              <a:chOff x="1729583" y="2182812"/>
              <a:chExt cx="3471863" cy="1081087"/>
            </a:xfrm>
          </p:grpSpPr>
          <p:sp>
            <p:nvSpPr>
              <p:cNvPr id="39946" name="Line 14"/>
              <p:cNvSpPr>
                <a:spLocks noChangeShapeType="1"/>
              </p:cNvSpPr>
              <p:nvPr/>
            </p:nvSpPr>
            <p:spPr bwMode="auto">
              <a:xfrm flipV="1">
                <a:off x="1993108" y="2260599"/>
                <a:ext cx="2159000" cy="46831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21"/>
              <p:cNvSpPr>
                <a:spLocks noChangeShapeType="1"/>
              </p:cNvSpPr>
              <p:nvPr/>
            </p:nvSpPr>
            <p:spPr bwMode="auto">
              <a:xfrm>
                <a:off x="2355058" y="2897187"/>
                <a:ext cx="1797050" cy="33337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9962" name="Text Box 45"/>
              <p:cNvSpPr txBox="1">
                <a:spLocks noChangeArrowheads="1"/>
              </p:cNvSpPr>
              <p:nvPr/>
            </p:nvSpPr>
            <p:spPr bwMode="auto">
              <a:xfrm>
                <a:off x="4056858" y="2422524"/>
                <a:ext cx="415925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l-GR" sz="1700" i="1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r>
                  <a:rPr lang="en-US" sz="1700" i="1" baseline="30000">
                    <a:solidFill>
                      <a:srgbClr val="000000"/>
                    </a:solidFill>
                    <a:latin typeface="Times New Roman" pitchFamily="18" charset="0"/>
                  </a:rPr>
                  <a:t>−</a:t>
                </a:r>
                <a:endParaRPr lang="en-US"/>
              </a:p>
            </p:txBody>
          </p:sp>
          <p:sp>
            <p:nvSpPr>
              <p:cNvPr id="39963" name="Text Box 46"/>
              <p:cNvSpPr txBox="1">
                <a:spLocks noChangeArrowheads="1"/>
              </p:cNvSpPr>
              <p:nvPr/>
            </p:nvSpPr>
            <p:spPr bwMode="auto">
              <a:xfrm>
                <a:off x="4045745" y="2189162"/>
                <a:ext cx="492125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l-GR" sz="1700" i="1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r>
                  <a:rPr lang="en-US" sz="1700" i="1" baseline="3000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 flipV="1">
                <a:off x="2366170" y="2746374"/>
                <a:ext cx="1785938" cy="147637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76" name="Text Box 46"/>
              <p:cNvSpPr txBox="1">
                <a:spLocks noChangeArrowheads="1"/>
              </p:cNvSpPr>
              <p:nvPr/>
            </p:nvSpPr>
            <p:spPr bwMode="auto">
              <a:xfrm>
                <a:off x="4045745" y="2925762"/>
                <a:ext cx="50800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l-GR" sz="1700" i="1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r>
                  <a:rPr lang="en-US" sz="1700" i="1" baseline="3000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/>
              </a:p>
            </p:txBody>
          </p:sp>
          <p:sp>
            <p:nvSpPr>
              <p:cNvPr id="39977" name="Freeform 29"/>
              <p:cNvSpPr>
                <a:spLocks noEditPoints="1"/>
              </p:cNvSpPr>
              <p:nvPr/>
            </p:nvSpPr>
            <p:spPr bwMode="auto">
              <a:xfrm rot="20867220">
                <a:off x="2578895" y="2590799"/>
                <a:ext cx="227013" cy="266700"/>
              </a:xfrm>
              <a:custGeom>
                <a:avLst/>
                <a:gdLst>
                  <a:gd name="T0" fmla="*/ 0 w 582"/>
                  <a:gd name="T1" fmla="*/ 0 h 958"/>
                  <a:gd name="T2" fmla="*/ 0 w 582"/>
                  <a:gd name="T3" fmla="*/ 0 h 958"/>
                  <a:gd name="T4" fmla="*/ 0 w 582"/>
                  <a:gd name="T5" fmla="*/ 0 h 958"/>
                  <a:gd name="T6" fmla="*/ 0 w 582"/>
                  <a:gd name="T7" fmla="*/ 0 h 958"/>
                  <a:gd name="T8" fmla="*/ 0 w 582"/>
                  <a:gd name="T9" fmla="*/ 0 h 958"/>
                  <a:gd name="T10" fmla="*/ 0 w 582"/>
                  <a:gd name="T11" fmla="*/ 0 h 958"/>
                  <a:gd name="T12" fmla="*/ 0 w 582"/>
                  <a:gd name="T13" fmla="*/ 0 h 958"/>
                  <a:gd name="T14" fmla="*/ 0 w 582"/>
                  <a:gd name="T15" fmla="*/ 0 h 958"/>
                  <a:gd name="T16" fmla="*/ 0 w 582"/>
                  <a:gd name="T17" fmla="*/ 0 h 958"/>
                  <a:gd name="T18" fmla="*/ 0 w 582"/>
                  <a:gd name="T19" fmla="*/ 0 h 958"/>
                  <a:gd name="T20" fmla="*/ 0 w 582"/>
                  <a:gd name="T21" fmla="*/ 0 h 958"/>
                  <a:gd name="T22" fmla="*/ 0 w 582"/>
                  <a:gd name="T23" fmla="*/ 0 h 958"/>
                  <a:gd name="T24" fmla="*/ 0 w 582"/>
                  <a:gd name="T25" fmla="*/ 0 h 958"/>
                  <a:gd name="T26" fmla="*/ 0 w 582"/>
                  <a:gd name="T27" fmla="*/ 0 h 958"/>
                  <a:gd name="T28" fmla="*/ 0 w 582"/>
                  <a:gd name="T29" fmla="*/ 0 h 958"/>
                  <a:gd name="T30" fmla="*/ 0 w 582"/>
                  <a:gd name="T31" fmla="*/ 0 h 958"/>
                  <a:gd name="T32" fmla="*/ 0 w 582"/>
                  <a:gd name="T33" fmla="*/ 0 h 958"/>
                  <a:gd name="T34" fmla="*/ 0 w 582"/>
                  <a:gd name="T35" fmla="*/ 0 h 958"/>
                  <a:gd name="T36" fmla="*/ 0 w 582"/>
                  <a:gd name="T37" fmla="*/ 0 h 958"/>
                  <a:gd name="T38" fmla="*/ 0 w 582"/>
                  <a:gd name="T39" fmla="*/ 0 h 958"/>
                  <a:gd name="T40" fmla="*/ 0 w 582"/>
                  <a:gd name="T41" fmla="*/ 0 h 958"/>
                  <a:gd name="T42" fmla="*/ 0 w 582"/>
                  <a:gd name="T43" fmla="*/ 0 h 958"/>
                  <a:gd name="T44" fmla="*/ 0 w 582"/>
                  <a:gd name="T45" fmla="*/ 0 h 958"/>
                  <a:gd name="T46" fmla="*/ 0 w 582"/>
                  <a:gd name="T47" fmla="*/ 0 h 958"/>
                  <a:gd name="T48" fmla="*/ 0 w 582"/>
                  <a:gd name="T49" fmla="*/ 0 h 958"/>
                  <a:gd name="T50" fmla="*/ 0 w 582"/>
                  <a:gd name="T51" fmla="*/ 0 h 958"/>
                  <a:gd name="T52" fmla="*/ 0 w 582"/>
                  <a:gd name="T53" fmla="*/ 0 h 958"/>
                  <a:gd name="T54" fmla="*/ 0 w 582"/>
                  <a:gd name="T55" fmla="*/ 0 h 958"/>
                  <a:gd name="T56" fmla="*/ 0 w 582"/>
                  <a:gd name="T57" fmla="*/ 0 h 958"/>
                  <a:gd name="T58" fmla="*/ 0 w 582"/>
                  <a:gd name="T59" fmla="*/ 0 h 958"/>
                  <a:gd name="T60" fmla="*/ 0 w 582"/>
                  <a:gd name="T61" fmla="*/ 0 h 958"/>
                  <a:gd name="T62" fmla="*/ 0 w 582"/>
                  <a:gd name="T63" fmla="*/ 0 h 958"/>
                  <a:gd name="T64" fmla="*/ 0 w 582"/>
                  <a:gd name="T65" fmla="*/ 0 h 958"/>
                  <a:gd name="T66" fmla="*/ 0 w 582"/>
                  <a:gd name="T67" fmla="*/ 0 h 958"/>
                  <a:gd name="T68" fmla="*/ 0 w 582"/>
                  <a:gd name="T69" fmla="*/ 0 h 958"/>
                  <a:gd name="T70" fmla="*/ 0 w 582"/>
                  <a:gd name="T71" fmla="*/ 0 h 958"/>
                  <a:gd name="T72" fmla="*/ 0 w 582"/>
                  <a:gd name="T73" fmla="*/ 0 h 958"/>
                  <a:gd name="T74" fmla="*/ 0 w 582"/>
                  <a:gd name="T75" fmla="*/ 0 h 958"/>
                  <a:gd name="T76" fmla="*/ 0 w 582"/>
                  <a:gd name="T77" fmla="*/ 0 h 958"/>
                  <a:gd name="T78" fmla="*/ 0 w 582"/>
                  <a:gd name="T79" fmla="*/ 0 h 958"/>
                  <a:gd name="T80" fmla="*/ 0 w 582"/>
                  <a:gd name="T81" fmla="*/ 0 h 958"/>
                  <a:gd name="T82" fmla="*/ 0 w 582"/>
                  <a:gd name="T83" fmla="*/ 0 h 958"/>
                  <a:gd name="T84" fmla="*/ 0 w 582"/>
                  <a:gd name="T85" fmla="*/ 0 h 958"/>
                  <a:gd name="T86" fmla="*/ 0 w 582"/>
                  <a:gd name="T87" fmla="*/ 0 h 958"/>
                  <a:gd name="T88" fmla="*/ 0 w 582"/>
                  <a:gd name="T89" fmla="*/ 0 h 958"/>
                  <a:gd name="T90" fmla="*/ 0 w 582"/>
                  <a:gd name="T91" fmla="*/ 0 h 958"/>
                  <a:gd name="T92" fmla="*/ 0 w 582"/>
                  <a:gd name="T93" fmla="*/ 0 h 958"/>
                  <a:gd name="T94" fmla="*/ 0 w 582"/>
                  <a:gd name="T95" fmla="*/ 0 h 958"/>
                  <a:gd name="T96" fmla="*/ 0 w 582"/>
                  <a:gd name="T97" fmla="*/ 0 h 958"/>
                  <a:gd name="T98" fmla="*/ 0 w 582"/>
                  <a:gd name="T99" fmla="*/ 0 h 958"/>
                  <a:gd name="T100" fmla="*/ 0 w 582"/>
                  <a:gd name="T101" fmla="*/ 0 h 958"/>
                  <a:gd name="T102" fmla="*/ 0 w 582"/>
                  <a:gd name="T103" fmla="*/ 0 h 958"/>
                  <a:gd name="T104" fmla="*/ 0 w 582"/>
                  <a:gd name="T105" fmla="*/ 0 h 958"/>
                  <a:gd name="T106" fmla="*/ 0 w 582"/>
                  <a:gd name="T107" fmla="*/ 0 h 958"/>
                  <a:gd name="T108" fmla="*/ 0 w 582"/>
                  <a:gd name="T109" fmla="*/ 0 h 958"/>
                  <a:gd name="T110" fmla="*/ 0 w 582"/>
                  <a:gd name="T111" fmla="*/ 0 h 958"/>
                  <a:gd name="T112" fmla="*/ 0 w 582"/>
                  <a:gd name="T113" fmla="*/ 0 h 958"/>
                  <a:gd name="T114" fmla="*/ 0 w 582"/>
                  <a:gd name="T115" fmla="*/ 0 h 958"/>
                  <a:gd name="T116" fmla="*/ 0 w 582"/>
                  <a:gd name="T117" fmla="*/ 0 h 958"/>
                  <a:gd name="T118" fmla="*/ 0 w 582"/>
                  <a:gd name="T119" fmla="*/ 0 h 958"/>
                  <a:gd name="T120" fmla="*/ 0 w 582"/>
                  <a:gd name="T121" fmla="*/ 0 h 9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82"/>
                  <a:gd name="T184" fmla="*/ 0 h 958"/>
                  <a:gd name="T185" fmla="*/ 582 w 582"/>
                  <a:gd name="T186" fmla="*/ 958 h 9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82" h="958">
                    <a:moveTo>
                      <a:pt x="66" y="0"/>
                    </a:moveTo>
                    <a:lnTo>
                      <a:pt x="66" y="2"/>
                    </a:lnTo>
                    <a:lnTo>
                      <a:pt x="62" y="8"/>
                    </a:lnTo>
                    <a:lnTo>
                      <a:pt x="52" y="20"/>
                    </a:lnTo>
                    <a:lnTo>
                      <a:pt x="38" y="40"/>
                    </a:lnTo>
                    <a:lnTo>
                      <a:pt x="24" y="60"/>
                    </a:lnTo>
                    <a:lnTo>
                      <a:pt x="14" y="80"/>
                    </a:lnTo>
                    <a:lnTo>
                      <a:pt x="6" y="96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4" y="150"/>
                    </a:lnTo>
                    <a:lnTo>
                      <a:pt x="10" y="162"/>
                    </a:lnTo>
                    <a:lnTo>
                      <a:pt x="18" y="176"/>
                    </a:lnTo>
                    <a:lnTo>
                      <a:pt x="28" y="192"/>
                    </a:lnTo>
                    <a:lnTo>
                      <a:pt x="36" y="206"/>
                    </a:lnTo>
                    <a:lnTo>
                      <a:pt x="46" y="222"/>
                    </a:lnTo>
                    <a:lnTo>
                      <a:pt x="54" y="238"/>
                    </a:lnTo>
                    <a:lnTo>
                      <a:pt x="62" y="254"/>
                    </a:lnTo>
                    <a:lnTo>
                      <a:pt x="66" y="270"/>
                    </a:lnTo>
                    <a:lnTo>
                      <a:pt x="66" y="286"/>
                    </a:lnTo>
                    <a:lnTo>
                      <a:pt x="66" y="302"/>
                    </a:lnTo>
                    <a:lnTo>
                      <a:pt x="62" y="318"/>
                    </a:lnTo>
                    <a:lnTo>
                      <a:pt x="54" y="336"/>
                    </a:lnTo>
                    <a:lnTo>
                      <a:pt x="46" y="356"/>
                    </a:lnTo>
                    <a:lnTo>
                      <a:pt x="38" y="378"/>
                    </a:lnTo>
                    <a:lnTo>
                      <a:pt x="30" y="396"/>
                    </a:lnTo>
                    <a:lnTo>
                      <a:pt x="20" y="416"/>
                    </a:lnTo>
                    <a:lnTo>
                      <a:pt x="14" y="434"/>
                    </a:lnTo>
                    <a:lnTo>
                      <a:pt x="10" y="452"/>
                    </a:lnTo>
                    <a:lnTo>
                      <a:pt x="10" y="468"/>
                    </a:lnTo>
                    <a:lnTo>
                      <a:pt x="10" y="484"/>
                    </a:lnTo>
                    <a:lnTo>
                      <a:pt x="14" y="498"/>
                    </a:lnTo>
                    <a:lnTo>
                      <a:pt x="20" y="514"/>
                    </a:lnTo>
                    <a:lnTo>
                      <a:pt x="30" y="530"/>
                    </a:lnTo>
                    <a:lnTo>
                      <a:pt x="38" y="548"/>
                    </a:lnTo>
                    <a:lnTo>
                      <a:pt x="46" y="564"/>
                    </a:lnTo>
                    <a:lnTo>
                      <a:pt x="54" y="580"/>
                    </a:lnTo>
                    <a:lnTo>
                      <a:pt x="62" y="596"/>
                    </a:lnTo>
                    <a:lnTo>
                      <a:pt x="66" y="612"/>
                    </a:lnTo>
                    <a:lnTo>
                      <a:pt x="66" y="628"/>
                    </a:lnTo>
                    <a:lnTo>
                      <a:pt x="66" y="644"/>
                    </a:lnTo>
                    <a:lnTo>
                      <a:pt x="62" y="660"/>
                    </a:lnTo>
                    <a:lnTo>
                      <a:pt x="54" y="678"/>
                    </a:lnTo>
                    <a:lnTo>
                      <a:pt x="46" y="698"/>
                    </a:lnTo>
                    <a:lnTo>
                      <a:pt x="38" y="720"/>
                    </a:lnTo>
                    <a:lnTo>
                      <a:pt x="30" y="738"/>
                    </a:lnTo>
                    <a:lnTo>
                      <a:pt x="20" y="758"/>
                    </a:lnTo>
                    <a:lnTo>
                      <a:pt x="14" y="776"/>
                    </a:lnTo>
                    <a:lnTo>
                      <a:pt x="10" y="794"/>
                    </a:lnTo>
                    <a:lnTo>
                      <a:pt x="10" y="810"/>
                    </a:lnTo>
                    <a:lnTo>
                      <a:pt x="10" y="826"/>
                    </a:lnTo>
                    <a:lnTo>
                      <a:pt x="16" y="840"/>
                    </a:lnTo>
                    <a:lnTo>
                      <a:pt x="26" y="858"/>
                    </a:lnTo>
                    <a:lnTo>
                      <a:pt x="40" y="876"/>
                    </a:lnTo>
                    <a:lnTo>
                      <a:pt x="58" y="896"/>
                    </a:lnTo>
                    <a:lnTo>
                      <a:pt x="80" y="918"/>
                    </a:lnTo>
                    <a:lnTo>
                      <a:pt x="100" y="936"/>
                    </a:lnTo>
                    <a:lnTo>
                      <a:pt x="114" y="950"/>
                    </a:lnTo>
                    <a:lnTo>
                      <a:pt x="122" y="956"/>
                    </a:lnTo>
                    <a:lnTo>
                      <a:pt x="124" y="958"/>
                    </a:lnTo>
                    <a:moveTo>
                      <a:pt x="296" y="0"/>
                    </a:moveTo>
                    <a:lnTo>
                      <a:pt x="294" y="2"/>
                    </a:lnTo>
                    <a:lnTo>
                      <a:pt x="290" y="8"/>
                    </a:lnTo>
                    <a:lnTo>
                      <a:pt x="280" y="20"/>
                    </a:lnTo>
                    <a:lnTo>
                      <a:pt x="268" y="40"/>
                    </a:lnTo>
                    <a:lnTo>
                      <a:pt x="254" y="60"/>
                    </a:lnTo>
                    <a:lnTo>
                      <a:pt x="242" y="80"/>
                    </a:lnTo>
                    <a:lnTo>
                      <a:pt x="234" y="96"/>
                    </a:lnTo>
                    <a:lnTo>
                      <a:pt x="230" y="112"/>
                    </a:lnTo>
                    <a:lnTo>
                      <a:pt x="228" y="124"/>
                    </a:lnTo>
                    <a:lnTo>
                      <a:pt x="230" y="138"/>
                    </a:lnTo>
                    <a:lnTo>
                      <a:pt x="234" y="150"/>
                    </a:lnTo>
                    <a:lnTo>
                      <a:pt x="238" y="162"/>
                    </a:lnTo>
                    <a:lnTo>
                      <a:pt x="248" y="176"/>
                    </a:lnTo>
                    <a:lnTo>
                      <a:pt x="256" y="192"/>
                    </a:lnTo>
                    <a:lnTo>
                      <a:pt x="264" y="206"/>
                    </a:lnTo>
                    <a:lnTo>
                      <a:pt x="276" y="222"/>
                    </a:lnTo>
                    <a:lnTo>
                      <a:pt x="282" y="238"/>
                    </a:lnTo>
                    <a:lnTo>
                      <a:pt x="290" y="254"/>
                    </a:lnTo>
                    <a:lnTo>
                      <a:pt x="294" y="270"/>
                    </a:lnTo>
                    <a:lnTo>
                      <a:pt x="296" y="286"/>
                    </a:lnTo>
                    <a:lnTo>
                      <a:pt x="294" y="302"/>
                    </a:lnTo>
                    <a:lnTo>
                      <a:pt x="290" y="318"/>
                    </a:lnTo>
                    <a:lnTo>
                      <a:pt x="284" y="336"/>
                    </a:lnTo>
                    <a:lnTo>
                      <a:pt x="276" y="356"/>
                    </a:lnTo>
                    <a:lnTo>
                      <a:pt x="266" y="378"/>
                    </a:lnTo>
                    <a:lnTo>
                      <a:pt x="258" y="396"/>
                    </a:lnTo>
                    <a:lnTo>
                      <a:pt x="250" y="416"/>
                    </a:lnTo>
                    <a:lnTo>
                      <a:pt x="244" y="434"/>
                    </a:lnTo>
                    <a:lnTo>
                      <a:pt x="240" y="452"/>
                    </a:lnTo>
                    <a:lnTo>
                      <a:pt x="238" y="468"/>
                    </a:lnTo>
                    <a:lnTo>
                      <a:pt x="240" y="484"/>
                    </a:lnTo>
                    <a:lnTo>
                      <a:pt x="244" y="498"/>
                    </a:lnTo>
                    <a:lnTo>
                      <a:pt x="250" y="514"/>
                    </a:lnTo>
                    <a:lnTo>
                      <a:pt x="258" y="530"/>
                    </a:lnTo>
                    <a:lnTo>
                      <a:pt x="268" y="548"/>
                    </a:lnTo>
                    <a:lnTo>
                      <a:pt x="276" y="564"/>
                    </a:lnTo>
                    <a:lnTo>
                      <a:pt x="284" y="580"/>
                    </a:lnTo>
                    <a:lnTo>
                      <a:pt x="290" y="596"/>
                    </a:lnTo>
                    <a:lnTo>
                      <a:pt x="294" y="612"/>
                    </a:lnTo>
                    <a:lnTo>
                      <a:pt x="296" y="628"/>
                    </a:lnTo>
                    <a:lnTo>
                      <a:pt x="294" y="644"/>
                    </a:lnTo>
                    <a:lnTo>
                      <a:pt x="290" y="660"/>
                    </a:lnTo>
                    <a:lnTo>
                      <a:pt x="284" y="678"/>
                    </a:lnTo>
                    <a:lnTo>
                      <a:pt x="276" y="698"/>
                    </a:lnTo>
                    <a:lnTo>
                      <a:pt x="266" y="720"/>
                    </a:lnTo>
                    <a:lnTo>
                      <a:pt x="258" y="738"/>
                    </a:lnTo>
                    <a:lnTo>
                      <a:pt x="250" y="758"/>
                    </a:lnTo>
                    <a:lnTo>
                      <a:pt x="244" y="776"/>
                    </a:lnTo>
                    <a:lnTo>
                      <a:pt x="240" y="794"/>
                    </a:lnTo>
                    <a:lnTo>
                      <a:pt x="238" y="810"/>
                    </a:lnTo>
                    <a:lnTo>
                      <a:pt x="240" y="826"/>
                    </a:lnTo>
                    <a:lnTo>
                      <a:pt x="246" y="840"/>
                    </a:lnTo>
                    <a:lnTo>
                      <a:pt x="254" y="858"/>
                    </a:lnTo>
                    <a:lnTo>
                      <a:pt x="268" y="876"/>
                    </a:lnTo>
                    <a:lnTo>
                      <a:pt x="288" y="896"/>
                    </a:lnTo>
                    <a:lnTo>
                      <a:pt x="310" y="918"/>
                    </a:lnTo>
                    <a:lnTo>
                      <a:pt x="330" y="936"/>
                    </a:lnTo>
                    <a:lnTo>
                      <a:pt x="344" y="950"/>
                    </a:lnTo>
                    <a:lnTo>
                      <a:pt x="352" y="956"/>
                    </a:lnTo>
                    <a:lnTo>
                      <a:pt x="352" y="958"/>
                    </a:lnTo>
                    <a:moveTo>
                      <a:pt x="524" y="0"/>
                    </a:moveTo>
                    <a:lnTo>
                      <a:pt x="524" y="2"/>
                    </a:lnTo>
                    <a:lnTo>
                      <a:pt x="520" y="8"/>
                    </a:lnTo>
                    <a:lnTo>
                      <a:pt x="510" y="20"/>
                    </a:lnTo>
                    <a:lnTo>
                      <a:pt x="496" y="40"/>
                    </a:lnTo>
                    <a:lnTo>
                      <a:pt x="482" y="60"/>
                    </a:lnTo>
                    <a:lnTo>
                      <a:pt x="472" y="80"/>
                    </a:lnTo>
                    <a:lnTo>
                      <a:pt x="464" y="96"/>
                    </a:lnTo>
                    <a:lnTo>
                      <a:pt x="458" y="112"/>
                    </a:lnTo>
                    <a:lnTo>
                      <a:pt x="458" y="124"/>
                    </a:lnTo>
                    <a:lnTo>
                      <a:pt x="458" y="138"/>
                    </a:lnTo>
                    <a:lnTo>
                      <a:pt x="462" y="150"/>
                    </a:lnTo>
                    <a:lnTo>
                      <a:pt x="468" y="162"/>
                    </a:lnTo>
                    <a:lnTo>
                      <a:pt x="476" y="176"/>
                    </a:lnTo>
                    <a:lnTo>
                      <a:pt x="486" y="192"/>
                    </a:lnTo>
                    <a:lnTo>
                      <a:pt x="494" y="206"/>
                    </a:lnTo>
                    <a:lnTo>
                      <a:pt x="504" y="222"/>
                    </a:lnTo>
                    <a:lnTo>
                      <a:pt x="512" y="238"/>
                    </a:lnTo>
                    <a:lnTo>
                      <a:pt x="520" y="254"/>
                    </a:lnTo>
                    <a:lnTo>
                      <a:pt x="524" y="270"/>
                    </a:lnTo>
                    <a:lnTo>
                      <a:pt x="524" y="286"/>
                    </a:lnTo>
                    <a:lnTo>
                      <a:pt x="524" y="302"/>
                    </a:lnTo>
                    <a:lnTo>
                      <a:pt x="520" y="318"/>
                    </a:lnTo>
                    <a:lnTo>
                      <a:pt x="514" y="336"/>
                    </a:lnTo>
                    <a:lnTo>
                      <a:pt x="504" y="356"/>
                    </a:lnTo>
                    <a:lnTo>
                      <a:pt x="496" y="378"/>
                    </a:lnTo>
                    <a:lnTo>
                      <a:pt x="488" y="396"/>
                    </a:lnTo>
                    <a:lnTo>
                      <a:pt x="478" y="416"/>
                    </a:lnTo>
                    <a:lnTo>
                      <a:pt x="472" y="434"/>
                    </a:lnTo>
                    <a:lnTo>
                      <a:pt x="468" y="452"/>
                    </a:lnTo>
                    <a:lnTo>
                      <a:pt x="468" y="468"/>
                    </a:lnTo>
                    <a:lnTo>
                      <a:pt x="468" y="484"/>
                    </a:lnTo>
                    <a:lnTo>
                      <a:pt x="472" y="498"/>
                    </a:lnTo>
                    <a:lnTo>
                      <a:pt x="478" y="514"/>
                    </a:lnTo>
                    <a:lnTo>
                      <a:pt x="488" y="530"/>
                    </a:lnTo>
                    <a:lnTo>
                      <a:pt x="496" y="548"/>
                    </a:lnTo>
                    <a:lnTo>
                      <a:pt x="504" y="564"/>
                    </a:lnTo>
                    <a:lnTo>
                      <a:pt x="514" y="580"/>
                    </a:lnTo>
                    <a:lnTo>
                      <a:pt x="520" y="596"/>
                    </a:lnTo>
                    <a:lnTo>
                      <a:pt x="524" y="612"/>
                    </a:lnTo>
                    <a:lnTo>
                      <a:pt x="524" y="628"/>
                    </a:lnTo>
                    <a:lnTo>
                      <a:pt x="524" y="644"/>
                    </a:lnTo>
                    <a:lnTo>
                      <a:pt x="520" y="660"/>
                    </a:lnTo>
                    <a:lnTo>
                      <a:pt x="514" y="678"/>
                    </a:lnTo>
                    <a:lnTo>
                      <a:pt x="504" y="698"/>
                    </a:lnTo>
                    <a:lnTo>
                      <a:pt x="496" y="720"/>
                    </a:lnTo>
                    <a:lnTo>
                      <a:pt x="488" y="738"/>
                    </a:lnTo>
                    <a:lnTo>
                      <a:pt x="478" y="758"/>
                    </a:lnTo>
                    <a:lnTo>
                      <a:pt x="472" y="776"/>
                    </a:lnTo>
                    <a:lnTo>
                      <a:pt x="468" y="794"/>
                    </a:lnTo>
                    <a:lnTo>
                      <a:pt x="468" y="810"/>
                    </a:lnTo>
                    <a:lnTo>
                      <a:pt x="468" y="826"/>
                    </a:lnTo>
                    <a:lnTo>
                      <a:pt x="474" y="840"/>
                    </a:lnTo>
                    <a:lnTo>
                      <a:pt x="484" y="858"/>
                    </a:lnTo>
                    <a:lnTo>
                      <a:pt x="498" y="876"/>
                    </a:lnTo>
                    <a:lnTo>
                      <a:pt x="516" y="896"/>
                    </a:lnTo>
                    <a:lnTo>
                      <a:pt x="538" y="918"/>
                    </a:lnTo>
                    <a:lnTo>
                      <a:pt x="558" y="936"/>
                    </a:lnTo>
                    <a:lnTo>
                      <a:pt x="572" y="950"/>
                    </a:lnTo>
                    <a:lnTo>
                      <a:pt x="580" y="956"/>
                    </a:lnTo>
                    <a:lnTo>
                      <a:pt x="582" y="958"/>
                    </a:lnTo>
                  </a:path>
                </a:pathLst>
              </a:custGeom>
              <a:noFill/>
              <a:ln w="28575" algn="ctr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lIns="80467" tIns="40234" rIns="80467" bIns="40234"/>
              <a:lstStyle/>
              <a:p>
                <a:endParaRPr lang="en-US"/>
              </a:p>
            </p:txBody>
          </p:sp>
          <p:sp>
            <p:nvSpPr>
              <p:cNvPr id="39981" name="Right Brace 91"/>
              <p:cNvSpPr>
                <a:spLocks/>
              </p:cNvSpPr>
              <p:nvPr/>
            </p:nvSpPr>
            <p:spPr bwMode="auto">
              <a:xfrm>
                <a:off x="4310858" y="2211387"/>
                <a:ext cx="112713" cy="571500"/>
              </a:xfrm>
              <a:prstGeom prst="rightBrace">
                <a:avLst>
                  <a:gd name="adj1" fmla="val 8873"/>
                  <a:gd name="adj2" fmla="val 50000"/>
                </a:avLst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39984" name="Text Box 46"/>
              <p:cNvSpPr txBox="1">
                <a:spLocks noChangeArrowheads="1"/>
              </p:cNvSpPr>
              <p:nvPr/>
            </p:nvSpPr>
            <p:spPr bwMode="auto">
              <a:xfrm>
                <a:off x="1729583" y="2847011"/>
                <a:ext cx="88900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n-US" sz="1600" i="1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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itchFamily="18" charset="0"/>
                  </a:rPr>
                  <a:t>,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itchFamily="18" charset="0"/>
                  </a:rPr>
                  <a:t>,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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itchFamily="18" charset="0"/>
                  </a:rPr>
                  <a:t>,…</a:t>
                </a:r>
                <a:endParaRPr lang="en-US" dirty="0"/>
              </a:p>
            </p:txBody>
          </p:sp>
          <p:sp>
            <p:nvSpPr>
              <p:cNvPr id="39986" name="Text Box 49"/>
              <p:cNvSpPr txBox="1">
                <a:spLocks noChangeArrowheads="1"/>
              </p:cNvSpPr>
              <p:nvPr/>
            </p:nvSpPr>
            <p:spPr bwMode="auto">
              <a:xfrm>
                <a:off x="3642520" y="2365374"/>
                <a:ext cx="565150" cy="3238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(</a:t>
                </a:r>
                <a:r>
                  <a:rPr lang="en-US" sz="1600" b="1" i="1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en-US" sz="16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r>
                  <a:rPr lang="en-US" sz="1600">
                    <a:solidFill>
                      <a:srgbClr val="000000"/>
                    </a:solidFill>
                  </a:rPr>
                  <a:t>)</a:t>
                </a:r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2061029" y="2728686"/>
                <a:ext cx="306728" cy="184374"/>
                <a:chOff x="2113758" y="2760661"/>
                <a:chExt cx="254000" cy="152400"/>
              </a:xfrm>
            </p:grpSpPr>
            <p:cxnSp>
              <p:nvCxnSpPr>
                <p:cNvPr id="39965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2113758" y="2809874"/>
                  <a:ext cx="239713" cy="103187"/>
                </a:xfrm>
                <a:prstGeom prst="line">
                  <a:avLst/>
                </a:prstGeom>
                <a:noFill/>
                <a:ln w="19050" cmpd="dbl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999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2113758" y="2760661"/>
                  <a:ext cx="254000" cy="115888"/>
                </a:xfrm>
                <a:prstGeom prst="line">
                  <a:avLst/>
                </a:prstGeom>
                <a:noFill/>
                <a:ln w="19050" cmpd="dbl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40014" name="Rectangle 4"/>
              <p:cNvSpPr>
                <a:spLocks noChangeArrowheads="1"/>
              </p:cNvSpPr>
              <p:nvPr/>
            </p:nvSpPr>
            <p:spPr bwMode="auto">
              <a:xfrm>
                <a:off x="4421983" y="2182812"/>
                <a:ext cx="779463" cy="563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0467" tIns="40234" rIns="80467" bIns="40234"/>
              <a:lstStyle/>
              <a:p>
                <a:pPr algn="ctr"/>
                <a:r>
                  <a:rPr lang="en-US" sz="1600" b="1" i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Coulomb</a:t>
                </a:r>
                <a:endParaRPr lang="en-US" sz="1600" b="1" i="1" dirty="0">
                  <a:solidFill>
                    <a:srgbClr val="FF0000"/>
                  </a:solidFill>
                  <a:latin typeface="Arial Narrow" pitchFamily="34" charset="0"/>
                </a:endParaRPr>
              </a:p>
              <a:p>
                <a:pPr algn="ctr"/>
                <a:r>
                  <a:rPr lang="en-US" sz="1600" b="1" i="1" dirty="0">
                    <a:solidFill>
                      <a:srgbClr val="FF0000"/>
                    </a:solidFill>
                    <a:latin typeface="Arial Narrow" pitchFamily="34" charset="0"/>
                  </a:rPr>
                  <a:t>pairs</a:t>
                </a:r>
                <a:endParaRPr lang="en-US" dirty="0"/>
              </a:p>
            </p:txBody>
          </p:sp>
          <p:sp>
            <p:nvSpPr>
              <p:cNvPr id="114" name="Oval 26"/>
              <p:cNvSpPr>
                <a:spLocks noChangeAspect="1" noChangeArrowheads="1"/>
              </p:cNvSpPr>
              <p:nvPr/>
            </p:nvSpPr>
            <p:spPr bwMode="auto">
              <a:xfrm>
                <a:off x="2291766" y="2834537"/>
                <a:ext cx="117475" cy="1085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881983" y="3394074"/>
              <a:ext cx="3395663" cy="1651000"/>
              <a:chOff x="1881983" y="3394074"/>
              <a:chExt cx="3395663" cy="1651000"/>
            </a:xfrm>
          </p:grpSpPr>
          <p:sp>
            <p:nvSpPr>
              <p:cNvPr id="39967" name="Line 14"/>
              <p:cNvSpPr>
                <a:spLocks noChangeShapeType="1"/>
              </p:cNvSpPr>
              <p:nvPr/>
            </p:nvSpPr>
            <p:spPr bwMode="auto">
              <a:xfrm flipV="1">
                <a:off x="2039145" y="3522662"/>
                <a:ext cx="2112963" cy="44608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1"/>
              <p:cNvSpPr>
                <a:spLocks noChangeShapeType="1"/>
              </p:cNvSpPr>
              <p:nvPr/>
            </p:nvSpPr>
            <p:spPr bwMode="auto">
              <a:xfrm>
                <a:off x="2753520" y="4297362"/>
                <a:ext cx="1398588" cy="19685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9971" name="Text Box 45"/>
              <p:cNvSpPr txBox="1">
                <a:spLocks noChangeArrowheads="1"/>
              </p:cNvSpPr>
              <p:nvPr/>
            </p:nvSpPr>
            <p:spPr bwMode="auto">
              <a:xfrm>
                <a:off x="4045745" y="3867149"/>
                <a:ext cx="384175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l-GR" sz="1700" i="1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r>
                  <a:rPr lang="en-US" sz="1700" i="1" baseline="30000">
                    <a:solidFill>
                      <a:srgbClr val="000000"/>
                    </a:solidFill>
                    <a:latin typeface="Times New Roman" pitchFamily="18" charset="0"/>
                  </a:rPr>
                  <a:t>−</a:t>
                </a:r>
                <a:endParaRPr lang="en-US"/>
              </a:p>
            </p:txBody>
          </p:sp>
          <p:sp>
            <p:nvSpPr>
              <p:cNvPr id="39972" name="Text Box 46"/>
              <p:cNvSpPr txBox="1">
                <a:spLocks noChangeArrowheads="1"/>
              </p:cNvSpPr>
              <p:nvPr/>
            </p:nvSpPr>
            <p:spPr bwMode="auto">
              <a:xfrm>
                <a:off x="4026695" y="3471862"/>
                <a:ext cx="3746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l-GR" sz="1700" i="1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r>
                  <a:rPr lang="en-US" sz="1700" i="1" baseline="3000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/>
              </a:p>
            </p:txBody>
          </p:sp>
          <p:sp>
            <p:nvSpPr>
              <p:cNvPr id="79" name="Line 14"/>
              <p:cNvSpPr>
                <a:spLocks noChangeShapeType="1"/>
              </p:cNvSpPr>
              <p:nvPr/>
            </p:nvSpPr>
            <p:spPr bwMode="auto">
              <a:xfrm flipV="1">
                <a:off x="2766220" y="4202112"/>
                <a:ext cx="1385888" cy="8890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944915" y="3933371"/>
                <a:ext cx="821306" cy="395965"/>
                <a:chOff x="2082007" y="3990974"/>
                <a:chExt cx="684214" cy="338362"/>
              </a:xfrm>
            </p:grpSpPr>
            <p:cxnSp>
              <p:nvCxnSpPr>
                <p:cNvPr id="39974" name="Straight Connector 79"/>
                <p:cNvCxnSpPr>
                  <a:cxnSpLocks noChangeShapeType="1"/>
                </p:cNvCxnSpPr>
                <p:nvPr/>
              </p:nvCxnSpPr>
              <p:spPr bwMode="auto">
                <a:xfrm>
                  <a:off x="2094708" y="3990974"/>
                  <a:ext cx="671513" cy="288925"/>
                </a:xfrm>
                <a:prstGeom prst="line">
                  <a:avLst/>
                </a:prstGeom>
                <a:noFill/>
                <a:ln w="19050" cmpd="dbl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975" name="Straight Connector 80"/>
                <p:cNvCxnSpPr>
                  <a:cxnSpLocks noChangeShapeType="1"/>
                </p:cNvCxnSpPr>
                <p:nvPr/>
              </p:nvCxnSpPr>
              <p:spPr bwMode="auto">
                <a:xfrm>
                  <a:off x="2082007" y="4032474"/>
                  <a:ext cx="676275" cy="296862"/>
                </a:xfrm>
                <a:prstGeom prst="line">
                  <a:avLst/>
                </a:prstGeom>
                <a:noFill/>
                <a:ln w="19050" cmpd="dbl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9" name="Line 21"/>
              <p:cNvSpPr>
                <a:spLocks noChangeShapeType="1"/>
              </p:cNvSpPr>
              <p:nvPr/>
            </p:nvSpPr>
            <p:spPr bwMode="auto">
              <a:xfrm>
                <a:off x="2775745" y="4308474"/>
                <a:ext cx="1350963" cy="503237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9979" name="Text Box 46"/>
              <p:cNvSpPr txBox="1">
                <a:spLocks noChangeArrowheads="1"/>
              </p:cNvSpPr>
              <p:nvPr/>
            </p:nvSpPr>
            <p:spPr bwMode="auto">
              <a:xfrm>
                <a:off x="4107658" y="4706937"/>
                <a:ext cx="376238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l-GR" sz="1700" i="1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r>
                  <a:rPr lang="en-US" sz="1700" i="1" baseline="30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/>
              </a:p>
            </p:txBody>
          </p:sp>
          <p:sp>
            <p:nvSpPr>
              <p:cNvPr id="39980" name="Text Box 46"/>
              <p:cNvSpPr txBox="1">
                <a:spLocks noChangeArrowheads="1"/>
              </p:cNvSpPr>
              <p:nvPr/>
            </p:nvSpPr>
            <p:spPr bwMode="auto">
              <a:xfrm>
                <a:off x="4144170" y="4354512"/>
                <a:ext cx="3746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l-GR" sz="1700" i="1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r>
                  <a:rPr lang="en-US" sz="1700" i="1" baseline="3000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/>
              </a:p>
            </p:txBody>
          </p:sp>
          <p:sp>
            <p:nvSpPr>
              <p:cNvPr id="39982" name="Right Brace 92"/>
              <p:cNvSpPr>
                <a:spLocks/>
              </p:cNvSpPr>
              <p:nvPr/>
            </p:nvSpPr>
            <p:spPr bwMode="auto">
              <a:xfrm>
                <a:off x="4302920" y="3476624"/>
                <a:ext cx="127000" cy="679450"/>
              </a:xfrm>
              <a:prstGeom prst="rightBrace">
                <a:avLst>
                  <a:gd name="adj1" fmla="val 7579"/>
                  <a:gd name="adj2" fmla="val 50000"/>
                </a:avLst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39985" name="Text Box 46"/>
              <p:cNvSpPr txBox="1">
                <a:spLocks noChangeArrowheads="1"/>
              </p:cNvSpPr>
              <p:nvPr/>
            </p:nvSpPr>
            <p:spPr bwMode="auto">
              <a:xfrm>
                <a:off x="1881983" y="4092901"/>
                <a:ext cx="877888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467" tIns="40234" rIns="80467" bIns="40234">
                <a:spAutoFit/>
              </a:bodyPr>
              <a:lstStyle/>
              <a:p>
                <a:r>
                  <a:rPr lang="el-GR" sz="1600" i="1" dirty="0">
                    <a:solidFill>
                      <a:srgbClr val="000000"/>
                    </a:solidFill>
                  </a:rPr>
                  <a:t>η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itchFamily="18" charset="0"/>
                  </a:rPr>
                  <a:t>, </a:t>
                </a:r>
                <a:r>
                  <a:rPr lang="el-GR" sz="1600" i="1" dirty="0">
                    <a:solidFill>
                      <a:srgbClr val="000000"/>
                    </a:solidFill>
                  </a:rPr>
                  <a:t>η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itchFamily="18" charset="0"/>
                  </a:rPr>
                  <a:t>’</a:t>
                </a:r>
                <a:r>
                  <a:rPr lang="en-US" sz="1600" i="1" dirty="0">
                    <a:solidFill>
                      <a:srgbClr val="000000"/>
                    </a:solidFill>
                  </a:rPr>
                  <a:t>,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itchFamily="18" charset="0"/>
                  </a:rPr>
                  <a:t>…</a:t>
                </a:r>
                <a:endParaRPr lang="en-US" dirty="0"/>
              </a:p>
            </p:txBody>
          </p:sp>
          <p:sp>
            <p:nvSpPr>
              <p:cNvPr id="40015" name="Rectangle 4"/>
              <p:cNvSpPr>
                <a:spLocks noChangeArrowheads="1"/>
              </p:cNvSpPr>
              <p:nvPr/>
            </p:nvSpPr>
            <p:spPr bwMode="auto">
              <a:xfrm>
                <a:off x="4364833" y="3394074"/>
                <a:ext cx="912813" cy="79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0467" tIns="40234" rIns="80467" bIns="40234"/>
              <a:lstStyle/>
              <a:p>
                <a:pPr algn="ctr"/>
                <a:r>
                  <a:rPr lang="en-US" sz="1600" b="1" i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Non-</a:t>
                </a:r>
              </a:p>
              <a:p>
                <a:pPr algn="ctr"/>
                <a:r>
                  <a:rPr lang="en-US" sz="1600" b="1" i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Coulomb</a:t>
                </a:r>
              </a:p>
              <a:p>
                <a:pPr algn="ctr"/>
                <a:r>
                  <a:rPr lang="en-US" sz="1600" b="1" i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pairs</a:t>
                </a:r>
                <a:endParaRPr lang="en-US" dirty="0"/>
              </a:p>
            </p:txBody>
          </p:sp>
          <p:sp>
            <p:nvSpPr>
              <p:cNvPr id="115" name="Oval 26"/>
              <p:cNvSpPr>
                <a:spLocks noChangeAspect="1" noChangeArrowheads="1"/>
              </p:cNvSpPr>
              <p:nvPr/>
            </p:nvSpPr>
            <p:spPr bwMode="auto">
              <a:xfrm>
                <a:off x="2658611" y="4243726"/>
                <a:ext cx="117475" cy="1085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49874" y="1201737"/>
              <a:ext cx="1968432" cy="5016500"/>
              <a:chOff x="249874" y="1201737"/>
              <a:chExt cx="1968432" cy="5016500"/>
            </a:xfrm>
          </p:grpSpPr>
          <p:sp>
            <p:nvSpPr>
              <p:cNvPr id="108" name="Oval 26"/>
              <p:cNvSpPr>
                <a:spLocks noChangeAspect="1" noChangeArrowheads="1"/>
              </p:cNvSpPr>
              <p:nvPr/>
            </p:nvSpPr>
            <p:spPr bwMode="auto">
              <a:xfrm>
                <a:off x="2094708" y="5557043"/>
                <a:ext cx="117475" cy="1085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26"/>
              <p:cNvSpPr>
                <a:spLocks noChangeAspect="1" noChangeArrowheads="1"/>
              </p:cNvSpPr>
              <p:nvPr/>
            </p:nvSpPr>
            <p:spPr bwMode="auto">
              <a:xfrm>
                <a:off x="2100831" y="5898695"/>
                <a:ext cx="117475" cy="1085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39955" name="Oval 26"/>
              <p:cNvSpPr>
                <a:spLocks noChangeAspect="1" noChangeArrowheads="1"/>
              </p:cNvSpPr>
              <p:nvPr/>
            </p:nvSpPr>
            <p:spPr bwMode="auto">
              <a:xfrm>
                <a:off x="1964532" y="2692351"/>
                <a:ext cx="117475" cy="1085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26"/>
              <p:cNvSpPr>
                <a:spLocks noChangeAspect="1" noChangeArrowheads="1"/>
              </p:cNvSpPr>
              <p:nvPr/>
            </p:nvSpPr>
            <p:spPr bwMode="auto">
              <a:xfrm>
                <a:off x="1898992" y="3904623"/>
                <a:ext cx="117475" cy="1085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249874" y="1201737"/>
                <a:ext cx="1873409" cy="5016500"/>
                <a:chOff x="249874" y="1201737"/>
                <a:chExt cx="1873409" cy="50165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49874" y="1201737"/>
                  <a:ext cx="1873409" cy="5016500"/>
                  <a:chOff x="249874" y="1201737"/>
                  <a:chExt cx="1873409" cy="5016500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609601" y="1201737"/>
                    <a:ext cx="1052513" cy="631825"/>
                    <a:chOff x="691358" y="1222374"/>
                    <a:chExt cx="1052513" cy="631825"/>
                  </a:xfrm>
                </p:grpSpPr>
                <p:sp>
                  <p:nvSpPr>
                    <p:cNvPr id="39950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78708" y="1222374"/>
                      <a:ext cx="193675" cy="3238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/>
                    </a:p>
                  </p:txBody>
                </p:sp>
                <p:sp>
                  <p:nvSpPr>
                    <p:cNvPr id="39952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1358" y="1562099"/>
                      <a:ext cx="1052513" cy="2921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ro-RO" sz="1400" dirty="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 dirty="0"/>
                    </a:p>
                  </p:txBody>
                </p:sp>
                <p:sp>
                  <p:nvSpPr>
                    <p:cNvPr id="3995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2183" y="1550987"/>
                      <a:ext cx="50323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249874" y="1535109"/>
                    <a:ext cx="1873409" cy="4683128"/>
                    <a:chOff x="249874" y="1535109"/>
                    <a:chExt cx="1873409" cy="4683128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260465" y="3619499"/>
                      <a:ext cx="1862818" cy="2598738"/>
                      <a:chOff x="260465" y="3619499"/>
                      <a:chExt cx="1862818" cy="2598738"/>
                    </a:xfrm>
                  </p:grpSpPr>
                  <p:sp>
                    <p:nvSpPr>
                      <p:cNvPr id="39966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4908" y="3963987"/>
                        <a:ext cx="727075" cy="63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968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10458" y="3619499"/>
                        <a:ext cx="195263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80467" tIns="40234" rIns="80467" bIns="40234">
                        <a:spAutoFit/>
                      </a:bodyPr>
                      <a:lstStyle/>
                      <a:p>
                        <a:r>
                          <a:rPr lang="en-US" sz="1600" i="1">
                            <a:solidFill>
                              <a:srgbClr val="000000"/>
                            </a:solidFill>
                          </a:rPr>
                          <a:t>p</a:t>
                        </a:r>
                        <a:endParaRPr lang="en-US"/>
                      </a:p>
                    </p:txBody>
                  </p:sp>
                  <p:sp>
                    <p:nvSpPr>
                      <p:cNvPr id="39969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21520" y="4000499"/>
                        <a:ext cx="1035050" cy="292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80467" tIns="40234" rIns="80467" bIns="40234">
                        <a:spAutoFit/>
                      </a:bodyPr>
                      <a:lstStyle/>
                      <a:p>
                        <a:r>
                          <a:rPr lang="ro-RO" sz="1400">
                            <a:solidFill>
                              <a:srgbClr val="000000"/>
                            </a:solidFill>
                          </a:rPr>
                          <a:t>24 GeV/c</a:t>
                        </a:r>
                        <a:endParaRPr lang="ro-RO"/>
                      </a:p>
                    </p:txBody>
                  </p:sp>
                  <p:sp>
                    <p:nvSpPr>
                      <p:cNvPr id="3998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29483" y="3965574"/>
                        <a:ext cx="503238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round/>
                        <a:headEnd/>
                        <a:tailEnd type="triangle" w="lg" len="lg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00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67620" y="5595937"/>
                        <a:ext cx="85566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02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77133" y="5894387"/>
                        <a:ext cx="195263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80467" tIns="40234" rIns="80467" bIns="40234">
                        <a:spAutoFit/>
                      </a:bodyPr>
                      <a:lstStyle/>
                      <a:p>
                        <a:r>
                          <a:rPr lang="en-US" sz="1600" i="1">
                            <a:solidFill>
                              <a:srgbClr val="000000"/>
                            </a:solidFill>
                          </a:rPr>
                          <a:t>p</a:t>
                        </a:r>
                        <a:endParaRPr lang="en-US"/>
                      </a:p>
                    </p:txBody>
                  </p:sp>
                  <p:sp>
                    <p:nvSpPr>
                      <p:cNvPr id="40007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008858" y="5597524"/>
                        <a:ext cx="468313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round/>
                        <a:headEnd/>
                        <a:tailEnd type="triangle" w="lg" len="lg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08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1670" y="5618162"/>
                        <a:ext cx="1077913" cy="292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80467" tIns="40234" rIns="80467" bIns="40234">
                        <a:spAutoFit/>
                      </a:bodyPr>
                      <a:lstStyle/>
                      <a:p>
                        <a:r>
                          <a:rPr lang="ro-RO" sz="1400">
                            <a:solidFill>
                              <a:srgbClr val="000000"/>
                            </a:solidFill>
                          </a:rPr>
                          <a:t>24 GeV/c</a:t>
                        </a:r>
                        <a:endParaRPr lang="ro-RO"/>
                      </a:p>
                    </p:txBody>
                  </p:sp>
                  <p:sp>
                    <p:nvSpPr>
                      <p:cNvPr id="40009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67620" y="5949949"/>
                        <a:ext cx="855663" cy="158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12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018383" y="5942012"/>
                        <a:ext cx="468313" cy="158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round/>
                        <a:headEnd/>
                        <a:tailEnd type="triangle" w="lg" len="lg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13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3320" y="5262562"/>
                        <a:ext cx="193675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80467" tIns="40234" rIns="80467" bIns="40234">
                        <a:spAutoFit/>
                      </a:bodyPr>
                      <a:lstStyle/>
                      <a:p>
                        <a:r>
                          <a:rPr lang="en-US" sz="1600" i="1">
                            <a:solidFill>
                              <a:srgbClr val="000000"/>
                            </a:solidFill>
                          </a:rPr>
                          <a:t>p</a:t>
                        </a:r>
                        <a:endParaRPr lang="en-US"/>
                      </a:p>
                    </p:txBody>
                  </p:sp>
                  <p:sp>
                    <p:nvSpPr>
                      <p:cNvPr id="40019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73995" y="4048124"/>
                        <a:ext cx="461963" cy="67468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20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61295" y="4951412"/>
                        <a:ext cx="604838" cy="59372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21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45420" y="4979987"/>
                        <a:ext cx="600075" cy="8763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23" name="Text Box 8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0465" y="4692649"/>
                        <a:ext cx="1641475" cy="331787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GB" sz="1400" b="1" dirty="0" smtClean="0">
                            <a:latin typeface="Times New Roman" pitchFamily="18" charset="0"/>
                          </a:rPr>
                          <a:t>Produ</a:t>
                        </a:r>
                        <a:r>
                          <a:rPr lang="en-GB" sz="1400" b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</a:rPr>
                          <a:t>ction </a:t>
                        </a:r>
                        <a:r>
                          <a:rPr lang="en-GB" sz="1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</a:rPr>
                          <a:t>point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249874" y="1535109"/>
                      <a:ext cx="1714659" cy="1528765"/>
                      <a:chOff x="249874" y="1535109"/>
                      <a:chExt cx="1714659" cy="1528765"/>
                    </a:xfrm>
                  </p:grpSpPr>
                  <p:sp>
                    <p:nvSpPr>
                      <p:cNvPr id="3994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10458" y="2732087"/>
                        <a:ext cx="85407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9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4245" y="2732087"/>
                        <a:ext cx="503238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round/>
                        <a:headEnd/>
                        <a:tailEnd type="triangle" w="lg" len="lg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948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08870" y="2390774"/>
                        <a:ext cx="193675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80467" tIns="40234" rIns="80467" bIns="40234">
                        <a:spAutoFit/>
                      </a:bodyPr>
                      <a:lstStyle/>
                      <a:p>
                        <a:r>
                          <a:rPr lang="en-US" sz="1600" i="1">
                            <a:solidFill>
                              <a:srgbClr val="000000"/>
                            </a:solidFill>
                          </a:rPr>
                          <a:t>p</a:t>
                        </a:r>
                        <a:endParaRPr lang="en-US"/>
                      </a:p>
                    </p:txBody>
                  </p:sp>
                  <p:sp>
                    <p:nvSpPr>
                      <p:cNvPr id="39949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4220" y="2771774"/>
                        <a:ext cx="1011238" cy="292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80467" tIns="40234" rIns="80467" bIns="40234">
                        <a:spAutoFit/>
                      </a:bodyPr>
                      <a:lstStyle/>
                      <a:p>
                        <a:r>
                          <a:rPr lang="ro-RO" sz="1400" dirty="0">
                            <a:solidFill>
                              <a:srgbClr val="000000"/>
                            </a:solidFill>
                          </a:rPr>
                          <a:t>24 GeV/c</a:t>
                        </a:r>
                        <a:endParaRPr lang="ro-RO" dirty="0"/>
                      </a:p>
                    </p:txBody>
                  </p:sp>
                  <p:sp>
                    <p:nvSpPr>
                      <p:cNvPr id="40018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85095" y="2197099"/>
                        <a:ext cx="542925" cy="45085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22" name="Text Box 8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9874" y="1919287"/>
                        <a:ext cx="1690688" cy="333375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GB" sz="1400" b="1" dirty="0" smtClean="0">
                            <a:latin typeface="Times New Roman" pitchFamily="18" charset="0"/>
                          </a:rPr>
                          <a:t>Produ</a:t>
                        </a:r>
                        <a:r>
                          <a:rPr lang="en-GB" sz="1400" b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</a:rPr>
                          <a:t>ction </a:t>
                        </a:r>
                        <a:r>
                          <a:rPr lang="en-GB" sz="1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</a:rPr>
                          <a:t>point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39953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60364" y="1535109"/>
                        <a:ext cx="667656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17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96208" y="1581149"/>
                        <a:ext cx="531813" cy="38735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22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891848" y="1464834"/>
                  <a:ext cx="117475" cy="1085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80467" tIns="40234" rIns="80467" bIns="40234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7" name="Text Box 12"/>
          <p:cNvSpPr txBox="1">
            <a:spLocks noChangeArrowheads="1"/>
          </p:cNvSpPr>
          <p:nvPr/>
        </p:nvSpPr>
        <p:spPr bwMode="auto">
          <a:xfrm>
            <a:off x="1640788" y="598741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EE68B-8AA2-4244-9361-5AF87D330A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47660" y="1371181"/>
            <a:ext cx="1641158" cy="4874542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451534" y="590828"/>
            <a:ext cx="2358317" cy="77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CC"/>
                </a:solidFill>
              </a:rPr>
              <a:t>Be </a:t>
            </a:r>
            <a:r>
              <a:rPr lang="en-US" sz="2400" b="1" dirty="0" smtClean="0">
                <a:solidFill>
                  <a:srgbClr val="0000CC"/>
                </a:solidFill>
              </a:rPr>
              <a:t>target</a:t>
            </a:r>
          </a:p>
          <a:p>
            <a:pPr algn="ctr" eaLnBrk="1" hangingPunct="1"/>
            <a:r>
              <a:rPr lang="en-US" sz="2400" b="1" dirty="0" smtClean="0">
                <a:solidFill>
                  <a:srgbClr val="0000CC"/>
                </a:solidFill>
              </a:rPr>
              <a:t>100 </a:t>
            </a:r>
            <a:r>
              <a:rPr lang="en-US" sz="2400" b="1" dirty="0">
                <a:solidFill>
                  <a:srgbClr val="0000CC"/>
                </a:solidFill>
                <a:sym typeface="Symbol" pitchFamily="18" charset="2"/>
              </a:rPr>
              <a:t></a:t>
            </a:r>
            <a:r>
              <a:rPr lang="en-US" sz="2400" b="1" dirty="0">
                <a:solidFill>
                  <a:srgbClr val="0000CC"/>
                </a:solidFill>
              </a:rPr>
              <a:t>m</a:t>
            </a:r>
            <a:endParaRPr lang="en-US" sz="2400" b="1" dirty="0"/>
          </a:p>
        </p:txBody>
      </p:sp>
      <p:sp>
        <p:nvSpPr>
          <p:cNvPr id="3088" name="Rectangle 9"/>
          <p:cNvSpPr>
            <a:spLocks noChangeArrowheads="1"/>
          </p:cNvSpPr>
          <p:nvPr/>
        </p:nvSpPr>
        <p:spPr bwMode="auto">
          <a:xfrm>
            <a:off x="5672101" y="1398104"/>
            <a:ext cx="411458" cy="4874542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3089" name="Text Box 11"/>
          <p:cNvSpPr txBox="1">
            <a:spLocks noChangeArrowheads="1"/>
          </p:cNvSpPr>
          <p:nvPr/>
        </p:nvSpPr>
        <p:spPr bwMode="auto">
          <a:xfrm>
            <a:off x="5212325" y="567420"/>
            <a:ext cx="1368411" cy="77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00CC"/>
                </a:solidFill>
              </a:rPr>
              <a:t>Pt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foil</a:t>
            </a:r>
          </a:p>
          <a:p>
            <a:pPr algn="ctr" eaLnBrk="1" hangingPunct="1"/>
            <a:r>
              <a:rPr lang="en-US" sz="2400" b="1" dirty="0" smtClean="0">
                <a:solidFill>
                  <a:srgbClr val="0000CC"/>
                </a:solidFill>
              </a:rPr>
              <a:t>2 </a:t>
            </a:r>
            <a:r>
              <a:rPr lang="en-US" sz="2400" b="1" dirty="0">
                <a:solidFill>
                  <a:srgbClr val="0000CC"/>
                </a:solidFill>
                <a:sym typeface="Symbol" pitchFamily="18" charset="2"/>
              </a:rPr>
              <a:t></a:t>
            </a:r>
            <a:r>
              <a:rPr lang="en-US" sz="2400" b="1" dirty="0">
                <a:solidFill>
                  <a:srgbClr val="0000CC"/>
                </a:solidFill>
              </a:rPr>
              <a:t>m</a:t>
            </a:r>
            <a:endParaRPr lang="en-US" sz="2400" b="1" dirty="0"/>
          </a:p>
        </p:txBody>
      </p:sp>
      <p:sp>
        <p:nvSpPr>
          <p:cNvPr id="3092" name="Line 23"/>
          <p:cNvSpPr>
            <a:spLocks noChangeShapeType="1"/>
          </p:cNvSpPr>
          <p:nvPr/>
        </p:nvSpPr>
        <p:spPr bwMode="auto">
          <a:xfrm flipV="1">
            <a:off x="1444520" y="5443588"/>
            <a:ext cx="728624" cy="1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24"/>
          <p:cNvSpPr>
            <a:spLocks noChangeShapeType="1"/>
          </p:cNvSpPr>
          <p:nvPr/>
        </p:nvSpPr>
        <p:spPr bwMode="auto">
          <a:xfrm>
            <a:off x="1250187" y="5440416"/>
            <a:ext cx="41769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32"/>
          <p:cNvSpPr>
            <a:spLocks noChangeShapeType="1"/>
          </p:cNvSpPr>
          <p:nvPr/>
        </p:nvSpPr>
        <p:spPr bwMode="auto">
          <a:xfrm flipV="1">
            <a:off x="5929262" y="5275003"/>
            <a:ext cx="1020854" cy="89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33"/>
          <p:cNvSpPr>
            <a:spLocks noChangeShapeType="1"/>
          </p:cNvSpPr>
          <p:nvPr/>
        </p:nvSpPr>
        <p:spPr bwMode="auto">
          <a:xfrm flipV="1">
            <a:off x="5932379" y="5623504"/>
            <a:ext cx="1005268" cy="149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Text Box 34"/>
          <p:cNvSpPr txBox="1">
            <a:spLocks noChangeArrowheads="1"/>
          </p:cNvSpPr>
          <p:nvPr/>
        </p:nvSpPr>
        <p:spPr bwMode="auto">
          <a:xfrm>
            <a:off x="6625936" y="4847228"/>
            <a:ext cx="774601" cy="42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l-GR" sz="2400" i="1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2400" i="1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 sz="2400"/>
          </a:p>
        </p:txBody>
      </p:sp>
      <p:sp>
        <p:nvSpPr>
          <p:cNvPr id="3097" name="Text Box 36"/>
          <p:cNvSpPr txBox="1">
            <a:spLocks noChangeArrowheads="1"/>
          </p:cNvSpPr>
          <p:nvPr/>
        </p:nvSpPr>
        <p:spPr bwMode="auto">
          <a:xfrm>
            <a:off x="6647756" y="5565172"/>
            <a:ext cx="946042" cy="42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l-GR" sz="2400" i="1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2400" i="1" baseline="30000">
                <a:solidFill>
                  <a:srgbClr val="000000"/>
                </a:solidFill>
                <a:latin typeface="Times New Roman" pitchFamily="18" charset="0"/>
              </a:rPr>
              <a:t>−</a:t>
            </a:r>
            <a:endParaRPr lang="en-US" sz="2400"/>
          </a:p>
        </p:txBody>
      </p:sp>
      <p:sp>
        <p:nvSpPr>
          <p:cNvPr id="3098" name="Rectangle 4"/>
          <p:cNvSpPr>
            <a:spLocks noChangeArrowheads="1"/>
          </p:cNvSpPr>
          <p:nvPr/>
        </p:nvSpPr>
        <p:spPr bwMode="auto">
          <a:xfrm>
            <a:off x="7201042" y="5245088"/>
            <a:ext cx="1719366" cy="28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/>
          <a:lstStyle/>
          <a:p>
            <a:r>
              <a:rPr lang="en-US" sz="2400" b="1" i="1" dirty="0">
                <a:solidFill>
                  <a:srgbClr val="FF0000"/>
                </a:solidFill>
                <a:latin typeface="Arial Narrow" pitchFamily="34" charset="0"/>
              </a:rPr>
              <a:t>Atomic pairs</a:t>
            </a:r>
            <a:endParaRPr lang="en-US" sz="2400" dirty="0"/>
          </a:p>
        </p:txBody>
      </p:sp>
      <p:sp>
        <p:nvSpPr>
          <p:cNvPr id="3099" name="Oval 26"/>
          <p:cNvSpPr>
            <a:spLocks noChangeAspect="1" noChangeArrowheads="1"/>
          </p:cNvSpPr>
          <p:nvPr/>
        </p:nvSpPr>
        <p:spPr bwMode="auto">
          <a:xfrm>
            <a:off x="2128169" y="5401498"/>
            <a:ext cx="87279" cy="7927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3100" name="Oval 28"/>
          <p:cNvSpPr>
            <a:spLocks noChangeArrowheads="1"/>
          </p:cNvSpPr>
          <p:nvPr/>
        </p:nvSpPr>
        <p:spPr bwMode="auto">
          <a:xfrm rot="5400000">
            <a:off x="2016378" y="5338759"/>
            <a:ext cx="327562" cy="17611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3101" name="Oval 30"/>
          <p:cNvSpPr>
            <a:spLocks noChangeAspect="1" noChangeArrowheads="1"/>
          </p:cNvSpPr>
          <p:nvPr/>
        </p:nvSpPr>
        <p:spPr bwMode="auto">
          <a:xfrm flipV="1">
            <a:off x="2126388" y="5224148"/>
            <a:ext cx="93513" cy="7927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3102" name="Oval 30"/>
          <p:cNvSpPr>
            <a:spLocks noChangeAspect="1" noChangeArrowheads="1"/>
          </p:cNvSpPr>
          <p:nvPr/>
        </p:nvSpPr>
        <p:spPr bwMode="auto">
          <a:xfrm flipV="1">
            <a:off x="2134181" y="5548719"/>
            <a:ext cx="91954" cy="80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3103" name="Right Brace 91"/>
          <p:cNvSpPr>
            <a:spLocks/>
          </p:cNvSpPr>
          <p:nvPr/>
        </p:nvSpPr>
        <p:spPr bwMode="auto">
          <a:xfrm>
            <a:off x="7076358" y="5010260"/>
            <a:ext cx="124684" cy="831619"/>
          </a:xfrm>
          <a:prstGeom prst="rightBrace">
            <a:avLst>
              <a:gd name="adj1" fmla="val 1605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3104" name="Freeform 29"/>
          <p:cNvSpPr>
            <a:spLocks noEditPoints="1"/>
          </p:cNvSpPr>
          <p:nvPr/>
        </p:nvSpPr>
        <p:spPr bwMode="auto">
          <a:xfrm rot="228844">
            <a:off x="6272144" y="5289960"/>
            <a:ext cx="210405" cy="358972"/>
          </a:xfrm>
          <a:custGeom>
            <a:avLst/>
            <a:gdLst>
              <a:gd name="T0" fmla="*/ 2147483647 w 582"/>
              <a:gd name="T1" fmla="*/ 2147483647 h 958"/>
              <a:gd name="T2" fmla="*/ 2147483647 w 582"/>
              <a:gd name="T3" fmla="*/ 2147483647 h 958"/>
              <a:gd name="T4" fmla="*/ 0 w 582"/>
              <a:gd name="T5" fmla="*/ 2147483647 h 958"/>
              <a:gd name="T6" fmla="*/ 2147483647 w 582"/>
              <a:gd name="T7" fmla="*/ 2147483647 h 958"/>
              <a:gd name="T8" fmla="*/ 2147483647 w 582"/>
              <a:gd name="T9" fmla="*/ 2147483647 h 958"/>
              <a:gd name="T10" fmla="*/ 2147483647 w 582"/>
              <a:gd name="T11" fmla="*/ 2147483647 h 958"/>
              <a:gd name="T12" fmla="*/ 2147483647 w 582"/>
              <a:gd name="T13" fmla="*/ 2147483647 h 958"/>
              <a:gd name="T14" fmla="*/ 2147483647 w 582"/>
              <a:gd name="T15" fmla="*/ 2147483647 h 958"/>
              <a:gd name="T16" fmla="*/ 2147483647 w 582"/>
              <a:gd name="T17" fmla="*/ 2147483647 h 958"/>
              <a:gd name="T18" fmla="*/ 2147483647 w 582"/>
              <a:gd name="T19" fmla="*/ 2147483647 h 958"/>
              <a:gd name="T20" fmla="*/ 2147483647 w 582"/>
              <a:gd name="T21" fmla="*/ 2147483647 h 958"/>
              <a:gd name="T22" fmla="*/ 2147483647 w 582"/>
              <a:gd name="T23" fmla="*/ 2147483647 h 958"/>
              <a:gd name="T24" fmla="*/ 2147483647 w 582"/>
              <a:gd name="T25" fmla="*/ 2147483647 h 958"/>
              <a:gd name="T26" fmla="*/ 2147483647 w 582"/>
              <a:gd name="T27" fmla="*/ 2147483647 h 958"/>
              <a:gd name="T28" fmla="*/ 2147483647 w 582"/>
              <a:gd name="T29" fmla="*/ 2147483647 h 958"/>
              <a:gd name="T30" fmla="*/ 2147483647 w 582"/>
              <a:gd name="T31" fmla="*/ 2147483647 h 958"/>
              <a:gd name="T32" fmla="*/ 2147483647 w 582"/>
              <a:gd name="T33" fmla="*/ 2147483647 h 958"/>
              <a:gd name="T34" fmla="*/ 2147483647 w 582"/>
              <a:gd name="T35" fmla="*/ 2147483647 h 958"/>
              <a:gd name="T36" fmla="*/ 2147483647 w 582"/>
              <a:gd name="T37" fmla="*/ 2147483647 h 958"/>
              <a:gd name="T38" fmla="*/ 2147483647 w 582"/>
              <a:gd name="T39" fmla="*/ 2147483647 h 958"/>
              <a:gd name="T40" fmla="*/ 2147483647 w 582"/>
              <a:gd name="T41" fmla="*/ 2147483647 h 958"/>
              <a:gd name="T42" fmla="*/ 2147483647 w 582"/>
              <a:gd name="T43" fmla="*/ 2147483647 h 958"/>
              <a:gd name="T44" fmla="*/ 2147483647 w 582"/>
              <a:gd name="T45" fmla="*/ 2147483647 h 958"/>
              <a:gd name="T46" fmla="*/ 2147483647 w 582"/>
              <a:gd name="T47" fmla="*/ 2147483647 h 958"/>
              <a:gd name="T48" fmla="*/ 2147483647 w 582"/>
              <a:gd name="T49" fmla="*/ 2147483647 h 958"/>
              <a:gd name="T50" fmla="*/ 2147483647 w 582"/>
              <a:gd name="T51" fmla="*/ 2147483647 h 958"/>
              <a:gd name="T52" fmla="*/ 2147483647 w 582"/>
              <a:gd name="T53" fmla="*/ 2147483647 h 958"/>
              <a:gd name="T54" fmla="*/ 2147483647 w 582"/>
              <a:gd name="T55" fmla="*/ 2147483647 h 958"/>
              <a:gd name="T56" fmla="*/ 2147483647 w 582"/>
              <a:gd name="T57" fmla="*/ 2147483647 h 958"/>
              <a:gd name="T58" fmla="*/ 2147483647 w 582"/>
              <a:gd name="T59" fmla="*/ 2147483647 h 958"/>
              <a:gd name="T60" fmla="*/ 2147483647 w 582"/>
              <a:gd name="T61" fmla="*/ 2147483647 h 958"/>
              <a:gd name="T62" fmla="*/ 2147483647 w 582"/>
              <a:gd name="T63" fmla="*/ 2147483647 h 958"/>
              <a:gd name="T64" fmla="*/ 2147483647 w 582"/>
              <a:gd name="T65" fmla="*/ 2147483647 h 958"/>
              <a:gd name="T66" fmla="*/ 2147483647 w 582"/>
              <a:gd name="T67" fmla="*/ 2147483647 h 958"/>
              <a:gd name="T68" fmla="*/ 2147483647 w 582"/>
              <a:gd name="T69" fmla="*/ 2147483647 h 958"/>
              <a:gd name="T70" fmla="*/ 2147483647 w 582"/>
              <a:gd name="T71" fmla="*/ 2147483647 h 958"/>
              <a:gd name="T72" fmla="*/ 2147483647 w 582"/>
              <a:gd name="T73" fmla="*/ 2147483647 h 958"/>
              <a:gd name="T74" fmla="*/ 2147483647 w 582"/>
              <a:gd name="T75" fmla="*/ 2147483647 h 958"/>
              <a:gd name="T76" fmla="*/ 2147483647 w 582"/>
              <a:gd name="T77" fmla="*/ 2147483647 h 958"/>
              <a:gd name="T78" fmla="*/ 2147483647 w 582"/>
              <a:gd name="T79" fmla="*/ 2147483647 h 958"/>
              <a:gd name="T80" fmla="*/ 2147483647 w 582"/>
              <a:gd name="T81" fmla="*/ 0 h 958"/>
              <a:gd name="T82" fmla="*/ 2147483647 w 582"/>
              <a:gd name="T83" fmla="*/ 2147483647 h 958"/>
              <a:gd name="T84" fmla="*/ 2147483647 w 582"/>
              <a:gd name="T85" fmla="*/ 2147483647 h 958"/>
              <a:gd name="T86" fmla="*/ 2147483647 w 582"/>
              <a:gd name="T87" fmla="*/ 2147483647 h 958"/>
              <a:gd name="T88" fmla="*/ 2147483647 w 582"/>
              <a:gd name="T89" fmla="*/ 2147483647 h 958"/>
              <a:gd name="T90" fmla="*/ 2147483647 w 582"/>
              <a:gd name="T91" fmla="*/ 2147483647 h 958"/>
              <a:gd name="T92" fmla="*/ 2147483647 w 582"/>
              <a:gd name="T93" fmla="*/ 2147483647 h 958"/>
              <a:gd name="T94" fmla="*/ 2147483647 w 582"/>
              <a:gd name="T95" fmla="*/ 2147483647 h 958"/>
              <a:gd name="T96" fmla="*/ 2147483647 w 582"/>
              <a:gd name="T97" fmla="*/ 2147483647 h 958"/>
              <a:gd name="T98" fmla="*/ 2147483647 w 582"/>
              <a:gd name="T99" fmla="*/ 2147483647 h 958"/>
              <a:gd name="T100" fmla="*/ 2147483647 w 582"/>
              <a:gd name="T101" fmla="*/ 2147483647 h 958"/>
              <a:gd name="T102" fmla="*/ 2147483647 w 582"/>
              <a:gd name="T103" fmla="*/ 2147483647 h 958"/>
              <a:gd name="T104" fmla="*/ 2147483647 w 582"/>
              <a:gd name="T105" fmla="*/ 2147483647 h 958"/>
              <a:gd name="T106" fmla="*/ 2147483647 w 582"/>
              <a:gd name="T107" fmla="*/ 2147483647 h 958"/>
              <a:gd name="T108" fmla="*/ 2147483647 w 582"/>
              <a:gd name="T109" fmla="*/ 2147483647 h 958"/>
              <a:gd name="T110" fmla="*/ 2147483647 w 582"/>
              <a:gd name="T111" fmla="*/ 2147483647 h 958"/>
              <a:gd name="T112" fmla="*/ 2147483647 w 582"/>
              <a:gd name="T113" fmla="*/ 2147483647 h 958"/>
              <a:gd name="T114" fmla="*/ 2147483647 w 582"/>
              <a:gd name="T115" fmla="*/ 2147483647 h 958"/>
              <a:gd name="T116" fmla="*/ 2147483647 w 582"/>
              <a:gd name="T117" fmla="*/ 2147483647 h 958"/>
              <a:gd name="T118" fmla="*/ 2147483647 w 582"/>
              <a:gd name="T119" fmla="*/ 2147483647 h 958"/>
              <a:gd name="T120" fmla="*/ 2147483647 w 582"/>
              <a:gd name="T121" fmla="*/ 2147483647 h 9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82"/>
              <a:gd name="T184" fmla="*/ 0 h 958"/>
              <a:gd name="T185" fmla="*/ 582 w 582"/>
              <a:gd name="T186" fmla="*/ 958 h 9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82" h="958">
                <a:moveTo>
                  <a:pt x="66" y="0"/>
                </a:moveTo>
                <a:lnTo>
                  <a:pt x="66" y="2"/>
                </a:lnTo>
                <a:lnTo>
                  <a:pt x="62" y="8"/>
                </a:lnTo>
                <a:lnTo>
                  <a:pt x="52" y="20"/>
                </a:lnTo>
                <a:lnTo>
                  <a:pt x="38" y="40"/>
                </a:lnTo>
                <a:lnTo>
                  <a:pt x="24" y="60"/>
                </a:lnTo>
                <a:lnTo>
                  <a:pt x="14" y="80"/>
                </a:lnTo>
                <a:lnTo>
                  <a:pt x="6" y="96"/>
                </a:lnTo>
                <a:lnTo>
                  <a:pt x="0" y="112"/>
                </a:lnTo>
                <a:lnTo>
                  <a:pt x="0" y="124"/>
                </a:lnTo>
                <a:lnTo>
                  <a:pt x="0" y="138"/>
                </a:lnTo>
                <a:lnTo>
                  <a:pt x="4" y="150"/>
                </a:lnTo>
                <a:lnTo>
                  <a:pt x="10" y="162"/>
                </a:lnTo>
                <a:lnTo>
                  <a:pt x="18" y="176"/>
                </a:lnTo>
                <a:lnTo>
                  <a:pt x="28" y="192"/>
                </a:lnTo>
                <a:lnTo>
                  <a:pt x="36" y="206"/>
                </a:lnTo>
                <a:lnTo>
                  <a:pt x="46" y="222"/>
                </a:lnTo>
                <a:lnTo>
                  <a:pt x="54" y="238"/>
                </a:lnTo>
                <a:lnTo>
                  <a:pt x="62" y="254"/>
                </a:lnTo>
                <a:lnTo>
                  <a:pt x="66" y="270"/>
                </a:lnTo>
                <a:lnTo>
                  <a:pt x="66" y="286"/>
                </a:lnTo>
                <a:lnTo>
                  <a:pt x="66" y="302"/>
                </a:lnTo>
                <a:lnTo>
                  <a:pt x="62" y="318"/>
                </a:lnTo>
                <a:lnTo>
                  <a:pt x="54" y="336"/>
                </a:lnTo>
                <a:lnTo>
                  <a:pt x="46" y="356"/>
                </a:lnTo>
                <a:lnTo>
                  <a:pt x="38" y="378"/>
                </a:lnTo>
                <a:lnTo>
                  <a:pt x="30" y="396"/>
                </a:lnTo>
                <a:lnTo>
                  <a:pt x="20" y="416"/>
                </a:lnTo>
                <a:lnTo>
                  <a:pt x="14" y="434"/>
                </a:lnTo>
                <a:lnTo>
                  <a:pt x="10" y="452"/>
                </a:lnTo>
                <a:lnTo>
                  <a:pt x="10" y="468"/>
                </a:lnTo>
                <a:lnTo>
                  <a:pt x="10" y="484"/>
                </a:lnTo>
                <a:lnTo>
                  <a:pt x="14" y="498"/>
                </a:lnTo>
                <a:lnTo>
                  <a:pt x="20" y="514"/>
                </a:lnTo>
                <a:lnTo>
                  <a:pt x="30" y="530"/>
                </a:lnTo>
                <a:lnTo>
                  <a:pt x="38" y="548"/>
                </a:lnTo>
                <a:lnTo>
                  <a:pt x="46" y="564"/>
                </a:lnTo>
                <a:lnTo>
                  <a:pt x="54" y="580"/>
                </a:lnTo>
                <a:lnTo>
                  <a:pt x="62" y="596"/>
                </a:lnTo>
                <a:lnTo>
                  <a:pt x="66" y="612"/>
                </a:lnTo>
                <a:lnTo>
                  <a:pt x="66" y="628"/>
                </a:lnTo>
                <a:lnTo>
                  <a:pt x="66" y="644"/>
                </a:lnTo>
                <a:lnTo>
                  <a:pt x="62" y="660"/>
                </a:lnTo>
                <a:lnTo>
                  <a:pt x="54" y="678"/>
                </a:lnTo>
                <a:lnTo>
                  <a:pt x="46" y="698"/>
                </a:lnTo>
                <a:lnTo>
                  <a:pt x="38" y="720"/>
                </a:lnTo>
                <a:lnTo>
                  <a:pt x="30" y="738"/>
                </a:lnTo>
                <a:lnTo>
                  <a:pt x="20" y="758"/>
                </a:lnTo>
                <a:lnTo>
                  <a:pt x="14" y="776"/>
                </a:lnTo>
                <a:lnTo>
                  <a:pt x="10" y="794"/>
                </a:lnTo>
                <a:lnTo>
                  <a:pt x="10" y="810"/>
                </a:lnTo>
                <a:lnTo>
                  <a:pt x="10" y="826"/>
                </a:lnTo>
                <a:lnTo>
                  <a:pt x="16" y="840"/>
                </a:lnTo>
                <a:lnTo>
                  <a:pt x="26" y="858"/>
                </a:lnTo>
                <a:lnTo>
                  <a:pt x="40" y="876"/>
                </a:lnTo>
                <a:lnTo>
                  <a:pt x="58" y="896"/>
                </a:lnTo>
                <a:lnTo>
                  <a:pt x="80" y="918"/>
                </a:lnTo>
                <a:lnTo>
                  <a:pt x="100" y="936"/>
                </a:lnTo>
                <a:lnTo>
                  <a:pt x="114" y="950"/>
                </a:lnTo>
                <a:lnTo>
                  <a:pt x="122" y="956"/>
                </a:lnTo>
                <a:lnTo>
                  <a:pt x="124" y="958"/>
                </a:lnTo>
                <a:moveTo>
                  <a:pt x="296" y="0"/>
                </a:moveTo>
                <a:lnTo>
                  <a:pt x="294" y="2"/>
                </a:lnTo>
                <a:lnTo>
                  <a:pt x="290" y="8"/>
                </a:lnTo>
                <a:lnTo>
                  <a:pt x="280" y="20"/>
                </a:lnTo>
                <a:lnTo>
                  <a:pt x="268" y="40"/>
                </a:lnTo>
                <a:lnTo>
                  <a:pt x="254" y="60"/>
                </a:lnTo>
                <a:lnTo>
                  <a:pt x="242" y="80"/>
                </a:lnTo>
                <a:lnTo>
                  <a:pt x="234" y="96"/>
                </a:lnTo>
                <a:lnTo>
                  <a:pt x="230" y="112"/>
                </a:lnTo>
                <a:lnTo>
                  <a:pt x="228" y="124"/>
                </a:lnTo>
                <a:lnTo>
                  <a:pt x="230" y="138"/>
                </a:lnTo>
                <a:lnTo>
                  <a:pt x="234" y="150"/>
                </a:lnTo>
                <a:lnTo>
                  <a:pt x="238" y="162"/>
                </a:lnTo>
                <a:lnTo>
                  <a:pt x="248" y="176"/>
                </a:lnTo>
                <a:lnTo>
                  <a:pt x="256" y="192"/>
                </a:lnTo>
                <a:lnTo>
                  <a:pt x="264" y="206"/>
                </a:lnTo>
                <a:lnTo>
                  <a:pt x="276" y="222"/>
                </a:lnTo>
                <a:lnTo>
                  <a:pt x="282" y="238"/>
                </a:lnTo>
                <a:lnTo>
                  <a:pt x="290" y="254"/>
                </a:lnTo>
                <a:lnTo>
                  <a:pt x="294" y="270"/>
                </a:lnTo>
                <a:lnTo>
                  <a:pt x="296" y="286"/>
                </a:lnTo>
                <a:lnTo>
                  <a:pt x="294" y="302"/>
                </a:lnTo>
                <a:lnTo>
                  <a:pt x="290" y="318"/>
                </a:lnTo>
                <a:lnTo>
                  <a:pt x="284" y="336"/>
                </a:lnTo>
                <a:lnTo>
                  <a:pt x="276" y="356"/>
                </a:lnTo>
                <a:lnTo>
                  <a:pt x="266" y="378"/>
                </a:lnTo>
                <a:lnTo>
                  <a:pt x="258" y="396"/>
                </a:lnTo>
                <a:lnTo>
                  <a:pt x="250" y="416"/>
                </a:lnTo>
                <a:lnTo>
                  <a:pt x="244" y="434"/>
                </a:lnTo>
                <a:lnTo>
                  <a:pt x="240" y="452"/>
                </a:lnTo>
                <a:lnTo>
                  <a:pt x="238" y="468"/>
                </a:lnTo>
                <a:lnTo>
                  <a:pt x="240" y="484"/>
                </a:lnTo>
                <a:lnTo>
                  <a:pt x="244" y="498"/>
                </a:lnTo>
                <a:lnTo>
                  <a:pt x="250" y="514"/>
                </a:lnTo>
                <a:lnTo>
                  <a:pt x="258" y="530"/>
                </a:lnTo>
                <a:lnTo>
                  <a:pt x="268" y="548"/>
                </a:lnTo>
                <a:lnTo>
                  <a:pt x="276" y="564"/>
                </a:lnTo>
                <a:lnTo>
                  <a:pt x="284" y="580"/>
                </a:lnTo>
                <a:lnTo>
                  <a:pt x="290" y="596"/>
                </a:lnTo>
                <a:lnTo>
                  <a:pt x="294" y="612"/>
                </a:lnTo>
                <a:lnTo>
                  <a:pt x="296" y="628"/>
                </a:lnTo>
                <a:lnTo>
                  <a:pt x="294" y="644"/>
                </a:lnTo>
                <a:lnTo>
                  <a:pt x="290" y="660"/>
                </a:lnTo>
                <a:lnTo>
                  <a:pt x="284" y="678"/>
                </a:lnTo>
                <a:lnTo>
                  <a:pt x="276" y="698"/>
                </a:lnTo>
                <a:lnTo>
                  <a:pt x="266" y="720"/>
                </a:lnTo>
                <a:lnTo>
                  <a:pt x="258" y="738"/>
                </a:lnTo>
                <a:lnTo>
                  <a:pt x="250" y="758"/>
                </a:lnTo>
                <a:lnTo>
                  <a:pt x="244" y="776"/>
                </a:lnTo>
                <a:lnTo>
                  <a:pt x="240" y="794"/>
                </a:lnTo>
                <a:lnTo>
                  <a:pt x="238" y="810"/>
                </a:lnTo>
                <a:lnTo>
                  <a:pt x="240" y="826"/>
                </a:lnTo>
                <a:lnTo>
                  <a:pt x="246" y="840"/>
                </a:lnTo>
                <a:lnTo>
                  <a:pt x="254" y="858"/>
                </a:lnTo>
                <a:lnTo>
                  <a:pt x="268" y="876"/>
                </a:lnTo>
                <a:lnTo>
                  <a:pt x="288" y="896"/>
                </a:lnTo>
                <a:lnTo>
                  <a:pt x="310" y="918"/>
                </a:lnTo>
                <a:lnTo>
                  <a:pt x="330" y="936"/>
                </a:lnTo>
                <a:lnTo>
                  <a:pt x="344" y="950"/>
                </a:lnTo>
                <a:lnTo>
                  <a:pt x="352" y="956"/>
                </a:lnTo>
                <a:lnTo>
                  <a:pt x="352" y="958"/>
                </a:lnTo>
                <a:moveTo>
                  <a:pt x="524" y="0"/>
                </a:moveTo>
                <a:lnTo>
                  <a:pt x="524" y="2"/>
                </a:lnTo>
                <a:lnTo>
                  <a:pt x="520" y="8"/>
                </a:lnTo>
                <a:lnTo>
                  <a:pt x="510" y="20"/>
                </a:lnTo>
                <a:lnTo>
                  <a:pt x="496" y="40"/>
                </a:lnTo>
                <a:lnTo>
                  <a:pt x="482" y="60"/>
                </a:lnTo>
                <a:lnTo>
                  <a:pt x="472" y="80"/>
                </a:lnTo>
                <a:lnTo>
                  <a:pt x="464" y="96"/>
                </a:lnTo>
                <a:lnTo>
                  <a:pt x="458" y="112"/>
                </a:lnTo>
                <a:lnTo>
                  <a:pt x="458" y="124"/>
                </a:lnTo>
                <a:lnTo>
                  <a:pt x="458" y="138"/>
                </a:lnTo>
                <a:lnTo>
                  <a:pt x="462" y="150"/>
                </a:lnTo>
                <a:lnTo>
                  <a:pt x="468" y="162"/>
                </a:lnTo>
                <a:lnTo>
                  <a:pt x="476" y="176"/>
                </a:lnTo>
                <a:lnTo>
                  <a:pt x="486" y="192"/>
                </a:lnTo>
                <a:lnTo>
                  <a:pt x="494" y="206"/>
                </a:lnTo>
                <a:lnTo>
                  <a:pt x="504" y="222"/>
                </a:lnTo>
                <a:lnTo>
                  <a:pt x="512" y="238"/>
                </a:lnTo>
                <a:lnTo>
                  <a:pt x="520" y="254"/>
                </a:lnTo>
                <a:lnTo>
                  <a:pt x="524" y="270"/>
                </a:lnTo>
                <a:lnTo>
                  <a:pt x="524" y="286"/>
                </a:lnTo>
                <a:lnTo>
                  <a:pt x="524" y="302"/>
                </a:lnTo>
                <a:lnTo>
                  <a:pt x="520" y="318"/>
                </a:lnTo>
                <a:lnTo>
                  <a:pt x="514" y="336"/>
                </a:lnTo>
                <a:lnTo>
                  <a:pt x="504" y="356"/>
                </a:lnTo>
                <a:lnTo>
                  <a:pt x="496" y="378"/>
                </a:lnTo>
                <a:lnTo>
                  <a:pt x="488" y="396"/>
                </a:lnTo>
                <a:lnTo>
                  <a:pt x="478" y="416"/>
                </a:lnTo>
                <a:lnTo>
                  <a:pt x="472" y="434"/>
                </a:lnTo>
                <a:lnTo>
                  <a:pt x="468" y="452"/>
                </a:lnTo>
                <a:lnTo>
                  <a:pt x="468" y="468"/>
                </a:lnTo>
                <a:lnTo>
                  <a:pt x="468" y="484"/>
                </a:lnTo>
                <a:lnTo>
                  <a:pt x="472" y="498"/>
                </a:lnTo>
                <a:lnTo>
                  <a:pt x="478" y="514"/>
                </a:lnTo>
                <a:lnTo>
                  <a:pt x="488" y="530"/>
                </a:lnTo>
                <a:lnTo>
                  <a:pt x="496" y="548"/>
                </a:lnTo>
                <a:lnTo>
                  <a:pt x="504" y="564"/>
                </a:lnTo>
                <a:lnTo>
                  <a:pt x="514" y="580"/>
                </a:lnTo>
                <a:lnTo>
                  <a:pt x="520" y="596"/>
                </a:lnTo>
                <a:lnTo>
                  <a:pt x="524" y="612"/>
                </a:lnTo>
                <a:lnTo>
                  <a:pt x="524" y="628"/>
                </a:lnTo>
                <a:lnTo>
                  <a:pt x="524" y="644"/>
                </a:lnTo>
                <a:lnTo>
                  <a:pt x="520" y="660"/>
                </a:lnTo>
                <a:lnTo>
                  <a:pt x="514" y="678"/>
                </a:lnTo>
                <a:lnTo>
                  <a:pt x="504" y="698"/>
                </a:lnTo>
                <a:lnTo>
                  <a:pt x="496" y="720"/>
                </a:lnTo>
                <a:lnTo>
                  <a:pt x="488" y="738"/>
                </a:lnTo>
                <a:lnTo>
                  <a:pt x="478" y="758"/>
                </a:lnTo>
                <a:lnTo>
                  <a:pt x="472" y="776"/>
                </a:lnTo>
                <a:lnTo>
                  <a:pt x="468" y="794"/>
                </a:lnTo>
                <a:lnTo>
                  <a:pt x="468" y="810"/>
                </a:lnTo>
                <a:lnTo>
                  <a:pt x="468" y="826"/>
                </a:lnTo>
                <a:lnTo>
                  <a:pt x="474" y="840"/>
                </a:lnTo>
                <a:lnTo>
                  <a:pt x="484" y="858"/>
                </a:lnTo>
                <a:lnTo>
                  <a:pt x="498" y="876"/>
                </a:lnTo>
                <a:lnTo>
                  <a:pt x="516" y="896"/>
                </a:lnTo>
                <a:lnTo>
                  <a:pt x="538" y="918"/>
                </a:lnTo>
                <a:lnTo>
                  <a:pt x="558" y="936"/>
                </a:lnTo>
                <a:lnTo>
                  <a:pt x="572" y="950"/>
                </a:lnTo>
                <a:lnTo>
                  <a:pt x="580" y="956"/>
                </a:lnTo>
                <a:lnTo>
                  <a:pt x="582" y="958"/>
                </a:lnTo>
              </a:path>
            </a:pathLst>
          </a:custGeom>
          <a:noFill/>
          <a:ln w="28575" algn="ctr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/>
          <a:lstStyle/>
          <a:p>
            <a:endParaRPr lang="en-US"/>
          </a:p>
        </p:txBody>
      </p:sp>
      <p:sp>
        <p:nvSpPr>
          <p:cNvPr id="3105" name="Line 80"/>
          <p:cNvSpPr>
            <a:spLocks noChangeShapeType="1"/>
          </p:cNvSpPr>
          <p:nvPr/>
        </p:nvSpPr>
        <p:spPr bwMode="auto">
          <a:xfrm flipV="1">
            <a:off x="1808832" y="5532264"/>
            <a:ext cx="256993" cy="30961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6" name="Oval 28"/>
          <p:cNvSpPr>
            <a:spLocks noChangeArrowheads="1"/>
          </p:cNvSpPr>
          <p:nvPr/>
        </p:nvSpPr>
        <p:spPr bwMode="auto">
          <a:xfrm rot="5400000">
            <a:off x="5730446" y="5361163"/>
            <a:ext cx="329058" cy="1776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3107" name="Oval 30"/>
          <p:cNvSpPr>
            <a:spLocks noChangeAspect="1" noChangeArrowheads="1"/>
          </p:cNvSpPr>
          <p:nvPr/>
        </p:nvSpPr>
        <p:spPr bwMode="auto">
          <a:xfrm flipV="1">
            <a:off x="5843542" y="5245088"/>
            <a:ext cx="91954" cy="80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3108" name="Oval 30"/>
          <p:cNvSpPr>
            <a:spLocks noChangeAspect="1" noChangeArrowheads="1"/>
          </p:cNvSpPr>
          <p:nvPr/>
        </p:nvSpPr>
        <p:spPr bwMode="auto">
          <a:xfrm flipV="1">
            <a:off x="5851334" y="5572650"/>
            <a:ext cx="90396" cy="7927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lIns="80467" tIns="40234" rIns="80467" bIns="40234" anchor="ctr"/>
          <a:lstStyle/>
          <a:p>
            <a:pPr algn="ctr"/>
            <a:endParaRPr lang="en-US"/>
          </a:p>
        </p:txBody>
      </p:sp>
      <p:grpSp>
        <p:nvGrpSpPr>
          <p:cNvPr id="3109" name="Group 42"/>
          <p:cNvGrpSpPr>
            <a:grpSpLocks/>
          </p:cNvGrpSpPr>
          <p:nvPr/>
        </p:nvGrpSpPr>
        <p:grpSpPr bwMode="auto">
          <a:xfrm>
            <a:off x="2766954" y="5225644"/>
            <a:ext cx="177675" cy="405340"/>
            <a:chOff x="1890164" y="4364100"/>
            <a:chExt cx="211967" cy="492543"/>
          </a:xfrm>
        </p:grpSpPr>
        <p:sp>
          <p:nvSpPr>
            <p:cNvPr id="3133" name="Oval 28"/>
            <p:cNvSpPr>
              <a:spLocks noChangeArrowheads="1"/>
            </p:cNvSpPr>
            <p:nvPr/>
          </p:nvSpPr>
          <p:spPr bwMode="auto">
            <a:xfrm rot="5400000">
              <a:off x="1796969" y="4504388"/>
              <a:ext cx="398358" cy="21196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134" name="Oval 30"/>
            <p:cNvSpPr>
              <a:spLocks noChangeAspect="1" noChangeArrowheads="1"/>
            </p:cNvSpPr>
            <p:nvPr/>
          </p:nvSpPr>
          <p:spPr bwMode="auto">
            <a:xfrm flipV="1">
              <a:off x="1932713" y="4364100"/>
              <a:ext cx="111399" cy="972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135" name="Oval 30"/>
            <p:cNvSpPr>
              <a:spLocks noChangeAspect="1" noChangeArrowheads="1"/>
            </p:cNvSpPr>
            <p:nvPr/>
          </p:nvSpPr>
          <p:spPr bwMode="auto">
            <a:xfrm flipV="1">
              <a:off x="1941996" y="4759370"/>
              <a:ext cx="109851" cy="972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3875086" y="1432505"/>
            <a:ext cx="1354385" cy="487454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Magnetic Field</a:t>
            </a:r>
          </a:p>
        </p:txBody>
      </p:sp>
      <p:sp>
        <p:nvSpPr>
          <p:cNvPr id="52" name="Line 32"/>
          <p:cNvSpPr>
            <a:spLocks noChangeShapeType="1"/>
          </p:cNvSpPr>
          <p:nvPr/>
        </p:nvSpPr>
        <p:spPr bwMode="auto">
          <a:xfrm>
            <a:off x="2542159" y="4847228"/>
            <a:ext cx="294931" cy="360467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13" name="Text Box 11"/>
          <p:cNvSpPr txBox="1">
            <a:spLocks noChangeArrowheads="1"/>
          </p:cNvSpPr>
          <p:nvPr/>
        </p:nvSpPr>
        <p:spPr bwMode="auto">
          <a:xfrm>
            <a:off x="3780794" y="598668"/>
            <a:ext cx="1542969" cy="77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CC"/>
                </a:solidFill>
              </a:rPr>
              <a:t>Magnetic Field</a:t>
            </a:r>
            <a:endParaRPr lang="en-US" sz="2400" b="1" dirty="0"/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2154442" y="5275003"/>
            <a:ext cx="3723388" cy="10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2216784" y="5614530"/>
            <a:ext cx="3723388" cy="89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8" name="Text Box 86"/>
          <p:cNvSpPr txBox="1">
            <a:spLocks noChangeArrowheads="1"/>
          </p:cNvSpPr>
          <p:nvPr/>
        </p:nvSpPr>
        <p:spPr bwMode="auto">
          <a:xfrm>
            <a:off x="237820" y="5760929"/>
            <a:ext cx="2424151" cy="67905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FF0000"/>
                </a:solidFill>
                <a:latin typeface="Arial Narrow" pitchFamily="34" charset="0"/>
              </a:rPr>
              <a:t>Production </a:t>
            </a:r>
            <a:r>
              <a:rPr lang="en-GB" sz="2400" b="1" dirty="0">
                <a:solidFill>
                  <a:srgbClr val="FF0000"/>
                </a:solidFill>
                <a:latin typeface="Arial Narrow" pitchFamily="34" charset="0"/>
              </a:rPr>
              <a:t>point</a:t>
            </a:r>
            <a:endParaRPr lang="en-US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120" name="Rectangle 4"/>
          <p:cNvSpPr>
            <a:spLocks noChangeArrowheads="1"/>
          </p:cNvSpPr>
          <p:nvPr/>
        </p:nvSpPr>
        <p:spPr bwMode="auto">
          <a:xfrm>
            <a:off x="4744759" y="4491247"/>
            <a:ext cx="1515175" cy="32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/>
          <a:lstStyle/>
          <a:p>
            <a:r>
              <a:rPr lang="en-US" sz="2400" b="1" i="1" dirty="0">
                <a:solidFill>
                  <a:srgbClr val="FF0000"/>
                </a:solidFill>
                <a:latin typeface="Arial Narrow" pitchFamily="34" charset="0"/>
              </a:rPr>
              <a:t>Ionization</a:t>
            </a:r>
            <a:endParaRPr lang="en-US" sz="2400" dirty="0"/>
          </a:p>
        </p:txBody>
      </p:sp>
      <p:sp>
        <p:nvSpPr>
          <p:cNvPr id="66" name="Line 32"/>
          <p:cNvSpPr>
            <a:spLocks noChangeShapeType="1"/>
          </p:cNvSpPr>
          <p:nvPr/>
        </p:nvSpPr>
        <p:spPr bwMode="auto">
          <a:xfrm>
            <a:off x="5467929" y="4827783"/>
            <a:ext cx="409900" cy="417306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1" name="Text Box 34"/>
          <p:cNvSpPr txBox="1">
            <a:spLocks noChangeArrowheads="1"/>
          </p:cNvSpPr>
          <p:nvPr/>
        </p:nvSpPr>
        <p:spPr bwMode="auto">
          <a:xfrm>
            <a:off x="6686940" y="924386"/>
            <a:ext cx="835385" cy="42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l-GR" sz="2400" i="1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2400" i="1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 sz="2400"/>
          </a:p>
        </p:txBody>
      </p:sp>
      <p:sp>
        <p:nvSpPr>
          <p:cNvPr id="3082" name="Text Box 36"/>
          <p:cNvSpPr txBox="1">
            <a:spLocks noChangeArrowheads="1"/>
          </p:cNvSpPr>
          <p:nvPr/>
        </p:nvSpPr>
        <p:spPr bwMode="auto">
          <a:xfrm>
            <a:off x="6704085" y="2831426"/>
            <a:ext cx="643683" cy="42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l-GR" sz="2400" i="1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2400" i="1" baseline="30000">
                <a:solidFill>
                  <a:srgbClr val="000000"/>
                </a:solidFill>
                <a:latin typeface="Times New Roman" pitchFamily="18" charset="0"/>
              </a:rPr>
              <a:t>−</a:t>
            </a:r>
            <a:endParaRPr lang="en-US" sz="2400"/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7025926" y="1330474"/>
            <a:ext cx="2055734" cy="147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Arial Narrow" pitchFamily="34" charset="0"/>
              </a:rPr>
              <a:t>Atomic,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  Coulomb Non-  -Coulomb and accidental </a:t>
            </a:r>
            <a:r>
              <a:rPr lang="en-US" sz="2400" b="1" i="1" dirty="0">
                <a:solidFill>
                  <a:srgbClr val="FF0000"/>
                </a:solidFill>
                <a:latin typeface="Arial Narrow" pitchFamily="34" charset="0"/>
              </a:rPr>
              <a:t>pairs</a:t>
            </a:r>
            <a:endParaRPr lang="en-US" sz="2400" dirty="0"/>
          </a:p>
        </p:txBody>
      </p:sp>
      <p:sp>
        <p:nvSpPr>
          <p:cNvPr id="3084" name="Oval 26"/>
          <p:cNvSpPr>
            <a:spLocks noChangeAspect="1" noChangeArrowheads="1"/>
          </p:cNvSpPr>
          <p:nvPr/>
        </p:nvSpPr>
        <p:spPr bwMode="auto">
          <a:xfrm>
            <a:off x="1931159" y="2831426"/>
            <a:ext cx="161162" cy="14508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3085" name="Oval 30"/>
          <p:cNvSpPr>
            <a:spLocks noChangeAspect="1" noChangeArrowheads="1"/>
          </p:cNvSpPr>
          <p:nvPr/>
        </p:nvSpPr>
        <p:spPr bwMode="auto">
          <a:xfrm flipV="1">
            <a:off x="2793670" y="3145517"/>
            <a:ext cx="150958" cy="13312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3086" name="Right Brace 91"/>
          <p:cNvSpPr>
            <a:spLocks/>
          </p:cNvSpPr>
          <p:nvPr/>
        </p:nvSpPr>
        <p:spPr bwMode="auto">
          <a:xfrm>
            <a:off x="7009562" y="665628"/>
            <a:ext cx="188585" cy="2843358"/>
          </a:xfrm>
          <a:prstGeom prst="rightBrace">
            <a:avLst>
              <a:gd name="adj1" fmla="val 16074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3077" name="Text Box 19"/>
          <p:cNvSpPr txBox="1">
            <a:spLocks noChangeArrowheads="1"/>
          </p:cNvSpPr>
          <p:nvPr/>
        </p:nvSpPr>
        <p:spPr bwMode="auto">
          <a:xfrm>
            <a:off x="806235" y="2684970"/>
            <a:ext cx="473912" cy="4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000000"/>
                </a:solidFill>
              </a:rPr>
              <a:t>p</a:t>
            </a:r>
            <a:endParaRPr lang="en-US" sz="2400" dirty="0"/>
          </a:p>
        </p:txBody>
      </p:sp>
      <p:sp>
        <p:nvSpPr>
          <p:cNvPr id="3078" name="Text Box 22"/>
          <p:cNvSpPr txBox="1">
            <a:spLocks noChangeArrowheads="1"/>
          </p:cNvSpPr>
          <p:nvPr/>
        </p:nvSpPr>
        <p:spPr bwMode="auto">
          <a:xfrm>
            <a:off x="516176" y="2393858"/>
            <a:ext cx="1457248" cy="4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o-RO" sz="2400" dirty="0">
                <a:solidFill>
                  <a:srgbClr val="000000"/>
                </a:solidFill>
              </a:rPr>
              <a:t>24 GeV/c</a:t>
            </a:r>
            <a:endParaRPr lang="ro-RO" sz="2400" dirty="0"/>
          </a:p>
        </p:txBody>
      </p:sp>
      <p:sp>
        <p:nvSpPr>
          <p:cNvPr id="3079" name="Line 23"/>
          <p:cNvSpPr>
            <a:spLocks noChangeShapeType="1"/>
          </p:cNvSpPr>
          <p:nvPr/>
        </p:nvSpPr>
        <p:spPr bwMode="auto">
          <a:xfrm>
            <a:off x="1453313" y="2912195"/>
            <a:ext cx="486269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24"/>
          <p:cNvSpPr>
            <a:spLocks noChangeShapeType="1"/>
          </p:cNvSpPr>
          <p:nvPr/>
        </p:nvSpPr>
        <p:spPr bwMode="auto">
          <a:xfrm>
            <a:off x="1118224" y="2912195"/>
            <a:ext cx="419251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80"/>
          <p:cNvSpPr>
            <a:spLocks noChangeShapeType="1"/>
          </p:cNvSpPr>
          <p:nvPr/>
        </p:nvSpPr>
        <p:spPr bwMode="auto">
          <a:xfrm flipV="1">
            <a:off x="1496953" y="2976509"/>
            <a:ext cx="434206" cy="279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Line 32"/>
          <p:cNvSpPr>
            <a:spLocks noChangeShapeType="1"/>
          </p:cNvSpPr>
          <p:nvPr/>
        </p:nvSpPr>
        <p:spPr bwMode="auto">
          <a:xfrm flipV="1">
            <a:off x="5207872" y="915412"/>
            <a:ext cx="1739347" cy="118610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Text Box 86"/>
          <p:cNvSpPr txBox="1">
            <a:spLocks noChangeArrowheads="1"/>
          </p:cNvSpPr>
          <p:nvPr/>
        </p:nvSpPr>
        <p:spPr bwMode="auto">
          <a:xfrm>
            <a:off x="265473" y="3178432"/>
            <a:ext cx="2424151" cy="8540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FF0000"/>
                </a:solidFill>
                <a:latin typeface="Arial Narrow" pitchFamily="34" charset="0"/>
              </a:rPr>
              <a:t>Production point</a:t>
            </a:r>
            <a:endParaRPr lang="en-US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flipV="1">
            <a:off x="2065826" y="2574163"/>
            <a:ext cx="1801689" cy="281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2" name="Straight Connector 68"/>
          <p:cNvCxnSpPr>
            <a:cxnSpLocks noChangeShapeType="1"/>
          </p:cNvCxnSpPr>
          <p:nvPr/>
        </p:nvCxnSpPr>
        <p:spPr bwMode="auto">
          <a:xfrm>
            <a:off x="2065826" y="2931639"/>
            <a:ext cx="727845" cy="248289"/>
          </a:xfrm>
          <a:prstGeom prst="line">
            <a:avLst/>
          </a:prstGeom>
          <a:noFill/>
          <a:ln w="19050" cmpd="dbl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" name="Straight Connector 68"/>
          <p:cNvCxnSpPr>
            <a:cxnSpLocks noChangeShapeType="1"/>
          </p:cNvCxnSpPr>
          <p:nvPr/>
        </p:nvCxnSpPr>
        <p:spPr bwMode="auto">
          <a:xfrm>
            <a:off x="2089203" y="2897238"/>
            <a:ext cx="735638" cy="254272"/>
          </a:xfrm>
          <a:prstGeom prst="line">
            <a:avLst/>
          </a:prstGeom>
          <a:noFill/>
          <a:ln w="19050" cmpd="dbl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24" name="Line 32"/>
          <p:cNvSpPr>
            <a:spLocks noChangeShapeType="1"/>
          </p:cNvSpPr>
          <p:nvPr/>
        </p:nvSpPr>
        <p:spPr bwMode="auto">
          <a:xfrm>
            <a:off x="2893182" y="3239756"/>
            <a:ext cx="885259" cy="7927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Text Box 34"/>
          <p:cNvSpPr txBox="1">
            <a:spLocks noChangeArrowheads="1"/>
          </p:cNvSpPr>
          <p:nvPr/>
        </p:nvSpPr>
        <p:spPr bwMode="auto">
          <a:xfrm>
            <a:off x="3535542" y="3526721"/>
            <a:ext cx="512765" cy="42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l-GR" sz="2400" i="1" dirty="0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2400" i="1" baseline="3000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 sz="2400" dirty="0"/>
          </a:p>
        </p:txBody>
      </p:sp>
      <p:sp>
        <p:nvSpPr>
          <p:cNvPr id="3126" name="Text Box 46"/>
          <p:cNvSpPr txBox="1">
            <a:spLocks noChangeArrowheads="1"/>
          </p:cNvSpPr>
          <p:nvPr/>
        </p:nvSpPr>
        <p:spPr bwMode="auto">
          <a:xfrm>
            <a:off x="2338572" y="2672381"/>
            <a:ext cx="1751037" cy="4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l-GR" sz="2400" i="1" dirty="0">
                <a:solidFill>
                  <a:srgbClr val="000000"/>
                </a:solidFill>
                <a:latin typeface="Times New Roman" pitchFamily="18" charset="0"/>
              </a:rPr>
              <a:t>η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l-GR" sz="2400" i="1" dirty="0">
                <a:solidFill>
                  <a:srgbClr val="000000"/>
                </a:solidFill>
                <a:latin typeface="Times New Roman" pitchFamily="18" charset="0"/>
              </a:rPr>
              <a:t>η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’…</a:t>
            </a:r>
            <a:endParaRPr lang="en-US" sz="2400" dirty="0"/>
          </a:p>
        </p:txBody>
      </p:sp>
      <p:sp>
        <p:nvSpPr>
          <p:cNvPr id="3127" name="Line 32"/>
          <p:cNvSpPr>
            <a:spLocks noChangeShapeType="1"/>
          </p:cNvSpPr>
          <p:nvPr/>
        </p:nvSpPr>
        <p:spPr bwMode="auto">
          <a:xfrm>
            <a:off x="5193845" y="2937621"/>
            <a:ext cx="1753375" cy="34102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2865364" y="2989972"/>
            <a:ext cx="1025529" cy="1884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881542" y="2880784"/>
            <a:ext cx="1340357" cy="110683"/>
          </a:xfrm>
          <a:custGeom>
            <a:avLst/>
            <a:gdLst>
              <a:gd name="connsiteX0" fmla="*/ 0 w 1364342"/>
              <a:gd name="connsiteY0" fmla="*/ 117792 h 117792"/>
              <a:gd name="connsiteX1" fmla="*/ 769257 w 1364342"/>
              <a:gd name="connsiteY1" fmla="*/ 1678 h 117792"/>
              <a:gd name="connsiteX2" fmla="*/ 1364342 w 1364342"/>
              <a:gd name="connsiteY2" fmla="*/ 59735 h 11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342" h="117792">
                <a:moveTo>
                  <a:pt x="0" y="117792"/>
                </a:moveTo>
                <a:cubicBezTo>
                  <a:pt x="270933" y="64573"/>
                  <a:pt x="541867" y="11354"/>
                  <a:pt x="769257" y="1678"/>
                </a:cubicBezTo>
                <a:cubicBezTo>
                  <a:pt x="996647" y="-7998"/>
                  <a:pt x="1180494" y="25868"/>
                  <a:pt x="1364342" y="5973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867515" y="2103011"/>
            <a:ext cx="1340357" cy="465168"/>
          </a:xfrm>
          <a:custGeom>
            <a:avLst/>
            <a:gdLst>
              <a:gd name="connsiteX0" fmla="*/ 0 w 1364343"/>
              <a:gd name="connsiteY0" fmla="*/ 493485 h 493485"/>
              <a:gd name="connsiteX1" fmla="*/ 754743 w 1364343"/>
              <a:gd name="connsiteY1" fmla="*/ 304800 h 493485"/>
              <a:gd name="connsiteX2" fmla="*/ 1364343 w 1364343"/>
              <a:gd name="connsiteY2" fmla="*/ 0 h 49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343" h="493485">
                <a:moveTo>
                  <a:pt x="0" y="493485"/>
                </a:moveTo>
                <a:cubicBezTo>
                  <a:pt x="263676" y="440266"/>
                  <a:pt x="527353" y="387047"/>
                  <a:pt x="754743" y="304800"/>
                </a:cubicBezTo>
                <a:cubicBezTo>
                  <a:pt x="982133" y="222553"/>
                  <a:pt x="1173238" y="111276"/>
                  <a:pt x="136434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Text Box 22"/>
          <p:cNvSpPr txBox="1">
            <a:spLocks noChangeArrowheads="1"/>
          </p:cNvSpPr>
          <p:nvPr/>
        </p:nvSpPr>
        <p:spPr bwMode="auto">
          <a:xfrm>
            <a:off x="475433" y="4938715"/>
            <a:ext cx="1457248" cy="4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o-RO" sz="2400" dirty="0">
                <a:solidFill>
                  <a:srgbClr val="000000"/>
                </a:solidFill>
              </a:rPr>
              <a:t>24 GeV/c</a:t>
            </a:r>
            <a:endParaRPr lang="ro-RO" sz="2400" dirty="0"/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853938" y="5216046"/>
            <a:ext cx="473912" cy="4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7" tIns="40234" rIns="80467" bIns="402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000000"/>
                </a:solidFill>
              </a:rPr>
              <a:t>p</a:t>
            </a:r>
            <a:endParaRPr lang="en-US" sz="2400" dirty="0"/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835529" y="4845016"/>
            <a:ext cx="2977270" cy="47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/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1s, 2s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2p, 3p, 4p, …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778552" y="4514113"/>
            <a:ext cx="1527216" cy="38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/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Excitation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7" name="Oval 26"/>
          <p:cNvSpPr>
            <a:spLocks noChangeAspect="1" noChangeArrowheads="1"/>
          </p:cNvSpPr>
          <p:nvPr/>
        </p:nvSpPr>
        <p:spPr bwMode="auto">
          <a:xfrm>
            <a:off x="2821213" y="5383122"/>
            <a:ext cx="87279" cy="7927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0" name="WordArt 98"/>
          <p:cNvSpPr>
            <a:spLocks noChangeArrowheads="1" noChangeShapeType="1" noTextEdit="1"/>
          </p:cNvSpPr>
          <p:nvPr/>
        </p:nvSpPr>
        <p:spPr bwMode="auto">
          <a:xfrm>
            <a:off x="265472" y="53069"/>
            <a:ext cx="856261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Method for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background reduction with magnetic field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1640788" y="598741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  <a:cs typeface="Arial" charset="0"/>
              </a:rPr>
              <a:t>Pentia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r="9775"/>
          <a:stretch>
            <a:fillRect/>
          </a:stretch>
        </p:blipFill>
        <p:spPr bwMode="auto">
          <a:xfrm>
            <a:off x="66675" y="874713"/>
            <a:ext cx="4464050" cy="35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1688" r="2925" b="1172"/>
          <a:stretch>
            <a:fillRect/>
          </a:stretch>
        </p:blipFill>
        <p:spPr bwMode="auto">
          <a:xfrm>
            <a:off x="4613275" y="906463"/>
            <a:ext cx="446405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1390650" y="4554538"/>
            <a:ext cx="1790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00FF"/>
                </a:solidFill>
                <a:cs typeface="Arial" charset="0"/>
              </a:rPr>
              <a:t>Without magnet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5594350" y="4554538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00FF"/>
                </a:solidFill>
                <a:cs typeface="Arial" charset="0"/>
              </a:rPr>
              <a:t>With magnet after Be target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DB2F4-3D0A-4EE8-8315-8A47340AC04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WordArt 98"/>
          <p:cNvSpPr>
            <a:spLocks noChangeArrowheads="1" noChangeShapeType="1" noTextEdit="1"/>
          </p:cNvSpPr>
          <p:nvPr/>
        </p:nvSpPr>
        <p:spPr bwMode="auto">
          <a:xfrm>
            <a:off x="990600" y="53069"/>
            <a:ext cx="71628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Simulation of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metastable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2</a:t>
            </a:r>
            <a:r>
              <a:rPr lang="el-GR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π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observation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389" y="5109029"/>
            <a:ext cx="881722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Simulated distribution of </a:t>
            </a:r>
            <a:r>
              <a:rPr lang="el-GR" sz="19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9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19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9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 pairs over 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900" b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 with cut: |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9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| &lt; 1 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/c, |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900" b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| &lt; 1 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/c.</a:t>
            </a:r>
          </a:p>
          <a:p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Atomic pairs from metastable atoms (light area) above background (hatched area) </a:t>
            </a:r>
          </a:p>
          <a:p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produced in Beryllium target. </a:t>
            </a:r>
            <a:endParaRPr lang="en-US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218D802-7C7C-4545-A165-4CC6294AD581}" type="datetime1">
              <a:rPr lang="en-US" smtClean="0"/>
              <a:t>16-Nov-12</a:t>
            </a:fld>
            <a:endParaRPr lang="en-US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M. Pentia  IFIN-HH</a:t>
            </a:r>
          </a:p>
        </p:txBody>
      </p:sp>
    </p:spTree>
    <p:extLst>
      <p:ext uri="{BB962C8B-B14F-4D97-AF65-F5344CB8AC3E}">
        <p14:creationId xmlns:p14="http://schemas.microsoft.com/office/powerpoint/2010/main" val="30347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4900</TotalTime>
  <Words>2350</Words>
  <Application>Microsoft Office PowerPoint</Application>
  <PresentationFormat>On-screen Show (4:3)</PresentationFormat>
  <Paragraphs>519</Paragraphs>
  <Slides>48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Temă Office</vt:lpstr>
      <vt:lpstr>Custom Design</vt:lpstr>
      <vt:lpstr>1_Custom Design</vt:lpstr>
      <vt:lpstr>2_Custom Design</vt:lpstr>
      <vt:lpstr>Equation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Your User Name</dc:creator>
  <cp:lastModifiedBy>pentia</cp:lastModifiedBy>
  <cp:revision>321</cp:revision>
  <cp:lastPrinted>2012-08-05T13:15:28Z</cp:lastPrinted>
  <dcterms:created xsi:type="dcterms:W3CDTF">2012-07-27T07:07:37Z</dcterms:created>
  <dcterms:modified xsi:type="dcterms:W3CDTF">2012-11-16T09:51:10Z</dcterms:modified>
</cp:coreProperties>
</file>