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23"/>
  </p:notesMasterIdLst>
  <p:sldIdLst>
    <p:sldId id="257" r:id="rId5"/>
    <p:sldId id="258" r:id="rId6"/>
    <p:sldId id="260" r:id="rId7"/>
    <p:sldId id="261" r:id="rId8"/>
    <p:sldId id="262" r:id="rId9"/>
    <p:sldId id="276" r:id="rId10"/>
    <p:sldId id="274" r:id="rId11"/>
    <p:sldId id="263" r:id="rId12"/>
    <p:sldId id="269" r:id="rId13"/>
    <p:sldId id="275" r:id="rId14"/>
    <p:sldId id="277" r:id="rId15"/>
    <p:sldId id="281" r:id="rId16"/>
    <p:sldId id="280" r:id="rId17"/>
    <p:sldId id="267" r:id="rId18"/>
    <p:sldId id="268" r:id="rId19"/>
    <p:sldId id="282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27.02.2017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A304-3D68-4554-8BF7-D04A28687A1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680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414246">
            <a:off x="1433449" y="1134987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Experimental check of precise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predictions of QCD 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and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atoms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820153" y="6165304"/>
            <a:ext cx="7704856" cy="3600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Physics Beyond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Colliders meeting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-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CERN,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1-2 March 2017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5576" y="5386646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(JINR) on behalf of the DIRAC Collaboration 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F96A1B">
                  <a:lumMod val="75000"/>
                </a:srgbClr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beam time for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 measurement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057" y="554070"/>
            <a:ext cx="88895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24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simulated, processed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analysed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V.Yazkov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DIRAC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note, 2016 05).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46058" y="1194223"/>
            <a:ext cx="88895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Experimental conditions on SPS with Ni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The proton beam can be used for other experiments.</a:t>
            </a:r>
            <a:endParaRPr lang="en-GB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intensity: 3x10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DIRAC worked at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2.7x10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spills: 4.5x10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 duration 4.5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taking: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3000 spills per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hours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Running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46057" y="3748768"/>
            <a:ext cx="8889539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number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(In the DIRAC experiment was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=349±62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these conditions for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be: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~5%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- </a:t>
            </a:r>
            <a:r>
              <a:rPr lang="en-US" u="sng" dirty="0" smtClean="0">
                <a:latin typeface="Times New Roman"/>
                <a:cs typeface="Times New Roman"/>
              </a:rPr>
              <a:t>atomic pairs </a:t>
            </a:r>
            <a:r>
              <a:rPr lang="en-US" i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i="1" u="sng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be: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error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347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924" y="719832"/>
            <a:ext cx="879704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QCD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and Chiral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 processes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quarks, 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chiral symmetry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breaking.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prediction for </a:t>
            </a:r>
            <a:r>
              <a:rPr lang="en-US" sz="24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lifetime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in the ground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given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 =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R|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is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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th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=(2.9±0.1)*10</a:t>
            </a:r>
            <a:r>
              <a:rPr lang="en-US" sz="2400" baseline="30000" dirty="0" smtClean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The evaluation error for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 from this relation is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0.6%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 the S-wave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scattering lengths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28303"/>
              </p:ext>
            </p:extLst>
          </p:nvPr>
        </p:nvGraphicFramePr>
        <p:xfrm>
          <a:off x="163287" y="1735541"/>
          <a:ext cx="8742136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/>
                <a:gridCol w="1023202"/>
                <a:gridCol w="1639959"/>
                <a:gridCol w="47113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calculations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4-10%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K.Sasaki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 2014,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Z.Fu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.(2013),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C.Lang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.(2012), Feng et al., Phys. Lett.(2010),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T.Yagy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arXiv:1108.2970,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S.Beame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393"/>
              </p:ext>
            </p:extLst>
          </p:nvPr>
        </p:nvGraphicFramePr>
        <p:xfrm>
          <a:off x="163287" y="669478"/>
          <a:ext cx="872919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270"/>
                <a:gridCol w="1037219"/>
                <a:gridCol w="1633989"/>
                <a:gridCol w="470271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ChPT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2.3%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1.5% 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Colangelo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Nucl.Phys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.(2001)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75647"/>
              </p:ext>
            </p:extLst>
          </p:nvPr>
        </p:nvGraphicFramePr>
        <p:xfrm>
          <a:off x="179512" y="3608422"/>
          <a:ext cx="874213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/>
                <a:gridCol w="1036799"/>
                <a:gridCol w="1623016"/>
                <a:gridCol w="471467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Experimental values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Adeva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Phys. Lett. 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SPS</a:t>
                      </a:r>
                      <a:endParaRPr lang="ro-RO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DIRAC estimation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887297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110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ionisation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2780928"/>
            <a:ext cx="887297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excited atoms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to measure the Lamb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depending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ππ 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theoretical restrictions are less than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62" y="4626410"/>
            <a:ext cx="88729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beam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experimental arrangements makes this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-228600" y="276225"/>
            <a:ext cx="8915400" cy="3803650"/>
            <a:chOff x="-76199" y="1523999"/>
            <a:chExt cx="9768443" cy="4038602"/>
          </a:xfrm>
        </p:grpSpPr>
        <p:graphicFrame>
          <p:nvGraphicFramePr>
            <p:cNvPr id="41999" name="Object 2"/>
            <p:cNvGraphicFramePr>
              <a:graphicFrameLocks noChangeAspect="1"/>
            </p:cNvGraphicFramePr>
            <p:nvPr/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" name="Graph" r:id="rId3" imgW="3901440" imgH="2987040" progId="">
                    <p:embed/>
                  </p:oleObj>
                </mc:Choice>
                <mc:Fallback>
                  <p:oleObj name="Graph" r:id="rId3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0" name="Object 1"/>
            <p:cNvGraphicFramePr>
              <a:graphicFrameLocks noChangeAspect="1"/>
            </p:cNvGraphicFramePr>
            <p:nvPr/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" name="Graph" r:id="rId5" imgW="3901440" imgH="2987040" progId="">
                    <p:embed/>
                  </p:oleObj>
                </mc:Choice>
                <mc:Fallback>
                  <p:oleObj name="Graph" r:id="rId5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Simulation of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1633538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797B7E"/>
                </a:solidFill>
                <a:cs typeface="Arial" charset="0"/>
              </a:rPr>
              <a:t>M. Gugiu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E3B8-664C-4548-B97A-2A9B35527DF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Additional slides </a:t>
            </a:r>
          </a:p>
        </p:txBody>
      </p:sp>
    </p:spTree>
    <p:extLst>
      <p:ext uri="{BB962C8B-B14F-4D97-AF65-F5344CB8AC3E}">
        <p14:creationId xmlns:p14="http://schemas.microsoft.com/office/powerpoint/2010/main" val="3526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" name="Group 7177"/>
          <p:cNvGrpSpPr/>
          <p:nvPr/>
        </p:nvGrpSpPr>
        <p:grpSpPr>
          <a:xfrm>
            <a:off x="3339618" y="556803"/>
            <a:ext cx="5341783" cy="3331900"/>
            <a:chOff x="2209521" y="662700"/>
            <a:chExt cx="5341783" cy="3331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"/>
            <a:stretch/>
          </p:blipFill>
          <p:spPr bwMode="auto">
            <a:xfrm>
              <a:off x="2209521" y="662700"/>
              <a:ext cx="3428918" cy="33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5526168" y="992791"/>
              <a:ext cx="202513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 </a:t>
              </a:r>
              <a:r>
                <a:rPr lang="en-US" alt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Bethke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J.Phys.G26:R27, 2000</a:t>
              </a:r>
              <a:endPara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1" name="Group 7180"/>
          <p:cNvGrpSpPr/>
          <p:nvPr/>
        </p:nvGrpSpPr>
        <p:grpSpPr>
          <a:xfrm>
            <a:off x="2278165" y="3915691"/>
            <a:ext cx="4263775" cy="2437885"/>
            <a:chOff x="2273221" y="4093850"/>
            <a:chExt cx="4263775" cy="2437885"/>
          </a:xfrm>
        </p:grpSpPr>
        <p:sp>
          <p:nvSpPr>
            <p:cNvPr id="4" name="Oval 71"/>
            <p:cNvSpPr>
              <a:spLocks noChangeArrowheads="1"/>
            </p:cNvSpPr>
            <p:nvPr/>
          </p:nvSpPr>
          <p:spPr bwMode="auto">
            <a:xfrm>
              <a:off x="2643913" y="4492312"/>
              <a:ext cx="174732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Oval 72"/>
            <p:cNvSpPr>
              <a:spLocks noChangeArrowheads="1"/>
            </p:cNvSpPr>
            <p:nvPr/>
          </p:nvSpPr>
          <p:spPr bwMode="auto">
            <a:xfrm>
              <a:off x="3413058" y="4492312"/>
              <a:ext cx="187796" cy="184150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Line 73"/>
            <p:cNvSpPr>
              <a:spLocks noChangeShapeType="1"/>
            </p:cNvSpPr>
            <p:nvPr/>
          </p:nvSpPr>
          <p:spPr bwMode="auto">
            <a:xfrm flipH="1">
              <a:off x="2818644" y="4581212"/>
              <a:ext cx="61890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7" name="Line 74"/>
            <p:cNvSpPr>
              <a:spLocks noChangeShapeType="1"/>
            </p:cNvSpPr>
            <p:nvPr/>
          </p:nvSpPr>
          <p:spPr bwMode="auto">
            <a:xfrm flipH="1">
              <a:off x="4977477" y="4595500"/>
              <a:ext cx="43437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" name="Line 75"/>
            <p:cNvSpPr>
              <a:spLocks noChangeShapeType="1"/>
            </p:cNvSpPr>
            <p:nvPr/>
          </p:nvSpPr>
          <p:spPr bwMode="auto">
            <a:xfrm flipH="1">
              <a:off x="5473910" y="4595500"/>
              <a:ext cx="432746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2586758" y="4657412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3334674" y="4657412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3424489" y="4733612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3424489" y="4733612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4" name="AutoShape 81"/>
            <p:cNvSpPr>
              <a:spLocks noChangeArrowheads="1"/>
            </p:cNvSpPr>
            <p:nvPr/>
          </p:nvSpPr>
          <p:spPr bwMode="auto">
            <a:xfrm rot="10813649" flipV="1">
              <a:off x="2273221" y="4490725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AutoShape 82"/>
            <p:cNvSpPr>
              <a:spLocks noChangeArrowheads="1"/>
            </p:cNvSpPr>
            <p:nvPr/>
          </p:nvSpPr>
          <p:spPr bwMode="auto">
            <a:xfrm rot="13649" flipV="1">
              <a:off x="3597588" y="4501837"/>
              <a:ext cx="373958" cy="187325"/>
            </a:xfrm>
            <a:prstGeom prst="rightArrow">
              <a:avLst>
                <a:gd name="adj1" fmla="val 38574"/>
                <a:gd name="adj2" fmla="val 473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83"/>
            <p:cNvSpPr>
              <a:spLocks noChangeArrowheads="1"/>
            </p:cNvSpPr>
            <p:nvPr/>
          </p:nvSpPr>
          <p:spPr bwMode="auto">
            <a:xfrm>
              <a:off x="5895225" y="4497075"/>
              <a:ext cx="199227" cy="182563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85"/>
            <p:cNvSpPr>
              <a:spLocks noChangeArrowheads="1"/>
            </p:cNvSpPr>
            <p:nvPr/>
          </p:nvSpPr>
          <p:spPr bwMode="auto">
            <a:xfrm>
              <a:off x="4792947" y="4506600"/>
              <a:ext cx="174732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86"/>
            <p:cNvSpPr>
              <a:spLocks noChangeArrowheads="1"/>
            </p:cNvSpPr>
            <p:nvPr/>
          </p:nvSpPr>
          <p:spPr bwMode="auto">
            <a:xfrm rot="10813649" flipV="1">
              <a:off x="4418989" y="4505012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87"/>
            <p:cNvSpPr>
              <a:spLocks noChangeArrowheads="1"/>
            </p:cNvSpPr>
            <p:nvPr/>
          </p:nvSpPr>
          <p:spPr bwMode="auto">
            <a:xfrm rot="13649" flipV="1">
              <a:off x="6105883" y="4506600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AutoShape 88"/>
            <p:cNvSpPr>
              <a:spLocks noChangeArrowheads="1"/>
            </p:cNvSpPr>
            <p:nvPr/>
          </p:nvSpPr>
          <p:spPr bwMode="auto">
            <a:xfrm>
              <a:off x="5349802" y="4443100"/>
              <a:ext cx="186163" cy="304800"/>
            </a:xfrm>
            <a:prstGeom prst="irregularSeal2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107"/>
            <p:cNvSpPr>
              <a:spLocks noChangeArrowheads="1"/>
            </p:cNvSpPr>
            <p:nvPr/>
          </p:nvSpPr>
          <p:spPr bwMode="auto">
            <a:xfrm>
              <a:off x="4694967" y="4659000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1" name="Rectangle 108"/>
            <p:cNvSpPr>
              <a:spLocks noChangeArrowheads="1"/>
            </p:cNvSpPr>
            <p:nvPr/>
          </p:nvSpPr>
          <p:spPr bwMode="auto">
            <a:xfrm>
              <a:off x="5797245" y="4647887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2" name="Line 109"/>
            <p:cNvSpPr>
              <a:spLocks noChangeShapeType="1"/>
            </p:cNvSpPr>
            <p:nvPr/>
          </p:nvSpPr>
          <p:spPr bwMode="auto">
            <a:xfrm>
              <a:off x="5921353" y="4736787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3" name="Line 110"/>
            <p:cNvSpPr>
              <a:spLocks noChangeShapeType="1"/>
            </p:cNvSpPr>
            <p:nvPr/>
          </p:nvSpPr>
          <p:spPr bwMode="auto">
            <a:xfrm>
              <a:off x="5859299" y="4744725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8" name="AutoShape 115"/>
            <p:cNvSpPr>
              <a:spLocks/>
            </p:cNvSpPr>
            <p:nvPr/>
          </p:nvSpPr>
          <p:spPr bwMode="auto">
            <a:xfrm rot="5400000" flipH="1">
              <a:off x="2963451" y="4542002"/>
              <a:ext cx="304800" cy="991234"/>
            </a:xfrm>
            <a:prstGeom prst="leftBrace">
              <a:avLst>
                <a:gd name="adj1" fmla="val 26345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AutoShape 116"/>
            <p:cNvSpPr>
              <a:spLocks/>
            </p:cNvSpPr>
            <p:nvPr/>
          </p:nvSpPr>
          <p:spPr bwMode="auto">
            <a:xfrm rot="5400000" flipH="1">
              <a:off x="5275786" y="4359555"/>
              <a:ext cx="304800" cy="1438677"/>
            </a:xfrm>
            <a:prstGeom prst="leftBrace">
              <a:avLst>
                <a:gd name="adj1" fmla="val 38238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Rectangle 119"/>
            <p:cNvSpPr>
              <a:spLocks noChangeArrowheads="1"/>
            </p:cNvSpPr>
            <p:nvPr/>
          </p:nvSpPr>
          <p:spPr bwMode="auto">
            <a:xfrm>
              <a:off x="2859470" y="4093850"/>
              <a:ext cx="47030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b="1">
                  <a:latin typeface="Helvetica" pitchFamily="34" charset="0"/>
                  <a:sym typeface="Symbol" pitchFamily="18" charset="2"/>
                </a:rPr>
                <a:t></a:t>
              </a:r>
              <a:r>
                <a:rPr lang="en-US" altLang="en-US" sz="2400" b="1" baseline="30000">
                  <a:latin typeface="Helvetica" pitchFamily="34" charset="0"/>
                  <a:sym typeface="Symbol" pitchFamily="18" charset="2"/>
                </a:rPr>
                <a:t>+</a:t>
              </a:r>
              <a:endParaRPr lang="fr-FR" altLang="en-US" sz="2400" b="1" baseline="30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56" name="Rectangle 123"/>
            <p:cNvSpPr>
              <a:spLocks noChangeArrowheads="1"/>
            </p:cNvSpPr>
            <p:nvPr/>
          </p:nvSpPr>
          <p:spPr bwMode="auto">
            <a:xfrm>
              <a:off x="2429989" y="5178113"/>
              <a:ext cx="137662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Energy fed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into </a:t>
              </a:r>
              <a:r>
                <a:rPr lang="fr-FR" altLang="en-US" sz="1400" dirty="0">
                  <a:latin typeface="Helvetica" pitchFamily="34" charset="0"/>
                </a:rPr>
                <a:t>the system</a:t>
              </a:r>
            </a:p>
          </p:txBody>
        </p:sp>
        <p:sp>
          <p:nvSpPr>
            <p:cNvPr id="57" name="Rectangle 124"/>
            <p:cNvSpPr>
              <a:spLocks noChangeArrowheads="1"/>
            </p:cNvSpPr>
            <p:nvPr/>
          </p:nvSpPr>
          <p:spPr bwMode="auto">
            <a:xfrm>
              <a:off x="4285083" y="5178113"/>
              <a:ext cx="2251913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The released energy gets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out a quark-antiquark pair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from the Vacuum</a:t>
              </a:r>
              <a:endParaRPr lang="fr-FR" altLang="en-US" sz="1400" dirty="0">
                <a:latin typeface="Helvetic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44991" y="5885404"/>
              <a:ext cx="2617063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tring breaks generate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qq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to reduce field energy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554247" y="5961020"/>
              <a:ext cx="168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1" name="WordArt 98"/>
          <p:cNvSpPr>
            <a:spLocks noChangeArrowheads="1" noChangeShapeType="1" noTextEdit="1"/>
          </p:cNvSpPr>
          <p:nvPr/>
        </p:nvSpPr>
        <p:spPr bwMode="auto">
          <a:xfrm>
            <a:off x="252671" y="42337"/>
            <a:ext cx="857609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search for strong interaction dynamics - Quark confinement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2" name="Group 7181"/>
          <p:cNvGrpSpPr/>
          <p:nvPr/>
        </p:nvGrpSpPr>
        <p:grpSpPr>
          <a:xfrm>
            <a:off x="123785" y="440156"/>
            <a:ext cx="8660872" cy="5973398"/>
            <a:chOff x="167896" y="596005"/>
            <a:chExt cx="8660872" cy="5973398"/>
          </a:xfrm>
        </p:grpSpPr>
        <p:grpSp>
          <p:nvGrpSpPr>
            <p:cNvPr id="7177" name="Group 7176"/>
            <p:cNvGrpSpPr/>
            <p:nvPr/>
          </p:nvGrpSpPr>
          <p:grpSpPr>
            <a:xfrm>
              <a:off x="167896" y="596005"/>
              <a:ext cx="4362179" cy="3336098"/>
              <a:chOff x="167896" y="596005"/>
              <a:chExt cx="4362179" cy="3336098"/>
            </a:xfrm>
          </p:grpSpPr>
          <p:sp>
            <p:nvSpPr>
              <p:cNvPr id="71" name="Oval 126"/>
              <p:cNvSpPr>
                <a:spLocks noChangeArrowheads="1"/>
              </p:cNvSpPr>
              <p:nvPr/>
            </p:nvSpPr>
            <p:spPr bwMode="auto">
              <a:xfrm>
                <a:off x="3565142" y="596005"/>
                <a:ext cx="964933" cy="3336098"/>
              </a:xfrm>
              <a:prstGeom prst="ellips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7896" y="1761055"/>
                <a:ext cx="3339376" cy="14773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0" algn="ctr"/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/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 confinement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perturbative QCD not suitable.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QCD solve field equations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 space-time lattice by MC.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75" name="Group 7174"/>
            <p:cNvGrpSpPr/>
            <p:nvPr/>
          </p:nvGrpSpPr>
          <p:grpSpPr>
            <a:xfrm>
              <a:off x="6935449" y="4093850"/>
              <a:ext cx="1647702" cy="1803401"/>
              <a:chOff x="6935449" y="4093850"/>
              <a:chExt cx="1647702" cy="1803401"/>
            </a:xfrm>
          </p:grpSpPr>
          <p:sp>
            <p:nvSpPr>
              <p:cNvPr id="22" name="Oval 89"/>
              <p:cNvSpPr>
                <a:spLocks noChangeArrowheads="1"/>
              </p:cNvSpPr>
              <p:nvPr/>
            </p:nvSpPr>
            <p:spPr bwMode="auto">
              <a:xfrm>
                <a:off x="7508634" y="4522475"/>
                <a:ext cx="210658" cy="19685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Line 90"/>
              <p:cNvSpPr>
                <a:spLocks noChangeShapeType="1"/>
              </p:cNvSpPr>
              <p:nvPr/>
            </p:nvSpPr>
            <p:spPr bwMode="auto">
              <a:xfrm flipH="1">
                <a:off x="7268582" y="4627250"/>
                <a:ext cx="236786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4" name="Line 91"/>
              <p:cNvSpPr>
                <a:spLocks noChangeShapeType="1"/>
              </p:cNvSpPr>
              <p:nvPr/>
            </p:nvSpPr>
            <p:spPr bwMode="auto">
              <a:xfrm>
                <a:off x="8163469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5" name="Oval 92"/>
              <p:cNvSpPr>
                <a:spLocks noChangeArrowheads="1"/>
              </p:cNvSpPr>
              <p:nvPr/>
            </p:nvSpPr>
            <p:spPr bwMode="auto">
              <a:xfrm>
                <a:off x="7072622" y="4525650"/>
                <a:ext cx="187796" cy="18573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>
                <a:off x="8202661" y="4527237"/>
                <a:ext cx="189429" cy="182563"/>
              </a:xfrm>
              <a:prstGeom prst="ellipse">
                <a:avLst/>
              </a:prstGeom>
              <a:solidFill>
                <a:srgbClr val="0DE3F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94"/>
              <p:cNvSpPr>
                <a:spLocks noChangeShapeType="1"/>
              </p:cNvSpPr>
              <p:nvPr/>
            </p:nvSpPr>
            <p:spPr bwMode="auto">
              <a:xfrm flipH="1">
                <a:off x="7962609" y="4627250"/>
                <a:ext cx="248217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8" name="Line 95"/>
              <p:cNvSpPr>
                <a:spLocks noChangeShapeType="1"/>
              </p:cNvSpPr>
              <p:nvPr/>
            </p:nvSpPr>
            <p:spPr bwMode="auto">
              <a:xfrm>
                <a:off x="8163469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9" name="Oval 96"/>
              <p:cNvSpPr>
                <a:spLocks noChangeArrowheads="1"/>
              </p:cNvSpPr>
              <p:nvPr/>
            </p:nvSpPr>
            <p:spPr bwMode="auto">
              <a:xfrm>
                <a:off x="7753585" y="4538350"/>
                <a:ext cx="189429" cy="1841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97"/>
              <p:cNvSpPr>
                <a:spLocks noChangeArrowheads="1"/>
              </p:cNvSpPr>
              <p:nvPr/>
            </p:nvSpPr>
            <p:spPr bwMode="auto">
              <a:xfrm>
                <a:off x="7702961" y="4703450"/>
                <a:ext cx="326601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1" name="Rectangle 98"/>
              <p:cNvSpPr>
                <a:spLocks noChangeArrowheads="1"/>
              </p:cNvSpPr>
              <p:nvPr/>
            </p:nvSpPr>
            <p:spPr bwMode="auto">
              <a:xfrm>
                <a:off x="8080186" y="4703450"/>
                <a:ext cx="32496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d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8171634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3" name="Line 100"/>
              <p:cNvSpPr>
                <a:spLocks noChangeShapeType="1"/>
              </p:cNvSpPr>
              <p:nvPr/>
            </p:nvSpPr>
            <p:spPr bwMode="auto">
              <a:xfrm>
                <a:off x="8171634" y="4779650"/>
                <a:ext cx="18453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4" name="Line 101"/>
              <p:cNvSpPr>
                <a:spLocks noChangeShapeType="1"/>
              </p:cNvSpPr>
              <p:nvPr/>
            </p:nvSpPr>
            <p:spPr bwMode="auto">
              <a:xfrm>
                <a:off x="7482506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5" name="Line 102"/>
              <p:cNvSpPr>
                <a:spLocks noChangeShapeType="1"/>
              </p:cNvSpPr>
              <p:nvPr/>
            </p:nvSpPr>
            <p:spPr bwMode="auto">
              <a:xfrm>
                <a:off x="7482506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6" name="Rectangle 103"/>
              <p:cNvSpPr>
                <a:spLocks noChangeArrowheads="1"/>
              </p:cNvSpPr>
              <p:nvPr/>
            </p:nvSpPr>
            <p:spPr bwMode="auto">
              <a:xfrm>
                <a:off x="7030164" y="4703450"/>
                <a:ext cx="3086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7" name="Rectangle 104"/>
              <p:cNvSpPr>
                <a:spLocks noChangeArrowheads="1"/>
              </p:cNvSpPr>
              <p:nvPr/>
            </p:nvSpPr>
            <p:spPr bwMode="auto">
              <a:xfrm>
                <a:off x="7430250" y="4701862"/>
                <a:ext cx="334766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 dirty="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 dirty="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8" name="Line 105"/>
              <p:cNvSpPr>
                <a:spLocks noChangeShapeType="1"/>
              </p:cNvSpPr>
              <p:nvPr/>
            </p:nvSpPr>
            <p:spPr bwMode="auto">
              <a:xfrm>
                <a:off x="7490671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9" name="Line 106"/>
              <p:cNvSpPr>
                <a:spLocks noChangeShapeType="1"/>
              </p:cNvSpPr>
              <p:nvPr/>
            </p:nvSpPr>
            <p:spPr bwMode="auto">
              <a:xfrm>
                <a:off x="7490671" y="4779650"/>
                <a:ext cx="18453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50" name="AutoShape 117"/>
              <p:cNvSpPr>
                <a:spLocks/>
              </p:cNvSpPr>
              <p:nvPr/>
            </p:nvSpPr>
            <p:spPr bwMode="auto">
              <a:xfrm rot="5400000" flipH="1">
                <a:off x="7584854" y="4403487"/>
                <a:ext cx="304800" cy="1361926"/>
              </a:xfrm>
              <a:prstGeom prst="leftBrace">
                <a:avLst>
                  <a:gd name="adj1" fmla="val 36198"/>
                  <a:gd name="adj2" fmla="val 50731"/>
                </a:avLst>
              </a:prstGeom>
              <a:noFill/>
              <a:ln w="28575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120"/>
              <p:cNvSpPr>
                <a:spLocks noChangeArrowheads="1"/>
              </p:cNvSpPr>
              <p:nvPr/>
            </p:nvSpPr>
            <p:spPr bwMode="auto">
              <a:xfrm>
                <a:off x="7851565" y="4155762"/>
                <a:ext cx="47030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Helvetica" pitchFamily="34" charset="0"/>
                    <a:sym typeface="Symbol" pitchFamily="18" charset="2"/>
                  </a:rPr>
                  <a:t></a:t>
                </a:r>
                <a:r>
                  <a:rPr lang="en-US" altLang="en-US" sz="2400" b="1" baseline="30000">
                    <a:latin typeface="Helvetica" pitchFamily="34" charset="0"/>
                    <a:sym typeface="Symbol" pitchFamily="18" charset="2"/>
                  </a:rPr>
                  <a:t>+</a:t>
                </a:r>
                <a:endParaRPr lang="fr-FR" altLang="en-US" sz="2400" b="1" baseline="30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54" name="Rectangle 121"/>
              <p:cNvSpPr>
                <a:spLocks noChangeArrowheads="1"/>
              </p:cNvSpPr>
              <p:nvPr/>
            </p:nvSpPr>
            <p:spPr bwMode="auto">
              <a:xfrm>
                <a:off x="7168969" y="4152587"/>
                <a:ext cx="46377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Helvetica" pitchFamily="34" charset="0"/>
                    <a:sym typeface="Symbol" pitchFamily="18" charset="2"/>
                  </a:rPr>
                  <a:t></a:t>
                </a:r>
                <a:r>
                  <a:rPr lang="en-US" altLang="en-US" sz="2400" b="1" baseline="30000">
                    <a:latin typeface="Helvetica" pitchFamily="34" charset="0"/>
                    <a:sym typeface="Symbol" pitchFamily="18" charset="2"/>
                  </a:rPr>
                  <a:t>0</a:t>
                </a:r>
                <a:endParaRPr lang="fr-FR" altLang="en-US" sz="2400" b="1" baseline="30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58" name="Rectangle 125"/>
              <p:cNvSpPr>
                <a:spLocks noChangeArrowheads="1"/>
              </p:cNvSpPr>
              <p:nvPr/>
            </p:nvSpPr>
            <p:spPr bwMode="auto">
              <a:xfrm>
                <a:off x="6971375" y="5205100"/>
                <a:ext cx="1611776" cy="692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300" dirty="0">
                    <a:latin typeface="Helvetica" pitchFamily="34" charset="0"/>
                  </a:rPr>
                  <a:t>Large </a:t>
                </a:r>
                <a:r>
                  <a:rPr lang="en-US" altLang="en-US" sz="1300" dirty="0">
                    <a:latin typeface="Helvetica" pitchFamily="34" charset="0"/>
                    <a:sym typeface="Symbol" pitchFamily="18" charset="2"/>
                  </a:rPr>
                  <a:t></a:t>
                </a:r>
                <a:r>
                  <a:rPr lang="en-US" altLang="en-US" sz="1300" dirty="0">
                    <a:latin typeface="Helvetica" pitchFamily="34" charset="0"/>
                  </a:rPr>
                  <a:t>x distance;</a:t>
                </a:r>
              </a:p>
              <a:p>
                <a:pPr algn="ctr"/>
                <a:r>
                  <a:rPr lang="en-US" altLang="en-US" sz="1300" dirty="0">
                    <a:latin typeface="Helvetica" pitchFamily="34" charset="0"/>
                  </a:rPr>
                  <a:t>pion degrees of </a:t>
                </a:r>
                <a:r>
                  <a:rPr lang="en-US" altLang="en-US" sz="1300" dirty="0" smtClean="0">
                    <a:latin typeface="Helvetica" pitchFamily="34" charset="0"/>
                  </a:rPr>
                  <a:t>freedom</a:t>
                </a:r>
                <a:endParaRPr lang="en-US" altLang="en-US" sz="1300" dirty="0">
                  <a:latin typeface="Helvetica" pitchFamily="34" charset="0"/>
                </a:endParaRPr>
              </a:p>
            </p:txBody>
          </p:sp>
          <p:sp>
            <p:nvSpPr>
              <p:cNvPr id="59" name="Oval 126"/>
              <p:cNvSpPr>
                <a:spLocks noChangeArrowheads="1"/>
              </p:cNvSpPr>
              <p:nvPr/>
            </p:nvSpPr>
            <p:spPr bwMode="auto">
              <a:xfrm>
                <a:off x="6935449" y="4093850"/>
                <a:ext cx="1610143" cy="1803401"/>
              </a:xfrm>
              <a:prstGeom prst="ellips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701263" y="5885403"/>
              <a:ext cx="2127505" cy="68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quark confinement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DIRAC</a:t>
              </a:r>
              <a:endParaRPr 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Straight Arrow Connector 88"/>
            <p:cNvCxnSpPr>
              <a:stCxn id="79" idx="2"/>
              <a:endCxn id="54" idx="1"/>
            </p:cNvCxnSpPr>
            <p:nvPr/>
          </p:nvCxnSpPr>
          <p:spPr>
            <a:xfrm>
              <a:off x="1837584" y="3238383"/>
              <a:ext cx="5331385" cy="114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0" name="Group 7179"/>
          <p:cNvGrpSpPr/>
          <p:nvPr/>
        </p:nvGrpSpPr>
        <p:grpSpPr>
          <a:xfrm>
            <a:off x="257615" y="2533137"/>
            <a:ext cx="8750575" cy="3681939"/>
            <a:chOff x="252671" y="2711296"/>
            <a:chExt cx="8750575" cy="3681939"/>
          </a:xfrm>
        </p:grpSpPr>
        <p:sp>
          <p:nvSpPr>
            <p:cNvPr id="72" name="Oval 126"/>
            <p:cNvSpPr>
              <a:spLocks noChangeArrowheads="1"/>
            </p:cNvSpPr>
            <p:nvPr/>
          </p:nvSpPr>
          <p:spPr bwMode="auto">
            <a:xfrm>
              <a:off x="4267033" y="2711296"/>
              <a:ext cx="2384287" cy="1071864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51320" y="2785563"/>
              <a:ext cx="2351926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– large </a:t>
              </a:r>
              <a:r>
                <a:rPr lang="en-US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i="1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 freedom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nd perturbative QCD</a:t>
              </a:r>
            </a:p>
          </p:txBody>
        </p:sp>
        <p:sp>
          <p:nvSpPr>
            <p:cNvPr id="3" name="AutoShape 70"/>
            <p:cNvSpPr>
              <a:spLocks/>
            </p:cNvSpPr>
            <p:nvPr/>
          </p:nvSpPr>
          <p:spPr bwMode="auto">
            <a:xfrm rot="5400000" flipH="1">
              <a:off x="1237906" y="4739277"/>
              <a:ext cx="228600" cy="618909"/>
            </a:xfrm>
            <a:prstGeom prst="leftBrace">
              <a:avLst>
                <a:gd name="adj1" fmla="val 21933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78"/>
            <p:cNvSpPr>
              <a:spLocks noChangeArrowheads="1"/>
            </p:cNvSpPr>
            <p:nvPr/>
          </p:nvSpPr>
          <p:spPr bwMode="auto">
            <a:xfrm>
              <a:off x="1143182" y="4066862"/>
              <a:ext cx="46867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b="1">
                  <a:latin typeface="Helvetica" pitchFamily="34" charset="0"/>
                  <a:sym typeface="Symbol" pitchFamily="18" charset="2"/>
                </a:rPr>
                <a:t></a:t>
              </a:r>
              <a:r>
                <a:rPr lang="en-US" altLang="en-US" sz="2400" b="1" baseline="30000">
                  <a:latin typeface="Helvetica" pitchFamily="34" charset="0"/>
                  <a:sym typeface="Symbol" pitchFamily="18" charset="2"/>
                </a:rPr>
                <a:t>+</a:t>
              </a:r>
              <a:endParaRPr lang="fr-FR" altLang="en-US" sz="2400" b="1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7" name="Oval 84"/>
            <p:cNvSpPr>
              <a:spLocks noChangeArrowheads="1"/>
            </p:cNvSpPr>
            <p:nvPr/>
          </p:nvSpPr>
          <p:spPr bwMode="auto">
            <a:xfrm>
              <a:off x="1461618" y="4468500"/>
              <a:ext cx="174732" cy="168275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111"/>
            <p:cNvSpPr>
              <a:spLocks noChangeArrowheads="1"/>
            </p:cNvSpPr>
            <p:nvPr/>
          </p:nvSpPr>
          <p:spPr bwMode="auto">
            <a:xfrm>
              <a:off x="991312" y="4630425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5" name="Rectangle 112"/>
            <p:cNvSpPr>
              <a:spLocks noChangeArrowheads="1"/>
            </p:cNvSpPr>
            <p:nvPr/>
          </p:nvSpPr>
          <p:spPr bwMode="auto">
            <a:xfrm>
              <a:off x="1373435" y="4630425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6" name="Line 113"/>
            <p:cNvSpPr>
              <a:spLocks noChangeShapeType="1"/>
            </p:cNvSpPr>
            <p:nvPr/>
          </p:nvSpPr>
          <p:spPr bwMode="auto">
            <a:xfrm>
              <a:off x="1459985" y="4706625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7" name="Line 114"/>
            <p:cNvSpPr>
              <a:spLocks noChangeShapeType="1"/>
            </p:cNvSpPr>
            <p:nvPr/>
          </p:nvSpPr>
          <p:spPr bwMode="auto">
            <a:xfrm>
              <a:off x="1459985" y="4706625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1" name="Line 118"/>
            <p:cNvSpPr>
              <a:spLocks noChangeShapeType="1"/>
            </p:cNvSpPr>
            <p:nvPr/>
          </p:nvSpPr>
          <p:spPr bwMode="auto">
            <a:xfrm flipH="1">
              <a:off x="1211768" y="4554225"/>
              <a:ext cx="248217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50401" y="5084450"/>
              <a:ext cx="16346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Small </a:t>
              </a:r>
              <a:r>
                <a:rPr lang="en-US" altLang="en-US" sz="1400" dirty="0">
                  <a:latin typeface="Helvetica" pitchFamily="34" charset="0"/>
                  <a:sym typeface="Symbol" pitchFamily="18" charset="2"/>
                </a:rPr>
                <a:t></a:t>
              </a:r>
              <a:r>
                <a:rPr lang="en-US" altLang="en-US" sz="1400" dirty="0">
                  <a:latin typeface="Helvetica" pitchFamily="34" charset="0"/>
                </a:rPr>
                <a:t>x distance;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quark degrees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of </a:t>
              </a:r>
              <a:r>
                <a:rPr lang="en-US" altLang="en-US" sz="1400" dirty="0" smtClean="0">
                  <a:latin typeface="Helvetica" pitchFamily="34" charset="0"/>
                </a:rPr>
                <a:t>freedom</a:t>
              </a:r>
              <a:endParaRPr lang="fr-FR" altLang="en-US" sz="1400" dirty="0">
                <a:latin typeface="Helvetica" pitchFamily="34" charset="0"/>
              </a:endParaRPr>
            </a:p>
          </p:txBody>
        </p:sp>
        <p:sp>
          <p:nvSpPr>
            <p:cNvPr id="60" name="Oval 127"/>
            <p:cNvSpPr>
              <a:spLocks noChangeArrowheads="1"/>
            </p:cNvSpPr>
            <p:nvPr/>
          </p:nvSpPr>
          <p:spPr bwMode="auto">
            <a:xfrm>
              <a:off x="1054999" y="4462150"/>
              <a:ext cx="171465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2671" y="6023903"/>
              <a:ext cx="223009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 freedom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126"/>
            <p:cNvSpPr>
              <a:spLocks noChangeArrowheads="1"/>
            </p:cNvSpPr>
            <p:nvPr/>
          </p:nvSpPr>
          <p:spPr bwMode="auto">
            <a:xfrm>
              <a:off x="531436" y="4082009"/>
              <a:ext cx="1610143" cy="1803400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93" name="Straight Arrow Connector 92"/>
            <p:cNvCxnSpPr>
              <a:stCxn id="76" idx="2"/>
              <a:endCxn id="65" idx="7"/>
            </p:cNvCxnSpPr>
            <p:nvPr/>
          </p:nvCxnSpPr>
          <p:spPr>
            <a:xfrm flipH="1">
              <a:off x="1905779" y="3708893"/>
              <a:ext cx="5921504" cy="637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3" name="Footer Placeholder 4"/>
          <p:cNvSpPr txBox="1">
            <a:spLocks/>
          </p:cNvSpPr>
          <p:nvPr/>
        </p:nvSpPr>
        <p:spPr bwMode="auto">
          <a:xfrm>
            <a:off x="2510607" y="6397315"/>
            <a:ext cx="4609374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Mircea Pentia IFIN-HH Bucharest</a:t>
            </a:r>
          </a:p>
        </p:txBody>
      </p:sp>
    </p:spTree>
    <p:extLst>
      <p:ext uri="{BB962C8B-B14F-4D97-AF65-F5344CB8AC3E}">
        <p14:creationId xmlns:p14="http://schemas.microsoft.com/office/powerpoint/2010/main" val="7541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83145" cy="5263889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0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possible 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scheme of the setup and detectors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0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1856655" y="45933"/>
            <a:ext cx="5112568" cy="382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etectors and dimensions (mm)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76098"/>
              </p:ext>
            </p:extLst>
          </p:nvPr>
        </p:nvGraphicFramePr>
        <p:xfrm>
          <a:off x="283939" y="569227"/>
          <a:ext cx="8579295" cy="5812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5973"/>
                <a:gridCol w="1440160"/>
                <a:gridCol w="864096"/>
                <a:gridCol w="864096"/>
                <a:gridCol w="864096"/>
                <a:gridCol w="1050874"/>
              </a:tblGrid>
              <a:tr h="606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Distance to the target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X-size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Y-size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Z-size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6064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Upstream Tracker (Silicon)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planes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if pixel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6064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 Upstream Tracker (Scintillating Fiber)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4013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6064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Third Upstream Tracker (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Ionization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Hodoscope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4053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Downstream Tracker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13381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 Downstream Tracker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13711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Third Downstream Tracker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1133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Forth Downstream Tracker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14509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Vertical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Hodoscope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14991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Horizontal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Hodoscope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15594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1545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 Vertical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Hodoscope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15984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Preshower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18566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02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Wall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condition. </a:t>
              </a: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precision.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must study the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Lattice-----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------Effective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96" y="775050"/>
            <a:ext cx="871892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chiral symmetry world are zero</a:t>
            </a:r>
            <a:r>
              <a:rPr lang="en-US" dirty="0" smtClean="0"/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the scattering length values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sensitive to the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sym.br.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597" y="2708920"/>
            <a:ext cx="87189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Lattice QCD the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at threshold is a relatively simple process. It gives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precision will be improved in the near future.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64" y="4466557"/>
            <a:ext cx="873586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experimental data: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collaboration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349±62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atomic pairs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Phys.Rev.Lett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2016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34%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(Conference in Chicago, 2016).</a:t>
            </a:r>
            <a:endParaRPr lang="en-US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64704"/>
            <a:ext cx="884953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proposes: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with this accuracy the Lattice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9485" y="3309084"/>
            <a:ext cx="88495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performed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450 GeV/c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 CERN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58"/>
            <a:ext cx="4255418" cy="41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27223"/>
            <a:ext cx="5472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error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1734201"/>
            <a:ext cx="4709069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76192"/>
              </p:ext>
            </p:extLst>
          </p:nvPr>
        </p:nvGraphicFramePr>
        <p:xfrm>
          <a:off x="34163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803272"/>
                  </p:ext>
                </p:extLst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/>
                    <a:gridCol w="2880320"/>
                    <a:gridCol w="1656184"/>
                    <a:gridCol w="1944216"/>
                    <a:gridCol w="1008111"/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200" b="0" i="1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baseline="0" smtClean="0">
                                  <a:effectLst/>
                                  <a:latin typeface="Cambria Math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i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  <a:tr h="31154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5.5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−2.8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+5.0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0.072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−0.020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+0.031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803272"/>
                  </p:ext>
                </p:extLst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/>
                    <a:gridCol w="2880320"/>
                    <a:gridCol w="1656184"/>
                    <a:gridCol w="1944216"/>
                    <a:gridCol w="1008111"/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3043" r="-53125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40959" t="-115556" r="-18081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15556" r="-53125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85144"/>
              </p:ext>
            </p:extLst>
          </p:nvPr>
        </p:nvGraphicFramePr>
        <p:xfrm>
          <a:off x="241176" y="4780103"/>
          <a:ext cx="8579296" cy="1378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/>
                <a:gridCol w="1368152"/>
                <a:gridCol w="1152128"/>
                <a:gridCol w="1008112"/>
                <a:gridCol w="1152128"/>
                <a:gridCol w="1224136"/>
                <a:gridCol w="1368152"/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Theory</a:t>
                      </a:r>
                      <a:endParaRPr lang="en-US" sz="19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P.Buttiker et al., Eur.Phys.J.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K.Sasaki et al., Phys.Rev. (2014)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Z.Fu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S.R.Beame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endParaRPr lang="en-US" sz="1400" b="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(2008)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C.Lang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al.,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(2012)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J.Bijnens et al.,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High Energy Phys.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1900" b="0" i="1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endParaRPr lang="en-US" sz="19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0.090±0.005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0.089</a:t>
                      </a:r>
                    </a:p>
                  </a:txBody>
                  <a:tcPr marL="45534" marR="45534" marT="0" marB="0" anchor="ctr"/>
                </a:tc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Roy-Steiner equations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ChPT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two loops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1524000" y="518318"/>
            <a:ext cx="5896145" cy="3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Dimeson atom production at proton momentum 450 GeV/c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62462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dimeson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atom production in 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-nucleus interaction can be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enlarged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more than an order of magnitude if the incident proton momentum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increased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450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252115" y="1990501"/>
            <a:ext cx="864095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SPS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conditions at 450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4°)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yield, i.e.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 number of produced dimeson atoms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dirty="0">
                <a:latin typeface="Times New Roman"/>
                <a:cs typeface="Times New Roman"/>
              </a:rPr>
              <a:t> ,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and</a:t>
            </a:r>
            <a:r>
              <a:rPr lang="en-US" sz="2400" i="1" dirty="0">
                <a:latin typeface="Times New Roman"/>
                <a:cs typeface="Times New Roman"/>
              </a:rPr>
              <a:t>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time unit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will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12±2, 53±11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24±5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times higher than in the previous DIRAC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O.Gorchakov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L.Nemenov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J. Phys. 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2016).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256125" y="4048026"/>
            <a:ext cx="865729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significant increase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l-GR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Times New Roman"/>
                <a:cs typeface="Times New Roman"/>
              </a:rPr>
              <a:t> and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 A</a:t>
            </a:r>
            <a:r>
              <a:rPr lang="el-GR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production allows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measure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DIRAC setup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 comparable running time, </a:t>
            </a:r>
            <a:r>
              <a:rPr lang="en-GB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u="sng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u="sng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a precision better than 5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check with the same accuracy predictions of the total </a:t>
            </a:r>
            <a:r>
              <a:rPr lang="en-US" sz="24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QCD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based on the chiral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symmetry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breaking 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possible 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scheme of the setup and detectors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6"/>
          <a:stretch/>
        </p:blipFill>
        <p:spPr>
          <a:xfrm>
            <a:off x="-10978" y="593649"/>
            <a:ext cx="9140664" cy="58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possible scheme of the detectors before the magnet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/>
          <a:stretch/>
        </p:blipFill>
        <p:spPr>
          <a:xfrm>
            <a:off x="0" y="549833"/>
            <a:ext cx="9150970" cy="56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1480</Words>
  <Application>Microsoft Office PowerPoint</Application>
  <PresentationFormat>On-screen Show (4:3)</PresentationFormat>
  <Paragraphs>304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Gungsuh</vt:lpstr>
      <vt:lpstr>Arial</vt:lpstr>
      <vt:lpstr>Arial Black</vt:lpstr>
      <vt:lpstr>Calibri</vt:lpstr>
      <vt:lpstr>Cambria Math</vt:lpstr>
      <vt:lpstr>Helvetica</vt:lpstr>
      <vt:lpstr>Impact</vt:lpstr>
      <vt:lpstr>Script MT Bold</vt:lpstr>
      <vt:lpstr>Symbol</vt:lpstr>
      <vt:lpstr>Times New Roman</vt:lpstr>
      <vt:lpstr>Verdana</vt:lpstr>
      <vt:lpstr>2_Custom Design</vt:lpstr>
      <vt:lpstr>Office Theme</vt:lpstr>
      <vt:lpstr>3_Custom Design</vt:lpstr>
      <vt:lpstr>4_Custom Design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Leonid Nemenov</cp:lastModifiedBy>
  <cp:revision>211</cp:revision>
  <cp:lastPrinted>2016-09-06T14:20:47Z</cp:lastPrinted>
  <dcterms:created xsi:type="dcterms:W3CDTF">2016-08-25T08:01:42Z</dcterms:created>
  <dcterms:modified xsi:type="dcterms:W3CDTF">2017-02-27T12:10:35Z</dcterms:modified>
</cp:coreProperties>
</file>