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0" r:id="rId4"/>
  </p:sldMasterIdLst>
  <p:notesMasterIdLst>
    <p:notesMasterId r:id="rId36"/>
  </p:notesMasterIdLst>
  <p:sldIdLst>
    <p:sldId id="312" r:id="rId5"/>
    <p:sldId id="311" r:id="rId6"/>
    <p:sldId id="286" r:id="rId7"/>
    <p:sldId id="335" r:id="rId8"/>
    <p:sldId id="313" r:id="rId9"/>
    <p:sldId id="300" r:id="rId10"/>
    <p:sldId id="280" r:id="rId11"/>
    <p:sldId id="297" r:id="rId12"/>
    <p:sldId id="330" r:id="rId13"/>
    <p:sldId id="331" r:id="rId14"/>
    <p:sldId id="332" r:id="rId15"/>
    <p:sldId id="305" r:id="rId16"/>
    <p:sldId id="326" r:id="rId17"/>
    <p:sldId id="317" r:id="rId18"/>
    <p:sldId id="316" r:id="rId19"/>
    <p:sldId id="283" r:id="rId20"/>
    <p:sldId id="267" r:id="rId21"/>
    <p:sldId id="258" r:id="rId22"/>
    <p:sldId id="306" r:id="rId23"/>
    <p:sldId id="333" r:id="rId24"/>
    <p:sldId id="334" r:id="rId25"/>
    <p:sldId id="296" r:id="rId26"/>
    <p:sldId id="328" r:id="rId27"/>
    <p:sldId id="337" r:id="rId28"/>
    <p:sldId id="336" r:id="rId29"/>
    <p:sldId id="303" r:id="rId30"/>
    <p:sldId id="284" r:id="rId31"/>
    <p:sldId id="321" r:id="rId32"/>
    <p:sldId id="318" r:id="rId33"/>
    <p:sldId id="319" r:id="rId34"/>
    <p:sldId id="320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19134-FFEA-4046-9CF8-3725AA3A9056}" type="datetimeFigureOut">
              <a:rPr lang="ro-RO" smtClean="0"/>
              <a:t>20.11.2017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A304-3D68-4554-8BF7-D04A28687A1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69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14569" indent="-274834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9933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072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978807" indent="-219867" defTabSz="952759" eaLnBrk="0" hangingPunct="0"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41854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85827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298012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737747" indent="-219867" defTabSz="952759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D744C01-067F-43A3-BD05-8C0B9C098057}" type="slidenum">
              <a:rPr lang="en-US" sz="1300" b="0"/>
              <a:pPr eaLnBrk="1" hangingPunct="1">
                <a:defRPr/>
              </a:pPr>
              <a:t>2</a:t>
            </a:fld>
            <a:endParaRPr lang="en-US" sz="1300" b="0"/>
          </a:p>
        </p:txBody>
      </p:sp>
      <p:sp>
        <p:nvSpPr>
          <p:cNvPr id="921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2525" y="812800"/>
            <a:ext cx="5370513" cy="4029075"/>
          </a:xfrm>
          <a:prstGeom prst="rect">
            <a:avLst/>
          </a:prstGeo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92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68351" y="5101384"/>
            <a:ext cx="6143625" cy="48332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94226" tIns="47113" rIns="94226" bIns="47113" anchor="ctr"/>
          <a:lstStyle/>
          <a:p>
            <a:pPr>
              <a:defRPr/>
            </a:pPr>
            <a:endParaRPr lang="en-US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6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5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E0EF5-8ADB-4E56-AABF-379A79B38B29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F6880-A66C-444F-BE27-69CAD69866E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7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F847E-561B-4A9E-8493-071D61F1BF9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C05-650D-4888-A83C-B25C0E8178A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04308-4DF8-4953-8697-D0B038B41D81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798CA-EFC9-42F2-87ED-2CECE7229FF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3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C14909-95D8-4125-BFF6-03C15D07B5E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C6E2C-0D38-42C2-B8C7-2C5221D9752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DC507-1859-42F5-ABF8-57D31D974CB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0F903-A2F1-4A09-AD40-A5B424E04BC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2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41F70-76D1-46FB-8CD2-A66E23FD297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2378-0D63-4881-921F-6A94963CB7E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0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F1D56-577F-4867-8525-7EA0F6725D7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10DAB-9A61-4DCE-A989-69A05741FE0D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2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CB2A79-0891-40D7-815D-CA536A200323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0F83B-5549-4E5E-BF5D-88F663F7092C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D7D9-7499-42FF-A5FA-CBF65A89922A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756E7-0693-4C23-8AA7-203E754BC9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4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5A2BD-ACDB-4FA7-B8F0-59FBAA0EF86B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45886-0CD0-4C11-AE7E-B912C84B766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8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20E64-6298-47E9-9E01-4F43A915064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566AD-6EE4-4A22-B566-6D98C02D493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3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4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5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1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20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37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03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58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35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7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0EF5-8ADB-4E56-AABF-379A79B38B2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6880-A66C-444F-BE27-69CAD69866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1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847E-561B-4A9E-8493-071D61F1BF9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2C05-650D-4888-A83C-B25C0E8178A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A616-A5D4-4927-BDD2-5669666F33F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CERN - IFIN-HH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3FF2-C617-4941-B6AD-83CA9909032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4308-4DF8-4953-8697-D0B038B41D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98CA-EFC9-42F2-87ED-2CECE7229F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78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15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8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75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10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D7D9-7499-42FF-A5FA-CBF65A89922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6E7-0693-4C23-8AA7-203E754BC9C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4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A2BD-ACDB-4FA7-B8F0-59FBAA0EF86B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45886-0CD0-4C11-AE7E-B912C84B766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4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0E64-6298-47E9-9E01-4F43A915064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66AD-6EE4-4A22-B566-6D98C02D49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4909-95D8-4125-BFF6-03C15D07B5E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6E2C-0D38-42C2-B8C7-2C5221D9752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29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4F95-5FD9-4DEA-BAE1-4F0D0A4C121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5E0C-FA37-4FEF-B535-14745FEB10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507-1859-42F5-ABF8-57D31D974CB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0F903-A2F1-4A09-AD40-A5B424E04BC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1F70-76D1-46FB-8CD2-A66E23FD2974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F2378-0D63-4881-921F-6A94963CB7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1D56-577F-4867-8525-7EA0F6725D78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10DAB-9A61-4DCE-A989-69A05741FE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2A79-0891-40D7-815D-CA536A20032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0F83B-5549-4E5E-BF5D-88F663F7092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1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A1B86-6B07-4E4D-A672-709DCCA77CD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11/20/2017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8B5B-E371-4BC9-A08C-168426EA24CF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50.png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7902575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Status Report of the </a:t>
            </a:r>
          </a:p>
          <a:p>
            <a:pPr algn="ctr">
              <a:defRPr/>
            </a:pPr>
            <a:r>
              <a:rPr lang="en-US" sz="7200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itchFamily="34" charset="0"/>
                <a:cs typeface="Times New Roman" pitchFamily="18" charset="0"/>
              </a:rPr>
              <a:t>DIRAC Experiment - PS 212</a:t>
            </a:r>
            <a:endParaRPr lang="en-US" sz="7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5410200" cy="304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PBC COMMITTEE, </a:t>
            </a:r>
            <a:r>
              <a:rPr lang="en-US" sz="7200" b="1" kern="10" dirty="0" err="1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Novem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ber </a:t>
            </a:r>
            <a:r>
              <a:rPr lang="ro-RO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201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Gungsuh"/>
                <a:ea typeface="Gungsuh"/>
              </a:rPr>
              <a:t>7</a:t>
            </a:r>
            <a:endParaRPr lang="ro-RO" sz="7200" b="1" kern="10" dirty="0">
              <a:ln w="10541">
                <a:solidFill>
                  <a:srgbClr val="7D7D7D"/>
                </a:solidFill>
                <a:round/>
                <a:headEnd/>
                <a:tailEnd/>
              </a:ln>
              <a:solidFill>
                <a:srgbClr val="7030A0"/>
              </a:solidFill>
              <a:latin typeface="Gungsuh"/>
              <a:ea typeface="Gungsuh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4800600" cy="609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L. </a:t>
            </a:r>
            <a:r>
              <a:rPr lang="ro-RO" sz="7200" b="1" kern="1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Nemenov (</a:t>
            </a:r>
            <a:r>
              <a:rPr lang="en-US" sz="7200" b="1" kern="1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JINR</a:t>
            </a:r>
            <a:r>
              <a:rPr lang="en-US" sz="7200" b="1" kern="10" dirty="0" smtClean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Gungsuh"/>
                <a:ea typeface="Gungsuh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7" name="Picture 8117"/>
          <p:cNvPicPr/>
          <p:nvPr/>
        </p:nvPicPr>
        <p:blipFill>
          <a:blip r:embed="rId2"/>
          <a:stretch>
            <a:fillRect/>
          </a:stretch>
        </p:blipFill>
        <p:spPr>
          <a:xfrm>
            <a:off x="1810703" y="727075"/>
            <a:ext cx="5522595" cy="54038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6002020" y="6130925"/>
            <a:ext cx="1331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</a:rPr>
              <a:t>Q [MeV/c]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75740" y="727075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475740" y="3528060"/>
            <a:ext cx="3479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sym typeface="+mn-ea"/>
              </a:rPr>
              <a:t>N</a:t>
            </a:r>
            <a:endParaRPr lang="en-US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068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4120" y="667385"/>
            <a:ext cx="6564630" cy="6087110"/>
            <a:chOff x="1221" y="1003"/>
            <a:chExt cx="10338" cy="9586"/>
          </a:xfrm>
        </p:grpSpPr>
        <p:grpSp>
          <p:nvGrpSpPr>
            <p:cNvPr id="7" name="Group 6"/>
            <p:cNvGrpSpPr/>
            <p:nvPr/>
          </p:nvGrpSpPr>
          <p:grpSpPr>
            <a:xfrm>
              <a:off x="1221" y="1511"/>
              <a:ext cx="10338" cy="9079"/>
              <a:chOff x="1121" y="1678"/>
              <a:chExt cx="10338" cy="9367"/>
            </a:xfrm>
          </p:grpSpPr>
          <p:graphicFrame>
            <p:nvGraphicFramePr>
              <p:cNvPr id="2" name="Object 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65" y="1678"/>
              <a:ext cx="10094" cy="8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10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2" name="Object 1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3361" t="37562" r="22245" b="2792"/>
                          <a:stretch>
                            <a:fillRect/>
                          </a:stretch>
                        </p:blipFill>
                        <p:spPr>
                          <a:xfrm>
                            <a:off x="1365" y="1678"/>
                            <a:ext cx="10094" cy="8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 Box 2"/>
              <p:cNvSpPr txBox="1"/>
              <p:nvPr/>
            </p:nvSpPr>
            <p:spPr>
              <a:xfrm>
                <a:off x="9219" y="10397"/>
                <a:ext cx="2026" cy="6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Q[MeV/c]</a:t>
                </a:r>
              </a:p>
            </p:txBody>
          </p:sp>
          <p:sp>
            <p:nvSpPr>
              <p:cNvPr id="4" name="Text Box 3"/>
              <p:cNvSpPr txBox="1"/>
              <p:nvPr/>
            </p:nvSpPr>
            <p:spPr>
              <a:xfrm>
                <a:off x="1121" y="1821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" name="Text Box 4"/>
              <p:cNvSpPr txBox="1"/>
              <p:nvPr/>
            </p:nvSpPr>
            <p:spPr>
              <a:xfrm>
                <a:off x="1121" y="4610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6" name="Text Box 5"/>
              <p:cNvSpPr txBox="1"/>
              <p:nvPr/>
            </p:nvSpPr>
            <p:spPr>
              <a:xfrm>
                <a:off x="1121" y="7398"/>
                <a:ext cx="555" cy="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</a:rPr>
                  <a:t>R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49" y="1003"/>
              <a:ext cx="4526" cy="628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ratio</a:t>
              </a:r>
            </a:p>
          </p:txBody>
        </p:sp>
      </p:grpSp>
      <p:sp>
        <p:nvSpPr>
          <p:cNvPr id="15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92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3" y="499537"/>
            <a:ext cx="912449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 </a:t>
            </a:r>
            <a:endParaRPr lang="en-GB" sz="2000" dirty="0"/>
          </a:p>
          <a:p>
            <a:r>
              <a:rPr lang="en-US" sz="2000" b="1" dirty="0" smtClean="0"/>
              <a:t> </a:t>
            </a:r>
            <a:endParaRPr lang="en-GB" sz="2000" dirty="0"/>
          </a:p>
          <a:p>
            <a:r>
              <a:rPr lang="en-US" sz="3200" dirty="0"/>
              <a:t>In 2018, DIRAC will perform a search for proton-antiproton Coulomb pairs and thus proton- antiproton atoms with the same strategy as in the </a:t>
            </a:r>
            <a:r>
              <a:rPr lang="en-US" sz="3200" i="1" dirty="0"/>
              <a:t>K</a:t>
            </a:r>
            <a:r>
              <a:rPr lang="en-US" sz="3200" i="1" baseline="30000" dirty="0"/>
              <a:t>+</a:t>
            </a:r>
            <a:r>
              <a:rPr lang="en-US" sz="3200" i="1" dirty="0"/>
              <a:t>K</a:t>
            </a:r>
            <a:r>
              <a:rPr lang="en-US" sz="3200" i="1" baseline="30000" dirty="0"/>
              <a:t>−</a:t>
            </a:r>
            <a:r>
              <a:rPr lang="en-US" sz="3200" dirty="0"/>
              <a:t> </a:t>
            </a:r>
            <a:r>
              <a:rPr lang="en-US" sz="3200" dirty="0" smtClean="0"/>
              <a:t>case.   </a:t>
            </a:r>
            <a:endParaRPr lang="en-GB" sz="3200" dirty="0"/>
          </a:p>
          <a:p>
            <a:r>
              <a:rPr lang="en-US" sz="2800" dirty="0" smtClean="0"/>
              <a:t>  </a:t>
            </a:r>
            <a:endParaRPr lang="en-GB" sz="28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12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2787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25284" y="116632"/>
            <a:ext cx="91408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 smtClean="0">
                <a:solidFill>
                  <a:srgbClr val="FF0000"/>
                </a:solidFill>
              </a:rPr>
              <a:t>Proton-antiproton </a:t>
            </a:r>
            <a:r>
              <a:rPr lang="en-US" sz="28700" b="1" dirty="0">
                <a:solidFill>
                  <a:srgbClr val="FF0000"/>
                </a:solidFill>
              </a:rPr>
              <a:t>pair </a:t>
            </a:r>
            <a:r>
              <a:rPr lang="en-US" sz="28700" b="1" dirty="0" smtClean="0">
                <a:solidFill>
                  <a:srgbClr val="FF0000"/>
                </a:solidFill>
              </a:rPr>
              <a:t>analysis 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27"/>
          <p:cNvPicPr/>
          <p:nvPr/>
        </p:nvPicPr>
        <p:blipFill>
          <a:blip r:embed="rId2"/>
          <a:stretch>
            <a:fillRect/>
          </a:stretch>
        </p:blipFill>
        <p:spPr>
          <a:xfrm>
            <a:off x="313631" y="332656"/>
            <a:ext cx="8676456" cy="54901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5822775"/>
            <a:ext cx="835292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836295" algn="ctr"/>
                <a:tab pos="1550035" algn="ctr"/>
                <a:tab pos="2272665" algn="ctr"/>
                <a:tab pos="3001645" algn="ctr"/>
                <a:tab pos="3715385" algn="ctr"/>
                <a:tab pos="4441190" algn="ctr"/>
                <a:tab pos="5144770" algn="ctr"/>
                <a:tab pos="5965825" algn="r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-20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10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20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211471"/>
            <a:ext cx="66247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>
              <a:lnSpc>
                <a:spcPct val="107000"/>
              </a:lnSpc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for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en-US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between 0-1 MeV (accidentals subtracted)       MeV/c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6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14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ru-RU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8121964"/>
                  </p:ext>
                </p:extLst>
              </p:nvPr>
            </p:nvGraphicFramePr>
            <p:xfrm>
              <a:off x="251520" y="764704"/>
              <a:ext cx="5112568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02920">
                      <a:extLst>
                        <a:ext uri="{9D8B030D-6E8A-4147-A177-3AD203B41FA5}">
                          <a16:colId xmlns:a16="http://schemas.microsoft.com/office/drawing/2014/main" val="4284366950"/>
                        </a:ext>
                      </a:extLst>
                    </a:gridCol>
                    <a:gridCol w="2118143">
                      <a:extLst>
                        <a:ext uri="{9D8B030D-6E8A-4147-A177-3AD203B41FA5}">
                          <a16:colId xmlns:a16="http://schemas.microsoft.com/office/drawing/2014/main" val="1016928205"/>
                        </a:ext>
                      </a:extLst>
                    </a:gridCol>
                    <a:gridCol w="2091505">
                      <a:extLst>
                        <a:ext uri="{9D8B030D-6E8A-4147-A177-3AD203B41FA5}">
                          <a16:colId xmlns:a16="http://schemas.microsoft.com/office/drawing/2014/main" val="16585233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Atom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Borh</a:t>
                          </a:r>
                          <a:r>
                            <a:rPr lang="en-US" dirty="0" smtClean="0"/>
                            <a:t> radius </a:t>
                          </a:r>
                          <a:r>
                            <a:rPr lang="en-US" i="1" dirty="0" err="1" smtClean="0"/>
                            <a:t>a</a:t>
                          </a:r>
                          <a:r>
                            <a:rPr lang="en-US" i="1" baseline="-25000" dirty="0" err="1" smtClean="0"/>
                            <a:t>B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Resonance  c</a:t>
                          </a:r>
                          <a:r>
                            <a:rPr lang="el-GR" dirty="0" smtClean="0"/>
                            <a:t>τ</a:t>
                          </a:r>
                          <a:r>
                            <a:rPr lang="en-US" dirty="0" smtClean="0"/>
                            <a:t> [</a:t>
                          </a:r>
                          <a:r>
                            <a:rPr lang="en-US" dirty="0" err="1" smtClean="0"/>
                            <a:t>fm</a:t>
                          </a:r>
                          <a:r>
                            <a:rPr lang="en-US" dirty="0" smtClean="0"/>
                            <a:t>]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48230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   23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39161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i="1" dirty="0" smtClean="0"/>
                            <a:t>π</a:t>
                          </a:r>
                          <a:r>
                            <a:rPr lang="en-US" sz="1800" i="1" baseline="0" dirty="0" smtClean="0"/>
                            <a:t>K</a:t>
                          </a:r>
                          <a:endParaRPr lang="ru-RU" i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ω</a:t>
                          </a:r>
                          <a:r>
                            <a:rPr lang="en-US" dirty="0" smtClean="0"/>
                            <a:t>(782) + </a:t>
                          </a:r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9968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+</a:t>
                          </a:r>
                          <a:r>
                            <a:rPr lang="en-US" sz="1800" i="1" baseline="0" dirty="0" smtClean="0"/>
                            <a:t>K</a:t>
                          </a:r>
                          <a:r>
                            <a:rPr lang="en-US" sz="1800" baseline="30000" dirty="0" smtClean="0"/>
                            <a:t>–</a:t>
                          </a:r>
                          <a:endParaRPr lang="ru-RU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109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:r>
                            <a:rPr lang="en-US" dirty="0" smtClean="0"/>
                            <a:t>(1020)  46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888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08197" r="-4702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87757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62352"/>
              </p:ext>
            </p:extLst>
          </p:nvPr>
        </p:nvGraphicFramePr>
        <p:xfrm>
          <a:off x="265862" y="2822566"/>
          <a:ext cx="43559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79">
                  <a:extLst>
                    <a:ext uri="{9D8B030D-6E8A-4147-A177-3AD203B41FA5}">
                      <a16:colId xmlns:a16="http://schemas.microsoft.com/office/drawing/2014/main" val="286367369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50312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28755370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3735096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Nublear</a:t>
                      </a:r>
                      <a:r>
                        <a:rPr lang="en-US" dirty="0" smtClean="0"/>
                        <a:t> radius [</a:t>
                      </a:r>
                      <a:r>
                        <a:rPr lang="en-US" dirty="0" err="1" smtClean="0"/>
                        <a:t>fm</a:t>
                      </a:r>
                      <a:r>
                        <a:rPr lang="en-US" dirty="0" smtClean="0"/>
                        <a:t>]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7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14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58.69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634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195.08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5507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41" y="4823552"/>
                <a:ext cx="6192688" cy="687368"/>
              </a:xfrm>
              <a:prstGeom prst="rect">
                <a:avLst/>
              </a:prstGeom>
              <a:blipFill>
                <a:blip r:embed="rId3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Coulomb correlation  with account of size of pair production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8" y="4361887"/>
                <a:ext cx="8895512" cy="461665"/>
              </a:xfrm>
              <a:prstGeom prst="rect">
                <a:avLst/>
              </a:prstGeom>
              <a:blipFill>
                <a:blip r:embed="rId4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78537" y="5668982"/>
            <a:ext cx="398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Point-like Coulomb correlation</a:t>
            </a:r>
            <a:endParaRPr lang="ru-RU" sz="24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899592" y="4735455"/>
            <a:ext cx="624408" cy="313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90800" y="5306019"/>
            <a:ext cx="549247" cy="5002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43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8318"/>
            <a:ext cx="9124496" cy="5878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r>
              <a:rPr lang="en-US" sz="3200" b="1" dirty="0" smtClean="0">
                <a:solidFill>
                  <a:srgbClr val="00B050"/>
                </a:solidFill>
              </a:rPr>
              <a:t>Coulomb </a:t>
            </a:r>
            <a:r>
              <a:rPr lang="en-US" sz="3200" b="1" dirty="0">
                <a:solidFill>
                  <a:srgbClr val="00B050"/>
                </a:solidFill>
              </a:rPr>
              <a:t>correlations as a possible new physical method to investigate the   particles production in the coordinate space.  </a:t>
            </a:r>
            <a:endParaRPr lang="en-GB" sz="2800" dirty="0">
              <a:solidFill>
                <a:srgbClr val="00B050"/>
              </a:solidFill>
            </a:endParaRPr>
          </a:p>
          <a:p>
            <a:endParaRPr lang="en-US" sz="3200" dirty="0" smtClean="0"/>
          </a:p>
          <a:p>
            <a:r>
              <a:rPr lang="en-US" sz="3200" dirty="0"/>
              <a:t>The shape of Coulomb correlation curve for </a:t>
            </a:r>
            <a:r>
              <a:rPr lang="en-US" sz="3200" i="1" dirty="0"/>
              <a:t>K</a:t>
            </a:r>
            <a:r>
              <a:rPr lang="en-US" sz="3200" baseline="30000" dirty="0"/>
              <a:t>+</a:t>
            </a:r>
            <a:r>
              <a:rPr lang="en-US" sz="3200" i="1" dirty="0"/>
              <a:t>K</a:t>
            </a:r>
            <a:r>
              <a:rPr lang="en-US" sz="3200" baseline="30000" dirty="0"/>
              <a:t>–</a:t>
            </a:r>
            <a:r>
              <a:rPr lang="en-US" sz="3200" dirty="0"/>
              <a:t> and proton-antiproton pairs is expected to be much sensitive </a:t>
            </a:r>
            <a:r>
              <a:rPr lang="en-US" sz="3200" dirty="0" smtClean="0"/>
              <a:t>to the </a:t>
            </a:r>
            <a:r>
              <a:rPr lang="en-US" sz="3200" dirty="0"/>
              <a:t>size of particle production region compared to the case of </a:t>
            </a:r>
            <a:r>
              <a:rPr lang="en-US" sz="3200" i="1" dirty="0"/>
              <a:t>π</a:t>
            </a:r>
            <a:r>
              <a:rPr lang="en-US" sz="3200" baseline="30000" dirty="0"/>
              <a:t>+</a:t>
            </a:r>
            <a:r>
              <a:rPr lang="en-US" sz="3200" i="1" dirty="0"/>
              <a:t>π</a:t>
            </a:r>
            <a:r>
              <a:rPr lang="en-US" sz="3200" baseline="30000" dirty="0"/>
              <a:t>–</a:t>
            </a:r>
            <a:r>
              <a:rPr lang="en-US" sz="3200" dirty="0"/>
              <a:t> pairs. Thus, detailed study of this shape could open a possibility to evaluate the size of production region for such pairs. The investigation is planned for 2018. </a:t>
            </a:r>
            <a:endParaRPr lang="en-GB" sz="32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15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1043608" y="83503"/>
            <a:ext cx="66967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5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700" b="1" dirty="0">
                <a:solidFill>
                  <a:srgbClr val="FF0000"/>
                </a:solidFill>
              </a:rPr>
              <a:t>Coulomb correlations </a:t>
            </a:r>
            <a:endParaRPr lang="en-GB" sz="287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(Setup Isometric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2" y="692696"/>
            <a:ext cx="8891300" cy="5544616"/>
          </a:xfrm>
        </p:spPr>
      </p:pic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E886B75E-770A-4556-A3D0-03AFD8DB30FC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0CB7A50-908A-4258-9D5A-39A26ACBD97A}" type="slidenum">
              <a:rPr lang="en-US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7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2295" y="4509120"/>
            <a:ext cx="44678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r>
              <a:rPr lang="en-US" altLang="en-US" sz="7200" b="1" kern="10" dirty="0">
                <a:ln w="10541">
                  <a:solidFill>
                    <a:srgbClr val="7D7D7D"/>
                  </a:solidFill>
                  <a:round/>
                  <a:headEnd/>
                  <a:tailEnd/>
                </a:ln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ea typeface="Gungsuh"/>
                <a:cs typeface="Times New Roman" pitchFamily="18" charset="0"/>
                <a:sym typeface="Symbol" pitchFamily="18" charset="2"/>
              </a:rPr>
              <a:t>Thank you</a:t>
            </a:r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11/20/2017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its prediction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1" y="520395"/>
            <a:ext cx="8920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 the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*SU(2)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breaking.</a:t>
            </a:r>
            <a:endParaRPr lang="ro-RO" sz="2400" dirty="0">
              <a:latin typeface="Script MT Bold" panose="030406020406070809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215839" y="1367519"/>
            <a:ext cx="8600496" cy="1002253"/>
            <a:chOff x="203472" y="1916010"/>
            <a:chExt cx="8600496" cy="1002253"/>
          </a:xfrm>
        </p:grpSpPr>
        <p:sp>
          <p:nvSpPr>
            <p:cNvPr id="4" name="Rectangle 3"/>
            <p:cNvSpPr/>
            <p:nvPr/>
          </p:nvSpPr>
          <p:spPr>
            <a:xfrm>
              <a:off x="203472" y="1916010"/>
              <a:ext cx="476111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u,d,s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 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3)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64584" y="2187014"/>
              <a:ext cx="38393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proportional  to 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o-RO" sz="2400" dirty="0">
                <a:latin typeface="Script MT Bold" panose="03040602040607080904" pitchFamily="66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3472" y="2456598"/>
              <a:ext cx="4794774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u,d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400" dirty="0" err="1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+</a:t>
              </a:r>
              <a:r>
                <a:rPr lang="en-US" sz="2400" dirty="0" smtClean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2060"/>
                  </a:solidFill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4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</a:t>
              </a:r>
              <a:r>
                <a:rPr lang="en-US" sz="2400" baseline="-25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 </a:t>
              </a:r>
              <a:endParaRPr lang="ro-RO" sz="2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879" y="2564903"/>
            <a:ext cx="8839683" cy="1832670"/>
            <a:chOff x="116154" y="3200241"/>
            <a:chExt cx="8839683" cy="1832670"/>
          </a:xfrm>
        </p:grpSpPr>
        <p:sp>
          <p:nvSpPr>
            <p:cNvPr id="6" name="TextBox 5"/>
            <p:cNvSpPr txBox="1"/>
            <p:nvPr/>
          </p:nvSpPr>
          <p:spPr>
            <a:xfrm>
              <a:off x="116154" y="3217029"/>
              <a:ext cx="8839683" cy="181588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QCD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provides cross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sections with 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 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precision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Perturbation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heory is working at </a:t>
              </a:r>
              <a:r>
                <a:rPr lang="en-US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momentum transfer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Q.</a:t>
              </a:r>
            </a:p>
            <a:p>
              <a:pPr marL="342900" indent="-342900">
                <a:buAutoNum type="arabicPeriod"/>
              </a:pPr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Unitarity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condition. </a:t>
              </a:r>
            </a:p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At large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contribution of </a:t>
              </a:r>
              <a:r>
                <a:rPr lang="en-US" sz="2200" dirty="0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sym.br.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 the cross section is proportional to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1/Q</a:t>
              </a:r>
              <a:r>
                <a:rPr lang="en-US" sz="2200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Therefore these experiments checked only the </a:t>
              </a:r>
              <a:r>
                <a:rPr lang="en-US" sz="2200" dirty="0" err="1">
                  <a:latin typeface="Script MT Bold" panose="03040602040607080904" pitchFamily="66" charset="0"/>
                  <a:cs typeface="Times New Roman" panose="02020603050405020304" pitchFamily="18" charset="0"/>
                </a:rPr>
                <a:t>L</a:t>
              </a:r>
              <a:r>
                <a:rPr lang="en-US" sz="2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sym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precision.</a:t>
              </a:r>
              <a:endParaRPr lang="ro-RO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55" y="3200241"/>
              <a:ext cx="2316163" cy="646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203472" y="4581128"/>
            <a:ext cx="885009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US" sz="22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predictions, we must study the </a:t>
            </a:r>
          </a:p>
          <a:p>
            <a:pPr marL="0" lvl="1" algn="ctr"/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momentum transfer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860" y="5525353"/>
            <a:ext cx="885009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calculations and Chiral Perturbation Theory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Lattice-----</a:t>
            </a:r>
            <a:r>
              <a:rPr lang="en-US" sz="2400" dirty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ChPT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------Effective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6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kumimoji="0" lang="en-US" altLang="en-US" sz="2400" b="1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PGothic" pitchFamily="34" charset="-128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r>
                            <a:rPr kumimoji="0" lang="en-US" altLang="ja-JP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(I=0) + πη-channel (I=1) 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243" name="Group 4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349101"/>
                  </p:ext>
                </p:extLst>
              </p:nvPr>
            </p:nvGraphicFramePr>
            <p:xfrm>
              <a:off x="939553" y="1434419"/>
              <a:ext cx="7924800" cy="3733803"/>
            </p:xfrm>
            <a:graphic>
              <a:graphicData uri="http://schemas.openxmlformats.org/drawingml/2006/table">
                <a:tbl>
                  <a:tblPr/>
                  <a:tblGrid>
                    <a:gridCol w="27527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720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778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τ (A</a:t>
                          </a:r>
                          <a:r>
                            <a:rPr kumimoji="0" lang="en-US" altLang="en-US" sz="2400" b="1" i="0" u="none" strike="noStrike" cap="none" normalizeH="0" baseline="-2500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2K</a:t>
                          </a: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→ ππ,πη)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K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interaction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 </a:t>
                          </a:r>
                          <a:endParaRPr kumimoji="0" lang="en-US" altLang="en-US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B9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-16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[1]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Coulomb-bound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16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8.5×10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[3]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momentum dependent potential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3.2×10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+ one-boson exchange (OBE)</a:t>
                          </a: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763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1.1×10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[2]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53475" t="-403810" r="-236" b="-9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088"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2.2×10</a:t>
                          </a:r>
                          <a:r>
                            <a:rPr kumimoji="0" lang="en-US" altLang="en-US" sz="2400" b="1" i="0" u="none" strike="noStrike" cap="none" normalizeH="0" baseline="3000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-18 </a:t>
                          </a:r>
                          <a:r>
                            <a:rPr kumimoji="0" lang="en-US" altLang="en-US" sz="24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s [4]</a:t>
                          </a:r>
                        </a:p>
                      </a:txBody>
                      <a:tcPr marT="45716" marB="45716" horzOverflow="overflow">
                        <a:lnL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tc>
                      <a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2400" b="1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lfaen" pitchFamily="18" charset="0"/>
                              <a:ea typeface="MS PGothic" pitchFamily="34" charset="-128"/>
                            </a:rPr>
                            <a:t>ChPT</a:t>
                          </a:r>
                          <a:endParaRPr kumimoji="0" lang="en-US" altLang="en-US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Sylfaen" pitchFamily="18" charset="0"/>
                            <a:ea typeface="MS PGothic" pitchFamily="34" charset="-128"/>
                          </a:endParaRPr>
                        </a:p>
                      </a:txBody>
                      <a:tcPr marT="45716" marB="45716" horzOverflow="overflow">
                        <a:lnL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C15C17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D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1777753" y="5181600"/>
            <a:ext cx="7086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[1]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Wycech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A.M. Green,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Nucl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. Phys. A562 (1993), 446;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[2] S.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Krewald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F.P.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Sasson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Phys. Rev. D69 (2004), 016003;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[3] Y-J Zhang, H-C Chiang, P-N Shen, B-S Zou, PRD74 (2006) 014013;</a:t>
            </a:r>
          </a:p>
          <a:p>
            <a:pPr eaLnBrk="1" hangingPunct="1">
              <a:defRPr/>
            </a:pP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[4] S.P.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Klevansky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R.H. </a:t>
            </a:r>
            <a:r>
              <a:rPr lang="en-US" sz="1800" b="0" dirty="0" err="1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Lemmer</a:t>
            </a:r>
            <a:r>
              <a:rPr lang="en-US" sz="1800" b="0" dirty="0" smtClean="0">
                <a:solidFill>
                  <a:srgbClr val="420557"/>
                </a:solidFill>
                <a:latin typeface="Sylfaen" charset="0"/>
                <a:cs typeface="ＭＳ Ｐゴシック" charset="0"/>
              </a:rPr>
              <a:t>, PLB702 (2011) 235.</a:t>
            </a:r>
          </a:p>
        </p:txBody>
      </p:sp>
      <p:grpSp>
        <p:nvGrpSpPr>
          <p:cNvPr id="35866" name="Group 5"/>
          <p:cNvGrpSpPr>
            <a:grpSpLocks/>
          </p:cNvGrpSpPr>
          <p:nvPr/>
        </p:nvGrpSpPr>
        <p:grpSpPr bwMode="auto">
          <a:xfrm>
            <a:off x="228600" y="2456655"/>
            <a:ext cx="549275" cy="1522413"/>
            <a:chOff x="567466" y="3100433"/>
            <a:chExt cx="549151" cy="1521449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1116617" y="3248770"/>
              <a:ext cx="0" cy="122477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70" name="TextBox 4"/>
            <p:cNvSpPr txBox="1">
              <a:spLocks noChangeArrowheads="1"/>
            </p:cNvSpPr>
            <p:nvPr/>
          </p:nvSpPr>
          <p:spPr bwMode="auto">
            <a:xfrm rot="16200000">
              <a:off x="81317" y="3586582"/>
              <a:ext cx="1521449" cy="54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+</a:t>
              </a:r>
              <a:r>
                <a:rPr lang="en-US" altLang="en-US" sz="1500" dirty="0">
                  <a:latin typeface="Sylfaen" pitchFamily="18" charset="0"/>
                </a:rPr>
                <a:t>K</a:t>
              </a:r>
              <a:r>
                <a:rPr lang="en-US" altLang="en-US" sz="1500" baseline="30000" dirty="0">
                  <a:latin typeface="Sylfaen" pitchFamily="18" charset="0"/>
                </a:rPr>
                <a:t>-</a:t>
              </a:r>
              <a:r>
                <a:rPr lang="en-US" altLang="en-US" sz="1500" dirty="0">
                  <a:latin typeface="Sylfaen" pitchFamily="18" charset="0"/>
                </a:rPr>
                <a:t> interaction </a:t>
              </a:r>
            </a:p>
            <a:p>
              <a:pPr algn="ctr" eaLnBrk="1" hangingPunct="1"/>
              <a:r>
                <a:rPr lang="en-US" altLang="en-US" sz="1500" dirty="0">
                  <a:latin typeface="Sylfaen" pitchFamily="18" charset="0"/>
                </a:rPr>
                <a:t>complexity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The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2</a:t>
            </a:r>
            <a:r>
              <a:rPr lang="en-US" sz="1800" baseline="-25000" dirty="0">
                <a:solidFill>
                  <a:srgbClr val="752FB5"/>
                </a:solidFill>
                <a:latin typeface="Symbol" charset="0"/>
                <a:cs typeface="ＭＳ Ｐゴシック" charset="0"/>
              </a:rPr>
              <a:t>K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 lifetime is strongly reduced by strong interaction (OBE, scalar meson f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 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and a</a:t>
            </a:r>
            <a:r>
              <a:rPr lang="en-US" sz="1800" baseline="-25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0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 as compared to the annihilation of a purely Coulomb-bound system (K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+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K</a:t>
            </a:r>
            <a:r>
              <a:rPr lang="en-US" sz="1800" baseline="460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-</a:t>
            </a:r>
            <a:r>
              <a:rPr lang="en-US" sz="1800" dirty="0" smtClean="0">
                <a:solidFill>
                  <a:srgbClr val="752FB5"/>
                </a:solidFill>
                <a:latin typeface="Sylfaen" charset="0"/>
                <a:cs typeface="ＭＳ Ｐゴシック" charset="0"/>
              </a:rPr>
              <a:t>).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406153" y="5181600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20557"/>
                </a:solidFill>
                <a:latin typeface="Sylfaen" charset="0"/>
                <a:ea typeface="ＭＳ Ｐゴシック" charset="0"/>
                <a:cs typeface="ＭＳ Ｐゴシック" charset="0"/>
              </a:rPr>
              <a:t>References:</a:t>
            </a:r>
          </a:p>
        </p:txBody>
      </p:sp>
      <p:sp>
        <p:nvSpPr>
          <p:cNvPr id="11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420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6" name="WordArt 98"/>
          <p:cNvSpPr>
            <a:spLocks noChangeArrowheads="1" noChangeShapeType="1" noTextEdit="1"/>
          </p:cNvSpPr>
          <p:nvPr/>
        </p:nvSpPr>
        <p:spPr bwMode="auto">
          <a:xfrm>
            <a:off x="2036612" y="71799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3600" baseline="30000" dirty="0" smtClean="0"/>
              <a:t>–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atom and its lifetime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35488" y="91440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9125" y="831850"/>
            <a:ext cx="390683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CERN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Geneva,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144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35488" y="55991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36588" y="5416550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16500" y="5235575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Bern,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535488" y="50815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44525" y="4802188"/>
            <a:ext cx="389413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KEK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Tsukuba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Japan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2700" y="494030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35488" y="456406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456406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016500" y="4552950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Santiago de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Compostela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Spain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535488" y="404653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565150" y="4152900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University of Messina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/>
            </a:r>
            <a:b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</a:b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</a:t>
            </a:r>
            <a:r>
              <a:rPr lang="en-US" sz="700" b="0" dirty="0">
                <a:solidFill>
                  <a:srgbClr val="00000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Messina</a:t>
            </a:r>
            <a:r>
              <a:rPr lang="en-US" sz="1800" dirty="0">
                <a:solidFill>
                  <a:srgbClr val="9900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,  Italy</a:t>
            </a:r>
            <a:r>
              <a:rPr lang="en-US" sz="1800" dirty="0">
                <a:solidFill>
                  <a:srgbClr val="0033CC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04653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5016500" y="3867150"/>
            <a:ext cx="41275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IHEP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Protvino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4535488" y="3529013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74675" y="3521075"/>
            <a:ext cx="3997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INFN-Laboratori Nazionali di Frascati</a:t>
            </a:r>
            <a:br>
              <a:rPr lang="it-IT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Frascati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Italy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3529013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5016500" y="3170238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SINP of Moscow State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Moscow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4535488" y="3011488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011488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45075" y="2487613"/>
            <a:ext cx="40989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JINR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Dubna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Russia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535488" y="2466975"/>
            <a:ext cx="481012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603250" y="2820988"/>
            <a:ext cx="39687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Nuclear Physics Institute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i="1" dirty="0" err="1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Rez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2466975"/>
            <a:ext cx="4730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030788" y="1751013"/>
            <a:ext cx="411321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IFIN-HH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Bucharest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 Romania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535488" y="1949450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608013" y="216376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Institute of Physics ASCR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0" y="1949450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5016500" y="1052513"/>
            <a:ext cx="4127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 Metropolitan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Tokyo,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535488" y="1431925"/>
            <a:ext cx="4810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608013" y="1433513"/>
            <a:ext cx="39639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Czech Technical University 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Prague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, Czech Republic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0" y="1431925"/>
            <a:ext cx="47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0" y="194945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0" y="246697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>
            <a:off x="0" y="30114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0" y="3429000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>
            <a:off x="0" y="40465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0" y="4518025"/>
            <a:ext cx="9144000" cy="15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0" y="508158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0" y="5599113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>
            <a:off x="0" y="6116638"/>
            <a:ext cx="9144000" cy="15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44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>
            <a:off x="473075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535488" y="914400"/>
            <a:ext cx="1587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0165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>
            <a:off x="9144000" y="914400"/>
            <a:ext cx="1588" cy="52022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6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6108700"/>
            <a:ext cx="414337" cy="29368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19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7400" y="1066800"/>
            <a:ext cx="361950" cy="27146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0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46600"/>
            <a:ext cx="387350" cy="2555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1" name="Picture 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265738"/>
            <a:ext cx="254000" cy="2524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2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40088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3" name="Picture 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4700" y="3922713"/>
            <a:ext cx="384175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4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4700" y="1795463"/>
            <a:ext cx="384175" cy="2524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9300" y="2487613"/>
            <a:ext cx="4556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88" y="5989638"/>
            <a:ext cx="254000" cy="254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2238375"/>
            <a:ext cx="387350" cy="249238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3" y="2886075"/>
            <a:ext cx="387350" cy="25082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29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4848225"/>
            <a:ext cx="419100" cy="3032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6688" y="4257675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1" name="Picture 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8763" y="869950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2" name="Picture 6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3513" y="3613150"/>
            <a:ext cx="384175" cy="2524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33" name="Picture 6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613" y="1538288"/>
            <a:ext cx="398462" cy="257175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016500" y="5937250"/>
            <a:ext cx="41275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 University </a:t>
            </a:r>
          </a:p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Zurich,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Switzerland</a:t>
            </a:r>
          </a:p>
        </p:txBody>
      </p:sp>
      <p:pic>
        <p:nvPicPr>
          <p:cNvPr id="7236" name="Picture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5461000"/>
            <a:ext cx="414337" cy="277813"/>
          </a:xfrm>
          <a:prstGeom prst="rect">
            <a:avLst/>
          </a:prstGeom>
          <a:noFill/>
          <a:ln w="3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644525" y="6067425"/>
            <a:ext cx="39211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103968" rIns="90000" bIns="45000"/>
          <a:lstStyle/>
          <a:p>
            <a:pPr defTabSz="457200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 Sangyo University</a:t>
            </a:r>
            <a:b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                                      </a:t>
            </a:r>
            <a:r>
              <a:rPr lang="en-US" sz="1800" i="1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Kyoto, 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LGC Sans" charset="0"/>
              </a:rPr>
              <a:t> </a:t>
            </a:r>
            <a:r>
              <a:rPr lang="en-US" sz="1800" dirty="0">
                <a:solidFill>
                  <a:srgbClr val="9900CC"/>
                </a:solidFill>
                <a:latin typeface="Times New Roman" charset="0"/>
                <a:ea typeface="ＭＳ Ｐゴシック" charset="0"/>
                <a:cs typeface="DejaVu LGC Sans" charset="0"/>
              </a:rPr>
              <a:t>Japan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1588" y="1"/>
            <a:ext cx="9144000" cy="59480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71" name="WordArt 98"/>
          <p:cNvSpPr>
            <a:spLocks noChangeArrowheads="1" noChangeShapeType="1" noTextEdit="1"/>
          </p:cNvSpPr>
          <p:nvPr/>
        </p:nvSpPr>
        <p:spPr bwMode="auto">
          <a:xfrm>
            <a:off x="2514600" y="762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DIRAC Collaboration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456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atom lifetime and 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i="1">
                            <a:latin typeface="Cambria Math"/>
                            <a:cs typeface="Times New Roman" panose="02020603050405020304" pitchFamily="18" charset="0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GB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3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3/2</a:t>
                </a:r>
                <a:r>
                  <a:rPr lang="en-GB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90" y="601896"/>
                <a:ext cx="2860078" cy="881652"/>
              </a:xfrm>
              <a:prstGeom prst="rect">
                <a:avLst/>
              </a:prstGeom>
              <a:blipFill rotWithShape="1">
                <a:blip r:embed="rId2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458"/>
            <a:ext cx="4255418" cy="41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627223"/>
            <a:ext cx="5472608" cy="84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</a:t>
            </a:r>
            <a:r>
              <a:rPr lang="en-GB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=(3.5±0.4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)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10</a:t>
            </a:r>
            <a:r>
              <a:rPr lang="en-US" sz="2400" baseline="30000" dirty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 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evaluation error from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|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is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768" y="1734201"/>
            <a:ext cx="4709069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70485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DIRAC setup, experimental and theoretical data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416300" y="2857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8575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80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618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0811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2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200" b="0" i="1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 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baseline="0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baseline="0" smtClean="0">
                                      <a:effectLst/>
                                      <a:latin typeface="Cambria Math"/>
                                      <a:ea typeface="Calibri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000" b="0" i="1" baseline="0" smtClean="0">
                                  <a:effectLst/>
                                  <a:latin typeface="Cambria Math"/>
                                  <a:ea typeface="Calibri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1/2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</a:t>
                          </a:r>
                          <a:r>
                            <a:rPr lang="en-US" sz="2000" b="0" i="1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i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3/2</a:t>
                          </a:r>
                          <a:r>
                            <a:rPr lang="en-US" sz="2000" b="0" i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i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154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5.5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−2.8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+5.0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000" b="0" i="1" smtClean="0">
                                      <a:effectLst/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0.072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−0.020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+0.031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803272"/>
                  </p:ext>
                </p:extLst>
              </p:nvPr>
            </p:nvGraphicFramePr>
            <p:xfrm>
              <a:off x="241176" y="3573016"/>
              <a:ext cx="8579295" cy="11064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90464"/>
                    <a:gridCol w="2880320"/>
                    <a:gridCol w="1656184"/>
                    <a:gridCol w="1944216"/>
                    <a:gridCol w="1008111"/>
                  </a:tblGrid>
                  <a:tr h="55785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5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Experiment</a:t>
                          </a:r>
                          <a:endParaRPr lang="en-US" sz="15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Detected atomic pairs (</a:t>
                          </a:r>
                          <a:r>
                            <a:rPr lang="en-US" sz="2000" b="0" i="1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n</a:t>
                          </a:r>
                          <a:r>
                            <a:rPr lang="en-US" sz="2000" b="0" i="1" baseline="-25000" dirty="0" err="1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)</a:t>
                          </a:r>
                          <a:endParaRPr lang="en-US" sz="2000" b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l-GR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τ</a:t>
                          </a:r>
                          <a:r>
                            <a:rPr lang="en-US" sz="28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(10</a:t>
                          </a:r>
                          <a:r>
                            <a:rPr lang="en-US" sz="2000" b="0" baseline="30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-15</a:t>
                          </a:r>
                          <a:r>
                            <a:rPr lang="en-US" sz="2000" b="0" baseline="-25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b="0" baseline="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sec)</a:t>
                          </a:r>
                          <a:endParaRPr lang="en-US" sz="2000" b="0" baseline="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3043" r="-53125" b="-1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Average error</a:t>
                          </a:r>
                          <a:endParaRPr lang="en-US" sz="18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DIRAC</a:t>
                          </a:r>
                          <a:endParaRPr lang="en-US" sz="1600" dirty="0" smtClean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349±61(stat)±9(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syst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</a:p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=349±62(tot)   (5.6</a:t>
                          </a:r>
                          <a:r>
                            <a:rPr lang="el-G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σ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40959" t="-115556" r="-180812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534" marR="45534" marT="0" marB="0" anchor="ctr">
                        <a:blipFill rotWithShape="0">
                          <a:blip r:embed="rId5"/>
                          <a:stretch>
                            <a:fillRect l="-288750" t="-115556" r="-53125" b="-2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Times New Roman" pitchFamily="18" charset="0"/>
                              <a:ea typeface="Calibri"/>
                              <a:cs typeface="Times New Roman" pitchFamily="18" charset="0"/>
                            </a:rPr>
                            <a:t>34%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Calibri"/>
                            <a:cs typeface="Times New Roman" pitchFamily="18" charset="0"/>
                          </a:endParaRPr>
                        </a:p>
                      </a:txBody>
                      <a:tcPr marL="45534" marR="45534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41176" y="4780103"/>
          <a:ext cx="8579296" cy="1378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Theory</a:t>
                      </a:r>
                      <a:endParaRPr lang="en-US" sz="19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P.Buttiker et al., Eur.Phys.J.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K.Sasaki et al., Phys.Rev. (2014)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Z.Fu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400" b="0" baseline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(2013)</a:t>
                      </a:r>
                      <a:endParaRPr lang="en-US" sz="1400" b="0" baseline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S.R.Beame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 al. 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endParaRPr lang="en-US" sz="1400" b="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(2008)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C.Lang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et</a:t>
                      </a:r>
                      <a:r>
                        <a:rPr lang="en-US" sz="1400" b="0" i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al.,</a:t>
                      </a:r>
                      <a:r>
                        <a:rPr lang="en-US" sz="1400" b="0" i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Phys.Rev</a:t>
                      </a: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(2012)</a:t>
                      </a:r>
                      <a:endParaRPr lang="en-US" sz="1400" b="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J.Bijnens et al.,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J. High Energy Phys. (2004)</a:t>
                      </a:r>
                      <a:endParaRPr lang="en-US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i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en-US" sz="1900" b="0" i="1" baseline="30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endParaRPr lang="en-US" sz="1900" i="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0.090±0.005 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0.081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0.077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0.089</a:t>
                      </a: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i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Method</a:t>
                      </a: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Roy-Steiner equations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Lattice calculations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ChPT</a:t>
                      </a:r>
                      <a:r>
                        <a:rPr lang="en-GB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two loops</a:t>
                      </a:r>
                      <a:endParaRPr lang="en-US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5534" marR="4553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28362"/>
          <a:stretch/>
        </p:blipFill>
        <p:spPr>
          <a:xfrm>
            <a:off x="1524000" y="518318"/>
            <a:ext cx="5896145" cy="3046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3015" y="3244334"/>
            <a:ext cx="311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27 September to 19 November.</a:t>
            </a:r>
          </a:p>
        </p:txBody>
      </p:sp>
    </p:spTree>
    <p:extLst>
      <p:ext uri="{BB962C8B-B14F-4D97-AF65-F5344CB8AC3E}">
        <p14:creationId xmlns:p14="http://schemas.microsoft.com/office/powerpoint/2010/main" val="67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561111"/>
              </p:ext>
            </p:extLst>
          </p:nvPr>
        </p:nvGraphicFramePr>
        <p:xfrm>
          <a:off x="755576" y="622578"/>
          <a:ext cx="7154570" cy="433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r:id="rId3" imgW="3569335" imgH="2162810" progId="AcroExch.Document.DC">
                  <p:embed/>
                </p:oleObj>
              </mc:Choice>
              <mc:Fallback>
                <p:oleObj r:id="rId3" imgW="3569335" imgH="2162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622578"/>
                        <a:ext cx="7154570" cy="433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556527" y="4958340"/>
            <a:ext cx="8034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8.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experimental distribution after subtraction of background obtained with 3 parameter fit (black points with statistical error) and after subtraction of background obtained with 2 parameter fit (blue dashed line), comparing to the simulated distribution of atomic pairs (red dotted-dashed line). </a:t>
            </a:r>
          </a:p>
          <a:p>
            <a:pPr algn="l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fit procedures have been applied to the 1-dimensional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distribution.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pairs number in the region |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&lt; 2,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 obtained with 3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435±03 and with 2 parameter fit is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579±64.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F944E14-30FE-4E0E-A1B5-6E361AE1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WordArt 98">
            <a:extLst>
              <a:ext uri="{FF2B5EF4-FFF2-40B4-BE49-F238E27FC236}">
                <a16:creationId xmlns:a16="http://schemas.microsoft.com/office/drawing/2014/main" id="{9E315017-B7C3-4AE6-8732-141BDF3F6F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Long-lived states of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EE9411D-B873-490B-9CEA-E8C508F9F5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22</a:t>
            </a:fld>
            <a:endParaRPr lang="ru-RU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CEB25BAA-0BAB-4A26-9FB3-7FC1192B3DF2}"/>
              </a:ext>
            </a:extLst>
          </p:cNvPr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71644" y="2828682"/>
            <a:ext cx="2850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pairs in the RUN 2009 + 2010 over the full pair momentum in laboratory system. </a:t>
            </a:r>
            <a:endParaRPr 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22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960" y="618490"/>
            <a:ext cx="5408930" cy="6024880"/>
            <a:chOff x="696" y="974"/>
            <a:chExt cx="8518" cy="9488"/>
          </a:xfrm>
        </p:grpSpPr>
        <p:grpSp>
          <p:nvGrpSpPr>
            <p:cNvPr id="14" name="Group 13"/>
            <p:cNvGrpSpPr/>
            <p:nvPr/>
          </p:nvGrpSpPr>
          <p:grpSpPr>
            <a:xfrm>
              <a:off x="696" y="1452"/>
              <a:ext cx="8518" cy="9011"/>
              <a:chOff x="791" y="1504"/>
              <a:chExt cx="8518" cy="9011"/>
            </a:xfrm>
          </p:grpSpPr>
          <p:graphicFrame>
            <p:nvGraphicFramePr>
              <p:cNvPr id="4" name="Object 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15" y="1504"/>
              <a:ext cx="8194" cy="84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38" r:id="rId3" imgW="4520565" imgH="6305550" progId="AcroExch.Document.DC">
                      <p:embed/>
                    </p:oleObj>
                  </mc:Choice>
                  <mc:Fallback>
                    <p:oleObj r:id="rId3" imgW="4520565" imgH="6305550" progId="AcroExch.Document.DC">
                      <p:embed/>
                      <p:pic>
                        <p:nvPicPr>
                          <p:cNvPr id="4" name="Object 3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4"/>
                          <a:srcRect l="2707" t="33605" r="13892" b="4874"/>
                          <a:stretch>
                            <a:fillRect/>
                          </a:stretch>
                        </p:blipFill>
                        <p:spPr>
                          <a:xfrm>
                            <a:off x="1115" y="1504"/>
                            <a:ext cx="8194" cy="843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TextBox 27"/>
              <p:cNvSpPr txBox="1"/>
              <p:nvPr/>
            </p:nvSpPr>
            <p:spPr>
              <a:xfrm>
                <a:off x="2322" y="2308"/>
                <a:ext cx="2268" cy="58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 + 2010</a:t>
                </a:r>
              </a:p>
            </p:txBody>
          </p:sp>
          <p:sp>
            <p:nvSpPr>
              <p:cNvPr id="7" name="Text Box 6"/>
              <p:cNvSpPr txBox="1"/>
              <p:nvPr/>
            </p:nvSpPr>
            <p:spPr>
              <a:xfrm>
                <a:off x="7142" y="993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P[MeV/c]</a:t>
                </a:r>
                <a:endParaRPr lang="en-US"/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791" y="1537"/>
                <a:ext cx="581" cy="5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>
                    <a:latin typeface="Times New Roman" panose="02020603050405020304" pitchFamily="18" charset="0"/>
                    <a:sym typeface="+mn-ea"/>
                  </a:rPr>
                  <a:t>N</a:t>
                </a:r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3025" y="974"/>
              <a:ext cx="4763" cy="630"/>
            </a:xfrm>
            <a:prstGeom prst="rect">
              <a:avLst/>
            </a:prstGeom>
            <a:solidFill>
              <a:srgbClr val="FFFF00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Coulomb pairs signal</a:t>
              </a:r>
            </a:p>
          </p:txBody>
        </p:sp>
      </p:grpSp>
      <p:sp>
        <p:nvSpPr>
          <p:cNvPr id="1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99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24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382820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25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" t="1366" r="7241"/>
          <a:stretch>
            <a:fillRect/>
          </a:stretch>
        </p:blipFill>
        <p:spPr>
          <a:xfrm>
            <a:off x="107504" y="573476"/>
            <a:ext cx="5141806" cy="57828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4534" y="2401981"/>
            <a:ext cx="37746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Fig.1. Distribution over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for events, selected with criterion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4 MeV/c.  Fractions of atomic,  Coulomb and non-Coulomb pairs were obtained by fitting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distri-bution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(|Q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|,Q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with criteria:  |Q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|&lt;15 MeV/c, Q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4 MeV/c.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number of produced atoms, detected atomic  pairs and probability of the atoms breaking in the target respectively.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310" y="815499"/>
            <a:ext cx="3779912" cy="13234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on the short-lived atom lifetime measurement based on all available 2008-2010 data are presented in Fig. 1 and 2.</a:t>
            </a:r>
          </a:p>
        </p:txBody>
      </p:sp>
    </p:spTree>
    <p:extLst>
      <p:ext uri="{BB962C8B-B14F-4D97-AF65-F5344CB8AC3E}">
        <p14:creationId xmlns:p14="http://schemas.microsoft.com/office/powerpoint/2010/main" val="61015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332" y="568417"/>
            <a:ext cx="914633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 average probability of 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breakup for the Ni targets of 98 µm thickness (RUN 2008) and 109 µm (RUNS 2009-2010) was evaluated as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0.474 ± 0.01. It is in agreement with the value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0.46 ± 0.013 obtained for the 98 µm target and published in 2011.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final data analysis, the new measurements of multiple scattering will be included. The dedicated paper will be ready before June of 2018.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9144000" cy="34317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current value of systematical error in the 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 is equal to the statistical uncertainty. The main part of the systematical error arises due to an uncertainty in the multiple scattering in the Ni target. 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this error, we did an experimental study of the multiple scattering in the targets: Be: 100 and 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50, 109 and 150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Pt: 2 and 30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 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 (2000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m), Ni (109 </a:t>
            </a:r>
            <a:r>
              <a:rPr lang="el-G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the difference between theoretical and experimental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is 0.4% and 0.8% accordingly. The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r.m.s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values were calculated in the interval of ±2σ.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 precision of multiple scattering investigation is better by one order of magnitude than in the previous experiments.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26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75" y="-1"/>
            <a:ext cx="9140825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The short-lived 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atom lifetime measurement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3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30"/>
            <a:ext cx="9144000" cy="613356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Setup (top view)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3926000"/>
            <a:ext cx="6937772" cy="18613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91" y="1418601"/>
            <a:ext cx="7543800" cy="182018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150018" y="2918684"/>
            <a:ext cx="2350295" cy="1621632"/>
          </a:xfrm>
          <a:prstGeom prst="wedgeEllipseCallout">
            <a:avLst>
              <a:gd name="adj1" fmla="val 49108"/>
              <a:gd name="adj2" fmla="val 66093"/>
            </a:avLst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2" y="3435287"/>
            <a:ext cx="1814146" cy="64379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4825" y="3738563"/>
            <a:ext cx="15621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4825" y="3781425"/>
            <a:ext cx="15621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7300" y="4839750"/>
            <a:ext cx="1044054" cy="0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7300" y="4831650"/>
            <a:ext cx="1044054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60301" y="4831650"/>
            <a:ext cx="500822" cy="0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60301" y="4839751"/>
            <a:ext cx="500822" cy="689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34100" y="4831650"/>
            <a:ext cx="1296886" cy="1"/>
          </a:xfrm>
          <a:prstGeom prst="line">
            <a:avLst/>
          </a:prstGeom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34100" y="4840299"/>
            <a:ext cx="1296887" cy="1"/>
          </a:xfrm>
          <a:prstGeom prst="line">
            <a:avLst/>
          </a:prstGeom>
          <a:ln w="63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2000" y="4839750"/>
            <a:ext cx="260894" cy="0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022000" y="4831650"/>
            <a:ext cx="246754" cy="129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68754" y="4784286"/>
            <a:ext cx="306944" cy="4578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68754" y="4840239"/>
            <a:ext cx="306944" cy="16437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75697" y="4856676"/>
            <a:ext cx="2762688" cy="235011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575698" y="4295938"/>
            <a:ext cx="2449046" cy="488348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92596" y="4839750"/>
            <a:ext cx="277922" cy="53871"/>
          </a:xfrm>
          <a:prstGeom prst="line">
            <a:avLst/>
          </a:prstGeom>
          <a:ln w="635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320000" flipV="1">
            <a:off x="5563537" y="4880962"/>
            <a:ext cx="2449046" cy="488348"/>
          </a:xfrm>
          <a:prstGeom prst="line">
            <a:avLst/>
          </a:prstGeom>
          <a:ln w="6350">
            <a:solidFill>
              <a:srgbClr val="3333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285006" y="4821809"/>
            <a:ext cx="290366" cy="10314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-600000">
            <a:off x="5564186" y="4582908"/>
            <a:ext cx="2762688" cy="235011"/>
          </a:xfrm>
          <a:prstGeom prst="line">
            <a:avLst/>
          </a:prstGeom>
          <a:ln w="63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Line Callout 1 (No Border) 54"/>
          <p:cNvSpPr/>
          <p:nvPr/>
        </p:nvSpPr>
        <p:spPr>
          <a:xfrm>
            <a:off x="8160469" y="4288305"/>
            <a:ext cx="237225" cy="172701"/>
          </a:xfrm>
          <a:prstGeom prst="callout1">
            <a:avLst>
              <a:gd name="adj1" fmla="val 73669"/>
              <a:gd name="adj2" fmla="val -3426"/>
              <a:gd name="adj3" fmla="val 188365"/>
              <a:gd name="adj4" fmla="val -114793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</a:rPr>
              <a:t>K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6" name="Line Callout 1 (No Border) 55"/>
          <p:cNvSpPr/>
          <p:nvPr/>
        </p:nvSpPr>
        <p:spPr>
          <a:xfrm>
            <a:off x="8155004" y="4049062"/>
            <a:ext cx="237225" cy="172701"/>
          </a:xfrm>
          <a:prstGeom prst="callout1">
            <a:avLst>
              <a:gd name="adj1" fmla="val 73669"/>
              <a:gd name="adj2" fmla="val -3426"/>
              <a:gd name="adj3" fmla="val 146296"/>
              <a:gd name="adj4" fmla="val -75239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8" name="Line Callout 1 (No Border) 57"/>
          <p:cNvSpPr/>
          <p:nvPr/>
        </p:nvSpPr>
        <p:spPr>
          <a:xfrm>
            <a:off x="8172502" y="5219948"/>
            <a:ext cx="215922" cy="189857"/>
          </a:xfrm>
          <a:prstGeom prst="callout1">
            <a:avLst>
              <a:gd name="adj1" fmla="val 35648"/>
              <a:gd name="adj2" fmla="val -3426"/>
              <a:gd name="adj3" fmla="val -84466"/>
              <a:gd name="adj4" fmla="val -143770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</a:rPr>
              <a:t>K</a:t>
            </a:r>
            <a:r>
              <a:rPr lang="en-US" sz="800" b="1" i="1" dirty="0" smtClean="0">
                <a:solidFill>
                  <a:srgbClr val="3333FF"/>
                </a:solidFill>
              </a:rPr>
              <a:t> </a:t>
            </a:r>
            <a:r>
              <a:rPr lang="en-US" sz="1350" b="1" baseline="46000" dirty="0" smtClean="0">
                <a:solidFill>
                  <a:srgbClr val="3333FF"/>
                </a:solidFill>
              </a:rPr>
              <a:t>–</a:t>
            </a:r>
            <a:endParaRPr lang="en-US" sz="1350" b="1" baseline="46000" dirty="0">
              <a:solidFill>
                <a:srgbClr val="3333FF"/>
              </a:solidFill>
            </a:endParaRPr>
          </a:p>
        </p:txBody>
      </p:sp>
      <p:sp>
        <p:nvSpPr>
          <p:cNvPr id="59" name="Line Callout 1 (No Border) 58"/>
          <p:cNvSpPr/>
          <p:nvPr/>
        </p:nvSpPr>
        <p:spPr>
          <a:xfrm>
            <a:off x="8155361" y="5409805"/>
            <a:ext cx="237225" cy="172701"/>
          </a:xfrm>
          <a:prstGeom prst="callout1">
            <a:avLst>
              <a:gd name="adj1" fmla="val 35649"/>
              <a:gd name="adj2" fmla="val -3426"/>
              <a:gd name="adj3" fmla="val -26908"/>
              <a:gd name="adj4" fmla="val -69088"/>
            </a:avLst>
          </a:prstGeom>
          <a:noFill/>
          <a:ln w="6350">
            <a:solidFill>
              <a:schemeClr val="tx1"/>
            </a:solidFill>
            <a:headEnd type="none"/>
            <a:tailEnd type="stealth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5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350" b="1" baseline="30000" dirty="0" smtClean="0">
                <a:solidFill>
                  <a:srgbClr val="3333FF"/>
                </a:solidFill>
              </a:rPr>
              <a:t>–</a:t>
            </a:r>
            <a:endParaRPr lang="en-US" sz="1350" b="1" baseline="30000" dirty="0">
              <a:solidFill>
                <a:srgbClr val="3333FF"/>
              </a:solidFill>
            </a:endParaRPr>
          </a:p>
        </p:txBody>
      </p:sp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39947386-9AF7-4238-8494-1C9CFC6F226D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AD0382B-070F-4A84-89EA-77B008F2DAD4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567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48680"/>
          </a:xfr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DIRAC++ (Detectors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531EE3-95E7-440A-93FA-5B882514EC43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0223894-D9AD-4901-938F-98F2538E8DD1}" type="slidenum">
              <a:rPr lang="ru-RU" smtClean="0"/>
              <a:t>28</a:t>
            </a:fld>
            <a:endParaRPr lang="ru-RU" dirty="0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785408"/>
              </p:ext>
            </p:extLst>
          </p:nvPr>
        </p:nvGraphicFramePr>
        <p:xfrm>
          <a:off x="179512" y="629009"/>
          <a:ext cx="8685801" cy="502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353">
                  <a:extLst>
                    <a:ext uri="{9D8B030D-6E8A-4147-A177-3AD203B41FA5}">
                      <a16:colId xmlns:a16="http://schemas.microsoft.com/office/drawing/2014/main" val="148207348"/>
                    </a:ext>
                  </a:extLst>
                </a:gridCol>
                <a:gridCol w="1117016">
                  <a:extLst>
                    <a:ext uri="{9D8B030D-6E8A-4147-A177-3AD203B41FA5}">
                      <a16:colId xmlns:a16="http://schemas.microsoft.com/office/drawing/2014/main" val="52189717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2384087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7426529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489613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63450169"/>
                    </a:ext>
                  </a:extLst>
                </a:gridCol>
              </a:tblGrid>
              <a:tr h="264889">
                <a:tc rowSpan="2">
                  <a:txBody>
                    <a:bodyPr/>
                    <a:lstStyle/>
                    <a:p>
                      <a:pPr marL="0" marR="116840" indent="32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Setup element (number planes)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Aperture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(cm)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Occupancy</a:t>
                      </a:r>
                    </a:p>
                    <a:p>
                      <a:pPr marL="0" marR="88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(s</a:t>
                      </a:r>
                      <a:r>
                        <a:rPr lang="en-US" sz="1600" baseline="30000" dirty="0">
                          <a:effectLst/>
                        </a:rPr>
                        <a:t>−1</a:t>
                      </a:r>
                      <a:r>
                        <a:rPr lang="en-US" sz="1600" dirty="0">
                          <a:effectLst/>
                        </a:rPr>
                        <a:t> · </a:t>
                      </a:r>
                      <a:r>
                        <a:rPr lang="en-US" sz="1600" dirty="0" smtClean="0">
                          <a:effectLst/>
                        </a:rPr>
                        <a:t>cm</a:t>
                      </a:r>
                      <a:r>
                        <a:rPr lang="en-US" sz="1600" baseline="30000" dirty="0" smtClean="0">
                          <a:effectLst/>
                        </a:rPr>
                        <a:t>−2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en-US" sz="1600" baseline="-25000" dirty="0">
                          <a:effectLst/>
                        </a:rPr>
                        <a:t>0</a:t>
                      </a:r>
                    </a:p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Resolution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179967"/>
                  </a:ext>
                </a:extLst>
              </a:tr>
              <a:tr h="407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Coordinate</a:t>
                      </a:r>
                    </a:p>
                    <a:p>
                      <a:pPr marL="0" marR="444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(µm)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Time</a:t>
                      </a:r>
                    </a:p>
                    <a:p>
                      <a:pPr marL="0" marR="9525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(ns)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938551"/>
                  </a:ext>
                </a:extLst>
              </a:tr>
              <a:tr h="69561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 Target Station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2.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3. Vertex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detector (2 ÷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7.6 × 7.6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(5 ÷ 20)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 ÷ 1.5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2482280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4. RICH</a:t>
                      </a:r>
                      <a:r>
                        <a:rPr lang="en-US" sz="1600" dirty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 × 9.0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(4 ÷ 16) ·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&lt;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1493090785"/>
                  </a:ext>
                </a:extLst>
              </a:tr>
              <a:tr h="24591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5. SFD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 planes)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 ÷ 12) · 10</a:t>
                      </a:r>
                      <a:r>
                        <a:rPr lang="en-US" sz="1600" baseline="300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316440467"/>
                  </a:ext>
                </a:extLst>
              </a:tr>
              <a:tr h="73039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6. Vacuum system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7. Iron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shielding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wall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8. Spectrometer magnet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155 × 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b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414086846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9. Downstream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Tracker (2 × 8)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 ÷ 110×44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÷ 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4165" marB="0" anchor="ctr"/>
                </a:tc>
                <a:extLst>
                  <a:ext uri="{0D108BD9-81ED-4DB2-BD59-A6C34878D82A}">
                    <a16:rowId xmlns:a16="http://schemas.microsoft.com/office/drawing/2014/main" val="3224604741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10. Vertical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 × 1 ÷ 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99897453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11. Horizontal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Hodoscope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 × 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19371068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12. Heavy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Gas Cherenkov detector (2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 (*)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× 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1518428366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13.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 × 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10) · 10</a:t>
                      </a:r>
                      <a:r>
                        <a:rPr lang="en-US" sz="1600" baseline="300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2329723258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14. Nitrogen </a:t>
                      </a:r>
                      <a:r>
                        <a:rPr lang="en-US" sz="1600" dirty="0">
                          <a:effectLst/>
                        </a:rPr>
                        <a:t>Cherenkov 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× 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(1 ÷ 8) · 10</a:t>
                      </a:r>
                      <a:r>
                        <a:rPr lang="en-US" sz="1600" baseline="300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299517311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15.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148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 ÷ 8)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342926459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16. </a:t>
                      </a:r>
                      <a:r>
                        <a:rPr lang="en-US" sz="1600" dirty="0" err="1" smtClean="0">
                          <a:effectLst/>
                        </a:rPr>
                        <a:t>PreShower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detector (2)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 × 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÷ 40) · 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&lt; 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056459423"/>
                  </a:ext>
                </a:extLst>
              </a:tr>
              <a:tr h="2552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--.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Ionisation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Hodoscope (4 planes)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10. × 10.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(4 ÷ 16) · 10</a:t>
                      </a:r>
                      <a:r>
                        <a:rPr lang="en-US" sz="1600" baseline="30000" dirty="0" smtClean="0">
                          <a:effectLst/>
                        </a:rPr>
                        <a:t>5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b"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86" marR="47903" marT="9164" marB="0" anchor="ctr"/>
                </a:tc>
                <a:extLst>
                  <a:ext uri="{0D108BD9-81ED-4DB2-BD59-A6C34878D82A}">
                    <a16:rowId xmlns:a16="http://schemas.microsoft.com/office/drawing/2014/main" val="383377747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067944" y="581997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</a:t>
            </a:r>
            <a:r>
              <a:rPr lang="en-US" b="1" dirty="0">
                <a:solidFill>
                  <a:srgbClr val="FF0000"/>
                </a:solidFill>
              </a:rPr>
              <a:t>Micro-Pattern Gas Detectors (MPGD)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5819972"/>
            <a:ext cx="3308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/>
              <a:t>Existing parts of the </a:t>
            </a:r>
            <a:r>
              <a:rPr lang="en-US" b="1" dirty="0" smtClean="0"/>
              <a:t>Setup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3840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" name="WordArt 98"/>
          <p:cNvSpPr>
            <a:spLocks noChangeArrowheads="1" noChangeShapeType="1" noTextEdit="1"/>
          </p:cNvSpPr>
          <p:nvPr/>
        </p:nvSpPr>
        <p:spPr bwMode="auto">
          <a:xfrm>
            <a:off x="457200" y="42337"/>
            <a:ext cx="81472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SPS beam time for</a:t>
            </a:r>
            <a:r>
              <a:rPr lang="el-GR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π</a:t>
            </a:r>
            <a:r>
              <a:rPr lang="en-US" sz="3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K scattering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length measurement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057" y="554070"/>
            <a:ext cx="88895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= 24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GB" sz="20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GB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simulated, processed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analysed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V.Yazkov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DIRAC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note, 2016 05).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146058" y="1194223"/>
            <a:ext cx="88895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Experimental conditions on SPS with Ni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6x10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The proton beam can be used for other experiments.</a:t>
            </a:r>
            <a:endParaRPr lang="en-GB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intensity: 3x10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</a:t>
            </a: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DIRAC worked at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2.7x10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protons/s)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spills: 4.5x10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spill duration 4.5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s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Data taking: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3000 spills per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hours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Running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146057" y="3748768"/>
            <a:ext cx="8889539" cy="2723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number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atomic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pairs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=13000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(In the DIRAC experiment was </a:t>
            </a:r>
            <a:r>
              <a:rPr lang="en-GB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=349±62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in these conditions for 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be: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~5%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error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2%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+</a:t>
            </a:r>
            <a:r>
              <a:rPr lang="el-GR" u="sng" dirty="0" smtClean="0">
                <a:latin typeface="Times New Roman"/>
                <a:cs typeface="Times New Roman"/>
              </a:rPr>
              <a:t>π</a:t>
            </a:r>
            <a:r>
              <a:rPr lang="en-US" u="sng" baseline="30000" dirty="0" smtClean="0">
                <a:latin typeface="Times New Roman"/>
                <a:cs typeface="Times New Roman"/>
              </a:rPr>
              <a:t>- </a:t>
            </a:r>
            <a:r>
              <a:rPr lang="en-US" u="sng" dirty="0" smtClean="0">
                <a:latin typeface="Times New Roman"/>
                <a:cs typeface="Times New Roman"/>
              </a:rPr>
              <a:t>atomic pairs </a:t>
            </a:r>
            <a:r>
              <a:rPr lang="en-US" i="1" u="sng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en-US" i="1" u="sng" baseline="-2500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en-US" u="sng" dirty="0" smtClean="0">
                <a:solidFill>
                  <a:srgbClr val="C00000"/>
                </a:solidFill>
                <a:latin typeface="Times New Roman"/>
                <a:cs typeface="Times New Roman"/>
              </a:rPr>
              <a:t>=400000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statistical </a:t>
            </a:r>
            <a:r>
              <a:rPr lang="en-GB" u="sng" dirty="0" smtClean="0"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i="1" dirty="0" smtClean="0">
                <a:latin typeface="Times New Roman"/>
                <a:cs typeface="Times New Roman"/>
              </a:rPr>
              <a:t>π</a:t>
            </a:r>
            <a:r>
              <a:rPr lang="en-US" i="1" baseline="30000" dirty="0" smtClean="0">
                <a:latin typeface="Times New Roman"/>
                <a:cs typeface="Times New Roman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scattering length will be: 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expected systematic error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will be at the level of </a:t>
            </a:r>
            <a:r>
              <a:rPr lang="en-GB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7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2" y="4509120"/>
            <a:ext cx="91441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Simultaneously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expected number of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atomic pairs </a:t>
            </a:r>
            <a:r>
              <a:rPr lang="en-US" sz="2400" i="1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i="1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=400000 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statistical (systematic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400" i="1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will be: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0.7% (2%). </a:t>
            </a:r>
            <a:endParaRPr lang="en-US" sz="2400" u="sng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lvl="0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464"/>
            <a:ext cx="9149394" cy="518319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" name="WordArt 98"/>
          <p:cNvSpPr>
            <a:spLocks noChangeArrowheads="1" noChangeShapeType="1" noTextEdit="1"/>
          </p:cNvSpPr>
          <p:nvPr/>
        </p:nvSpPr>
        <p:spPr bwMode="auto">
          <a:xfrm>
            <a:off x="755576" y="42337"/>
            <a:ext cx="756084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 of the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 and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ππ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scattering length on SPS CERN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279" y="723468"/>
            <a:ext cx="916927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produced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dirty="0">
                <a:latin typeface="Times New Roman"/>
                <a:cs typeface="Times New Roman"/>
              </a:rPr>
              <a:t> ,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and</a:t>
            </a:r>
            <a:r>
              <a:rPr lang="en-US" sz="2400" i="1" dirty="0">
                <a:latin typeface="Times New Roman"/>
                <a:cs typeface="Times New Roman"/>
              </a:rPr>
              <a:t> A</a:t>
            </a:r>
            <a:r>
              <a:rPr lang="el-GR" sz="2400" i="1" baseline="-25000" dirty="0">
                <a:latin typeface="Times New Roman"/>
                <a:cs typeface="Times New Roman"/>
              </a:rPr>
              <a:t>π</a:t>
            </a:r>
            <a:r>
              <a:rPr lang="en-US" sz="2400" i="1" baseline="30000" dirty="0">
                <a:latin typeface="Times New Roman"/>
                <a:cs typeface="Times New Roman"/>
              </a:rPr>
              <a:t>-</a:t>
            </a:r>
            <a:r>
              <a:rPr lang="en-US" sz="2400" i="1" baseline="-25000" dirty="0">
                <a:latin typeface="Times New Roman"/>
                <a:cs typeface="Times New Roman"/>
              </a:rPr>
              <a:t>K</a:t>
            </a:r>
            <a:r>
              <a:rPr lang="en-US" sz="2400" i="1" baseline="30000" dirty="0">
                <a:latin typeface="Times New Roman"/>
                <a:cs typeface="Times New Roman"/>
              </a:rPr>
              <a:t>+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 time unit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at SPS CERN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450</a:t>
            </a: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Gev/c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will be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12±2, 53±11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24±5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times higher than in the DIRAC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experiment [</a:t>
            </a:r>
            <a:r>
              <a:rPr lang="en-US" sz="2400" dirty="0" err="1" smtClean="0"/>
              <a:t>J.Phys</a:t>
            </a:r>
            <a:r>
              <a:rPr lang="en-US" sz="2400" dirty="0"/>
              <a:t>. G: </a:t>
            </a:r>
            <a:r>
              <a:rPr lang="en-US" sz="2400" dirty="0" err="1"/>
              <a:t>Nucl</a:t>
            </a:r>
            <a:r>
              <a:rPr lang="en-US" sz="2400" dirty="0"/>
              <a:t>. Phys. 43 (2016</a:t>
            </a:r>
            <a:r>
              <a:rPr lang="en-US" sz="2400" dirty="0" smtClean="0"/>
              <a:t>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For the setup with the same parameters as in the DIRAC experiment and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running time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months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expected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statistical (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sysematic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) precision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scattering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length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~5% (2</a:t>
            </a:r>
            <a:r>
              <a:rPr lang="en-GB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%).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DIRAC error is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). It allows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check with the same accuracy predictions of the total </a:t>
            </a:r>
            <a:r>
              <a:rPr lang="en-US" sz="24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QCD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chiral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*SU(3)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symmetry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breaking.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4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0924" y="719832"/>
            <a:ext cx="8797047" cy="445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QCD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and Chiral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describe processes with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quarks, using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*SU(2)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chiral symmetry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breaking.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prediction for </a:t>
            </a:r>
            <a:r>
              <a:rPr lang="en-US" sz="2400" i="1" dirty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atom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lifetime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 in the ground state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given by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1/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 =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R|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is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/>
              </a:rPr>
              <a:t></a:t>
            </a:r>
            <a:r>
              <a:rPr lang="en-US" sz="2400" baseline="-25000" dirty="0" err="1" smtClean="0">
                <a:latin typeface="Times New Roman"/>
                <a:cs typeface="Times New Roman"/>
                <a:sym typeface="Symbol"/>
              </a:rPr>
              <a:t>th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=(2.9±0.1)*10</a:t>
            </a:r>
            <a:r>
              <a:rPr lang="en-US" sz="2400" baseline="30000" dirty="0" smtClean="0">
                <a:latin typeface="Times New Roman"/>
                <a:cs typeface="Times New Roman"/>
                <a:sym typeface="Symbol"/>
              </a:rPr>
              <a:t>-15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The evaluation error for 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400" i="1" dirty="0" smtClean="0">
                <a:latin typeface="Times New Roman"/>
                <a:cs typeface="Times New Roman"/>
                <a:sym typeface="Symbol"/>
              </a:rPr>
              <a:t>-a</a:t>
            </a:r>
            <a:r>
              <a:rPr lang="en-US" sz="2400" i="1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| from this relation is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  <a:sym typeface="Symbol"/>
              </a:rPr>
              <a:t>0.6%</a:t>
            </a:r>
            <a:r>
              <a:rPr lang="en-US" sz="2400" dirty="0" smtClean="0">
                <a:latin typeface="Times New Roman"/>
                <a:cs typeface="Times New Roman"/>
                <a:sym typeface="Symbol"/>
              </a:rPr>
              <a:t>.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Lagrangians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predict the S-wave 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+</a:t>
            </a:r>
            <a:r>
              <a:rPr lang="el-GR" sz="2400" dirty="0">
                <a:latin typeface="Times New Roman"/>
                <a:cs typeface="Times New Roman"/>
              </a:rPr>
              <a:t>π</a:t>
            </a:r>
            <a:r>
              <a:rPr lang="en-US" sz="2400" baseline="300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scattering lengths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dirty="0" smtClean="0">
                <a:latin typeface="Times New Roman"/>
                <a:cs typeface="Times New Roman"/>
              </a:rPr>
              <a:t> and 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24438"/>
              </p:ext>
            </p:extLst>
          </p:nvPr>
        </p:nvGraphicFramePr>
        <p:xfrm>
          <a:off x="163287" y="1735541"/>
          <a:ext cx="8742136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Lattice calculations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4-10%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~1%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K.Sasaki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 2014,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Z.Fu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.(2013),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C.Lang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.(2012), Feng et al., Phys. Lett.(2010),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T.Yagy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arXiv:1108.2970,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S.Beame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Phys.Rev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(2008)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8002"/>
              </p:ext>
            </p:extLst>
          </p:nvPr>
        </p:nvGraphicFramePr>
        <p:xfrm>
          <a:off x="163287" y="669478"/>
          <a:ext cx="87291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5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ChPT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2.3%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1.5% 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Colangelo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Nucl.Phys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.(2001)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89964"/>
              </p:ext>
            </p:extLst>
          </p:nvPr>
        </p:nvGraphicFramePr>
        <p:xfrm>
          <a:off x="179512" y="3608422"/>
          <a:ext cx="874213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4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Experimental values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 4%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Adeva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et al., Phys. Lett.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6%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precision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 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precision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J. (2009),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J.R.Bateley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at al., Eur. Phys. (2010)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SPS</a:t>
                      </a:r>
                      <a:endParaRPr lang="ro-RO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-a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2%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precision</a:t>
                      </a:r>
                      <a:endParaRPr lang="ro-RO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DIRAC estimation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4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L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short-lived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20" y="518319"/>
            <a:ext cx="6308480" cy="4926906"/>
          </a:xfrm>
          <a:prstGeom prst="rect">
            <a:avLst/>
          </a:prstGeom>
        </p:spPr>
      </p:pic>
      <p:sp>
        <p:nvSpPr>
          <p:cNvPr id="125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26" name="WordArt 98"/>
          <p:cNvSpPr>
            <a:spLocks noChangeArrowheads="1" noChangeShapeType="1" noTextEdit="1"/>
          </p:cNvSpPr>
          <p:nvPr/>
        </p:nvSpPr>
        <p:spPr bwMode="auto">
          <a:xfrm>
            <a:off x="395536" y="19077"/>
            <a:ext cx="82089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atoms 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in Be target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11123" y="5525353"/>
            <a:ext cx="7993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 Method to observe long-lived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means of a breakup foil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most of the produced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atoms decay (~70%) or are ionized (~6%) in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The excited (long lived) atoms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~24%) are investigated here.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0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5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dirty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Script MT Bold" panose="03040602040607080904" pitchFamily="66" charset="0"/>
                <a:cs typeface="Times New Roman" panose="02020603050405020304" pitchFamily="18" charset="0"/>
              </a:rPr>
              <a:t> Lifetime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long-lived 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5" y="499537"/>
                <a:ext cx="9144000" cy="560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 atoms generated on Be target: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16960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±290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long-lived atoms after Be target: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Be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1153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104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Number of atoms entered Pt foil: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Pt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501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−80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+184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Number of atomic pairs after Pt foil: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436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±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157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</m:oMath>
                </a14:m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The lifetime of long-lived atom in simple approach: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.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21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±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</m:t>
                                </m:r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19</m:t>
                                </m:r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stat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75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0.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18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syst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1.21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0.26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0.77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QED: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.17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endPara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 measured ground state lifetime: </a:t>
                </a:r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3.15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−0.26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+0.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28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tot</m:t>
                        </m:r>
                      </m:sub>
                    </m:sSub>
                    <m:r>
                      <a:rPr lang="en-US" sz="2800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  <m:r>
                          <a:rPr lang="en-US" sz="2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</m:oMath>
                </a14:m>
                <a:r>
                  <a:rPr lang="en-US" sz="2400" b="1" i="1" baseline="300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  </a:t>
                </a:r>
                <a:r>
                  <a:rPr lang="en-US" sz="2400" b="1" i="1" baseline="30000" dirty="0" smtClean="0">
                    <a:solidFill>
                      <a:srgbClr val="00B05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" y="499537"/>
                <a:ext cx="9144000" cy="5601277"/>
              </a:xfrm>
              <a:prstGeom prst="rect">
                <a:avLst/>
              </a:prstGeom>
              <a:blipFill>
                <a:blip r:embed="rId2"/>
                <a:stretch>
                  <a:fillRect l="-1067" t="-84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04786"/>
              </p:ext>
            </p:extLst>
          </p:nvPr>
        </p:nvGraphicFramePr>
        <p:xfrm>
          <a:off x="266700" y="620713"/>
          <a:ext cx="8610600" cy="57080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5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2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20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3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3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l-GR" sz="4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4400" i="1" u="none" strike="noStrike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endParaRPr lang="en-US" sz="4400" i="1" u="none" strike="noStrike" baseline="-25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en-US" sz="100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l-GR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l-GR" sz="28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Decay length A</a:t>
                      </a:r>
                      <a:r>
                        <a:rPr lang="en-US" sz="2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2π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L.S. (cm) for γ=16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(λ</a:t>
                      </a:r>
                      <a:r>
                        <a:rPr lang="en-US" sz="32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=c ∙ </a:t>
                      </a:r>
                      <a:r>
                        <a:rPr lang="el-GR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 ∙ </a:t>
                      </a:r>
                      <a:r>
                        <a:rPr lang="el-GR" sz="3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3200" i="1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</a:t>
                      </a:r>
                      <a:r>
                        <a:rPr lang="en-US" sz="3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=0)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l-GR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l-GR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i="1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 </a:t>
                      </a:r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 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3.76∙10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3.63∙10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9.95∙10</a:t>
                      </a:r>
                      <a:r>
                        <a:rPr lang="en-US" sz="2800" u="none" strike="noStrike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4.77∙10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7.13∙10</a:t>
                      </a:r>
                      <a:r>
                        <a:rPr lang="en-US" sz="2800" u="none" strike="noStrike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1" marR="8311" marT="831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-9525" y="0"/>
            <a:ext cx="91535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" name="WordArt 98"/>
          <p:cNvSpPr>
            <a:spLocks noChangeArrowheads="1" noChangeShapeType="1" noTextEdit="1"/>
          </p:cNvSpPr>
          <p:nvPr/>
        </p:nvSpPr>
        <p:spPr bwMode="auto">
          <a:xfrm>
            <a:off x="1676400" y="81756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 i="1" kern="10" baseline="3000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atom lifetime and decay lengths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2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4" y="908720"/>
            <a:ext cx="913859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DIRAC collaboration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436±61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long-lived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  110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sec) 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+</a:t>
            </a:r>
            <a:r>
              <a:rPr lang="el-GR" sz="2800" dirty="0">
                <a:latin typeface="Times New Roman"/>
                <a:cs typeface="Times New Roman"/>
              </a:rPr>
              <a:t>π</a:t>
            </a:r>
            <a:r>
              <a:rPr lang="en-US" sz="2800" baseline="30000" dirty="0">
                <a:latin typeface="Times New Roman"/>
                <a:cs typeface="Times New Roman"/>
              </a:rPr>
              <a:t>-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breakup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foil(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Phys.Lett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8207" y="2492896"/>
            <a:ext cx="9152207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short-lived atoms lifetime measurement allowed to  evaluate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ππ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long-lived atoms will allow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Lamb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 depending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ππ scattering length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combination: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to evaluate the 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8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separately.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WordArt 98"/>
          <p:cNvSpPr>
            <a:spLocks noChangeArrowheads="1" noChangeShapeType="1" noTextEdit="1"/>
          </p:cNvSpPr>
          <p:nvPr/>
        </p:nvSpPr>
        <p:spPr bwMode="auto">
          <a:xfrm>
            <a:off x="179512" y="42337"/>
            <a:ext cx="871296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and Chiral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predictions check with long-lived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+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π</a:t>
            </a:r>
            <a:r>
              <a:rPr lang="en-US" sz="3600" b="1" i="1" baseline="3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atoms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charged pairs from short-lived sources and with small relative momenta Q , Coulomb final state interaction has to be taken into account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This interaction increases the production yield of the free pairs with Q decreasing and creates atoms.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3732487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There 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is a precise ratio between the number of produced Coulomb pairs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with small Q and the number of atoms (N</a:t>
            </a:r>
            <a:r>
              <a:rPr lang="en-US" sz="2000" baseline="-25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</a:t>
            </a:r>
            <a:r>
              <a:rPr lang="en-US" sz="2000" dirty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) produced </a:t>
            </a:r>
            <a:r>
              <a:rPr lang="en-US" sz="2000" dirty="0" smtClean="0">
                <a:solidFill>
                  <a:srgbClr val="752FB5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simultaneously with Coulomb pairs:</a:t>
            </a:r>
            <a:endParaRPr lang="en-US" sz="2000" dirty="0">
              <a:solidFill>
                <a:srgbClr val="752FB5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graphicFrame>
        <p:nvGraphicFramePr>
          <p:cNvPr id="194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84800"/>
              </p:ext>
            </p:extLst>
          </p:nvPr>
        </p:nvGraphicFramePr>
        <p:xfrm>
          <a:off x="2236788" y="4724400"/>
          <a:ext cx="4719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3" imgW="2679700" imgH="431800" progId="Equation.3">
                  <p:embed/>
                </p:oleObj>
              </mc:Choice>
              <mc:Fallback>
                <p:oleObj name="Equation" r:id="rId3" imgW="2679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724400"/>
                        <a:ext cx="4719638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1788" y="2871788"/>
            <a:ext cx="990600" cy="0"/>
          </a:xfrm>
          <a:prstGeom prst="line">
            <a:avLst/>
          </a:prstGeom>
          <a:noFill/>
          <a:ln w="28575">
            <a:solidFill>
              <a:srgbClr val="0664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1322388" y="25669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1322388" y="2871788"/>
            <a:ext cx="914400" cy="304800"/>
          </a:xfrm>
          <a:prstGeom prst="line">
            <a:avLst/>
          </a:prstGeom>
          <a:noFill/>
          <a:ln w="28575">
            <a:solidFill>
              <a:srgbClr val="107E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1246188" y="2759075"/>
            <a:ext cx="228600" cy="228600"/>
          </a:xfrm>
          <a:prstGeom prst="ellipse">
            <a:avLst/>
          </a:prstGeom>
          <a:solidFill>
            <a:srgbClr val="B5F165"/>
          </a:solidFill>
          <a:ln w="9525">
            <a:solidFill>
              <a:srgbClr val="107E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1703388" y="2719388"/>
            <a:ext cx="76200" cy="304800"/>
          </a:xfrm>
          <a:custGeom>
            <a:avLst/>
            <a:gdLst>
              <a:gd name="T0" fmla="*/ 76200 w 48"/>
              <a:gd name="T1" fmla="*/ 0 h 192"/>
              <a:gd name="T2" fmla="*/ 0 w 48"/>
              <a:gd name="T3" fmla="*/ 76200 h 192"/>
              <a:gd name="T4" fmla="*/ 76200 w 48"/>
              <a:gd name="T5" fmla="*/ 152400 h 192"/>
              <a:gd name="T6" fmla="*/ 0 w 48"/>
              <a:gd name="T7" fmla="*/ 228600 h 192"/>
              <a:gd name="T8" fmla="*/ 76200 w 48"/>
              <a:gd name="T9" fmla="*/ 30480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192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0" y="184"/>
                  <a:pt x="48" y="192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931988" y="2643188"/>
            <a:ext cx="76200" cy="457200"/>
          </a:xfrm>
          <a:custGeom>
            <a:avLst/>
            <a:gdLst>
              <a:gd name="T0" fmla="*/ 76200 w 48"/>
              <a:gd name="T1" fmla="*/ 0 h 288"/>
              <a:gd name="T2" fmla="*/ 0 w 48"/>
              <a:gd name="T3" fmla="*/ 76200 h 288"/>
              <a:gd name="T4" fmla="*/ 76200 w 48"/>
              <a:gd name="T5" fmla="*/ 152400 h 288"/>
              <a:gd name="T6" fmla="*/ 0 w 48"/>
              <a:gd name="T7" fmla="*/ 228600 h 288"/>
              <a:gd name="T8" fmla="*/ 76200 w 48"/>
              <a:gd name="T9" fmla="*/ 304800 h 288"/>
              <a:gd name="T10" fmla="*/ 0 w 48"/>
              <a:gd name="T11" fmla="*/ 381000 h 288"/>
              <a:gd name="T12" fmla="*/ 76200 w 48"/>
              <a:gd name="T13" fmla="*/ 457200 h 2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" h="288">
                <a:moveTo>
                  <a:pt x="48" y="0"/>
                </a:moveTo>
                <a:cubicBezTo>
                  <a:pt x="24" y="16"/>
                  <a:pt x="0" y="32"/>
                  <a:pt x="0" y="48"/>
                </a:cubicBezTo>
                <a:cubicBezTo>
                  <a:pt x="0" y="64"/>
                  <a:pt x="48" y="80"/>
                  <a:pt x="48" y="96"/>
                </a:cubicBezTo>
                <a:cubicBezTo>
                  <a:pt x="48" y="112"/>
                  <a:pt x="0" y="128"/>
                  <a:pt x="0" y="144"/>
                </a:cubicBezTo>
                <a:cubicBezTo>
                  <a:pt x="0" y="160"/>
                  <a:pt x="48" y="176"/>
                  <a:pt x="48" y="192"/>
                </a:cubicBezTo>
                <a:cubicBezTo>
                  <a:pt x="48" y="208"/>
                  <a:pt x="0" y="224"/>
                  <a:pt x="0" y="240"/>
                </a:cubicBezTo>
                <a:cubicBezTo>
                  <a:pt x="0" y="256"/>
                  <a:pt x="40" y="280"/>
                  <a:pt x="48" y="288"/>
                </a:cubicBezTo>
              </a:path>
            </a:pathLst>
          </a:custGeom>
          <a:noFill/>
          <a:ln w="19050" cmpd="sng">
            <a:solidFill>
              <a:srgbClr val="E68E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179888" y="2632871"/>
            <a:ext cx="2590800" cy="457200"/>
            <a:chOff x="4179888" y="2632871"/>
            <a:chExt cx="2590800" cy="457200"/>
          </a:xfrm>
        </p:grpSpPr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4179888" y="2861471"/>
              <a:ext cx="990600" cy="0"/>
            </a:xfrm>
            <a:prstGeom prst="line">
              <a:avLst/>
            </a:prstGeom>
            <a:noFill/>
            <a:ln w="28575">
              <a:solidFill>
                <a:srgbClr val="06642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5170488" y="26328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5170488" y="2861471"/>
              <a:ext cx="685800" cy="22860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094288" y="2745583"/>
              <a:ext cx="228600" cy="228600"/>
            </a:xfrm>
            <a:prstGeom prst="ellipse">
              <a:avLst/>
            </a:prstGeom>
            <a:solidFill>
              <a:srgbClr val="B5F165"/>
            </a:solidFill>
            <a:ln w="9525">
              <a:solidFill>
                <a:srgbClr val="107E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5856288" y="26328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V="1">
              <a:off x="5856288" y="3090071"/>
              <a:ext cx="914400" cy="0"/>
            </a:xfrm>
            <a:prstGeom prst="line">
              <a:avLst/>
            </a:prstGeom>
            <a:noFill/>
            <a:ln w="28575">
              <a:solidFill>
                <a:srgbClr val="107E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8459" name="Freeform 27"/>
            <p:cNvSpPr>
              <a:spLocks/>
            </p:cNvSpPr>
            <p:nvPr/>
          </p:nvSpPr>
          <p:spPr bwMode="auto">
            <a:xfrm>
              <a:off x="5399088" y="2785271"/>
              <a:ext cx="76200" cy="152400"/>
            </a:xfrm>
            <a:custGeom>
              <a:avLst/>
              <a:gdLst>
                <a:gd name="T0" fmla="*/ 0 w 48"/>
                <a:gd name="T1" fmla="*/ 0 h 96"/>
                <a:gd name="T2" fmla="*/ 76200 w 48"/>
                <a:gd name="T3" fmla="*/ 76200 h 96"/>
                <a:gd name="T4" fmla="*/ 0 w 48"/>
                <a:gd name="T5" fmla="*/ 76200 h 96"/>
                <a:gd name="T6" fmla="*/ 76200 w 48"/>
                <a:gd name="T7" fmla="*/ 15240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cubicBezTo>
                    <a:pt x="24" y="20"/>
                    <a:pt x="48" y="40"/>
                    <a:pt x="48" y="48"/>
                  </a:cubicBezTo>
                  <a:cubicBezTo>
                    <a:pt x="48" y="56"/>
                    <a:pt x="0" y="40"/>
                    <a:pt x="0" y="48"/>
                  </a:cubicBezTo>
                  <a:cubicBezTo>
                    <a:pt x="0" y="56"/>
                    <a:pt x="40" y="88"/>
                    <a:pt x="48" y="96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5551488" y="2709071"/>
              <a:ext cx="76200" cy="304800"/>
            </a:xfrm>
            <a:custGeom>
              <a:avLst/>
              <a:gdLst>
                <a:gd name="T0" fmla="*/ 76200 w 48"/>
                <a:gd name="T1" fmla="*/ 0 h 192"/>
                <a:gd name="T2" fmla="*/ 0 w 48"/>
                <a:gd name="T3" fmla="*/ 76200 h 192"/>
                <a:gd name="T4" fmla="*/ 76200 w 48"/>
                <a:gd name="T5" fmla="*/ 152400 h 192"/>
                <a:gd name="T6" fmla="*/ 0 w 48"/>
                <a:gd name="T7" fmla="*/ 228600 h 192"/>
                <a:gd name="T8" fmla="*/ 76200 w 48"/>
                <a:gd name="T9" fmla="*/ 30480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92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0" y="184"/>
                    <a:pt x="48" y="192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60848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63134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6542088" y="2632871"/>
              <a:ext cx="76200" cy="457200"/>
            </a:xfrm>
            <a:custGeom>
              <a:avLst/>
              <a:gdLst>
                <a:gd name="T0" fmla="*/ 76200 w 48"/>
                <a:gd name="T1" fmla="*/ 0 h 288"/>
                <a:gd name="T2" fmla="*/ 0 w 48"/>
                <a:gd name="T3" fmla="*/ 76200 h 288"/>
                <a:gd name="T4" fmla="*/ 76200 w 48"/>
                <a:gd name="T5" fmla="*/ 152400 h 288"/>
                <a:gd name="T6" fmla="*/ 0 w 48"/>
                <a:gd name="T7" fmla="*/ 228600 h 288"/>
                <a:gd name="T8" fmla="*/ 76200 w 48"/>
                <a:gd name="T9" fmla="*/ 304800 h 288"/>
                <a:gd name="T10" fmla="*/ 0 w 48"/>
                <a:gd name="T11" fmla="*/ 381000 h 288"/>
                <a:gd name="T12" fmla="*/ 76200 w 48"/>
                <a:gd name="T13" fmla="*/ 457200 h 2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48" y="80"/>
                    <a:pt x="48" y="96"/>
                  </a:cubicBezTo>
                  <a:cubicBezTo>
                    <a:pt x="48" y="112"/>
                    <a:pt x="0" y="128"/>
                    <a:pt x="0" y="144"/>
                  </a:cubicBezTo>
                  <a:cubicBezTo>
                    <a:pt x="0" y="160"/>
                    <a:pt x="48" y="176"/>
                    <a:pt x="48" y="192"/>
                  </a:cubicBezTo>
                  <a:cubicBezTo>
                    <a:pt x="48" y="208"/>
                    <a:pt x="0" y="224"/>
                    <a:pt x="0" y="240"/>
                  </a:cubicBezTo>
                  <a:cubicBezTo>
                    <a:pt x="0" y="256"/>
                    <a:pt x="40" y="280"/>
                    <a:pt x="48" y="288"/>
                  </a:cubicBezTo>
                </a:path>
              </a:pathLst>
            </a:custGeom>
            <a:noFill/>
            <a:ln w="19050" cmpd="sng">
              <a:solidFill>
                <a:srgbClr val="E68E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1246188" y="3328988"/>
            <a:ext cx="1503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Coulomb </a:t>
            </a: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pair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6275388" y="3328988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4A1E72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Atom</a:t>
            </a:r>
            <a:endParaRPr lang="en-US" sz="1800" dirty="0">
              <a:solidFill>
                <a:srgbClr val="4A1E72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312988" y="2514600"/>
            <a:ext cx="1717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770688" y="2487542"/>
            <a:ext cx="21788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(K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K</a:t>
            </a:r>
            <a:r>
              <a:rPr lang="en-US" baseline="46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p</a:t>
            </a:r>
            <a:r>
              <a:rPr lang="en-US" baseline="30000" dirty="0" err="1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 err="1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  <a:r>
              <a:rPr lang="en-US" b="0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 (p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m</a:t>
            </a:r>
            <a:r>
              <a:rPr lang="en-US" baseline="30000" dirty="0">
                <a:solidFill>
                  <a:srgbClr val="0000FF"/>
                </a:solidFill>
                <a:latin typeface="Sylfaen" charset="0"/>
                <a:ea typeface="ＭＳ Ｐゴシック" charset="0"/>
              </a:rPr>
              <a:t>+</a:t>
            </a:r>
            <a:r>
              <a:rPr lang="en-US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)</a:t>
            </a:r>
          </a:p>
        </p:txBody>
      </p:sp>
      <p:graphicFrame>
        <p:nvGraphicFramePr>
          <p:cNvPr id="1948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124761"/>
              </p:ext>
            </p:extLst>
          </p:nvPr>
        </p:nvGraphicFramePr>
        <p:xfrm>
          <a:off x="2274888" y="5638800"/>
          <a:ext cx="4495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5" imgW="2552700" imgH="431800" progId="Equation.3">
                  <p:embed/>
                </p:oleObj>
              </mc:Choice>
              <mc:Fallback>
                <p:oleObj name="Equation" r:id="rId5" imgW="255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5638800"/>
                        <a:ext cx="4495800" cy="762000"/>
                      </a:xfrm>
                      <a:prstGeom prst="rect">
                        <a:avLst/>
                      </a:prstGeom>
                      <a:solidFill>
                        <a:srgbClr val="B5F165"/>
                      </a:solidFill>
                      <a:ln w="9525">
                        <a:solidFill>
                          <a:srgbClr val="06642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pPr>
                <a:defRPr/>
              </a:pPr>
              <a:t>11/20/2017</a:t>
            </a:fld>
            <a:endParaRPr lang="en-US" dirty="0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175" y="-20638"/>
            <a:ext cx="9140825" cy="6207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WordArt 98"/>
          <p:cNvSpPr>
            <a:spLocks noChangeArrowheads="1" noChangeShapeType="1" noTextEdit="1"/>
          </p:cNvSpPr>
          <p:nvPr/>
        </p:nvSpPr>
        <p:spPr bwMode="auto">
          <a:xfrm>
            <a:off x="2057327" y="61118"/>
            <a:ext cx="494927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Coulomb pairs and atoms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61925" y="518160"/>
            <a:ext cx="6163310" cy="5426606"/>
            <a:chOff x="466" y="1057"/>
            <a:chExt cx="8821" cy="8688"/>
          </a:xfrm>
        </p:grpSpPr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88" y="1057"/>
            <a:ext cx="8399" cy="8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6" r:id="rId3" imgW="4520565" imgH="6305550" progId="AcroExch.Document.DC">
                    <p:embed/>
                  </p:oleObj>
                </mc:Choice>
                <mc:Fallback>
                  <p:oleObj r:id="rId3" imgW="4520565" imgH="6305550" progId="AcroExch.Document.DC">
                    <p:embed/>
                    <p:pic>
                      <p:nvPicPr>
                        <p:cNvPr id="2" name="Object 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4"/>
                        <a:srcRect l="3292" t="44783" r="23458" b="3122"/>
                        <a:stretch>
                          <a:fillRect/>
                        </a:stretch>
                      </p:blipFill>
                      <p:spPr>
                        <a:xfrm>
                          <a:off x="888" y="1057"/>
                          <a:ext cx="8399" cy="80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2"/>
            <p:cNvSpPr txBox="1"/>
            <p:nvPr/>
          </p:nvSpPr>
          <p:spPr>
            <a:xfrm>
              <a:off x="7114" y="9155"/>
              <a:ext cx="2044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Q</a:t>
              </a:r>
              <a:r>
                <a:rPr lang="en-US" baseline="-25000">
                  <a:latin typeface="Times New Roman" panose="02020603050405020304" pitchFamily="18" charset="0"/>
                  <a:sym typeface="+mn-ea"/>
                </a:rPr>
                <a:t>L</a:t>
              </a:r>
              <a:r>
                <a:rPr lang="en-US">
                  <a:latin typeface="Times New Roman" panose="02020603050405020304" pitchFamily="18" charset="0"/>
                  <a:sym typeface="+mn-ea"/>
                </a:rPr>
                <a:t> [MeV/c]</a:t>
              </a:r>
              <a:endParaRPr lang="en-US"/>
            </a:p>
          </p:txBody>
        </p:sp>
        <p:sp>
          <p:nvSpPr>
            <p:cNvPr id="4" name="Text Box 3"/>
            <p:cNvSpPr txBox="1"/>
            <p:nvPr/>
          </p:nvSpPr>
          <p:spPr>
            <a:xfrm>
              <a:off x="514" y="3674"/>
              <a:ext cx="541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66" y="1224"/>
              <a:ext cx="589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14" y="6527"/>
              <a:ext cx="541" cy="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>
                  <a:latin typeface="Times New Roman" panose="02020603050405020304" pitchFamily="18" charset="0"/>
                  <a:sym typeface="+mn-ea"/>
                </a:rPr>
                <a:t>N</a:t>
              </a:r>
              <a:endParaRPr lang="en-US"/>
            </a:p>
          </p:txBody>
        </p:sp>
      </p:grp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175" y="-10887"/>
            <a:ext cx="9140825" cy="52920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66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sz="3200" b="1">
              <a:solidFill>
                <a:srgbClr val="41A3D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18" name="WordArt 98"/>
          <p:cNvSpPr>
            <a:spLocks noChangeArrowheads="1" noChangeShapeType="1" noTextEdit="1"/>
          </p:cNvSpPr>
          <p:nvPr/>
        </p:nvSpPr>
        <p:spPr bwMode="auto">
          <a:xfrm>
            <a:off x="2267744" y="63062"/>
            <a:ext cx="4392488" cy="455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37"/>
              </a:avLst>
            </a:prstTxWarp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 analysis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"/>
          <p:cNvSpPr txBox="1"/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18D802-7C7C-4545-A165-4CC6294AD581}" type="datetime1">
              <a:rPr lang="en-US" smtClean="0"/>
              <a:t>11/20/2017</a:t>
            </a:fld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E468113-9092-443A-88AC-EDFF1D2B3C1D}" type="slidenum">
              <a:rPr lang="ru-RU"/>
              <a:t>9</a:t>
            </a:fld>
            <a:endParaRPr lang="ru-RU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5800248"/>
            <a:ext cx="4068452" cy="738664"/>
            <a:chOff x="4765969" y="4611074"/>
            <a:chExt cx="4068452" cy="738664"/>
          </a:xfrm>
        </p:grpSpPr>
        <p:sp>
          <p:nvSpPr>
            <p:cNvPr id="14" name="TextBox 10"/>
            <p:cNvSpPr txBox="1"/>
            <p:nvPr/>
          </p:nvSpPr>
          <p:spPr>
            <a:xfrm>
              <a:off x="6123567" y="4611074"/>
              <a:ext cx="1353256" cy="36933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2009 + 2010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65969" y="4980406"/>
              <a:ext cx="4068452" cy="369332"/>
            </a:xfrm>
            <a:prstGeom prst="rect">
              <a:avLst/>
            </a:prstGeom>
            <a:ln w="19050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i="1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 4534 ± 364   ;   π</a:t>
              </a:r>
              <a:r>
                <a:rPr lang="en-US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=2635 ± 366 </a:t>
              </a:r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25870" y="2275840"/>
            <a:ext cx="270446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events.</a:t>
            </a:r>
            <a:r>
              <a:rPr lang="en-US" spc="1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fitted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pc="-3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pc="1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1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spc="1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pc="-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pairs (red) and experimental distribution of pure π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(blue) processed with kaon masses.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1817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2774</Words>
  <Application>Microsoft Office PowerPoint</Application>
  <PresentationFormat>On-screen Show (4:3)</PresentationFormat>
  <Paragraphs>482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Gungsuh</vt:lpstr>
      <vt:lpstr>ＭＳ Ｐゴシック</vt:lpstr>
      <vt:lpstr>ＭＳ Ｐゴシック</vt:lpstr>
      <vt:lpstr>Arial</vt:lpstr>
      <vt:lpstr>Calibri</vt:lpstr>
      <vt:lpstr>Cambria Math</vt:lpstr>
      <vt:lpstr>DejaVu LGC Sans</vt:lpstr>
      <vt:lpstr>Impact</vt:lpstr>
      <vt:lpstr>Script MT Bold</vt:lpstr>
      <vt:lpstr>Sylfaen</vt:lpstr>
      <vt:lpstr>Symbol</vt:lpstr>
      <vt:lpstr>Times New Roman</vt:lpstr>
      <vt:lpstr>2_Custom Design</vt:lpstr>
      <vt:lpstr>Office Theme</vt:lpstr>
      <vt:lpstr>3_Custom Design</vt:lpstr>
      <vt:lpstr>4_Custom Design</vt:lpstr>
      <vt:lpstr>AcroExch.Document.DC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DIRAC++ (Setup Isometric view)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DIRAC++ Setup (top view)</vt:lpstr>
      <vt:lpstr>DIRAC++ (Detectors)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Leonid Nemenov</cp:lastModifiedBy>
  <cp:revision>330</cp:revision>
  <cp:lastPrinted>2017-11-20T16:36:33Z</cp:lastPrinted>
  <dcterms:created xsi:type="dcterms:W3CDTF">2016-08-25T08:01:42Z</dcterms:created>
  <dcterms:modified xsi:type="dcterms:W3CDTF">2017-11-20T16:43:54Z</dcterms:modified>
</cp:coreProperties>
</file>