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notesMasterIdLst>
    <p:notesMasterId r:id="rId68"/>
  </p:notesMasterIdLst>
  <p:sldIdLst>
    <p:sldId id="372" r:id="rId5"/>
    <p:sldId id="311" r:id="rId6"/>
    <p:sldId id="338" r:id="rId7"/>
    <p:sldId id="339" r:id="rId8"/>
    <p:sldId id="340" r:id="rId9"/>
    <p:sldId id="358" r:id="rId10"/>
    <p:sldId id="361" r:id="rId11"/>
    <p:sldId id="297" r:id="rId12"/>
    <p:sldId id="363" r:id="rId13"/>
    <p:sldId id="362" r:id="rId14"/>
    <p:sldId id="356" r:id="rId15"/>
    <p:sldId id="334" r:id="rId16"/>
    <p:sldId id="359" r:id="rId17"/>
    <p:sldId id="365" r:id="rId18"/>
    <p:sldId id="366" r:id="rId19"/>
    <p:sldId id="360" r:id="rId20"/>
    <p:sldId id="375" r:id="rId21"/>
    <p:sldId id="374" r:id="rId22"/>
    <p:sldId id="335" r:id="rId23"/>
    <p:sldId id="300" r:id="rId24"/>
    <p:sldId id="346" r:id="rId25"/>
    <p:sldId id="341" r:id="rId26"/>
    <p:sldId id="342" r:id="rId27"/>
    <p:sldId id="343" r:id="rId28"/>
    <p:sldId id="306" r:id="rId29"/>
    <p:sldId id="371" r:id="rId30"/>
    <p:sldId id="347" r:id="rId31"/>
    <p:sldId id="367" r:id="rId32"/>
    <p:sldId id="368" r:id="rId33"/>
    <p:sldId id="369" r:id="rId34"/>
    <p:sldId id="370" r:id="rId35"/>
    <p:sldId id="354" r:id="rId36"/>
    <p:sldId id="286" r:id="rId37"/>
    <p:sldId id="283" r:id="rId38"/>
    <p:sldId id="355" r:id="rId39"/>
    <p:sldId id="267" r:id="rId40"/>
    <p:sldId id="348" r:id="rId41"/>
    <p:sldId id="344" r:id="rId42"/>
    <p:sldId id="345" r:id="rId43"/>
    <p:sldId id="280" r:id="rId44"/>
    <p:sldId id="305" r:id="rId45"/>
    <p:sldId id="316" r:id="rId46"/>
    <p:sldId id="317" r:id="rId47"/>
    <p:sldId id="331" r:id="rId48"/>
    <p:sldId id="332" r:id="rId49"/>
    <p:sldId id="326" r:id="rId50"/>
    <p:sldId id="349" r:id="rId51"/>
    <p:sldId id="313" r:id="rId52"/>
    <p:sldId id="333" r:id="rId53"/>
    <p:sldId id="296" r:id="rId54"/>
    <p:sldId id="350" r:id="rId55"/>
    <p:sldId id="351" r:id="rId56"/>
    <p:sldId id="352" r:id="rId57"/>
    <p:sldId id="353" r:id="rId58"/>
    <p:sldId id="328" r:id="rId59"/>
    <p:sldId id="337" r:id="rId60"/>
    <p:sldId id="336" r:id="rId61"/>
    <p:sldId id="303" r:id="rId62"/>
    <p:sldId id="284" r:id="rId63"/>
    <p:sldId id="321" r:id="rId64"/>
    <p:sldId id="318" r:id="rId65"/>
    <p:sldId id="319" r:id="rId66"/>
    <p:sldId id="373" r:id="rId6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8"/>
  </p:normalViewPr>
  <p:slideViewPr>
    <p:cSldViewPr>
      <p:cViewPr varScale="1">
        <p:scale>
          <a:sx n="88" d="100"/>
          <a:sy n="88" d="100"/>
        </p:scale>
        <p:origin x="176" y="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notesMaster" Target="notesMasters/notesMaster1.xml"/><Relationship Id="rId69" Type="http://schemas.openxmlformats.org/officeDocument/2006/relationships/presProps" Target="presProp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5" Type="http://schemas.openxmlformats.org/officeDocument/2006/relationships/image" Target="../media/image68.wmf"/><Relationship Id="rId6" Type="http://schemas.openxmlformats.org/officeDocument/2006/relationships/image" Target="../media/image69.wmf"/><Relationship Id="rId7" Type="http://schemas.openxmlformats.org/officeDocument/2006/relationships/image" Target="../media/image70.wmf"/><Relationship Id="rId8" Type="http://schemas.openxmlformats.org/officeDocument/2006/relationships/image" Target="../media/image71.wmf"/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wmf"/><Relationship Id="rId8" Type="http://schemas.openxmlformats.org/officeDocument/2006/relationships/image" Target="../media/image47.w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19134-FFEA-4046-9CF8-3725AA3A9056}" type="datetimeFigureOut">
              <a:rPr lang="ro-RO" smtClean="0"/>
              <a:t>25.06.2018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A304-3D68-4554-8BF7-D04A28687A13}" type="slidenum">
              <a:rPr lang="ro-RO" smtClean="0"/>
              <a:t>‹Nr.›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69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D744C01-067F-43A3-BD05-8C0B9C098057}" type="slidenum">
              <a:rPr lang="en-US" sz="1300" b="0"/>
              <a:pPr eaLnBrk="1" hangingPunct="1">
                <a:defRPr/>
              </a:pPr>
              <a:t>2</a:t>
            </a:fld>
            <a:endParaRPr lang="en-US" sz="1300" b="0"/>
          </a:p>
        </p:txBody>
      </p:sp>
      <p:sp>
        <p:nvSpPr>
          <p:cNvPr id="921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2525" y="812800"/>
            <a:ext cx="5370513" cy="4029075"/>
          </a:xfrm>
          <a:prstGeom prst="rect">
            <a:avLst/>
          </a:prstGeo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2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68351" y="5101384"/>
            <a:ext cx="6143625" cy="4833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4226" tIns="47113" rIns="94226" bIns="47113" anchor="ctr"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49585" y="9430460"/>
            <a:ext cx="2946537" cy="4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0" tIns="45440" rIns="90880" bIns="4544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7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0B048225-06B7-4B0B-B854-B7F6B3949ABF}" type="slidenum">
              <a:rPr lang="ru-RU" altLang="en-US" sz="1200">
                <a:latin typeface="Arial" charset="0"/>
              </a:rPr>
              <a:pPr algn="r" eaLnBrk="1" hangingPunct="1"/>
              <a:t>13</a:t>
            </a:fld>
            <a:endParaRPr lang="ru-RU" altLang="en-US" sz="12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12" y="4716922"/>
            <a:ext cx="5438451" cy="4468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5" tIns="45478" rIns="90955" bIns="4547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3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0A54C-B8A7-4913-A499-194CC4984B71}" type="slidenum">
              <a:rPr lang="ru-RU"/>
              <a:pPr/>
              <a:t>14</a:t>
            </a:fld>
            <a:endParaRPr lang="ru-R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76E75-C0A2-43DD-93D7-FD471FA6FF06}" type="slidenum">
              <a:rPr lang="ru-RU"/>
              <a:pPr/>
              <a:t>15</a:t>
            </a:fld>
            <a:endParaRPr 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 txBox="1">
            <a:spLocks noGrp="1" noChangeArrowheads="1"/>
          </p:cNvSpPr>
          <p:nvPr/>
        </p:nvSpPr>
        <p:spPr bwMode="auto">
          <a:xfrm>
            <a:off x="3850096" y="9430538"/>
            <a:ext cx="2945979" cy="4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 anchor="b"/>
          <a:lstStyle/>
          <a:p>
            <a:pPr algn="r"/>
            <a:fld id="{B716B227-E130-492B-A0F9-1B6BB14F6BE8}" type="slidenum">
              <a:rPr lang="ru-RU" sz="1200">
                <a:solidFill>
                  <a:schemeClr val="tx1"/>
                </a:solidFill>
                <a:ea typeface="ＭＳ Ｐゴシック" charset="-128"/>
              </a:rPr>
              <a:pPr algn="r"/>
              <a:t>16</a:t>
            </a:fld>
            <a:endParaRPr lang="ru-RU" sz="12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1" y="4716585"/>
            <a:ext cx="5438140" cy="44673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E8F93-27A5-4B20-896A-D595CBAB2C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6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955830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16872" indent="-275720" defTabSz="955830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02881" indent="-220576" defTabSz="955830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544033" indent="-220576" defTabSz="955830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1985185" indent="-220576" defTabSz="955830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426338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867490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308642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749794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fld id="{DB172147-F0AE-47A4-A3E8-B1C5CA8C4E86}" type="slidenum">
              <a:rPr lang="en-US" altLang="en-US" sz="1300" b="0"/>
              <a:pPr eaLnBrk="1" hangingPunct="1"/>
              <a:t>26</a:t>
            </a:fld>
            <a:endParaRPr lang="en-US" altLang="en-US" sz="1300" b="0"/>
          </a:p>
        </p:txBody>
      </p:sp>
      <p:sp>
        <p:nvSpPr>
          <p:cNvPr id="48130" name="Substituent imagine diapozitiv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Substituent note 2"/>
          <p:cNvSpPr>
            <a:spLocks noGrp="1"/>
          </p:cNvSpPr>
          <p:nvPr>
            <p:ph type="body" idx="1"/>
          </p:nvPr>
        </p:nvSpPr>
        <p:spPr>
          <a:xfrm>
            <a:off x="679464" y="4715406"/>
            <a:ext cx="5438748" cy="4467471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mtClean="0"/>
          </a:p>
        </p:txBody>
      </p:sp>
      <p:sp>
        <p:nvSpPr>
          <p:cNvPr id="56324" name="Substituent număr diapozitiv 3"/>
          <p:cNvSpPr txBox="1">
            <a:spLocks noGrp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71" tIns="47786" rIns="95571" bIns="47786" anchor="b"/>
          <a:lstStyle>
            <a:lvl1pPr defTabSz="990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algn="r" eaLnBrk="1" hangingPunct="1"/>
            <a:fld id="{E2487A94-A264-4F44-B8F0-279A41EF6731}" type="slidenum">
              <a:rPr lang="en-US" altLang="en-US" sz="1300" b="0">
                <a:latin typeface="Calibri" pitchFamily="34" charset="0"/>
                <a:cs typeface="Arial" pitchFamily="34" charset="0"/>
              </a:rPr>
              <a:pPr algn="r" eaLnBrk="1" hangingPunct="1"/>
              <a:t>26</a:t>
            </a:fld>
            <a:endParaRPr lang="en-US" altLang="en-US" sz="1300" b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51" y="4716585"/>
            <a:ext cx="5438140" cy="446736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BB3EF-F4FE-47D4-9E80-A514C38D90A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0EF5-8ADB-4E56-AABF-379A79B38B2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6880-A66C-444F-BE27-69CAD69866E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F847E-561B-4A9E-8493-071D61F1BF9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22C05-650D-4888-A83C-B25C0E8178A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04308-4DF8-4953-8697-D0B038B41D81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798CA-EFC9-42F2-87ED-2CECE7229FF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4909-95D8-4125-BFF6-03C15D07B5E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C6E2C-0D38-42C2-B8C7-2C5221D9752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DC507-1859-42F5-ABF8-57D31D974CB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0F903-A2F1-4A09-AD40-A5B424E04B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1F70-76D1-46FB-8CD2-A66E23FD297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2378-0D63-4881-921F-6A94963CB7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F1D56-577F-4867-8525-7EA0F6725D7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0DAB-9A61-4DCE-A989-69A05741FE0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B2A79-0891-40D7-815D-CA536A20032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0F83B-5549-4E5E-BF5D-88F663F7092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D7D9-7499-42FF-A5FA-CBF65A8992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756E7-0693-4C23-8AA7-203E754BC9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7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A2BD-ACDB-4FA7-B8F0-59FBAA0EF86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45886-0CD0-4C11-AE7E-B912C84B766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20E64-6298-47E9-9E01-4F43A915064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66AD-6EE4-4A22-B566-6D98C02D4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7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0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7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35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9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7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1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15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75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2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6/25/18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0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6.wmf"/><Relationship Id="rId5" Type="http://schemas.openxmlformats.org/officeDocument/2006/relationships/image" Target="../media/image50.png"/><Relationship Id="rId6" Type="http://schemas.openxmlformats.org/officeDocument/2006/relationships/image" Target="../media/image2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0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34.wmf"/><Relationship Id="rId10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6.wmf"/><Relationship Id="rId5" Type="http://schemas.openxmlformats.org/officeDocument/2006/relationships/image" Target="../media/image50.png"/><Relationship Id="rId6" Type="http://schemas.openxmlformats.org/officeDocument/2006/relationships/image" Target="../media/image2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w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28.png"/><Relationship Id="rId10" Type="http://schemas.openxmlformats.org/officeDocument/2006/relationships/image" Target="../media/image43.w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45.wmf"/><Relationship Id="rId15" Type="http://schemas.openxmlformats.org/officeDocument/2006/relationships/image" Target="../media/image48.png"/><Relationship Id="rId16" Type="http://schemas.openxmlformats.org/officeDocument/2006/relationships/oleObject" Target="../embeddings/oleObject27.bin"/><Relationship Id="rId17" Type="http://schemas.openxmlformats.org/officeDocument/2006/relationships/image" Target="../media/image46.wmf"/><Relationship Id="rId18" Type="http://schemas.openxmlformats.org/officeDocument/2006/relationships/oleObject" Target="../embeddings/oleObject28.bin"/><Relationship Id="rId19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0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png"/><Relationship Id="rId3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85.png"/><Relationship Id="rId47" Type="http://schemas.openxmlformats.org/officeDocument/2006/relationships/image" Target="../media/image86.png"/><Relationship Id="rId48" Type="http://schemas.openxmlformats.org/officeDocument/2006/relationships/image" Target="../media/image87.png"/><Relationship Id="rId49" Type="http://schemas.openxmlformats.org/officeDocument/2006/relationships/image" Target="../media/image88.png"/><Relationship Id="rId20" Type="http://schemas.openxmlformats.org/officeDocument/2006/relationships/image" Target="../media/image581.png"/><Relationship Id="rId21" Type="http://schemas.openxmlformats.org/officeDocument/2006/relationships/image" Target="../media/image59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Relationship Id="rId25" Type="http://schemas.openxmlformats.org/officeDocument/2006/relationships/image" Target="../media/image64.png"/><Relationship Id="rId26" Type="http://schemas.openxmlformats.org/officeDocument/2006/relationships/image" Target="../media/image65.png"/><Relationship Id="rId27" Type="http://schemas.openxmlformats.org/officeDocument/2006/relationships/image" Target="../media/image66.png"/><Relationship Id="rId28" Type="http://schemas.openxmlformats.org/officeDocument/2006/relationships/image" Target="../media/image67.png"/><Relationship Id="rId29" Type="http://schemas.openxmlformats.org/officeDocument/2006/relationships/image" Target="../media/image68.png"/><Relationship Id="rId50" Type="http://schemas.openxmlformats.org/officeDocument/2006/relationships/image" Target="../media/image89.png"/><Relationship Id="rId51" Type="http://schemas.openxmlformats.org/officeDocument/2006/relationships/image" Target="../media/image90.png"/><Relationship Id="rId52" Type="http://schemas.openxmlformats.org/officeDocument/2006/relationships/image" Target="../media/image9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1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30" Type="http://schemas.openxmlformats.org/officeDocument/2006/relationships/image" Target="../media/image69.png"/><Relationship Id="rId31" Type="http://schemas.openxmlformats.org/officeDocument/2006/relationships/image" Target="../media/image70.png"/><Relationship Id="rId32" Type="http://schemas.openxmlformats.org/officeDocument/2006/relationships/image" Target="../media/image71.png"/><Relationship Id="rId9" Type="http://schemas.openxmlformats.org/officeDocument/2006/relationships/image" Target="../media/image461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1.png"/><Relationship Id="rId33" Type="http://schemas.openxmlformats.org/officeDocument/2006/relationships/image" Target="../media/image72.png"/><Relationship Id="rId34" Type="http://schemas.openxmlformats.org/officeDocument/2006/relationships/image" Target="../media/image73.png"/><Relationship Id="rId35" Type="http://schemas.openxmlformats.org/officeDocument/2006/relationships/image" Target="../media/image74.png"/><Relationship Id="rId36" Type="http://schemas.openxmlformats.org/officeDocument/2006/relationships/image" Target="../media/image75.png"/><Relationship Id="rId10" Type="http://schemas.openxmlformats.org/officeDocument/2006/relationships/image" Target="../media/image471.png"/><Relationship Id="rId11" Type="http://schemas.openxmlformats.org/officeDocument/2006/relationships/image" Target="../media/image481.png"/><Relationship Id="rId12" Type="http://schemas.openxmlformats.org/officeDocument/2006/relationships/image" Target="../media/image491.png"/><Relationship Id="rId13" Type="http://schemas.openxmlformats.org/officeDocument/2006/relationships/image" Target="../media/image511.png"/><Relationship Id="rId14" Type="http://schemas.openxmlformats.org/officeDocument/2006/relationships/image" Target="../media/image521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1.png"/><Relationship Id="rId19" Type="http://schemas.openxmlformats.org/officeDocument/2006/relationships/image" Target="../media/image571.png"/><Relationship Id="rId37" Type="http://schemas.openxmlformats.org/officeDocument/2006/relationships/image" Target="../media/image76.png"/><Relationship Id="rId38" Type="http://schemas.openxmlformats.org/officeDocument/2006/relationships/image" Target="../media/image77.png"/><Relationship Id="rId39" Type="http://schemas.openxmlformats.org/officeDocument/2006/relationships/image" Target="../media/image78.png"/><Relationship Id="rId40" Type="http://schemas.openxmlformats.org/officeDocument/2006/relationships/image" Target="../media/image79.png"/><Relationship Id="rId41" Type="http://schemas.openxmlformats.org/officeDocument/2006/relationships/image" Target="../media/image80.png"/><Relationship Id="rId42" Type="http://schemas.openxmlformats.org/officeDocument/2006/relationships/image" Target="../media/image81.png"/><Relationship Id="rId43" Type="http://schemas.openxmlformats.org/officeDocument/2006/relationships/image" Target="../media/image82.png"/><Relationship Id="rId44" Type="http://schemas.openxmlformats.org/officeDocument/2006/relationships/image" Target="../media/image83.png"/><Relationship Id="rId45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68.w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69.wmf"/><Relationship Id="rId16" Type="http://schemas.openxmlformats.org/officeDocument/2006/relationships/oleObject" Target="../embeddings/oleObject37.bin"/><Relationship Id="rId17" Type="http://schemas.openxmlformats.org/officeDocument/2006/relationships/image" Target="../media/image70.wmf"/><Relationship Id="rId18" Type="http://schemas.openxmlformats.org/officeDocument/2006/relationships/oleObject" Target="../embeddings/oleObject38.bin"/><Relationship Id="rId19" Type="http://schemas.openxmlformats.org/officeDocument/2006/relationships/image" Target="../media/image7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0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65.w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66.wmf"/><Relationship Id="rId10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2.png"/><Relationship Id="rId3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9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9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0.png"/><Relationship Id="rId20" Type="http://schemas.openxmlformats.org/officeDocument/2006/relationships/image" Target="../media/image580.png"/><Relationship Id="rId21" Type="http://schemas.openxmlformats.org/officeDocument/2006/relationships/image" Target="../media/image590.png"/><Relationship Id="rId22" Type="http://schemas.openxmlformats.org/officeDocument/2006/relationships/image" Target="../media/image610.png"/><Relationship Id="rId23" Type="http://schemas.openxmlformats.org/officeDocument/2006/relationships/image" Target="../media/image620.png"/><Relationship Id="rId24" Type="http://schemas.openxmlformats.org/officeDocument/2006/relationships/image" Target="../media/image630.png"/><Relationship Id="rId25" Type="http://schemas.openxmlformats.org/officeDocument/2006/relationships/image" Target="../media/image640.png"/><Relationship Id="rId26" Type="http://schemas.openxmlformats.org/officeDocument/2006/relationships/image" Target="../media/image650.png"/><Relationship Id="rId27" Type="http://schemas.openxmlformats.org/officeDocument/2006/relationships/image" Target="../media/image660.png"/><Relationship Id="rId28" Type="http://schemas.openxmlformats.org/officeDocument/2006/relationships/image" Target="../media/image670.png"/><Relationship Id="rId10" Type="http://schemas.openxmlformats.org/officeDocument/2006/relationships/image" Target="../media/image470.png"/><Relationship Id="rId11" Type="http://schemas.openxmlformats.org/officeDocument/2006/relationships/image" Target="../media/image480.png"/><Relationship Id="rId12" Type="http://schemas.openxmlformats.org/officeDocument/2006/relationships/image" Target="../media/image490.png"/><Relationship Id="rId13" Type="http://schemas.openxmlformats.org/officeDocument/2006/relationships/image" Target="../media/image510.png"/><Relationship Id="rId14" Type="http://schemas.openxmlformats.org/officeDocument/2006/relationships/image" Target="../media/image520.png"/><Relationship Id="rId15" Type="http://schemas.openxmlformats.org/officeDocument/2006/relationships/image" Target="../media/image530.png"/><Relationship Id="rId16" Type="http://schemas.openxmlformats.org/officeDocument/2006/relationships/image" Target="../media/image540.png"/><Relationship Id="rId17" Type="http://schemas.openxmlformats.org/officeDocument/2006/relationships/image" Target="../media/image550.png"/><Relationship Id="rId18" Type="http://schemas.openxmlformats.org/officeDocument/2006/relationships/image" Target="../media/image560.png"/><Relationship Id="rId19" Type="http://schemas.openxmlformats.org/officeDocument/2006/relationships/image" Target="../media/image57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0.png"/><Relationship Id="rId3" Type="http://schemas.openxmlformats.org/officeDocument/2006/relationships/image" Target="../media/image400.png"/><Relationship Id="rId4" Type="http://schemas.openxmlformats.org/officeDocument/2006/relationships/image" Target="../media/image410.png"/><Relationship Id="rId5" Type="http://schemas.openxmlformats.org/officeDocument/2006/relationships/image" Target="../media/image420.png"/><Relationship Id="rId6" Type="http://schemas.openxmlformats.org/officeDocument/2006/relationships/image" Target="../media/image430.png"/><Relationship Id="rId7" Type="http://schemas.openxmlformats.org/officeDocument/2006/relationships/image" Target="../media/image440.png"/><Relationship Id="rId8" Type="http://schemas.openxmlformats.org/officeDocument/2006/relationships/image" Target="../media/image4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4" Type="http://schemas.openxmlformats.org/officeDocument/2006/relationships/image" Target="../media/image700.png"/><Relationship Id="rId5" Type="http://schemas.openxmlformats.org/officeDocument/2006/relationships/image" Target="../media/image71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80.png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0.png"/><Relationship Id="rId12" Type="http://schemas.openxmlformats.org/officeDocument/2006/relationships/image" Target="../media/image820.png"/><Relationship Id="rId13" Type="http://schemas.openxmlformats.org/officeDocument/2006/relationships/image" Target="../media/image830.png"/><Relationship Id="rId14" Type="http://schemas.openxmlformats.org/officeDocument/2006/relationships/image" Target="../media/image840.png"/><Relationship Id="rId15" Type="http://schemas.openxmlformats.org/officeDocument/2006/relationships/image" Target="../media/image850.png"/><Relationship Id="rId16" Type="http://schemas.openxmlformats.org/officeDocument/2006/relationships/image" Target="../media/image860.png"/><Relationship Id="rId17" Type="http://schemas.openxmlformats.org/officeDocument/2006/relationships/image" Target="../media/image870.png"/><Relationship Id="rId18" Type="http://schemas.openxmlformats.org/officeDocument/2006/relationships/image" Target="../media/image88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20.png"/><Relationship Id="rId3" Type="http://schemas.openxmlformats.org/officeDocument/2006/relationships/image" Target="../media/image730.png"/><Relationship Id="rId4" Type="http://schemas.openxmlformats.org/officeDocument/2006/relationships/image" Target="../media/image740.png"/><Relationship Id="rId5" Type="http://schemas.openxmlformats.org/officeDocument/2006/relationships/image" Target="../media/image750.png"/><Relationship Id="rId6" Type="http://schemas.openxmlformats.org/officeDocument/2006/relationships/image" Target="../media/image760.png"/><Relationship Id="rId7" Type="http://schemas.openxmlformats.org/officeDocument/2006/relationships/image" Target="../media/image770.png"/><Relationship Id="rId8" Type="http://schemas.openxmlformats.org/officeDocument/2006/relationships/image" Target="../media/image780.png"/><Relationship Id="rId9" Type="http://schemas.openxmlformats.org/officeDocument/2006/relationships/image" Target="../media/image790.png"/><Relationship Id="rId10" Type="http://schemas.openxmlformats.org/officeDocument/2006/relationships/image" Target="../media/image800.pn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png"/><Relationship Id="rId20" Type="http://schemas.openxmlformats.org/officeDocument/2006/relationships/image" Target="../media/image107.png"/><Relationship Id="rId21" Type="http://schemas.openxmlformats.org/officeDocument/2006/relationships/image" Target="../media/image108.png"/><Relationship Id="rId22" Type="http://schemas.openxmlformats.org/officeDocument/2006/relationships/image" Target="../media/image109.png"/><Relationship Id="rId23" Type="http://schemas.openxmlformats.org/officeDocument/2006/relationships/image" Target="../media/image110.png"/><Relationship Id="rId24" Type="http://schemas.openxmlformats.org/officeDocument/2006/relationships/image" Target="../media/image111.png"/><Relationship Id="rId25" Type="http://schemas.openxmlformats.org/officeDocument/2006/relationships/image" Target="../media/image112.png"/><Relationship Id="rId26" Type="http://schemas.openxmlformats.org/officeDocument/2006/relationships/image" Target="../media/image113.png"/><Relationship Id="rId27" Type="http://schemas.openxmlformats.org/officeDocument/2006/relationships/image" Target="../media/image114.png"/><Relationship Id="rId10" Type="http://schemas.openxmlformats.org/officeDocument/2006/relationships/image" Target="../media/image970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05.png"/><Relationship Id="rId19" Type="http://schemas.openxmlformats.org/officeDocument/2006/relationships/image" Target="../media/image10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90.png"/><Relationship Id="rId3" Type="http://schemas.openxmlformats.org/officeDocument/2006/relationships/image" Target="../media/image900.png"/><Relationship Id="rId4" Type="http://schemas.openxmlformats.org/officeDocument/2006/relationships/image" Target="../media/image910.png"/><Relationship Id="rId5" Type="http://schemas.openxmlformats.org/officeDocument/2006/relationships/image" Target="../media/image920.png"/><Relationship Id="rId6" Type="http://schemas.openxmlformats.org/officeDocument/2006/relationships/image" Target="../media/image930.png"/><Relationship Id="rId7" Type="http://schemas.openxmlformats.org/officeDocument/2006/relationships/image" Target="../media/image940.png"/><Relationship Id="rId8" Type="http://schemas.openxmlformats.org/officeDocument/2006/relationships/image" Target="../media/image9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9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4" Type="http://schemas.openxmlformats.org/officeDocument/2006/relationships/image" Target="../media/image118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6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0.png"/><Relationship Id="rId12" Type="http://schemas.openxmlformats.org/officeDocument/2006/relationships/image" Target="../media/image180.png"/><Relationship Id="rId13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4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 rot="21414246">
            <a:off x="1433449" y="1134987"/>
            <a:ext cx="8382241" cy="399668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Experimental check of precise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predictions of QCD using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i="1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and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atoms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683568" y="5877272"/>
            <a:ext cx="7704856" cy="36004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CERN, </a:t>
            </a:r>
            <a:r>
              <a:rPr lang="en-US" sz="7200" b="1" kern="10" dirty="0" err="1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june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 2018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83568" y="5177337"/>
            <a:ext cx="7704856" cy="41861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L. Nemenov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 (JINR, DIRAC collaboration)  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F96A1B">
                  <a:lumMod val="75000"/>
                </a:srgbClr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and 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sz="3600" baseline="30000">
                <a:solidFill>
                  <a:srgbClr val="761E3D"/>
                </a:solidFill>
                <a:latin typeface="Symbol" charset="0"/>
                <a:ea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atoms lifetime</a:t>
            </a:r>
            <a:endParaRPr lang="en-US" sz="3600" baseline="-25000">
              <a:solidFill>
                <a:srgbClr val="761E3D"/>
              </a:solidFill>
              <a:latin typeface="Sylfaen" charset="0"/>
              <a:ea typeface="ＭＳ Ｐゴシック" charset="0"/>
            </a:endParaRPr>
          </a:p>
        </p:txBody>
      </p:sp>
      <p:grpSp>
        <p:nvGrpSpPr>
          <p:cNvPr id="16386" name="Group 23"/>
          <p:cNvGrpSpPr>
            <a:grpSpLocks/>
          </p:cNvGrpSpPr>
          <p:nvPr/>
        </p:nvGrpSpPr>
        <p:grpSpPr bwMode="auto">
          <a:xfrm>
            <a:off x="298450" y="1731963"/>
            <a:ext cx="2236788" cy="1412875"/>
            <a:chOff x="144" y="2261"/>
            <a:chExt cx="1409" cy="890"/>
          </a:xfrm>
        </p:grpSpPr>
        <p:grpSp>
          <p:nvGrpSpPr>
            <p:cNvPr id="16401" name="Group 24"/>
            <p:cNvGrpSpPr>
              <a:grpSpLocks/>
            </p:cNvGrpSpPr>
            <p:nvPr/>
          </p:nvGrpSpPr>
          <p:grpSpPr bwMode="auto">
            <a:xfrm>
              <a:off x="250" y="2387"/>
              <a:ext cx="1150" cy="655"/>
              <a:chOff x="363" y="468"/>
              <a:chExt cx="1150" cy="655"/>
            </a:xfrm>
          </p:grpSpPr>
          <p:sp>
            <p:nvSpPr>
              <p:cNvPr id="16406" name="Line 25"/>
              <p:cNvSpPr>
                <a:spLocks noChangeShapeType="1"/>
              </p:cNvSpPr>
              <p:nvPr/>
            </p:nvSpPr>
            <p:spPr bwMode="auto">
              <a:xfrm>
                <a:off x="453" y="550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407" name="Group 26"/>
              <p:cNvGrpSpPr>
                <a:grpSpLocks/>
              </p:cNvGrpSpPr>
              <p:nvPr/>
            </p:nvGrpSpPr>
            <p:grpSpPr bwMode="auto">
              <a:xfrm>
                <a:off x="363" y="468"/>
                <a:ext cx="1150" cy="655"/>
                <a:chOff x="363" y="468"/>
                <a:chExt cx="1150" cy="655"/>
              </a:xfrm>
            </p:grpSpPr>
            <p:grpSp>
              <p:nvGrpSpPr>
                <p:cNvPr id="16408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519" y="549"/>
                  <a:ext cx="207" cy="504"/>
                  <a:chOff x="2349" y="1137"/>
                  <a:chExt cx="594" cy="966"/>
                </a:xfrm>
              </p:grpSpPr>
              <p:sp>
                <p:nvSpPr>
                  <p:cNvPr id="16417" name="AutoShape 2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349" y="1137"/>
                    <a:ext cx="594" cy="9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8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2357" y="1141"/>
                    <a:ext cx="582" cy="958"/>
                  </a:xfrm>
                  <a:custGeom>
                    <a:avLst/>
                    <a:gdLst>
                      <a:gd name="T0" fmla="*/ 62 w 582"/>
                      <a:gd name="T1" fmla="*/ 8 h 958"/>
                      <a:gd name="T2" fmla="*/ 24 w 582"/>
                      <a:gd name="T3" fmla="*/ 60 h 958"/>
                      <a:gd name="T4" fmla="*/ 0 w 582"/>
                      <a:gd name="T5" fmla="*/ 112 h 958"/>
                      <a:gd name="T6" fmla="*/ 4 w 582"/>
                      <a:gd name="T7" fmla="*/ 150 h 958"/>
                      <a:gd name="T8" fmla="*/ 28 w 582"/>
                      <a:gd name="T9" fmla="*/ 192 h 958"/>
                      <a:gd name="T10" fmla="*/ 54 w 582"/>
                      <a:gd name="T11" fmla="*/ 238 h 958"/>
                      <a:gd name="T12" fmla="*/ 66 w 582"/>
                      <a:gd name="T13" fmla="*/ 286 h 958"/>
                      <a:gd name="T14" fmla="*/ 54 w 582"/>
                      <a:gd name="T15" fmla="*/ 336 h 958"/>
                      <a:gd name="T16" fmla="*/ 30 w 582"/>
                      <a:gd name="T17" fmla="*/ 396 h 958"/>
                      <a:gd name="T18" fmla="*/ 10 w 582"/>
                      <a:gd name="T19" fmla="*/ 452 h 958"/>
                      <a:gd name="T20" fmla="*/ 14 w 582"/>
                      <a:gd name="T21" fmla="*/ 498 h 958"/>
                      <a:gd name="T22" fmla="*/ 38 w 582"/>
                      <a:gd name="T23" fmla="*/ 548 h 958"/>
                      <a:gd name="T24" fmla="*/ 62 w 582"/>
                      <a:gd name="T25" fmla="*/ 596 h 958"/>
                      <a:gd name="T26" fmla="*/ 66 w 582"/>
                      <a:gd name="T27" fmla="*/ 644 h 958"/>
                      <a:gd name="T28" fmla="*/ 46 w 582"/>
                      <a:gd name="T29" fmla="*/ 698 h 958"/>
                      <a:gd name="T30" fmla="*/ 20 w 582"/>
                      <a:gd name="T31" fmla="*/ 758 h 958"/>
                      <a:gd name="T32" fmla="*/ 10 w 582"/>
                      <a:gd name="T33" fmla="*/ 810 h 958"/>
                      <a:gd name="T34" fmla="*/ 26 w 582"/>
                      <a:gd name="T35" fmla="*/ 858 h 958"/>
                      <a:gd name="T36" fmla="*/ 80 w 582"/>
                      <a:gd name="T37" fmla="*/ 918 h 958"/>
                      <a:gd name="T38" fmla="*/ 122 w 582"/>
                      <a:gd name="T39" fmla="*/ 956 h 958"/>
                      <a:gd name="T40" fmla="*/ 294 w 582"/>
                      <a:gd name="T41" fmla="*/ 2 h 958"/>
                      <a:gd name="T42" fmla="*/ 268 w 582"/>
                      <a:gd name="T43" fmla="*/ 40 h 958"/>
                      <a:gd name="T44" fmla="*/ 234 w 582"/>
                      <a:gd name="T45" fmla="*/ 96 h 958"/>
                      <a:gd name="T46" fmla="*/ 230 w 582"/>
                      <a:gd name="T47" fmla="*/ 138 h 958"/>
                      <a:gd name="T48" fmla="*/ 248 w 582"/>
                      <a:gd name="T49" fmla="*/ 176 h 958"/>
                      <a:gd name="T50" fmla="*/ 276 w 582"/>
                      <a:gd name="T51" fmla="*/ 222 h 958"/>
                      <a:gd name="T52" fmla="*/ 294 w 582"/>
                      <a:gd name="T53" fmla="*/ 270 h 958"/>
                      <a:gd name="T54" fmla="*/ 290 w 582"/>
                      <a:gd name="T55" fmla="*/ 318 h 958"/>
                      <a:gd name="T56" fmla="*/ 266 w 582"/>
                      <a:gd name="T57" fmla="*/ 378 h 958"/>
                      <a:gd name="T58" fmla="*/ 244 w 582"/>
                      <a:gd name="T59" fmla="*/ 434 h 958"/>
                      <a:gd name="T60" fmla="*/ 240 w 582"/>
                      <a:gd name="T61" fmla="*/ 484 h 958"/>
                      <a:gd name="T62" fmla="*/ 258 w 582"/>
                      <a:gd name="T63" fmla="*/ 530 h 958"/>
                      <a:gd name="T64" fmla="*/ 284 w 582"/>
                      <a:gd name="T65" fmla="*/ 580 h 958"/>
                      <a:gd name="T66" fmla="*/ 296 w 582"/>
                      <a:gd name="T67" fmla="*/ 628 h 958"/>
                      <a:gd name="T68" fmla="*/ 284 w 582"/>
                      <a:gd name="T69" fmla="*/ 678 h 958"/>
                      <a:gd name="T70" fmla="*/ 258 w 582"/>
                      <a:gd name="T71" fmla="*/ 738 h 958"/>
                      <a:gd name="T72" fmla="*/ 240 w 582"/>
                      <a:gd name="T73" fmla="*/ 794 h 958"/>
                      <a:gd name="T74" fmla="*/ 246 w 582"/>
                      <a:gd name="T75" fmla="*/ 840 h 958"/>
                      <a:gd name="T76" fmla="*/ 288 w 582"/>
                      <a:gd name="T77" fmla="*/ 896 h 958"/>
                      <a:gd name="T78" fmla="*/ 344 w 582"/>
                      <a:gd name="T79" fmla="*/ 950 h 958"/>
                      <a:gd name="T80" fmla="*/ 524 w 582"/>
                      <a:gd name="T81" fmla="*/ 0 h 958"/>
                      <a:gd name="T82" fmla="*/ 510 w 582"/>
                      <a:gd name="T83" fmla="*/ 20 h 958"/>
                      <a:gd name="T84" fmla="*/ 472 w 582"/>
                      <a:gd name="T85" fmla="*/ 80 h 958"/>
                      <a:gd name="T86" fmla="*/ 458 w 582"/>
                      <a:gd name="T87" fmla="*/ 124 h 958"/>
                      <a:gd name="T88" fmla="*/ 468 w 582"/>
                      <a:gd name="T89" fmla="*/ 162 h 958"/>
                      <a:gd name="T90" fmla="*/ 494 w 582"/>
                      <a:gd name="T91" fmla="*/ 206 h 958"/>
                      <a:gd name="T92" fmla="*/ 520 w 582"/>
                      <a:gd name="T93" fmla="*/ 254 h 958"/>
                      <a:gd name="T94" fmla="*/ 524 w 582"/>
                      <a:gd name="T95" fmla="*/ 302 h 958"/>
                      <a:gd name="T96" fmla="*/ 504 w 582"/>
                      <a:gd name="T97" fmla="*/ 356 h 958"/>
                      <a:gd name="T98" fmla="*/ 478 w 582"/>
                      <a:gd name="T99" fmla="*/ 416 h 958"/>
                      <a:gd name="T100" fmla="*/ 468 w 582"/>
                      <a:gd name="T101" fmla="*/ 468 h 958"/>
                      <a:gd name="T102" fmla="*/ 478 w 582"/>
                      <a:gd name="T103" fmla="*/ 514 h 958"/>
                      <a:gd name="T104" fmla="*/ 504 w 582"/>
                      <a:gd name="T105" fmla="*/ 564 h 958"/>
                      <a:gd name="T106" fmla="*/ 524 w 582"/>
                      <a:gd name="T107" fmla="*/ 612 h 958"/>
                      <a:gd name="T108" fmla="*/ 520 w 582"/>
                      <a:gd name="T109" fmla="*/ 660 h 958"/>
                      <a:gd name="T110" fmla="*/ 496 w 582"/>
                      <a:gd name="T111" fmla="*/ 720 h 958"/>
                      <a:gd name="T112" fmla="*/ 472 w 582"/>
                      <a:gd name="T113" fmla="*/ 776 h 958"/>
                      <a:gd name="T114" fmla="*/ 468 w 582"/>
                      <a:gd name="T115" fmla="*/ 826 h 958"/>
                      <a:gd name="T116" fmla="*/ 498 w 582"/>
                      <a:gd name="T117" fmla="*/ 876 h 958"/>
                      <a:gd name="T118" fmla="*/ 558 w 582"/>
                      <a:gd name="T119" fmla="*/ 936 h 958"/>
                      <a:gd name="T120" fmla="*/ 582 w 582"/>
                      <a:gd name="T121" fmla="*/ 958 h 95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582"/>
                      <a:gd name="T184" fmla="*/ 0 h 958"/>
                      <a:gd name="T185" fmla="*/ 582 w 582"/>
                      <a:gd name="T186" fmla="*/ 958 h 95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582" h="958">
                        <a:moveTo>
                          <a:pt x="66" y="0"/>
                        </a:moveTo>
                        <a:lnTo>
                          <a:pt x="66" y="2"/>
                        </a:lnTo>
                        <a:lnTo>
                          <a:pt x="62" y="8"/>
                        </a:lnTo>
                        <a:lnTo>
                          <a:pt x="52" y="20"/>
                        </a:lnTo>
                        <a:lnTo>
                          <a:pt x="38" y="40"/>
                        </a:lnTo>
                        <a:lnTo>
                          <a:pt x="24" y="60"/>
                        </a:lnTo>
                        <a:lnTo>
                          <a:pt x="14" y="80"/>
                        </a:lnTo>
                        <a:lnTo>
                          <a:pt x="6" y="96"/>
                        </a:lnTo>
                        <a:lnTo>
                          <a:pt x="0" y="112"/>
                        </a:lnTo>
                        <a:lnTo>
                          <a:pt x="0" y="124"/>
                        </a:lnTo>
                        <a:lnTo>
                          <a:pt x="0" y="138"/>
                        </a:lnTo>
                        <a:lnTo>
                          <a:pt x="4" y="150"/>
                        </a:lnTo>
                        <a:lnTo>
                          <a:pt x="10" y="162"/>
                        </a:lnTo>
                        <a:lnTo>
                          <a:pt x="18" y="176"/>
                        </a:lnTo>
                        <a:lnTo>
                          <a:pt x="28" y="192"/>
                        </a:lnTo>
                        <a:lnTo>
                          <a:pt x="36" y="206"/>
                        </a:lnTo>
                        <a:lnTo>
                          <a:pt x="46" y="222"/>
                        </a:lnTo>
                        <a:lnTo>
                          <a:pt x="54" y="238"/>
                        </a:lnTo>
                        <a:lnTo>
                          <a:pt x="62" y="254"/>
                        </a:lnTo>
                        <a:lnTo>
                          <a:pt x="66" y="270"/>
                        </a:lnTo>
                        <a:lnTo>
                          <a:pt x="66" y="286"/>
                        </a:lnTo>
                        <a:lnTo>
                          <a:pt x="66" y="302"/>
                        </a:lnTo>
                        <a:lnTo>
                          <a:pt x="62" y="318"/>
                        </a:lnTo>
                        <a:lnTo>
                          <a:pt x="54" y="336"/>
                        </a:lnTo>
                        <a:lnTo>
                          <a:pt x="46" y="356"/>
                        </a:lnTo>
                        <a:lnTo>
                          <a:pt x="38" y="378"/>
                        </a:lnTo>
                        <a:lnTo>
                          <a:pt x="30" y="396"/>
                        </a:lnTo>
                        <a:lnTo>
                          <a:pt x="20" y="416"/>
                        </a:lnTo>
                        <a:lnTo>
                          <a:pt x="14" y="434"/>
                        </a:lnTo>
                        <a:lnTo>
                          <a:pt x="10" y="452"/>
                        </a:lnTo>
                        <a:lnTo>
                          <a:pt x="10" y="468"/>
                        </a:lnTo>
                        <a:lnTo>
                          <a:pt x="10" y="484"/>
                        </a:lnTo>
                        <a:lnTo>
                          <a:pt x="14" y="498"/>
                        </a:lnTo>
                        <a:lnTo>
                          <a:pt x="20" y="514"/>
                        </a:lnTo>
                        <a:lnTo>
                          <a:pt x="30" y="530"/>
                        </a:lnTo>
                        <a:lnTo>
                          <a:pt x="38" y="548"/>
                        </a:lnTo>
                        <a:lnTo>
                          <a:pt x="46" y="564"/>
                        </a:lnTo>
                        <a:lnTo>
                          <a:pt x="54" y="580"/>
                        </a:lnTo>
                        <a:lnTo>
                          <a:pt x="62" y="596"/>
                        </a:lnTo>
                        <a:lnTo>
                          <a:pt x="66" y="612"/>
                        </a:lnTo>
                        <a:lnTo>
                          <a:pt x="66" y="628"/>
                        </a:lnTo>
                        <a:lnTo>
                          <a:pt x="66" y="644"/>
                        </a:lnTo>
                        <a:lnTo>
                          <a:pt x="62" y="660"/>
                        </a:lnTo>
                        <a:lnTo>
                          <a:pt x="54" y="678"/>
                        </a:lnTo>
                        <a:lnTo>
                          <a:pt x="46" y="698"/>
                        </a:lnTo>
                        <a:lnTo>
                          <a:pt x="38" y="720"/>
                        </a:lnTo>
                        <a:lnTo>
                          <a:pt x="30" y="738"/>
                        </a:lnTo>
                        <a:lnTo>
                          <a:pt x="20" y="758"/>
                        </a:lnTo>
                        <a:lnTo>
                          <a:pt x="14" y="776"/>
                        </a:lnTo>
                        <a:lnTo>
                          <a:pt x="10" y="794"/>
                        </a:lnTo>
                        <a:lnTo>
                          <a:pt x="10" y="810"/>
                        </a:lnTo>
                        <a:lnTo>
                          <a:pt x="10" y="826"/>
                        </a:lnTo>
                        <a:lnTo>
                          <a:pt x="16" y="840"/>
                        </a:lnTo>
                        <a:lnTo>
                          <a:pt x="26" y="858"/>
                        </a:lnTo>
                        <a:lnTo>
                          <a:pt x="40" y="876"/>
                        </a:lnTo>
                        <a:lnTo>
                          <a:pt x="58" y="896"/>
                        </a:lnTo>
                        <a:lnTo>
                          <a:pt x="80" y="918"/>
                        </a:lnTo>
                        <a:lnTo>
                          <a:pt x="100" y="936"/>
                        </a:lnTo>
                        <a:lnTo>
                          <a:pt x="114" y="950"/>
                        </a:lnTo>
                        <a:lnTo>
                          <a:pt x="122" y="956"/>
                        </a:lnTo>
                        <a:lnTo>
                          <a:pt x="124" y="958"/>
                        </a:lnTo>
                        <a:moveTo>
                          <a:pt x="296" y="0"/>
                        </a:moveTo>
                        <a:lnTo>
                          <a:pt x="294" y="2"/>
                        </a:lnTo>
                        <a:lnTo>
                          <a:pt x="290" y="8"/>
                        </a:lnTo>
                        <a:lnTo>
                          <a:pt x="280" y="20"/>
                        </a:lnTo>
                        <a:lnTo>
                          <a:pt x="268" y="40"/>
                        </a:lnTo>
                        <a:lnTo>
                          <a:pt x="254" y="60"/>
                        </a:lnTo>
                        <a:lnTo>
                          <a:pt x="242" y="80"/>
                        </a:lnTo>
                        <a:lnTo>
                          <a:pt x="234" y="96"/>
                        </a:lnTo>
                        <a:lnTo>
                          <a:pt x="230" y="112"/>
                        </a:lnTo>
                        <a:lnTo>
                          <a:pt x="228" y="124"/>
                        </a:lnTo>
                        <a:lnTo>
                          <a:pt x="230" y="138"/>
                        </a:lnTo>
                        <a:lnTo>
                          <a:pt x="234" y="150"/>
                        </a:lnTo>
                        <a:lnTo>
                          <a:pt x="238" y="162"/>
                        </a:lnTo>
                        <a:lnTo>
                          <a:pt x="248" y="176"/>
                        </a:lnTo>
                        <a:lnTo>
                          <a:pt x="256" y="192"/>
                        </a:lnTo>
                        <a:lnTo>
                          <a:pt x="264" y="206"/>
                        </a:lnTo>
                        <a:lnTo>
                          <a:pt x="276" y="222"/>
                        </a:lnTo>
                        <a:lnTo>
                          <a:pt x="282" y="238"/>
                        </a:lnTo>
                        <a:lnTo>
                          <a:pt x="290" y="254"/>
                        </a:lnTo>
                        <a:lnTo>
                          <a:pt x="294" y="270"/>
                        </a:lnTo>
                        <a:lnTo>
                          <a:pt x="296" y="286"/>
                        </a:lnTo>
                        <a:lnTo>
                          <a:pt x="294" y="302"/>
                        </a:lnTo>
                        <a:lnTo>
                          <a:pt x="290" y="318"/>
                        </a:lnTo>
                        <a:lnTo>
                          <a:pt x="284" y="336"/>
                        </a:lnTo>
                        <a:lnTo>
                          <a:pt x="276" y="356"/>
                        </a:lnTo>
                        <a:lnTo>
                          <a:pt x="266" y="378"/>
                        </a:lnTo>
                        <a:lnTo>
                          <a:pt x="258" y="396"/>
                        </a:lnTo>
                        <a:lnTo>
                          <a:pt x="250" y="416"/>
                        </a:lnTo>
                        <a:lnTo>
                          <a:pt x="244" y="434"/>
                        </a:lnTo>
                        <a:lnTo>
                          <a:pt x="240" y="452"/>
                        </a:lnTo>
                        <a:lnTo>
                          <a:pt x="238" y="468"/>
                        </a:lnTo>
                        <a:lnTo>
                          <a:pt x="240" y="484"/>
                        </a:lnTo>
                        <a:lnTo>
                          <a:pt x="244" y="498"/>
                        </a:lnTo>
                        <a:lnTo>
                          <a:pt x="250" y="514"/>
                        </a:lnTo>
                        <a:lnTo>
                          <a:pt x="258" y="530"/>
                        </a:lnTo>
                        <a:lnTo>
                          <a:pt x="268" y="548"/>
                        </a:lnTo>
                        <a:lnTo>
                          <a:pt x="276" y="564"/>
                        </a:lnTo>
                        <a:lnTo>
                          <a:pt x="284" y="580"/>
                        </a:lnTo>
                        <a:lnTo>
                          <a:pt x="290" y="596"/>
                        </a:lnTo>
                        <a:lnTo>
                          <a:pt x="294" y="612"/>
                        </a:lnTo>
                        <a:lnTo>
                          <a:pt x="296" y="628"/>
                        </a:lnTo>
                        <a:lnTo>
                          <a:pt x="294" y="644"/>
                        </a:lnTo>
                        <a:lnTo>
                          <a:pt x="290" y="660"/>
                        </a:lnTo>
                        <a:lnTo>
                          <a:pt x="284" y="678"/>
                        </a:lnTo>
                        <a:lnTo>
                          <a:pt x="276" y="698"/>
                        </a:lnTo>
                        <a:lnTo>
                          <a:pt x="266" y="720"/>
                        </a:lnTo>
                        <a:lnTo>
                          <a:pt x="258" y="738"/>
                        </a:lnTo>
                        <a:lnTo>
                          <a:pt x="250" y="758"/>
                        </a:lnTo>
                        <a:lnTo>
                          <a:pt x="244" y="776"/>
                        </a:lnTo>
                        <a:lnTo>
                          <a:pt x="240" y="794"/>
                        </a:lnTo>
                        <a:lnTo>
                          <a:pt x="238" y="810"/>
                        </a:lnTo>
                        <a:lnTo>
                          <a:pt x="240" y="826"/>
                        </a:lnTo>
                        <a:lnTo>
                          <a:pt x="246" y="840"/>
                        </a:lnTo>
                        <a:lnTo>
                          <a:pt x="254" y="858"/>
                        </a:lnTo>
                        <a:lnTo>
                          <a:pt x="268" y="876"/>
                        </a:lnTo>
                        <a:lnTo>
                          <a:pt x="288" y="896"/>
                        </a:lnTo>
                        <a:lnTo>
                          <a:pt x="310" y="918"/>
                        </a:lnTo>
                        <a:lnTo>
                          <a:pt x="330" y="936"/>
                        </a:lnTo>
                        <a:lnTo>
                          <a:pt x="344" y="950"/>
                        </a:lnTo>
                        <a:lnTo>
                          <a:pt x="352" y="956"/>
                        </a:lnTo>
                        <a:lnTo>
                          <a:pt x="352" y="958"/>
                        </a:lnTo>
                        <a:moveTo>
                          <a:pt x="524" y="0"/>
                        </a:moveTo>
                        <a:lnTo>
                          <a:pt x="524" y="2"/>
                        </a:lnTo>
                        <a:lnTo>
                          <a:pt x="520" y="8"/>
                        </a:lnTo>
                        <a:lnTo>
                          <a:pt x="510" y="20"/>
                        </a:lnTo>
                        <a:lnTo>
                          <a:pt x="496" y="40"/>
                        </a:lnTo>
                        <a:lnTo>
                          <a:pt x="482" y="60"/>
                        </a:lnTo>
                        <a:lnTo>
                          <a:pt x="472" y="80"/>
                        </a:lnTo>
                        <a:lnTo>
                          <a:pt x="464" y="96"/>
                        </a:lnTo>
                        <a:lnTo>
                          <a:pt x="458" y="112"/>
                        </a:lnTo>
                        <a:lnTo>
                          <a:pt x="458" y="124"/>
                        </a:lnTo>
                        <a:lnTo>
                          <a:pt x="458" y="138"/>
                        </a:lnTo>
                        <a:lnTo>
                          <a:pt x="462" y="150"/>
                        </a:lnTo>
                        <a:lnTo>
                          <a:pt x="468" y="162"/>
                        </a:lnTo>
                        <a:lnTo>
                          <a:pt x="476" y="176"/>
                        </a:lnTo>
                        <a:lnTo>
                          <a:pt x="486" y="192"/>
                        </a:lnTo>
                        <a:lnTo>
                          <a:pt x="494" y="206"/>
                        </a:lnTo>
                        <a:lnTo>
                          <a:pt x="504" y="222"/>
                        </a:lnTo>
                        <a:lnTo>
                          <a:pt x="512" y="238"/>
                        </a:lnTo>
                        <a:lnTo>
                          <a:pt x="520" y="254"/>
                        </a:lnTo>
                        <a:lnTo>
                          <a:pt x="524" y="270"/>
                        </a:lnTo>
                        <a:lnTo>
                          <a:pt x="524" y="286"/>
                        </a:lnTo>
                        <a:lnTo>
                          <a:pt x="524" y="302"/>
                        </a:lnTo>
                        <a:lnTo>
                          <a:pt x="520" y="318"/>
                        </a:lnTo>
                        <a:lnTo>
                          <a:pt x="514" y="336"/>
                        </a:lnTo>
                        <a:lnTo>
                          <a:pt x="504" y="356"/>
                        </a:lnTo>
                        <a:lnTo>
                          <a:pt x="496" y="378"/>
                        </a:lnTo>
                        <a:lnTo>
                          <a:pt x="488" y="396"/>
                        </a:lnTo>
                        <a:lnTo>
                          <a:pt x="478" y="416"/>
                        </a:lnTo>
                        <a:lnTo>
                          <a:pt x="472" y="434"/>
                        </a:lnTo>
                        <a:lnTo>
                          <a:pt x="468" y="452"/>
                        </a:lnTo>
                        <a:lnTo>
                          <a:pt x="468" y="468"/>
                        </a:lnTo>
                        <a:lnTo>
                          <a:pt x="468" y="484"/>
                        </a:lnTo>
                        <a:lnTo>
                          <a:pt x="472" y="498"/>
                        </a:lnTo>
                        <a:lnTo>
                          <a:pt x="478" y="514"/>
                        </a:lnTo>
                        <a:lnTo>
                          <a:pt x="488" y="530"/>
                        </a:lnTo>
                        <a:lnTo>
                          <a:pt x="496" y="548"/>
                        </a:lnTo>
                        <a:lnTo>
                          <a:pt x="504" y="564"/>
                        </a:lnTo>
                        <a:lnTo>
                          <a:pt x="514" y="580"/>
                        </a:lnTo>
                        <a:lnTo>
                          <a:pt x="520" y="596"/>
                        </a:lnTo>
                        <a:lnTo>
                          <a:pt x="524" y="612"/>
                        </a:lnTo>
                        <a:lnTo>
                          <a:pt x="524" y="628"/>
                        </a:lnTo>
                        <a:lnTo>
                          <a:pt x="524" y="644"/>
                        </a:lnTo>
                        <a:lnTo>
                          <a:pt x="520" y="660"/>
                        </a:lnTo>
                        <a:lnTo>
                          <a:pt x="514" y="678"/>
                        </a:lnTo>
                        <a:lnTo>
                          <a:pt x="504" y="698"/>
                        </a:lnTo>
                        <a:lnTo>
                          <a:pt x="496" y="720"/>
                        </a:lnTo>
                        <a:lnTo>
                          <a:pt x="488" y="738"/>
                        </a:lnTo>
                        <a:lnTo>
                          <a:pt x="478" y="758"/>
                        </a:lnTo>
                        <a:lnTo>
                          <a:pt x="472" y="776"/>
                        </a:lnTo>
                        <a:lnTo>
                          <a:pt x="468" y="794"/>
                        </a:lnTo>
                        <a:lnTo>
                          <a:pt x="468" y="810"/>
                        </a:lnTo>
                        <a:lnTo>
                          <a:pt x="468" y="826"/>
                        </a:lnTo>
                        <a:lnTo>
                          <a:pt x="474" y="840"/>
                        </a:lnTo>
                        <a:lnTo>
                          <a:pt x="484" y="858"/>
                        </a:lnTo>
                        <a:lnTo>
                          <a:pt x="498" y="876"/>
                        </a:lnTo>
                        <a:lnTo>
                          <a:pt x="516" y="896"/>
                        </a:lnTo>
                        <a:lnTo>
                          <a:pt x="538" y="918"/>
                        </a:lnTo>
                        <a:lnTo>
                          <a:pt x="558" y="936"/>
                        </a:lnTo>
                        <a:lnTo>
                          <a:pt x="572" y="950"/>
                        </a:lnTo>
                        <a:lnTo>
                          <a:pt x="580" y="956"/>
                        </a:lnTo>
                        <a:lnTo>
                          <a:pt x="582" y="958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bevel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09" name="Line 30"/>
                <p:cNvSpPr>
                  <a:spLocks noChangeShapeType="1"/>
                </p:cNvSpPr>
                <p:nvPr/>
              </p:nvSpPr>
              <p:spPr bwMode="auto">
                <a:xfrm>
                  <a:off x="453" y="1049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0" name="Oval 31"/>
                <p:cNvSpPr>
                  <a:spLocks noChangeArrowheads="1"/>
                </p:cNvSpPr>
                <p:nvPr/>
              </p:nvSpPr>
              <p:spPr bwMode="auto">
                <a:xfrm>
                  <a:off x="930" y="663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2E222"/>
                    </a:gs>
                    <a:gs pos="100000">
                      <a:srgbClr val="6969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238EC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-8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-8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-8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-8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-84" charset="-128"/>
                    </a:defRPr>
                  </a:lvl9pPr>
                </a:lstStyle>
                <a:p>
                  <a:pPr eaLnBrk="1" hangingPunct="1"/>
                  <a:endParaRPr lang="en-US" altLang="en-US" sz="1800" b="0">
                    <a:latin typeface="Calibri" pitchFamily="34" charset="0"/>
                  </a:endParaRPr>
                </a:p>
              </p:txBody>
            </p:sp>
            <p:sp>
              <p:nvSpPr>
                <p:cNvPr id="1641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771" y="895"/>
                  <a:ext cx="203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2" name="Line 33"/>
                <p:cNvSpPr>
                  <a:spLocks noChangeShapeType="1"/>
                </p:cNvSpPr>
                <p:nvPr/>
              </p:nvSpPr>
              <p:spPr bwMode="auto">
                <a:xfrm>
                  <a:off x="771" y="550"/>
                  <a:ext cx="197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3" name="Line 34"/>
                <p:cNvSpPr>
                  <a:spLocks noChangeShapeType="1"/>
                </p:cNvSpPr>
                <p:nvPr/>
              </p:nvSpPr>
              <p:spPr bwMode="auto">
                <a:xfrm>
                  <a:off x="363" y="104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4" name="Line 35"/>
                <p:cNvSpPr>
                  <a:spLocks noChangeShapeType="1"/>
                </p:cNvSpPr>
                <p:nvPr/>
              </p:nvSpPr>
              <p:spPr bwMode="auto">
                <a:xfrm>
                  <a:off x="363" y="550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160" y="468"/>
                  <a:ext cx="353" cy="24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6" name="Line 37"/>
                <p:cNvSpPr>
                  <a:spLocks noChangeShapeType="1"/>
                </p:cNvSpPr>
                <p:nvPr/>
              </p:nvSpPr>
              <p:spPr bwMode="auto">
                <a:xfrm>
                  <a:off x="1172" y="885"/>
                  <a:ext cx="341" cy="238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02" name="Text Box 38"/>
            <p:cNvSpPr txBox="1">
              <a:spLocks noChangeArrowheads="1"/>
            </p:cNvSpPr>
            <p:nvPr/>
          </p:nvSpPr>
          <p:spPr bwMode="auto">
            <a:xfrm>
              <a:off x="163" y="2261"/>
              <a:ext cx="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i="1">
                  <a:cs typeface="Times New Roman" pitchFamily="18" charset="0"/>
                </a:rPr>
                <a:t>K</a:t>
              </a:r>
              <a:r>
                <a:rPr lang="en-US" altLang="en-US" sz="1800" b="0" baseline="30000">
                  <a:cs typeface="Times New Roman" pitchFamily="18" charset="0"/>
                </a:rPr>
                <a:t>+</a:t>
              </a:r>
              <a:endParaRPr lang="el-GR" altLang="en-US" sz="1800" b="0">
                <a:cs typeface="Times New Roman" pitchFamily="18" charset="0"/>
              </a:endParaRPr>
            </a:p>
          </p:txBody>
        </p:sp>
        <p:sp>
          <p:nvSpPr>
            <p:cNvPr id="16403" name="Text Box 39"/>
            <p:cNvSpPr txBox="1">
              <a:spLocks noChangeArrowheads="1"/>
            </p:cNvSpPr>
            <p:nvPr/>
          </p:nvSpPr>
          <p:spPr bwMode="auto">
            <a:xfrm>
              <a:off x="144" y="2920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800" b="0">
                  <a:cs typeface="Times New Roman" pitchFamily="18" charset="0"/>
                </a:rPr>
                <a:t>π</a:t>
              </a:r>
              <a:r>
                <a:rPr lang="en-US" altLang="en-US" sz="1800" b="0" baseline="30000">
                  <a:cs typeface="Times New Roman" pitchFamily="18" charset="0"/>
                  <a:sym typeface="Symbol" pitchFamily="18" charset="2"/>
                </a:rPr>
                <a:t></a:t>
              </a:r>
              <a:endParaRPr lang="en-US" altLang="en-US" sz="1800" b="0"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404" name="Text Box 40"/>
            <p:cNvSpPr txBox="1">
              <a:spLocks noChangeArrowheads="1"/>
            </p:cNvSpPr>
            <p:nvPr/>
          </p:nvSpPr>
          <p:spPr bwMode="auto">
            <a:xfrm>
              <a:off x="1289" y="2787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i="1">
                  <a:cs typeface="Times New Roman" pitchFamily="18" charset="0"/>
                </a:rPr>
                <a:t>K</a:t>
              </a:r>
              <a:r>
                <a:rPr lang="en-US" altLang="en-US" sz="1400" b="0" baseline="30000">
                  <a:cs typeface="Times New Roman" pitchFamily="18" charset="0"/>
                </a:rPr>
                <a:t>0</a:t>
              </a:r>
              <a:endParaRPr lang="el-GR" altLang="en-US" sz="1400" b="0">
                <a:cs typeface="Times New Roman" pitchFamily="18" charset="0"/>
              </a:endParaRPr>
            </a:p>
          </p:txBody>
        </p:sp>
        <p:sp>
          <p:nvSpPr>
            <p:cNvPr id="16405" name="Text Box 41"/>
            <p:cNvSpPr txBox="1">
              <a:spLocks noChangeArrowheads="1"/>
            </p:cNvSpPr>
            <p:nvPr/>
          </p:nvSpPr>
          <p:spPr bwMode="auto">
            <a:xfrm>
              <a:off x="1288" y="2366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800" b="0">
                  <a:cs typeface="Times New Roman" pitchFamily="18" charset="0"/>
                </a:rPr>
                <a:t>π</a:t>
              </a:r>
              <a:r>
                <a:rPr lang="en-US" altLang="en-US" sz="1400" b="0" baseline="30000">
                  <a:cs typeface="Times New Roman" pitchFamily="18" charset="0"/>
                </a:rPr>
                <a:t>0</a:t>
              </a:r>
              <a:endParaRPr lang="el-GR" altLang="en-US" sz="1400" b="0">
                <a:cs typeface="Times New Roman" pitchFamily="18" charset="0"/>
              </a:endParaRPr>
            </a:p>
          </p:txBody>
        </p:sp>
      </p:grpSp>
      <p:graphicFrame>
        <p:nvGraphicFramePr>
          <p:cNvPr id="16387" name="Object 48"/>
          <p:cNvGraphicFramePr>
            <a:graphicFrameLocks noChangeAspect="1"/>
          </p:cNvGraphicFramePr>
          <p:nvPr/>
        </p:nvGraphicFramePr>
        <p:xfrm>
          <a:off x="5878513" y="2127250"/>
          <a:ext cx="200818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1" name="Equation" r:id="rId3" imgW="927100" imgH="292100" progId="">
                  <p:embed/>
                </p:oleObj>
              </mc:Choice>
              <mc:Fallback>
                <p:oleObj name="Equation" r:id="rId3" imgW="927100" imgH="292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127250"/>
                        <a:ext cx="2008187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3"/>
          <p:cNvGraphicFramePr>
            <a:graphicFrameLocks noChangeAspect="1"/>
          </p:cNvGraphicFramePr>
          <p:nvPr/>
        </p:nvGraphicFramePr>
        <p:xfrm>
          <a:off x="3627438" y="2211388"/>
          <a:ext cx="19796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2" name="Equation" r:id="rId5" imgW="914400" imgH="254000" progId="">
                  <p:embed/>
                </p:oleObj>
              </mc:Choice>
              <mc:Fallback>
                <p:oleObj name="Equation" r:id="rId5" imgW="9144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2211388"/>
                        <a:ext cx="19796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4"/>
          <p:cNvSpPr txBox="1">
            <a:spLocks noChangeArrowheads="1"/>
          </p:cNvSpPr>
          <p:nvPr/>
        </p:nvSpPr>
        <p:spPr bwMode="auto">
          <a:xfrm>
            <a:off x="6929438" y="3975100"/>
            <a:ext cx="2214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0">
                <a:solidFill>
                  <a:srgbClr val="33CC33"/>
                </a:solidFill>
              </a:rPr>
              <a:t>(**) J. Schweizer (2004)</a:t>
            </a:r>
            <a:endParaRPr lang="ru-RU" altLang="en-US" sz="1600" b="0">
              <a:solidFill>
                <a:srgbClr val="33CC33"/>
              </a:solidFill>
            </a:endParaRPr>
          </a:p>
        </p:txBody>
      </p:sp>
      <p:sp>
        <p:nvSpPr>
          <p:cNvPr id="16390" name="Text Box 59"/>
          <p:cNvSpPr txBox="1">
            <a:spLocks noChangeArrowheads="1"/>
          </p:cNvSpPr>
          <p:nvPr/>
        </p:nvSpPr>
        <p:spPr bwMode="auto">
          <a:xfrm>
            <a:off x="0" y="4314825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b="0">
                <a:solidFill>
                  <a:srgbClr val="9025A9"/>
                </a:solidFill>
                <a:latin typeface="Sylfaen" pitchFamily="18" charset="0"/>
              </a:rPr>
              <a:t> From Roy-Steiner equations:</a:t>
            </a:r>
          </a:p>
        </p:txBody>
      </p:sp>
      <p:graphicFrame>
        <p:nvGraphicFramePr>
          <p:cNvPr id="16391" name="Object 60"/>
          <p:cNvGraphicFramePr>
            <a:graphicFrameLocks noChangeAspect="1"/>
          </p:cNvGraphicFramePr>
          <p:nvPr/>
        </p:nvGraphicFramePr>
        <p:xfrm>
          <a:off x="4038600" y="4343400"/>
          <a:ext cx="3429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3" name="Equation" r:id="rId7" imgW="1638300" imgH="241300" progId="">
                  <p:embed/>
                </p:oleObj>
              </mc:Choice>
              <mc:Fallback>
                <p:oleObj name="Equation" r:id="rId7" imgW="16383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43400"/>
                        <a:ext cx="34290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62"/>
          <p:cNvGraphicFramePr>
            <a:graphicFrameLocks noChangeAspect="1"/>
          </p:cNvGraphicFramePr>
          <p:nvPr/>
        </p:nvGraphicFramePr>
        <p:xfrm>
          <a:off x="4141788" y="4921250"/>
          <a:ext cx="30638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4" name="Equation" r:id="rId9" imgW="1346200" imgH="228600" progId="">
                  <p:embed/>
                </p:oleObj>
              </mc:Choice>
              <mc:Fallback>
                <p:oleObj name="Equation" r:id="rId9" imgW="13462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4921250"/>
                        <a:ext cx="30638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Line 67"/>
          <p:cNvSpPr>
            <a:spLocks noChangeShapeType="1"/>
          </p:cNvSpPr>
          <p:nvPr/>
        </p:nvSpPr>
        <p:spPr bwMode="auto">
          <a:xfrm flipH="1">
            <a:off x="5568950" y="4694238"/>
            <a:ext cx="0" cy="300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94" name="Text Box 73"/>
          <p:cNvSpPr txBox="1">
            <a:spLocks noChangeArrowheads="1"/>
          </p:cNvSpPr>
          <p:nvPr/>
        </p:nvSpPr>
        <p:spPr bwMode="auto">
          <a:xfrm>
            <a:off x="196850" y="687388"/>
            <a:ext cx="824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i="1">
                <a:solidFill>
                  <a:srgbClr val="9025A9"/>
                </a:solidFill>
                <a:latin typeface="Sylfaen" pitchFamily="18" charset="0"/>
              </a:rPr>
              <a:t>K</a:t>
            </a:r>
            <a:r>
              <a:rPr lang="en-US" alt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-atom (</a:t>
            </a:r>
            <a:r>
              <a:rPr lang="en-US" altLang="en-US" sz="1800" i="1">
                <a:solidFill>
                  <a:srgbClr val="9025A9"/>
                </a:solidFill>
                <a:latin typeface="Sylfaen" pitchFamily="18" charset="0"/>
              </a:rPr>
              <a:t>A</a:t>
            </a:r>
            <a:r>
              <a:rPr lang="en-US" altLang="en-US" sz="1800" i="1" baseline="-25000">
                <a:solidFill>
                  <a:srgbClr val="9025A9"/>
                </a:solidFill>
                <a:latin typeface="Sylfaen" pitchFamily="18" charset="0"/>
              </a:rPr>
              <a:t>K</a:t>
            </a:r>
            <a:r>
              <a:rPr lang="en-US" altLang="en-US" sz="1800" i="1" baseline="-250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) is a hydrogen-like atom consisting of </a:t>
            </a:r>
            <a:r>
              <a:rPr lang="en-US" alt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K</a:t>
            </a:r>
            <a:r>
              <a:rPr lang="en-US" altLang="en-US" sz="1800" i="1" baseline="300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+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 and </a:t>
            </a:r>
            <a:r>
              <a:rPr lang="en-US" alt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altLang="en-US" sz="1800" i="1" baseline="30000">
                <a:solidFill>
                  <a:srgbClr val="9025A9"/>
                </a:solidFill>
                <a:latin typeface="Sylfae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 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mesons:</a:t>
            </a:r>
            <a:endParaRPr lang="ru-RU" altLang="en-US" sz="1800">
              <a:solidFill>
                <a:srgbClr val="9025A9"/>
              </a:solidFill>
              <a:latin typeface="Sylfaen" pitchFamily="18" charset="0"/>
            </a:endParaRPr>
          </a:p>
        </p:txBody>
      </p:sp>
      <p:sp>
        <p:nvSpPr>
          <p:cNvPr id="16395" name="Text Box 74"/>
          <p:cNvSpPr txBox="1">
            <a:spLocks noChangeArrowheads="1"/>
          </p:cNvSpPr>
          <p:nvPr/>
        </p:nvSpPr>
        <p:spPr bwMode="auto">
          <a:xfrm>
            <a:off x="1485900" y="1095375"/>
            <a:ext cx="5287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E</a:t>
            </a:r>
            <a:r>
              <a:rPr lang="en-US" altLang="en-US" sz="1800" baseline="-25000">
                <a:solidFill>
                  <a:srgbClr val="9025A9"/>
                </a:solidFill>
                <a:latin typeface="Sylfaen" pitchFamily="18" charset="0"/>
              </a:rPr>
              <a:t>B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= -2.9 keV  r</a:t>
            </a:r>
            <a:r>
              <a:rPr lang="en-US" altLang="en-US" sz="1800" baseline="-25000">
                <a:solidFill>
                  <a:srgbClr val="9025A9"/>
                </a:solidFill>
                <a:latin typeface="Sylfaen" pitchFamily="18" charset="0"/>
              </a:rPr>
              <a:t>B  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= 248 fm    p</a:t>
            </a:r>
            <a:r>
              <a:rPr lang="en-US" altLang="en-US" sz="1800" baseline="-25000">
                <a:solidFill>
                  <a:srgbClr val="9025A9"/>
                </a:solidFill>
                <a:latin typeface="Sylfaen" pitchFamily="18" charset="0"/>
              </a:rPr>
              <a:t>B 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  <a:cs typeface="Times New Roman" pitchFamily="18" charset="0"/>
              </a:rPr>
              <a:t>≈ 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0.8 MeV</a:t>
            </a:r>
            <a:endParaRPr lang="ru-RU" altLang="en-US" sz="1800">
              <a:solidFill>
                <a:srgbClr val="9025A9"/>
              </a:solidFill>
              <a:latin typeface="Sylfaen" pitchFamily="18" charset="0"/>
            </a:endParaRPr>
          </a:p>
        </p:txBody>
      </p:sp>
      <p:sp>
        <p:nvSpPr>
          <p:cNvPr id="16396" name="Text Box 75"/>
          <p:cNvSpPr txBox="1">
            <a:spLocks noChangeArrowheads="1"/>
          </p:cNvSpPr>
          <p:nvPr/>
        </p:nvSpPr>
        <p:spPr bwMode="auto">
          <a:xfrm>
            <a:off x="3271838" y="1519238"/>
            <a:ext cx="5616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The </a:t>
            </a:r>
            <a:r>
              <a:rPr lang="en-US" altLang="en-US" sz="1800" i="1">
                <a:solidFill>
                  <a:srgbClr val="9025A9"/>
                </a:solidFill>
                <a:latin typeface="Sylfaen" pitchFamily="18" charset="0"/>
              </a:rPr>
              <a:t>K</a:t>
            </a:r>
            <a:r>
              <a:rPr lang="en-US" alt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-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atom lifetime (ground state 1S), 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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=1/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 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is dominated by the annihilation process into </a:t>
            </a:r>
            <a:r>
              <a:rPr lang="en-US" alt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K</a:t>
            </a:r>
            <a:r>
              <a:rPr lang="en-US" altLang="en-US" sz="1800" baseline="30000">
                <a:solidFill>
                  <a:srgbClr val="9025A9"/>
                </a:solidFill>
                <a:latin typeface="Sylfaen" pitchFamily="18" charset="0"/>
              </a:rPr>
              <a:t>0</a:t>
            </a:r>
            <a:r>
              <a:rPr lang="en-US" altLang="en-US" sz="1800" i="1">
                <a:solidFill>
                  <a:srgbClr val="9025A9"/>
                </a:solidFill>
                <a:latin typeface="Sylfaen" pitchFamily="18" charset="0"/>
                <a:sym typeface="Symbol" pitchFamily="18" charset="2"/>
              </a:rPr>
              <a:t></a:t>
            </a:r>
            <a:r>
              <a:rPr lang="en-US" altLang="en-US" sz="1800" baseline="30000">
                <a:solidFill>
                  <a:srgbClr val="9025A9"/>
                </a:solidFill>
                <a:latin typeface="Sylfaen" pitchFamily="18" charset="0"/>
              </a:rPr>
              <a:t>0</a:t>
            </a:r>
            <a:r>
              <a:rPr lang="en-US" altLang="en-US" sz="1800">
                <a:solidFill>
                  <a:srgbClr val="9025A9"/>
                </a:solidFill>
                <a:latin typeface="Sylfaen" pitchFamily="18" charset="0"/>
              </a:rPr>
              <a:t>:</a:t>
            </a:r>
          </a:p>
        </p:txBody>
      </p:sp>
      <p:graphicFrame>
        <p:nvGraphicFramePr>
          <p:cNvPr id="16397" name="Object 76"/>
          <p:cNvGraphicFramePr>
            <a:graphicFrameLocks noChangeAspect="1"/>
          </p:cNvGraphicFramePr>
          <p:nvPr/>
        </p:nvGraphicFramePr>
        <p:xfrm>
          <a:off x="2486025" y="2897188"/>
          <a:ext cx="64643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5" name="Equation" r:id="rId11" imgW="2667000" imgH="406400" progId="Equation.3">
                  <p:embed/>
                </p:oleObj>
              </mc:Choice>
              <mc:Fallback>
                <p:oleObj name="Equation" r:id="rId11" imgW="2667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897188"/>
                        <a:ext cx="6464300" cy="985837"/>
                      </a:xfrm>
                      <a:prstGeom prst="rect">
                        <a:avLst/>
                      </a:prstGeom>
                      <a:solidFill>
                        <a:srgbClr val="D1FE8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Text Box 78"/>
          <p:cNvSpPr txBox="1">
            <a:spLocks noChangeArrowheads="1"/>
          </p:cNvSpPr>
          <p:nvPr/>
        </p:nvSpPr>
        <p:spPr bwMode="auto">
          <a:xfrm>
            <a:off x="8497888" y="29146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rgbClr val="33CC33"/>
                </a:solidFill>
              </a:rPr>
              <a:t>**</a:t>
            </a:r>
          </a:p>
        </p:txBody>
      </p:sp>
      <p:graphicFrame>
        <p:nvGraphicFramePr>
          <p:cNvPr id="16399" name="Object 83"/>
          <p:cNvGraphicFramePr>
            <a:graphicFrameLocks noChangeAspect="1"/>
          </p:cNvGraphicFramePr>
          <p:nvPr/>
        </p:nvGraphicFramePr>
        <p:xfrm>
          <a:off x="2392363" y="5678488"/>
          <a:ext cx="49037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6" name="Equation" r:id="rId13" imgW="2171700" imgH="508000" progId="Equation.3">
                  <p:embed/>
                </p:oleObj>
              </mc:Choice>
              <mc:Fallback>
                <p:oleObj name="Equation" r:id="rId13" imgW="2171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5678488"/>
                        <a:ext cx="4903787" cy="965200"/>
                      </a:xfrm>
                      <a:prstGeom prst="rect">
                        <a:avLst/>
                      </a:prstGeom>
                      <a:solidFill>
                        <a:srgbClr val="D1FE8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Text Box 84"/>
          <p:cNvSpPr txBox="1">
            <a:spLocks noChangeArrowheads="1"/>
          </p:cNvSpPr>
          <p:nvPr/>
        </p:nvSpPr>
        <p:spPr bwMode="auto">
          <a:xfrm>
            <a:off x="1757363" y="5911850"/>
            <a:ext cx="338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rgbClr val="9025A9"/>
                </a:solidFill>
                <a:latin typeface="Sylfaen" pitchFamily="18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3885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atom lifetime and 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blipFill rotWithShape="1"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458"/>
            <a:ext cx="4255418" cy="41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627223"/>
            <a:ext cx="5472608" cy="84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r>
              <a:rPr lang="en-GB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=(3.5±0.4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)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10</a:t>
            </a:r>
            <a:r>
              <a:rPr lang="en-US" sz="2400" baseline="30000" dirty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 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evaluation error from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|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68" y="1734201"/>
            <a:ext cx="4709069" cy="45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70485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setup, experimental and theoretical data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416300" y="2857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28575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1176" y="3573016"/>
              <a:ext cx="8579295" cy="1106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04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008111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5578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Experiment</a:t>
                          </a:r>
                          <a:endParaRPr lang="en-US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Detected atomic pairs (</a:t>
                          </a:r>
                          <a:r>
                            <a:rPr lang="en-US" sz="2000" b="0" i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2000" b="0" i="1" baseline="-250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τ</a:t>
                          </a:r>
                          <a:r>
                            <a:rPr lang="en-US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(10</a:t>
                          </a:r>
                          <a:r>
                            <a:rPr lang="en-US" sz="2000" b="0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-15</a:t>
                          </a:r>
                          <a:r>
                            <a:rPr lang="en-US" sz="2000" b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sec)</a:t>
                          </a:r>
                          <a:endParaRPr lang="en-US" sz="2000" b="0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200" b="0" i="1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 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baseline="0" smtClean="0">
                                      <a:effectLst/>
                                      <a:latin typeface="Cambria Math" charset="0"/>
                                      <a:ea typeface="Calibri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baseline="0" smtClean="0">
                                      <a:effectLst/>
                                      <a:latin typeface="Cambria Math"/>
                                      <a:ea typeface="Calibri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baseline="0" smtClean="0">
                                      <a:effectLst/>
                                      <a:latin typeface="Cambria Math"/>
                                      <a:ea typeface="Calibri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b="0" i="1" baseline="0" smtClean="0">
                                  <a:effectLst/>
                                  <a:latin typeface="Cambria Math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en-US" sz="20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i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1/2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i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3/2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i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Average error</a:t>
                          </a:r>
                          <a:endParaRPr lang="en-US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154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DIRAC</a:t>
                          </a:r>
                          <a:endParaRPr lang="en-US" sz="16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349±61(stat)±9(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syst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=349±62(tot)   (5.6</a:t>
                          </a:r>
                          <a:r>
                            <a:rPr lang="el-G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σ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5.5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−2.8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+5.0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0.072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−0.020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+0.031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34%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803272"/>
                  </p:ext>
                </p:extLst>
              </p:nvPr>
            </p:nvGraphicFramePr>
            <p:xfrm>
              <a:off x="241176" y="3573016"/>
              <a:ext cx="8579295" cy="1106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0464"/>
                    <a:gridCol w="2880320"/>
                    <a:gridCol w="1656184"/>
                    <a:gridCol w="1944216"/>
                    <a:gridCol w="1008111"/>
                  </a:tblGrid>
                  <a:tr h="5578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Experiment</a:t>
                          </a:r>
                          <a:endParaRPr lang="en-US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Detected atomic pairs (</a:t>
                          </a:r>
                          <a:r>
                            <a:rPr lang="en-US" sz="2000" b="0" i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2000" b="0" i="1" baseline="-250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τ</a:t>
                          </a:r>
                          <a:r>
                            <a:rPr lang="en-US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(10</a:t>
                          </a:r>
                          <a:r>
                            <a:rPr lang="en-US" sz="2000" b="0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-15</a:t>
                          </a:r>
                          <a:r>
                            <a:rPr lang="en-US" sz="2000" b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sec)</a:t>
                          </a:r>
                          <a:endParaRPr lang="en-US" sz="2000" b="0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88750" t="-13043" r="-53125" b="-1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Average error</a:t>
                          </a:r>
                          <a:endParaRPr lang="en-US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DIRAC</a:t>
                          </a:r>
                          <a:endParaRPr lang="en-US" sz="16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349±61(stat)±9(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syst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=349±62(tot)   (5.6</a:t>
                          </a:r>
                          <a:r>
                            <a:rPr lang="el-G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σ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40959" t="-115556" r="-180812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88750" t="-115556" r="-53125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34%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41176" y="4780103"/>
          <a:ext cx="8579296" cy="1378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7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Theory</a:t>
                      </a:r>
                      <a:endParaRPr lang="en-US" sz="19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P.Buttiker et al., Eur.Phys.J.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K.Sasaki et al., Phys.Rev. (2014)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Z.Fu</a:t>
                      </a: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(2013)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S.R.Beame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 al. </a:t>
                      </a: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endParaRPr lang="en-US" sz="1400" b="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(2008)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C.Lang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</a:t>
                      </a:r>
                      <a:r>
                        <a:rPr lang="en-US" sz="14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al.,</a:t>
                      </a: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(2012)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J.Bijnens et al.,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 High Energy Phys.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n-US" sz="1900" b="0" i="1" baseline="30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endParaRPr lang="en-US" sz="19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0.090±0.005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0.10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0.089</a:t>
                      </a: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Method</a:t>
                      </a: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Roy-Steiner equations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ChPT</a:t>
                      </a:r>
                      <a:r>
                        <a:rPr lang="en-GB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two loops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8362"/>
          <a:stretch/>
        </p:blipFill>
        <p:spPr>
          <a:xfrm>
            <a:off x="1524000" y="518318"/>
            <a:ext cx="5896145" cy="30462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3015" y="3244334"/>
            <a:ext cx="311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27 September to 19 November.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3015" y="3244334"/>
            <a:ext cx="311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27 September to 19 November.</a:t>
            </a:r>
          </a:p>
        </p:txBody>
      </p:sp>
    </p:spTree>
    <p:extLst>
      <p:ext uri="{BB962C8B-B14F-4D97-AF65-F5344CB8AC3E}">
        <p14:creationId xmlns:p14="http://schemas.microsoft.com/office/powerpoint/2010/main" val="676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6" descr="setup20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"/>
          <a:stretch/>
        </p:blipFill>
        <p:spPr bwMode="auto">
          <a:xfrm>
            <a:off x="472440" y="-1588"/>
            <a:ext cx="867156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6326" name="WordArt 98"/>
          <p:cNvSpPr>
            <a:spLocks noChangeArrowheads="1" noChangeShapeType="1" noTextEdit="1"/>
          </p:cNvSpPr>
          <p:nvPr/>
        </p:nvSpPr>
        <p:spPr bwMode="auto">
          <a:xfrm>
            <a:off x="1447800" y="52388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DIRAC upgraded Experimental setup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685800"/>
            <a:ext cx="2834640" cy="3778831"/>
            <a:chOff x="-15240" y="762000"/>
            <a:chExt cx="2834640" cy="3778831"/>
          </a:xfrm>
        </p:grpSpPr>
        <p:pic>
          <p:nvPicPr>
            <p:cNvPr id="8" name="Content Placeholder 3" descr="RetracDevic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200" y="2057400"/>
              <a:ext cx="2057400" cy="2483431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-15240" y="762000"/>
              <a:ext cx="2834640" cy="1283732"/>
              <a:chOff x="-15240" y="762000"/>
              <a:chExt cx="2834640" cy="1283732"/>
            </a:xfrm>
          </p:grpSpPr>
          <p:sp>
            <p:nvSpPr>
              <p:cNvPr id="11" name="TextBox 9"/>
              <p:cNvSpPr txBox="1">
                <a:spLocks noChangeArrowheads="1"/>
              </p:cNvSpPr>
              <p:nvPr/>
            </p:nvSpPr>
            <p:spPr bwMode="auto">
              <a:xfrm>
                <a:off x="-15240" y="762000"/>
                <a:ext cx="242316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0070C0"/>
                    </a:solidFill>
                  </a:rPr>
                  <a:t>BLUE … magnet yoke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0" y="1066800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GREY … magnet poles</a:t>
                </a:r>
              </a:p>
            </p:txBody>
          </p:sp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>
                <a:off x="0" y="1371600"/>
                <a:ext cx="2819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FF0000"/>
                    </a:solidFill>
                  </a:rPr>
                  <a:t>RED … magnet shimming</a:t>
                </a:r>
              </a:p>
            </p:txBody>
          </p:sp>
          <p:sp>
            <p:nvSpPr>
              <p:cNvPr id="14" name="TextBox 12"/>
              <p:cNvSpPr txBox="1">
                <a:spLocks noChangeArrowheads="1"/>
              </p:cNvSpPr>
              <p:nvPr/>
            </p:nvSpPr>
            <p:spPr bwMode="auto">
              <a:xfrm>
                <a:off x="0" y="1676400"/>
                <a:ext cx="2286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CE02BF"/>
                    </a:solidFill>
                  </a:rPr>
                  <a:t>PURPLE … Pt foil</a:t>
                </a:r>
              </a:p>
            </p:txBody>
          </p:sp>
        </p:grpSp>
      </p:grpSp>
      <p:cxnSp>
        <p:nvCxnSpPr>
          <p:cNvPr id="5" name="Straight Arrow Connector 4"/>
          <p:cNvCxnSpPr>
            <a:stCxn id="8" idx="2"/>
          </p:cNvCxnSpPr>
          <p:nvPr/>
        </p:nvCxnSpPr>
        <p:spPr>
          <a:xfrm>
            <a:off x="1501140" y="4464631"/>
            <a:ext cx="403860" cy="48836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38800" y="4862896"/>
            <a:ext cx="3089307" cy="13542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dirty="0" err="1"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altLang="en-US" sz="2400" b="1" baseline="-25000" dirty="0" err="1">
                <a:latin typeface="Sylfaen" pitchFamily="18" charset="0"/>
                <a:ea typeface="ＭＳ Ｐゴシック" pitchFamily="34" charset="-128"/>
              </a:rPr>
              <a:t>Q</a:t>
            </a:r>
            <a:r>
              <a:rPr lang="en-US" altLang="en-US" sz="2400" b="1" baseline="-38000" dirty="0" err="1">
                <a:latin typeface="Sylfaen" pitchFamily="18" charset="0"/>
                <a:ea typeface="ＭＳ Ｐゴシック" pitchFamily="34" charset="-128"/>
              </a:rPr>
              <a:t>X</a:t>
            </a:r>
            <a:r>
              <a:rPr lang="en-US" altLang="en-US" sz="2400" b="1" dirty="0">
                <a:latin typeface="Sylfaen" pitchFamily="18" charset="0"/>
                <a:ea typeface="ＭＳ Ｐゴシック" pitchFamily="34" charset="-128"/>
              </a:rPr>
              <a:t> = </a:t>
            </a:r>
            <a:r>
              <a:rPr lang="en-US" altLang="en-US" sz="2400" b="1" dirty="0" err="1"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altLang="en-US" sz="2400" b="1" baseline="-25000" dirty="0" err="1">
                <a:latin typeface="Sylfaen" pitchFamily="18" charset="0"/>
                <a:ea typeface="ＭＳ Ｐゴシック" pitchFamily="34" charset="-128"/>
              </a:rPr>
              <a:t>Q</a:t>
            </a:r>
            <a:r>
              <a:rPr lang="en-US" altLang="en-US" sz="2400" b="1" baseline="-38000" dirty="0" err="1">
                <a:latin typeface="Sylfaen" pitchFamily="18" charset="0"/>
                <a:ea typeface="ＭＳ Ｐゴシック" pitchFamily="34" charset="-128"/>
              </a:rPr>
              <a:t>Y</a:t>
            </a:r>
            <a:r>
              <a:rPr lang="en-US" altLang="en-US" sz="2400" b="1" dirty="0">
                <a:latin typeface="Sylfaen" pitchFamily="18" charset="0"/>
                <a:ea typeface="ＭＳ Ｐゴシック" pitchFamily="34" charset="-128"/>
              </a:rPr>
              <a:t> = 0.5 </a:t>
            </a:r>
            <a:r>
              <a:rPr lang="en-US" altLang="en-US" sz="2400" b="1" dirty="0" smtClean="0">
                <a:latin typeface="Sylfaen" pitchFamily="18" charset="0"/>
                <a:ea typeface="ＭＳ Ｐゴシック" pitchFamily="34" charset="-128"/>
              </a:rPr>
              <a:t>MeV/c</a:t>
            </a:r>
          </a:p>
          <a:p>
            <a:pPr>
              <a:spcAft>
                <a:spcPts val="600"/>
              </a:spcAft>
            </a:pPr>
            <a:r>
              <a:rPr lang="en-US" altLang="en-US" sz="2400" b="1" dirty="0" err="1" smtClean="0"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altLang="en-US" sz="2400" b="1" baseline="-25000" dirty="0" err="1" smtClean="0">
                <a:latin typeface="Sylfaen" pitchFamily="18" charset="0"/>
                <a:ea typeface="ＭＳ Ｐゴシック" pitchFamily="34" charset="-128"/>
              </a:rPr>
              <a:t>Q</a:t>
            </a:r>
            <a:r>
              <a:rPr lang="en-US" altLang="en-US" sz="2400" b="1" baseline="-38000" dirty="0" err="1" smtClean="0">
                <a:latin typeface="Sylfaen" pitchFamily="18" charset="0"/>
                <a:ea typeface="ＭＳ Ｐゴシック" pitchFamily="34" charset="-128"/>
              </a:rPr>
              <a:t>L</a:t>
            </a:r>
            <a:r>
              <a:rPr lang="en-US" altLang="en-US" sz="2400" b="1" dirty="0" smtClean="0">
                <a:latin typeface="Sylfaen" pitchFamily="18" charset="0"/>
                <a:ea typeface="ＭＳ Ｐゴシック" pitchFamily="34" charset="-128"/>
              </a:rPr>
              <a:t> </a:t>
            </a:r>
            <a:r>
              <a:rPr lang="en-US" altLang="en-US" sz="2400" b="1" dirty="0">
                <a:latin typeface="Sylfaen" pitchFamily="18" charset="0"/>
                <a:ea typeface="ＭＳ Ｐゴシック" pitchFamily="34" charset="-128"/>
              </a:rPr>
              <a:t>= 0.5 MeV/c (</a:t>
            </a:r>
            <a:r>
              <a:rPr lang="en-US" altLang="en-US" sz="2400" b="1" dirty="0" smtClean="0">
                <a:latin typeface="Symbol" pitchFamily="18" charset="2"/>
                <a:ea typeface="ＭＳ Ｐゴシック" pitchFamily="34" charset="-128"/>
              </a:rPr>
              <a:t>pp</a:t>
            </a:r>
            <a:r>
              <a:rPr lang="en-US" altLang="en-US" sz="2400" b="1" dirty="0" smtClean="0">
                <a:latin typeface="Sylfaen" pitchFamily="18" charset="0"/>
                <a:ea typeface="ＭＳ Ｐゴシック" pitchFamily="34" charset="-128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altLang="en-US" sz="2400" b="1" dirty="0" err="1" smtClean="0">
                <a:latin typeface="Symbol" pitchFamily="18" charset="2"/>
                <a:ea typeface="ＭＳ Ｐゴシック" pitchFamily="34" charset="-128"/>
              </a:rPr>
              <a:t>s</a:t>
            </a:r>
            <a:r>
              <a:rPr lang="en-US" altLang="en-US" sz="2400" b="1" baseline="-25000" dirty="0" err="1" smtClean="0">
                <a:latin typeface="Sylfaen" pitchFamily="18" charset="0"/>
                <a:ea typeface="ＭＳ Ｐゴシック" pitchFamily="34" charset="-128"/>
              </a:rPr>
              <a:t>Q</a:t>
            </a:r>
            <a:r>
              <a:rPr lang="en-US" altLang="en-US" sz="2400" b="1" baseline="-38000" dirty="0" err="1" smtClean="0">
                <a:latin typeface="Sylfaen" pitchFamily="18" charset="0"/>
                <a:ea typeface="ＭＳ Ｐゴシック" pitchFamily="34" charset="-128"/>
              </a:rPr>
              <a:t>L</a:t>
            </a:r>
            <a:r>
              <a:rPr lang="en-US" altLang="en-US" sz="2400" b="1" dirty="0" smtClean="0">
                <a:latin typeface="Sylfaen" pitchFamily="18" charset="0"/>
                <a:ea typeface="ＭＳ Ｐゴシック" pitchFamily="34" charset="-128"/>
              </a:rPr>
              <a:t> </a:t>
            </a:r>
            <a:r>
              <a:rPr lang="en-US" altLang="en-US" sz="2400" b="1" dirty="0">
                <a:latin typeface="Sylfaen" pitchFamily="18" charset="0"/>
                <a:ea typeface="ＭＳ Ｐゴシック" pitchFamily="34" charset="-128"/>
              </a:rPr>
              <a:t>= 0.9 MeV/c (</a:t>
            </a:r>
            <a:r>
              <a:rPr lang="en-US" altLang="en-US" sz="2400" b="1" dirty="0" err="1">
                <a:latin typeface="Symbol" pitchFamily="18" charset="2"/>
                <a:ea typeface="ＭＳ Ｐゴシック" pitchFamily="34" charset="-128"/>
              </a:rPr>
              <a:t>pK</a:t>
            </a:r>
            <a:r>
              <a:rPr lang="en-US" altLang="en-US" sz="2400" b="1" dirty="0" smtClean="0">
                <a:latin typeface="Sylfaen" pitchFamily="18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219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FDC8F7-B73B-4F42-AB96-9D19F555B406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31747" name="Picture 3" descr="qlat2mev copia"/>
          <p:cNvPicPr>
            <a:picLocks noChangeAspect="1" noChangeArrowheads="1"/>
          </p:cNvPicPr>
          <p:nvPr/>
        </p:nvPicPr>
        <p:blipFill>
          <a:blip r:embed="rId3" cstate="print"/>
          <a:srcRect t="4054"/>
          <a:stretch>
            <a:fillRect/>
          </a:stretch>
        </p:blipFill>
        <p:spPr bwMode="auto">
          <a:xfrm>
            <a:off x="141288" y="841375"/>
            <a:ext cx="5227637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448300" y="2262188"/>
            <a:ext cx="19891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←</a:t>
            </a: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All events</a:t>
            </a:r>
            <a:endParaRPr lang="ru-RU" sz="28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419725" y="4619625"/>
            <a:ext cx="31464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>
                <a:solidFill>
                  <a:srgbClr val="0033CC"/>
                </a:solidFill>
              </a:rPr>
              <a:t>←</a:t>
            </a: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After background </a:t>
            </a:r>
          </a:p>
          <a:p>
            <a:pPr defTabSz="912813"/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subtraction</a:t>
            </a:r>
            <a:endParaRPr lang="ru-RU" sz="28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5378450" y="1144588"/>
            <a:ext cx="37655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r>
              <a:rPr lang="en-GB" sz="3600">
                <a:solidFill>
                  <a:schemeClr val="tx2"/>
                </a:solidFill>
                <a:latin typeface="Times New Roman" pitchFamily="18" charset="0"/>
              </a:rPr>
              <a:t>Q</a:t>
            </a:r>
            <a:r>
              <a:rPr lang="en-GB" sz="3600" baseline="-25000">
                <a:solidFill>
                  <a:schemeClr val="tx2"/>
                </a:solidFill>
                <a:latin typeface="Times New Roman" pitchFamily="18" charset="0"/>
              </a:rPr>
              <a:t>L </a:t>
            </a:r>
            <a:r>
              <a:rPr lang="en-GB" sz="3600">
                <a:solidFill>
                  <a:schemeClr val="tx2"/>
                </a:solidFill>
                <a:latin typeface="Times New Roman" pitchFamily="18" charset="0"/>
              </a:rPr>
              <a:t>distribution</a:t>
            </a:r>
            <a:endParaRPr lang="es-E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517525" y="0"/>
            <a:ext cx="7712075" cy="1003300"/>
          </a:xfrm>
        </p:spPr>
        <p:txBody>
          <a:bodyPr tIns="0" bIns="0"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DIRAC results with GEM/MSGC</a:t>
            </a:r>
          </a:p>
        </p:txBody>
      </p:sp>
    </p:spTree>
    <p:extLst>
      <p:ext uri="{BB962C8B-B14F-4D97-AF65-F5344CB8AC3E}">
        <p14:creationId xmlns:p14="http://schemas.microsoft.com/office/powerpoint/2010/main" val="971257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A0C1C-77A2-42B0-8773-CC6A0D2164B6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32771" name="Picture 3" descr="qt1 copia"/>
          <p:cNvPicPr>
            <a:picLocks noChangeAspect="1" noChangeArrowheads="1"/>
          </p:cNvPicPr>
          <p:nvPr/>
        </p:nvPicPr>
        <p:blipFill>
          <a:blip r:embed="rId3" cstate="print"/>
          <a:srcRect t="8270"/>
          <a:stretch>
            <a:fillRect/>
          </a:stretch>
        </p:blipFill>
        <p:spPr bwMode="auto">
          <a:xfrm>
            <a:off x="0" y="1382713"/>
            <a:ext cx="755808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609725" y="2689225"/>
            <a:ext cx="1508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>
                <a:latin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</a:rPr>
              <a:t>L</a:t>
            </a:r>
            <a:r>
              <a:rPr lang="en-US">
                <a:latin typeface="Times New Roman" pitchFamily="18" charset="0"/>
              </a:rPr>
              <a:t>&lt;2 MeV/c</a:t>
            </a:r>
            <a:endParaRPr lang="ru-RU" baseline="-25000">
              <a:latin typeface="Times New Roman" pitchFamily="18" charset="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1725613" y="5473700"/>
            <a:ext cx="1508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Q</a:t>
            </a:r>
            <a:r>
              <a:rPr lang="en-US" baseline="-25000">
                <a:solidFill>
                  <a:srgbClr val="0033CC"/>
                </a:solidFill>
                <a:latin typeface="Times New Roman" pitchFamily="18" charset="0"/>
              </a:rPr>
              <a:t>L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&gt;2 MeV/c</a:t>
            </a:r>
            <a:endParaRPr lang="ru-RU" baseline="-25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7080250" y="2105025"/>
            <a:ext cx="206375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en-US" sz="2400"/>
              <a:t>←</a:t>
            </a:r>
            <a:r>
              <a:rPr lang="en-US" sz="2400">
                <a:latin typeface="Times New Roman" pitchFamily="18" charset="0"/>
              </a:rPr>
              <a:t>After background </a:t>
            </a:r>
          </a:p>
          <a:p>
            <a:pPr algn="l" defTabSz="912813"/>
            <a:r>
              <a:rPr lang="en-US" sz="2400">
                <a:latin typeface="Times New Roman" pitchFamily="18" charset="0"/>
              </a:rPr>
              <a:t>subtraction for Q</a:t>
            </a:r>
            <a:r>
              <a:rPr lang="en-US" sz="2400" baseline="-25000">
                <a:latin typeface="Times New Roman" pitchFamily="18" charset="0"/>
              </a:rPr>
              <a:t>L</a:t>
            </a:r>
            <a:r>
              <a:rPr lang="en-US" sz="2400">
                <a:latin typeface="Times New Roman" pitchFamily="18" charset="0"/>
              </a:rPr>
              <a:t>&lt;2MeV/c</a:t>
            </a:r>
            <a:endParaRPr lang="ru-RU" sz="2400" baseline="-25000">
              <a:latin typeface="Times New Roman" pitchFamily="18" charset="0"/>
            </a:endParaRP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5438775" y="1223963"/>
            <a:ext cx="35687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r>
              <a:rPr lang="en-GB" sz="3600">
                <a:solidFill>
                  <a:schemeClr val="tx2"/>
                </a:solidFill>
                <a:latin typeface="Times New Roman" pitchFamily="18" charset="0"/>
              </a:rPr>
              <a:t>Q</a:t>
            </a:r>
            <a:r>
              <a:rPr lang="en-GB" sz="3600" baseline="-25000">
                <a:solidFill>
                  <a:schemeClr val="tx2"/>
                </a:solidFill>
                <a:latin typeface="Times New Roman" pitchFamily="18" charset="0"/>
              </a:rPr>
              <a:t>T </a:t>
            </a:r>
            <a:r>
              <a:rPr lang="en-GB" sz="3600">
                <a:solidFill>
                  <a:schemeClr val="tx2"/>
                </a:solidFill>
                <a:latin typeface="Times New Roman" pitchFamily="18" charset="0"/>
              </a:rPr>
              <a:t>distribution</a:t>
            </a:r>
            <a:endParaRPr lang="es-E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DIRAC results with GEM/MSGC</a:t>
            </a:r>
          </a:p>
        </p:txBody>
      </p:sp>
    </p:spTree>
    <p:extLst>
      <p:ext uri="{BB962C8B-B14F-4D97-AF65-F5344CB8AC3E}">
        <p14:creationId xmlns:p14="http://schemas.microsoft.com/office/powerpoint/2010/main" val="333827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304800" y="762000"/>
            <a:ext cx="1000028" cy="348813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</a:t>
            </a: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3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183301" name="Text Box 36"/>
          <p:cNvSpPr txBox="1">
            <a:spLocks noChangeArrowheads="1"/>
          </p:cNvSpPr>
          <p:nvPr/>
        </p:nvSpPr>
        <p:spPr bwMode="auto">
          <a:xfrm>
            <a:off x="660399" y="1133128"/>
            <a:ext cx="290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200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9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C64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589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</a:p>
        </p:txBody>
      </p:sp>
      <p:sp>
        <p:nvSpPr>
          <p:cNvPr id="183304" name="Rectangle 17"/>
          <p:cNvSpPr>
            <a:spLocks noChangeArrowheads="1"/>
          </p:cNvSpPr>
          <p:nvPr/>
        </p:nvSpPr>
        <p:spPr bwMode="auto">
          <a:xfrm>
            <a:off x="688974" y="1539528"/>
            <a:ext cx="7735589" cy="541338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0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31919"/>
              </p:ext>
            </p:extLst>
          </p:nvPr>
        </p:nvGraphicFramePr>
        <p:xfrm>
          <a:off x="704850" y="1589088"/>
          <a:ext cx="7607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1" name="Equation" r:id="rId4" imgW="4178160" imgH="279360" progId="Equation.DSMT4">
                  <p:embed/>
                </p:oleObj>
              </mc:Choice>
              <mc:Fallback>
                <p:oleObj name="Equation" r:id="rId4" imgW="4178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589088"/>
                        <a:ext cx="76073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304800" y="2362200"/>
            <a:ext cx="717620" cy="348813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e4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183307" name="Rectangle 17"/>
          <p:cNvSpPr>
            <a:spLocks noChangeArrowheads="1"/>
          </p:cNvSpPr>
          <p:nvPr/>
        </p:nvSpPr>
        <p:spPr bwMode="auto">
          <a:xfrm>
            <a:off x="686719" y="3114526"/>
            <a:ext cx="8000081" cy="1178694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504838"/>
              </p:ext>
            </p:extLst>
          </p:nvPr>
        </p:nvGraphicFramePr>
        <p:xfrm>
          <a:off x="762000" y="3810000"/>
          <a:ext cx="7829550" cy="50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2" name="Equation" r:id="rId6" imgW="4343400" imgH="279360" progId="Equation.DSMT4">
                  <p:embed/>
                </p:oleObj>
              </mc:Choice>
              <mc:Fallback>
                <p:oleObj name="Equation" r:id="rId6" imgW="4343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7829550" cy="5028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298273"/>
              </p:ext>
            </p:extLst>
          </p:nvPr>
        </p:nvGraphicFramePr>
        <p:xfrm>
          <a:off x="762000" y="3200400"/>
          <a:ext cx="78279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3" name="Equation" r:id="rId8" imgW="4000320" imgH="279360" progId="Equation.DSMT4">
                  <p:embed/>
                </p:oleObj>
              </mc:Choice>
              <mc:Fallback>
                <p:oleObj name="Equation" r:id="rId8" imgW="4000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7827963" cy="509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14" name="Textfeld 27"/>
          <p:cNvSpPr txBox="1">
            <a:spLocks noChangeArrowheads="1"/>
          </p:cNvSpPr>
          <p:nvPr/>
        </p:nvSpPr>
        <p:spPr bwMode="auto">
          <a:xfrm>
            <a:off x="5334000" y="2133600"/>
            <a:ext cx="350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de-CH" sz="1600" dirty="0"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600" dirty="0" smtClean="0">
                <a:latin typeface="Times New Roman" pitchFamily="18" charset="0"/>
                <a:ea typeface="ＭＳ Ｐゴシック" charset="-128"/>
              </a:rPr>
              <a:t>lus additional </a:t>
            </a:r>
            <a:r>
              <a:rPr lang="de-CH" sz="1600" dirty="0">
                <a:latin typeface="Times New Roman" pitchFamily="18" charset="0"/>
                <a:ea typeface="ＭＳ Ｐゴシック" charset="-128"/>
              </a:rPr>
              <a:t>3.4</a:t>
            </a:r>
            <a:r>
              <a:rPr lang="de-CH" sz="1600" dirty="0" smtClean="0">
                <a:latin typeface="Times New Roman" pitchFamily="18" charset="0"/>
                <a:ea typeface="ＭＳ Ｐゴシック" charset="-128"/>
              </a:rPr>
              <a:t>% theory </a:t>
            </a:r>
            <a:r>
              <a:rPr lang="de-CH" sz="1600" dirty="0">
                <a:latin typeface="Times New Roman" pitchFamily="18" charset="0"/>
                <a:ea typeface="ＭＳ Ｐゴシック" charset="-128"/>
              </a:rPr>
              <a:t>uncertainty</a:t>
            </a:r>
            <a:r>
              <a:rPr lang="de-CH" sz="16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de-DE" sz="16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690140" y="2726654"/>
            <a:ext cx="29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10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C70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635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  <a:endParaRPr lang="ru-RU" sz="1800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4495800"/>
            <a:ext cx="1331380" cy="323165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de-DE" i="1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de-DE" i="1" baseline="30000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+</a:t>
            </a:r>
            <a:r>
              <a:rPr lang="de-DE" i="1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de-DE" i="1" baseline="30000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−</a:t>
            </a:r>
            <a:r>
              <a:rPr lang="de-DE" i="1" dirty="0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 </a:t>
            </a:r>
            <a:r>
              <a:rPr lang="de-DE" i="1" dirty="0" err="1" smtClean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atom</a:t>
            </a:r>
            <a:r>
              <a:rPr lang="en-US" i="1" dirty="0" smtClean="0">
                <a:solidFill>
                  <a:srgbClr val="FF3300"/>
                </a:solidFill>
                <a:latin typeface="Times New Roman" charset="0"/>
              </a:rPr>
              <a:t>:</a:t>
            </a:r>
            <a:endParaRPr lang="en-US" i="1" dirty="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661987" y="4851276"/>
            <a:ext cx="2867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11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b="1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DIRAC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PLB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704, 24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  <a:endParaRPr lang="ru-RU" sz="1800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90562" y="5257676"/>
            <a:ext cx="7735330" cy="1142132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43534"/>
              </p:ext>
            </p:extLst>
          </p:nvPr>
        </p:nvGraphicFramePr>
        <p:xfrm>
          <a:off x="1138238" y="5375275"/>
          <a:ext cx="66167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4" name="Equation" r:id="rId10" imgW="3632040" imgH="495000" progId="Equation.DSMT4">
                  <p:embed/>
                </p:oleObj>
              </mc:Choice>
              <mc:Fallback>
                <p:oleObj name="Equation" r:id="rId10" imgW="36320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75275"/>
                        <a:ext cx="66167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560476"/>
              </p:ext>
            </p:extLst>
          </p:nvPr>
        </p:nvGraphicFramePr>
        <p:xfrm>
          <a:off x="2794000" y="622300"/>
          <a:ext cx="33401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5" name="Equation" r:id="rId12" imgW="1650960" imgH="279360" progId="Equation.DSMT4">
                  <p:embed/>
                </p:oleObj>
              </mc:Choice>
              <mc:Fallback>
                <p:oleObj name="Equation" r:id="rId12" imgW="1650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622300"/>
                        <a:ext cx="3340100" cy="563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8" name="WordArt 98"/>
          <p:cNvSpPr>
            <a:spLocks noChangeArrowheads="1" noChangeShapeType="1" noTextEdit="1"/>
          </p:cNvSpPr>
          <p:nvPr/>
        </p:nvSpPr>
        <p:spPr bwMode="auto">
          <a:xfrm>
            <a:off x="2362200" y="81756"/>
            <a:ext cx="434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results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-6289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74" name="Text Box 23"/>
          <p:cNvSpPr txBox="1">
            <a:spLocks noChangeArrowheads="1"/>
          </p:cNvSpPr>
          <p:nvPr/>
        </p:nvSpPr>
        <p:spPr bwMode="auto">
          <a:xfrm>
            <a:off x="4982858" y="680915"/>
            <a:ext cx="4169560" cy="40011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US" sz="2000" dirty="0" smtClean="0">
                <a:solidFill>
                  <a:srgbClr val="752FB5"/>
                </a:solidFill>
                <a:latin typeface="Sylfaen" pitchFamily="18" charset="0"/>
              </a:rPr>
              <a:t>All data Platinum and Nickel targets</a:t>
            </a:r>
            <a:endParaRPr lang="en-US" sz="2000" i="1" dirty="0">
              <a:solidFill>
                <a:srgbClr val="21065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0530" y="6211669"/>
            <a:ext cx="9006116" cy="646331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i="1" dirty="0" smtClean="0">
                <a:solidFill>
                  <a:srgbClr val="752FB5"/>
                </a:solidFill>
                <a:latin typeface="+mn-lt"/>
              </a:rPr>
              <a:t>K</a:t>
            </a:r>
            <a:r>
              <a:rPr lang="en-US" sz="1800" baseline="30000" dirty="0">
                <a:solidFill>
                  <a:srgbClr val="752FB5"/>
                </a:solidFill>
                <a:latin typeface="+mn-lt"/>
              </a:rPr>
              <a:t>+</a:t>
            </a:r>
            <a:r>
              <a:rPr lang="el-GR" sz="1800" i="1" dirty="0" smtClean="0">
                <a:solidFill>
                  <a:srgbClr val="752FB5"/>
                </a:solidFill>
                <a:latin typeface="+mn-lt"/>
              </a:rPr>
              <a:t>π</a:t>
            </a:r>
            <a:r>
              <a:rPr lang="en-US" sz="1800" baseline="30000" dirty="0" smtClean="0">
                <a:solidFill>
                  <a:srgbClr val="752FB5"/>
                </a:solidFill>
                <a:latin typeface="+mn-lt"/>
              </a:rPr>
              <a:t>−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 and </a:t>
            </a:r>
            <a:r>
              <a:rPr lang="en-US" sz="1800" i="1" dirty="0">
                <a:solidFill>
                  <a:srgbClr val="752FB5"/>
                </a:solidFill>
              </a:rPr>
              <a:t>K</a:t>
            </a:r>
            <a:r>
              <a:rPr lang="en-US" sz="1800" baseline="30000" dirty="0">
                <a:solidFill>
                  <a:srgbClr val="752FB5"/>
                </a:solidFill>
              </a:rPr>
              <a:t>−</a:t>
            </a:r>
            <a:r>
              <a:rPr lang="el-GR" sz="1800" i="1" dirty="0">
                <a:solidFill>
                  <a:srgbClr val="752FB5"/>
                </a:solidFill>
              </a:rPr>
              <a:t>π</a:t>
            </a:r>
            <a:r>
              <a:rPr lang="en-US" sz="1800" baseline="30000" dirty="0">
                <a:solidFill>
                  <a:srgbClr val="752FB5"/>
                </a:solidFill>
              </a:rPr>
              <a:t>+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atoms , 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L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 distribution for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 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Q</a:t>
            </a:r>
            <a:r>
              <a:rPr lang="en-US" sz="1800" baseline="-25000" dirty="0" smtClean="0">
                <a:solidFill>
                  <a:srgbClr val="752FB5"/>
                </a:solidFill>
                <a:latin typeface="+mn-lt"/>
              </a:rPr>
              <a:t>T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&lt; 4 MeV/c χ</a:t>
            </a:r>
            <a:r>
              <a:rPr lang="en-US" sz="1800" baseline="30000" dirty="0" smtClean="0">
                <a:solidFill>
                  <a:srgbClr val="752FB5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752FB5"/>
                </a:solidFill>
                <a:latin typeface="+mn-lt"/>
              </a:rPr>
              <a:t>/</a:t>
            </a:r>
            <a:r>
              <a:rPr lang="en-US" sz="1800" dirty="0" err="1">
                <a:solidFill>
                  <a:srgbClr val="752FB5"/>
                </a:solidFill>
                <a:latin typeface="+mn-lt"/>
              </a:rPr>
              <a:t>ndf</a:t>
            </a:r>
            <a:r>
              <a:rPr lang="en-US" sz="1800" dirty="0">
                <a:solidFill>
                  <a:srgbClr val="752FB5"/>
                </a:solidFill>
                <a:latin typeface="+mn-lt"/>
              </a:rPr>
              <a:t> = </a:t>
            </a: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41/37 </a:t>
            </a:r>
          </a:p>
          <a:p>
            <a:pPr algn="ctr"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+mn-lt"/>
              </a:rPr>
              <a:t>In </a:t>
            </a:r>
            <a:r>
              <a:rPr lang="en-US" sz="1800" dirty="0" err="1">
                <a:solidFill>
                  <a:srgbClr val="752FB5"/>
                </a:solidFill>
                <a:latin typeface="+mn-lt"/>
              </a:rPr>
              <a:t>absense</a:t>
            </a:r>
            <a:r>
              <a:rPr lang="en-US" sz="1800" dirty="0">
                <a:solidFill>
                  <a:srgbClr val="752FB5"/>
                </a:solidFill>
                <a:latin typeface="+mn-lt"/>
              </a:rPr>
              <a:t> of “atomic pairs” χ 2 /</a:t>
            </a:r>
            <a:r>
              <a:rPr lang="en-US" sz="1800" dirty="0" err="1">
                <a:solidFill>
                  <a:srgbClr val="752FB5"/>
                </a:solidFill>
                <a:latin typeface="+mn-lt"/>
              </a:rPr>
              <a:t>ndf</a:t>
            </a:r>
            <a:r>
              <a:rPr lang="en-US" sz="1800" dirty="0">
                <a:solidFill>
                  <a:srgbClr val="752FB5"/>
                </a:solidFill>
                <a:latin typeface="+mn-lt"/>
              </a:rPr>
              <a:t> = 73/38</a:t>
            </a:r>
            <a:endParaRPr lang="en-US" sz="1800" dirty="0" smtClean="0">
              <a:solidFill>
                <a:srgbClr val="752FB5"/>
              </a:solidFill>
              <a:latin typeface="+mn-lt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2123728" y="104526"/>
            <a:ext cx="4608511" cy="41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7"/>
              </a:avLst>
            </a:prstTxWarp>
          </a:bodyPr>
          <a:lstStyle/>
          <a:p>
            <a:pPr algn="ctr">
              <a:defRPr/>
            </a:pPr>
            <a:r>
              <a:rPr lang="el-GR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atom observation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-3616" y="620713"/>
          <a:ext cx="4902039" cy="558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Acrobat Document" r:id="rId4" imgW="3291732" imgH="3748896" progId="Acrobat.Document.DC">
                  <p:embed/>
                </p:oleObj>
              </mc:Choice>
              <mc:Fallback>
                <p:oleObj name="Acrobat Document" r:id="rId4" imgW="3291732" imgH="3748896" progId="Acrobat.Document.DC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616" y="620713"/>
                        <a:ext cx="4902039" cy="5582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7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70485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setup, experimental and theoretical data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416300" y="2857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28575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1176" y="3573016"/>
              <a:ext cx="8579295" cy="1106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04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008111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5578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Experiment</a:t>
                          </a:r>
                          <a:endParaRPr lang="en-US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Detected atomic pairs (</a:t>
                          </a:r>
                          <a:r>
                            <a:rPr lang="en-US" sz="2000" b="0" i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2000" b="0" i="1" baseline="-250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τ</a:t>
                          </a:r>
                          <a:r>
                            <a:rPr lang="en-US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(10</a:t>
                          </a:r>
                          <a:r>
                            <a:rPr lang="en-US" sz="2000" b="0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-15</a:t>
                          </a:r>
                          <a:r>
                            <a:rPr lang="en-US" sz="2000" b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sec)</a:t>
                          </a:r>
                          <a:endParaRPr lang="en-US" sz="2000" b="0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200" b="0" i="1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 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baseline="0" smtClean="0">
                                      <a:effectLst/>
                                      <a:latin typeface="Cambria Math" charset="0"/>
                                      <a:ea typeface="Calibri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baseline="0" smtClean="0">
                                      <a:effectLst/>
                                      <a:latin typeface="Cambria Math"/>
                                      <a:ea typeface="Calibri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baseline="0" smtClean="0">
                                      <a:effectLst/>
                                      <a:latin typeface="Cambria Math"/>
                                      <a:ea typeface="Calibri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b="0" i="1" baseline="0" smtClean="0">
                                  <a:effectLst/>
                                  <a:latin typeface="Cambria Math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en-US" sz="20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i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1/2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i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3/2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i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Average error</a:t>
                          </a:r>
                          <a:endParaRPr lang="en-US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154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DIRAC</a:t>
                          </a:r>
                          <a:endParaRPr lang="en-US" sz="16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349±61(stat)±9(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syst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=349±62(tot)   (5.6</a:t>
                          </a:r>
                          <a:r>
                            <a:rPr lang="el-G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σ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5.5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−2.8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+5.0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0.072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−0.020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+0.031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34%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803272"/>
                  </p:ext>
                </p:extLst>
              </p:nvPr>
            </p:nvGraphicFramePr>
            <p:xfrm>
              <a:off x="241176" y="3573016"/>
              <a:ext cx="8579295" cy="1106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0464"/>
                    <a:gridCol w="2880320"/>
                    <a:gridCol w="1656184"/>
                    <a:gridCol w="1944216"/>
                    <a:gridCol w="1008111"/>
                  </a:tblGrid>
                  <a:tr h="5578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Experiment</a:t>
                          </a:r>
                          <a:endParaRPr lang="en-US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Detected atomic pairs (</a:t>
                          </a:r>
                          <a:r>
                            <a:rPr lang="en-US" sz="2000" b="0" i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2000" b="0" i="1" baseline="-250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τ</a:t>
                          </a:r>
                          <a:r>
                            <a:rPr lang="en-US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(10</a:t>
                          </a:r>
                          <a:r>
                            <a:rPr lang="en-US" sz="2000" b="0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-15</a:t>
                          </a:r>
                          <a:r>
                            <a:rPr lang="en-US" sz="2000" b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sec)</a:t>
                          </a:r>
                          <a:endParaRPr lang="en-US" sz="2000" b="0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88750" t="-13043" r="-53125" b="-1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Average error</a:t>
                          </a:r>
                          <a:endParaRPr lang="en-US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DIRAC</a:t>
                          </a:r>
                          <a:endParaRPr lang="en-US" sz="16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349±61(stat)±9(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syst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=349±62(tot)   (5.6</a:t>
                          </a:r>
                          <a:r>
                            <a:rPr lang="el-G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σ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40959" t="-115556" r="-180812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88750" t="-115556" r="-53125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34%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41176" y="4780103"/>
          <a:ext cx="8579296" cy="1378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7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Theory</a:t>
                      </a:r>
                      <a:endParaRPr lang="en-US" sz="19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P.Buttiker et al., Eur.Phys.J.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K.Sasaki et al., Phys.Rev. (2014)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Z.Fu</a:t>
                      </a: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(2013)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S.R.Beame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 al. </a:t>
                      </a: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endParaRPr lang="en-US" sz="1400" b="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(2008)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C.Lang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</a:t>
                      </a:r>
                      <a:r>
                        <a:rPr lang="en-US" sz="14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al.,</a:t>
                      </a: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(2012)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J.Bijnens et al.,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 High Energy Phys.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n-US" sz="1900" b="0" i="1" baseline="30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endParaRPr lang="en-US" sz="19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0.090±0.005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0.10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0.089</a:t>
                      </a: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Method</a:t>
                      </a: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Roy-Steiner equations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ChPT</a:t>
                      </a:r>
                      <a:r>
                        <a:rPr lang="en-GB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two loops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8362"/>
          <a:stretch/>
        </p:blipFill>
        <p:spPr>
          <a:xfrm>
            <a:off x="1524000" y="518318"/>
            <a:ext cx="5896145" cy="30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20" y="518319"/>
            <a:ext cx="6308480" cy="4926906"/>
          </a:xfrm>
          <a:prstGeom prst="rect">
            <a:avLst/>
          </a:prstGeom>
        </p:spPr>
      </p:pic>
      <p:sp>
        <p:nvSpPr>
          <p:cNvPr id="125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26" name="WordArt 98"/>
          <p:cNvSpPr>
            <a:spLocks noChangeArrowheads="1" noChangeShapeType="1" noTextEdit="1"/>
          </p:cNvSpPr>
          <p:nvPr/>
        </p:nvSpPr>
        <p:spPr bwMode="auto">
          <a:xfrm>
            <a:off x="395536" y="19077"/>
            <a:ext cx="82089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in Be target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11123" y="5525353"/>
            <a:ext cx="799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 Method to observe long-lived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means of a breakup foil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most of the produced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atoms decay (~70%) or are ionized (~6%) in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target. The excited (long lived) atoms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~24%) are investigated here.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0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CERN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Geneva,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36588" y="5416550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44525" y="4802188"/>
            <a:ext cx="3894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KEK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Tsukuba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Japan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2700" y="49403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Spain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University of Messina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</a:t>
            </a:r>
            <a:r>
              <a:rPr lang="en-US" sz="7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Messina</a:t>
            </a:r>
            <a:r>
              <a:rPr lang="en-US" sz="1800" dirty="0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,  Italy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IHEP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Protvino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INFN-Laboratori Nazionali di Frascati</a:t>
            </a:r>
            <a:b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Frascati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Italy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SINP of Moscow State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Moscow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045075" y="2487613"/>
            <a:ext cx="40989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JINR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Dubna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Nuclear Physics Institute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Rez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30788" y="1751013"/>
            <a:ext cx="411321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IFIN-HH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Bucharest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Romania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Institute of Physics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 Metropolitan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Czech Technical University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0" y="194945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0" y="246697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0" y="30114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0" y="342900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0" y="40465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0" y="451802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0" y="50815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0" y="5599113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0" y="61166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473075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535488" y="914400"/>
            <a:ext cx="1587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0165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91440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6108700"/>
            <a:ext cx="414337" cy="29368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1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1066800"/>
            <a:ext cx="361950" cy="27146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0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40088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3" name="Picture 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4700" y="3922713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4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4700" y="1795463"/>
            <a:ext cx="384175" cy="2524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2487613"/>
            <a:ext cx="455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5989638"/>
            <a:ext cx="254000" cy="254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563" y="2886075"/>
            <a:ext cx="387350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4848225"/>
            <a:ext cx="419100" cy="3032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6688" y="4257675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513" y="3613150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5461000"/>
            <a:ext cx="414337" cy="2778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7" name="Rectangle 69"/>
          <p:cNvSpPr>
            <a:spLocks noChangeArrowheads="1"/>
          </p:cNvSpPr>
          <p:nvPr/>
        </p:nvSpPr>
        <p:spPr bwMode="auto">
          <a:xfrm>
            <a:off x="644525" y="6067425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Sangyo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1" name="WordArt 98"/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DIRAC Collaboration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456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04786"/>
              </p:ext>
            </p:extLst>
          </p:nvPr>
        </p:nvGraphicFramePr>
        <p:xfrm>
          <a:off x="266700" y="620713"/>
          <a:ext cx="8610600" cy="57080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59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1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2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27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20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3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l-GR" sz="4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l-GR" sz="4400" i="1" u="none" strike="noStrike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2π</a:t>
                      </a:r>
                      <a:endParaRPr lang="en-US" sz="4400" i="1" u="none" strike="noStrike" baseline="-25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en-US" sz="100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28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Decay length A</a:t>
                      </a:r>
                      <a:r>
                        <a:rPr lang="en-US" sz="2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2π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L.S. (cm) for γ=16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l-G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(λ</a:t>
                      </a:r>
                      <a:r>
                        <a:rPr lang="en-US" sz="3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 ∙ </a:t>
                      </a:r>
                      <a:r>
                        <a:rPr lang="el-G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∙ </a:t>
                      </a:r>
                      <a:r>
                        <a:rPr lang="el-GR" sz="3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3200" i="1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nl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28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l-GR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l-GR" sz="28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 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 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7.83∙10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3.76∙10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8.91∙10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3.63∙10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6.26∙10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9.95∙10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4.77∙10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7.13∙10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" name="WordArt 98"/>
          <p:cNvSpPr>
            <a:spLocks noChangeArrowheads="1" noChangeShapeType="1" noTextEdit="1"/>
          </p:cNvSpPr>
          <p:nvPr/>
        </p:nvSpPr>
        <p:spPr bwMode="auto">
          <a:xfrm>
            <a:off x="1676400" y="81756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atom lifetime and decay lengths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2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713"/>
            <a:ext cx="5786930" cy="5551487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WordArt 98"/>
          <p:cNvSpPr>
            <a:spLocks noChangeArrowheads="1" noChangeShapeType="1" noTextEdit="1"/>
          </p:cNvSpPr>
          <p:nvPr/>
        </p:nvSpPr>
        <p:spPr bwMode="auto">
          <a:xfrm>
            <a:off x="457200" y="52388"/>
            <a:ext cx="8153399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|Q</a:t>
            </a:r>
            <a:r>
              <a:rPr lang="en-US" sz="3600" i="1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| distributions of 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GB" sz="3600" baseline="30000" dirty="0"/>
              <a:t>–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0018" y="168881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1202" y="385570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278" y="1026279"/>
            <a:ext cx="3398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u="sng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distribution of </a:t>
            </a:r>
            <a:r>
              <a:rPr lang="el-GR" u="sng" dirty="0">
                <a:latin typeface="Times New Roman"/>
                <a:cs typeface="Times New Roman"/>
              </a:rPr>
              <a:t>π</a:t>
            </a:r>
            <a:r>
              <a:rPr lang="en-US" u="sng" baseline="30000" dirty="0">
                <a:latin typeface="Times New Roman"/>
                <a:cs typeface="Times New Roman"/>
              </a:rPr>
              <a:t>+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GB" baseline="30000" dirty="0"/>
              <a:t>–</a:t>
            </a:r>
            <a:r>
              <a:rPr lang="en-US" u="sng" dirty="0" smtClean="0">
                <a:latin typeface="Times New Roman"/>
                <a:cs typeface="Times New Roman"/>
              </a:rPr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pairs 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u="sng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2.0 MeV/c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experimental distribution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points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statistical error) and the simulated background (solid line).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experimental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distribution after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background subtraction (points with statistical error) and the simulated distribution of atomic pairs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dot-dashed 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fit procedure has been applied to the 2-dimensional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|, 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distribution.</a:t>
            </a: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8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Lifetime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long-lived 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5" y="499537"/>
                <a:ext cx="9144000" cy="603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 atoms generated on Be target: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16960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±290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long-lived atoms after Be target: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Be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1153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±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104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Number of atoms entered Pt foil: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Pt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501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−80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+184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atomic pairs after Pt foil: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436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61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57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lifetime of the long-lived atom in 2p state 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=0.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22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0.18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1.6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QED: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.17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The measured ground state lifetime is: 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3.15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−0.26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+0.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28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US" sz="2400" b="1" i="1" baseline="30000" dirty="0" smtClean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  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" y="499537"/>
                <a:ext cx="9144000" cy="6033768"/>
              </a:xfrm>
              <a:prstGeom prst="rect">
                <a:avLst/>
              </a:prstGeom>
              <a:blipFill>
                <a:blip r:embed="rId2"/>
                <a:stretch>
                  <a:fillRect l="-1067" t="-78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5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133600" y="533400"/>
            <a:ext cx="3154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b="1" baseline="-25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2π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Energy Levels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/>
          <p:cNvSpPr>
            <a:spLocks noChangeArrowheads="1" noChangeShapeType="1" noTextEdit="1"/>
          </p:cNvSpPr>
          <p:nvPr/>
        </p:nvSpPr>
        <p:spPr bwMode="auto">
          <a:xfrm>
            <a:off x="1211225" y="61118"/>
            <a:ext cx="6705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nergy splitting measurement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938867" y="3733800"/>
          <a:ext cx="2209800" cy="40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9" name="Equation" r:id="rId3" imgW="1168200" imgH="253800" progId="Equation.DSMT4">
                  <p:embed/>
                </p:oleObj>
              </mc:Choice>
              <mc:Fallback>
                <p:oleObj name="Equation" r:id="rId3" imgW="11682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867" y="3733800"/>
                        <a:ext cx="2209800" cy="4004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275667" y="3733800"/>
          <a:ext cx="2286000" cy="39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0" name="Equation" r:id="rId5" imgW="1498320" imgH="253800" progId="Equation.DSMT4">
                  <p:embed/>
                </p:oleObj>
              </mc:Choice>
              <mc:Fallback>
                <p:oleObj name="Equation" r:id="rId5" imgW="149832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667" y="3733800"/>
                        <a:ext cx="2286000" cy="3962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446337" y="4208216"/>
          <a:ext cx="42513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1" name="Equation" r:id="rId7" imgW="1866600" imgH="253800" progId="Equation.DSMT4">
                  <p:embed/>
                </p:oleObj>
              </mc:Choice>
              <mc:Fallback>
                <p:oleObj name="Equation" r:id="rId7" imgW="186660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7" y="4208216"/>
                        <a:ext cx="4251325" cy="579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639792" y="3733800"/>
          <a:ext cx="184107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2" name="Equation" r:id="rId9" imgW="1180800" imgH="253800" progId="Equation.DSMT4">
                  <p:embed/>
                </p:oleObj>
              </mc:Choice>
              <mc:Fallback>
                <p:oleObj name="Equation" r:id="rId9" imgW="118080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792" y="3733800"/>
                        <a:ext cx="1841072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373880" y="4953000"/>
            <a:ext cx="18288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G.V.Efimov et al.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Sov.J.Nucl.Phys. (1986)</a:t>
            </a:r>
            <a:endParaRPr lang="ro-RO" altLang="en-US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36451" y="4953000"/>
          <a:ext cx="4147381" cy="965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" name="Equation" r:id="rId11" imgW="2044440" imgH="419040" progId="Equation.DSMT4">
                  <p:embed/>
                </p:oleObj>
              </mc:Choice>
              <mc:Fallback>
                <p:oleObj name="Equation" r:id="rId11" imgW="2044440" imgH="419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51" y="4953000"/>
                        <a:ext cx="4147381" cy="965570"/>
                      </a:xfrm>
                      <a:prstGeom prst="rect">
                        <a:avLst/>
                      </a:prstGeom>
                      <a:solidFill>
                        <a:srgbClr val="00B0F0">
                          <a:alpha val="25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6297840" y="4953000"/>
          <a:ext cx="2667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4" name="Equation" r:id="rId13" imgW="1193760" imgH="431640" progId="Equation.DSMT4">
                  <p:embed/>
                </p:oleObj>
              </mc:Choice>
              <mc:Fallback>
                <p:oleObj name="Equation" r:id="rId13" imgW="1193760" imgH="4316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840" y="4953000"/>
                        <a:ext cx="2667000" cy="984250"/>
                      </a:xfrm>
                      <a:prstGeom prst="rect">
                        <a:avLst/>
                      </a:prstGeom>
                      <a:solidFill>
                        <a:srgbClr val="00B0F0">
                          <a:alpha val="25000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5257800" cy="263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8103" y="3722132"/>
            <a:ext cx="1828800" cy="820419"/>
            <a:chOff x="6477001" y="2545080"/>
            <a:chExt cx="1828800" cy="820419"/>
          </a:xfrm>
          <a:solidFill>
            <a:srgbClr val="FFFF00"/>
          </a:solidFill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6477001" y="2970644"/>
            <a:ext cx="1828800" cy="394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65" name="Equation" r:id="rId16" imgW="1117440" imgH="241200" progId="Equation.DSMT4">
                    <p:embed/>
                  </p:oleObj>
                </mc:Choice>
                <mc:Fallback>
                  <p:oleObj name="Equation" r:id="rId16" imgW="1117440" imgH="2412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477001" y="2970644"/>
                          <a:ext cx="1828800" cy="39485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6720841" y="2545080"/>
              <a:ext cx="1345240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Notation: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793849" y="4147696"/>
            <a:ext cx="18929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Schweizer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 B (2004)]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2484" y="336446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igher order QED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6451" y="5992898"/>
            <a:ext cx="8855149" cy="415498"/>
            <a:chOff x="-19679" y="5910449"/>
            <a:chExt cx="9147175" cy="415498"/>
          </a:xfrm>
        </p:grpSpPr>
        <p:sp>
          <p:nvSpPr>
            <p:cNvPr id="22" name="TextBox 21"/>
            <p:cNvSpPr txBox="1"/>
            <p:nvPr/>
          </p:nvSpPr>
          <p:spPr>
            <a:xfrm>
              <a:off x="-19679" y="5910449"/>
              <a:ext cx="9147175" cy="415498"/>
            </a:xfrm>
            <a:prstGeom prst="rect">
              <a:avLst/>
            </a:prstGeom>
            <a:solidFill>
              <a:srgbClr val="90D0EC"/>
            </a:solidFill>
          </p:spPr>
          <p:txBody>
            <a:bodyPr wrap="square" rtlCol="0">
              <a:spAutoFit/>
            </a:bodyPr>
            <a:lstStyle/>
            <a:p>
              <a:r>
                <a:rPr lang="en-US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CONCLUSION: one parameter (2</a:t>
              </a:r>
              <a:r>
                <a:rPr lang="en-US" sz="21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1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1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1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allows to calculate all           values</a:t>
              </a:r>
              <a:endPara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7462327" y="5910828"/>
            <a:ext cx="685800" cy="415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66" name="Equation" r:id="rId18" imgW="380880" imgH="253800" progId="Equation.DSMT4">
                    <p:embed/>
                  </p:oleObj>
                </mc:Choice>
                <mc:Fallback>
                  <p:oleObj name="Equation" r:id="rId18" imgW="380880" imgH="25380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2327" y="5910828"/>
                          <a:ext cx="685800" cy="415119"/>
                        </a:xfrm>
                        <a:prstGeom prst="rect">
                          <a:avLst/>
                        </a:prstGeom>
                        <a:solidFill>
                          <a:srgbClr val="66CCFF">
                            <a:alpha val="25000"/>
                          </a:srgb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990600"/>
            <a:ext cx="1447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latin typeface="Times New Roman" pitchFamily="18" charset="0"/>
                <a:cs typeface="Times New Roman" pitchFamily="18" charset="0"/>
              </a:rPr>
              <a:t>For Coulomb </a:t>
            </a:r>
            <a:r>
              <a:rPr lang="en-US" altLang="en-US" sz="1700" b="1" dirty="0" smtClean="0">
                <a:latin typeface="Times New Roman" pitchFamily="18" charset="0"/>
                <a:cs typeface="Times New Roman" pitchFamily="18" charset="0"/>
              </a:rPr>
              <a:t>potential,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en-US" sz="1700" b="1" dirty="0">
                <a:latin typeface="Times New Roman" pitchFamily="18" charset="0"/>
                <a:cs typeface="Times New Roman" pitchFamily="18" charset="0"/>
              </a:rPr>
              <a:t>depends </a:t>
            </a:r>
            <a:r>
              <a:rPr lang="en-US" altLang="en-US" sz="1700" b="1" dirty="0" smtClean="0">
                <a:latin typeface="Times New Roman" pitchFamily="18" charset="0"/>
                <a:cs typeface="Times New Roman" pitchFamily="18" charset="0"/>
              </a:rPr>
              <a:t>only on n </a:t>
            </a:r>
            <a:endParaRPr lang="en-US" altLang="en-US" sz="17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6096000" y="708371"/>
                <a:ext cx="3001963" cy="1857349"/>
              </a:xfrm>
              <a:prstGeom prst="roundRect">
                <a:avLst/>
              </a:prstGeom>
              <a:solidFill>
                <a:srgbClr val="FF66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𝑣𝑎𝑐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can be calculated with relative precision ≈10</a:t>
                </a:r>
                <a:r>
                  <a:rPr lang="en-GB" sz="2000" baseline="30000" dirty="0" smtClean="0">
                    <a:latin typeface="Times New Roman" pitchFamily="18" charset="0"/>
                    <a:cs typeface="Times New Roman" pitchFamily="18" charset="0"/>
                  </a:rPr>
                  <a:t>–5</a:t>
                </a:r>
                <a:r>
                  <a:rPr lang="en-GB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GB" sz="2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GB" sz="2000" dirty="0" smtClean="0">
                    <a:latin typeface="Times New Roman" pitchFamily="18" charset="0"/>
                    <a:cs typeface="Times New Roman" pitchFamily="18" charset="0"/>
                  </a:rPr>
                  <a:t>(S. </a:t>
                </a:r>
                <a:r>
                  <a:rPr lang="en-GB" sz="2000" dirty="0" err="1" smtClean="0">
                    <a:latin typeface="Times New Roman" pitchFamily="18" charset="0"/>
                    <a:cs typeface="Times New Roman" pitchFamily="18" charset="0"/>
                  </a:rPr>
                  <a:t>Karshtenbom</a:t>
                </a:r>
                <a:r>
                  <a:rPr lang="en-GB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08371"/>
                <a:ext cx="3001963" cy="1857349"/>
              </a:xfrm>
              <a:prstGeom prst="round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1475857" y="74735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DIRAC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future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setup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511" y="783600"/>
            <a:ext cx="8484517" cy="3445727"/>
            <a:chOff x="33511" y="783600"/>
            <a:chExt cx="8484517" cy="34457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181">
              <a:off x="391226" y="783600"/>
              <a:ext cx="8126802" cy="3445727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33511" y="2872910"/>
              <a:ext cx="624600" cy="5160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ine Callout 2 (Accent Bar) 17"/>
            <p:cNvSpPr/>
            <p:nvPr/>
          </p:nvSpPr>
          <p:spPr>
            <a:xfrm>
              <a:off x="7203673" y="3177822"/>
              <a:ext cx="1080120" cy="216024"/>
            </a:xfrm>
            <a:prstGeom prst="accentCallout2">
              <a:avLst>
                <a:gd name="adj1" fmla="val 48434"/>
                <a:gd name="adj2" fmla="val -303"/>
                <a:gd name="adj3" fmla="val 10574"/>
                <a:gd name="adj4" fmla="val -31969"/>
                <a:gd name="adj5" fmla="val -222376"/>
                <a:gd name="adj6" fmla="val -64638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Resonators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0" name="Line Callout 2 (Accent Bar) 19"/>
            <p:cNvSpPr/>
            <p:nvPr/>
          </p:nvSpPr>
          <p:spPr>
            <a:xfrm>
              <a:off x="6212332" y="1008149"/>
              <a:ext cx="1765920" cy="201549"/>
            </a:xfrm>
            <a:prstGeom prst="accentCallout2">
              <a:avLst>
                <a:gd name="adj1" fmla="val 52843"/>
                <a:gd name="adj2" fmla="val 100228"/>
                <a:gd name="adj3" fmla="val 260616"/>
                <a:gd name="adj4" fmla="val 111600"/>
                <a:gd name="adj5" fmla="val 454103"/>
                <a:gd name="adj6" fmla="val 111167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Forward Detectors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" name="Line Callout 2 (Accent Bar) 20"/>
            <p:cNvSpPr/>
            <p:nvPr/>
          </p:nvSpPr>
          <p:spPr>
            <a:xfrm>
              <a:off x="6089294" y="1452833"/>
              <a:ext cx="851520" cy="211930"/>
            </a:xfrm>
            <a:prstGeom prst="accentCallout2">
              <a:avLst>
                <a:gd name="adj1" fmla="val 52843"/>
                <a:gd name="adj2" fmla="val 100228"/>
                <a:gd name="adj3" fmla="val 164180"/>
                <a:gd name="adj4" fmla="val 130356"/>
                <a:gd name="adj5" fmla="val 333577"/>
                <a:gd name="adj6" fmla="val 151917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Pt foil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2" name="Line Callout 2 (Accent Bar) 21"/>
            <p:cNvSpPr/>
            <p:nvPr/>
          </p:nvSpPr>
          <p:spPr>
            <a:xfrm>
              <a:off x="1283782" y="1329002"/>
              <a:ext cx="1156320" cy="234060"/>
            </a:xfrm>
            <a:prstGeom prst="accentCallout2">
              <a:avLst>
                <a:gd name="adj1" fmla="val 52843"/>
                <a:gd name="adj2" fmla="val 100228"/>
                <a:gd name="adj3" fmla="val 187016"/>
                <a:gd name="adj4" fmla="val 135770"/>
                <a:gd name="adj5" fmla="val 330284"/>
                <a:gd name="adj6" fmla="val 151125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Collimator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" name="Line Callout 2 (Accent Bar) 22"/>
            <p:cNvSpPr/>
            <p:nvPr/>
          </p:nvSpPr>
          <p:spPr>
            <a:xfrm>
              <a:off x="792790" y="3868692"/>
              <a:ext cx="1371601" cy="233730"/>
            </a:xfrm>
            <a:prstGeom prst="accentCallout2">
              <a:avLst>
                <a:gd name="adj1" fmla="val 39512"/>
                <a:gd name="adj2" fmla="val 2600"/>
                <a:gd name="adj3" fmla="val -106344"/>
                <a:gd name="adj4" fmla="val -36873"/>
                <a:gd name="adj5" fmla="val -393990"/>
                <a:gd name="adj6" fmla="val -47761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proton beam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-60000">
            <a:off x="3577783" y="5442257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-120000">
            <a:off x="3577646" y="5406249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-180000">
            <a:off x="3577877" y="5371934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60000">
            <a:off x="3581214" y="5571547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20000">
            <a:off x="3577645" y="5606333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80000">
            <a:off x="3577878" y="5640648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712848" y="4449790"/>
            <a:ext cx="2299271" cy="7166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714332" y="4312794"/>
            <a:ext cx="2297787" cy="7921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712848" y="4213807"/>
            <a:ext cx="2163804" cy="825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01998" y="5859888"/>
            <a:ext cx="2310121" cy="6909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13565" y="5923306"/>
            <a:ext cx="2127763" cy="7505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06267" y="5998804"/>
            <a:ext cx="1851559" cy="773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/>
          <p:cNvSpPr/>
          <p:nvPr/>
        </p:nvSpPr>
        <p:spPr>
          <a:xfrm rot="5220000">
            <a:off x="2678627" y="1126095"/>
            <a:ext cx="3016867" cy="5437215"/>
          </a:xfrm>
          <a:prstGeom prst="arc">
            <a:avLst>
              <a:gd name="adj1" fmla="val 18663344"/>
              <a:gd name="adj2" fmla="val 16818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 rot="5280000">
            <a:off x="2702860" y="1165767"/>
            <a:ext cx="3016867" cy="5437215"/>
          </a:xfrm>
          <a:prstGeom prst="arc">
            <a:avLst>
              <a:gd name="adj1" fmla="val 18662712"/>
              <a:gd name="adj2" fmla="val 16818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 rot="5340000">
            <a:off x="2702142" y="1212199"/>
            <a:ext cx="3016867" cy="5437215"/>
          </a:xfrm>
          <a:prstGeom prst="arc">
            <a:avLst>
              <a:gd name="adj1" fmla="val 18635166"/>
              <a:gd name="adj2" fmla="val 16818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 rot="16380000">
            <a:off x="2603043" y="4443520"/>
            <a:ext cx="3016867" cy="5437215"/>
          </a:xfrm>
          <a:prstGeom prst="arc">
            <a:avLst>
              <a:gd name="adj1" fmla="val 21571806"/>
              <a:gd name="adj2" fmla="val 306736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 rot="16260000">
            <a:off x="2673617" y="4365471"/>
            <a:ext cx="3016867" cy="5437215"/>
          </a:xfrm>
          <a:prstGeom prst="arc">
            <a:avLst>
              <a:gd name="adj1" fmla="val 21547597"/>
              <a:gd name="adj2" fmla="val 3020617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 rot="16320000">
            <a:off x="2648541" y="4403892"/>
            <a:ext cx="3016867" cy="5437215"/>
          </a:xfrm>
          <a:prstGeom prst="arc">
            <a:avLst>
              <a:gd name="adj1" fmla="val 21547597"/>
              <a:gd name="adj2" fmla="val 302021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8600" y="4808106"/>
            <a:ext cx="381000" cy="231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48348" y="3985557"/>
            <a:ext cx="7729527" cy="2437344"/>
            <a:chOff x="345811" y="4138480"/>
            <a:chExt cx="7729527" cy="24373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11" y="4424127"/>
              <a:ext cx="7729527" cy="2151697"/>
            </a:xfrm>
            <a:prstGeom prst="rect">
              <a:avLst/>
            </a:prstGeom>
          </p:spPr>
        </p:pic>
        <p:sp>
          <p:nvSpPr>
            <p:cNvPr id="42" name="Line Callout 2 (Accent Bar) 41"/>
            <p:cNvSpPr/>
            <p:nvPr/>
          </p:nvSpPr>
          <p:spPr>
            <a:xfrm>
              <a:off x="5142413" y="4138480"/>
              <a:ext cx="1156320" cy="234060"/>
            </a:xfrm>
            <a:prstGeom prst="accentCallout2">
              <a:avLst>
                <a:gd name="adj1" fmla="val 45608"/>
                <a:gd name="adj2" fmla="val 112676"/>
                <a:gd name="adj3" fmla="val 92967"/>
                <a:gd name="adj4" fmla="val 133573"/>
                <a:gd name="adj5" fmla="val 181975"/>
                <a:gd name="adj6" fmla="val 167966"/>
              </a:avLst>
            </a:prstGeom>
            <a:noFill/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i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Secondaries</a:t>
              </a:r>
              <a:endPara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4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4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618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243" name="Group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349101"/>
                  </p:ext>
                </p:extLst>
              </p:nvPr>
            </p:nvGraphicFramePr>
            <p:xfrm>
              <a:off x="939553" y="1434419"/>
              <a:ext cx="7924800" cy="3733803"/>
            </p:xfrm>
            <a:graphic>
              <a:graphicData uri="http://schemas.openxmlformats.org/drawingml/2006/table">
                <a:tbl>
                  <a:tblPr/>
                  <a:tblGrid>
                    <a:gridCol w="275272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17207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6778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τ (A</a:t>
                          </a:r>
                          <a:r>
                            <a:rPr kumimoji="0" lang="en-US" altLang="en-US" sz="2400" b="1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2K</a:t>
                          </a: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→ ππ,πη)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interaction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</a:t>
                          </a:r>
                          <a:endParaRPr kumimoji="0" lang="en-US" altLang="en-US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-16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[1]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Coulomb-bound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8.5×10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[3]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momentum dependent potential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3.2×10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 one-boson exchange (OBE)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1.1×10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charset="0"/>
                                      <a:ea typeface="MS PGothic" pitchFamily="34" charset="-128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ja-JP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(I=0) + πη-channel (I=1) </a:t>
                          </a:r>
                          <a:endParaRPr kumimoji="0" lang="en-US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573088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[4]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ChPT</a:t>
                          </a:r>
                          <a:endParaRPr kumimoji="0" lang="en-US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243" name="Group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349101"/>
                  </p:ext>
                </p:extLst>
              </p:nvPr>
            </p:nvGraphicFramePr>
            <p:xfrm>
              <a:off x="939553" y="1434419"/>
              <a:ext cx="7924800" cy="3733803"/>
            </p:xfrm>
            <a:graphic>
              <a:graphicData uri="http://schemas.openxmlformats.org/drawingml/2006/table">
                <a:tbl>
                  <a:tblPr/>
                  <a:tblGrid>
                    <a:gridCol w="2752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720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78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τ (A</a:t>
                          </a:r>
                          <a:r>
                            <a:rPr kumimoji="0" lang="en-US" altLang="en-US" sz="2400" b="1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2K</a:t>
                          </a: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→ ππ,πη)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interaction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</a:t>
                          </a:r>
                          <a:endParaRPr kumimoji="0" lang="en-US" altLang="en-US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-16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[1]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Coulomb-bound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8.5×10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[3]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momentum dependent potential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3.2×10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 one-boson exchange (OBE)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1.1×10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3475" t="-403810" r="-236" b="-9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3088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[4]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ChPT</a:t>
                          </a:r>
                          <a:endParaRPr kumimoji="0" lang="en-US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1777753" y="5181600"/>
            <a:ext cx="708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[1] S.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Wycech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A.M. Green,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Nucl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. Phys. A562 (1993), 446;</a:t>
            </a:r>
          </a:p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[2] S.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Krewald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R.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Lemmer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F.P.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Sasson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Phys. Rev. D69 (2004), 016003;</a:t>
            </a:r>
          </a:p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[3] Y-J Zhang, H-C Chiang, P-N Shen, B-S Zou, PRD74 (2006) 014013;</a:t>
            </a:r>
          </a:p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[4] S.P.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Klevansky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R.H.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Lemmer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PLB702 (2011) 235.</a:t>
            </a:r>
          </a:p>
        </p:txBody>
      </p:sp>
      <p:grpSp>
        <p:nvGrpSpPr>
          <p:cNvPr id="35866" name="Group 5"/>
          <p:cNvGrpSpPr>
            <a:grpSpLocks/>
          </p:cNvGrpSpPr>
          <p:nvPr/>
        </p:nvGrpSpPr>
        <p:grpSpPr bwMode="auto">
          <a:xfrm>
            <a:off x="228600" y="2456655"/>
            <a:ext cx="549275" cy="1522413"/>
            <a:chOff x="567466" y="3100433"/>
            <a:chExt cx="549151" cy="1521449"/>
          </a:xfrm>
        </p:grpSpPr>
        <p:cxnSp>
          <p:nvCxnSpPr>
            <p:cNvPr id="3" name="Straight Arrow Connector 2"/>
            <p:cNvCxnSpPr/>
            <p:nvPr/>
          </p:nvCxnSpPr>
          <p:spPr>
            <a:xfrm rot="10800000" flipV="1">
              <a:off x="1116617" y="3248770"/>
              <a:ext cx="0" cy="122477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70" name="TextBox 4"/>
            <p:cNvSpPr txBox="1">
              <a:spLocks noChangeArrowheads="1"/>
            </p:cNvSpPr>
            <p:nvPr/>
          </p:nvSpPr>
          <p:spPr bwMode="auto">
            <a:xfrm rot="16200000">
              <a:off x="81317" y="3586582"/>
              <a:ext cx="1521449" cy="54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dirty="0">
                  <a:latin typeface="Sylfaen" pitchFamily="18" charset="0"/>
                </a:rPr>
                <a:t>K</a:t>
              </a:r>
              <a:r>
                <a:rPr lang="en-US" altLang="en-US" sz="1500" baseline="30000" dirty="0">
                  <a:latin typeface="Sylfaen" pitchFamily="18" charset="0"/>
                </a:rPr>
                <a:t>+</a:t>
              </a:r>
              <a:r>
                <a:rPr lang="en-US" altLang="en-US" sz="1500" dirty="0">
                  <a:latin typeface="Sylfaen" pitchFamily="18" charset="0"/>
                </a:rPr>
                <a:t>K</a:t>
              </a:r>
              <a:r>
                <a:rPr lang="en-US" altLang="en-US" sz="1500" baseline="30000" dirty="0">
                  <a:latin typeface="Sylfaen" pitchFamily="18" charset="0"/>
                </a:rPr>
                <a:t>-</a:t>
              </a:r>
              <a:r>
                <a:rPr lang="en-US" altLang="en-US" sz="1500" dirty="0">
                  <a:latin typeface="Sylfaen" pitchFamily="18" charset="0"/>
                </a:rPr>
                <a:t> interaction </a:t>
              </a:r>
            </a:p>
            <a:p>
              <a:pPr algn="ctr" eaLnBrk="1" hangingPunct="1"/>
              <a:r>
                <a:rPr lang="en-US" altLang="en-US" sz="1500" dirty="0">
                  <a:latin typeface="Sylfaen" pitchFamily="18" charset="0"/>
                </a:rPr>
                <a:t>complexity</a:t>
              </a: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The A</a:t>
            </a:r>
            <a:r>
              <a:rPr lang="en-US" sz="1800" baseline="-25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2</a:t>
            </a:r>
            <a:r>
              <a:rPr lang="en-US" sz="1800" baseline="-25000" dirty="0">
                <a:solidFill>
                  <a:srgbClr val="752FB5"/>
                </a:solidFill>
                <a:latin typeface="Symbol" charset="0"/>
                <a:cs typeface="ＭＳ Ｐゴシック" charset="0"/>
              </a:rPr>
              <a:t>K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 lifetime is strongly reduced by strong interaction (OBE, scalar meson f</a:t>
            </a:r>
            <a:r>
              <a:rPr lang="en-US" sz="1800" baseline="-25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0 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and a</a:t>
            </a:r>
            <a:r>
              <a:rPr lang="en-US" sz="1800" baseline="-25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0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) as compared to the annihilation of a purely Coulomb-bound system (K</a:t>
            </a:r>
            <a:r>
              <a:rPr lang="en-US" sz="1800" baseline="46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+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K</a:t>
            </a:r>
            <a:r>
              <a:rPr lang="en-US" sz="1800" baseline="46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-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).</a:t>
            </a: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406153" y="5181600"/>
            <a:ext cx="1284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20557"/>
                </a:solidFill>
                <a:latin typeface="Sylfaen" charset="0"/>
                <a:ea typeface="ＭＳ Ｐゴシック" charset="0"/>
                <a:cs typeface="ＭＳ Ｐゴシック" charset="0"/>
              </a:rPr>
              <a:t>References:</a:t>
            </a: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4207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" name="WordArt 98"/>
          <p:cNvSpPr>
            <a:spLocks noChangeArrowheads="1" noChangeShapeType="1" noTextEdit="1"/>
          </p:cNvSpPr>
          <p:nvPr/>
        </p:nvSpPr>
        <p:spPr bwMode="auto">
          <a:xfrm>
            <a:off x="2036612" y="71799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3600" baseline="30000" dirty="0" smtClean="0"/>
              <a:t>–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 and its lifetime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asetăText 6"/>
          <p:cNvSpPr txBox="1">
            <a:spLocks noChangeArrowheads="1"/>
          </p:cNvSpPr>
          <p:nvPr/>
        </p:nvSpPr>
        <p:spPr bwMode="auto">
          <a:xfrm>
            <a:off x="3829050" y="5816600"/>
            <a:ext cx="171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400">
                <a:cs typeface="Times New Roman" pitchFamily="18" charset="0"/>
              </a:rPr>
              <a:t>Life time τ in 10</a:t>
            </a:r>
            <a:r>
              <a:rPr lang="en-US" altLang="en-US" sz="1400" baseline="30000">
                <a:cs typeface="Times New Roman" pitchFamily="18" charset="0"/>
              </a:rPr>
              <a:t>–18</a:t>
            </a:r>
            <a:r>
              <a:rPr lang="en-US" altLang="en-US" sz="1400">
                <a:cs typeface="Times New Roman" pitchFamily="18" charset="0"/>
              </a:rPr>
              <a:t> s</a:t>
            </a:r>
          </a:p>
        </p:txBody>
      </p:sp>
      <p:sp>
        <p:nvSpPr>
          <p:cNvPr id="55298" name="Dreptunghi 9"/>
          <p:cNvSpPr>
            <a:spLocks noChangeArrowheads="1"/>
          </p:cNvSpPr>
          <p:nvPr/>
        </p:nvSpPr>
        <p:spPr bwMode="auto">
          <a:xfrm rot="-5400000">
            <a:off x="824706" y="3442494"/>
            <a:ext cx="185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400">
                <a:cs typeface="Times New Roman" pitchFamily="18" charset="0"/>
              </a:rPr>
              <a:t>Ionization Probability</a:t>
            </a:r>
            <a:endParaRPr lang="en-US" altLang="en-US" sz="1400" b="0">
              <a:cs typeface="Times New Roman" pitchFamily="18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sz="3600">
                <a:solidFill>
                  <a:srgbClr val="761E3D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sz="3600" baseline="460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 atoms ionization probability</a:t>
            </a:r>
          </a:p>
        </p:txBody>
      </p:sp>
      <p:sp>
        <p:nvSpPr>
          <p:cNvPr id="55300" name="Text Box 23"/>
          <p:cNvSpPr txBox="1">
            <a:spLocks noChangeArrowheads="1"/>
          </p:cNvSpPr>
          <p:nvPr/>
        </p:nvSpPr>
        <p:spPr bwMode="auto">
          <a:xfrm>
            <a:off x="2209800" y="6172200"/>
            <a:ext cx="4724400" cy="466725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altLang="en-US" b="0" baseline="46000">
                <a:solidFill>
                  <a:srgbClr val="752FB5"/>
                </a:solidFill>
                <a:latin typeface="Sylfaen" pitchFamily="18" charset="0"/>
              </a:rPr>
              <a:t>+</a:t>
            </a:r>
            <a:r>
              <a:rPr lang="en-US" altLang="en-US" b="0">
                <a:solidFill>
                  <a:srgbClr val="752FB5"/>
                </a:solidFill>
                <a:latin typeface="Symbol" pitchFamily="18" charset="2"/>
              </a:rPr>
              <a:t>K</a:t>
            </a:r>
            <a:r>
              <a:rPr lang="en-US" altLang="en-US" b="0" baseline="46000">
                <a:solidFill>
                  <a:srgbClr val="752FB5"/>
                </a:solidFill>
                <a:latin typeface="Sylfaen" pitchFamily="18" charset="0"/>
              </a:rPr>
              <a:t>-</a:t>
            </a:r>
            <a:r>
              <a:rPr lang="en-US" altLang="en-US" b="0">
                <a:solidFill>
                  <a:srgbClr val="752FB5"/>
                </a:solidFill>
                <a:latin typeface="Sylfaen" pitchFamily="18" charset="0"/>
              </a:rPr>
              <a:t> atoms Lorentz factor is </a:t>
            </a:r>
            <a:r>
              <a:rPr lang="en-US" altLang="en-US" b="0">
                <a:solidFill>
                  <a:srgbClr val="752FB5"/>
                </a:solidFill>
                <a:latin typeface="Symbol" pitchFamily="18" charset="2"/>
              </a:rPr>
              <a:t>g</a:t>
            </a:r>
            <a:r>
              <a:rPr lang="en-US" altLang="en-US" b="0">
                <a:solidFill>
                  <a:srgbClr val="752FB5"/>
                </a:solidFill>
                <a:latin typeface="Sylfaen" pitchFamily="18" charset="0"/>
              </a:rPr>
              <a:t> = 18</a:t>
            </a:r>
            <a:endParaRPr lang="en-US" altLang="en-US" b="0" baseline="-25000">
              <a:solidFill>
                <a:srgbClr val="752FB5"/>
              </a:solidFill>
              <a:latin typeface="Sylfaen" pitchFamily="18" charset="0"/>
            </a:endParaRPr>
          </a:p>
        </p:txBody>
      </p:sp>
      <p:sp>
        <p:nvSpPr>
          <p:cNvPr id="55301" name="タイトル 1"/>
          <p:cNvSpPr>
            <a:spLocks/>
          </p:cNvSpPr>
          <p:nvPr/>
        </p:nvSpPr>
        <p:spPr bwMode="auto">
          <a:xfrm>
            <a:off x="4038600" y="762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kumimoji="1" lang="en-US" altLang="ja-JP" sz="2100">
                <a:solidFill>
                  <a:srgbClr val="1D0260"/>
                </a:solidFill>
                <a:latin typeface="Sylfaen" pitchFamily="18" charset="0"/>
              </a:rPr>
              <a:t>28 </a:t>
            </a:r>
            <a:r>
              <a:rPr kumimoji="1" lang="en-US" altLang="ja-JP" sz="2100">
                <a:solidFill>
                  <a:srgbClr val="1D0260"/>
                </a:solidFill>
                <a:latin typeface="Symbol" pitchFamily="18" charset="2"/>
              </a:rPr>
              <a:t>m</a:t>
            </a:r>
            <a:r>
              <a:rPr kumimoji="1" lang="en-US" altLang="ja-JP" sz="2100">
                <a:solidFill>
                  <a:srgbClr val="1D0260"/>
                </a:solidFill>
                <a:latin typeface="Sylfaen" pitchFamily="18" charset="0"/>
              </a:rPr>
              <a:t>m Pt</a:t>
            </a:r>
          </a:p>
        </p:txBody>
      </p:sp>
      <p:pic>
        <p:nvPicPr>
          <p:cNvPr id="55302" name="I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274763"/>
            <a:ext cx="464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CasetăText 2"/>
          <p:cNvSpPr txBox="1">
            <a:spLocks noChangeArrowheads="1"/>
          </p:cNvSpPr>
          <p:nvPr/>
        </p:nvSpPr>
        <p:spPr bwMode="auto">
          <a:xfrm>
            <a:off x="2286000" y="5554663"/>
            <a:ext cx="487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600" b="0">
                <a:cs typeface="Times New Roman" pitchFamily="18" charset="0"/>
              </a:rPr>
              <a:t>0                    1                    2                     3                    4               </a:t>
            </a:r>
          </a:p>
        </p:txBody>
      </p:sp>
      <p:sp>
        <p:nvSpPr>
          <p:cNvPr id="55304" name="CasetăText 3"/>
          <p:cNvSpPr txBox="1">
            <a:spLocks noChangeArrowheads="1"/>
          </p:cNvSpPr>
          <p:nvPr/>
        </p:nvSpPr>
        <p:spPr bwMode="auto">
          <a:xfrm>
            <a:off x="1982788" y="990600"/>
            <a:ext cx="76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altLang="en-US" sz="1600" b="0">
                <a:cs typeface="Times New Roman" pitchFamily="18" charset="0"/>
              </a:rPr>
              <a:t>x 10</a:t>
            </a:r>
            <a:r>
              <a:rPr lang="en-US" altLang="en-US" sz="1600" b="0" baseline="30000">
                <a:cs typeface="Times New Roman" pitchFamily="18" charset="0"/>
              </a:rPr>
              <a:t>-2</a:t>
            </a:r>
            <a:endParaRPr lang="en-US" altLang="en-US" sz="16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3.9</a:t>
            </a: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3.5</a:t>
            </a: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endParaRPr lang="en-US" altLang="en-US" sz="16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3.1</a:t>
            </a: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2.7</a:t>
            </a:r>
          </a:p>
          <a:p>
            <a:pPr eaLnBrk="1" hangingPunct="1"/>
            <a:endParaRPr lang="en-US" altLang="en-US" sz="1600" b="0">
              <a:cs typeface="Times New Roman" pitchFamily="18" charset="0"/>
            </a:endParaRPr>
          </a:p>
          <a:p>
            <a:pPr eaLnBrk="1" hangingPunct="1"/>
            <a:endParaRPr lang="en-US" altLang="en-US" sz="16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2.3</a:t>
            </a:r>
          </a:p>
          <a:p>
            <a:pPr eaLnBrk="1" hangingPunct="1"/>
            <a:endParaRPr lang="en-US" altLang="en-US" sz="1600" b="0">
              <a:cs typeface="Times New Roman" pitchFamily="18" charset="0"/>
            </a:endParaRP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1.9</a:t>
            </a:r>
          </a:p>
          <a:p>
            <a:pPr eaLnBrk="1" hangingPunct="1"/>
            <a:endParaRPr lang="en-US" altLang="en-US" sz="1600" b="0">
              <a:cs typeface="Times New Roman" pitchFamily="18" charset="0"/>
            </a:endParaRPr>
          </a:p>
          <a:p>
            <a:pPr eaLnBrk="1" hangingPunct="1"/>
            <a:endParaRPr lang="en-US" altLang="en-US" sz="1400" b="0">
              <a:cs typeface="Times New Roman" pitchFamily="18" charset="0"/>
            </a:endParaRPr>
          </a:p>
          <a:p>
            <a:pPr eaLnBrk="1" hangingPunct="1"/>
            <a:r>
              <a:rPr lang="en-US" altLang="en-US" sz="1600" b="0">
                <a:cs typeface="Times New Roman" pitchFamily="18" charset="0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35218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charged pairs from short-lived sources and with small relative momenta Q , Coulomb final state interaction has to be taken into account</a:t>
            </a: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This interaction increases the production yield of the free pairs with Q decreasing and creates atoms.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3732487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There 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is a precise ratio between the number of produced Coulomb pairs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with small Q and the number of atoms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produced </a:t>
            </a: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simultaneously with Coulomb pairs:</a:t>
            </a:r>
            <a:endParaRPr lang="en-US" sz="20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graphicFrame>
        <p:nvGraphicFramePr>
          <p:cNvPr id="19460" name="Object 10"/>
          <p:cNvGraphicFramePr>
            <a:graphicFrameLocks noChangeAspect="1"/>
          </p:cNvGraphicFramePr>
          <p:nvPr>
            <p:extLst/>
          </p:nvPr>
        </p:nvGraphicFramePr>
        <p:xfrm>
          <a:off x="2236788" y="4724400"/>
          <a:ext cx="4719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7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194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724400"/>
                        <a:ext cx="4719638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17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322388" y="25669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322388" y="28717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46188" y="2759075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703388" y="2719388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9319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79888" y="2632871"/>
            <a:ext cx="2590800" cy="457200"/>
            <a:chOff x="4179888" y="2632871"/>
            <a:chExt cx="2590800" cy="457200"/>
          </a:xfrm>
        </p:grpSpPr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4179888" y="2861471"/>
              <a:ext cx="990600" cy="0"/>
            </a:xfrm>
            <a:prstGeom prst="line">
              <a:avLst/>
            </a:prstGeom>
            <a:noFill/>
            <a:ln w="28575">
              <a:solidFill>
                <a:srgbClr val="06642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5170488" y="26328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5170488" y="28614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5094288" y="2745583"/>
              <a:ext cx="228600" cy="228600"/>
            </a:xfrm>
            <a:prstGeom prst="ellipse">
              <a:avLst/>
            </a:prstGeom>
            <a:solidFill>
              <a:srgbClr val="B5F165"/>
            </a:solidFill>
            <a:ln w="9525">
              <a:solidFill>
                <a:srgbClr val="107E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V="1">
              <a:off x="5856288" y="26328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V="1">
              <a:off x="5856288" y="30900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5399088" y="2785271"/>
              <a:ext cx="76200" cy="152400"/>
            </a:xfrm>
            <a:custGeom>
              <a:avLst/>
              <a:gdLst>
                <a:gd name="T0" fmla="*/ 0 w 48"/>
                <a:gd name="T1" fmla="*/ 0 h 96"/>
                <a:gd name="T2" fmla="*/ 76200 w 48"/>
                <a:gd name="T3" fmla="*/ 76200 h 96"/>
                <a:gd name="T4" fmla="*/ 0 w 48"/>
                <a:gd name="T5" fmla="*/ 76200 h 96"/>
                <a:gd name="T6" fmla="*/ 76200 w 48"/>
                <a:gd name="T7" fmla="*/ 15240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24" y="20"/>
                    <a:pt x="48" y="40"/>
                    <a:pt x="48" y="48"/>
                  </a:cubicBezTo>
                  <a:cubicBezTo>
                    <a:pt x="48" y="56"/>
                    <a:pt x="0" y="40"/>
                    <a:pt x="0" y="48"/>
                  </a:cubicBezTo>
                  <a:cubicBezTo>
                    <a:pt x="0" y="56"/>
                    <a:pt x="40" y="88"/>
                    <a:pt x="48" y="96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5551488" y="2709071"/>
              <a:ext cx="76200" cy="304800"/>
            </a:xfrm>
            <a:custGeom>
              <a:avLst/>
              <a:gdLst>
                <a:gd name="T0" fmla="*/ 76200 w 48"/>
                <a:gd name="T1" fmla="*/ 0 h 192"/>
                <a:gd name="T2" fmla="*/ 0 w 48"/>
                <a:gd name="T3" fmla="*/ 76200 h 192"/>
                <a:gd name="T4" fmla="*/ 76200 w 48"/>
                <a:gd name="T5" fmla="*/ 152400 h 192"/>
                <a:gd name="T6" fmla="*/ 0 w 48"/>
                <a:gd name="T7" fmla="*/ 228600 h 192"/>
                <a:gd name="T8" fmla="*/ 76200 w 48"/>
                <a:gd name="T9" fmla="*/ 3048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0" y="184"/>
                    <a:pt x="48" y="192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60848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63134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65420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246188" y="3328988"/>
            <a:ext cx="1503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Coulomb </a:t>
            </a:r>
            <a:r>
              <a:rPr lang="en-US" sz="1800" dirty="0" smtClean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pair</a:t>
            </a:r>
            <a:endParaRPr lang="en-US" sz="1800" dirty="0">
              <a:solidFill>
                <a:srgbClr val="4A1E7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75388" y="332898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Atom</a:t>
            </a:r>
            <a:endParaRPr lang="en-US" sz="1800" dirty="0">
              <a:solidFill>
                <a:srgbClr val="4A1E7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951476" y="2422417"/>
            <a:ext cx="9072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b="0" dirty="0">
              <a:solidFill>
                <a:srgbClr val="0000FF"/>
              </a:solidFill>
              <a:latin typeface="Symbo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smtClean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smtClean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</a:t>
            </a:r>
            <a:endParaRPr lang="en-US" baseline="30000" dirty="0">
              <a:solidFill>
                <a:srgbClr val="0000FF"/>
              </a:solidFill>
              <a:latin typeface="Sylfaen" charset="0"/>
              <a:ea typeface="ＭＳ Ｐゴシック" charset="0"/>
            </a:endParaRPr>
          </a:p>
        </p:txBody>
      </p:sp>
      <p:graphicFrame>
        <p:nvGraphicFramePr>
          <p:cNvPr id="19482" name="Object 37"/>
          <p:cNvGraphicFramePr>
            <a:graphicFrameLocks noChangeAspect="1"/>
          </p:cNvGraphicFramePr>
          <p:nvPr>
            <p:extLst/>
          </p:nvPr>
        </p:nvGraphicFramePr>
        <p:xfrm>
          <a:off x="2274888" y="5638800"/>
          <a:ext cx="449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8" name="Equation" r:id="rId5" imgW="2552700" imgH="431800" progId="Equation.3">
                  <p:embed/>
                </p:oleObj>
              </mc:Choice>
              <mc:Fallback>
                <p:oleObj name="Equation" r:id="rId5" imgW="2552700" imgH="431800" progId="Equation.3">
                  <p:embed/>
                  <p:pic>
                    <p:nvPicPr>
                      <p:cNvPr id="19482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5638800"/>
                        <a:ext cx="4495800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3" name="WordArt 98"/>
          <p:cNvSpPr>
            <a:spLocks noChangeArrowheads="1" noChangeShapeType="1" noTextEdit="1"/>
          </p:cNvSpPr>
          <p:nvPr/>
        </p:nvSpPr>
        <p:spPr bwMode="auto">
          <a:xfrm>
            <a:off x="2057327" y="61118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Coulomb pairs and atoms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2484438" y="2594183"/>
            <a:ext cx="9072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b="0" dirty="0">
              <a:solidFill>
                <a:srgbClr val="0000FF"/>
              </a:solidFill>
              <a:latin typeface="Symbo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</a:t>
            </a:r>
            <a:endParaRPr lang="en-US" baseline="30000" dirty="0">
              <a:solidFill>
                <a:srgbClr val="0000FF"/>
              </a:solidFill>
              <a:latin typeface="Sylfae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80983"/>
            <a:ext cx="3038458" cy="5140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476672"/>
            <a:ext cx="46440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experimental distributions of K+K- pairs on the longitudinal component QL of Q, the relative momentum Q in the </a:t>
            </a:r>
            <a:r>
              <a:rPr lang="en-US" dirty="0" err="1" smtClean="0"/>
              <a:t>c.m.s</a:t>
            </a:r>
            <a:r>
              <a:rPr lang="en-US" dirty="0" smtClean="0"/>
              <a:t>. of pair, for the 3 values of the transfer momentum QT: </a:t>
            </a:r>
          </a:p>
          <a:p>
            <a:r>
              <a:rPr lang="en-US" dirty="0" smtClean="0"/>
              <a:t>0 &lt; QT &lt; 2MeV/c, 2&lt; QT &lt; 4MeV/c,</a:t>
            </a:r>
          </a:p>
          <a:p>
            <a:r>
              <a:rPr lang="en-US" dirty="0" smtClean="0"/>
              <a:t> 4&lt; QT &lt; 6MeV/c.</a:t>
            </a:r>
          </a:p>
          <a:p>
            <a:r>
              <a:rPr lang="en-US" dirty="0" smtClean="0"/>
              <a:t>These distributions were obtained after subtraction from the experimental distributions of K+K- and </a:t>
            </a:r>
            <a:r>
              <a:rPr lang="en-US" dirty="0" err="1" smtClean="0"/>
              <a:t>pi+pi</a:t>
            </a:r>
            <a:r>
              <a:rPr lang="en-US" dirty="0" smtClean="0"/>
              <a:t>- pairs the background of pi-pi pairs. The part of the K+K- pairs in the initial distributions was 70%. In the each interval of QT the yield of pairs is increasing with the decreasing of Ql. This effect is caused by the Coulomb interaction between K+ and K- in the final state.  To prove that this effect cannot be explained without Coulomb interaction of K+K- pairs </a:t>
            </a:r>
            <a:r>
              <a:rPr lang="en-US" dirty="0"/>
              <a:t>t</a:t>
            </a:r>
            <a:r>
              <a:rPr lang="en-US" dirty="0" smtClean="0"/>
              <a:t>he K+K- distributions were fitted by simulated distribution of K+K- pairs(red color) and the distribution of experimental </a:t>
            </a:r>
            <a:r>
              <a:rPr lang="en-US" dirty="0" err="1" smtClean="0"/>
              <a:t>pi+pi</a:t>
            </a:r>
            <a:r>
              <a:rPr lang="en-US" dirty="0" smtClean="0"/>
              <a:t>- pairs processed as K+K-(blue color). It is obvious that</a:t>
            </a:r>
          </a:p>
          <a:p>
            <a:r>
              <a:rPr lang="en-US" dirty="0"/>
              <a:t>e</a:t>
            </a:r>
            <a:r>
              <a:rPr lang="en-US" smtClean="0"/>
              <a:t>xperimental </a:t>
            </a:r>
            <a:r>
              <a:rPr lang="en-US" dirty="0" smtClean="0"/>
              <a:t>distributions cannot be described </a:t>
            </a:r>
            <a:r>
              <a:rPr lang="en-US" smtClean="0"/>
              <a:t>without K+K- </a:t>
            </a:r>
            <a:r>
              <a:rPr lang="en-US" dirty="0" smtClean="0"/>
              <a:t>interaction in the final state.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0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1"/>
            <a:ext cx="2882566" cy="5425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74" y="137160"/>
            <a:ext cx="3100653" cy="5532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282" y="598278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09114" y="595666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70%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76" y="243841"/>
            <a:ext cx="2957087" cy="5425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9120" y="59914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1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3216783" y="61118"/>
            <a:ext cx="274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Contents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5" y="600075"/>
            <a:ext cx="9140825" cy="1183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1.  Experimental check of 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QCD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 using  </a:t>
            </a:r>
            <a:r>
              <a:rPr lang="el-GR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</a:t>
            </a:r>
            <a:r>
              <a:rPr lang="en-US" sz="2800" b="1" i="1" kern="10" baseline="3000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l-GR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 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and 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atoms at PS CERN. 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2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.  Long-lived  </a:t>
            </a:r>
            <a:r>
              <a:rPr lang="el-GR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l-GR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i="1" kern="10" baseline="3000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atom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lifetime first measurement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nd possibility to check of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QCD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measuring the atom Lamb shift.</a:t>
            </a:r>
          </a:p>
          <a:p>
            <a:pPr marL="688975" indent="-514350">
              <a:spcBef>
                <a:spcPct val="30000"/>
              </a:spcBef>
              <a:buAutoNum type="arabicPeriod" startAt="3"/>
              <a:tabLst>
                <a:tab pos="801688" algn="l"/>
              </a:tabLst>
              <a:defRPr/>
            </a:pP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Observation of</a:t>
            </a:r>
            <a:r>
              <a:rPr lang="en-US" sz="2800" b="1" i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i="1" kern="10" baseline="3000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 </a:t>
            </a:r>
            <a:r>
              <a:rPr lang="en-US" sz="2800" b="1" i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Coulomb pairs 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and 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atoms production investigation.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/>
                <a:cs typeface="Times New Roman" pitchFamily="18" charset="0"/>
              </a:rPr>
              <a:t>4.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The new physical method  to investigate the particle production in the coordinate space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.</a:t>
            </a: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400" b="1" i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5. </a:t>
            </a:r>
            <a:r>
              <a:rPr lang="en-US" sz="2400" b="1" i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 </a:t>
            </a:r>
            <a:r>
              <a:rPr lang="en-US" sz="24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4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l-GR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4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 </a:t>
            </a:r>
            <a:r>
              <a:rPr lang="en-US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, </a:t>
            </a:r>
            <a:r>
              <a:rPr lang="en-US" sz="24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</a:t>
            </a:r>
            <a:r>
              <a:rPr lang="en-US" sz="24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− </a:t>
            </a:r>
            <a:r>
              <a:rPr lang="el-GR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4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, </a:t>
            </a:r>
            <a:r>
              <a:rPr lang="el-GR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4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l-GR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4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 </a:t>
            </a:r>
            <a:r>
              <a:rPr lang="en-US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and </a:t>
            </a:r>
            <a:r>
              <a:rPr lang="en-US" sz="24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4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4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4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atom production  at SPS CERN and check of </a:t>
            </a:r>
            <a:r>
              <a:rPr lang="en-US" sz="24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QCD.</a:t>
            </a:r>
            <a:endParaRPr lang="en-US" sz="24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endParaRPr lang="en-US" sz="24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endParaRPr lang="en-US" sz="2800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688975" indent="-514350">
              <a:spcBef>
                <a:spcPct val="30000"/>
              </a:spcBef>
              <a:buAutoNum type="arabicPeriod" startAt="3"/>
              <a:tabLst>
                <a:tab pos="801688" algn="l"/>
              </a:tabLst>
              <a:defRPr/>
            </a:pPr>
            <a:endParaRPr lang="en-US" sz="2800" b="1" kern="10" dirty="0" smtClean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i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4. </a:t>
            </a:r>
            <a:r>
              <a:rPr lang="en-US" sz="2800" b="1" i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 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, 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− 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, 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l-GR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π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and 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+</a:t>
            </a:r>
            <a:r>
              <a:rPr lang="en-US" sz="2800" b="1" i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K </a:t>
            </a:r>
            <a:r>
              <a:rPr lang="en-US" sz="2800" b="1" i="1" kern="10" baseline="3000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−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atom production  at SPS CERN and check of </a:t>
            </a:r>
            <a:r>
              <a:rPr lang="en-US" sz="28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Gungsuh"/>
                <a:cs typeface="Times New Roman" pitchFamily="18" charset="0"/>
              </a:rPr>
              <a:t>QCD.</a:t>
            </a:r>
            <a:endParaRPr lang="en-US" sz="28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688975" indent="-514350">
              <a:spcBef>
                <a:spcPct val="30000"/>
              </a:spcBef>
              <a:buAutoNum type="arabicPeriod" startAt="4"/>
              <a:tabLst>
                <a:tab pos="801688" algn="l"/>
              </a:tabLst>
              <a:defRPr/>
            </a:pPr>
            <a:endParaRPr lang="en-US" sz="28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/>
                <a:cs typeface="Times New Roman" pitchFamily="18" charset="0"/>
              </a:rPr>
              <a:t>5</a:t>
            </a:r>
            <a:r>
              <a:rPr lang="en-US" sz="2800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The new physical method  to investigate the particle production in the coordinate space.</a:t>
            </a:r>
            <a:endParaRPr lang="en-US" sz="24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endParaRPr lang="en-US" sz="2800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ngsuh"/>
              <a:cs typeface="Times New Roman" pitchFamily="18" charset="0"/>
            </a:endParaRPr>
          </a:p>
          <a:p>
            <a:pPr marL="174625">
              <a:spcBef>
                <a:spcPct val="30000"/>
              </a:spcBef>
              <a:tabLst>
                <a:tab pos="801688" algn="l"/>
              </a:tabLst>
              <a:defRPr/>
            </a:pPr>
            <a:r>
              <a:rPr lang="en-US" sz="2800" b="1" i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latin typeface="Times New Roman" pitchFamily="18" charset="0"/>
                <a:ea typeface="Gungsuh"/>
                <a:cs typeface="Times New Roman" pitchFamily="18" charset="0"/>
              </a:rPr>
              <a:t> </a:t>
            </a:r>
            <a:endParaRPr lang="en-US" sz="28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latin typeface="Times New Roman" pitchFamily="18" charset="0"/>
              <a:ea typeface="Gungsuh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3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" y="129298"/>
            <a:ext cx="3067050" cy="5670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49" y="156755"/>
            <a:ext cx="2838191" cy="564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4243" y="606987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62844" y="606987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70%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99" y="129298"/>
            <a:ext cx="3067201" cy="5670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58048" y="606987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6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" y="188877"/>
            <a:ext cx="2818876" cy="5550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81" y="188879"/>
            <a:ext cx="3048380" cy="5550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188878"/>
            <a:ext cx="3093353" cy="5550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628" y="614825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47903" y="614825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80959" y="6148251"/>
            <a:ext cx="43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37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001" y="945000"/>
            <a:ext cx="8855999" cy="4961809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" name="Группа 2"/>
          <p:cNvGrpSpPr/>
          <p:nvPr/>
        </p:nvGrpSpPr>
        <p:grpSpPr>
          <a:xfrm>
            <a:off x="2956316" y="3466709"/>
            <a:ext cx="2700000" cy="2214419"/>
            <a:chOff x="295364" y="360708"/>
            <a:chExt cx="4984924" cy="414829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95364" y="481590"/>
              <a:ext cx="4984924" cy="402741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74194" y="360708"/>
              <a:ext cx="4748835" cy="4095452"/>
              <a:chOff x="474194" y="360708"/>
              <a:chExt cx="4748835" cy="4095452"/>
            </a:xfrm>
          </p:grpSpPr>
          <p:sp>
            <p:nvSpPr>
              <p:cNvPr id="141" name="Овал 140"/>
              <p:cNvSpPr>
                <a:spLocks noChangeAspect="1"/>
              </p:cNvSpPr>
              <p:nvPr/>
            </p:nvSpPr>
            <p:spPr>
              <a:xfrm>
                <a:off x="1632722" y="1888953"/>
                <a:ext cx="265049" cy="42065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624400" y="1849498"/>
                    <a:ext cx="598629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4400" y="1849498"/>
                    <a:ext cx="598629" cy="60538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886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4409955" y="360708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9955" y="360708"/>
                    <a:ext cx="324000" cy="6053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980998" y="1525850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998" y="1525850"/>
                    <a:ext cx="324002" cy="6053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407285" y="2139859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7285" y="2139859"/>
                    <a:ext cx="324000" cy="6053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405666" y="2959355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5666" y="2959355"/>
                    <a:ext cx="324002" cy="60538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339891" y="3850772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9891" y="3850772"/>
                    <a:ext cx="324002" cy="6053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395731" y="1519099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5731" y="1519099"/>
                    <a:ext cx="324000" cy="6053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634649" y="3276945"/>
                    <a:ext cx="531059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4649" y="3276945"/>
                    <a:ext cx="531059" cy="6053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2766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351252" y="3553671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1252" y="3553671"/>
                    <a:ext cx="324002" cy="60538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057863" y="3433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057863" y="1988999"/>
                <a:ext cx="14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057864" y="2209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-1800000">
                <a:off x="2769916" y="1343067"/>
                <a:ext cx="20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Дуга 62"/>
              <p:cNvSpPr/>
              <p:nvPr/>
            </p:nvSpPr>
            <p:spPr>
              <a:xfrm rot="10200000">
                <a:off x="1826523" y="1501241"/>
                <a:ext cx="1224000" cy="504000"/>
              </a:xfrm>
              <a:prstGeom prst="arc">
                <a:avLst>
                  <a:gd name="adj1" fmla="val 11973853"/>
                  <a:gd name="adj2" fmla="val 161418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4" name="Дуга 63"/>
              <p:cNvSpPr/>
              <p:nvPr/>
            </p:nvSpPr>
            <p:spPr>
              <a:xfrm rot="16862805">
                <a:off x="3553118" y="158672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3668540" y="1989854"/>
                <a:ext cx="100800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-1800000">
                <a:off x="3480724" y="1367996"/>
                <a:ext cx="12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Дуга 3"/>
              <p:cNvSpPr>
                <a:spLocks noChangeAspect="1"/>
              </p:cNvSpPr>
              <p:nvPr/>
            </p:nvSpPr>
            <p:spPr>
              <a:xfrm rot="10800000">
                <a:off x="474194" y="2209152"/>
                <a:ext cx="1224000" cy="1224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3604232" y="4293978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3596540" y="3645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Дуга 70"/>
              <p:cNvSpPr>
                <a:spLocks noChangeAspect="1"/>
              </p:cNvSpPr>
              <p:nvPr/>
            </p:nvSpPr>
            <p:spPr>
              <a:xfrm rot="10800000">
                <a:off x="3307674" y="3647119"/>
                <a:ext cx="648000" cy="648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395650" y="1001299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5650" y="1001299"/>
                    <a:ext cx="324000" cy="60538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979300" y="2139859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9300" y="2139859"/>
                    <a:ext cx="324002" cy="60538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532294" y="1392589"/>
                    <a:ext cx="549935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∗+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2294" y="1392589"/>
                    <a:ext cx="549935" cy="60538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5102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637579" y="616853"/>
                    <a:ext cx="49742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l-GR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579" y="616853"/>
                    <a:ext cx="497422" cy="60538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Группа 1"/>
          <p:cNvGrpSpPr/>
          <p:nvPr/>
        </p:nvGrpSpPr>
        <p:grpSpPr>
          <a:xfrm>
            <a:off x="5817803" y="3468925"/>
            <a:ext cx="2700000" cy="2214000"/>
            <a:chOff x="5959555" y="375868"/>
            <a:chExt cx="4887806" cy="4245479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959555" y="473840"/>
              <a:ext cx="4887806" cy="414750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6093599" y="375868"/>
              <a:ext cx="4658688" cy="4091891"/>
              <a:chOff x="474194" y="375868"/>
              <a:chExt cx="4658688" cy="4091891"/>
            </a:xfrm>
          </p:grpSpPr>
          <p:sp>
            <p:nvSpPr>
              <p:cNvPr id="77" name="Овал 76"/>
              <p:cNvSpPr>
                <a:spLocks noChangeAspect="1"/>
              </p:cNvSpPr>
              <p:nvPr/>
            </p:nvSpPr>
            <p:spPr>
              <a:xfrm>
                <a:off x="1632722" y="1888953"/>
                <a:ext cx="265049" cy="42065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576577" y="1849525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6577" y="1849525"/>
                    <a:ext cx="324000" cy="61968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326870" y="375868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6870" y="375868"/>
                    <a:ext cx="324000" cy="61968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5172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966516" y="1523666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516" y="1523666"/>
                    <a:ext cx="324000" cy="6196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5172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317375" y="2156591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7375" y="2156591"/>
                    <a:ext cx="324000" cy="61968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346582" y="2931957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6582" y="2931957"/>
                    <a:ext cx="324000" cy="619688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332527" y="3848071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2527" y="3848071"/>
                    <a:ext cx="324000" cy="61968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317375" y="1534713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7375" y="1534713"/>
                    <a:ext cx="324000" cy="61968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600991" y="3225011"/>
                    <a:ext cx="446785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0991" y="3225011"/>
                    <a:ext cx="446785" cy="61968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4634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317375" y="3556519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7375" y="3556519"/>
                    <a:ext cx="324000" cy="61968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1057864" y="3433152"/>
                <a:ext cx="36000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1057864" y="1989000"/>
                <a:ext cx="14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1057864" y="2209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-1800000">
                <a:off x="2769916" y="1343067"/>
                <a:ext cx="20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Дуга 90"/>
              <p:cNvSpPr/>
              <p:nvPr/>
            </p:nvSpPr>
            <p:spPr>
              <a:xfrm rot="10200000">
                <a:off x="1826523" y="1501241"/>
                <a:ext cx="1224000" cy="504000"/>
              </a:xfrm>
              <a:prstGeom prst="arc">
                <a:avLst>
                  <a:gd name="adj1" fmla="val 11973853"/>
                  <a:gd name="adj2" fmla="val 161418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92" name="Дуга 91"/>
              <p:cNvSpPr/>
              <p:nvPr/>
            </p:nvSpPr>
            <p:spPr>
              <a:xfrm rot="16862805">
                <a:off x="3553118" y="158672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 flipV="1">
                <a:off x="3668540" y="1989854"/>
                <a:ext cx="100800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rot="-1800000">
                <a:off x="3480724" y="1367996"/>
                <a:ext cx="12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Дуга 94"/>
              <p:cNvSpPr>
                <a:spLocks noChangeAspect="1"/>
              </p:cNvSpPr>
              <p:nvPr/>
            </p:nvSpPr>
            <p:spPr>
              <a:xfrm rot="10800000">
                <a:off x="474194" y="2209152"/>
                <a:ext cx="1224000" cy="1224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3604232" y="4293978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3604232" y="3645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Дуга 97"/>
              <p:cNvSpPr>
                <a:spLocks noChangeAspect="1"/>
              </p:cNvSpPr>
              <p:nvPr/>
            </p:nvSpPr>
            <p:spPr>
              <a:xfrm rot="10800000">
                <a:off x="3307674" y="3647119"/>
                <a:ext cx="648000" cy="648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310789" y="1014462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0789" y="1014462"/>
                    <a:ext cx="324000" cy="61968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66516" y="2139857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516" y="2139857"/>
                    <a:ext cx="324000" cy="61968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531573" y="1390724"/>
                    <a:ext cx="549936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∗0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1573" y="1390724"/>
                    <a:ext cx="549936" cy="61968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42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4635459" y="616671"/>
                    <a:ext cx="497423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l-GR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5459" y="616671"/>
                    <a:ext cx="497423" cy="61968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8" name="Группа 67"/>
          <p:cNvGrpSpPr/>
          <p:nvPr/>
        </p:nvGrpSpPr>
        <p:grpSpPr>
          <a:xfrm>
            <a:off x="391310" y="1432268"/>
            <a:ext cx="2052000" cy="1596083"/>
            <a:chOff x="1188274" y="940890"/>
            <a:chExt cx="2736000" cy="212811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1188274" y="940890"/>
              <a:ext cx="2736000" cy="212811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1415440" y="940890"/>
              <a:ext cx="2194720" cy="2115342"/>
              <a:chOff x="1415440" y="940890"/>
              <a:chExt cx="2194720" cy="2115342"/>
            </a:xfrm>
          </p:grpSpPr>
          <p:grpSp>
            <p:nvGrpSpPr>
              <p:cNvPr id="105" name="Группа 104"/>
              <p:cNvGrpSpPr/>
              <p:nvPr/>
            </p:nvGrpSpPr>
            <p:grpSpPr>
              <a:xfrm>
                <a:off x="1415440" y="940890"/>
                <a:ext cx="2194720" cy="2115342"/>
                <a:chOff x="1415440" y="940890"/>
                <a:chExt cx="2194720" cy="2115342"/>
              </a:xfrm>
            </p:grpSpPr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1415440" y="1269000"/>
                  <a:ext cx="18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1415440" y="2709000"/>
                  <a:ext cx="18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Группа 108"/>
                <p:cNvGrpSpPr/>
                <p:nvPr/>
              </p:nvGrpSpPr>
              <p:grpSpPr>
                <a:xfrm>
                  <a:off x="2063440" y="1413000"/>
                  <a:ext cx="1152000" cy="504000"/>
                  <a:chOff x="2063440" y="1413000"/>
                  <a:chExt cx="1152000" cy="504000"/>
                </a:xfrm>
              </p:grpSpPr>
              <p:cxnSp>
                <p:nvCxnSpPr>
                  <p:cNvPr id="123" name="Прямая соединительная линия 122"/>
                  <p:cNvCxnSpPr/>
                  <p:nvPr/>
                </p:nvCxnSpPr>
                <p:spPr>
                  <a:xfrm>
                    <a:off x="2315440" y="1413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Прямая соединительная линия 123"/>
                  <p:cNvCxnSpPr/>
                  <p:nvPr/>
                </p:nvCxnSpPr>
                <p:spPr>
                  <a:xfrm>
                    <a:off x="2315440" y="1917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Дуга 124"/>
                  <p:cNvSpPr>
                    <a:spLocks noChangeAspect="1"/>
                  </p:cNvSpPr>
                  <p:nvPr/>
                </p:nvSpPr>
                <p:spPr>
                  <a:xfrm flipH="1">
                    <a:off x="2063440" y="1413000"/>
                    <a:ext cx="504000" cy="504000"/>
                  </a:xfrm>
                  <a:prstGeom prst="arc">
                    <a:avLst>
                      <a:gd name="adj1" fmla="val 16195169"/>
                      <a:gd name="adj2" fmla="val 5432111"/>
                    </a:avLst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10" name="Группа 109"/>
                <p:cNvGrpSpPr/>
                <p:nvPr/>
              </p:nvGrpSpPr>
              <p:grpSpPr>
                <a:xfrm>
                  <a:off x="2063440" y="2060999"/>
                  <a:ext cx="1152000" cy="504000"/>
                  <a:chOff x="2063440" y="1413000"/>
                  <a:chExt cx="1152000" cy="504000"/>
                </a:xfrm>
              </p:grpSpPr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>
                    <a:off x="2315440" y="1413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/>
                  <p:cNvCxnSpPr/>
                  <p:nvPr/>
                </p:nvCxnSpPr>
                <p:spPr>
                  <a:xfrm>
                    <a:off x="2315440" y="1917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Дуга 121"/>
                  <p:cNvSpPr>
                    <a:spLocks noChangeAspect="1"/>
                  </p:cNvSpPr>
                  <p:nvPr/>
                </p:nvSpPr>
                <p:spPr>
                  <a:xfrm flipH="1">
                    <a:off x="2063440" y="1413000"/>
                    <a:ext cx="504000" cy="504000"/>
                  </a:xfrm>
                  <a:prstGeom prst="arc">
                    <a:avLst>
                      <a:gd name="adj1" fmla="val 16195169"/>
                      <a:gd name="adj2" fmla="val 5432111"/>
                    </a:avLst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3286160" y="114958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1" name="TextBox 1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1149585"/>
                      <a:ext cx="324000" cy="430887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r="-6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3286160" y="175012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1500" i="1" dirty="0">
                                <a:latin typeface="Cambria Math" panose="02040503050406030204" pitchFamily="18" charset="0"/>
                              </a:rPr>
                              <m:t>ϕ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2" name="TextBox 1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1750125"/>
                      <a:ext cx="324000" cy="430887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r="-30000" b="-94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2891440" y="1330621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3" name="TextBox 1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330621"/>
                      <a:ext cx="324000" cy="430887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2891440" y="940890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4" name="TextBox 1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940890"/>
                      <a:ext cx="324000" cy="430887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r="-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2891440" y="1576034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576034"/>
                      <a:ext cx="324000" cy="430887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2891440" y="197614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976145"/>
                      <a:ext cx="324000" cy="430887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2889925" y="222523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9925" y="2225235"/>
                      <a:ext cx="324000" cy="430887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2889925" y="262534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9925" y="2625345"/>
                      <a:ext cx="324000" cy="430887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r="-512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86160" y="2425290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2425290"/>
                      <a:ext cx="324000" cy="430887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6" name="Овал 105"/>
              <p:cNvSpPr>
                <a:spLocks/>
              </p:cNvSpPr>
              <p:nvPr/>
            </p:nvSpPr>
            <p:spPr>
              <a:xfrm>
                <a:off x="3196800" y="1892729"/>
                <a:ext cx="108000" cy="18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  <p:grpSp>
        <p:nvGrpSpPr>
          <p:cNvPr id="126" name="Группа 125"/>
          <p:cNvGrpSpPr/>
          <p:nvPr/>
        </p:nvGrpSpPr>
        <p:grpSpPr>
          <a:xfrm>
            <a:off x="3261270" y="1401145"/>
            <a:ext cx="5256533" cy="1991459"/>
            <a:chOff x="344760" y="1141323"/>
            <a:chExt cx="9293213" cy="3562536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344760" y="1197000"/>
              <a:ext cx="9293213" cy="3506859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28" name="Группа 127"/>
            <p:cNvGrpSpPr/>
            <p:nvPr/>
          </p:nvGrpSpPr>
          <p:grpSpPr>
            <a:xfrm>
              <a:off x="355861" y="1141323"/>
              <a:ext cx="9216714" cy="3299230"/>
              <a:chOff x="355861" y="1141323"/>
              <a:chExt cx="9216714" cy="3299230"/>
            </a:xfrm>
          </p:grpSpPr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1055999" y="3645000"/>
                <a:ext cx="79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Овал 130"/>
              <p:cNvSpPr>
                <a:spLocks noChangeAspect="1"/>
              </p:cNvSpPr>
              <p:nvPr/>
            </p:nvSpPr>
            <p:spPr>
              <a:xfrm>
                <a:off x="5705277" y="3021259"/>
                <a:ext cx="487301" cy="81216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1056000" y="3213000"/>
                <a:ext cx="28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1055999" y="3429000"/>
                <a:ext cx="79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rot="-1800000">
                <a:off x="4169022" y="2364276"/>
                <a:ext cx="280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Дуга 134"/>
              <p:cNvSpPr/>
              <p:nvPr/>
            </p:nvSpPr>
            <p:spPr>
              <a:xfrm rot="10454203">
                <a:off x="3273993" y="2645221"/>
                <a:ext cx="1224000" cy="567611"/>
              </a:xfrm>
              <a:prstGeom prst="arc">
                <a:avLst>
                  <a:gd name="adj1" fmla="val 11973853"/>
                  <a:gd name="adj2" fmla="val 1600041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6" name="Дуга 135"/>
              <p:cNvSpPr/>
              <p:nvPr/>
            </p:nvSpPr>
            <p:spPr>
              <a:xfrm rot="16862805">
                <a:off x="5004000" y="280800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7" name="Дуга 136"/>
              <p:cNvSpPr/>
              <p:nvPr/>
            </p:nvSpPr>
            <p:spPr>
              <a:xfrm rot="10121392">
                <a:off x="5909473" y="2601787"/>
                <a:ext cx="1476000" cy="592065"/>
              </a:xfrm>
              <a:prstGeom prst="arc">
                <a:avLst>
                  <a:gd name="adj1" fmla="val 12524037"/>
                  <a:gd name="adj2" fmla="val 1781381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138" name="Прямая соединительная линия 137"/>
              <p:cNvCxnSpPr>
                <a:endCxn id="137" idx="2"/>
              </p:cNvCxnSpPr>
              <p:nvPr/>
            </p:nvCxnSpPr>
            <p:spPr>
              <a:xfrm flipV="1">
                <a:off x="5119422" y="3211134"/>
                <a:ext cx="144065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7895999" y="3213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rot="-1800000">
                <a:off x="4871306" y="2364276"/>
                <a:ext cx="21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rot="-1800000">
                <a:off x="7691244" y="2557776"/>
                <a:ext cx="138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/>
              <p:cNvCxnSpPr/>
              <p:nvPr/>
            </p:nvCxnSpPr>
            <p:spPr>
              <a:xfrm rot="-1800000">
                <a:off x="6963765" y="2545638"/>
                <a:ext cx="205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Дуга 143"/>
              <p:cNvSpPr/>
              <p:nvPr/>
            </p:nvSpPr>
            <p:spPr>
              <a:xfrm rot="16862805">
                <a:off x="7771086" y="2808001"/>
                <a:ext cx="360000" cy="468000"/>
              </a:xfrm>
              <a:prstGeom prst="arc">
                <a:avLst>
                  <a:gd name="adj1" fmla="val 11130674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6886614" y="1365521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6614" y="1365521"/>
                    <a:ext cx="324001" cy="578112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r="-1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355861" y="321300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6" name="TextBox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861" y="3213000"/>
                    <a:ext cx="324001" cy="578112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r="-46667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654122" y="2750757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122" y="2750757"/>
                    <a:ext cx="324001" cy="578112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49192" y="350974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8" name="TextBox 1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192" y="3509740"/>
                    <a:ext cx="324001" cy="578112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621423" y="3130249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423" y="3130249"/>
                    <a:ext cx="324001" cy="578112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r="-4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6447611" y="1141323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0" name="TextBox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611" y="1141323"/>
                    <a:ext cx="324001" cy="578112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6740130" y="1822491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1" name="TextBox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0130" y="1822491"/>
                    <a:ext cx="324001" cy="57811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5496147" y="2634286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2" name="TextBox 1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6147" y="2634286"/>
                    <a:ext cx="324001" cy="578112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5359289" y="3862441"/>
                    <a:ext cx="1267764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500" i="1" dirty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(1520)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9289" y="3862441"/>
                    <a:ext cx="1267764" cy="578112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r="-22034" b="-1132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8946333" y="2794434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4" name="TextBox 1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6333" y="2794434"/>
                    <a:ext cx="324001" cy="578112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8942764" y="315350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5" name="TextBox 1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2764" y="3153500"/>
                    <a:ext cx="324001" cy="578112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r="-4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8964094" y="350179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4094" y="3501790"/>
                    <a:ext cx="324001" cy="578112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9248574" y="3130248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7" name="TextBox 1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8574" y="3130248"/>
                    <a:ext cx="324001" cy="578112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r="-46667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8924423" y="1742797"/>
                    <a:ext cx="446786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8" name="TextBox 1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4423" y="1742797"/>
                    <a:ext cx="446786" cy="578112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r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8527889" y="1525323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7889" y="1525323"/>
                    <a:ext cx="324001" cy="578112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8795426" y="217775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60" name="TextBox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95426" y="2177750"/>
                    <a:ext cx="324001" cy="578112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217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2" y="4509120"/>
            <a:ext cx="91441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Simultaneously the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sz="2400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l-GR" sz="2400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atomic pairs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i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=400000 .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statistical (systematic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precision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i="1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scattering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length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will be: </a:t>
            </a:r>
            <a:r>
              <a:rPr lang="en-GB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0.7% (2%). </a:t>
            </a:r>
            <a:endParaRPr lang="en-US" sz="2400" u="sng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lvl="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464"/>
            <a:ext cx="9149394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and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scattering length on SPS CERN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5279" y="723468"/>
            <a:ext cx="9169279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number of produced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dirty="0">
                <a:latin typeface="Times New Roman"/>
                <a:cs typeface="Times New Roman"/>
              </a:rPr>
              <a:t> , A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+</a:t>
            </a:r>
            <a:r>
              <a:rPr lang="en-US" sz="2400" i="1" baseline="-25000" dirty="0"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and</a:t>
            </a:r>
            <a:r>
              <a:rPr lang="en-US" sz="2400" i="1" dirty="0">
                <a:latin typeface="Times New Roman"/>
                <a:cs typeface="Times New Roman"/>
              </a:rPr>
              <a:t> A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US" sz="2400" i="1" baseline="-25000" dirty="0"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latin typeface="Times New Roman"/>
                <a:cs typeface="Times New Roman"/>
              </a:rPr>
              <a:t>+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 time unit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at SPS CERN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450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will be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12±2, 53±11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24±5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times higher than in the DIRAC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 [</a:t>
            </a:r>
            <a:r>
              <a:rPr lang="en-US" sz="2400" dirty="0" err="1" smtClean="0"/>
              <a:t>J.Phys</a:t>
            </a:r>
            <a:r>
              <a:rPr lang="en-US" sz="2400" dirty="0"/>
              <a:t>. G: </a:t>
            </a:r>
            <a:r>
              <a:rPr lang="en-US" sz="2400" dirty="0" err="1"/>
              <a:t>Nucl</a:t>
            </a:r>
            <a:r>
              <a:rPr lang="en-US" sz="2400" dirty="0"/>
              <a:t>. Phys. 43 (2016</a:t>
            </a:r>
            <a:r>
              <a:rPr lang="en-US" sz="2400" dirty="0" smtClean="0"/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the setup with the same parameters as in the DIRAC experiment and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running time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expected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statistical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sysematic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 precision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scattering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length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~5% (2</a:t>
            </a:r>
            <a:r>
              <a:rPr lang="en-GB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%).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DIRAC error is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). It allows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check with the same accuracy predictions of the total </a:t>
            </a:r>
            <a:r>
              <a:rPr lang="en-US" sz="2400" dirty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QCD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chiral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symmetry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breaking.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548680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(Setup Isometric view)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" y="692696"/>
            <a:ext cx="8891300" cy="5544616"/>
          </a:xfrm>
        </p:spPr>
      </p:pic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86B75E-770A-4556-A3D0-03AFD8DB30FC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0CB7A50-908A-4258-9D5A-39A26ACBD97A}" type="slidenum">
              <a:rPr lang="en-US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55935"/>
              </p:ext>
            </p:extLst>
          </p:nvPr>
        </p:nvGraphicFramePr>
        <p:xfrm>
          <a:off x="24077" y="1844824"/>
          <a:ext cx="9119923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3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60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Lattice calculations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ChPT</a:t>
                      </a:r>
                      <a:endParaRPr lang="en-US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4-10%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2.3% precision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1.5% precision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K.Sasaki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et al.,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 2014,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Z.Fu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.(2013),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C.Lang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et al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.,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.(2012),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Feng et al.,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Phys. Lett.(2010),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T.Yagy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at al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., arXiv:1108.2970,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S.Beame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et al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(2008)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Colangelo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et al. </a:t>
                      </a:r>
                      <a:r>
                        <a:rPr lang="en-US" sz="18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Nucl.Phys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.(2001)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39093"/>
              </p:ext>
            </p:extLst>
          </p:nvPr>
        </p:nvGraphicFramePr>
        <p:xfrm>
          <a:off x="28253" y="3322211"/>
          <a:ext cx="9106511" cy="3399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507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961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Experimental values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4%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at al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., Eur. Phys. J. (2009),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K decay, cusp-effect.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Adeva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et al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., Phys. Lett. (2011)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i="1" dirty="0" smtClean="0">
                          <a:latin typeface="Times New Roman"/>
                          <a:cs typeface="Times New Roman"/>
                        </a:rPr>
                        <a:t>ππ</a:t>
                      </a:r>
                      <a:r>
                        <a:rPr lang="en-US" sz="1800" i="1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atom lifetime measurement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precision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at al.,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Eur. Phys. J. (2009),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i="1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lang="de-DE" i="1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  <a:sym typeface="Symbol" charset="2"/>
                        </a:rPr>
                        <a:t>e4 </a:t>
                      </a:r>
                      <a:r>
                        <a:rPr lang="de-DE" i="1" dirty="0" err="1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  <a:sym typeface="Symbol" charset="2"/>
                        </a:rPr>
                        <a:t>decay</a:t>
                      </a:r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at al.,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Eur. Phys. (2010)      </a:t>
                      </a:r>
                      <a:r>
                        <a:rPr lang="en-US" i="1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lang="de-DE" i="1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  <a:sym typeface="Symbol" charset="2"/>
                        </a:rPr>
                        <a:t>e4 </a:t>
                      </a:r>
                      <a:r>
                        <a:rPr lang="de-DE" i="1" dirty="0" err="1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  <a:sym typeface="Symbol" charset="2"/>
                        </a:rPr>
                        <a:t>decay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73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Expected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Experimental values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o-RO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SPS</a:t>
                      </a:r>
                      <a:endParaRPr lang="ro-RO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0.7% (~2%)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Statistical(systematic)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Errors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Will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estimated</a:t>
                      </a:r>
                      <a:endParaRPr lang="ro-RO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DIRAC-NOTE-2016-05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75" y="-74876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 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 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and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65" y="454329"/>
            <a:ext cx="9147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Lattice calculations: for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is~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improved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future. The experimental precision for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 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l-GR" i="1" dirty="0">
                <a:latin typeface="Times New Roman"/>
                <a:cs typeface="Times New Roman"/>
              </a:rPr>
              <a:t>π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lifetime measurement is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34%. For the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roton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intensity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3x10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protons/s,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3000 spills per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day and running time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 the expected accuracy will be 5%.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At the same running time the </a:t>
            </a:r>
            <a:r>
              <a:rPr lang="el-GR" i="1" dirty="0">
                <a:latin typeface="Times New Roman"/>
                <a:cs typeface="Times New Roman"/>
              </a:rPr>
              <a:t>ππ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lengths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 will be improved.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295" y="4509120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ea typeface="Gungsuh"/>
                <a:cs typeface="Times New Roman" pitchFamily="18" charset="0"/>
                <a:sym typeface="Symbol" pitchFamily="18" charset="2"/>
              </a:rPr>
              <a:t>Thank you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6/25/18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36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EFC8B1E-74DD-47B3-981C-E53B57704B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528" y="695279"/>
          <a:ext cx="2880320" cy="5968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87">
                  <a:extLst>
                    <a:ext uri="{9D8B030D-6E8A-4147-A177-3AD203B41FA5}">
                      <a16:colId xmlns:a16="http://schemas.microsoft.com/office/drawing/2014/main" xmlns="" val="3550941610"/>
                    </a:ext>
                  </a:extLst>
                </a:gridCol>
                <a:gridCol w="187728">
                  <a:extLst>
                    <a:ext uri="{9D8B030D-6E8A-4147-A177-3AD203B41FA5}">
                      <a16:colId xmlns:a16="http://schemas.microsoft.com/office/drawing/2014/main" xmlns="" val="2123003207"/>
                    </a:ext>
                  </a:extLst>
                </a:gridCol>
                <a:gridCol w="421682">
                  <a:extLst>
                    <a:ext uri="{9D8B030D-6E8A-4147-A177-3AD203B41FA5}">
                      <a16:colId xmlns:a16="http://schemas.microsoft.com/office/drawing/2014/main" xmlns="" val="391256433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37265147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79933531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426651961"/>
                    </a:ext>
                  </a:extLst>
                </a:gridCol>
                <a:gridCol w="513447">
                  <a:extLst>
                    <a:ext uri="{9D8B030D-6E8A-4147-A177-3AD203B41FA5}">
                      <a16:colId xmlns:a16="http://schemas.microsoft.com/office/drawing/2014/main" xmlns="" val="61102496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82027006"/>
                    </a:ext>
                  </a:extLst>
                </a:gridCol>
              </a:tblGrid>
              <a:tr h="196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1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1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1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1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1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89173979"/>
                  </a:ext>
                </a:extLst>
              </a:tr>
              <a:tr h="235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909899"/>
                  </a:ext>
                </a:extLst>
              </a:tr>
              <a:tr h="13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4653307"/>
                  </a:ext>
                </a:extLst>
              </a:tr>
              <a:tr h="1192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4682423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(2.46)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077374"/>
                  </a:ext>
                </a:extLst>
              </a:tr>
              <a:tr h="125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4404036"/>
                  </a:ext>
                </a:extLst>
              </a:tr>
              <a:tr h="1192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196821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(1.51)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09324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240446"/>
                  </a:ext>
                </a:extLst>
              </a:tr>
              <a:tr h="12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6234158"/>
                  </a:ext>
                </a:extLst>
              </a:tr>
              <a:tr h="11926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520235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(0.81)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039085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597823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9978669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;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215828"/>
                  </a:ext>
                </a:extLst>
              </a:tr>
              <a:tr h="12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8054818"/>
                  </a:ext>
                </a:extLst>
              </a:tr>
              <a:tr h="11926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753387"/>
                  </a:ext>
                </a:extLst>
              </a:tr>
              <a:tr h="12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8"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9457027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984907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1367058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; 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893226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8840097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; 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7471395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8878949"/>
                  </a:ext>
                </a:extLst>
              </a:tr>
              <a:tr h="12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584126"/>
                  </a:ext>
                </a:extLst>
              </a:tr>
              <a:tr h="11926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085032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9785899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8675312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52506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; 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9909277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8587252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; 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6011020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9187105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4816785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; 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9918531"/>
                  </a:ext>
                </a:extLst>
              </a:tr>
              <a:tr h="119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; 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795825"/>
                  </a:ext>
                </a:extLst>
              </a:tr>
              <a:tr h="12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48473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E6C7FAC-57E9-4A5A-B529-A485B26E39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9260" y="657097"/>
          <a:ext cx="2808312" cy="6045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645">
                  <a:extLst>
                    <a:ext uri="{9D8B030D-6E8A-4147-A177-3AD203B41FA5}">
                      <a16:colId xmlns:a16="http://schemas.microsoft.com/office/drawing/2014/main" xmlns="" val="3850405705"/>
                    </a:ext>
                  </a:extLst>
                </a:gridCol>
                <a:gridCol w="174888">
                  <a:extLst>
                    <a:ext uri="{9D8B030D-6E8A-4147-A177-3AD203B41FA5}">
                      <a16:colId xmlns:a16="http://schemas.microsoft.com/office/drawing/2014/main" xmlns="" val="2005482763"/>
                    </a:ext>
                  </a:extLst>
                </a:gridCol>
                <a:gridCol w="454555">
                  <a:extLst>
                    <a:ext uri="{9D8B030D-6E8A-4147-A177-3AD203B41FA5}">
                      <a16:colId xmlns:a16="http://schemas.microsoft.com/office/drawing/2014/main" xmlns="" val="400248742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197608338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336316662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172183864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428867861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676227906"/>
                    </a:ext>
                  </a:extLst>
                </a:gridCol>
              </a:tblGrid>
              <a:tr h="191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1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1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1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1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1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41347095"/>
                  </a:ext>
                </a:extLst>
              </a:tr>
              <a:tr h="104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2795327"/>
                  </a:ext>
                </a:extLst>
              </a:tr>
              <a:tr h="127655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2424600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5"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(0.16)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2384998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0674781"/>
                  </a:ext>
                </a:extLst>
              </a:tr>
              <a:tr h="121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4222125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;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381114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8432422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; 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4699310"/>
                  </a:ext>
                </a:extLst>
              </a:tr>
              <a:tr h="121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005585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115369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; 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8539947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;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1768709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4562026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; 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7217908"/>
                  </a:ext>
                </a:extLst>
              </a:tr>
              <a:tr h="121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; 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059536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268594"/>
                  </a:ext>
                </a:extLst>
              </a:tr>
              <a:tr h="121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6910013"/>
                  </a:ext>
                </a:extLst>
              </a:tr>
              <a:tr h="116050"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260159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9"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2055895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2571360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049232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;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9785617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9479457"/>
                  </a:ext>
                </a:extLst>
              </a:tr>
              <a:tr h="121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; 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5920655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8493586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1004443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; 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5987349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;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449191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278147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; 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5494030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; 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509619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;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3085859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9157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; 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9818097"/>
                  </a:ext>
                </a:extLst>
              </a:tr>
              <a:tr h="11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; 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420798"/>
                  </a:ext>
                </a:extLst>
              </a:tr>
              <a:tr h="121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; 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3225524"/>
                  </a:ext>
                </a:extLst>
              </a:tr>
              <a:tr h="121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;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3" marR="5803" marT="580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3763028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3F142A35-8C92-49CC-8179-C5A71E70A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WordArt 98">
            <a:extLst>
              <a:ext uri="{FF2B5EF4-FFF2-40B4-BE49-F238E27FC236}">
                <a16:creationId xmlns:a16="http://schemas.microsoft.com/office/drawing/2014/main" xmlns="" id="{A3072A93-8672-4F4B-B0D9-C8116AEF98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19077"/>
            <a:ext cx="82089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atomic states distribution at the exit of Be target on quantum numbers (n l 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91410C-67E8-4665-82B6-2B6A2CE7B180}"/>
              </a:ext>
            </a:extLst>
          </p:cNvPr>
          <p:cNvSpPr/>
          <p:nvPr/>
        </p:nvSpPr>
        <p:spPr>
          <a:xfrm>
            <a:off x="6444208" y="2204864"/>
            <a:ext cx="26658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the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atomic levels at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exit as a function of quantum numbers 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l, m.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column shows the overall population of the atomic levels for long-lived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&gt; 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atoms</a:t>
            </a:r>
          </a:p>
        </p:txBody>
      </p:sp>
    </p:spTree>
    <p:extLst>
      <p:ext uri="{BB962C8B-B14F-4D97-AF65-F5344CB8AC3E}">
        <p14:creationId xmlns:p14="http://schemas.microsoft.com/office/powerpoint/2010/main" val="2262970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5"/>
          <p:cNvSpPr txBox="1">
            <a:spLocks noChangeArrowheads="1"/>
          </p:cNvSpPr>
          <p:nvPr/>
        </p:nvSpPr>
        <p:spPr bwMode="auto">
          <a:xfrm>
            <a:off x="858838" y="674688"/>
            <a:ext cx="736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2000">
                <a:solidFill>
                  <a:srgbClr val="CC3300"/>
                </a:solidFill>
                <a:latin typeface="Arial" charset="0"/>
              </a:rPr>
              <a:t>L.Nemenov, V.Ovsiannikov, E.Tchaplyguine, Nucl. Phys. (2002)</a:t>
            </a:r>
          </a:p>
        </p:txBody>
      </p:sp>
      <p:graphicFrame>
        <p:nvGraphicFramePr>
          <p:cNvPr id="63492" name="Object 8"/>
          <p:cNvGraphicFramePr>
            <a:graphicFrameLocks noChangeAspect="1"/>
          </p:cNvGraphicFramePr>
          <p:nvPr/>
        </p:nvGraphicFramePr>
        <p:xfrm>
          <a:off x="2968625" y="153352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7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634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1533525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9"/>
          <p:cNvGraphicFramePr>
            <a:graphicFrameLocks noChangeAspect="1"/>
          </p:cNvGraphicFramePr>
          <p:nvPr/>
        </p:nvGraphicFramePr>
        <p:xfrm>
          <a:off x="1577975" y="1636713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8" name="Equation" r:id="rId6" imgW="203112" imgH="228501" progId="Equation.DSMT4">
                  <p:embed/>
                </p:oleObj>
              </mc:Choice>
              <mc:Fallback>
                <p:oleObj name="Equation" r:id="rId6" imgW="203112" imgH="228501" progId="Equation.DSMT4">
                  <p:embed/>
                  <p:pic>
                    <p:nvPicPr>
                      <p:cNvPr id="634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636713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0"/>
          <p:cNvGraphicFramePr>
            <a:graphicFrameLocks noChangeAspect="1"/>
          </p:cNvGraphicFramePr>
          <p:nvPr/>
        </p:nvGraphicFramePr>
        <p:xfrm>
          <a:off x="1577975" y="1636713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9" name="Equation" r:id="rId8" imgW="203112" imgH="228501" progId="Equation.DSMT4">
                  <p:embed/>
                </p:oleObj>
              </mc:Choice>
              <mc:Fallback>
                <p:oleObj name="Equation" r:id="rId8" imgW="203112" imgH="228501" progId="Equation.DSMT4">
                  <p:embed/>
                  <p:pic>
                    <p:nvPicPr>
                      <p:cNvPr id="634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636713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1"/>
          <p:cNvGraphicFramePr>
            <a:graphicFrameLocks noChangeAspect="1"/>
          </p:cNvGraphicFramePr>
          <p:nvPr/>
        </p:nvGraphicFramePr>
        <p:xfrm>
          <a:off x="6251575" y="1465263"/>
          <a:ext cx="141446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0" name="Equation" r:id="rId10" imgW="596641" imgH="253890" progId="Equation.DSMT4">
                  <p:embed/>
                </p:oleObj>
              </mc:Choice>
              <mc:Fallback>
                <p:oleObj name="Equation" r:id="rId10" imgW="596641" imgH="253890" progId="Equation.DSMT4">
                  <p:embed/>
                  <p:pic>
                    <p:nvPicPr>
                      <p:cNvPr id="634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465263"/>
                        <a:ext cx="1414463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Text Box 14"/>
          <p:cNvSpPr txBox="1">
            <a:spLocks noChangeArrowheads="1"/>
          </p:cNvSpPr>
          <p:nvPr/>
        </p:nvSpPr>
        <p:spPr bwMode="auto">
          <a:xfrm>
            <a:off x="138112" y="4624388"/>
            <a:ext cx="184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CC"/>
                </a:solidFill>
                <a:latin typeface="Arial" charset="0"/>
              </a:rPr>
              <a:t>In CM System:</a:t>
            </a:r>
            <a:endParaRPr lang="en-US" altLang="en-US" sz="200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63497" name="Object 15"/>
          <p:cNvGraphicFramePr>
            <a:graphicFrameLocks noChangeAspect="1"/>
          </p:cNvGraphicFramePr>
          <p:nvPr>
            <p:extLst/>
          </p:nvPr>
        </p:nvGraphicFramePr>
        <p:xfrm>
          <a:off x="1905000" y="4343400"/>
          <a:ext cx="7064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1" name="Equation" r:id="rId12" imgW="3378200" imgH="419100" progId="Equation.DSMT4">
                  <p:embed/>
                </p:oleObj>
              </mc:Choice>
              <mc:Fallback>
                <p:oleObj name="Equation" r:id="rId12" imgW="3378200" imgH="419100" progId="Equation.DSMT4">
                  <p:embed/>
                  <p:pic>
                    <p:nvPicPr>
                      <p:cNvPr id="6349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70643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9" name="Text Box 16"/>
          <p:cNvSpPr txBox="1">
            <a:spLocks noChangeArrowheads="1"/>
          </p:cNvSpPr>
          <p:nvPr/>
        </p:nvSpPr>
        <p:spPr bwMode="auto">
          <a:xfrm>
            <a:off x="195263" y="5741988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33CC"/>
                </a:solidFill>
                <a:latin typeface="Arial" charset="0"/>
              </a:rPr>
              <a:t>at resonance:</a:t>
            </a:r>
            <a:endParaRPr lang="en-US" altLang="en-US" sz="200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63510" name="Object 17"/>
          <p:cNvGraphicFramePr>
            <a:graphicFrameLocks noChangeAspect="1"/>
          </p:cNvGraphicFramePr>
          <p:nvPr>
            <p:extLst/>
          </p:nvPr>
        </p:nvGraphicFramePr>
        <p:xfrm>
          <a:off x="1905000" y="5638800"/>
          <a:ext cx="2384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2" name="Equation" r:id="rId14" imgW="1091880" imgH="241200" progId="Equation.DSMT4">
                  <p:embed/>
                </p:oleObj>
              </mc:Choice>
              <mc:Fallback>
                <p:oleObj name="Equation" r:id="rId14" imgW="1091880" imgH="241200" progId="Equation.DSMT4">
                  <p:embed/>
                  <p:pic>
                    <p:nvPicPr>
                      <p:cNvPr id="6351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638800"/>
                        <a:ext cx="23844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Line 23"/>
          <p:cNvSpPr>
            <a:spLocks noChangeShapeType="1"/>
          </p:cNvSpPr>
          <p:nvPr/>
        </p:nvSpPr>
        <p:spPr bwMode="auto">
          <a:xfrm flipH="1">
            <a:off x="2641600" y="2309813"/>
            <a:ext cx="0" cy="122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500" name="Line 24"/>
          <p:cNvSpPr>
            <a:spLocks noChangeShapeType="1"/>
          </p:cNvSpPr>
          <p:nvPr/>
        </p:nvSpPr>
        <p:spPr bwMode="auto">
          <a:xfrm flipH="1">
            <a:off x="4970463" y="2311400"/>
            <a:ext cx="0" cy="122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3501" name="Group 33"/>
          <p:cNvGrpSpPr>
            <a:grpSpLocks/>
          </p:cNvGrpSpPr>
          <p:nvPr/>
        </p:nvGrpSpPr>
        <p:grpSpPr bwMode="auto">
          <a:xfrm>
            <a:off x="228600" y="3581400"/>
            <a:ext cx="5629275" cy="958850"/>
            <a:chOff x="0" y="2427"/>
            <a:chExt cx="3546" cy="604"/>
          </a:xfrm>
        </p:grpSpPr>
        <p:sp>
          <p:nvSpPr>
            <p:cNvPr id="63507" name="Text Box 12"/>
            <p:cNvSpPr txBox="1">
              <a:spLocks noChangeArrowheads="1"/>
            </p:cNvSpPr>
            <p:nvPr/>
          </p:nvSpPr>
          <p:spPr bwMode="auto">
            <a:xfrm>
              <a:off x="0" y="2595"/>
              <a:ext cx="12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33CC"/>
                  </a:solidFill>
                  <a:latin typeface="Arial" charset="0"/>
                </a:rPr>
                <a:t>In Lab. System:</a:t>
              </a:r>
              <a:endParaRPr lang="en-US" altLang="en-US" sz="2000">
                <a:solidFill>
                  <a:srgbClr val="0033CC"/>
                </a:solidFill>
                <a:latin typeface="Arial" charset="0"/>
              </a:endParaRPr>
            </a:p>
          </p:txBody>
        </p:sp>
        <p:graphicFrame>
          <p:nvGraphicFramePr>
            <p:cNvPr id="63508" name="Object 13"/>
            <p:cNvGraphicFramePr>
              <a:graphicFrameLocks noChangeAspect="1"/>
            </p:cNvGraphicFramePr>
            <p:nvPr/>
          </p:nvGraphicFramePr>
          <p:xfrm>
            <a:off x="1235" y="2427"/>
            <a:ext cx="2311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3" name="Equation" r:id="rId16" imgW="1651000" imgH="431800" progId="Equation.DSMT4">
                    <p:embed/>
                  </p:oleObj>
                </mc:Choice>
                <mc:Fallback>
                  <p:oleObj name="Equation" r:id="rId16" imgW="1651000" imgH="431800" progId="Equation.DSMT4">
                    <p:embed/>
                    <p:pic>
                      <p:nvPicPr>
                        <p:cNvPr id="6350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" y="2427"/>
                          <a:ext cx="2311" cy="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502" name="Line 20"/>
          <p:cNvSpPr>
            <a:spLocks noChangeShapeType="1"/>
          </p:cNvSpPr>
          <p:nvPr/>
        </p:nvSpPr>
        <p:spPr bwMode="auto">
          <a:xfrm flipV="1">
            <a:off x="3871913" y="3478213"/>
            <a:ext cx="10953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503" name="Line 25"/>
          <p:cNvSpPr>
            <a:spLocks noChangeShapeType="1"/>
          </p:cNvSpPr>
          <p:nvPr/>
        </p:nvSpPr>
        <p:spPr bwMode="auto">
          <a:xfrm flipH="1">
            <a:off x="2632075" y="34829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504" name="Text Box 26"/>
          <p:cNvSpPr txBox="1">
            <a:spLocks noChangeArrowheads="1"/>
          </p:cNvSpPr>
          <p:nvPr/>
        </p:nvSpPr>
        <p:spPr bwMode="auto">
          <a:xfrm>
            <a:off x="3536950" y="3205163"/>
            <a:ext cx="403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i="1">
                <a:latin typeface="Times New Roman" pitchFamily="18" charset="0"/>
              </a:rPr>
              <a:t>l</a:t>
            </a:r>
            <a:r>
              <a:rPr lang="en-GB" altLang="en-US" sz="2800" b="1" i="1" baseline="-25000">
                <a:latin typeface="Times New Roman" pitchFamily="18" charset="0"/>
              </a:rPr>
              <a:t>0</a:t>
            </a:r>
            <a:endParaRPr lang="en-US" altLang="en-US" sz="2800" b="1" i="1">
              <a:latin typeface="Times New Roman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175" y="-20637"/>
            <a:ext cx="9140825" cy="64207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2" name="WordArt 98"/>
          <p:cNvSpPr>
            <a:spLocks noChangeArrowheads="1" noChangeShapeType="1" noTextEdit="1"/>
          </p:cNvSpPr>
          <p:nvPr/>
        </p:nvSpPr>
        <p:spPr bwMode="auto">
          <a:xfrm>
            <a:off x="448469" y="71800"/>
            <a:ext cx="830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Resonant enhancement of the annihilation rate of 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i="1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257800" y="5172075"/>
            <a:ext cx="2336528" cy="1537990"/>
            <a:chOff x="5257800" y="5248275"/>
            <a:chExt cx="2336528" cy="1537990"/>
          </a:xfrm>
        </p:grpSpPr>
        <p:grpSp>
          <p:nvGrpSpPr>
            <p:cNvPr id="20" name="Group 19"/>
            <p:cNvGrpSpPr/>
            <p:nvPr/>
          </p:nvGrpSpPr>
          <p:grpSpPr>
            <a:xfrm>
              <a:off x="5791200" y="5257800"/>
              <a:ext cx="1803128" cy="1528465"/>
              <a:chOff x="5867400" y="5105400"/>
              <a:chExt cx="1803128" cy="152846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867400" y="5105400"/>
                <a:ext cx="1371600" cy="1219200"/>
                <a:chOff x="6400800" y="5181600"/>
                <a:chExt cx="1371600" cy="1219200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6400800" y="5181600"/>
                  <a:ext cx="0" cy="990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6400800" y="6172200"/>
                  <a:ext cx="13716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6888480" y="6172200"/>
                  <a:ext cx="0" cy="228600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5897880" y="5364480"/>
                <a:ext cx="144780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7239000" y="5867400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867400" y="5320454"/>
                <a:ext cx="929640" cy="638386"/>
              </a:xfrm>
              <a:custGeom>
                <a:avLst/>
                <a:gdLst>
                  <a:gd name="connsiteX0" fmla="*/ 0 w 929640"/>
                  <a:gd name="connsiteY0" fmla="*/ 44026 h 638386"/>
                  <a:gd name="connsiteX1" fmla="*/ 243840 w 929640"/>
                  <a:gd name="connsiteY1" fmla="*/ 44026 h 638386"/>
                  <a:gd name="connsiteX2" fmla="*/ 396240 w 929640"/>
                  <a:gd name="connsiteY2" fmla="*/ 44026 h 638386"/>
                  <a:gd name="connsiteX3" fmla="*/ 472440 w 929640"/>
                  <a:gd name="connsiteY3" fmla="*/ 638386 h 638386"/>
                  <a:gd name="connsiteX4" fmla="*/ 502920 w 929640"/>
                  <a:gd name="connsiteY4" fmla="*/ 638386 h 638386"/>
                  <a:gd name="connsiteX5" fmla="*/ 579120 w 929640"/>
                  <a:gd name="connsiteY5" fmla="*/ 44026 h 638386"/>
                  <a:gd name="connsiteX6" fmla="*/ 670560 w 929640"/>
                  <a:gd name="connsiteY6" fmla="*/ 59266 h 638386"/>
                  <a:gd name="connsiteX7" fmla="*/ 777240 w 929640"/>
                  <a:gd name="connsiteY7" fmla="*/ 59266 h 638386"/>
                  <a:gd name="connsiteX8" fmla="*/ 929640 w 929640"/>
                  <a:gd name="connsiteY8" fmla="*/ 59266 h 63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640" h="638386">
                    <a:moveTo>
                      <a:pt x="0" y="44026"/>
                    </a:moveTo>
                    <a:lnTo>
                      <a:pt x="243840" y="44026"/>
                    </a:lnTo>
                    <a:cubicBezTo>
                      <a:pt x="309880" y="44026"/>
                      <a:pt x="358140" y="-55034"/>
                      <a:pt x="396240" y="44026"/>
                    </a:cubicBezTo>
                    <a:cubicBezTo>
                      <a:pt x="434340" y="143086"/>
                      <a:pt x="454660" y="539326"/>
                      <a:pt x="472440" y="638386"/>
                    </a:cubicBezTo>
                    <a:cubicBezTo>
                      <a:pt x="490220" y="737446"/>
                      <a:pt x="485140" y="737446"/>
                      <a:pt x="502920" y="638386"/>
                    </a:cubicBezTo>
                    <a:cubicBezTo>
                      <a:pt x="520700" y="539326"/>
                      <a:pt x="551180" y="140546"/>
                      <a:pt x="579120" y="44026"/>
                    </a:cubicBezTo>
                    <a:cubicBezTo>
                      <a:pt x="607060" y="-52494"/>
                      <a:pt x="637540" y="56726"/>
                      <a:pt x="670560" y="59266"/>
                    </a:cubicBezTo>
                    <a:cubicBezTo>
                      <a:pt x="703580" y="61806"/>
                      <a:pt x="777240" y="59266"/>
                      <a:pt x="777240" y="59266"/>
                    </a:cubicBezTo>
                    <a:lnTo>
                      <a:pt x="929640" y="5926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172200" y="6172200"/>
                <a:ext cx="550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8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5257800" y="5248275"/>
            <a:ext cx="509588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4" name="Equation" r:id="rId18" imgW="330120" imgH="431640" progId="Equation.DSMT4">
                    <p:embed/>
                  </p:oleObj>
                </mc:Choice>
                <mc:Fallback>
                  <p:oleObj name="Equation" r:id="rId18" imgW="330120" imgH="43164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257800" y="5248275"/>
                          <a:ext cx="509588" cy="666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924"/>
          <p:cNvGrpSpPr>
            <a:grpSpLocks noChangeAspect="1"/>
          </p:cNvGrpSpPr>
          <p:nvPr/>
        </p:nvGrpSpPr>
        <p:grpSpPr bwMode="auto">
          <a:xfrm>
            <a:off x="1524000" y="1066800"/>
            <a:ext cx="5508625" cy="2146300"/>
            <a:chOff x="960" y="672"/>
            <a:chExt cx="3470" cy="1352"/>
          </a:xfrm>
        </p:grpSpPr>
        <p:sp>
          <p:nvSpPr>
            <p:cNvPr id="3" name="AutoShape 1923"/>
            <p:cNvSpPr>
              <a:spLocks noChangeAspect="1" noChangeArrowheads="1" noTextEdit="1"/>
            </p:cNvSpPr>
            <p:nvPr/>
          </p:nvSpPr>
          <p:spPr bwMode="auto">
            <a:xfrm>
              <a:off x="960" y="672"/>
              <a:ext cx="3470" cy="1352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Rectangle 1925"/>
            <p:cNvSpPr>
              <a:spLocks noChangeArrowheads="1"/>
            </p:cNvSpPr>
            <p:nvPr/>
          </p:nvSpPr>
          <p:spPr bwMode="auto">
            <a:xfrm>
              <a:off x="960" y="672"/>
              <a:ext cx="3469" cy="13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1926"/>
            <p:cNvSpPr>
              <a:spLocks noChangeShapeType="1"/>
            </p:cNvSpPr>
            <p:nvPr/>
          </p:nvSpPr>
          <p:spPr bwMode="auto">
            <a:xfrm>
              <a:off x="1428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1927"/>
            <p:cNvSpPr>
              <a:spLocks noChangeShapeType="1"/>
            </p:cNvSpPr>
            <p:nvPr/>
          </p:nvSpPr>
          <p:spPr bwMode="auto">
            <a:xfrm>
              <a:off x="1494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1928"/>
            <p:cNvSpPr>
              <a:spLocks noChangeShapeType="1"/>
            </p:cNvSpPr>
            <p:nvPr/>
          </p:nvSpPr>
          <p:spPr bwMode="auto">
            <a:xfrm>
              <a:off x="1560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1929"/>
            <p:cNvSpPr>
              <a:spLocks noChangeShapeType="1"/>
            </p:cNvSpPr>
            <p:nvPr/>
          </p:nvSpPr>
          <p:spPr bwMode="auto">
            <a:xfrm>
              <a:off x="1627" y="1350"/>
              <a:ext cx="3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930"/>
            <p:cNvSpPr>
              <a:spLocks noChangeShapeType="1"/>
            </p:cNvSpPr>
            <p:nvPr/>
          </p:nvSpPr>
          <p:spPr bwMode="auto">
            <a:xfrm>
              <a:off x="1692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931"/>
            <p:cNvSpPr>
              <a:spLocks noChangeShapeType="1"/>
            </p:cNvSpPr>
            <p:nvPr/>
          </p:nvSpPr>
          <p:spPr bwMode="auto">
            <a:xfrm>
              <a:off x="1758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932"/>
            <p:cNvSpPr>
              <a:spLocks noChangeShapeType="1"/>
            </p:cNvSpPr>
            <p:nvPr/>
          </p:nvSpPr>
          <p:spPr bwMode="auto">
            <a:xfrm>
              <a:off x="1824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933"/>
            <p:cNvSpPr>
              <a:spLocks noChangeShapeType="1"/>
            </p:cNvSpPr>
            <p:nvPr/>
          </p:nvSpPr>
          <p:spPr bwMode="auto">
            <a:xfrm>
              <a:off x="1891" y="1350"/>
              <a:ext cx="3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934"/>
            <p:cNvSpPr>
              <a:spLocks noChangeShapeType="1"/>
            </p:cNvSpPr>
            <p:nvPr/>
          </p:nvSpPr>
          <p:spPr bwMode="auto">
            <a:xfrm>
              <a:off x="1957" y="1350"/>
              <a:ext cx="3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935"/>
            <p:cNvSpPr>
              <a:spLocks noChangeShapeType="1"/>
            </p:cNvSpPr>
            <p:nvPr/>
          </p:nvSpPr>
          <p:spPr bwMode="auto">
            <a:xfrm>
              <a:off x="2023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936"/>
            <p:cNvSpPr>
              <a:spLocks noChangeShapeType="1"/>
            </p:cNvSpPr>
            <p:nvPr/>
          </p:nvSpPr>
          <p:spPr bwMode="auto">
            <a:xfrm>
              <a:off x="2089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937"/>
            <p:cNvSpPr>
              <a:spLocks noChangeShapeType="1"/>
            </p:cNvSpPr>
            <p:nvPr/>
          </p:nvSpPr>
          <p:spPr bwMode="auto">
            <a:xfrm>
              <a:off x="2155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938"/>
            <p:cNvSpPr>
              <a:spLocks noChangeShapeType="1"/>
            </p:cNvSpPr>
            <p:nvPr/>
          </p:nvSpPr>
          <p:spPr bwMode="auto">
            <a:xfrm>
              <a:off x="2221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939"/>
            <p:cNvSpPr>
              <a:spLocks noChangeShapeType="1"/>
            </p:cNvSpPr>
            <p:nvPr/>
          </p:nvSpPr>
          <p:spPr bwMode="auto">
            <a:xfrm>
              <a:off x="2287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1940"/>
            <p:cNvSpPr>
              <a:spLocks noChangeShapeType="1"/>
            </p:cNvSpPr>
            <p:nvPr/>
          </p:nvSpPr>
          <p:spPr bwMode="auto">
            <a:xfrm>
              <a:off x="2353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1941"/>
            <p:cNvSpPr>
              <a:spLocks noChangeShapeType="1"/>
            </p:cNvSpPr>
            <p:nvPr/>
          </p:nvSpPr>
          <p:spPr bwMode="auto">
            <a:xfrm>
              <a:off x="2420" y="1350"/>
              <a:ext cx="3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1942"/>
            <p:cNvSpPr>
              <a:spLocks noChangeShapeType="1"/>
            </p:cNvSpPr>
            <p:nvPr/>
          </p:nvSpPr>
          <p:spPr bwMode="auto">
            <a:xfrm>
              <a:off x="2486" y="1350"/>
              <a:ext cx="3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1943"/>
            <p:cNvSpPr>
              <a:spLocks noChangeShapeType="1"/>
            </p:cNvSpPr>
            <p:nvPr/>
          </p:nvSpPr>
          <p:spPr bwMode="auto">
            <a:xfrm>
              <a:off x="2552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944"/>
            <p:cNvSpPr>
              <a:spLocks noChangeShapeType="1"/>
            </p:cNvSpPr>
            <p:nvPr/>
          </p:nvSpPr>
          <p:spPr bwMode="auto">
            <a:xfrm>
              <a:off x="2617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945"/>
            <p:cNvSpPr>
              <a:spLocks noChangeShapeType="1"/>
            </p:cNvSpPr>
            <p:nvPr/>
          </p:nvSpPr>
          <p:spPr bwMode="auto">
            <a:xfrm>
              <a:off x="2683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946"/>
            <p:cNvSpPr>
              <a:spLocks noChangeShapeType="1"/>
            </p:cNvSpPr>
            <p:nvPr/>
          </p:nvSpPr>
          <p:spPr bwMode="auto">
            <a:xfrm>
              <a:off x="2750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947"/>
            <p:cNvSpPr>
              <a:spLocks noChangeShapeType="1"/>
            </p:cNvSpPr>
            <p:nvPr/>
          </p:nvSpPr>
          <p:spPr bwMode="auto">
            <a:xfrm>
              <a:off x="2816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948"/>
            <p:cNvSpPr>
              <a:spLocks noChangeShapeType="1"/>
            </p:cNvSpPr>
            <p:nvPr/>
          </p:nvSpPr>
          <p:spPr bwMode="auto">
            <a:xfrm>
              <a:off x="2882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Line 1949"/>
            <p:cNvSpPr>
              <a:spLocks noChangeShapeType="1"/>
            </p:cNvSpPr>
            <p:nvPr/>
          </p:nvSpPr>
          <p:spPr bwMode="auto">
            <a:xfrm>
              <a:off x="2948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1950"/>
            <p:cNvSpPr>
              <a:spLocks noChangeShapeType="1"/>
            </p:cNvSpPr>
            <p:nvPr/>
          </p:nvSpPr>
          <p:spPr bwMode="auto">
            <a:xfrm>
              <a:off x="3015" y="1350"/>
              <a:ext cx="3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Line 1951"/>
            <p:cNvSpPr>
              <a:spLocks noChangeShapeType="1"/>
            </p:cNvSpPr>
            <p:nvPr/>
          </p:nvSpPr>
          <p:spPr bwMode="auto">
            <a:xfrm>
              <a:off x="3080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1952"/>
            <p:cNvSpPr>
              <a:spLocks noChangeShapeType="1"/>
            </p:cNvSpPr>
            <p:nvPr/>
          </p:nvSpPr>
          <p:spPr bwMode="auto">
            <a:xfrm>
              <a:off x="3146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1953"/>
            <p:cNvSpPr>
              <a:spLocks noChangeShapeType="1"/>
            </p:cNvSpPr>
            <p:nvPr/>
          </p:nvSpPr>
          <p:spPr bwMode="auto">
            <a:xfrm>
              <a:off x="3212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1954"/>
            <p:cNvSpPr>
              <a:spLocks noChangeShapeType="1"/>
            </p:cNvSpPr>
            <p:nvPr/>
          </p:nvSpPr>
          <p:spPr bwMode="auto">
            <a:xfrm>
              <a:off x="3279" y="1350"/>
              <a:ext cx="3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Line 1955"/>
            <p:cNvSpPr>
              <a:spLocks noChangeShapeType="1"/>
            </p:cNvSpPr>
            <p:nvPr/>
          </p:nvSpPr>
          <p:spPr bwMode="auto">
            <a:xfrm>
              <a:off x="3345" y="1350"/>
              <a:ext cx="3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1956"/>
            <p:cNvSpPr>
              <a:spLocks noChangeShapeType="1"/>
            </p:cNvSpPr>
            <p:nvPr/>
          </p:nvSpPr>
          <p:spPr bwMode="auto">
            <a:xfrm>
              <a:off x="3411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Line 1957"/>
            <p:cNvSpPr>
              <a:spLocks noChangeShapeType="1"/>
            </p:cNvSpPr>
            <p:nvPr/>
          </p:nvSpPr>
          <p:spPr bwMode="auto">
            <a:xfrm>
              <a:off x="3477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Line 1958"/>
            <p:cNvSpPr>
              <a:spLocks noChangeShapeType="1"/>
            </p:cNvSpPr>
            <p:nvPr/>
          </p:nvSpPr>
          <p:spPr bwMode="auto">
            <a:xfrm>
              <a:off x="3543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1959"/>
            <p:cNvSpPr>
              <a:spLocks noChangeShapeType="1"/>
            </p:cNvSpPr>
            <p:nvPr/>
          </p:nvSpPr>
          <p:spPr bwMode="auto">
            <a:xfrm>
              <a:off x="3609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Line 1960"/>
            <p:cNvSpPr>
              <a:spLocks noChangeShapeType="1"/>
            </p:cNvSpPr>
            <p:nvPr/>
          </p:nvSpPr>
          <p:spPr bwMode="auto">
            <a:xfrm>
              <a:off x="3675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Line 1961"/>
            <p:cNvSpPr>
              <a:spLocks noChangeShapeType="1"/>
            </p:cNvSpPr>
            <p:nvPr/>
          </p:nvSpPr>
          <p:spPr bwMode="auto">
            <a:xfrm>
              <a:off x="3741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1962"/>
            <p:cNvSpPr>
              <a:spLocks noChangeShapeType="1"/>
            </p:cNvSpPr>
            <p:nvPr/>
          </p:nvSpPr>
          <p:spPr bwMode="auto">
            <a:xfrm>
              <a:off x="3808" y="1350"/>
              <a:ext cx="3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1963"/>
            <p:cNvSpPr>
              <a:spLocks noChangeShapeType="1"/>
            </p:cNvSpPr>
            <p:nvPr/>
          </p:nvSpPr>
          <p:spPr bwMode="auto">
            <a:xfrm>
              <a:off x="3874" y="1350"/>
              <a:ext cx="3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1964"/>
            <p:cNvSpPr>
              <a:spLocks noChangeShapeType="1"/>
            </p:cNvSpPr>
            <p:nvPr/>
          </p:nvSpPr>
          <p:spPr bwMode="auto">
            <a:xfrm>
              <a:off x="3940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Line 1965"/>
            <p:cNvSpPr>
              <a:spLocks noChangeShapeType="1"/>
            </p:cNvSpPr>
            <p:nvPr/>
          </p:nvSpPr>
          <p:spPr bwMode="auto">
            <a:xfrm>
              <a:off x="4005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Line 1966"/>
            <p:cNvSpPr>
              <a:spLocks noChangeShapeType="1"/>
            </p:cNvSpPr>
            <p:nvPr/>
          </p:nvSpPr>
          <p:spPr bwMode="auto">
            <a:xfrm>
              <a:off x="4071" y="1350"/>
              <a:ext cx="3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1967"/>
            <p:cNvSpPr>
              <a:spLocks noChangeShapeType="1"/>
            </p:cNvSpPr>
            <p:nvPr/>
          </p:nvSpPr>
          <p:spPr bwMode="auto">
            <a:xfrm>
              <a:off x="4138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Line 1968"/>
            <p:cNvSpPr>
              <a:spLocks noChangeShapeType="1"/>
            </p:cNvSpPr>
            <p:nvPr/>
          </p:nvSpPr>
          <p:spPr bwMode="auto">
            <a:xfrm>
              <a:off x="4204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1969"/>
            <p:cNvSpPr>
              <a:spLocks noChangeShapeType="1"/>
            </p:cNvSpPr>
            <p:nvPr/>
          </p:nvSpPr>
          <p:spPr bwMode="auto">
            <a:xfrm>
              <a:off x="4270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1970"/>
            <p:cNvSpPr>
              <a:spLocks noChangeShapeType="1"/>
            </p:cNvSpPr>
            <p:nvPr/>
          </p:nvSpPr>
          <p:spPr bwMode="auto">
            <a:xfrm>
              <a:off x="4336" y="1350"/>
              <a:ext cx="3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1971"/>
            <p:cNvSpPr>
              <a:spLocks noChangeShapeType="1"/>
            </p:cNvSpPr>
            <p:nvPr/>
          </p:nvSpPr>
          <p:spPr bwMode="auto">
            <a:xfrm>
              <a:off x="4403" y="1350"/>
              <a:ext cx="2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488" name="Line 1972"/>
            <p:cNvSpPr>
              <a:spLocks noChangeShapeType="1"/>
            </p:cNvSpPr>
            <p:nvPr/>
          </p:nvSpPr>
          <p:spPr bwMode="auto">
            <a:xfrm>
              <a:off x="965" y="1350"/>
              <a:ext cx="46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489" name="Line 1973"/>
            <p:cNvSpPr>
              <a:spLocks noChangeShapeType="1"/>
            </p:cNvSpPr>
            <p:nvPr/>
          </p:nvSpPr>
          <p:spPr bwMode="auto">
            <a:xfrm>
              <a:off x="1384" y="1330"/>
              <a:ext cx="44" cy="2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498" name="Line 1974"/>
            <p:cNvSpPr>
              <a:spLocks noChangeShapeType="1"/>
            </p:cNvSpPr>
            <p:nvPr/>
          </p:nvSpPr>
          <p:spPr bwMode="auto">
            <a:xfrm flipH="1">
              <a:off x="1384" y="1350"/>
              <a:ext cx="44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05" name="Line 1975"/>
            <p:cNvSpPr>
              <a:spLocks noChangeShapeType="1"/>
            </p:cNvSpPr>
            <p:nvPr/>
          </p:nvSpPr>
          <p:spPr bwMode="auto">
            <a:xfrm flipV="1">
              <a:off x="1731" y="1143"/>
              <a:ext cx="0" cy="2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 type="none" w="lg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12" name="Line 1978"/>
            <p:cNvSpPr>
              <a:spLocks noChangeShapeType="1"/>
            </p:cNvSpPr>
            <p:nvPr/>
          </p:nvSpPr>
          <p:spPr bwMode="auto">
            <a:xfrm flipV="1">
              <a:off x="1802" y="954"/>
              <a:ext cx="0" cy="39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15" name="Line 1981"/>
            <p:cNvSpPr>
              <a:spLocks noChangeShapeType="1"/>
            </p:cNvSpPr>
            <p:nvPr/>
          </p:nvSpPr>
          <p:spPr bwMode="auto">
            <a:xfrm flipV="1">
              <a:off x="1877" y="806"/>
              <a:ext cx="0" cy="544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olid"/>
              <a:round/>
              <a:headEnd type="non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18" name="Line 1984"/>
            <p:cNvSpPr>
              <a:spLocks noChangeShapeType="1"/>
            </p:cNvSpPr>
            <p:nvPr/>
          </p:nvSpPr>
          <p:spPr bwMode="auto">
            <a:xfrm flipV="1">
              <a:off x="1948" y="712"/>
              <a:ext cx="0" cy="638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21" name="Line 1987"/>
            <p:cNvSpPr>
              <a:spLocks noChangeShapeType="1"/>
            </p:cNvSpPr>
            <p:nvPr/>
          </p:nvSpPr>
          <p:spPr bwMode="auto">
            <a:xfrm flipV="1">
              <a:off x="2020" y="678"/>
              <a:ext cx="0" cy="67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24" name="Line 1990"/>
            <p:cNvSpPr>
              <a:spLocks noChangeShapeType="1"/>
            </p:cNvSpPr>
            <p:nvPr/>
          </p:nvSpPr>
          <p:spPr bwMode="auto">
            <a:xfrm flipV="1">
              <a:off x="2095" y="712"/>
              <a:ext cx="0" cy="63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27" name="Line 1993"/>
            <p:cNvSpPr>
              <a:spLocks noChangeShapeType="1"/>
            </p:cNvSpPr>
            <p:nvPr/>
          </p:nvSpPr>
          <p:spPr bwMode="auto">
            <a:xfrm flipV="1">
              <a:off x="2166" y="806"/>
              <a:ext cx="0" cy="544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30" name="Line 1996"/>
            <p:cNvSpPr>
              <a:spLocks noChangeShapeType="1"/>
            </p:cNvSpPr>
            <p:nvPr/>
          </p:nvSpPr>
          <p:spPr bwMode="auto">
            <a:xfrm flipV="1">
              <a:off x="2238" y="954"/>
              <a:ext cx="0" cy="3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 type="none" w="lg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33" name="Line 1999"/>
            <p:cNvSpPr>
              <a:spLocks noChangeShapeType="1"/>
            </p:cNvSpPr>
            <p:nvPr/>
          </p:nvSpPr>
          <p:spPr bwMode="auto">
            <a:xfrm flipV="1">
              <a:off x="2312" y="1143"/>
              <a:ext cx="0" cy="20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38" name="Line 2004"/>
            <p:cNvSpPr>
              <a:spLocks noChangeShapeType="1"/>
            </p:cNvSpPr>
            <p:nvPr/>
          </p:nvSpPr>
          <p:spPr bwMode="auto">
            <a:xfrm>
              <a:off x="2455" y="1350"/>
              <a:ext cx="0" cy="20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prstDash val="solid"/>
              <a:round/>
              <a:headEnd type="non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41" name="Line 2007"/>
            <p:cNvSpPr>
              <a:spLocks noChangeShapeType="1"/>
            </p:cNvSpPr>
            <p:nvPr/>
          </p:nvSpPr>
          <p:spPr bwMode="auto">
            <a:xfrm>
              <a:off x="2530" y="1350"/>
              <a:ext cx="0" cy="39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44" name="Line 2010"/>
            <p:cNvSpPr>
              <a:spLocks noChangeShapeType="1"/>
            </p:cNvSpPr>
            <p:nvPr/>
          </p:nvSpPr>
          <p:spPr bwMode="auto">
            <a:xfrm>
              <a:off x="2601" y="1350"/>
              <a:ext cx="0" cy="543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47" name="Line 2013"/>
            <p:cNvSpPr>
              <a:spLocks noChangeShapeType="1"/>
            </p:cNvSpPr>
            <p:nvPr/>
          </p:nvSpPr>
          <p:spPr bwMode="auto">
            <a:xfrm>
              <a:off x="2673" y="1350"/>
              <a:ext cx="0" cy="63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50" name="Line 2016"/>
            <p:cNvSpPr>
              <a:spLocks noChangeShapeType="1"/>
            </p:cNvSpPr>
            <p:nvPr/>
          </p:nvSpPr>
          <p:spPr bwMode="auto">
            <a:xfrm>
              <a:off x="2748" y="1350"/>
              <a:ext cx="0" cy="6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 type="none" w="lg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53" name="Line 2019"/>
            <p:cNvSpPr>
              <a:spLocks noChangeShapeType="1"/>
            </p:cNvSpPr>
            <p:nvPr/>
          </p:nvSpPr>
          <p:spPr bwMode="auto">
            <a:xfrm>
              <a:off x="2819" y="1350"/>
              <a:ext cx="0" cy="63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56" name="Line 2022"/>
            <p:cNvSpPr>
              <a:spLocks noChangeShapeType="1"/>
            </p:cNvSpPr>
            <p:nvPr/>
          </p:nvSpPr>
          <p:spPr bwMode="auto">
            <a:xfrm>
              <a:off x="2891" y="1350"/>
              <a:ext cx="0" cy="54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olid"/>
              <a:round/>
              <a:headEnd type="non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59" name="Line 2025"/>
            <p:cNvSpPr>
              <a:spLocks noChangeShapeType="1"/>
            </p:cNvSpPr>
            <p:nvPr/>
          </p:nvSpPr>
          <p:spPr bwMode="auto">
            <a:xfrm>
              <a:off x="2965" y="1350"/>
              <a:ext cx="0" cy="394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62" name="Line 2028"/>
            <p:cNvSpPr>
              <a:spLocks noChangeShapeType="1"/>
            </p:cNvSpPr>
            <p:nvPr/>
          </p:nvSpPr>
          <p:spPr bwMode="auto">
            <a:xfrm>
              <a:off x="3037" y="1350"/>
              <a:ext cx="0" cy="207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67" name="Line 2033"/>
            <p:cNvSpPr>
              <a:spLocks noChangeShapeType="1"/>
            </p:cNvSpPr>
            <p:nvPr/>
          </p:nvSpPr>
          <p:spPr bwMode="auto">
            <a:xfrm flipV="1">
              <a:off x="3183" y="1143"/>
              <a:ext cx="0" cy="2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70" name="Line 2036"/>
            <p:cNvSpPr>
              <a:spLocks noChangeShapeType="1"/>
            </p:cNvSpPr>
            <p:nvPr/>
          </p:nvSpPr>
          <p:spPr bwMode="auto">
            <a:xfrm flipV="1">
              <a:off x="3254" y="954"/>
              <a:ext cx="0" cy="39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 type="none" w="lg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73" name="Line 2039"/>
            <p:cNvSpPr>
              <a:spLocks noChangeShapeType="1"/>
            </p:cNvSpPr>
            <p:nvPr/>
          </p:nvSpPr>
          <p:spPr bwMode="auto">
            <a:xfrm flipV="1">
              <a:off x="3326" y="806"/>
              <a:ext cx="0" cy="544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76" name="Line 2042"/>
            <p:cNvSpPr>
              <a:spLocks noChangeShapeType="1"/>
            </p:cNvSpPr>
            <p:nvPr/>
          </p:nvSpPr>
          <p:spPr bwMode="auto">
            <a:xfrm flipV="1">
              <a:off x="3400" y="712"/>
              <a:ext cx="0" cy="638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prstDash val="solid"/>
              <a:round/>
              <a:headEnd type="non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79" name="Line 2045"/>
            <p:cNvSpPr>
              <a:spLocks noChangeShapeType="1"/>
            </p:cNvSpPr>
            <p:nvPr/>
          </p:nvSpPr>
          <p:spPr bwMode="auto">
            <a:xfrm flipV="1">
              <a:off x="3472" y="678"/>
              <a:ext cx="0" cy="67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82" name="Line 2048"/>
            <p:cNvSpPr>
              <a:spLocks noChangeShapeType="1"/>
            </p:cNvSpPr>
            <p:nvPr/>
          </p:nvSpPr>
          <p:spPr bwMode="auto">
            <a:xfrm flipV="1">
              <a:off x="3544" y="712"/>
              <a:ext cx="0" cy="63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85" name="Line 2051"/>
            <p:cNvSpPr>
              <a:spLocks noChangeShapeType="1"/>
            </p:cNvSpPr>
            <p:nvPr/>
          </p:nvSpPr>
          <p:spPr bwMode="auto">
            <a:xfrm flipV="1">
              <a:off x="3617" y="806"/>
              <a:ext cx="0" cy="544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88" name="Line 2054"/>
            <p:cNvSpPr>
              <a:spLocks noChangeShapeType="1"/>
            </p:cNvSpPr>
            <p:nvPr/>
          </p:nvSpPr>
          <p:spPr bwMode="auto">
            <a:xfrm flipV="1">
              <a:off x="3689" y="954"/>
              <a:ext cx="0" cy="3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91" name="Line 2057"/>
            <p:cNvSpPr>
              <a:spLocks noChangeShapeType="1"/>
            </p:cNvSpPr>
            <p:nvPr/>
          </p:nvSpPr>
          <p:spPr bwMode="auto">
            <a:xfrm flipV="1">
              <a:off x="3761" y="1143"/>
              <a:ext cx="0" cy="20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 type="none" w="lg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94" name="Line 2060"/>
            <p:cNvSpPr>
              <a:spLocks noChangeShapeType="1"/>
            </p:cNvSpPr>
            <p:nvPr/>
          </p:nvSpPr>
          <p:spPr bwMode="auto">
            <a:xfrm>
              <a:off x="3835" y="1350"/>
              <a:ext cx="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97" name="Line 2063"/>
            <p:cNvSpPr>
              <a:spLocks noChangeShapeType="1"/>
            </p:cNvSpPr>
            <p:nvPr/>
          </p:nvSpPr>
          <p:spPr bwMode="auto">
            <a:xfrm>
              <a:off x="3906" y="1350"/>
              <a:ext cx="0" cy="20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prstDash val="solid"/>
              <a:round/>
              <a:headEnd type="non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600" name="Line 2066"/>
            <p:cNvSpPr>
              <a:spLocks noChangeShapeType="1"/>
            </p:cNvSpPr>
            <p:nvPr/>
          </p:nvSpPr>
          <p:spPr bwMode="auto">
            <a:xfrm>
              <a:off x="3978" y="1350"/>
              <a:ext cx="0" cy="39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603" name="Line 2069"/>
            <p:cNvSpPr>
              <a:spLocks noChangeShapeType="1"/>
            </p:cNvSpPr>
            <p:nvPr/>
          </p:nvSpPr>
          <p:spPr bwMode="auto">
            <a:xfrm>
              <a:off x="4053" y="1350"/>
              <a:ext cx="0" cy="543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606" name="Line 2072"/>
            <p:cNvSpPr>
              <a:spLocks noChangeShapeType="1"/>
            </p:cNvSpPr>
            <p:nvPr/>
          </p:nvSpPr>
          <p:spPr bwMode="auto">
            <a:xfrm>
              <a:off x="4124" y="1350"/>
              <a:ext cx="0" cy="63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prstDash val="solid"/>
              <a:round/>
              <a:headEnd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609" name="Line 2075"/>
            <p:cNvSpPr>
              <a:spLocks noChangeShapeType="1"/>
            </p:cNvSpPr>
            <p:nvPr/>
          </p:nvSpPr>
          <p:spPr bwMode="auto">
            <a:xfrm>
              <a:off x="4196" y="1350"/>
              <a:ext cx="0" cy="67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8" name="Line 1999"/>
          <p:cNvSpPr>
            <a:spLocks noChangeShapeType="1"/>
          </p:cNvSpPr>
          <p:nvPr/>
        </p:nvSpPr>
        <p:spPr bwMode="auto">
          <a:xfrm flipH="1" flipV="1">
            <a:off x="3790949" y="2077148"/>
            <a:ext cx="2" cy="134939"/>
          </a:xfrm>
          <a:prstGeom prst="line">
            <a:avLst/>
          </a:prstGeom>
          <a:noFill/>
          <a:ln w="25400">
            <a:solidFill>
              <a:srgbClr val="FFFF00"/>
            </a:solidFill>
            <a:prstDash val="solid"/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9" name="Line 1999"/>
          <p:cNvSpPr>
            <a:spLocks noChangeShapeType="1"/>
          </p:cNvSpPr>
          <p:nvPr/>
        </p:nvSpPr>
        <p:spPr bwMode="auto">
          <a:xfrm flipH="1" flipV="1">
            <a:off x="4948235" y="2074862"/>
            <a:ext cx="2" cy="134939"/>
          </a:xfrm>
          <a:prstGeom prst="line">
            <a:avLst/>
          </a:prstGeom>
          <a:noFill/>
          <a:ln w="254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0" name="Line 1999"/>
          <p:cNvSpPr>
            <a:spLocks noChangeShapeType="1"/>
          </p:cNvSpPr>
          <p:nvPr/>
        </p:nvSpPr>
        <p:spPr bwMode="auto">
          <a:xfrm flipH="1" flipV="1">
            <a:off x="6087268" y="2074862"/>
            <a:ext cx="2" cy="134939"/>
          </a:xfrm>
          <a:prstGeom prst="line">
            <a:avLst/>
          </a:prstGeom>
          <a:noFill/>
          <a:ln w="25400">
            <a:solidFill>
              <a:srgbClr val="FFFF00"/>
            </a:solidFill>
            <a:prstDash val="solid"/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9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7786"/>
            <a:ext cx="6858000" cy="464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/>
          </p:cNvSpPr>
          <p:nvPr/>
        </p:nvSpPr>
        <p:spPr bwMode="auto">
          <a:xfrm>
            <a:off x="304800" y="838200"/>
            <a:ext cx="85344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200" dirty="0">
                <a:latin typeface="Times New Roman" pitchFamily="18" charset="0"/>
                <a:cs typeface="Times New Roman" pitchFamily="18" charset="0"/>
                <a:sym typeface="Times New Roman" charset="0"/>
              </a:rPr>
              <a:t>In a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  <a:sym typeface="Times New Roman" charset="0"/>
              </a:rPr>
              <a:t> 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  <a:sym typeface="Times New Roman" charset="0"/>
              </a:rPr>
              <a:t>periodic electric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  <a:sym typeface="Times New Roman" charset="0"/>
              </a:rPr>
              <a:t>field, 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  <a:sym typeface="Times New Roman" charset="0"/>
              </a:rPr>
              <a:t>there will be oscillations between ns and np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  <a:sym typeface="Times New Roman" charset="0"/>
              </a:rPr>
              <a:t>states, 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  <a:sym typeface="Times New Roman" charset="0"/>
              </a:rPr>
              <a:t>if the external field frequency will coincide with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  <a:sym typeface="Times New Roman" charset="0"/>
              </a:rPr>
              <a:t>ns - np 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  <a:sym typeface="Times New Roman" charset="0"/>
              </a:rPr>
              <a:t>frequency.</a:t>
            </a:r>
            <a:r>
              <a:rPr lang="en-US" altLang="en-US" sz="2200" dirty="0">
                <a:latin typeface="Times New Roman" pitchFamily="18" charset="0"/>
                <a:ea typeface="Lucida Grande" charset="0"/>
                <a:cs typeface="Times New Roman" pitchFamily="18" charset="0"/>
                <a:sym typeface="Lucida Grande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5861167"/>
            <a:ext cx="3622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theoretical input!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48400" y="3361699"/>
                <a:ext cx="274320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𝑛𝑝</m:t>
                          </m:r>
                        </m:sub>
                      </m:sSub>
                      <m:r>
                        <a:rPr lang="en-GB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𝑙𝑎𝑏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361699"/>
                <a:ext cx="2743200" cy="490199"/>
              </a:xfrm>
              <a:prstGeom prst="rect">
                <a:avLst/>
              </a:prstGeom>
              <a:blipFill rotWithShape="1">
                <a:blip r:embed="rId3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1475857" y="81756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Energy splitting measurement</a:t>
            </a:r>
          </a:p>
        </p:txBody>
      </p:sp>
    </p:spTree>
    <p:extLst>
      <p:ext uri="{BB962C8B-B14F-4D97-AF65-F5344CB8AC3E}">
        <p14:creationId xmlns:p14="http://schemas.microsoft.com/office/powerpoint/2010/main" val="16688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its prediction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1" y="520395"/>
            <a:ext cx="892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the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breaking.</a:t>
            </a:r>
            <a:endParaRPr lang="ro-RO" sz="2400" dirty="0"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215839" y="1367519"/>
            <a:ext cx="8600496" cy="1002253"/>
            <a:chOff x="203472" y="1916010"/>
            <a:chExt cx="8600496" cy="1002253"/>
          </a:xfrm>
        </p:grpSpPr>
        <p:sp>
          <p:nvSpPr>
            <p:cNvPr id="4" name="Rectangle 3"/>
            <p:cNvSpPr/>
            <p:nvPr/>
          </p:nvSpPr>
          <p:spPr>
            <a:xfrm>
              <a:off x="203472" y="1916010"/>
              <a:ext cx="476111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u,d,s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4584" y="2187014"/>
              <a:ext cx="38393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proportional  to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o-RO" sz="2400" dirty="0">
                <a:latin typeface="Script MT Bold" panose="030406020406070809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3472" y="2456598"/>
              <a:ext cx="479477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879" y="2564903"/>
            <a:ext cx="8839683" cy="1832670"/>
            <a:chOff x="116154" y="3200241"/>
            <a:chExt cx="8839683" cy="1832670"/>
          </a:xfrm>
        </p:grpSpPr>
        <p:sp>
          <p:nvSpPr>
            <p:cNvPr id="6" name="TextBox 5"/>
            <p:cNvSpPr txBox="1"/>
            <p:nvPr/>
          </p:nvSpPr>
          <p:spPr>
            <a:xfrm>
              <a:off x="116154" y="3217029"/>
              <a:ext cx="8839683" cy="18158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QCD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provides cross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sections with 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precision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Perturbation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heory is working at </a:t>
              </a:r>
              <a:r>
                <a:rPr lang="en-US" sz="2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momentum transfer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Q.</a:t>
              </a:r>
            </a:p>
            <a:p>
              <a:pPr marL="342900" indent="-342900">
                <a:buAutoNum type="arabicPeriod"/>
              </a:pP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Unitarity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condition. </a:t>
              </a:r>
            </a:p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large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contribution of </a:t>
              </a:r>
              <a:r>
                <a:rPr lang="en-US" sz="22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the cross section is proportional to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1/Q</a:t>
              </a:r>
              <a:r>
                <a:rPr lang="en-US" sz="22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Therefore these experiments checked only the </a:t>
              </a:r>
              <a:r>
                <a:rPr lang="en-US" sz="2200" dirty="0" err="1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 precision.</a:t>
              </a:r>
              <a:endParaRPr lang="ro-RO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55" y="3200241"/>
              <a:ext cx="231616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3472" y="4581128"/>
            <a:ext cx="885009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sz="22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predictions, we must study the </a:t>
            </a:r>
          </a:p>
          <a:p>
            <a:pPr marL="0" lvl="1" algn="ctr"/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momentum transfer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860" y="5525353"/>
            <a:ext cx="88500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calculations and Chiral Perturbation Theory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Lattice-----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------Effective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4" y="908720"/>
            <a:ext cx="913859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DIRAC collaboration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.(2015)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436±61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long-lived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  110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sec) 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-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breakup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foil(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8207" y="2492896"/>
            <a:ext cx="9152207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short-lived atoms lifetime measurement allowed to  evaluate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ππ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long-lived atoms will allow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Lamb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 depending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ππ scattering 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combination: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 evaluate the 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separately.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long-lived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13" y="499537"/>
            <a:ext cx="912449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  <a:endParaRPr lang="en-GB" sz="2000" dirty="0"/>
          </a:p>
          <a:p>
            <a:r>
              <a:rPr lang="en-US" sz="2000" b="1" dirty="0" smtClean="0"/>
              <a:t> </a:t>
            </a:r>
            <a:endParaRPr lang="en-GB" sz="2000" dirty="0"/>
          </a:p>
          <a:p>
            <a:r>
              <a:rPr lang="en-US" sz="3200" dirty="0"/>
              <a:t>In 2018, DIRAC will perform a search for proton-antiproton Coulomb pairs and thus proton- antiproton atoms with the same strategy as in the </a:t>
            </a:r>
            <a:r>
              <a:rPr lang="en-US" sz="3200" i="1" dirty="0"/>
              <a:t>K</a:t>
            </a:r>
            <a:r>
              <a:rPr lang="en-US" sz="3200" i="1" baseline="30000" dirty="0"/>
              <a:t>+</a:t>
            </a:r>
            <a:r>
              <a:rPr lang="en-US" sz="3200" i="1" dirty="0"/>
              <a:t>K</a:t>
            </a:r>
            <a:r>
              <a:rPr lang="en-US" sz="3200" i="1" baseline="30000" dirty="0"/>
              <a:t>−</a:t>
            </a:r>
            <a:r>
              <a:rPr lang="en-US" sz="3200" dirty="0"/>
              <a:t> </a:t>
            </a:r>
            <a:r>
              <a:rPr lang="en-US" sz="3200" dirty="0" smtClean="0"/>
              <a:t>case.   </a:t>
            </a:r>
            <a:endParaRPr lang="en-GB" sz="3200" dirty="0"/>
          </a:p>
          <a:p>
            <a:r>
              <a:rPr lang="en-US" sz="2800" dirty="0" smtClean="0"/>
              <a:t>  </a:t>
            </a:r>
            <a:endParaRPr lang="en-GB" sz="28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41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2787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25284" y="116632"/>
            <a:ext cx="91408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5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 smtClean="0">
                <a:solidFill>
                  <a:srgbClr val="FF0000"/>
                </a:solidFill>
              </a:rPr>
              <a:t>Proton-antiproton </a:t>
            </a:r>
            <a:r>
              <a:rPr lang="en-US" sz="28700" b="1" dirty="0">
                <a:solidFill>
                  <a:srgbClr val="FF0000"/>
                </a:solidFill>
              </a:rPr>
              <a:t>pair </a:t>
            </a:r>
            <a:r>
              <a:rPr lang="en-US" sz="28700" b="1" dirty="0" smtClean="0">
                <a:solidFill>
                  <a:srgbClr val="FF0000"/>
                </a:solidFill>
              </a:rPr>
              <a:t>analysis  </a:t>
            </a:r>
            <a:endParaRPr lang="en-GB" sz="287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8318"/>
            <a:ext cx="9124496" cy="5878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  <a:r>
              <a:rPr lang="en-US" sz="3200" b="1" dirty="0" smtClean="0">
                <a:solidFill>
                  <a:srgbClr val="00B050"/>
                </a:solidFill>
              </a:rPr>
              <a:t>Coulomb </a:t>
            </a:r>
            <a:r>
              <a:rPr lang="en-US" sz="3200" b="1" dirty="0">
                <a:solidFill>
                  <a:srgbClr val="00B050"/>
                </a:solidFill>
              </a:rPr>
              <a:t>correlations as a possible new physical method to investigate the   particles production in the coordinate space.  </a:t>
            </a:r>
            <a:endParaRPr lang="en-GB" sz="2800" dirty="0">
              <a:solidFill>
                <a:srgbClr val="00B050"/>
              </a:solidFill>
            </a:endParaRPr>
          </a:p>
          <a:p>
            <a:endParaRPr lang="en-US" sz="3200" dirty="0" smtClean="0"/>
          </a:p>
          <a:p>
            <a:r>
              <a:rPr lang="en-US" sz="3200" dirty="0"/>
              <a:t>The shape of Coulomb correlation curve for </a:t>
            </a:r>
            <a:r>
              <a:rPr lang="en-US" sz="3200" i="1" dirty="0"/>
              <a:t>K</a:t>
            </a:r>
            <a:r>
              <a:rPr lang="en-US" sz="3200" baseline="30000" dirty="0"/>
              <a:t>+</a:t>
            </a:r>
            <a:r>
              <a:rPr lang="en-US" sz="3200" i="1" dirty="0"/>
              <a:t>K</a:t>
            </a:r>
            <a:r>
              <a:rPr lang="en-US" sz="3200" baseline="30000" dirty="0"/>
              <a:t>–</a:t>
            </a:r>
            <a:r>
              <a:rPr lang="en-US" sz="3200" dirty="0"/>
              <a:t> and proton-antiproton pairs is expected to be much sensitive </a:t>
            </a:r>
            <a:r>
              <a:rPr lang="en-US" sz="3200" dirty="0" smtClean="0"/>
              <a:t>to the </a:t>
            </a:r>
            <a:r>
              <a:rPr lang="en-US" sz="3200" dirty="0"/>
              <a:t>size of particle production region compared to the case of </a:t>
            </a:r>
            <a:r>
              <a:rPr lang="en-US" sz="3200" i="1" dirty="0"/>
              <a:t>π</a:t>
            </a:r>
            <a:r>
              <a:rPr lang="en-US" sz="3200" baseline="30000" dirty="0"/>
              <a:t>+</a:t>
            </a:r>
            <a:r>
              <a:rPr lang="en-US" sz="3200" i="1" dirty="0"/>
              <a:t>π</a:t>
            </a:r>
            <a:r>
              <a:rPr lang="en-US" sz="3200" baseline="30000" dirty="0"/>
              <a:t>–</a:t>
            </a:r>
            <a:r>
              <a:rPr lang="en-US" sz="3200" dirty="0"/>
              <a:t> pairs. Thus, detailed study of this shape could open a possibility to evaluate the size of production region for such pairs. The investigation is planned for 2018. </a:t>
            </a:r>
            <a:endParaRPr lang="en-GB" sz="32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42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1043608" y="83503"/>
            <a:ext cx="66967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5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>
                <a:solidFill>
                  <a:srgbClr val="FF0000"/>
                </a:solidFill>
              </a:rPr>
              <a:t>Coulomb correlations </a:t>
            </a:r>
            <a:endParaRPr lang="en-GB" sz="287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43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1043608" y="83503"/>
            <a:ext cx="66967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5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>
                <a:solidFill>
                  <a:srgbClr val="FF0000"/>
                </a:solidFill>
              </a:rPr>
              <a:t>Coulomb correlations </a:t>
            </a:r>
            <a:endParaRPr lang="en-GB" sz="287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121964"/>
                  </p:ext>
                </p:extLst>
              </p:nvPr>
            </p:nvGraphicFramePr>
            <p:xfrm>
              <a:off x="251520" y="764704"/>
              <a:ext cx="5112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920">
                      <a:extLst>
                        <a:ext uri="{9D8B030D-6E8A-4147-A177-3AD203B41FA5}">
                          <a16:colId xmlns:a16="http://schemas.microsoft.com/office/drawing/2014/main" xmlns="" val="4284366950"/>
                        </a:ext>
                      </a:extLst>
                    </a:gridCol>
                    <a:gridCol w="2118143">
                      <a:extLst>
                        <a:ext uri="{9D8B030D-6E8A-4147-A177-3AD203B41FA5}">
                          <a16:colId xmlns:a16="http://schemas.microsoft.com/office/drawing/2014/main" xmlns="" val="1016928205"/>
                        </a:ext>
                      </a:extLst>
                    </a:gridCol>
                    <a:gridCol w="2091505">
                      <a:extLst>
                        <a:ext uri="{9D8B030D-6E8A-4147-A177-3AD203B41FA5}">
                          <a16:colId xmlns:a16="http://schemas.microsoft.com/office/drawing/2014/main" xmlns="" val="16585233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Atom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Borh</a:t>
                          </a:r>
                          <a:r>
                            <a:rPr lang="en-US" dirty="0" smtClean="0"/>
                            <a:t> radius </a:t>
                          </a:r>
                          <a:r>
                            <a:rPr lang="en-US" i="1" dirty="0" err="1" smtClean="0"/>
                            <a:t>a</a:t>
                          </a:r>
                          <a:r>
                            <a:rPr lang="en-US" i="1" baseline="-25000" dirty="0" err="1" smtClean="0"/>
                            <a:t>B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Resonance  c</a:t>
                          </a:r>
                          <a:r>
                            <a:rPr lang="el-GR" dirty="0" smtClean="0"/>
                            <a:t>τ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84823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   23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139161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i="1" baseline="0" dirty="0" smtClean="0"/>
                            <a:t>K</a:t>
                          </a:r>
                          <a:endParaRPr lang="ru-RU" i="1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+ </a:t>
                          </a:r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89968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  46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7688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33877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121964"/>
                  </p:ext>
                </p:extLst>
              </p:nvPr>
            </p:nvGraphicFramePr>
            <p:xfrm>
              <a:off x="251520" y="764704"/>
              <a:ext cx="5112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920">
                      <a:extLst>
                        <a:ext uri="{9D8B030D-6E8A-4147-A177-3AD203B41FA5}">
                          <a16:colId xmlns:a16="http://schemas.microsoft.com/office/drawing/2014/main" val="4284366950"/>
                        </a:ext>
                      </a:extLst>
                    </a:gridCol>
                    <a:gridCol w="2118143">
                      <a:extLst>
                        <a:ext uri="{9D8B030D-6E8A-4147-A177-3AD203B41FA5}">
                          <a16:colId xmlns:a16="http://schemas.microsoft.com/office/drawing/2014/main" val="1016928205"/>
                        </a:ext>
                      </a:extLst>
                    </a:gridCol>
                    <a:gridCol w="2091505">
                      <a:extLst>
                        <a:ext uri="{9D8B030D-6E8A-4147-A177-3AD203B41FA5}">
                          <a16:colId xmlns:a16="http://schemas.microsoft.com/office/drawing/2014/main" val="16585233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Atom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Borh</a:t>
                          </a:r>
                          <a:r>
                            <a:rPr lang="en-US" dirty="0" smtClean="0"/>
                            <a:t> radius </a:t>
                          </a:r>
                          <a:r>
                            <a:rPr lang="en-US" i="1" dirty="0" err="1" smtClean="0"/>
                            <a:t>a</a:t>
                          </a:r>
                          <a:r>
                            <a:rPr lang="en-US" i="1" baseline="-25000" dirty="0" err="1" smtClean="0"/>
                            <a:t>B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Resonance  c</a:t>
                          </a:r>
                          <a:r>
                            <a:rPr lang="el-GR" dirty="0" smtClean="0"/>
                            <a:t>τ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4823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   23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39161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i="1" baseline="0" dirty="0" smtClean="0"/>
                            <a:t>K</a:t>
                          </a:r>
                          <a:endParaRPr lang="ru-RU" i="1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+ </a:t>
                          </a:r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968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  46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88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408197" r="-47027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87757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62352"/>
              </p:ext>
            </p:extLst>
          </p:nvPr>
        </p:nvGraphicFramePr>
        <p:xfrm>
          <a:off x="265862" y="2822566"/>
          <a:ext cx="43559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79">
                  <a:extLst>
                    <a:ext uri="{9D8B030D-6E8A-4147-A177-3AD203B41FA5}">
                      <a16:colId xmlns:a16="http://schemas.microsoft.com/office/drawing/2014/main" xmlns="" val="286367369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6850312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72875537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373509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Nublear</a:t>
                      </a:r>
                      <a:r>
                        <a:rPr lang="en-US" dirty="0" smtClean="0"/>
                        <a:t> radius [</a:t>
                      </a:r>
                      <a:r>
                        <a:rPr lang="en-US" dirty="0" err="1" smtClean="0"/>
                        <a:t>fm</a:t>
                      </a:r>
                      <a:r>
                        <a:rPr lang="en-US" dirty="0" smtClean="0"/>
                        <a:t>]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7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414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963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195.08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91550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4441" y="4823552"/>
                <a:ext cx="6192688" cy="68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41" y="4823552"/>
                <a:ext cx="6192688" cy="687368"/>
              </a:xfrm>
              <a:prstGeom prst="rect">
                <a:avLst/>
              </a:prstGeom>
              <a:blipFill>
                <a:blip r:embed="rId3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008" y="4361887"/>
                <a:ext cx="889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Coulomb correlation  with account of size of pair production region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8" y="4361887"/>
                <a:ext cx="8895512" cy="461665"/>
              </a:xfrm>
              <a:prstGeom prst="rect">
                <a:avLst/>
              </a:prstGeom>
              <a:blipFill>
                <a:blip r:embed="rId4"/>
                <a:stretch>
                  <a:fillRect l="-109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78537" y="5668982"/>
            <a:ext cx="398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Point-like Coulomb correlation</a:t>
            </a:r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99592" y="4735455"/>
            <a:ext cx="624408" cy="313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90800" y="5306019"/>
            <a:ext cx="549247" cy="500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435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7" name="Picture 8117"/>
          <p:cNvPicPr/>
          <p:nvPr/>
        </p:nvPicPr>
        <p:blipFill>
          <a:blip r:embed="rId2"/>
          <a:stretch>
            <a:fillRect/>
          </a:stretch>
        </p:blipFill>
        <p:spPr>
          <a:xfrm>
            <a:off x="1810703" y="727075"/>
            <a:ext cx="5522595" cy="54038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002020" y="6130925"/>
            <a:ext cx="13315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Q [MeV/c]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75740" y="727075"/>
            <a:ext cx="347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sym typeface="+mn-ea"/>
              </a:rPr>
              <a:t>N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475740" y="3528060"/>
            <a:ext cx="347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sym typeface="+mn-ea"/>
              </a:rPr>
              <a:t>N</a:t>
            </a:r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068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4120" y="667385"/>
            <a:ext cx="6564630" cy="6087110"/>
            <a:chOff x="1221" y="1003"/>
            <a:chExt cx="10338" cy="9586"/>
          </a:xfrm>
        </p:grpSpPr>
        <p:grpSp>
          <p:nvGrpSpPr>
            <p:cNvPr id="7" name="Group 6"/>
            <p:cNvGrpSpPr/>
            <p:nvPr/>
          </p:nvGrpSpPr>
          <p:grpSpPr>
            <a:xfrm>
              <a:off x="1221" y="1511"/>
              <a:ext cx="10338" cy="9079"/>
              <a:chOff x="1121" y="1678"/>
              <a:chExt cx="10338" cy="9367"/>
            </a:xfrm>
          </p:grpSpPr>
          <p:graphicFrame>
            <p:nvGraphicFramePr>
              <p:cNvPr id="2" name="Object 1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65" y="1678"/>
              <a:ext cx="10094" cy="8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4" r:id="rId3" imgW="4520565" imgH="6305550" progId="AcroExch.Document.DC">
                      <p:embed/>
                    </p:oleObj>
                  </mc:Choice>
                  <mc:Fallback>
                    <p:oleObj r:id="rId3" imgW="4520565" imgH="6305550" progId="AcroExch.Document.DC">
                      <p:embed/>
                      <p:pic>
                        <p:nvPicPr>
                          <p:cNvPr id="2" name="Object 1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4"/>
                          <a:srcRect l="3361" t="37562" r="22245" b="2792"/>
                          <a:stretch>
                            <a:fillRect/>
                          </a:stretch>
                        </p:blipFill>
                        <p:spPr>
                          <a:xfrm>
                            <a:off x="1365" y="1678"/>
                            <a:ext cx="10094" cy="87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Text Box 2"/>
              <p:cNvSpPr txBox="1"/>
              <p:nvPr/>
            </p:nvSpPr>
            <p:spPr>
              <a:xfrm>
                <a:off x="9219" y="10397"/>
                <a:ext cx="2026" cy="64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Q[MeV/c]</a:t>
                </a:r>
              </a:p>
            </p:txBody>
          </p:sp>
          <p:sp>
            <p:nvSpPr>
              <p:cNvPr id="4" name="Text Box 3"/>
              <p:cNvSpPr txBox="1"/>
              <p:nvPr/>
            </p:nvSpPr>
            <p:spPr>
              <a:xfrm>
                <a:off x="1121" y="1821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5" name="Text Box 4"/>
              <p:cNvSpPr txBox="1"/>
              <p:nvPr/>
            </p:nvSpPr>
            <p:spPr>
              <a:xfrm>
                <a:off x="1121" y="4610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6" name="Text Box 5"/>
              <p:cNvSpPr txBox="1"/>
              <p:nvPr/>
            </p:nvSpPr>
            <p:spPr>
              <a:xfrm>
                <a:off x="1121" y="7398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249" y="1003"/>
              <a:ext cx="4526" cy="628"/>
            </a:xfrm>
            <a:prstGeom prst="rect">
              <a:avLst/>
            </a:prstGeom>
            <a:solidFill>
              <a:srgbClr val="FFFF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Coulomb pairs ratio</a:t>
              </a:r>
            </a:p>
          </p:txBody>
        </p:sp>
      </p:grpSp>
      <p:sp>
        <p:nvSpPr>
          <p:cNvPr id="15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923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27"/>
          <p:cNvPicPr/>
          <p:nvPr/>
        </p:nvPicPr>
        <p:blipFill>
          <a:blip r:embed="rId2"/>
          <a:stretch>
            <a:fillRect/>
          </a:stretch>
        </p:blipFill>
        <p:spPr>
          <a:xfrm>
            <a:off x="313631" y="332656"/>
            <a:ext cx="8676456" cy="5490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5822775"/>
            <a:ext cx="83529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836295" algn="ctr"/>
                <a:tab pos="1550035" algn="ctr"/>
                <a:tab pos="2272665" algn="ctr"/>
                <a:tab pos="3001645" algn="ctr"/>
                <a:tab pos="3715385" algn="ctr"/>
                <a:tab pos="4441190" algn="ctr"/>
                <a:tab pos="5144770" algn="ctr"/>
                <a:tab pos="5965825" algn="r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-20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15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10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10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15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20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211471"/>
            <a:ext cx="66247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>
              <a:lnSpc>
                <a:spcPct val="107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en-US" i="1" baseline="-25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for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between 0-1 MeV (accidentals subtracted)       MeV/c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1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0917922-7C75-43AA-A4D3-2765FD57F4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7563" y="2564904"/>
          <a:ext cx="770485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4143">
                  <a:extLst>
                    <a:ext uri="{9D8B030D-6E8A-4147-A177-3AD203B41FA5}">
                      <a16:colId xmlns:a16="http://schemas.microsoft.com/office/drawing/2014/main" xmlns="" val="2649152728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xmlns="" val="1213590833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xmlns="" val="1697045589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xmlns="" val="2733087364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xmlns="" val="18183204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xmlns="" val="1216233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8359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i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x 10</a:t>
                      </a:r>
                      <a:r>
                        <a:rPr lang="en-US" sz="16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2.46 ± </a:t>
                      </a:r>
                      <a:r>
                        <a:rPr lang="el-GR" sz="15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5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 ± 0.01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0.86 ± 0.03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 ± 0.06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 ± 0.3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25505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i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x 10</a:t>
                      </a:r>
                      <a:r>
                        <a:rPr lang="en-US" sz="16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 ± </a:t>
                      </a:r>
                      <a:r>
                        <a:rPr lang="el-GR" sz="15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5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 ± </a:t>
                      </a:r>
                      <a:r>
                        <a:rPr lang="el-GR" sz="15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5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 ± 0.03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 ± 0.06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 ± 0.3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3526252"/>
                  </a:ext>
                </a:extLst>
              </a:tr>
            </a:tbl>
          </a:graphicData>
        </a:graphic>
      </p:graphicFrame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1DA848C0-A831-493D-ACEE-4D1F3D8F2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WordArt 98">
            <a:extLst>
              <a:ext uri="{FF2B5EF4-FFF2-40B4-BE49-F238E27FC236}">
                <a16:creationId xmlns:a16="http://schemas.microsoft.com/office/drawing/2014/main" xmlns="" id="{544D3253-6807-4A1F-A5C6-1065751459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19077"/>
            <a:ext cx="82089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atomic states distribution at the exit of Be target on quantum numbers (n l 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D7D3FD-AAD5-4BE7-88E7-933440AFB569}"/>
              </a:ext>
            </a:extLst>
          </p:cNvPr>
          <p:cNvSpPr txBox="1"/>
          <p:nvPr/>
        </p:nvSpPr>
        <p:spPr>
          <a:xfrm>
            <a:off x="323112" y="1628800"/>
            <a:ext cx="849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Table: Relative population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a function of principal quantum number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19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Lifetime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long-lived 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5" y="499537"/>
                <a:ext cx="9144000" cy="551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table: the population of atoms as function of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n,l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and the decay length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As a function of 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Number of atoms entered Pt foil: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Pt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501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−80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+184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atomic pairs after Pt foil: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436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±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157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lifetime of long-lived atom in simple approach: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0.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19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stat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75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syst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1.21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0.26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0.77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QED: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.17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The measured ground state lifetime: 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3.15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−0.26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+0.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28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r>
                      <a:rPr lang="en-US" sz="2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US" sz="2400" b="1" i="1" baseline="300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  </a:t>
                </a:r>
                <a:r>
                  <a:rPr lang="en-US" sz="2400" b="1" i="1" baseline="30000" dirty="0" smtClean="0">
                    <a:solidFill>
                      <a:srgbClr val="00B05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" y="499537"/>
                <a:ext cx="9144000" cy="5517985"/>
              </a:xfrm>
              <a:prstGeom prst="rect">
                <a:avLst/>
              </a:prstGeom>
              <a:blipFill>
                <a:blip r:embed="rId2"/>
                <a:stretch>
                  <a:fillRect l="-1067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3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atom lifetime and 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blipFill rotWithShape="1"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458"/>
            <a:ext cx="4255418" cy="41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627223"/>
            <a:ext cx="5472608" cy="84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r>
              <a:rPr lang="en-GB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=(3.5±0.4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)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10</a:t>
            </a:r>
            <a:r>
              <a:rPr lang="en-US" sz="2400" baseline="30000" dirty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 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evaluation error from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|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68" y="1734201"/>
            <a:ext cx="4709069" cy="45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scattering 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96" y="775050"/>
            <a:ext cx="871892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  <a:r>
              <a:rPr lang="el-GR" sz="2400" i="1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chiral symmetry world are zero</a:t>
            </a:r>
            <a:r>
              <a:rPr lang="en-US" dirty="0" smtClean="0"/>
              <a:t>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 the scattering length values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very sensitive to the </a:t>
            </a:r>
            <a:r>
              <a:rPr lang="en-US" sz="2400" dirty="0" smtClean="0">
                <a:solidFill>
                  <a:srgbClr val="0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sym.br.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123" y="2676546"/>
            <a:ext cx="871892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Lattice QCD the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at threshold is a relatively simple process. It gives </a:t>
            </a:r>
            <a:r>
              <a:rPr lang="el-GR" sz="2400" i="1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 with an average precision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precision will be improved in the near future.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664" y="4466557"/>
            <a:ext cx="873586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only one experimental data: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 collaboration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349±62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atomic pairs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Phys.Rev.Lett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2016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with an average precision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34%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Phys.Rev.D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2017).</a:t>
            </a:r>
            <a:endParaRPr lang="en-US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561111"/>
              </p:ext>
            </p:extLst>
          </p:nvPr>
        </p:nvGraphicFramePr>
        <p:xfrm>
          <a:off x="755576" y="622578"/>
          <a:ext cx="7154570" cy="433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" r:id="rId3" imgW="3569335" imgH="2162810" progId="AcroExch.Document.DC">
                  <p:embed/>
                </p:oleObj>
              </mc:Choice>
              <mc:Fallback>
                <p:oleObj r:id="rId3" imgW="3569335" imgH="2162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622578"/>
                        <a:ext cx="7154570" cy="433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556527" y="4958340"/>
            <a:ext cx="8034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8. |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experimental distribution after subtraction of background obtained with 3 parameter fit (black points with statistical error) and after subtraction of background obtained with 2 parameter fit (blue dashed line), comparing to the simulated distribution of atomic pairs (red dotted-dashed line). </a:t>
            </a:r>
          </a:p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fit procedures have been applied to the 1-dimensional |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distribution.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atomic pairs number in the region |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2,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 obtained with 3 parameter fit is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435±03 and with 2 parameter fit is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579±64.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0F944E14-30FE-4E0E-A1B5-6E361AE1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WordArt 98">
            <a:extLst>
              <a:ext uri="{FF2B5EF4-FFF2-40B4-BE49-F238E27FC236}">
                <a16:creationId xmlns:a16="http://schemas.microsoft.com/office/drawing/2014/main" xmlns="" id="{9E315017-B7C3-4AE6-8732-141BDF3F6F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Long-lived states of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EE9411D-B873-490B-9CEA-E8C508F9F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50</a:t>
            </a:fld>
            <a:endParaRPr lang="ru-RU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CEB25BAA-0BAB-4A26-9FB3-7FC1192B3DF2}"/>
              </a:ext>
            </a:extLst>
          </p:cNvPr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4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8190000" y="1053000"/>
            <a:ext cx="756000" cy="756000"/>
            <a:chOff x="7968000" y="837000"/>
            <a:chExt cx="1008000" cy="1008000"/>
          </a:xfrm>
        </p:grpSpPr>
        <p:sp>
          <p:nvSpPr>
            <p:cNvPr id="29" name="Овал 28"/>
            <p:cNvSpPr/>
            <p:nvPr/>
          </p:nvSpPr>
          <p:spPr>
            <a:xfrm>
              <a:off x="7968000" y="837000"/>
              <a:ext cx="1008000" cy="10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8388" y="837000"/>
              <a:ext cx="43200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i="1" dirty="0">
                  <a:solidFill>
                    <a:schemeClr val="bg1"/>
                  </a:solidFill>
                </a:rPr>
                <a:t>1</a:t>
              </a:r>
              <a:endParaRPr lang="ru-RU" sz="405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743791" y="1546255"/>
            <a:ext cx="2052000" cy="1597897"/>
            <a:chOff x="7658388" y="918674"/>
            <a:chExt cx="2736000" cy="2130529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658388" y="918674"/>
              <a:ext cx="2736000" cy="212811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7874388" y="933861"/>
              <a:ext cx="2216944" cy="2115342"/>
              <a:chOff x="1415440" y="940890"/>
              <a:chExt cx="2216944" cy="2115342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415440" y="1269000"/>
                <a:ext cx="1800000" cy="0"/>
              </a:xfrm>
              <a:prstGeom prst="line">
                <a:avLst/>
              </a:prstGeom>
              <a:ln w="254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1415440" y="2709000"/>
                <a:ext cx="1800000" cy="0"/>
              </a:xfrm>
              <a:prstGeom prst="line">
                <a:avLst/>
              </a:prstGeom>
              <a:ln w="254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4" name="Группа 33"/>
              <p:cNvGrpSpPr/>
              <p:nvPr/>
            </p:nvGrpSpPr>
            <p:grpSpPr>
              <a:xfrm>
                <a:off x="2063440" y="1413000"/>
                <a:ext cx="1152000" cy="504000"/>
                <a:chOff x="2063440" y="1413000"/>
                <a:chExt cx="1152000" cy="504000"/>
              </a:xfrm>
            </p:grpSpPr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2315440" y="1413000"/>
                  <a:ext cx="9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2315440" y="1917000"/>
                  <a:ext cx="9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0" name="Дуга 49"/>
                <p:cNvSpPr>
                  <a:spLocks noChangeAspect="1"/>
                </p:cNvSpPr>
                <p:nvPr/>
              </p:nvSpPr>
              <p:spPr>
                <a:xfrm flipH="1">
                  <a:off x="2063440" y="1413000"/>
                  <a:ext cx="504000" cy="504000"/>
                </a:xfrm>
                <a:prstGeom prst="arc">
                  <a:avLst>
                    <a:gd name="adj1" fmla="val 16195169"/>
                    <a:gd name="adj2" fmla="val 5432111"/>
                  </a:avLst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p:grpSp>
            <p:nvGrpSpPr>
              <p:cNvPr id="35" name="Группа 34"/>
              <p:cNvGrpSpPr/>
              <p:nvPr/>
            </p:nvGrpSpPr>
            <p:grpSpPr>
              <a:xfrm>
                <a:off x="2063440" y="2060999"/>
                <a:ext cx="1152000" cy="504000"/>
                <a:chOff x="2063440" y="1413000"/>
                <a:chExt cx="1152000" cy="504000"/>
              </a:xfrm>
            </p:grpSpPr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2315440" y="1413000"/>
                  <a:ext cx="9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2315440" y="1917000"/>
                  <a:ext cx="9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Дуга 46"/>
                <p:cNvSpPr>
                  <a:spLocks noChangeAspect="1"/>
                </p:cNvSpPr>
                <p:nvPr/>
              </p:nvSpPr>
              <p:spPr>
                <a:xfrm flipH="1">
                  <a:off x="2063440" y="1413000"/>
                  <a:ext cx="504000" cy="504000"/>
                </a:xfrm>
                <a:prstGeom prst="arc">
                  <a:avLst>
                    <a:gd name="adj1" fmla="val 16195169"/>
                    <a:gd name="adj2" fmla="val 5432111"/>
                  </a:avLst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05631" y="1145046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5631" y="1145046"/>
                    <a:ext cx="324000" cy="43088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6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305440" y="174897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500" i="1" dirty="0">
                              <a:latin typeface="Cambria Math" panose="02040503050406030204" pitchFamily="18" charset="0"/>
                            </a:rPr>
                            <m:t>ϕ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5440" y="1748971"/>
                    <a:ext cx="324000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30000" b="-943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891440" y="133062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440" y="1330621"/>
                    <a:ext cx="324000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891440" y="940890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440" y="940890"/>
                    <a:ext cx="324000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891440" y="1576034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440" y="1576034"/>
                    <a:ext cx="324000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891440" y="1976145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440" y="1976145"/>
                    <a:ext cx="324000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889925" y="2225235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925" y="2225235"/>
                    <a:ext cx="324000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889925" y="2625345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925" y="2625345"/>
                    <a:ext cx="324000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308384" y="2432319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500" i="1" dirty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8384" y="2432319"/>
                    <a:ext cx="324000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Группа 2"/>
          <p:cNvGrpSpPr/>
          <p:nvPr/>
        </p:nvGrpSpPr>
        <p:grpSpPr>
          <a:xfrm>
            <a:off x="891206" y="1562917"/>
            <a:ext cx="2052000" cy="1596083"/>
            <a:chOff x="1188274" y="940890"/>
            <a:chExt cx="2736000" cy="212811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88274" y="940890"/>
              <a:ext cx="2736000" cy="212811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1415440" y="940890"/>
              <a:ext cx="2194720" cy="2115342"/>
              <a:chOff x="1415440" y="940890"/>
              <a:chExt cx="2194720" cy="2115342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1415440" y="940890"/>
                <a:ext cx="2194720" cy="2115342"/>
                <a:chOff x="1415440" y="940890"/>
                <a:chExt cx="2194720" cy="2115342"/>
              </a:xfrm>
            </p:grpSpPr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1415440" y="1269000"/>
                  <a:ext cx="18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1415440" y="2709000"/>
                  <a:ext cx="18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Группа 11"/>
                <p:cNvGrpSpPr/>
                <p:nvPr/>
              </p:nvGrpSpPr>
              <p:grpSpPr>
                <a:xfrm>
                  <a:off x="2063440" y="1413000"/>
                  <a:ext cx="1152000" cy="504000"/>
                  <a:chOff x="2063440" y="1413000"/>
                  <a:chExt cx="1152000" cy="504000"/>
                </a:xfrm>
              </p:grpSpPr>
              <p:cxnSp>
                <p:nvCxnSpPr>
                  <p:cNvPr id="6" name="Прямая соединительная линия 5"/>
                  <p:cNvCxnSpPr/>
                  <p:nvPr/>
                </p:nvCxnSpPr>
                <p:spPr>
                  <a:xfrm>
                    <a:off x="2315440" y="1413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Прямая соединительная линия 7"/>
                  <p:cNvCxnSpPr/>
                  <p:nvPr/>
                </p:nvCxnSpPr>
                <p:spPr>
                  <a:xfrm>
                    <a:off x="2315440" y="1917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Дуга 10"/>
                  <p:cNvSpPr>
                    <a:spLocks noChangeAspect="1"/>
                  </p:cNvSpPr>
                  <p:nvPr/>
                </p:nvSpPr>
                <p:spPr>
                  <a:xfrm flipH="1">
                    <a:off x="2063440" y="1413000"/>
                    <a:ext cx="504000" cy="504000"/>
                  </a:xfrm>
                  <a:prstGeom prst="arc">
                    <a:avLst>
                      <a:gd name="adj1" fmla="val 16195169"/>
                      <a:gd name="adj2" fmla="val 5432111"/>
                    </a:avLst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3" name="Группа 12"/>
                <p:cNvGrpSpPr/>
                <p:nvPr/>
              </p:nvGrpSpPr>
              <p:grpSpPr>
                <a:xfrm>
                  <a:off x="2063440" y="2060999"/>
                  <a:ext cx="1152000" cy="504000"/>
                  <a:chOff x="2063440" y="1413000"/>
                  <a:chExt cx="1152000" cy="504000"/>
                </a:xfrm>
              </p:grpSpPr>
              <p:cxnSp>
                <p:nvCxnSpPr>
                  <p:cNvPr id="14" name="Прямая соединительная линия 13"/>
                  <p:cNvCxnSpPr/>
                  <p:nvPr/>
                </p:nvCxnSpPr>
                <p:spPr>
                  <a:xfrm>
                    <a:off x="2315440" y="1413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Прямая соединительная линия 14"/>
                  <p:cNvCxnSpPr/>
                  <p:nvPr/>
                </p:nvCxnSpPr>
                <p:spPr>
                  <a:xfrm>
                    <a:off x="2315440" y="1917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Дуга 15"/>
                  <p:cNvSpPr>
                    <a:spLocks noChangeAspect="1"/>
                  </p:cNvSpPr>
                  <p:nvPr/>
                </p:nvSpPr>
                <p:spPr>
                  <a:xfrm flipH="1">
                    <a:off x="2063440" y="1413000"/>
                    <a:ext cx="504000" cy="504000"/>
                  </a:xfrm>
                  <a:prstGeom prst="arc">
                    <a:avLst>
                      <a:gd name="adj1" fmla="val 16195169"/>
                      <a:gd name="adj2" fmla="val 5432111"/>
                    </a:avLst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3286160" y="114958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1149585"/>
                      <a:ext cx="324000" cy="43088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6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3286160" y="175012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1500" i="1" dirty="0">
                                <a:latin typeface="Cambria Math" panose="02040503050406030204" pitchFamily="18" charset="0"/>
                              </a:rPr>
                              <m:t>ϕ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1750125"/>
                      <a:ext cx="324000" cy="43088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30000" b="-94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891440" y="1330621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330621"/>
                      <a:ext cx="324000" cy="43088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891440" y="940890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940890"/>
                      <a:ext cx="324000" cy="43088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2891440" y="1576034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576034"/>
                      <a:ext cx="324000" cy="43088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891440" y="197614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976145"/>
                      <a:ext cx="324000" cy="430887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2889925" y="222523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9925" y="2225235"/>
                      <a:ext cx="324000" cy="430887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2889925" y="262534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9925" y="2625345"/>
                      <a:ext cx="324000" cy="430887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512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3286160" y="2425290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2425290"/>
                      <a:ext cx="324000" cy="430887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1" name="Овал 70"/>
              <p:cNvSpPr>
                <a:spLocks/>
              </p:cNvSpPr>
              <p:nvPr/>
            </p:nvSpPr>
            <p:spPr>
              <a:xfrm>
                <a:off x="3196800" y="1892729"/>
                <a:ext cx="108000" cy="18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762000" y="3699000"/>
            <a:ext cx="2052000" cy="1613823"/>
            <a:chOff x="5016000" y="3789000"/>
            <a:chExt cx="2736000" cy="2151764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016000" y="3812654"/>
              <a:ext cx="2736000" cy="212811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5304000" y="3789000"/>
              <a:ext cx="2179200" cy="2115342"/>
              <a:chOff x="5304000" y="3789000"/>
              <a:chExt cx="2179200" cy="2115342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5304000" y="3789000"/>
                <a:ext cx="2179200" cy="2115342"/>
                <a:chOff x="1415440" y="940890"/>
                <a:chExt cx="2179200" cy="2115342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1415440" y="1269000"/>
                  <a:ext cx="18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1415440" y="2709000"/>
                  <a:ext cx="18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Группа 53"/>
                <p:cNvGrpSpPr/>
                <p:nvPr/>
              </p:nvGrpSpPr>
              <p:grpSpPr>
                <a:xfrm>
                  <a:off x="2063440" y="1413000"/>
                  <a:ext cx="1152000" cy="504000"/>
                  <a:chOff x="2063440" y="1413000"/>
                  <a:chExt cx="1152000" cy="504000"/>
                </a:xfrm>
              </p:grpSpPr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>
                    <a:off x="2315440" y="1413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>
                    <a:off x="2315440" y="1917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Дуга 69"/>
                  <p:cNvSpPr>
                    <a:spLocks noChangeAspect="1"/>
                  </p:cNvSpPr>
                  <p:nvPr/>
                </p:nvSpPr>
                <p:spPr>
                  <a:xfrm flipH="1">
                    <a:off x="2063440" y="1413000"/>
                    <a:ext cx="504000" cy="504000"/>
                  </a:xfrm>
                  <a:prstGeom prst="arc">
                    <a:avLst>
                      <a:gd name="adj1" fmla="val 16195169"/>
                      <a:gd name="adj2" fmla="val 5432111"/>
                    </a:avLst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55" name="Группа 54"/>
                <p:cNvGrpSpPr/>
                <p:nvPr/>
              </p:nvGrpSpPr>
              <p:grpSpPr>
                <a:xfrm>
                  <a:off x="2063440" y="2060999"/>
                  <a:ext cx="1152000" cy="504000"/>
                  <a:chOff x="2063440" y="1413000"/>
                  <a:chExt cx="1152000" cy="504000"/>
                </a:xfrm>
              </p:grpSpPr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>
                    <a:off x="2315440" y="1413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/>
                  <p:cNvCxnSpPr/>
                  <p:nvPr/>
                </p:nvCxnSpPr>
                <p:spPr>
                  <a:xfrm>
                    <a:off x="2315440" y="1917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Дуга 66"/>
                  <p:cNvSpPr>
                    <a:spLocks noChangeAspect="1"/>
                  </p:cNvSpPr>
                  <p:nvPr/>
                </p:nvSpPr>
                <p:spPr>
                  <a:xfrm flipH="1">
                    <a:off x="2063440" y="1413000"/>
                    <a:ext cx="504000" cy="504000"/>
                  </a:xfrm>
                  <a:prstGeom prst="arc">
                    <a:avLst>
                      <a:gd name="adj1" fmla="val 16195169"/>
                      <a:gd name="adj2" fmla="val 5432111"/>
                    </a:avLst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3269579" y="1137353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9579" y="1137353"/>
                      <a:ext cx="324000" cy="430887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3270640" y="175012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1500" i="1" dirty="0">
                                <a:latin typeface="Cambria Math" panose="02040503050406030204" pitchFamily="18" charset="0"/>
                              </a:rPr>
                              <m:t>ϕ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70640" y="1750125"/>
                      <a:ext cx="324000" cy="43088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r="-30000" b="-113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2891440" y="1330621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330621"/>
                      <a:ext cx="324000" cy="430887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r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2891440" y="940890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940890"/>
                      <a:ext cx="324000" cy="43088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r="-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2891440" y="1576034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60" name="TextBox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576034"/>
                      <a:ext cx="324000" cy="430887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2891440" y="197614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61" name="TextBox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976145"/>
                      <a:ext cx="324000" cy="430887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r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2889925" y="222523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9925" y="2225235"/>
                      <a:ext cx="324000" cy="430887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2889925" y="262534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63" name="TextBox 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9925" y="2625345"/>
                      <a:ext cx="324000" cy="430887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r="-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3269579" y="2440536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5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9579" y="2440536"/>
                      <a:ext cx="324000" cy="430887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r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2" name="Овал 71"/>
              <p:cNvSpPr>
                <a:spLocks/>
              </p:cNvSpPr>
              <p:nvPr/>
            </p:nvSpPr>
            <p:spPr>
              <a:xfrm>
                <a:off x="7077600" y="4747109"/>
                <a:ext cx="108000" cy="18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15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8190000" y="1053000"/>
            <a:ext cx="756000" cy="1338828"/>
            <a:chOff x="7968000" y="837000"/>
            <a:chExt cx="1008000" cy="1785104"/>
          </a:xfrm>
        </p:grpSpPr>
        <p:sp>
          <p:nvSpPr>
            <p:cNvPr id="29" name="Овал 28"/>
            <p:cNvSpPr/>
            <p:nvPr/>
          </p:nvSpPr>
          <p:spPr>
            <a:xfrm>
              <a:off x="7968000" y="837000"/>
              <a:ext cx="1008000" cy="10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0835" y="837000"/>
              <a:ext cx="92161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i="1" dirty="0">
                  <a:solidFill>
                    <a:schemeClr val="bg1"/>
                  </a:solidFill>
                </a:rPr>
                <a:t>1a</a:t>
              </a:r>
              <a:endParaRPr lang="ru-RU" sz="405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250001" y="2295000"/>
            <a:ext cx="4428000" cy="2268000"/>
            <a:chOff x="3000001" y="1917000"/>
            <a:chExt cx="5904000" cy="3024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000001" y="1917000"/>
              <a:ext cx="5904000" cy="30240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43" name="Группа 142"/>
            <p:cNvGrpSpPr/>
            <p:nvPr/>
          </p:nvGrpSpPr>
          <p:grpSpPr>
            <a:xfrm>
              <a:off x="3216000" y="2090700"/>
              <a:ext cx="5499599" cy="2676600"/>
              <a:chOff x="3216000" y="1040400"/>
              <a:chExt cx="5499599" cy="2676600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3216000" y="1269000"/>
                <a:ext cx="431999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3216000" y="3429000"/>
                <a:ext cx="431999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7535999" y="1269000"/>
                <a:ext cx="720001" cy="4213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7535999" y="1268999"/>
                <a:ext cx="936001" cy="879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7535999" y="1116598"/>
                <a:ext cx="1179600" cy="15240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flipV="1">
                <a:off x="7535999" y="1040400"/>
                <a:ext cx="720001" cy="2285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7535999" y="3429000"/>
                <a:ext cx="720001" cy="7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V="1">
                <a:off x="7535999" y="3213000"/>
                <a:ext cx="1080001" cy="216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7535999" y="3429000"/>
                <a:ext cx="936001" cy="28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V="1">
                <a:off x="7535999" y="3141000"/>
                <a:ext cx="720001" cy="28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Овал 121"/>
              <p:cNvSpPr>
                <a:spLocks noChangeAspect="1"/>
              </p:cNvSpPr>
              <p:nvPr/>
            </p:nvSpPr>
            <p:spPr>
              <a:xfrm>
                <a:off x="5379672" y="1990081"/>
                <a:ext cx="720000" cy="72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2825844" flipV="1">
                <a:off x="4282727" y="1727804"/>
                <a:ext cx="1289317" cy="84043"/>
              </a:xfrm>
              <a:custGeom>
                <a:avLst/>
                <a:gdLst>
                  <a:gd name="connsiteX0" fmla="*/ 0 w 8648241"/>
                  <a:gd name="connsiteY0" fmla="*/ 727116 h 738136"/>
                  <a:gd name="connsiteX1" fmla="*/ 738130 w 8648241"/>
                  <a:gd name="connsiteY1" fmla="*/ 11020 h 738136"/>
                  <a:gd name="connsiteX2" fmla="*/ 1443210 w 8648241"/>
                  <a:gd name="connsiteY2" fmla="*/ 738133 h 738136"/>
                  <a:gd name="connsiteX3" fmla="*/ 2170323 w 8648241"/>
                  <a:gd name="connsiteY3" fmla="*/ 11020 h 738136"/>
                  <a:gd name="connsiteX4" fmla="*/ 2897436 w 8648241"/>
                  <a:gd name="connsiteY4" fmla="*/ 738133 h 738136"/>
                  <a:gd name="connsiteX5" fmla="*/ 3602516 w 8648241"/>
                  <a:gd name="connsiteY5" fmla="*/ 11020 h 738136"/>
                  <a:gd name="connsiteX6" fmla="*/ 4329629 w 8648241"/>
                  <a:gd name="connsiteY6" fmla="*/ 738133 h 738136"/>
                  <a:gd name="connsiteX7" fmla="*/ 5056742 w 8648241"/>
                  <a:gd name="connsiteY7" fmla="*/ 11020 h 738136"/>
                  <a:gd name="connsiteX8" fmla="*/ 5761822 w 8648241"/>
                  <a:gd name="connsiteY8" fmla="*/ 738133 h 738136"/>
                  <a:gd name="connsiteX9" fmla="*/ 6488935 w 8648241"/>
                  <a:gd name="connsiteY9" fmla="*/ 3 h 738136"/>
                  <a:gd name="connsiteX10" fmla="*/ 7205031 w 8648241"/>
                  <a:gd name="connsiteY10" fmla="*/ 727116 h 738136"/>
                  <a:gd name="connsiteX11" fmla="*/ 7921128 w 8648241"/>
                  <a:gd name="connsiteY11" fmla="*/ 3 h 738136"/>
                  <a:gd name="connsiteX12" fmla="*/ 8648241 w 8648241"/>
                  <a:gd name="connsiteY12" fmla="*/ 738133 h 7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8241" h="738136">
                    <a:moveTo>
                      <a:pt x="0" y="727116"/>
                    </a:moveTo>
                    <a:cubicBezTo>
                      <a:pt x="248797" y="368150"/>
                      <a:pt x="497595" y="9184"/>
                      <a:pt x="738130" y="11020"/>
                    </a:cubicBezTo>
                    <a:cubicBezTo>
                      <a:pt x="978665" y="12856"/>
                      <a:pt x="1204511" y="738133"/>
                      <a:pt x="1443210" y="738133"/>
                    </a:cubicBezTo>
                    <a:cubicBezTo>
                      <a:pt x="1681909" y="738133"/>
                      <a:pt x="1927952" y="11020"/>
                      <a:pt x="2170323" y="11020"/>
                    </a:cubicBezTo>
                    <a:cubicBezTo>
                      <a:pt x="2412694" y="11020"/>
                      <a:pt x="2658737" y="738133"/>
                      <a:pt x="2897436" y="738133"/>
                    </a:cubicBezTo>
                    <a:cubicBezTo>
                      <a:pt x="3136135" y="738133"/>
                      <a:pt x="3363817" y="11020"/>
                      <a:pt x="3602516" y="11020"/>
                    </a:cubicBezTo>
                    <a:cubicBezTo>
                      <a:pt x="3841215" y="11020"/>
                      <a:pt x="4087258" y="738133"/>
                      <a:pt x="4329629" y="738133"/>
                    </a:cubicBezTo>
                    <a:cubicBezTo>
                      <a:pt x="4572000" y="738133"/>
                      <a:pt x="4818043" y="11020"/>
                      <a:pt x="5056742" y="11020"/>
                    </a:cubicBezTo>
                    <a:cubicBezTo>
                      <a:pt x="5295441" y="11020"/>
                      <a:pt x="5523123" y="739969"/>
                      <a:pt x="5761822" y="738133"/>
                    </a:cubicBezTo>
                    <a:cubicBezTo>
                      <a:pt x="6000521" y="736297"/>
                      <a:pt x="6248400" y="1839"/>
                      <a:pt x="6488935" y="3"/>
                    </a:cubicBezTo>
                    <a:cubicBezTo>
                      <a:pt x="6729470" y="-1833"/>
                      <a:pt x="6966332" y="727116"/>
                      <a:pt x="7205031" y="727116"/>
                    </a:cubicBezTo>
                    <a:cubicBezTo>
                      <a:pt x="7443730" y="727116"/>
                      <a:pt x="7680593" y="-1833"/>
                      <a:pt x="7921128" y="3"/>
                    </a:cubicBezTo>
                    <a:cubicBezTo>
                      <a:pt x="8161663" y="1839"/>
                      <a:pt x="8404952" y="369986"/>
                      <a:pt x="8648241" y="738133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8556653" flipV="1">
                <a:off x="4343495" y="2948628"/>
                <a:ext cx="1289317" cy="84043"/>
              </a:xfrm>
              <a:custGeom>
                <a:avLst/>
                <a:gdLst>
                  <a:gd name="connsiteX0" fmla="*/ 0 w 8648241"/>
                  <a:gd name="connsiteY0" fmla="*/ 727116 h 738136"/>
                  <a:gd name="connsiteX1" fmla="*/ 738130 w 8648241"/>
                  <a:gd name="connsiteY1" fmla="*/ 11020 h 738136"/>
                  <a:gd name="connsiteX2" fmla="*/ 1443210 w 8648241"/>
                  <a:gd name="connsiteY2" fmla="*/ 738133 h 738136"/>
                  <a:gd name="connsiteX3" fmla="*/ 2170323 w 8648241"/>
                  <a:gd name="connsiteY3" fmla="*/ 11020 h 738136"/>
                  <a:gd name="connsiteX4" fmla="*/ 2897436 w 8648241"/>
                  <a:gd name="connsiteY4" fmla="*/ 738133 h 738136"/>
                  <a:gd name="connsiteX5" fmla="*/ 3602516 w 8648241"/>
                  <a:gd name="connsiteY5" fmla="*/ 11020 h 738136"/>
                  <a:gd name="connsiteX6" fmla="*/ 4329629 w 8648241"/>
                  <a:gd name="connsiteY6" fmla="*/ 738133 h 738136"/>
                  <a:gd name="connsiteX7" fmla="*/ 5056742 w 8648241"/>
                  <a:gd name="connsiteY7" fmla="*/ 11020 h 738136"/>
                  <a:gd name="connsiteX8" fmla="*/ 5761822 w 8648241"/>
                  <a:gd name="connsiteY8" fmla="*/ 738133 h 738136"/>
                  <a:gd name="connsiteX9" fmla="*/ 6488935 w 8648241"/>
                  <a:gd name="connsiteY9" fmla="*/ 3 h 738136"/>
                  <a:gd name="connsiteX10" fmla="*/ 7205031 w 8648241"/>
                  <a:gd name="connsiteY10" fmla="*/ 727116 h 738136"/>
                  <a:gd name="connsiteX11" fmla="*/ 7921128 w 8648241"/>
                  <a:gd name="connsiteY11" fmla="*/ 3 h 738136"/>
                  <a:gd name="connsiteX12" fmla="*/ 8648241 w 8648241"/>
                  <a:gd name="connsiteY12" fmla="*/ 738133 h 7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8241" h="738136">
                    <a:moveTo>
                      <a:pt x="0" y="727116"/>
                    </a:moveTo>
                    <a:cubicBezTo>
                      <a:pt x="248797" y="368150"/>
                      <a:pt x="497595" y="9184"/>
                      <a:pt x="738130" y="11020"/>
                    </a:cubicBezTo>
                    <a:cubicBezTo>
                      <a:pt x="978665" y="12856"/>
                      <a:pt x="1204511" y="738133"/>
                      <a:pt x="1443210" y="738133"/>
                    </a:cubicBezTo>
                    <a:cubicBezTo>
                      <a:pt x="1681909" y="738133"/>
                      <a:pt x="1927952" y="11020"/>
                      <a:pt x="2170323" y="11020"/>
                    </a:cubicBezTo>
                    <a:cubicBezTo>
                      <a:pt x="2412694" y="11020"/>
                      <a:pt x="2658737" y="738133"/>
                      <a:pt x="2897436" y="738133"/>
                    </a:cubicBezTo>
                    <a:cubicBezTo>
                      <a:pt x="3136135" y="738133"/>
                      <a:pt x="3363817" y="11020"/>
                      <a:pt x="3602516" y="11020"/>
                    </a:cubicBezTo>
                    <a:cubicBezTo>
                      <a:pt x="3841215" y="11020"/>
                      <a:pt x="4087258" y="738133"/>
                      <a:pt x="4329629" y="738133"/>
                    </a:cubicBezTo>
                    <a:cubicBezTo>
                      <a:pt x="4572000" y="738133"/>
                      <a:pt x="4818043" y="11020"/>
                      <a:pt x="5056742" y="11020"/>
                    </a:cubicBezTo>
                    <a:cubicBezTo>
                      <a:pt x="5295441" y="11020"/>
                      <a:pt x="5523123" y="739969"/>
                      <a:pt x="5761822" y="738133"/>
                    </a:cubicBezTo>
                    <a:cubicBezTo>
                      <a:pt x="6000521" y="736297"/>
                      <a:pt x="6248400" y="1839"/>
                      <a:pt x="6488935" y="3"/>
                    </a:cubicBezTo>
                    <a:cubicBezTo>
                      <a:pt x="6729470" y="-1833"/>
                      <a:pt x="6966332" y="727116"/>
                      <a:pt x="7205031" y="727116"/>
                    </a:cubicBezTo>
                    <a:cubicBezTo>
                      <a:pt x="7443730" y="727116"/>
                      <a:pt x="7680593" y="-1833"/>
                      <a:pt x="7921128" y="3"/>
                    </a:cubicBezTo>
                    <a:cubicBezTo>
                      <a:pt x="8161663" y="1839"/>
                      <a:pt x="8404952" y="369986"/>
                      <a:pt x="8648241" y="738133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32835">
                <a:off x="5939272" y="2835835"/>
                <a:ext cx="1289317" cy="108000"/>
              </a:xfrm>
              <a:custGeom>
                <a:avLst/>
                <a:gdLst>
                  <a:gd name="connsiteX0" fmla="*/ 0 w 8648241"/>
                  <a:gd name="connsiteY0" fmla="*/ 727116 h 738136"/>
                  <a:gd name="connsiteX1" fmla="*/ 738130 w 8648241"/>
                  <a:gd name="connsiteY1" fmla="*/ 11020 h 738136"/>
                  <a:gd name="connsiteX2" fmla="*/ 1443210 w 8648241"/>
                  <a:gd name="connsiteY2" fmla="*/ 738133 h 738136"/>
                  <a:gd name="connsiteX3" fmla="*/ 2170323 w 8648241"/>
                  <a:gd name="connsiteY3" fmla="*/ 11020 h 738136"/>
                  <a:gd name="connsiteX4" fmla="*/ 2897436 w 8648241"/>
                  <a:gd name="connsiteY4" fmla="*/ 738133 h 738136"/>
                  <a:gd name="connsiteX5" fmla="*/ 3602516 w 8648241"/>
                  <a:gd name="connsiteY5" fmla="*/ 11020 h 738136"/>
                  <a:gd name="connsiteX6" fmla="*/ 4329629 w 8648241"/>
                  <a:gd name="connsiteY6" fmla="*/ 738133 h 738136"/>
                  <a:gd name="connsiteX7" fmla="*/ 5056742 w 8648241"/>
                  <a:gd name="connsiteY7" fmla="*/ 11020 h 738136"/>
                  <a:gd name="connsiteX8" fmla="*/ 5761822 w 8648241"/>
                  <a:gd name="connsiteY8" fmla="*/ 738133 h 738136"/>
                  <a:gd name="connsiteX9" fmla="*/ 6488935 w 8648241"/>
                  <a:gd name="connsiteY9" fmla="*/ 3 h 738136"/>
                  <a:gd name="connsiteX10" fmla="*/ 7205031 w 8648241"/>
                  <a:gd name="connsiteY10" fmla="*/ 727116 h 738136"/>
                  <a:gd name="connsiteX11" fmla="*/ 7921128 w 8648241"/>
                  <a:gd name="connsiteY11" fmla="*/ 3 h 738136"/>
                  <a:gd name="connsiteX12" fmla="*/ 8648241 w 8648241"/>
                  <a:gd name="connsiteY12" fmla="*/ 738133 h 7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8241" h="738136">
                    <a:moveTo>
                      <a:pt x="0" y="727116"/>
                    </a:moveTo>
                    <a:cubicBezTo>
                      <a:pt x="248797" y="368150"/>
                      <a:pt x="497595" y="9184"/>
                      <a:pt x="738130" y="11020"/>
                    </a:cubicBezTo>
                    <a:cubicBezTo>
                      <a:pt x="978665" y="12856"/>
                      <a:pt x="1204511" y="738133"/>
                      <a:pt x="1443210" y="738133"/>
                    </a:cubicBezTo>
                    <a:cubicBezTo>
                      <a:pt x="1681909" y="738133"/>
                      <a:pt x="1927952" y="11020"/>
                      <a:pt x="2170323" y="11020"/>
                    </a:cubicBezTo>
                    <a:cubicBezTo>
                      <a:pt x="2412694" y="11020"/>
                      <a:pt x="2658737" y="738133"/>
                      <a:pt x="2897436" y="738133"/>
                    </a:cubicBezTo>
                    <a:cubicBezTo>
                      <a:pt x="3136135" y="738133"/>
                      <a:pt x="3363817" y="11020"/>
                      <a:pt x="3602516" y="11020"/>
                    </a:cubicBezTo>
                    <a:cubicBezTo>
                      <a:pt x="3841215" y="11020"/>
                      <a:pt x="4087258" y="738133"/>
                      <a:pt x="4329629" y="738133"/>
                    </a:cubicBezTo>
                    <a:cubicBezTo>
                      <a:pt x="4572000" y="738133"/>
                      <a:pt x="4818043" y="11020"/>
                      <a:pt x="5056742" y="11020"/>
                    </a:cubicBezTo>
                    <a:cubicBezTo>
                      <a:pt x="5295441" y="11020"/>
                      <a:pt x="5523123" y="739969"/>
                      <a:pt x="5761822" y="738133"/>
                    </a:cubicBezTo>
                    <a:cubicBezTo>
                      <a:pt x="6000521" y="736297"/>
                      <a:pt x="6248400" y="1839"/>
                      <a:pt x="6488935" y="3"/>
                    </a:cubicBezTo>
                    <a:cubicBezTo>
                      <a:pt x="6729470" y="-1833"/>
                      <a:pt x="6966332" y="727116"/>
                      <a:pt x="7205031" y="727116"/>
                    </a:cubicBezTo>
                    <a:cubicBezTo>
                      <a:pt x="7443730" y="727116"/>
                      <a:pt x="7680593" y="-1833"/>
                      <a:pt x="7921128" y="3"/>
                    </a:cubicBezTo>
                    <a:cubicBezTo>
                      <a:pt x="8161663" y="1839"/>
                      <a:pt x="8404952" y="369986"/>
                      <a:pt x="8648241" y="738133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4528793" y="158781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36" name="TextBox 1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8793" y="1587811"/>
                    <a:ext cx="324000" cy="43088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5000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4392875" y="274089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37" name="TextBox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2875" y="2740891"/>
                    <a:ext cx="324000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5000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6876874" y="2617168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6874" y="2617168"/>
                    <a:ext cx="324000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5000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6040485" y="2160000"/>
                <a:ext cx="2106000" cy="0"/>
              </a:xfrm>
              <a:prstGeom prst="line">
                <a:avLst/>
              </a:prstGeom>
              <a:ln w="254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6095999" y="2340000"/>
                <a:ext cx="2052000" cy="0"/>
              </a:xfrm>
              <a:prstGeom prst="line">
                <a:avLst/>
              </a:prstGeom>
              <a:ln w="254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1" name="Овал 140"/>
              <p:cNvSpPr>
                <a:spLocks noChangeAspect="1"/>
              </p:cNvSpPr>
              <p:nvPr/>
            </p:nvSpPr>
            <p:spPr>
              <a:xfrm>
                <a:off x="8125799" y="2099021"/>
                <a:ext cx="172800" cy="288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8292000" y="1996955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500" i="1" dirty="0">
                              <a:latin typeface="Cambria Math" panose="02040503050406030204" pitchFamily="18" charset="0"/>
                            </a:rPr>
                            <m:t>ϕ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2000" y="1996955"/>
                    <a:ext cx="324000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30000" b="-943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7935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8190000" y="1053000"/>
            <a:ext cx="756000" cy="756000"/>
            <a:chOff x="7968000" y="837000"/>
            <a:chExt cx="1008000" cy="1008000"/>
          </a:xfrm>
        </p:grpSpPr>
        <p:sp>
          <p:nvSpPr>
            <p:cNvPr id="29" name="Овал 28"/>
            <p:cNvSpPr/>
            <p:nvPr/>
          </p:nvSpPr>
          <p:spPr>
            <a:xfrm>
              <a:off x="7968000" y="837000"/>
              <a:ext cx="1008000" cy="10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84000" y="837000"/>
              <a:ext cx="76844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i="1" dirty="0">
                  <a:solidFill>
                    <a:schemeClr val="bg1"/>
                  </a:solidFill>
                </a:rPr>
                <a:t>2</a:t>
              </a:r>
              <a:endParaRPr lang="ru-RU" sz="405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00000" y="2079001"/>
            <a:ext cx="6969910" cy="2630144"/>
            <a:chOff x="344760" y="1197000"/>
            <a:chExt cx="9293213" cy="350685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44760" y="1197000"/>
              <a:ext cx="9293213" cy="3506859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55861" y="1238985"/>
              <a:ext cx="9244229" cy="3340902"/>
              <a:chOff x="355861" y="1238985"/>
              <a:chExt cx="9244229" cy="3340902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1055999" y="3645000"/>
                <a:ext cx="79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8370325" y="4149000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0325" y="4149000"/>
                    <a:ext cx="324000" cy="43088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5000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Овал 140"/>
              <p:cNvSpPr>
                <a:spLocks noChangeAspect="1"/>
              </p:cNvSpPr>
              <p:nvPr/>
            </p:nvSpPr>
            <p:spPr>
              <a:xfrm>
                <a:off x="5705277" y="3021259"/>
                <a:ext cx="487301" cy="81216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056000" y="3213000"/>
                <a:ext cx="28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055999" y="3429000"/>
                <a:ext cx="79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-1800000">
                <a:off x="4169022" y="2364276"/>
                <a:ext cx="280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Дуга 1"/>
              <p:cNvSpPr/>
              <p:nvPr/>
            </p:nvSpPr>
            <p:spPr>
              <a:xfrm rot="10454203">
                <a:off x="3273993" y="2645221"/>
                <a:ext cx="1224000" cy="567611"/>
              </a:xfrm>
              <a:prstGeom prst="arc">
                <a:avLst>
                  <a:gd name="adj1" fmla="val 11973853"/>
                  <a:gd name="adj2" fmla="val 1600041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2" name="Дуга 31"/>
              <p:cNvSpPr/>
              <p:nvPr/>
            </p:nvSpPr>
            <p:spPr>
              <a:xfrm rot="16862805">
                <a:off x="5004000" y="280800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4" name="Дуга 33"/>
              <p:cNvSpPr/>
              <p:nvPr/>
            </p:nvSpPr>
            <p:spPr>
              <a:xfrm rot="10121392">
                <a:off x="5909473" y="2601787"/>
                <a:ext cx="1476000" cy="592065"/>
              </a:xfrm>
              <a:prstGeom prst="arc">
                <a:avLst>
                  <a:gd name="adj1" fmla="val 12524037"/>
                  <a:gd name="adj2" fmla="val 1781381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35" name="Прямая соединительная линия 34"/>
              <p:cNvCxnSpPr>
                <a:endCxn id="34" idx="2"/>
              </p:cNvCxnSpPr>
              <p:nvPr/>
            </p:nvCxnSpPr>
            <p:spPr>
              <a:xfrm flipV="1">
                <a:off x="5119422" y="3211134"/>
                <a:ext cx="144065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7895999" y="3213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-1800000">
                <a:off x="4871306" y="2364276"/>
                <a:ext cx="21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-1800000">
                <a:off x="7691244" y="2557776"/>
                <a:ext cx="138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-1800000">
                <a:off x="6963765" y="2545638"/>
                <a:ext cx="205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Дуга 39"/>
              <p:cNvSpPr/>
              <p:nvPr/>
            </p:nvSpPr>
            <p:spPr>
              <a:xfrm rot="16862805">
                <a:off x="7771086" y="2808001"/>
                <a:ext cx="360000" cy="468000"/>
              </a:xfrm>
              <a:prstGeom prst="arc">
                <a:avLst>
                  <a:gd name="adj1" fmla="val 11130674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966945" y="1488266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945" y="1488266"/>
                    <a:ext cx="324000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6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55861" y="3213000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861" y="3213000"/>
                    <a:ext cx="324000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0000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726193" y="2936836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193" y="2936836"/>
                    <a:ext cx="324000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512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97864" y="3500365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864" y="3500365"/>
                    <a:ext cx="324000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714932" y="3228945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932" y="3228945"/>
                    <a:ext cx="324000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724614" y="1238985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4614" y="1238985"/>
                    <a:ext cx="324000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512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749707" y="1819752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9707" y="1819752"/>
                    <a:ext cx="324000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435974" y="2844488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5974" y="2844488"/>
                    <a:ext cx="324000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359289" y="3862443"/>
                    <a:ext cx="1267763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500" i="1" dirty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(1520)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9289" y="3862443"/>
                    <a:ext cx="1267763" cy="43088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943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8969930" y="2904276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9930" y="2904276"/>
                    <a:ext cx="324000" cy="43088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8969909" y="3228945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9909" y="3228945"/>
                    <a:ext cx="324000" cy="43088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8963093" y="3501227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3093" y="3501227"/>
                    <a:ext cx="324000" cy="43088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9276090" y="3214972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6090" y="3214972"/>
                    <a:ext cx="324000" cy="43088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0000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9019506" y="1778582"/>
                    <a:ext cx="44678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19506" y="1778582"/>
                    <a:ext cx="446785" cy="4308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8711270" y="162422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1270" y="1624221"/>
                    <a:ext cx="324000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999351" y="2118528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9351" y="2118528"/>
                    <a:ext cx="324000" cy="43088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196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8190000" y="1053000"/>
            <a:ext cx="756000" cy="756000"/>
            <a:chOff x="7968000" y="837000"/>
            <a:chExt cx="1008000" cy="1008000"/>
          </a:xfrm>
        </p:grpSpPr>
        <p:sp>
          <p:nvSpPr>
            <p:cNvPr id="29" name="Овал 28"/>
            <p:cNvSpPr/>
            <p:nvPr/>
          </p:nvSpPr>
          <p:spPr>
            <a:xfrm>
              <a:off x="7968000" y="837000"/>
              <a:ext cx="1008000" cy="10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84000" y="837000"/>
              <a:ext cx="76844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i="1" dirty="0">
                  <a:solidFill>
                    <a:schemeClr val="bg1"/>
                  </a:solidFill>
                </a:rPr>
                <a:t>3</a:t>
              </a:r>
              <a:endParaRPr lang="ru-RU" sz="405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16058" y="2419150"/>
            <a:ext cx="3738693" cy="3034762"/>
            <a:chOff x="295364" y="462651"/>
            <a:chExt cx="4984924" cy="4046349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95364" y="481590"/>
              <a:ext cx="4984924" cy="402741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74194" y="462651"/>
              <a:ext cx="4695929" cy="3893526"/>
              <a:chOff x="474194" y="462651"/>
              <a:chExt cx="4695929" cy="3893526"/>
            </a:xfrm>
          </p:grpSpPr>
          <p:sp>
            <p:nvSpPr>
              <p:cNvPr id="141" name="Овал 140"/>
              <p:cNvSpPr>
                <a:spLocks noChangeAspect="1"/>
              </p:cNvSpPr>
              <p:nvPr/>
            </p:nvSpPr>
            <p:spPr>
              <a:xfrm>
                <a:off x="1632722" y="1888953"/>
                <a:ext cx="265049" cy="42065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676540" y="1899976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6540" y="1899976"/>
                    <a:ext cx="324000" cy="43088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5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4432871" y="46265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871" y="462651"/>
                    <a:ext cx="324000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042941" y="1627338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2941" y="1627338"/>
                    <a:ext cx="324000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432871" y="2140262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871" y="2140262"/>
                    <a:ext cx="324000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440563" y="3050546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0563" y="3050546"/>
                    <a:ext cx="324000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440563" y="3925290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0563" y="3925290"/>
                    <a:ext cx="324000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433312" y="163713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312" y="1637131"/>
                    <a:ext cx="324000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723338" y="3339999"/>
                    <a:ext cx="44678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3338" y="3339999"/>
                    <a:ext cx="446785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432871" y="358146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871" y="3581461"/>
                    <a:ext cx="324000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057864" y="3433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057864" y="1989000"/>
                <a:ext cx="14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057864" y="2209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-1800000">
                <a:off x="2769916" y="1343067"/>
                <a:ext cx="20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Дуга 62"/>
              <p:cNvSpPr/>
              <p:nvPr/>
            </p:nvSpPr>
            <p:spPr>
              <a:xfrm rot="10200000">
                <a:off x="1826523" y="1501241"/>
                <a:ext cx="1224000" cy="504000"/>
              </a:xfrm>
              <a:prstGeom prst="arc">
                <a:avLst>
                  <a:gd name="adj1" fmla="val 11973853"/>
                  <a:gd name="adj2" fmla="val 161418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4" name="Дуга 63"/>
              <p:cNvSpPr/>
              <p:nvPr/>
            </p:nvSpPr>
            <p:spPr>
              <a:xfrm rot="16862805">
                <a:off x="3553118" y="158672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3668540" y="1989854"/>
                <a:ext cx="100800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-1800000">
                <a:off x="3480724" y="1367996"/>
                <a:ext cx="12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Дуга 3"/>
              <p:cNvSpPr>
                <a:spLocks noChangeAspect="1"/>
              </p:cNvSpPr>
              <p:nvPr/>
            </p:nvSpPr>
            <p:spPr>
              <a:xfrm rot="10800000">
                <a:off x="474194" y="2209152"/>
                <a:ext cx="1224000" cy="1224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3604232" y="4293978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3596540" y="3645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Дуга 70"/>
              <p:cNvSpPr>
                <a:spLocks noChangeAspect="1"/>
              </p:cNvSpPr>
              <p:nvPr/>
            </p:nvSpPr>
            <p:spPr>
              <a:xfrm rot="10800000">
                <a:off x="3307674" y="3647119"/>
                <a:ext cx="648000" cy="648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432871" y="1092295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871" y="1092295"/>
                    <a:ext cx="324000" cy="43088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042941" y="2150609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2941" y="2150609"/>
                    <a:ext cx="324000" cy="43088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603603" y="1506761"/>
                    <a:ext cx="54993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∗+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3603" y="1506761"/>
                    <a:ext cx="549936" cy="43088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044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633591" y="731403"/>
                    <a:ext cx="49742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l-GR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3591" y="731403"/>
                    <a:ext cx="497421" cy="43088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Группа 1"/>
          <p:cNvGrpSpPr/>
          <p:nvPr/>
        </p:nvGrpSpPr>
        <p:grpSpPr>
          <a:xfrm>
            <a:off x="4311805" y="2415745"/>
            <a:ext cx="3665855" cy="3034762"/>
            <a:chOff x="5959555" y="462651"/>
            <a:chExt cx="4887806" cy="4046349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959555" y="473842"/>
              <a:ext cx="4887806" cy="403515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6093599" y="462651"/>
              <a:ext cx="4695929" cy="3893526"/>
              <a:chOff x="474194" y="462651"/>
              <a:chExt cx="4695929" cy="3893526"/>
            </a:xfrm>
          </p:grpSpPr>
          <p:sp>
            <p:nvSpPr>
              <p:cNvPr id="77" name="Овал 76"/>
              <p:cNvSpPr>
                <a:spLocks noChangeAspect="1"/>
              </p:cNvSpPr>
              <p:nvPr/>
            </p:nvSpPr>
            <p:spPr>
              <a:xfrm>
                <a:off x="1632722" y="1888953"/>
                <a:ext cx="265049" cy="42065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676540" y="1899976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6540" y="1899976"/>
                    <a:ext cx="324000" cy="43088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5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432871" y="46265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871" y="462651"/>
                    <a:ext cx="324000" cy="4308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1042941" y="1627338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2941" y="1627338"/>
                    <a:ext cx="324000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432871" y="2140262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871" y="2140262"/>
                    <a:ext cx="324000" cy="43088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440563" y="3050546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0563" y="3050546"/>
                    <a:ext cx="324000" cy="43088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440563" y="3925290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0563" y="3925290"/>
                    <a:ext cx="324000" cy="43088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433312" y="163713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312" y="1637131"/>
                    <a:ext cx="324000" cy="43088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723338" y="3339999"/>
                    <a:ext cx="44678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3338" y="3339999"/>
                    <a:ext cx="446785" cy="43088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432871" y="3581461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871" y="3581461"/>
                    <a:ext cx="324000" cy="43088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1057864" y="3433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1057864" y="1989000"/>
                <a:ext cx="14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1057864" y="2209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-1800000">
                <a:off x="2769916" y="1343067"/>
                <a:ext cx="20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Дуга 90"/>
              <p:cNvSpPr/>
              <p:nvPr/>
            </p:nvSpPr>
            <p:spPr>
              <a:xfrm rot="10200000">
                <a:off x="1826523" y="1501241"/>
                <a:ext cx="1224000" cy="504000"/>
              </a:xfrm>
              <a:prstGeom prst="arc">
                <a:avLst>
                  <a:gd name="adj1" fmla="val 11973853"/>
                  <a:gd name="adj2" fmla="val 161418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92" name="Дуга 91"/>
              <p:cNvSpPr/>
              <p:nvPr/>
            </p:nvSpPr>
            <p:spPr>
              <a:xfrm rot="16862805">
                <a:off x="3553118" y="158672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 flipV="1">
                <a:off x="3668540" y="1989854"/>
                <a:ext cx="100800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rot="-1800000">
                <a:off x="3480724" y="1367996"/>
                <a:ext cx="12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Дуга 94"/>
              <p:cNvSpPr>
                <a:spLocks noChangeAspect="1"/>
              </p:cNvSpPr>
              <p:nvPr/>
            </p:nvSpPr>
            <p:spPr>
              <a:xfrm rot="10800000">
                <a:off x="474194" y="2209152"/>
                <a:ext cx="1224000" cy="1224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3604232" y="4293978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3596540" y="3645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Дуга 97"/>
              <p:cNvSpPr>
                <a:spLocks noChangeAspect="1"/>
              </p:cNvSpPr>
              <p:nvPr/>
            </p:nvSpPr>
            <p:spPr>
              <a:xfrm rot="10800000">
                <a:off x="3307674" y="3647119"/>
                <a:ext cx="648000" cy="648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432871" y="1092295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871" y="1092295"/>
                    <a:ext cx="324000" cy="43088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1042941" y="2150609"/>
                    <a:ext cx="32400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2941" y="2150609"/>
                    <a:ext cx="324000" cy="43088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603603" y="1506761"/>
                    <a:ext cx="54993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∗0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3603" y="1506761"/>
                    <a:ext cx="549936" cy="43088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597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4633591" y="731403"/>
                    <a:ext cx="49742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l-GR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3591" y="731403"/>
                    <a:ext cx="497421" cy="430887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818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1644" y="2828682"/>
            <a:ext cx="2850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in the RUN 2009 + 2010 over the full pair momentum in laboratory system. </a:t>
            </a:r>
            <a:endParaRPr lang="en-US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2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960" y="618490"/>
            <a:ext cx="5408930" cy="6024880"/>
            <a:chOff x="696" y="974"/>
            <a:chExt cx="8518" cy="9488"/>
          </a:xfrm>
        </p:grpSpPr>
        <p:grpSp>
          <p:nvGrpSpPr>
            <p:cNvPr id="14" name="Group 13"/>
            <p:cNvGrpSpPr/>
            <p:nvPr/>
          </p:nvGrpSpPr>
          <p:grpSpPr>
            <a:xfrm>
              <a:off x="696" y="1452"/>
              <a:ext cx="8518" cy="9011"/>
              <a:chOff x="791" y="1504"/>
              <a:chExt cx="8518" cy="9011"/>
            </a:xfrm>
          </p:grpSpPr>
          <p:graphicFrame>
            <p:nvGraphicFramePr>
              <p:cNvPr id="4" name="Object 3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15" y="1504"/>
              <a:ext cx="8194" cy="8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52" r:id="rId3" imgW="4520565" imgH="6305550" progId="AcroExch.Document.DC">
                      <p:embed/>
                    </p:oleObj>
                  </mc:Choice>
                  <mc:Fallback>
                    <p:oleObj r:id="rId3" imgW="4520565" imgH="6305550" progId="AcroExch.Document.DC">
                      <p:embed/>
                      <p:pic>
                        <p:nvPicPr>
                          <p:cNvPr id="4" name="Object 3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4"/>
                          <a:srcRect l="2707" t="33605" r="13892" b="4874"/>
                          <a:stretch>
                            <a:fillRect/>
                          </a:stretch>
                        </p:blipFill>
                        <p:spPr>
                          <a:xfrm>
                            <a:off x="1115" y="1504"/>
                            <a:ext cx="8194" cy="8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27"/>
              <p:cNvSpPr txBox="1"/>
              <p:nvPr/>
            </p:nvSpPr>
            <p:spPr>
              <a:xfrm>
                <a:off x="2322" y="2308"/>
                <a:ext cx="2268" cy="58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 + 2010</a:t>
                </a:r>
              </a:p>
            </p:txBody>
          </p:sp>
          <p:sp>
            <p:nvSpPr>
              <p:cNvPr id="7" name="Text Box 6"/>
              <p:cNvSpPr txBox="1"/>
              <p:nvPr/>
            </p:nvSpPr>
            <p:spPr>
              <a:xfrm>
                <a:off x="7142" y="9935"/>
                <a:ext cx="183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P[MeV/c]</a:t>
                </a:r>
                <a:endParaRPr lang="en-US"/>
              </a:p>
            </p:txBody>
          </p:sp>
          <p:sp>
            <p:nvSpPr>
              <p:cNvPr id="8" name="Text Box 7"/>
              <p:cNvSpPr txBox="1"/>
              <p:nvPr/>
            </p:nvSpPr>
            <p:spPr>
              <a:xfrm>
                <a:off x="791" y="1537"/>
                <a:ext cx="581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N</a:t>
                </a: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25" y="974"/>
              <a:ext cx="4763" cy="630"/>
            </a:xfrm>
            <a:prstGeom prst="rect">
              <a:avLst/>
            </a:prstGeom>
            <a:solidFill>
              <a:srgbClr val="FFFF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Coulomb pairs signal</a:t>
              </a:r>
            </a:p>
          </p:txBody>
        </p:sp>
      </p:grpSp>
      <p:sp>
        <p:nvSpPr>
          <p:cNvPr id="1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4992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56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4" t="1366" r="7241"/>
          <a:stretch>
            <a:fillRect/>
          </a:stretch>
        </p:blipFill>
        <p:spPr>
          <a:xfrm>
            <a:off x="107504" y="573476"/>
            <a:ext cx="5141806" cy="5782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4534" y="2401981"/>
            <a:ext cx="37746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Fig.1. Distribution over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for events, selected with criterion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MeV/c.  Fractions of atomic,  Coulomb and non-Coulomb pairs were obtained by fitting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distri-bution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(|Q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criteria: 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|&lt;15 MeV/c, 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4 MeV/c.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number of produced atoms, detected atomic  pairs and probability of the atoms breaking in the target respectively.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310" y="815499"/>
            <a:ext cx="3779912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on the short-lived atom lifetime measurement based on all available 2008-2010 data are presented in Fig. 1 and 2.</a:t>
            </a:r>
          </a:p>
        </p:txBody>
      </p:sp>
    </p:spTree>
    <p:extLst>
      <p:ext uri="{BB962C8B-B14F-4D97-AF65-F5344CB8AC3E}">
        <p14:creationId xmlns:p14="http://schemas.microsoft.com/office/powerpoint/2010/main" val="38282036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57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4" t="1366" r="7241"/>
          <a:stretch>
            <a:fillRect/>
          </a:stretch>
        </p:blipFill>
        <p:spPr>
          <a:xfrm>
            <a:off x="107504" y="573476"/>
            <a:ext cx="5141806" cy="5782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4534" y="2401981"/>
            <a:ext cx="37746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Fig.1. Distribution over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for events, selected with criterion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MeV/c.  Fractions of atomic,  Coulomb and non-Coulomb pairs were obtained by fitting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distri-bution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(|Q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criteria: 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|&lt;15 MeV/c, 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4 MeV/c.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number of produced atoms, detected atomic  pairs and probability of the atoms breaking in the target respectively.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310" y="815499"/>
            <a:ext cx="3779912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on the short-lived atom lifetime measurement based on all available 2008-2010 data are presented in Fig. 1 and 2.</a:t>
            </a:r>
          </a:p>
        </p:txBody>
      </p:sp>
    </p:spTree>
    <p:extLst>
      <p:ext uri="{BB962C8B-B14F-4D97-AF65-F5344CB8AC3E}">
        <p14:creationId xmlns:p14="http://schemas.microsoft.com/office/powerpoint/2010/main" val="610156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32" y="568417"/>
            <a:ext cx="914633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average probability of π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 breakup for the Ni targets of 98 µm thickness (RUN 2008) and 109 µm (RUNS 2009-2010) was evaluated 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0.474 ± 0.01. It is in agreement with the value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0.46 ± 0.013 obtained for the 98 µm target and published in 2011.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final data analysis, the new measurements of multiple scattering will be included. The dedicated paper will be ready before June of 2018.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9144000" cy="34317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current value of systematical error in the π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 is equal to the statistical uncertainty. The main part of the systematical error arises due to an uncertainty in the multiple scattering in the Ni target. 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this error, we did an experimental study of the multiple scattering in the targets: Be: 100 and 2000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m;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Ni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50, 109 and 150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Pt: 2 and 30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 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Be (2000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m), Ni (109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the difference between theoretical and experimental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r.m.s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 0.4% and 0.8% accordingly. The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r.m.s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values were calculated in the interval of ±2σ. 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precision of multiple scattering investigation is better by one order of magnitude than in the previous experiments.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58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30"/>
            <a:ext cx="9144000" cy="613356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Setup (top view)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1" y="3926000"/>
            <a:ext cx="6937772" cy="18613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1" y="1418601"/>
            <a:ext cx="7543800" cy="182018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50018" y="2918684"/>
            <a:ext cx="2350295" cy="1621632"/>
          </a:xfrm>
          <a:prstGeom prst="wedgeEllipseCallout">
            <a:avLst>
              <a:gd name="adj1" fmla="val 49108"/>
              <a:gd name="adj2" fmla="val 66093"/>
            </a:avLst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2" y="3435287"/>
            <a:ext cx="1814146" cy="6437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4825" y="3738563"/>
            <a:ext cx="1562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4825" y="3781425"/>
            <a:ext cx="15621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7300" y="4839750"/>
            <a:ext cx="1044054" cy="0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7300" y="4831650"/>
            <a:ext cx="1044054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60301" y="4831650"/>
            <a:ext cx="500822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60301" y="4839751"/>
            <a:ext cx="500822" cy="689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34100" y="4831650"/>
            <a:ext cx="1296886" cy="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34100" y="4840299"/>
            <a:ext cx="1296887" cy="1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22000" y="4839750"/>
            <a:ext cx="260894" cy="0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22000" y="4831650"/>
            <a:ext cx="246754" cy="12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68754" y="4784286"/>
            <a:ext cx="306944" cy="45783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68754" y="4840239"/>
            <a:ext cx="306944" cy="16437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75697" y="4856676"/>
            <a:ext cx="2762688" cy="235011"/>
          </a:xfrm>
          <a:prstGeom prst="line">
            <a:avLst/>
          </a:prstGeom>
          <a:ln w="6350">
            <a:solidFill>
              <a:srgbClr val="33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575698" y="4295938"/>
            <a:ext cx="2449046" cy="488348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92596" y="4839750"/>
            <a:ext cx="277922" cy="53871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320000" flipV="1">
            <a:off x="5563537" y="4880962"/>
            <a:ext cx="2449046" cy="488348"/>
          </a:xfrm>
          <a:prstGeom prst="line">
            <a:avLst/>
          </a:prstGeom>
          <a:ln w="6350">
            <a:solidFill>
              <a:srgbClr val="33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285006" y="4821809"/>
            <a:ext cx="290366" cy="10314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-600000">
            <a:off x="5564186" y="4582908"/>
            <a:ext cx="2762688" cy="235011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Callout 1 (No Border) 54"/>
          <p:cNvSpPr/>
          <p:nvPr/>
        </p:nvSpPr>
        <p:spPr>
          <a:xfrm>
            <a:off x="8160469" y="4288305"/>
            <a:ext cx="237225" cy="172701"/>
          </a:xfrm>
          <a:prstGeom prst="callout1">
            <a:avLst>
              <a:gd name="adj1" fmla="val 73669"/>
              <a:gd name="adj2" fmla="val -3426"/>
              <a:gd name="adj3" fmla="val 188365"/>
              <a:gd name="adj4" fmla="val -114793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>
                <a:solidFill>
                  <a:srgbClr val="FF0000"/>
                </a:solidFill>
              </a:rPr>
              <a:t>K</a:t>
            </a:r>
            <a:r>
              <a:rPr lang="en-US" sz="135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6" name="Line Callout 1 (No Border) 55"/>
          <p:cNvSpPr/>
          <p:nvPr/>
        </p:nvSpPr>
        <p:spPr>
          <a:xfrm>
            <a:off x="8155004" y="4049062"/>
            <a:ext cx="237225" cy="172701"/>
          </a:xfrm>
          <a:prstGeom prst="callout1">
            <a:avLst>
              <a:gd name="adj1" fmla="val 73669"/>
              <a:gd name="adj2" fmla="val -3426"/>
              <a:gd name="adj3" fmla="val 146296"/>
              <a:gd name="adj4" fmla="val -75239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35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8" name="Line Callout 1 (No Border) 57"/>
          <p:cNvSpPr/>
          <p:nvPr/>
        </p:nvSpPr>
        <p:spPr>
          <a:xfrm>
            <a:off x="8172502" y="5219948"/>
            <a:ext cx="215922" cy="189857"/>
          </a:xfrm>
          <a:prstGeom prst="callout1">
            <a:avLst>
              <a:gd name="adj1" fmla="val 35648"/>
              <a:gd name="adj2" fmla="val -3426"/>
              <a:gd name="adj3" fmla="val -84466"/>
              <a:gd name="adj4" fmla="val -143770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 smtClean="0">
                <a:solidFill>
                  <a:srgbClr val="3333FF"/>
                </a:solidFill>
              </a:rPr>
              <a:t>K</a:t>
            </a:r>
            <a:r>
              <a:rPr lang="en-US" sz="800" b="1" i="1" dirty="0" smtClean="0">
                <a:solidFill>
                  <a:srgbClr val="3333FF"/>
                </a:solidFill>
              </a:rPr>
              <a:t> </a:t>
            </a:r>
            <a:r>
              <a:rPr lang="en-US" sz="1350" b="1" baseline="46000" dirty="0" smtClean="0">
                <a:solidFill>
                  <a:srgbClr val="3333FF"/>
                </a:solidFill>
              </a:rPr>
              <a:t>–</a:t>
            </a:r>
            <a:endParaRPr lang="en-US" sz="1350" b="1" baseline="46000" dirty="0">
              <a:solidFill>
                <a:srgbClr val="3333FF"/>
              </a:solidFill>
            </a:endParaRPr>
          </a:p>
        </p:txBody>
      </p:sp>
      <p:sp>
        <p:nvSpPr>
          <p:cNvPr id="59" name="Line Callout 1 (No Border) 58"/>
          <p:cNvSpPr/>
          <p:nvPr/>
        </p:nvSpPr>
        <p:spPr>
          <a:xfrm>
            <a:off x="8155361" y="5409805"/>
            <a:ext cx="237225" cy="172701"/>
          </a:xfrm>
          <a:prstGeom prst="callout1">
            <a:avLst>
              <a:gd name="adj1" fmla="val 35649"/>
              <a:gd name="adj2" fmla="val -3426"/>
              <a:gd name="adj3" fmla="val -26908"/>
              <a:gd name="adj4" fmla="val -69088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350" b="1" baseline="30000" dirty="0" smtClean="0">
                <a:solidFill>
                  <a:srgbClr val="3333FF"/>
                </a:solidFill>
              </a:rPr>
              <a:t>–</a:t>
            </a:r>
            <a:endParaRPr lang="en-US" sz="1350" b="1" baseline="30000" dirty="0">
              <a:solidFill>
                <a:srgbClr val="3333FF"/>
              </a:solidFill>
            </a:endParaRPr>
          </a:p>
        </p:txBody>
      </p:sp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9947386-9AF7-4238-8494-1C9CFC6F226D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D0382B-070F-4A84-89EA-77B008F2DAD4}" type="slidenum">
              <a:rPr lang="ru-RU" smtClean="0"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56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27090" y="1460015"/>
            <a:ext cx="4114800" cy="1880175"/>
            <a:chOff x="304800" y="1524000"/>
            <a:chExt cx="4343400" cy="1880175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" y="1981200"/>
              <a:ext cx="3627120" cy="1097280"/>
              <a:chOff x="381000" y="1981200"/>
              <a:chExt cx="3627120" cy="10972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514600" y="22860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90500" dir="16800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81000" y="2057400"/>
                <a:ext cx="2200555" cy="295555"/>
                <a:chOff x="381000" y="2057400"/>
                <a:chExt cx="2200555" cy="295555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914400" y="2057400"/>
                  <a:ext cx="914400" cy="0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381000" y="2057400"/>
                  <a:ext cx="533400" cy="0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endCxn id="2" idx="1"/>
                </p:cNvCxnSpPr>
                <p:nvPr/>
              </p:nvCxnSpPr>
              <p:spPr>
                <a:xfrm>
                  <a:off x="1828800" y="2057400"/>
                  <a:ext cx="752755" cy="295555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 flipV="1">
                <a:off x="381000" y="2667000"/>
                <a:ext cx="2200555" cy="295555"/>
                <a:chOff x="381000" y="2057400"/>
                <a:chExt cx="2200555" cy="295555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914400" y="2057400"/>
                  <a:ext cx="914400" cy="0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81000" y="2057400"/>
                  <a:ext cx="533400" cy="0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828800" y="2057400"/>
                  <a:ext cx="752755" cy="295555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895600" y="1981200"/>
                <a:ext cx="1097280" cy="4114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910840" y="2667000"/>
                <a:ext cx="1097280" cy="4114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990600" y="2057400"/>
                <a:ext cx="608699" cy="899160"/>
                <a:chOff x="4556728" y="5257800"/>
                <a:chExt cx="608699" cy="89916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4556728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4800600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5029200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304800" y="15240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4800" y="28194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62400" y="16002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62400" y="28194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0" y="762000"/>
            <a:ext cx="90691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200" baseline="30000" dirty="0"/>
              <a:t>–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pionium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a hydrogen-like atom consisting of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200" baseline="30000" dirty="0"/>
              <a:t>–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mesons: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-1.86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387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0.5 MeV/c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260488" y="1828602"/>
            <a:ext cx="4724400" cy="1786418"/>
            <a:chOff x="4267200" y="1981200"/>
            <a:chExt cx="4768733" cy="1786418"/>
          </a:xfrm>
        </p:grpSpPr>
        <p:sp>
          <p:nvSpPr>
            <p:cNvPr id="58" name="TextBox 57"/>
            <p:cNvSpPr txBox="1"/>
            <p:nvPr/>
          </p:nvSpPr>
          <p:spPr>
            <a:xfrm>
              <a:off x="4267200" y="1981200"/>
              <a:ext cx="4724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atom 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lifetime is 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dominated by the decay into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mesons:</a:t>
              </a:r>
            </a:p>
          </p:txBody>
        </p:sp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256949"/>
                </p:ext>
              </p:extLst>
            </p:nvPr>
          </p:nvGraphicFramePr>
          <p:xfrm>
            <a:off x="4572000" y="2817706"/>
            <a:ext cx="2438400" cy="839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5" name="Equation" r:id="rId3" imgW="1143000" imgH="393480" progId="Equation.DSMT4">
                    <p:embed/>
                  </p:oleObj>
                </mc:Choice>
                <mc:Fallback>
                  <p:oleObj name="Equation" r:id="rId3" imgW="11430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72000" y="2817706"/>
                          <a:ext cx="2438400" cy="83989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9717737"/>
                </p:ext>
              </p:extLst>
            </p:nvPr>
          </p:nvGraphicFramePr>
          <p:xfrm>
            <a:off x="7239000" y="2819400"/>
            <a:ext cx="1796933" cy="948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6" name="Equation" r:id="rId5" imgW="914400" imgH="482400" progId="Equation.DSMT4">
                    <p:embed/>
                  </p:oleObj>
                </mc:Choice>
                <mc:Fallback>
                  <p:oleObj name="Equation" r:id="rId5" imgW="91440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2819400"/>
                          <a:ext cx="1796933" cy="948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011383"/>
              </p:ext>
            </p:extLst>
          </p:nvPr>
        </p:nvGraphicFramePr>
        <p:xfrm>
          <a:off x="228600" y="4030887"/>
          <a:ext cx="4114800" cy="60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" name="Equation" r:id="rId7" imgW="1815840" imgH="304560" progId="Equation.DSMT4">
                  <p:embed/>
                </p:oleObj>
              </mc:Choice>
              <mc:Fallback>
                <p:oleObj name="Equation" r:id="rId7" imgW="18158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4030887"/>
                        <a:ext cx="4114800" cy="605987"/>
                      </a:xfrm>
                      <a:prstGeom prst="rect">
                        <a:avLst/>
                      </a:prstGeom>
                      <a:solidFill>
                        <a:srgbClr val="90D0EC">
                          <a:alpha val="50000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856" y="4655020"/>
            <a:ext cx="756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-wave scattering lengths 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I=0  and  I=2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8600" y="4976995"/>
            <a:ext cx="8229600" cy="1072158"/>
            <a:chOff x="76200" y="5105400"/>
            <a:chExt cx="8229600" cy="107215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919689"/>
                </p:ext>
              </p:extLst>
            </p:nvPr>
          </p:nvGraphicFramePr>
          <p:xfrm>
            <a:off x="76200" y="5486400"/>
            <a:ext cx="879475" cy="502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8" name="Equation" r:id="rId9" imgW="444240" imgH="253800" progId="Equation.DSMT4">
                    <p:embed/>
                  </p:oleObj>
                </mc:Choice>
                <mc:Fallback>
                  <p:oleObj name="Equation" r:id="rId9" imgW="4442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6200" y="5486400"/>
                          <a:ext cx="879475" cy="5022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eft Brace 6"/>
            <p:cNvSpPr/>
            <p:nvPr/>
          </p:nvSpPr>
          <p:spPr>
            <a:xfrm>
              <a:off x="990600" y="5318760"/>
              <a:ext cx="152400" cy="777240"/>
            </a:xfrm>
            <a:prstGeom prst="lef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143000" y="5105400"/>
              <a:ext cx="6065520" cy="569238"/>
              <a:chOff x="1127760" y="5257800"/>
              <a:chExt cx="6065520" cy="56923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127760" y="527304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0 for 	</a:t>
                </a:r>
                <a:r>
                  <a:rPr lang="en-US" sz="2000" i="1" dirty="0" smtClean="0">
                    <a:solidFill>
                      <a:srgbClr val="1D0260"/>
                    </a:solidFill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819400" y="5257800"/>
                <a:ext cx="4373880" cy="523220"/>
                <a:chOff x="2819400" y="5288280"/>
                <a:chExt cx="4373880" cy="523220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2819400" y="5334000"/>
                  <a:ext cx="23342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(1s, 2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,…, 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5318760" y="559308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5897880" y="5288280"/>
                  <a:ext cx="12954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1143000" y="5486400"/>
              <a:ext cx="7162800" cy="691158"/>
              <a:chOff x="1112520" y="5638800"/>
              <a:chExt cx="7162800" cy="69115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804160" y="5638800"/>
                <a:ext cx="5471160" cy="614065"/>
                <a:chOff x="2819400" y="5562600"/>
                <a:chExt cx="5471160" cy="614065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2819400" y="5715000"/>
                  <a:ext cx="11272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np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3886200" y="601980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3886200" y="5562600"/>
                  <a:ext cx="3209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343400" y="5715000"/>
                  <a:ext cx="26420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2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,…(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-1)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6995160" y="594360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ectangle 67"/>
                <p:cNvSpPr/>
                <p:nvPr/>
              </p:nvSpPr>
              <p:spPr>
                <a:xfrm>
                  <a:off x="7528560" y="5638800"/>
                  <a:ext cx="7620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1112520" y="577596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for 	</a:t>
                </a:r>
                <a:r>
                  <a:rPr lang="en-US" sz="2000" i="1" dirty="0" smtClean="0">
                    <a:solidFill>
                      <a:srgbClr val="1D0260"/>
                    </a:solidFill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0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89408" y="6066710"/>
            <a:ext cx="895565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 lifetime depends on the transition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,…,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-1)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probability.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probability is about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orders of magnitude less than for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334000" y="6300000"/>
            <a:ext cx="39366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624000" y="65880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49587" y="3640438"/>
                <a:ext cx="3752374" cy="465833"/>
              </a:xfrm>
              <a:prstGeom prst="rect">
                <a:avLst/>
              </a:prstGeom>
              <a:solidFill>
                <a:srgbClr val="C7E7F5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=(2.9±0.1)×</m:t>
                      </m:r>
                      <m:sSup>
                        <m:sSupPr>
                          <m:ctrlPr>
                            <a:rPr lang="en-GB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87" y="3640438"/>
                <a:ext cx="3752374" cy="465833"/>
              </a:xfrm>
              <a:prstGeom prst="rect">
                <a:avLst/>
              </a:prstGeom>
              <a:blipFill rotWithShape="0">
                <a:blip r:embed="rId11"/>
                <a:stretch>
                  <a:fillRect b="-151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49587" y="4185913"/>
                <a:ext cx="3090333" cy="496867"/>
              </a:xfrm>
              <a:prstGeom prst="rect">
                <a:avLst/>
              </a:prstGeom>
              <a:solidFill>
                <a:srgbClr val="C7E7F5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=1.17×</m:t>
                      </m:r>
                      <m:sSup>
                        <m:sSupPr>
                          <m:ctrlPr>
                            <a:rPr lang="en-GB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87" y="4185913"/>
                <a:ext cx="3090333" cy="496867"/>
              </a:xfrm>
              <a:prstGeom prst="rect">
                <a:avLst/>
              </a:prstGeom>
              <a:blipFill rotWithShape="0">
                <a:blip r:embed="rId12"/>
                <a:stretch>
                  <a:fillRect b="-48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096168" y="3116528"/>
                <a:ext cx="2379663" cy="783804"/>
              </a:xfrm>
              <a:prstGeom prst="rect">
                <a:avLst/>
              </a:prstGeom>
              <a:solidFill>
                <a:srgbClr val="C7E7F5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68" y="3116528"/>
                <a:ext cx="2379663" cy="7838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4" name="WordArt 98"/>
          <p:cNvSpPr>
            <a:spLocks noChangeArrowheads="1" noChangeShapeType="1" noTextEdit="1"/>
          </p:cNvSpPr>
          <p:nvPr/>
        </p:nvSpPr>
        <p:spPr bwMode="auto">
          <a:xfrm>
            <a:off x="2057327" y="61118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sz="3600" baseline="30000" dirty="0"/>
              <a:t>–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 lifetime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48680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(Detectors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3531EE3-95E7-440A-93FA-5B882514EC43}" type="datetime1">
              <a:rPr lang="en-US" smtClean="0"/>
              <a:t>6/25/18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0223894-D9AD-4901-938F-98F2538E8DD1}" type="slidenum">
              <a:rPr lang="ru-RU" smtClean="0"/>
              <a:t>60</a:t>
            </a:fld>
            <a:endParaRPr lang="ru-RU" dirty="0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85408"/>
              </p:ext>
            </p:extLst>
          </p:nvPr>
        </p:nvGraphicFramePr>
        <p:xfrm>
          <a:off x="179512" y="629009"/>
          <a:ext cx="8685801" cy="5023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353">
                  <a:extLst>
                    <a:ext uri="{9D8B030D-6E8A-4147-A177-3AD203B41FA5}">
                      <a16:colId xmlns:a16="http://schemas.microsoft.com/office/drawing/2014/main" xmlns="" val="148207348"/>
                    </a:ext>
                  </a:extLst>
                </a:gridCol>
                <a:gridCol w="1117016">
                  <a:extLst>
                    <a:ext uri="{9D8B030D-6E8A-4147-A177-3AD203B41FA5}">
                      <a16:colId xmlns:a16="http://schemas.microsoft.com/office/drawing/2014/main" xmlns="" val="52189717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02384087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67426529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7489613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63450169"/>
                    </a:ext>
                  </a:extLst>
                </a:gridCol>
              </a:tblGrid>
              <a:tr h="264889">
                <a:tc rowSpan="2">
                  <a:txBody>
                    <a:bodyPr/>
                    <a:lstStyle/>
                    <a:p>
                      <a:pPr marL="0" marR="116840" indent="32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Setup element (number planes)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Aperture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(cm)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Occupancy</a:t>
                      </a:r>
                    </a:p>
                    <a:p>
                      <a:pPr marL="0" marR="8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(s</a:t>
                      </a:r>
                      <a:r>
                        <a:rPr lang="en-US" sz="1600" baseline="30000" dirty="0">
                          <a:effectLst/>
                        </a:rPr>
                        <a:t>−1</a:t>
                      </a:r>
                      <a:r>
                        <a:rPr lang="en-US" sz="1600" dirty="0">
                          <a:effectLst/>
                        </a:rPr>
                        <a:t> · </a:t>
                      </a:r>
                      <a:r>
                        <a:rPr lang="en-US" sz="1600" dirty="0" smtClean="0">
                          <a:effectLst/>
                        </a:rPr>
                        <a:t>cm</a:t>
                      </a:r>
                      <a:r>
                        <a:rPr lang="en-US" sz="1600" baseline="30000" dirty="0" smtClean="0">
                          <a:effectLst/>
                        </a:rPr>
                        <a:t>−2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en-US" sz="1600" baseline="-25000" dirty="0">
                          <a:effectLst/>
                        </a:rPr>
                        <a:t>0</a:t>
                      </a:r>
                    </a:p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Resolution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8179967"/>
                  </a:ext>
                </a:extLst>
              </a:tr>
              <a:tr h="407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Coordinate</a:t>
                      </a:r>
                    </a:p>
                    <a:p>
                      <a:pPr marL="0" marR="444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(µm)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</a:t>
                      </a:r>
                    </a:p>
                    <a:p>
                      <a:pPr marL="0" marR="952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(ns)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0938551"/>
                  </a:ext>
                </a:extLst>
              </a:tr>
              <a:tr h="6956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1. Target Station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2. Vacuum system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3. Vertex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detector (2 ÷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4 planes)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7.6 × 7.6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(5 ÷ 20) · 10</a:t>
                      </a:r>
                      <a:r>
                        <a:rPr lang="en-US" sz="1600" baseline="30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 ÷ 1.5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062482280"/>
                  </a:ext>
                </a:extLst>
              </a:tr>
              <a:tr h="245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4. RICH</a:t>
                      </a: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9.0 × 9.0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(4 ÷ 16) · 10</a:t>
                      </a:r>
                      <a:r>
                        <a:rPr lang="en-US" sz="1600" baseline="30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 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xmlns="" val="1493090785"/>
                  </a:ext>
                </a:extLst>
              </a:tr>
              <a:tr h="245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5. SFD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 planes)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 × 10.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 ÷ 12) · 10</a:t>
                      </a:r>
                      <a:r>
                        <a:rPr lang="en-US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xmlns="" val="316440467"/>
                  </a:ext>
                </a:extLst>
              </a:tr>
              <a:tr h="7303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6. Vacuum system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7. Iron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shielding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wall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8. Spectrometer magnet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155 × 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xmlns="" val="414086846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9. Downstream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Tracker (2 × 8)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 ÷ 110×44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10)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÷ 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xmlns="" val="3224604741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10. Vertical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Hodoscope (2 × 1 ÷ 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112 × 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0.7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998974533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11. Horizontal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Hodoscope (2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115 × 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0.5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193710681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12. Heavy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Gas Cherenkov detector (2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× 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1518428366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13. Nitrogen </a:t>
                      </a:r>
                      <a:r>
                        <a:rPr lang="en-US" sz="1600" dirty="0">
                          <a:effectLst/>
                        </a:rPr>
                        <a:t>Cherenkov 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 × 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10) · 10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2329723258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14. Nitrogen </a:t>
                      </a:r>
                      <a:r>
                        <a:rPr lang="en-US" sz="1600" dirty="0">
                          <a:effectLst/>
                        </a:rPr>
                        <a:t>Cherenkov 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 × 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299517311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15. </a:t>
                      </a:r>
                      <a:r>
                        <a:rPr lang="en-US" sz="1600" dirty="0" err="1" smtClean="0">
                          <a:effectLst/>
                        </a:rPr>
                        <a:t>PreShower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148 × 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 ÷ 8) · 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334292645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16. </a:t>
                      </a:r>
                      <a:r>
                        <a:rPr lang="en-US" sz="1600" dirty="0" err="1" smtClean="0">
                          <a:effectLst/>
                        </a:rPr>
                        <a:t>PreShower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 × 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 ÷ 40) · 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3056459423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--.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Ionisation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Hodoscope (4 planes)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10. × 10.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(4 ÷ 16) · 10</a:t>
                      </a:r>
                      <a:r>
                        <a:rPr lang="en-US" sz="1600" baseline="30000" dirty="0" smtClean="0">
                          <a:effectLst/>
                        </a:rPr>
                        <a:t>5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383377747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067944" y="581997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- </a:t>
            </a:r>
            <a:r>
              <a:rPr lang="en-US" b="1" dirty="0">
                <a:solidFill>
                  <a:srgbClr val="FF0000"/>
                </a:solidFill>
              </a:rPr>
              <a:t>Micro-Pattern Gas Detectors (MPGD)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5819972"/>
            <a:ext cx="3308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/>
              <a:t>Existing parts of the </a:t>
            </a:r>
            <a:r>
              <a:rPr lang="en-US" b="1" dirty="0" smtClean="0"/>
              <a:t>Setup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38409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 beam time for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 measurement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61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6057" y="554070"/>
            <a:ext cx="888953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 24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simulated, processed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analysed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V.Yazkov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DIRAC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note, 2016 05).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146058" y="1194223"/>
            <a:ext cx="888953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Experimental conditions on SPS with Ni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target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target,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6x10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The proton beam can be used for other experiments.</a:t>
            </a:r>
            <a:endParaRPr lang="en-GB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intensity: 3x10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DIRAC worked at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2.7x10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spills: 4.5x10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 duration 4.5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Data taking: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3000 spills per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24 hours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Running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146057" y="3748768"/>
            <a:ext cx="8889539" cy="2723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number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pairs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=13000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(In the DIRAC experiment was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=349±62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these conditions for 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be: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~5%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systematic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2%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+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- </a:t>
            </a:r>
            <a:r>
              <a:rPr lang="en-US" u="sng" dirty="0" smtClean="0">
                <a:latin typeface="Times New Roman"/>
                <a:cs typeface="Times New Roman"/>
              </a:rPr>
              <a:t>atomic pairs </a:t>
            </a:r>
            <a:r>
              <a:rPr lang="en-US" i="1" u="sng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en-US" i="1" u="sng" baseline="-25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n-US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=400000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en-US" i="1" baseline="30000" dirty="0" smtClean="0">
                <a:latin typeface="Times New Roman"/>
                <a:cs typeface="Times New Roman"/>
              </a:rPr>
              <a:t>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be: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0.7%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systematic error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74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62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0924" y="719832"/>
            <a:ext cx="8797047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QCD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and Chiral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describe processes with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quarks, using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*SU(2)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chiral symmetry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breaking.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prediction for </a:t>
            </a:r>
            <a:r>
              <a:rPr lang="en-US" sz="2400" i="1" dirty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atom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lifetime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in the ground state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given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1/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 =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R|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is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</a:t>
            </a:r>
            <a:r>
              <a:rPr lang="en-US" sz="2400" baseline="-25000" dirty="0" err="1" smtClean="0">
                <a:latin typeface="Times New Roman"/>
                <a:cs typeface="Times New Roman"/>
                <a:sym typeface="Symbol"/>
              </a:rPr>
              <a:t>th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=(2.9±0.1)*10</a:t>
            </a:r>
            <a:r>
              <a:rPr lang="en-US" sz="2400" baseline="30000" dirty="0" smtClean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The evaluation error for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 from this relation is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0.6%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 the S-wave 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scattering lengths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 rot="21414246">
            <a:off x="1433449" y="1134987"/>
            <a:ext cx="8382241" cy="399668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Experimental check of precise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predictions of QCD using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i="1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and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atoms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820153" y="6165304"/>
            <a:ext cx="7704856" cy="36004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 CERN, June 2018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55576" y="5386646"/>
            <a:ext cx="7704856" cy="41861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L. Nemenov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 (JINR)  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F96A1B">
                  <a:lumMod val="75000"/>
                </a:srgbClr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2936875" y="822325"/>
            <a:ext cx="1971675" cy="5922963"/>
            <a:chOff x="1650208" y="801927"/>
            <a:chExt cx="1971675" cy="5922722"/>
          </a:xfrm>
        </p:grpSpPr>
        <p:sp>
          <p:nvSpPr>
            <p:cNvPr id="8300" name="Rectangle 9"/>
            <p:cNvSpPr>
              <a:spLocks noChangeArrowheads="1"/>
            </p:cNvSpPr>
            <p:nvPr/>
          </p:nvSpPr>
          <p:spPr bwMode="auto">
            <a:xfrm>
              <a:off x="1650208" y="804862"/>
              <a:ext cx="1971675" cy="5919787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01" name="Text Box 11"/>
            <p:cNvSpPr txBox="1">
              <a:spLocks noChangeArrowheads="1"/>
            </p:cNvSpPr>
            <p:nvPr/>
          </p:nvSpPr>
          <p:spPr bwMode="auto">
            <a:xfrm>
              <a:off x="1813889" y="801927"/>
              <a:ext cx="16446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CC"/>
                  </a:solidFill>
                  <a:cs typeface="Times New Roman" pitchFamily="18" charset="0"/>
                </a:rPr>
                <a:t>Target Ni 98 </a:t>
              </a:r>
              <a:r>
                <a:rPr lang="en-US" altLang="en-US" sz="1700">
                  <a:solidFill>
                    <a:srgbClr val="0000CC"/>
                  </a:solidFill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altLang="en-US" sz="16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endParaRPr lang="en-US" altLang="en-US" sz="24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3638550" y="5200650"/>
            <a:ext cx="3970338" cy="1204913"/>
            <a:chOff x="2151858" y="5110162"/>
            <a:chExt cx="3970672" cy="1204912"/>
          </a:xfrm>
        </p:grpSpPr>
        <p:sp>
          <p:nvSpPr>
            <p:cNvPr id="8294" name="Line 14"/>
            <p:cNvSpPr>
              <a:spLocks noChangeShapeType="1"/>
            </p:cNvSpPr>
            <p:nvPr/>
          </p:nvSpPr>
          <p:spPr bwMode="auto">
            <a:xfrm flipV="1">
              <a:off x="2214392" y="5173662"/>
              <a:ext cx="1937715" cy="4238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Text Box 45"/>
            <p:cNvSpPr txBox="1">
              <a:spLocks noChangeArrowheads="1"/>
            </p:cNvSpPr>
            <p:nvPr/>
          </p:nvSpPr>
          <p:spPr bwMode="auto">
            <a:xfrm>
              <a:off x="4075908" y="5875337"/>
              <a:ext cx="4175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−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6" name="Text Box 46"/>
            <p:cNvSpPr txBox="1">
              <a:spLocks noChangeArrowheads="1"/>
            </p:cNvSpPr>
            <p:nvPr/>
          </p:nvSpPr>
          <p:spPr bwMode="auto">
            <a:xfrm>
              <a:off x="4098133" y="5133974"/>
              <a:ext cx="4937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7" name="Right Brace 91"/>
            <p:cNvSpPr>
              <a:spLocks/>
            </p:cNvSpPr>
            <p:nvPr/>
          </p:nvSpPr>
          <p:spPr bwMode="auto">
            <a:xfrm>
              <a:off x="4355308" y="5110162"/>
              <a:ext cx="114300" cy="1204912"/>
            </a:xfrm>
            <a:prstGeom prst="rightBrace">
              <a:avLst>
                <a:gd name="adj1" fmla="val 18448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8" name="Line 14"/>
            <p:cNvSpPr>
              <a:spLocks noChangeShapeType="1"/>
            </p:cNvSpPr>
            <p:nvPr/>
          </p:nvSpPr>
          <p:spPr bwMode="auto">
            <a:xfrm>
              <a:off x="2151858" y="5945187"/>
              <a:ext cx="2000250" cy="295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Rectangle 4"/>
            <p:cNvSpPr>
              <a:spLocks noChangeArrowheads="1"/>
            </p:cNvSpPr>
            <p:nvPr/>
          </p:nvSpPr>
          <p:spPr bwMode="auto">
            <a:xfrm>
              <a:off x="4519020" y="5556250"/>
              <a:ext cx="160351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</a:rPr>
                <a:t>Accidental pairs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197" name="Group 35"/>
          <p:cNvGrpSpPr>
            <a:grpSpLocks/>
          </p:cNvGrpSpPr>
          <p:nvPr/>
        </p:nvGrpSpPr>
        <p:grpSpPr bwMode="auto">
          <a:xfrm>
            <a:off x="3216275" y="2279650"/>
            <a:ext cx="4502150" cy="1074738"/>
            <a:chOff x="1729583" y="2189162"/>
            <a:chExt cx="4503626" cy="1074737"/>
          </a:xfrm>
        </p:grpSpPr>
        <p:sp>
          <p:nvSpPr>
            <p:cNvPr id="8279" name="Line 14"/>
            <p:cNvSpPr>
              <a:spLocks noChangeShapeType="1"/>
            </p:cNvSpPr>
            <p:nvPr/>
          </p:nvSpPr>
          <p:spPr bwMode="auto">
            <a:xfrm flipV="1">
              <a:off x="1993108" y="2260599"/>
              <a:ext cx="2159000" cy="4683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2355263" y="2897186"/>
              <a:ext cx="1796052" cy="333375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281" name="Text Box 45"/>
            <p:cNvSpPr txBox="1">
              <a:spLocks noChangeArrowheads="1"/>
            </p:cNvSpPr>
            <p:nvPr/>
          </p:nvSpPr>
          <p:spPr bwMode="auto">
            <a:xfrm>
              <a:off x="4056858" y="2422524"/>
              <a:ext cx="4159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−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2" name="Text Box 46"/>
            <p:cNvSpPr txBox="1">
              <a:spLocks noChangeArrowheads="1"/>
            </p:cNvSpPr>
            <p:nvPr/>
          </p:nvSpPr>
          <p:spPr bwMode="auto">
            <a:xfrm>
              <a:off x="4045745" y="2189162"/>
              <a:ext cx="4921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V="1">
              <a:off x="2366380" y="2746374"/>
              <a:ext cx="1784935" cy="14763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84" name="Text Box 46"/>
            <p:cNvSpPr txBox="1">
              <a:spLocks noChangeArrowheads="1"/>
            </p:cNvSpPr>
            <p:nvPr/>
          </p:nvSpPr>
          <p:spPr bwMode="auto">
            <a:xfrm>
              <a:off x="4045745" y="2925762"/>
              <a:ext cx="5080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5" name="Freeform 29"/>
            <p:cNvSpPr>
              <a:spLocks noEditPoints="1"/>
            </p:cNvSpPr>
            <p:nvPr/>
          </p:nvSpPr>
          <p:spPr bwMode="auto">
            <a:xfrm rot="-732780">
              <a:off x="2578895" y="2590799"/>
              <a:ext cx="227013" cy="266700"/>
            </a:xfrm>
            <a:custGeom>
              <a:avLst/>
              <a:gdLst>
                <a:gd name="T0" fmla="*/ 0 w 582"/>
                <a:gd name="T1" fmla="*/ 0 h 958"/>
                <a:gd name="T2" fmla="*/ 0 w 582"/>
                <a:gd name="T3" fmla="*/ 0 h 958"/>
                <a:gd name="T4" fmla="*/ 0 w 582"/>
                <a:gd name="T5" fmla="*/ 0 h 958"/>
                <a:gd name="T6" fmla="*/ 0 w 582"/>
                <a:gd name="T7" fmla="*/ 0 h 958"/>
                <a:gd name="T8" fmla="*/ 0 w 582"/>
                <a:gd name="T9" fmla="*/ 0 h 958"/>
                <a:gd name="T10" fmla="*/ 0 w 582"/>
                <a:gd name="T11" fmla="*/ 0 h 958"/>
                <a:gd name="T12" fmla="*/ 0 w 582"/>
                <a:gd name="T13" fmla="*/ 0 h 958"/>
                <a:gd name="T14" fmla="*/ 0 w 582"/>
                <a:gd name="T15" fmla="*/ 0 h 958"/>
                <a:gd name="T16" fmla="*/ 0 w 582"/>
                <a:gd name="T17" fmla="*/ 0 h 958"/>
                <a:gd name="T18" fmla="*/ 0 w 582"/>
                <a:gd name="T19" fmla="*/ 0 h 958"/>
                <a:gd name="T20" fmla="*/ 0 w 582"/>
                <a:gd name="T21" fmla="*/ 0 h 958"/>
                <a:gd name="T22" fmla="*/ 0 w 582"/>
                <a:gd name="T23" fmla="*/ 0 h 958"/>
                <a:gd name="T24" fmla="*/ 0 w 582"/>
                <a:gd name="T25" fmla="*/ 0 h 958"/>
                <a:gd name="T26" fmla="*/ 0 w 582"/>
                <a:gd name="T27" fmla="*/ 0 h 958"/>
                <a:gd name="T28" fmla="*/ 0 w 582"/>
                <a:gd name="T29" fmla="*/ 0 h 958"/>
                <a:gd name="T30" fmla="*/ 0 w 582"/>
                <a:gd name="T31" fmla="*/ 0 h 958"/>
                <a:gd name="T32" fmla="*/ 0 w 582"/>
                <a:gd name="T33" fmla="*/ 0 h 958"/>
                <a:gd name="T34" fmla="*/ 0 w 582"/>
                <a:gd name="T35" fmla="*/ 0 h 958"/>
                <a:gd name="T36" fmla="*/ 0 w 582"/>
                <a:gd name="T37" fmla="*/ 0 h 958"/>
                <a:gd name="T38" fmla="*/ 0 w 582"/>
                <a:gd name="T39" fmla="*/ 0 h 958"/>
                <a:gd name="T40" fmla="*/ 0 w 582"/>
                <a:gd name="T41" fmla="*/ 0 h 958"/>
                <a:gd name="T42" fmla="*/ 0 w 582"/>
                <a:gd name="T43" fmla="*/ 0 h 958"/>
                <a:gd name="T44" fmla="*/ 0 w 582"/>
                <a:gd name="T45" fmla="*/ 0 h 958"/>
                <a:gd name="T46" fmla="*/ 0 w 582"/>
                <a:gd name="T47" fmla="*/ 0 h 958"/>
                <a:gd name="T48" fmla="*/ 0 w 582"/>
                <a:gd name="T49" fmla="*/ 0 h 958"/>
                <a:gd name="T50" fmla="*/ 0 w 582"/>
                <a:gd name="T51" fmla="*/ 0 h 958"/>
                <a:gd name="T52" fmla="*/ 0 w 582"/>
                <a:gd name="T53" fmla="*/ 0 h 958"/>
                <a:gd name="T54" fmla="*/ 0 w 582"/>
                <a:gd name="T55" fmla="*/ 0 h 958"/>
                <a:gd name="T56" fmla="*/ 0 w 582"/>
                <a:gd name="T57" fmla="*/ 0 h 958"/>
                <a:gd name="T58" fmla="*/ 0 w 582"/>
                <a:gd name="T59" fmla="*/ 0 h 958"/>
                <a:gd name="T60" fmla="*/ 0 w 582"/>
                <a:gd name="T61" fmla="*/ 0 h 958"/>
                <a:gd name="T62" fmla="*/ 0 w 582"/>
                <a:gd name="T63" fmla="*/ 0 h 958"/>
                <a:gd name="T64" fmla="*/ 0 w 582"/>
                <a:gd name="T65" fmla="*/ 0 h 958"/>
                <a:gd name="T66" fmla="*/ 0 w 582"/>
                <a:gd name="T67" fmla="*/ 0 h 958"/>
                <a:gd name="T68" fmla="*/ 0 w 582"/>
                <a:gd name="T69" fmla="*/ 0 h 958"/>
                <a:gd name="T70" fmla="*/ 0 w 582"/>
                <a:gd name="T71" fmla="*/ 0 h 958"/>
                <a:gd name="T72" fmla="*/ 0 w 582"/>
                <a:gd name="T73" fmla="*/ 0 h 958"/>
                <a:gd name="T74" fmla="*/ 0 w 582"/>
                <a:gd name="T75" fmla="*/ 0 h 958"/>
                <a:gd name="T76" fmla="*/ 0 w 582"/>
                <a:gd name="T77" fmla="*/ 0 h 958"/>
                <a:gd name="T78" fmla="*/ 0 w 582"/>
                <a:gd name="T79" fmla="*/ 0 h 958"/>
                <a:gd name="T80" fmla="*/ 0 w 582"/>
                <a:gd name="T81" fmla="*/ 0 h 958"/>
                <a:gd name="T82" fmla="*/ 0 w 582"/>
                <a:gd name="T83" fmla="*/ 0 h 958"/>
                <a:gd name="T84" fmla="*/ 0 w 582"/>
                <a:gd name="T85" fmla="*/ 0 h 958"/>
                <a:gd name="T86" fmla="*/ 0 w 582"/>
                <a:gd name="T87" fmla="*/ 0 h 958"/>
                <a:gd name="T88" fmla="*/ 0 w 582"/>
                <a:gd name="T89" fmla="*/ 0 h 958"/>
                <a:gd name="T90" fmla="*/ 0 w 582"/>
                <a:gd name="T91" fmla="*/ 0 h 958"/>
                <a:gd name="T92" fmla="*/ 0 w 582"/>
                <a:gd name="T93" fmla="*/ 0 h 958"/>
                <a:gd name="T94" fmla="*/ 0 w 582"/>
                <a:gd name="T95" fmla="*/ 0 h 958"/>
                <a:gd name="T96" fmla="*/ 0 w 582"/>
                <a:gd name="T97" fmla="*/ 0 h 958"/>
                <a:gd name="T98" fmla="*/ 0 w 582"/>
                <a:gd name="T99" fmla="*/ 0 h 958"/>
                <a:gd name="T100" fmla="*/ 0 w 582"/>
                <a:gd name="T101" fmla="*/ 0 h 958"/>
                <a:gd name="T102" fmla="*/ 0 w 582"/>
                <a:gd name="T103" fmla="*/ 0 h 958"/>
                <a:gd name="T104" fmla="*/ 0 w 582"/>
                <a:gd name="T105" fmla="*/ 0 h 958"/>
                <a:gd name="T106" fmla="*/ 0 w 582"/>
                <a:gd name="T107" fmla="*/ 0 h 958"/>
                <a:gd name="T108" fmla="*/ 0 w 582"/>
                <a:gd name="T109" fmla="*/ 0 h 958"/>
                <a:gd name="T110" fmla="*/ 0 w 582"/>
                <a:gd name="T111" fmla="*/ 0 h 958"/>
                <a:gd name="T112" fmla="*/ 0 w 582"/>
                <a:gd name="T113" fmla="*/ 0 h 958"/>
                <a:gd name="T114" fmla="*/ 0 w 582"/>
                <a:gd name="T115" fmla="*/ 0 h 958"/>
                <a:gd name="T116" fmla="*/ 0 w 582"/>
                <a:gd name="T117" fmla="*/ 0 h 958"/>
                <a:gd name="T118" fmla="*/ 0 w 582"/>
                <a:gd name="T119" fmla="*/ 0 h 958"/>
                <a:gd name="T120" fmla="*/ 0 w 582"/>
                <a:gd name="T121" fmla="*/ 0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2"/>
                <a:gd name="T184" fmla="*/ 0 h 958"/>
                <a:gd name="T185" fmla="*/ 582 w 582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2" h="958">
                  <a:moveTo>
                    <a:pt x="66" y="0"/>
                  </a:moveTo>
                  <a:lnTo>
                    <a:pt x="66" y="2"/>
                  </a:lnTo>
                  <a:lnTo>
                    <a:pt x="62" y="8"/>
                  </a:lnTo>
                  <a:lnTo>
                    <a:pt x="52" y="20"/>
                  </a:lnTo>
                  <a:lnTo>
                    <a:pt x="38" y="40"/>
                  </a:lnTo>
                  <a:lnTo>
                    <a:pt x="24" y="60"/>
                  </a:lnTo>
                  <a:lnTo>
                    <a:pt x="14" y="80"/>
                  </a:lnTo>
                  <a:lnTo>
                    <a:pt x="6" y="96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4" y="150"/>
                  </a:lnTo>
                  <a:lnTo>
                    <a:pt x="10" y="162"/>
                  </a:lnTo>
                  <a:lnTo>
                    <a:pt x="18" y="176"/>
                  </a:lnTo>
                  <a:lnTo>
                    <a:pt x="28" y="192"/>
                  </a:lnTo>
                  <a:lnTo>
                    <a:pt x="36" y="206"/>
                  </a:lnTo>
                  <a:lnTo>
                    <a:pt x="46" y="222"/>
                  </a:lnTo>
                  <a:lnTo>
                    <a:pt x="54" y="238"/>
                  </a:lnTo>
                  <a:lnTo>
                    <a:pt x="62" y="254"/>
                  </a:lnTo>
                  <a:lnTo>
                    <a:pt x="66" y="270"/>
                  </a:lnTo>
                  <a:lnTo>
                    <a:pt x="66" y="286"/>
                  </a:lnTo>
                  <a:lnTo>
                    <a:pt x="66" y="302"/>
                  </a:lnTo>
                  <a:lnTo>
                    <a:pt x="62" y="318"/>
                  </a:lnTo>
                  <a:lnTo>
                    <a:pt x="54" y="336"/>
                  </a:lnTo>
                  <a:lnTo>
                    <a:pt x="46" y="356"/>
                  </a:lnTo>
                  <a:lnTo>
                    <a:pt x="38" y="378"/>
                  </a:lnTo>
                  <a:lnTo>
                    <a:pt x="30" y="396"/>
                  </a:lnTo>
                  <a:lnTo>
                    <a:pt x="20" y="416"/>
                  </a:lnTo>
                  <a:lnTo>
                    <a:pt x="14" y="434"/>
                  </a:lnTo>
                  <a:lnTo>
                    <a:pt x="10" y="452"/>
                  </a:lnTo>
                  <a:lnTo>
                    <a:pt x="10" y="468"/>
                  </a:lnTo>
                  <a:lnTo>
                    <a:pt x="10" y="484"/>
                  </a:lnTo>
                  <a:lnTo>
                    <a:pt x="14" y="498"/>
                  </a:lnTo>
                  <a:lnTo>
                    <a:pt x="20" y="514"/>
                  </a:lnTo>
                  <a:lnTo>
                    <a:pt x="30" y="530"/>
                  </a:lnTo>
                  <a:lnTo>
                    <a:pt x="38" y="548"/>
                  </a:lnTo>
                  <a:lnTo>
                    <a:pt x="46" y="564"/>
                  </a:lnTo>
                  <a:lnTo>
                    <a:pt x="54" y="580"/>
                  </a:lnTo>
                  <a:lnTo>
                    <a:pt x="62" y="596"/>
                  </a:lnTo>
                  <a:lnTo>
                    <a:pt x="66" y="612"/>
                  </a:lnTo>
                  <a:lnTo>
                    <a:pt x="66" y="628"/>
                  </a:lnTo>
                  <a:lnTo>
                    <a:pt x="66" y="644"/>
                  </a:lnTo>
                  <a:lnTo>
                    <a:pt x="62" y="660"/>
                  </a:lnTo>
                  <a:lnTo>
                    <a:pt x="54" y="678"/>
                  </a:lnTo>
                  <a:lnTo>
                    <a:pt x="46" y="698"/>
                  </a:lnTo>
                  <a:lnTo>
                    <a:pt x="38" y="720"/>
                  </a:lnTo>
                  <a:lnTo>
                    <a:pt x="30" y="738"/>
                  </a:lnTo>
                  <a:lnTo>
                    <a:pt x="20" y="758"/>
                  </a:lnTo>
                  <a:lnTo>
                    <a:pt x="14" y="776"/>
                  </a:lnTo>
                  <a:lnTo>
                    <a:pt x="10" y="794"/>
                  </a:lnTo>
                  <a:lnTo>
                    <a:pt x="10" y="810"/>
                  </a:lnTo>
                  <a:lnTo>
                    <a:pt x="10" y="826"/>
                  </a:lnTo>
                  <a:lnTo>
                    <a:pt x="16" y="840"/>
                  </a:lnTo>
                  <a:lnTo>
                    <a:pt x="26" y="858"/>
                  </a:lnTo>
                  <a:lnTo>
                    <a:pt x="40" y="876"/>
                  </a:lnTo>
                  <a:lnTo>
                    <a:pt x="58" y="896"/>
                  </a:lnTo>
                  <a:lnTo>
                    <a:pt x="80" y="918"/>
                  </a:lnTo>
                  <a:lnTo>
                    <a:pt x="100" y="936"/>
                  </a:lnTo>
                  <a:lnTo>
                    <a:pt x="114" y="950"/>
                  </a:lnTo>
                  <a:lnTo>
                    <a:pt x="122" y="956"/>
                  </a:lnTo>
                  <a:lnTo>
                    <a:pt x="124" y="958"/>
                  </a:lnTo>
                  <a:moveTo>
                    <a:pt x="296" y="0"/>
                  </a:moveTo>
                  <a:lnTo>
                    <a:pt x="294" y="2"/>
                  </a:lnTo>
                  <a:lnTo>
                    <a:pt x="290" y="8"/>
                  </a:lnTo>
                  <a:lnTo>
                    <a:pt x="280" y="20"/>
                  </a:lnTo>
                  <a:lnTo>
                    <a:pt x="268" y="40"/>
                  </a:lnTo>
                  <a:lnTo>
                    <a:pt x="254" y="60"/>
                  </a:lnTo>
                  <a:lnTo>
                    <a:pt x="242" y="80"/>
                  </a:lnTo>
                  <a:lnTo>
                    <a:pt x="234" y="96"/>
                  </a:lnTo>
                  <a:lnTo>
                    <a:pt x="230" y="112"/>
                  </a:lnTo>
                  <a:lnTo>
                    <a:pt x="228" y="124"/>
                  </a:lnTo>
                  <a:lnTo>
                    <a:pt x="230" y="138"/>
                  </a:lnTo>
                  <a:lnTo>
                    <a:pt x="234" y="150"/>
                  </a:lnTo>
                  <a:lnTo>
                    <a:pt x="238" y="162"/>
                  </a:lnTo>
                  <a:lnTo>
                    <a:pt x="248" y="176"/>
                  </a:lnTo>
                  <a:lnTo>
                    <a:pt x="256" y="192"/>
                  </a:lnTo>
                  <a:lnTo>
                    <a:pt x="264" y="206"/>
                  </a:lnTo>
                  <a:lnTo>
                    <a:pt x="276" y="222"/>
                  </a:lnTo>
                  <a:lnTo>
                    <a:pt x="282" y="238"/>
                  </a:lnTo>
                  <a:lnTo>
                    <a:pt x="290" y="254"/>
                  </a:lnTo>
                  <a:lnTo>
                    <a:pt x="294" y="270"/>
                  </a:lnTo>
                  <a:lnTo>
                    <a:pt x="296" y="286"/>
                  </a:lnTo>
                  <a:lnTo>
                    <a:pt x="294" y="302"/>
                  </a:lnTo>
                  <a:lnTo>
                    <a:pt x="290" y="318"/>
                  </a:lnTo>
                  <a:lnTo>
                    <a:pt x="284" y="336"/>
                  </a:lnTo>
                  <a:lnTo>
                    <a:pt x="276" y="356"/>
                  </a:lnTo>
                  <a:lnTo>
                    <a:pt x="266" y="378"/>
                  </a:lnTo>
                  <a:lnTo>
                    <a:pt x="258" y="396"/>
                  </a:lnTo>
                  <a:lnTo>
                    <a:pt x="250" y="416"/>
                  </a:lnTo>
                  <a:lnTo>
                    <a:pt x="244" y="434"/>
                  </a:lnTo>
                  <a:lnTo>
                    <a:pt x="240" y="452"/>
                  </a:lnTo>
                  <a:lnTo>
                    <a:pt x="238" y="468"/>
                  </a:lnTo>
                  <a:lnTo>
                    <a:pt x="240" y="484"/>
                  </a:lnTo>
                  <a:lnTo>
                    <a:pt x="244" y="498"/>
                  </a:lnTo>
                  <a:lnTo>
                    <a:pt x="250" y="514"/>
                  </a:lnTo>
                  <a:lnTo>
                    <a:pt x="258" y="530"/>
                  </a:lnTo>
                  <a:lnTo>
                    <a:pt x="268" y="548"/>
                  </a:lnTo>
                  <a:lnTo>
                    <a:pt x="276" y="564"/>
                  </a:lnTo>
                  <a:lnTo>
                    <a:pt x="284" y="580"/>
                  </a:lnTo>
                  <a:lnTo>
                    <a:pt x="290" y="596"/>
                  </a:lnTo>
                  <a:lnTo>
                    <a:pt x="294" y="612"/>
                  </a:lnTo>
                  <a:lnTo>
                    <a:pt x="296" y="628"/>
                  </a:lnTo>
                  <a:lnTo>
                    <a:pt x="294" y="644"/>
                  </a:lnTo>
                  <a:lnTo>
                    <a:pt x="290" y="660"/>
                  </a:lnTo>
                  <a:lnTo>
                    <a:pt x="284" y="678"/>
                  </a:lnTo>
                  <a:lnTo>
                    <a:pt x="276" y="698"/>
                  </a:lnTo>
                  <a:lnTo>
                    <a:pt x="266" y="720"/>
                  </a:lnTo>
                  <a:lnTo>
                    <a:pt x="258" y="738"/>
                  </a:lnTo>
                  <a:lnTo>
                    <a:pt x="250" y="758"/>
                  </a:lnTo>
                  <a:lnTo>
                    <a:pt x="244" y="776"/>
                  </a:lnTo>
                  <a:lnTo>
                    <a:pt x="240" y="794"/>
                  </a:lnTo>
                  <a:lnTo>
                    <a:pt x="238" y="810"/>
                  </a:lnTo>
                  <a:lnTo>
                    <a:pt x="240" y="826"/>
                  </a:lnTo>
                  <a:lnTo>
                    <a:pt x="246" y="840"/>
                  </a:lnTo>
                  <a:lnTo>
                    <a:pt x="254" y="858"/>
                  </a:lnTo>
                  <a:lnTo>
                    <a:pt x="268" y="876"/>
                  </a:lnTo>
                  <a:lnTo>
                    <a:pt x="288" y="896"/>
                  </a:lnTo>
                  <a:lnTo>
                    <a:pt x="310" y="918"/>
                  </a:lnTo>
                  <a:lnTo>
                    <a:pt x="330" y="936"/>
                  </a:lnTo>
                  <a:lnTo>
                    <a:pt x="344" y="950"/>
                  </a:lnTo>
                  <a:lnTo>
                    <a:pt x="352" y="956"/>
                  </a:lnTo>
                  <a:lnTo>
                    <a:pt x="352" y="958"/>
                  </a:lnTo>
                  <a:moveTo>
                    <a:pt x="524" y="0"/>
                  </a:moveTo>
                  <a:lnTo>
                    <a:pt x="524" y="2"/>
                  </a:lnTo>
                  <a:lnTo>
                    <a:pt x="520" y="8"/>
                  </a:lnTo>
                  <a:lnTo>
                    <a:pt x="510" y="20"/>
                  </a:lnTo>
                  <a:lnTo>
                    <a:pt x="496" y="40"/>
                  </a:lnTo>
                  <a:lnTo>
                    <a:pt x="482" y="60"/>
                  </a:lnTo>
                  <a:lnTo>
                    <a:pt x="472" y="80"/>
                  </a:lnTo>
                  <a:lnTo>
                    <a:pt x="464" y="96"/>
                  </a:lnTo>
                  <a:lnTo>
                    <a:pt x="458" y="112"/>
                  </a:lnTo>
                  <a:lnTo>
                    <a:pt x="458" y="124"/>
                  </a:lnTo>
                  <a:lnTo>
                    <a:pt x="458" y="138"/>
                  </a:lnTo>
                  <a:lnTo>
                    <a:pt x="462" y="150"/>
                  </a:lnTo>
                  <a:lnTo>
                    <a:pt x="468" y="162"/>
                  </a:lnTo>
                  <a:lnTo>
                    <a:pt x="476" y="176"/>
                  </a:lnTo>
                  <a:lnTo>
                    <a:pt x="486" y="192"/>
                  </a:lnTo>
                  <a:lnTo>
                    <a:pt x="494" y="206"/>
                  </a:lnTo>
                  <a:lnTo>
                    <a:pt x="504" y="222"/>
                  </a:lnTo>
                  <a:lnTo>
                    <a:pt x="512" y="238"/>
                  </a:lnTo>
                  <a:lnTo>
                    <a:pt x="520" y="254"/>
                  </a:lnTo>
                  <a:lnTo>
                    <a:pt x="524" y="270"/>
                  </a:lnTo>
                  <a:lnTo>
                    <a:pt x="524" y="286"/>
                  </a:lnTo>
                  <a:lnTo>
                    <a:pt x="524" y="302"/>
                  </a:lnTo>
                  <a:lnTo>
                    <a:pt x="520" y="318"/>
                  </a:lnTo>
                  <a:lnTo>
                    <a:pt x="514" y="336"/>
                  </a:lnTo>
                  <a:lnTo>
                    <a:pt x="504" y="356"/>
                  </a:lnTo>
                  <a:lnTo>
                    <a:pt x="496" y="378"/>
                  </a:lnTo>
                  <a:lnTo>
                    <a:pt x="488" y="396"/>
                  </a:lnTo>
                  <a:lnTo>
                    <a:pt x="478" y="416"/>
                  </a:lnTo>
                  <a:lnTo>
                    <a:pt x="472" y="434"/>
                  </a:lnTo>
                  <a:lnTo>
                    <a:pt x="468" y="452"/>
                  </a:lnTo>
                  <a:lnTo>
                    <a:pt x="468" y="468"/>
                  </a:lnTo>
                  <a:lnTo>
                    <a:pt x="468" y="484"/>
                  </a:lnTo>
                  <a:lnTo>
                    <a:pt x="472" y="498"/>
                  </a:lnTo>
                  <a:lnTo>
                    <a:pt x="478" y="514"/>
                  </a:lnTo>
                  <a:lnTo>
                    <a:pt x="488" y="530"/>
                  </a:lnTo>
                  <a:lnTo>
                    <a:pt x="496" y="548"/>
                  </a:lnTo>
                  <a:lnTo>
                    <a:pt x="504" y="564"/>
                  </a:lnTo>
                  <a:lnTo>
                    <a:pt x="514" y="580"/>
                  </a:lnTo>
                  <a:lnTo>
                    <a:pt x="520" y="596"/>
                  </a:lnTo>
                  <a:lnTo>
                    <a:pt x="524" y="612"/>
                  </a:lnTo>
                  <a:lnTo>
                    <a:pt x="524" y="628"/>
                  </a:lnTo>
                  <a:lnTo>
                    <a:pt x="524" y="644"/>
                  </a:lnTo>
                  <a:lnTo>
                    <a:pt x="520" y="660"/>
                  </a:lnTo>
                  <a:lnTo>
                    <a:pt x="514" y="678"/>
                  </a:lnTo>
                  <a:lnTo>
                    <a:pt x="504" y="698"/>
                  </a:lnTo>
                  <a:lnTo>
                    <a:pt x="496" y="720"/>
                  </a:lnTo>
                  <a:lnTo>
                    <a:pt x="488" y="738"/>
                  </a:lnTo>
                  <a:lnTo>
                    <a:pt x="478" y="758"/>
                  </a:lnTo>
                  <a:lnTo>
                    <a:pt x="472" y="776"/>
                  </a:lnTo>
                  <a:lnTo>
                    <a:pt x="468" y="794"/>
                  </a:lnTo>
                  <a:lnTo>
                    <a:pt x="468" y="810"/>
                  </a:lnTo>
                  <a:lnTo>
                    <a:pt x="468" y="826"/>
                  </a:lnTo>
                  <a:lnTo>
                    <a:pt x="474" y="840"/>
                  </a:lnTo>
                  <a:lnTo>
                    <a:pt x="484" y="858"/>
                  </a:lnTo>
                  <a:lnTo>
                    <a:pt x="498" y="876"/>
                  </a:lnTo>
                  <a:lnTo>
                    <a:pt x="516" y="896"/>
                  </a:lnTo>
                  <a:lnTo>
                    <a:pt x="538" y="918"/>
                  </a:lnTo>
                  <a:lnTo>
                    <a:pt x="558" y="936"/>
                  </a:lnTo>
                  <a:lnTo>
                    <a:pt x="572" y="950"/>
                  </a:lnTo>
                  <a:lnTo>
                    <a:pt x="580" y="956"/>
                  </a:lnTo>
                  <a:lnTo>
                    <a:pt x="582" y="958"/>
                  </a:lnTo>
                </a:path>
              </a:pathLst>
            </a:custGeom>
            <a:noFill/>
            <a:ln w="28575" algn="ctr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/>
            <a:lstStyle/>
            <a:p>
              <a:endParaRPr lang="en-US"/>
            </a:p>
          </p:txBody>
        </p:sp>
        <p:sp>
          <p:nvSpPr>
            <p:cNvPr id="8286" name="Right Brace 91"/>
            <p:cNvSpPr>
              <a:spLocks/>
            </p:cNvSpPr>
            <p:nvPr/>
          </p:nvSpPr>
          <p:spPr bwMode="auto">
            <a:xfrm>
              <a:off x="4310858" y="2211387"/>
              <a:ext cx="112713" cy="571500"/>
            </a:xfrm>
            <a:prstGeom prst="rightBrace">
              <a:avLst>
                <a:gd name="adj1" fmla="val 8873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7" name="Text Box 46"/>
            <p:cNvSpPr txBox="1">
              <a:spLocks noChangeArrowheads="1"/>
            </p:cNvSpPr>
            <p:nvPr/>
          </p:nvSpPr>
          <p:spPr bwMode="auto">
            <a:xfrm>
              <a:off x="1729583" y="2847011"/>
              <a:ext cx="8890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sym typeface="Symbol" pitchFamily="18" charset="2"/>
                </a:rPr>
                <a:t></a:t>
              </a:r>
              <a:r>
                <a:rPr lang="en-US" altLang="en-US" sz="1600" i="1">
                  <a:solidFill>
                    <a:srgbClr val="000000"/>
                  </a:solidFill>
                </a:rPr>
                <a:t>,</a:t>
              </a:r>
              <a:r>
                <a:rPr lang="en-US" altLang="en-US" sz="1600" i="1">
                  <a:solidFill>
                    <a:srgbClr val="000000"/>
                  </a:solidFill>
                  <a:sym typeface="Symbol" pitchFamily="18" charset="2"/>
                </a:rPr>
                <a:t></a:t>
              </a:r>
              <a:r>
                <a:rPr lang="en-US" altLang="en-US" sz="1600" i="1">
                  <a:solidFill>
                    <a:srgbClr val="000000"/>
                  </a:solidFill>
                </a:rPr>
                <a:t>,</a:t>
              </a:r>
              <a:r>
                <a:rPr lang="en-US" altLang="en-US" sz="1600" i="1">
                  <a:solidFill>
                    <a:srgbClr val="000000"/>
                  </a:solidFill>
                  <a:sym typeface="Symbol" pitchFamily="18" charset="2"/>
                </a:rPr>
                <a:t></a:t>
              </a:r>
              <a:r>
                <a:rPr lang="en-US" altLang="en-US" sz="1600" i="1">
                  <a:solidFill>
                    <a:srgbClr val="000000"/>
                  </a:solidFill>
                </a:rPr>
                <a:t>,…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8" name="Text Box 49"/>
            <p:cNvSpPr txBox="1">
              <a:spLocks noChangeArrowheads="1"/>
            </p:cNvSpPr>
            <p:nvPr/>
          </p:nvSpPr>
          <p:spPr bwMode="auto">
            <a:xfrm>
              <a:off x="3642520" y="2365374"/>
              <a:ext cx="5651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(</a:t>
              </a:r>
              <a:r>
                <a:rPr lang="en-US" altLang="en-US" sz="1600" i="1">
                  <a:solidFill>
                    <a:srgbClr val="000000"/>
                  </a:solidFill>
                </a:rPr>
                <a:t>N</a:t>
              </a:r>
              <a:r>
                <a:rPr lang="en-US" altLang="en-US" sz="1600" i="1" baseline="-25000">
                  <a:solidFill>
                    <a:srgbClr val="000000"/>
                  </a:solidFill>
                </a:rPr>
                <a:t>C</a:t>
              </a:r>
              <a:r>
                <a:rPr lang="en-US" altLang="en-US" sz="1600">
                  <a:solidFill>
                    <a:srgbClr val="000000"/>
                  </a:solidFill>
                </a:rPr>
                <a:t>)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289" name="Group 46"/>
            <p:cNvGrpSpPr>
              <a:grpSpLocks/>
            </p:cNvGrpSpPr>
            <p:nvPr/>
          </p:nvGrpSpPr>
          <p:grpSpPr bwMode="auto">
            <a:xfrm>
              <a:off x="2061029" y="2728686"/>
              <a:ext cx="306728" cy="184374"/>
              <a:chOff x="2113758" y="2760661"/>
              <a:chExt cx="254000" cy="152400"/>
            </a:xfrm>
          </p:grpSpPr>
          <p:cxnSp>
            <p:nvCxnSpPr>
              <p:cNvPr id="8292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113758" y="2809874"/>
                <a:ext cx="239713" cy="103187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93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113758" y="2760661"/>
                <a:ext cx="254000" cy="115888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90" name="Rectangle 4"/>
            <p:cNvSpPr>
              <a:spLocks noChangeArrowheads="1"/>
            </p:cNvSpPr>
            <p:nvPr/>
          </p:nvSpPr>
          <p:spPr bwMode="auto">
            <a:xfrm>
              <a:off x="4472095" y="2328862"/>
              <a:ext cx="176111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</a:rPr>
                <a:t>Coulomb pairs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1" name="Oval 26"/>
            <p:cNvSpPr>
              <a:spLocks noChangeAspect="1" noChangeArrowheads="1"/>
            </p:cNvSpPr>
            <p:nvPr/>
          </p:nvSpPr>
          <p:spPr bwMode="auto">
            <a:xfrm>
              <a:off x="2291766" y="2834537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198" name="Group 51"/>
          <p:cNvGrpSpPr>
            <a:grpSpLocks/>
          </p:cNvGrpSpPr>
          <p:nvPr/>
        </p:nvGrpSpPr>
        <p:grpSpPr bwMode="auto">
          <a:xfrm>
            <a:off x="3368675" y="3562350"/>
            <a:ext cx="4240213" cy="1573213"/>
            <a:chOff x="1881983" y="3471862"/>
            <a:chExt cx="4240548" cy="1573212"/>
          </a:xfrm>
        </p:grpSpPr>
        <p:sp>
          <p:nvSpPr>
            <p:cNvPr id="8264" name="Line 14"/>
            <p:cNvSpPr>
              <a:spLocks noChangeShapeType="1"/>
            </p:cNvSpPr>
            <p:nvPr/>
          </p:nvSpPr>
          <p:spPr bwMode="auto">
            <a:xfrm flipV="1">
              <a:off x="2039145" y="3522662"/>
              <a:ext cx="2112963" cy="4460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2753590" y="4297361"/>
              <a:ext cx="1398697" cy="19685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266" name="Text Box 45"/>
            <p:cNvSpPr txBox="1">
              <a:spLocks noChangeArrowheads="1"/>
            </p:cNvSpPr>
            <p:nvPr/>
          </p:nvSpPr>
          <p:spPr bwMode="auto">
            <a:xfrm>
              <a:off x="4045745" y="3867149"/>
              <a:ext cx="3841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−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7" name="Text Box 46"/>
            <p:cNvSpPr txBox="1">
              <a:spLocks noChangeArrowheads="1"/>
            </p:cNvSpPr>
            <p:nvPr/>
          </p:nvSpPr>
          <p:spPr bwMode="auto">
            <a:xfrm>
              <a:off x="4026695" y="3471862"/>
              <a:ext cx="3746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 flipV="1">
              <a:off x="2766291" y="4202112"/>
              <a:ext cx="1385996" cy="8890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269" name="Group 57"/>
            <p:cNvGrpSpPr>
              <a:grpSpLocks/>
            </p:cNvGrpSpPr>
            <p:nvPr/>
          </p:nvGrpSpPr>
          <p:grpSpPr bwMode="auto">
            <a:xfrm>
              <a:off x="1944915" y="3933371"/>
              <a:ext cx="821306" cy="395965"/>
              <a:chOff x="2082007" y="3990974"/>
              <a:chExt cx="684214" cy="338362"/>
            </a:xfrm>
          </p:grpSpPr>
          <p:cxnSp>
            <p:nvCxnSpPr>
              <p:cNvPr id="8277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2094708" y="3990974"/>
                <a:ext cx="671513" cy="288925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78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2082007" y="4032474"/>
                <a:ext cx="676275" cy="296862"/>
              </a:xfrm>
              <a:prstGeom prst="line">
                <a:avLst/>
              </a:prstGeom>
              <a:noFill/>
              <a:ln w="19050" cmpd="dbl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>
              <a:off x="2775817" y="4308474"/>
              <a:ext cx="1351069" cy="50323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271" name="Text Box 46"/>
            <p:cNvSpPr txBox="1">
              <a:spLocks noChangeArrowheads="1"/>
            </p:cNvSpPr>
            <p:nvPr/>
          </p:nvSpPr>
          <p:spPr bwMode="auto">
            <a:xfrm>
              <a:off x="4107658" y="4706937"/>
              <a:ext cx="3762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0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2" name="Text Box 46"/>
            <p:cNvSpPr txBox="1">
              <a:spLocks noChangeArrowheads="1"/>
            </p:cNvSpPr>
            <p:nvPr/>
          </p:nvSpPr>
          <p:spPr bwMode="auto">
            <a:xfrm>
              <a:off x="4144170" y="4354512"/>
              <a:ext cx="3746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700" i="1">
                  <a:solidFill>
                    <a:srgbClr val="000000"/>
                  </a:solidFill>
                </a:rPr>
                <a:t>π</a:t>
              </a:r>
              <a:r>
                <a:rPr lang="en-US" altLang="en-US" sz="1700" i="1" baseline="30000">
                  <a:solidFill>
                    <a:srgbClr val="000000"/>
                  </a:solidFill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3" name="Right Brace 92"/>
            <p:cNvSpPr>
              <a:spLocks/>
            </p:cNvSpPr>
            <p:nvPr/>
          </p:nvSpPr>
          <p:spPr bwMode="auto">
            <a:xfrm>
              <a:off x="4302920" y="3476624"/>
              <a:ext cx="127000" cy="679450"/>
            </a:xfrm>
            <a:prstGeom prst="rightBrace">
              <a:avLst>
                <a:gd name="adj1" fmla="val 7579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4" name="Text Box 46"/>
            <p:cNvSpPr txBox="1">
              <a:spLocks noChangeArrowheads="1"/>
            </p:cNvSpPr>
            <p:nvPr/>
          </p:nvSpPr>
          <p:spPr bwMode="auto">
            <a:xfrm>
              <a:off x="1881983" y="4092901"/>
              <a:ext cx="8778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467" tIns="40234" rIns="80467" bIns="4023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600" i="1">
                  <a:solidFill>
                    <a:srgbClr val="000000"/>
                  </a:solidFill>
                </a:rPr>
                <a:t>η</a:t>
              </a:r>
              <a:r>
                <a:rPr lang="en-US" altLang="en-US" sz="1600" i="1">
                  <a:solidFill>
                    <a:srgbClr val="000000"/>
                  </a:solidFill>
                </a:rPr>
                <a:t>, </a:t>
              </a:r>
              <a:r>
                <a:rPr lang="el-GR" altLang="en-US" sz="1600" i="1">
                  <a:solidFill>
                    <a:srgbClr val="000000"/>
                  </a:solidFill>
                </a:rPr>
                <a:t>η</a:t>
              </a:r>
              <a:r>
                <a:rPr lang="en-US" altLang="en-US" sz="1600" i="1">
                  <a:solidFill>
                    <a:srgbClr val="000000"/>
                  </a:solidFill>
                </a:rPr>
                <a:t>’,…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5" name="Rectangle 4"/>
            <p:cNvSpPr>
              <a:spLocks noChangeArrowheads="1"/>
            </p:cNvSpPr>
            <p:nvPr/>
          </p:nvSpPr>
          <p:spPr bwMode="auto">
            <a:xfrm>
              <a:off x="4449174" y="3640137"/>
              <a:ext cx="1673357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467" tIns="40234" rIns="80467" bIns="40234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</a:rPr>
                <a:t>Non-Coulomb pairs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6" name="Oval 26"/>
            <p:cNvSpPr>
              <a:spLocks noChangeAspect="1" noChangeArrowheads="1"/>
            </p:cNvSpPr>
            <p:nvPr/>
          </p:nvSpPr>
          <p:spPr bwMode="auto">
            <a:xfrm>
              <a:off x="2658611" y="4243726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199" name="Group 67"/>
          <p:cNvGrpSpPr>
            <a:grpSpLocks/>
          </p:cNvGrpSpPr>
          <p:nvPr/>
        </p:nvGrpSpPr>
        <p:grpSpPr bwMode="auto">
          <a:xfrm>
            <a:off x="1223963" y="1292225"/>
            <a:ext cx="2479675" cy="5016500"/>
            <a:chOff x="-262452" y="1201737"/>
            <a:chExt cx="2480758" cy="5016500"/>
          </a:xfrm>
        </p:grpSpPr>
        <p:sp>
          <p:nvSpPr>
            <p:cNvPr id="8227" name="Oval 26"/>
            <p:cNvSpPr>
              <a:spLocks noChangeAspect="1" noChangeArrowheads="1"/>
            </p:cNvSpPr>
            <p:nvPr/>
          </p:nvSpPr>
          <p:spPr bwMode="auto">
            <a:xfrm>
              <a:off x="2094708" y="5557043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8" name="Oval 26"/>
            <p:cNvSpPr>
              <a:spLocks noChangeAspect="1" noChangeArrowheads="1"/>
            </p:cNvSpPr>
            <p:nvPr/>
          </p:nvSpPr>
          <p:spPr bwMode="auto">
            <a:xfrm>
              <a:off x="2100831" y="5898695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9" name="Oval 26"/>
            <p:cNvSpPr>
              <a:spLocks noChangeAspect="1" noChangeArrowheads="1"/>
            </p:cNvSpPr>
            <p:nvPr/>
          </p:nvSpPr>
          <p:spPr bwMode="auto">
            <a:xfrm>
              <a:off x="1964532" y="2692351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0" name="Oval 26"/>
            <p:cNvSpPr>
              <a:spLocks noChangeAspect="1" noChangeArrowheads="1"/>
            </p:cNvSpPr>
            <p:nvPr/>
          </p:nvSpPr>
          <p:spPr bwMode="auto">
            <a:xfrm>
              <a:off x="1898992" y="3904623"/>
              <a:ext cx="117475" cy="108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231" name="Group 72"/>
            <p:cNvGrpSpPr>
              <a:grpSpLocks/>
            </p:cNvGrpSpPr>
            <p:nvPr/>
          </p:nvGrpSpPr>
          <p:grpSpPr bwMode="auto">
            <a:xfrm>
              <a:off x="-262452" y="1201737"/>
              <a:ext cx="2385735" cy="5016500"/>
              <a:chOff x="-262452" y="1201737"/>
              <a:chExt cx="2385735" cy="5016500"/>
            </a:xfrm>
          </p:grpSpPr>
          <p:grpSp>
            <p:nvGrpSpPr>
              <p:cNvPr id="8232" name="Group 73"/>
              <p:cNvGrpSpPr>
                <a:grpSpLocks/>
              </p:cNvGrpSpPr>
              <p:nvPr/>
            </p:nvGrpSpPr>
            <p:grpSpPr bwMode="auto">
              <a:xfrm>
                <a:off x="-262452" y="1201737"/>
                <a:ext cx="2385735" cy="5016500"/>
                <a:chOff x="-262452" y="1201737"/>
                <a:chExt cx="2385735" cy="5016500"/>
              </a:xfrm>
            </p:grpSpPr>
            <p:grpSp>
              <p:nvGrpSpPr>
                <p:cNvPr id="8234" name="Group 75"/>
                <p:cNvGrpSpPr>
                  <a:grpSpLocks/>
                </p:cNvGrpSpPr>
                <p:nvPr/>
              </p:nvGrpSpPr>
              <p:grpSpPr bwMode="auto">
                <a:xfrm>
                  <a:off x="609601" y="1201737"/>
                  <a:ext cx="1052513" cy="631825"/>
                  <a:chOff x="691358" y="1222374"/>
                  <a:chExt cx="1052513" cy="631825"/>
                </a:xfrm>
              </p:grpSpPr>
              <p:sp>
                <p:nvSpPr>
                  <p:cNvPr id="826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8708" y="1222374"/>
                    <a:ext cx="193675" cy="323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0467" tIns="40234" rIns="80467" bIns="40234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 i="1">
                        <a:solidFill>
                          <a:srgbClr val="000000"/>
                        </a:solidFill>
                      </a:rPr>
                      <a:t>p</a:t>
                    </a:r>
                    <a:endParaRPr lang="en-US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6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358" y="1562099"/>
                    <a:ext cx="1052513" cy="292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80467" tIns="40234" rIns="80467" bIns="40234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ro-RO" altLang="en-US" sz="1400">
                        <a:solidFill>
                          <a:srgbClr val="000000"/>
                        </a:solidFill>
                      </a:rPr>
                      <a:t>24 GeV/c</a:t>
                    </a:r>
                    <a:endParaRPr lang="ro-RO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6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942183" y="1550987"/>
                    <a:ext cx="503238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35" name="Group 76"/>
                <p:cNvGrpSpPr>
                  <a:grpSpLocks/>
                </p:cNvGrpSpPr>
                <p:nvPr/>
              </p:nvGrpSpPr>
              <p:grpSpPr bwMode="auto">
                <a:xfrm>
                  <a:off x="-262452" y="1535109"/>
                  <a:ext cx="2385735" cy="4683128"/>
                  <a:chOff x="-262452" y="1535109"/>
                  <a:chExt cx="2385735" cy="4683128"/>
                </a:xfrm>
              </p:grpSpPr>
              <p:grpSp>
                <p:nvGrpSpPr>
                  <p:cNvPr id="823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-205887" y="3619499"/>
                    <a:ext cx="2329170" cy="2598738"/>
                    <a:chOff x="-205887" y="3619499"/>
                    <a:chExt cx="2329170" cy="2598738"/>
                  </a:xfrm>
                </p:grpSpPr>
                <p:sp>
                  <p:nvSpPr>
                    <p:cNvPr id="824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4908" y="3963987"/>
                      <a:ext cx="727075" cy="63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7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0458" y="3619499"/>
                      <a:ext cx="195263" cy="323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48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1520" y="4000499"/>
                      <a:ext cx="1035050" cy="292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49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9483" y="3965574"/>
                      <a:ext cx="50323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0" y="5595937"/>
                      <a:ext cx="8556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1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7133" y="5894387"/>
                      <a:ext cx="195263" cy="323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52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08858" y="5597524"/>
                      <a:ext cx="468313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3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1670" y="5618162"/>
                      <a:ext cx="1077912" cy="292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54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0" y="5949949"/>
                      <a:ext cx="855663" cy="158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5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8383" y="5942012"/>
                      <a:ext cx="468313" cy="158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3320" y="5262562"/>
                      <a:ext cx="193675" cy="323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57" name="Line 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39045" y="4048123"/>
                      <a:ext cx="696913" cy="76358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8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2539" y="4858542"/>
                      <a:ext cx="813594" cy="68659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9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2539" y="4858542"/>
                      <a:ext cx="792957" cy="99774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0" name="Text Box 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05887" y="4692649"/>
                      <a:ext cx="2107828" cy="331787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1400">
                          <a:solidFill>
                            <a:srgbClr val="000000"/>
                          </a:solidFill>
                        </a:rPr>
                        <a:t>Interaction point</a:t>
                      </a:r>
                      <a:endParaRPr lang="en-US" altLang="en-US" sz="1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237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-262452" y="1535109"/>
                    <a:ext cx="2226985" cy="1528765"/>
                    <a:chOff x="-262452" y="1535109"/>
                    <a:chExt cx="2226985" cy="1528765"/>
                  </a:xfrm>
                </p:grpSpPr>
                <p:sp>
                  <p:nvSpPr>
                    <p:cNvPr id="8238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0458" y="2732087"/>
                      <a:ext cx="85407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9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4245" y="2732087"/>
                      <a:ext cx="50323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 type="triangle" w="lg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0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8870" y="2390774"/>
                      <a:ext cx="193675" cy="323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600" i="1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41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4220" y="2771774"/>
                      <a:ext cx="1011238" cy="292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0467" tIns="40234" rIns="80467" bIns="40234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400">
                          <a:solidFill>
                            <a:srgbClr val="000000"/>
                          </a:solidFill>
                        </a:rPr>
                        <a:t>24 GeV/c</a:t>
                      </a:r>
                      <a:endParaRPr lang="ro-RO" alt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42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7621" y="2119312"/>
                      <a:ext cx="660400" cy="52863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3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62452" y="1943099"/>
                      <a:ext cx="1690688" cy="333375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1400">
                          <a:solidFill>
                            <a:srgbClr val="000000"/>
                          </a:solidFill>
                        </a:rPr>
                        <a:t>Interaction point</a:t>
                      </a:r>
                      <a:endParaRPr lang="en-US" altLang="en-US" sz="1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44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0364" y="1535109"/>
                      <a:ext cx="667656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5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52540" y="1581148"/>
                      <a:ext cx="675482" cy="50482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8233" name="Oval 26"/>
              <p:cNvSpPr>
                <a:spLocks noChangeAspect="1" noChangeArrowheads="1"/>
              </p:cNvSpPr>
              <p:nvPr/>
            </p:nvSpPr>
            <p:spPr bwMode="auto">
              <a:xfrm>
                <a:off x="1891848" y="1464834"/>
                <a:ext cx="117475" cy="108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0467" tIns="40234" rIns="80467" bIns="40234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3810000" y="1247775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</a:rPr>
              <a:t>A</a:t>
            </a:r>
            <a:r>
              <a:rPr lang="en-US" altLang="en-US" sz="1600" i="1" baseline="-25000">
                <a:solidFill>
                  <a:srgbClr val="000000"/>
                </a:solidFill>
              </a:rPr>
              <a:t>2</a:t>
            </a:r>
            <a:r>
              <a:rPr lang="el-GR" altLang="en-US" sz="1600" i="1" baseline="-25000">
                <a:solidFill>
                  <a:srgbClr val="000000"/>
                </a:solidFill>
              </a:rPr>
              <a:t>π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03" name="Line 32"/>
          <p:cNvSpPr>
            <a:spLocks noChangeShapeType="1"/>
          </p:cNvSpPr>
          <p:nvPr/>
        </p:nvSpPr>
        <p:spPr bwMode="auto">
          <a:xfrm flipV="1">
            <a:off x="4446588" y="1187450"/>
            <a:ext cx="1192212" cy="217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33"/>
          <p:cNvSpPr>
            <a:spLocks noChangeShapeType="1"/>
          </p:cNvSpPr>
          <p:nvPr/>
        </p:nvSpPr>
        <p:spPr bwMode="auto">
          <a:xfrm>
            <a:off x="4464050" y="1833563"/>
            <a:ext cx="1174750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34"/>
          <p:cNvSpPr txBox="1">
            <a:spLocks noChangeArrowheads="1"/>
          </p:cNvSpPr>
          <p:nvPr/>
        </p:nvSpPr>
        <p:spPr bwMode="auto">
          <a:xfrm>
            <a:off x="5497513" y="1152525"/>
            <a:ext cx="5254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700" i="1">
                <a:solidFill>
                  <a:srgbClr val="000000"/>
                </a:solidFill>
              </a:rPr>
              <a:t>π</a:t>
            </a:r>
            <a:r>
              <a:rPr lang="en-US" altLang="en-US" sz="1700" i="1" baseline="30000">
                <a:solidFill>
                  <a:srgbClr val="000000"/>
                </a:solidFill>
              </a:rPr>
              <a:t>+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06" name="Text Box 36"/>
          <p:cNvSpPr txBox="1">
            <a:spLocks noChangeArrowheads="1"/>
          </p:cNvSpPr>
          <p:nvPr/>
        </p:nvSpPr>
        <p:spPr bwMode="auto">
          <a:xfrm>
            <a:off x="5511800" y="1695450"/>
            <a:ext cx="423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700" i="1">
                <a:solidFill>
                  <a:srgbClr val="000000"/>
                </a:solidFill>
              </a:rPr>
              <a:t>π</a:t>
            </a:r>
            <a:r>
              <a:rPr lang="en-US" altLang="en-US" sz="1700" i="1" baseline="30000">
                <a:solidFill>
                  <a:srgbClr val="000000"/>
                </a:solidFill>
              </a:rPr>
              <a:t>−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3792538" y="1641475"/>
            <a:ext cx="5365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(</a:t>
            </a:r>
            <a:r>
              <a:rPr lang="en-US" altLang="en-US" sz="1600" i="1">
                <a:solidFill>
                  <a:srgbClr val="000000"/>
                </a:solidFill>
              </a:rPr>
              <a:t>N</a:t>
            </a:r>
            <a:r>
              <a:rPr lang="en-US" altLang="en-US" sz="1600" i="1" baseline="-25000">
                <a:solidFill>
                  <a:srgbClr val="000000"/>
                </a:solidFill>
              </a:rPr>
              <a:t>A</a:t>
            </a:r>
            <a:r>
              <a:rPr lang="en-US" altLang="en-US" sz="1600">
                <a:solidFill>
                  <a:srgbClr val="000000"/>
                </a:solidFill>
              </a:rPr>
              <a:t>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08" name="Rectangle 4"/>
          <p:cNvSpPr>
            <a:spLocks noChangeArrowheads="1"/>
          </p:cNvSpPr>
          <p:nvPr/>
        </p:nvSpPr>
        <p:spPr bwMode="auto">
          <a:xfrm>
            <a:off x="5964238" y="1454150"/>
            <a:ext cx="14160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</a:rPr>
              <a:t>Atomic pairs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8209" name="Group 21"/>
          <p:cNvGrpSpPr>
            <a:grpSpLocks/>
          </p:cNvGrpSpPr>
          <p:nvPr/>
        </p:nvGrpSpPr>
        <p:grpSpPr bwMode="auto">
          <a:xfrm>
            <a:off x="3338513" y="1357313"/>
            <a:ext cx="211137" cy="492125"/>
            <a:chOff x="1852161" y="1266824"/>
            <a:chExt cx="211138" cy="492125"/>
          </a:xfrm>
        </p:grpSpPr>
        <p:sp>
          <p:nvSpPr>
            <p:cNvPr id="8223" name="Oval 26"/>
            <p:cNvSpPr>
              <a:spLocks noChangeAspect="1" noChangeArrowheads="1"/>
            </p:cNvSpPr>
            <p:nvPr/>
          </p:nvSpPr>
          <p:spPr bwMode="auto">
            <a:xfrm>
              <a:off x="1896858" y="1471215"/>
              <a:ext cx="126508" cy="1150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4" name="Oval 28"/>
            <p:cNvSpPr>
              <a:spLocks noChangeArrowheads="1"/>
            </p:cNvSpPr>
            <p:nvPr/>
          </p:nvSpPr>
          <p:spPr bwMode="auto">
            <a:xfrm rot="5400000">
              <a:off x="1758499" y="1408112"/>
              <a:ext cx="398462" cy="21113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5" name="Oval 30"/>
            <p:cNvSpPr>
              <a:spLocks noChangeAspect="1" noChangeArrowheads="1"/>
            </p:cNvSpPr>
            <p:nvPr/>
          </p:nvSpPr>
          <p:spPr bwMode="auto">
            <a:xfrm flipV="1">
              <a:off x="1895024" y="1266824"/>
              <a:ext cx="111125" cy="968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6" name="Oval 30"/>
            <p:cNvSpPr>
              <a:spLocks noChangeAspect="1" noChangeArrowheads="1"/>
            </p:cNvSpPr>
            <p:nvPr/>
          </p:nvSpPr>
          <p:spPr bwMode="auto">
            <a:xfrm flipV="1">
              <a:off x="1904549" y="1662112"/>
              <a:ext cx="109538" cy="968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8210" name="Right Brace 91"/>
          <p:cNvSpPr>
            <a:spLocks/>
          </p:cNvSpPr>
          <p:nvPr/>
        </p:nvSpPr>
        <p:spPr bwMode="auto">
          <a:xfrm>
            <a:off x="5797550" y="1130300"/>
            <a:ext cx="106363" cy="977900"/>
          </a:xfrm>
          <a:prstGeom prst="rightBrace">
            <a:avLst>
              <a:gd name="adj1" fmla="val 16089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1" name="Text Box 16"/>
          <p:cNvSpPr txBox="1">
            <a:spLocks noChangeArrowheads="1"/>
          </p:cNvSpPr>
          <p:nvPr/>
        </p:nvSpPr>
        <p:spPr bwMode="auto">
          <a:xfrm>
            <a:off x="5181600" y="1452563"/>
            <a:ext cx="53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7" tIns="40234" rIns="80467" bIns="4023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(</a:t>
            </a:r>
            <a:r>
              <a:rPr lang="ro-RO" altLang="en-US" sz="1600" i="1">
                <a:solidFill>
                  <a:srgbClr val="000000"/>
                </a:solidFill>
              </a:rPr>
              <a:t>n</a:t>
            </a:r>
            <a:r>
              <a:rPr lang="ro-RO" altLang="en-US" sz="1600" i="1" baseline="-25000">
                <a:solidFill>
                  <a:srgbClr val="000000"/>
                </a:solidFill>
              </a:rPr>
              <a:t>A</a:t>
            </a:r>
            <a:r>
              <a:rPr lang="en-US" altLang="en-US" sz="1600">
                <a:solidFill>
                  <a:srgbClr val="000000"/>
                </a:solidFill>
              </a:rPr>
              <a:t>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2" name="Oval 26"/>
          <p:cNvSpPr>
            <a:spLocks noChangeAspect="1" noChangeArrowheads="1"/>
          </p:cNvSpPr>
          <p:nvPr/>
        </p:nvSpPr>
        <p:spPr bwMode="auto">
          <a:xfrm>
            <a:off x="4338638" y="1552575"/>
            <a:ext cx="125412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80467" tIns="40234" rIns="80467" bIns="4023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3" name="Oval 28"/>
          <p:cNvSpPr>
            <a:spLocks noChangeArrowheads="1"/>
          </p:cNvSpPr>
          <p:nvPr/>
        </p:nvSpPr>
        <p:spPr bwMode="auto">
          <a:xfrm rot="5400000">
            <a:off x="4214812" y="1503363"/>
            <a:ext cx="398463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lIns="80467" tIns="40234" rIns="80467" bIns="4023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4" name="Oval 30"/>
          <p:cNvSpPr>
            <a:spLocks noChangeAspect="1" noChangeArrowheads="1"/>
          </p:cNvSpPr>
          <p:nvPr/>
        </p:nvSpPr>
        <p:spPr bwMode="auto">
          <a:xfrm flipV="1">
            <a:off x="4351338" y="1362075"/>
            <a:ext cx="111125" cy="968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5" name="Oval 30"/>
          <p:cNvSpPr>
            <a:spLocks noChangeAspect="1" noChangeArrowheads="1"/>
          </p:cNvSpPr>
          <p:nvPr/>
        </p:nvSpPr>
        <p:spPr bwMode="auto">
          <a:xfrm flipV="1">
            <a:off x="4360863" y="1757363"/>
            <a:ext cx="109537" cy="96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lIns="80467" tIns="40234" rIns="80467" bIns="4023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216" name="Line 12"/>
          <p:cNvSpPr>
            <a:spLocks noChangeShapeType="1"/>
          </p:cNvSpPr>
          <p:nvPr/>
        </p:nvSpPr>
        <p:spPr bwMode="auto">
          <a:xfrm>
            <a:off x="3489325" y="1598613"/>
            <a:ext cx="854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12"/>
          <p:cNvSpPr>
            <a:spLocks noChangeShapeType="1"/>
          </p:cNvSpPr>
          <p:nvPr/>
        </p:nvSpPr>
        <p:spPr bwMode="auto">
          <a:xfrm>
            <a:off x="3484563" y="1647825"/>
            <a:ext cx="854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Oval 3"/>
          <p:cNvSpPr>
            <a:spLocks noChangeArrowheads="1"/>
          </p:cNvSpPr>
          <p:nvPr/>
        </p:nvSpPr>
        <p:spPr bwMode="auto">
          <a:xfrm>
            <a:off x="4341813" y="2124075"/>
            <a:ext cx="141287" cy="1635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8" name="Freeform 107"/>
          <p:cNvSpPr/>
          <p:nvPr/>
        </p:nvSpPr>
        <p:spPr bwMode="auto">
          <a:xfrm>
            <a:off x="4360863" y="1860550"/>
            <a:ext cx="119062" cy="247650"/>
          </a:xfrm>
          <a:custGeom>
            <a:avLst/>
            <a:gdLst>
              <a:gd name="connsiteX0" fmla="*/ 120998 w 379853"/>
              <a:gd name="connsiteY0" fmla="*/ 0 h 828136"/>
              <a:gd name="connsiteX1" fmla="*/ 345285 w 379853"/>
              <a:gd name="connsiteY1" fmla="*/ 86265 h 828136"/>
              <a:gd name="connsiteX2" fmla="*/ 155504 w 379853"/>
              <a:gd name="connsiteY2" fmla="*/ 172529 h 828136"/>
              <a:gd name="connsiteX3" fmla="*/ 229 w 379853"/>
              <a:gd name="connsiteY3" fmla="*/ 224287 h 828136"/>
              <a:gd name="connsiteX4" fmla="*/ 190010 w 379853"/>
              <a:gd name="connsiteY4" fmla="*/ 310551 h 828136"/>
              <a:gd name="connsiteX5" fmla="*/ 345285 w 379853"/>
              <a:gd name="connsiteY5" fmla="*/ 345057 h 828136"/>
              <a:gd name="connsiteX6" fmla="*/ 155504 w 379853"/>
              <a:gd name="connsiteY6" fmla="*/ 465827 h 828136"/>
              <a:gd name="connsiteX7" fmla="*/ 17481 w 379853"/>
              <a:gd name="connsiteY7" fmla="*/ 517585 h 828136"/>
              <a:gd name="connsiteX8" fmla="*/ 224515 w 379853"/>
              <a:gd name="connsiteY8" fmla="*/ 586597 h 828136"/>
              <a:gd name="connsiteX9" fmla="*/ 379791 w 379853"/>
              <a:gd name="connsiteY9" fmla="*/ 569344 h 828136"/>
              <a:gd name="connsiteX10" fmla="*/ 207263 w 379853"/>
              <a:gd name="connsiteY10" fmla="*/ 707367 h 828136"/>
              <a:gd name="connsiteX11" fmla="*/ 51987 w 379853"/>
              <a:gd name="connsiteY11" fmla="*/ 724619 h 828136"/>
              <a:gd name="connsiteX12" fmla="*/ 241768 w 379853"/>
              <a:gd name="connsiteY12" fmla="*/ 828136 h 828136"/>
              <a:gd name="connsiteX0" fmla="*/ 121263 w 380118"/>
              <a:gd name="connsiteY0" fmla="*/ 0 h 828136"/>
              <a:gd name="connsiteX1" fmla="*/ 345550 w 380118"/>
              <a:gd name="connsiteY1" fmla="*/ 86265 h 828136"/>
              <a:gd name="connsiteX2" fmla="*/ 155769 w 380118"/>
              <a:gd name="connsiteY2" fmla="*/ 172529 h 828136"/>
              <a:gd name="connsiteX3" fmla="*/ 494 w 380118"/>
              <a:gd name="connsiteY3" fmla="*/ 224287 h 828136"/>
              <a:gd name="connsiteX4" fmla="*/ 207528 w 380118"/>
              <a:gd name="connsiteY4" fmla="*/ 276046 h 828136"/>
              <a:gd name="connsiteX5" fmla="*/ 345550 w 380118"/>
              <a:gd name="connsiteY5" fmla="*/ 345057 h 828136"/>
              <a:gd name="connsiteX6" fmla="*/ 155769 w 380118"/>
              <a:gd name="connsiteY6" fmla="*/ 465827 h 828136"/>
              <a:gd name="connsiteX7" fmla="*/ 17746 w 380118"/>
              <a:gd name="connsiteY7" fmla="*/ 517585 h 828136"/>
              <a:gd name="connsiteX8" fmla="*/ 224780 w 380118"/>
              <a:gd name="connsiteY8" fmla="*/ 586597 h 828136"/>
              <a:gd name="connsiteX9" fmla="*/ 380056 w 380118"/>
              <a:gd name="connsiteY9" fmla="*/ 569344 h 828136"/>
              <a:gd name="connsiteX10" fmla="*/ 207528 w 380118"/>
              <a:gd name="connsiteY10" fmla="*/ 707367 h 828136"/>
              <a:gd name="connsiteX11" fmla="*/ 52252 w 380118"/>
              <a:gd name="connsiteY11" fmla="*/ 724619 h 828136"/>
              <a:gd name="connsiteX12" fmla="*/ 242033 w 380118"/>
              <a:gd name="connsiteY12" fmla="*/ 828136 h 828136"/>
              <a:gd name="connsiteX0" fmla="*/ 121263 w 380118"/>
              <a:gd name="connsiteY0" fmla="*/ 0 h 828136"/>
              <a:gd name="connsiteX1" fmla="*/ 345550 w 380118"/>
              <a:gd name="connsiteY1" fmla="*/ 86265 h 828136"/>
              <a:gd name="connsiteX2" fmla="*/ 155769 w 380118"/>
              <a:gd name="connsiteY2" fmla="*/ 172529 h 828136"/>
              <a:gd name="connsiteX3" fmla="*/ 494 w 380118"/>
              <a:gd name="connsiteY3" fmla="*/ 224287 h 828136"/>
              <a:gd name="connsiteX4" fmla="*/ 207528 w 380118"/>
              <a:gd name="connsiteY4" fmla="*/ 276046 h 828136"/>
              <a:gd name="connsiteX5" fmla="*/ 345550 w 380118"/>
              <a:gd name="connsiteY5" fmla="*/ 345057 h 828136"/>
              <a:gd name="connsiteX6" fmla="*/ 155769 w 380118"/>
              <a:gd name="connsiteY6" fmla="*/ 379563 h 828136"/>
              <a:gd name="connsiteX7" fmla="*/ 17746 w 380118"/>
              <a:gd name="connsiteY7" fmla="*/ 517585 h 828136"/>
              <a:gd name="connsiteX8" fmla="*/ 224780 w 380118"/>
              <a:gd name="connsiteY8" fmla="*/ 586597 h 828136"/>
              <a:gd name="connsiteX9" fmla="*/ 380056 w 380118"/>
              <a:gd name="connsiteY9" fmla="*/ 569344 h 828136"/>
              <a:gd name="connsiteX10" fmla="*/ 207528 w 380118"/>
              <a:gd name="connsiteY10" fmla="*/ 707367 h 828136"/>
              <a:gd name="connsiteX11" fmla="*/ 52252 w 380118"/>
              <a:gd name="connsiteY11" fmla="*/ 724619 h 828136"/>
              <a:gd name="connsiteX12" fmla="*/ 242033 w 380118"/>
              <a:gd name="connsiteY12" fmla="*/ 828136 h 828136"/>
              <a:gd name="connsiteX0" fmla="*/ 120875 w 379730"/>
              <a:gd name="connsiteY0" fmla="*/ 0 h 828136"/>
              <a:gd name="connsiteX1" fmla="*/ 345162 w 379730"/>
              <a:gd name="connsiteY1" fmla="*/ 86265 h 828136"/>
              <a:gd name="connsiteX2" fmla="*/ 155381 w 379730"/>
              <a:gd name="connsiteY2" fmla="*/ 172529 h 828136"/>
              <a:gd name="connsiteX3" fmla="*/ 106 w 379730"/>
              <a:gd name="connsiteY3" fmla="*/ 224287 h 828136"/>
              <a:gd name="connsiteX4" fmla="*/ 178372 w 379730"/>
              <a:gd name="connsiteY4" fmla="*/ 276046 h 828136"/>
              <a:gd name="connsiteX5" fmla="*/ 345162 w 379730"/>
              <a:gd name="connsiteY5" fmla="*/ 345057 h 828136"/>
              <a:gd name="connsiteX6" fmla="*/ 155381 w 379730"/>
              <a:gd name="connsiteY6" fmla="*/ 379563 h 828136"/>
              <a:gd name="connsiteX7" fmla="*/ 17358 w 379730"/>
              <a:gd name="connsiteY7" fmla="*/ 517585 h 828136"/>
              <a:gd name="connsiteX8" fmla="*/ 224392 w 379730"/>
              <a:gd name="connsiteY8" fmla="*/ 586597 h 828136"/>
              <a:gd name="connsiteX9" fmla="*/ 379668 w 379730"/>
              <a:gd name="connsiteY9" fmla="*/ 569344 h 828136"/>
              <a:gd name="connsiteX10" fmla="*/ 207140 w 379730"/>
              <a:gd name="connsiteY10" fmla="*/ 707367 h 828136"/>
              <a:gd name="connsiteX11" fmla="*/ 51864 w 379730"/>
              <a:gd name="connsiteY11" fmla="*/ 724619 h 828136"/>
              <a:gd name="connsiteX12" fmla="*/ 241645 w 379730"/>
              <a:gd name="connsiteY12" fmla="*/ 828136 h 828136"/>
              <a:gd name="connsiteX0" fmla="*/ 120778 w 379633"/>
              <a:gd name="connsiteY0" fmla="*/ 0 h 828136"/>
              <a:gd name="connsiteX1" fmla="*/ 345065 w 379633"/>
              <a:gd name="connsiteY1" fmla="*/ 86265 h 828136"/>
              <a:gd name="connsiteX2" fmla="*/ 171266 w 379633"/>
              <a:gd name="connsiteY2" fmla="*/ 177869 h 828136"/>
              <a:gd name="connsiteX3" fmla="*/ 9 w 379633"/>
              <a:gd name="connsiteY3" fmla="*/ 224287 h 828136"/>
              <a:gd name="connsiteX4" fmla="*/ 178275 w 379633"/>
              <a:gd name="connsiteY4" fmla="*/ 276046 h 828136"/>
              <a:gd name="connsiteX5" fmla="*/ 345065 w 379633"/>
              <a:gd name="connsiteY5" fmla="*/ 345057 h 828136"/>
              <a:gd name="connsiteX6" fmla="*/ 155284 w 379633"/>
              <a:gd name="connsiteY6" fmla="*/ 379563 h 828136"/>
              <a:gd name="connsiteX7" fmla="*/ 17261 w 379633"/>
              <a:gd name="connsiteY7" fmla="*/ 517585 h 828136"/>
              <a:gd name="connsiteX8" fmla="*/ 224295 w 379633"/>
              <a:gd name="connsiteY8" fmla="*/ 586597 h 828136"/>
              <a:gd name="connsiteX9" fmla="*/ 379571 w 379633"/>
              <a:gd name="connsiteY9" fmla="*/ 569344 h 828136"/>
              <a:gd name="connsiteX10" fmla="*/ 207043 w 379633"/>
              <a:gd name="connsiteY10" fmla="*/ 707367 h 828136"/>
              <a:gd name="connsiteX11" fmla="*/ 51767 w 379633"/>
              <a:gd name="connsiteY11" fmla="*/ 724619 h 828136"/>
              <a:gd name="connsiteX12" fmla="*/ 241548 w 379633"/>
              <a:gd name="connsiteY12" fmla="*/ 828136 h 828136"/>
              <a:gd name="connsiteX0" fmla="*/ 120778 w 379633"/>
              <a:gd name="connsiteY0" fmla="*/ 0 h 828136"/>
              <a:gd name="connsiteX1" fmla="*/ 345065 w 379633"/>
              <a:gd name="connsiteY1" fmla="*/ 86265 h 828136"/>
              <a:gd name="connsiteX2" fmla="*/ 171266 w 379633"/>
              <a:gd name="connsiteY2" fmla="*/ 177869 h 828136"/>
              <a:gd name="connsiteX3" fmla="*/ 9 w 379633"/>
              <a:gd name="connsiteY3" fmla="*/ 224287 h 828136"/>
              <a:gd name="connsiteX4" fmla="*/ 178275 w 379633"/>
              <a:gd name="connsiteY4" fmla="*/ 276046 h 828136"/>
              <a:gd name="connsiteX5" fmla="*/ 345065 w 379633"/>
              <a:gd name="connsiteY5" fmla="*/ 345057 h 828136"/>
              <a:gd name="connsiteX6" fmla="*/ 187248 w 379633"/>
              <a:gd name="connsiteY6" fmla="*/ 422285 h 828136"/>
              <a:gd name="connsiteX7" fmla="*/ 17261 w 379633"/>
              <a:gd name="connsiteY7" fmla="*/ 517585 h 828136"/>
              <a:gd name="connsiteX8" fmla="*/ 224295 w 379633"/>
              <a:gd name="connsiteY8" fmla="*/ 586597 h 828136"/>
              <a:gd name="connsiteX9" fmla="*/ 379571 w 379633"/>
              <a:gd name="connsiteY9" fmla="*/ 569344 h 828136"/>
              <a:gd name="connsiteX10" fmla="*/ 207043 w 379633"/>
              <a:gd name="connsiteY10" fmla="*/ 707367 h 828136"/>
              <a:gd name="connsiteX11" fmla="*/ 51767 w 379633"/>
              <a:gd name="connsiteY11" fmla="*/ 724619 h 828136"/>
              <a:gd name="connsiteX12" fmla="*/ 241548 w 379633"/>
              <a:gd name="connsiteY12" fmla="*/ 828136 h 828136"/>
              <a:gd name="connsiteX0" fmla="*/ 120770 w 379625"/>
              <a:gd name="connsiteY0" fmla="*/ 0 h 828136"/>
              <a:gd name="connsiteX1" fmla="*/ 345057 w 379625"/>
              <a:gd name="connsiteY1" fmla="*/ 86265 h 828136"/>
              <a:gd name="connsiteX2" fmla="*/ 177651 w 379625"/>
              <a:gd name="connsiteY2" fmla="*/ 167189 h 828136"/>
              <a:gd name="connsiteX3" fmla="*/ 1 w 379625"/>
              <a:gd name="connsiteY3" fmla="*/ 224287 h 828136"/>
              <a:gd name="connsiteX4" fmla="*/ 178267 w 379625"/>
              <a:gd name="connsiteY4" fmla="*/ 276046 h 828136"/>
              <a:gd name="connsiteX5" fmla="*/ 345057 w 379625"/>
              <a:gd name="connsiteY5" fmla="*/ 345057 h 828136"/>
              <a:gd name="connsiteX6" fmla="*/ 187240 w 379625"/>
              <a:gd name="connsiteY6" fmla="*/ 422285 h 828136"/>
              <a:gd name="connsiteX7" fmla="*/ 17253 w 379625"/>
              <a:gd name="connsiteY7" fmla="*/ 517585 h 828136"/>
              <a:gd name="connsiteX8" fmla="*/ 224287 w 379625"/>
              <a:gd name="connsiteY8" fmla="*/ 586597 h 828136"/>
              <a:gd name="connsiteX9" fmla="*/ 379563 w 379625"/>
              <a:gd name="connsiteY9" fmla="*/ 569344 h 828136"/>
              <a:gd name="connsiteX10" fmla="*/ 207035 w 379625"/>
              <a:gd name="connsiteY10" fmla="*/ 707367 h 828136"/>
              <a:gd name="connsiteX11" fmla="*/ 51759 w 379625"/>
              <a:gd name="connsiteY11" fmla="*/ 724619 h 828136"/>
              <a:gd name="connsiteX12" fmla="*/ 241540 w 379625"/>
              <a:gd name="connsiteY12" fmla="*/ 828136 h 828136"/>
              <a:gd name="connsiteX0" fmla="*/ 120799 w 379654"/>
              <a:gd name="connsiteY0" fmla="*/ 0 h 828136"/>
              <a:gd name="connsiteX1" fmla="*/ 345086 w 379654"/>
              <a:gd name="connsiteY1" fmla="*/ 86265 h 828136"/>
              <a:gd name="connsiteX2" fmla="*/ 177680 w 379654"/>
              <a:gd name="connsiteY2" fmla="*/ 167189 h 828136"/>
              <a:gd name="connsiteX3" fmla="*/ 30 w 379654"/>
              <a:gd name="connsiteY3" fmla="*/ 224287 h 828136"/>
              <a:gd name="connsiteX4" fmla="*/ 191082 w 379654"/>
              <a:gd name="connsiteY4" fmla="*/ 276046 h 828136"/>
              <a:gd name="connsiteX5" fmla="*/ 345086 w 379654"/>
              <a:gd name="connsiteY5" fmla="*/ 345057 h 828136"/>
              <a:gd name="connsiteX6" fmla="*/ 187269 w 379654"/>
              <a:gd name="connsiteY6" fmla="*/ 422285 h 828136"/>
              <a:gd name="connsiteX7" fmla="*/ 17282 w 379654"/>
              <a:gd name="connsiteY7" fmla="*/ 517585 h 828136"/>
              <a:gd name="connsiteX8" fmla="*/ 224316 w 379654"/>
              <a:gd name="connsiteY8" fmla="*/ 586597 h 828136"/>
              <a:gd name="connsiteX9" fmla="*/ 379592 w 379654"/>
              <a:gd name="connsiteY9" fmla="*/ 569344 h 828136"/>
              <a:gd name="connsiteX10" fmla="*/ 207064 w 379654"/>
              <a:gd name="connsiteY10" fmla="*/ 707367 h 828136"/>
              <a:gd name="connsiteX11" fmla="*/ 51788 w 379654"/>
              <a:gd name="connsiteY11" fmla="*/ 724619 h 828136"/>
              <a:gd name="connsiteX12" fmla="*/ 241569 w 379654"/>
              <a:gd name="connsiteY12" fmla="*/ 828136 h 828136"/>
              <a:gd name="connsiteX0" fmla="*/ 120772 w 379627"/>
              <a:gd name="connsiteY0" fmla="*/ 0 h 828136"/>
              <a:gd name="connsiteX1" fmla="*/ 345059 w 379627"/>
              <a:gd name="connsiteY1" fmla="*/ 86265 h 828136"/>
              <a:gd name="connsiteX2" fmla="*/ 177653 w 379627"/>
              <a:gd name="connsiteY2" fmla="*/ 167189 h 828136"/>
              <a:gd name="connsiteX3" fmla="*/ 3 w 379627"/>
              <a:gd name="connsiteY3" fmla="*/ 224287 h 828136"/>
              <a:gd name="connsiteX4" fmla="*/ 181466 w 379627"/>
              <a:gd name="connsiteY4" fmla="*/ 276046 h 828136"/>
              <a:gd name="connsiteX5" fmla="*/ 345059 w 379627"/>
              <a:gd name="connsiteY5" fmla="*/ 345057 h 828136"/>
              <a:gd name="connsiteX6" fmla="*/ 187242 w 379627"/>
              <a:gd name="connsiteY6" fmla="*/ 422285 h 828136"/>
              <a:gd name="connsiteX7" fmla="*/ 17255 w 379627"/>
              <a:gd name="connsiteY7" fmla="*/ 517585 h 828136"/>
              <a:gd name="connsiteX8" fmla="*/ 224289 w 379627"/>
              <a:gd name="connsiteY8" fmla="*/ 586597 h 828136"/>
              <a:gd name="connsiteX9" fmla="*/ 379565 w 379627"/>
              <a:gd name="connsiteY9" fmla="*/ 569344 h 828136"/>
              <a:gd name="connsiteX10" fmla="*/ 207037 w 379627"/>
              <a:gd name="connsiteY10" fmla="*/ 707367 h 828136"/>
              <a:gd name="connsiteX11" fmla="*/ 51761 w 379627"/>
              <a:gd name="connsiteY11" fmla="*/ 724619 h 828136"/>
              <a:gd name="connsiteX12" fmla="*/ 241542 w 379627"/>
              <a:gd name="connsiteY12" fmla="*/ 828136 h 828136"/>
              <a:gd name="connsiteX0" fmla="*/ 120772 w 379627"/>
              <a:gd name="connsiteY0" fmla="*/ 0 h 828136"/>
              <a:gd name="connsiteX1" fmla="*/ 345059 w 379627"/>
              <a:gd name="connsiteY1" fmla="*/ 86265 h 828136"/>
              <a:gd name="connsiteX2" fmla="*/ 177653 w 379627"/>
              <a:gd name="connsiteY2" fmla="*/ 167189 h 828136"/>
              <a:gd name="connsiteX3" fmla="*/ 3 w 379627"/>
              <a:gd name="connsiteY3" fmla="*/ 224287 h 828136"/>
              <a:gd name="connsiteX4" fmla="*/ 181466 w 379627"/>
              <a:gd name="connsiteY4" fmla="*/ 276046 h 828136"/>
              <a:gd name="connsiteX5" fmla="*/ 345059 w 379627"/>
              <a:gd name="connsiteY5" fmla="*/ 345057 h 828136"/>
              <a:gd name="connsiteX6" fmla="*/ 184046 w 379627"/>
              <a:gd name="connsiteY6" fmla="*/ 432965 h 828136"/>
              <a:gd name="connsiteX7" fmla="*/ 17255 w 379627"/>
              <a:gd name="connsiteY7" fmla="*/ 517585 h 828136"/>
              <a:gd name="connsiteX8" fmla="*/ 224289 w 379627"/>
              <a:gd name="connsiteY8" fmla="*/ 586597 h 828136"/>
              <a:gd name="connsiteX9" fmla="*/ 379565 w 379627"/>
              <a:gd name="connsiteY9" fmla="*/ 569344 h 828136"/>
              <a:gd name="connsiteX10" fmla="*/ 207037 w 379627"/>
              <a:gd name="connsiteY10" fmla="*/ 707367 h 828136"/>
              <a:gd name="connsiteX11" fmla="*/ 51761 w 379627"/>
              <a:gd name="connsiteY11" fmla="*/ 724619 h 828136"/>
              <a:gd name="connsiteX12" fmla="*/ 241542 w 379627"/>
              <a:gd name="connsiteY12" fmla="*/ 828136 h 828136"/>
              <a:gd name="connsiteX0" fmla="*/ 120772 w 379627"/>
              <a:gd name="connsiteY0" fmla="*/ 0 h 828136"/>
              <a:gd name="connsiteX1" fmla="*/ 345059 w 379627"/>
              <a:gd name="connsiteY1" fmla="*/ 86265 h 828136"/>
              <a:gd name="connsiteX2" fmla="*/ 177653 w 379627"/>
              <a:gd name="connsiteY2" fmla="*/ 167189 h 828136"/>
              <a:gd name="connsiteX3" fmla="*/ 3 w 379627"/>
              <a:gd name="connsiteY3" fmla="*/ 224287 h 828136"/>
              <a:gd name="connsiteX4" fmla="*/ 181466 w 379627"/>
              <a:gd name="connsiteY4" fmla="*/ 276046 h 828136"/>
              <a:gd name="connsiteX5" fmla="*/ 354648 w 379627"/>
              <a:gd name="connsiteY5" fmla="*/ 350397 h 828136"/>
              <a:gd name="connsiteX6" fmla="*/ 184046 w 379627"/>
              <a:gd name="connsiteY6" fmla="*/ 432965 h 828136"/>
              <a:gd name="connsiteX7" fmla="*/ 17255 w 379627"/>
              <a:gd name="connsiteY7" fmla="*/ 517585 h 828136"/>
              <a:gd name="connsiteX8" fmla="*/ 224289 w 379627"/>
              <a:gd name="connsiteY8" fmla="*/ 586597 h 828136"/>
              <a:gd name="connsiteX9" fmla="*/ 379565 w 379627"/>
              <a:gd name="connsiteY9" fmla="*/ 569344 h 828136"/>
              <a:gd name="connsiteX10" fmla="*/ 207037 w 379627"/>
              <a:gd name="connsiteY10" fmla="*/ 707367 h 828136"/>
              <a:gd name="connsiteX11" fmla="*/ 51761 w 379627"/>
              <a:gd name="connsiteY11" fmla="*/ 724619 h 828136"/>
              <a:gd name="connsiteX12" fmla="*/ 241542 w 379627"/>
              <a:gd name="connsiteY12" fmla="*/ 828136 h 828136"/>
              <a:gd name="connsiteX0" fmla="*/ 120772 w 379587"/>
              <a:gd name="connsiteY0" fmla="*/ 0 h 828136"/>
              <a:gd name="connsiteX1" fmla="*/ 345059 w 379587"/>
              <a:gd name="connsiteY1" fmla="*/ 86265 h 828136"/>
              <a:gd name="connsiteX2" fmla="*/ 177653 w 379587"/>
              <a:gd name="connsiteY2" fmla="*/ 167189 h 828136"/>
              <a:gd name="connsiteX3" fmla="*/ 3 w 379587"/>
              <a:gd name="connsiteY3" fmla="*/ 224287 h 828136"/>
              <a:gd name="connsiteX4" fmla="*/ 181466 w 379587"/>
              <a:gd name="connsiteY4" fmla="*/ 276046 h 828136"/>
              <a:gd name="connsiteX5" fmla="*/ 354648 w 379587"/>
              <a:gd name="connsiteY5" fmla="*/ 350397 h 828136"/>
              <a:gd name="connsiteX6" fmla="*/ 184046 w 379587"/>
              <a:gd name="connsiteY6" fmla="*/ 432965 h 828136"/>
              <a:gd name="connsiteX7" fmla="*/ 17255 w 379587"/>
              <a:gd name="connsiteY7" fmla="*/ 517585 h 828136"/>
              <a:gd name="connsiteX8" fmla="*/ 195521 w 379587"/>
              <a:gd name="connsiteY8" fmla="*/ 565236 h 828136"/>
              <a:gd name="connsiteX9" fmla="*/ 379565 w 379587"/>
              <a:gd name="connsiteY9" fmla="*/ 569344 h 828136"/>
              <a:gd name="connsiteX10" fmla="*/ 207037 w 379587"/>
              <a:gd name="connsiteY10" fmla="*/ 707367 h 828136"/>
              <a:gd name="connsiteX11" fmla="*/ 51761 w 379587"/>
              <a:gd name="connsiteY11" fmla="*/ 724619 h 828136"/>
              <a:gd name="connsiteX12" fmla="*/ 241542 w 379587"/>
              <a:gd name="connsiteY12" fmla="*/ 828136 h 828136"/>
              <a:gd name="connsiteX0" fmla="*/ 120772 w 379587"/>
              <a:gd name="connsiteY0" fmla="*/ 0 h 828136"/>
              <a:gd name="connsiteX1" fmla="*/ 345059 w 379587"/>
              <a:gd name="connsiteY1" fmla="*/ 86265 h 828136"/>
              <a:gd name="connsiteX2" fmla="*/ 177653 w 379587"/>
              <a:gd name="connsiteY2" fmla="*/ 167189 h 828136"/>
              <a:gd name="connsiteX3" fmla="*/ 3 w 379587"/>
              <a:gd name="connsiteY3" fmla="*/ 224287 h 828136"/>
              <a:gd name="connsiteX4" fmla="*/ 181466 w 379587"/>
              <a:gd name="connsiteY4" fmla="*/ 276046 h 828136"/>
              <a:gd name="connsiteX5" fmla="*/ 354648 w 379587"/>
              <a:gd name="connsiteY5" fmla="*/ 350397 h 828136"/>
              <a:gd name="connsiteX6" fmla="*/ 184046 w 379587"/>
              <a:gd name="connsiteY6" fmla="*/ 432965 h 828136"/>
              <a:gd name="connsiteX7" fmla="*/ 17255 w 379587"/>
              <a:gd name="connsiteY7" fmla="*/ 517585 h 828136"/>
              <a:gd name="connsiteX8" fmla="*/ 195521 w 379587"/>
              <a:gd name="connsiteY8" fmla="*/ 565236 h 828136"/>
              <a:gd name="connsiteX9" fmla="*/ 379565 w 379587"/>
              <a:gd name="connsiteY9" fmla="*/ 569344 h 828136"/>
              <a:gd name="connsiteX10" fmla="*/ 207037 w 379587"/>
              <a:gd name="connsiteY10" fmla="*/ 680666 h 828136"/>
              <a:gd name="connsiteX11" fmla="*/ 51761 w 379587"/>
              <a:gd name="connsiteY11" fmla="*/ 724619 h 828136"/>
              <a:gd name="connsiteX12" fmla="*/ 241542 w 379587"/>
              <a:gd name="connsiteY12" fmla="*/ 828136 h 828136"/>
              <a:gd name="connsiteX0" fmla="*/ 120772 w 379588"/>
              <a:gd name="connsiteY0" fmla="*/ 0 h 828136"/>
              <a:gd name="connsiteX1" fmla="*/ 345059 w 379588"/>
              <a:gd name="connsiteY1" fmla="*/ 86265 h 828136"/>
              <a:gd name="connsiteX2" fmla="*/ 177653 w 379588"/>
              <a:gd name="connsiteY2" fmla="*/ 167189 h 828136"/>
              <a:gd name="connsiteX3" fmla="*/ 3 w 379588"/>
              <a:gd name="connsiteY3" fmla="*/ 224287 h 828136"/>
              <a:gd name="connsiteX4" fmla="*/ 181466 w 379588"/>
              <a:gd name="connsiteY4" fmla="*/ 276046 h 828136"/>
              <a:gd name="connsiteX5" fmla="*/ 354648 w 379588"/>
              <a:gd name="connsiteY5" fmla="*/ 350397 h 828136"/>
              <a:gd name="connsiteX6" fmla="*/ 184046 w 379588"/>
              <a:gd name="connsiteY6" fmla="*/ 432965 h 828136"/>
              <a:gd name="connsiteX7" fmla="*/ 17255 w 379588"/>
              <a:gd name="connsiteY7" fmla="*/ 517585 h 828136"/>
              <a:gd name="connsiteX8" fmla="*/ 195521 w 379588"/>
              <a:gd name="connsiteY8" fmla="*/ 565236 h 828136"/>
              <a:gd name="connsiteX9" fmla="*/ 379565 w 379588"/>
              <a:gd name="connsiteY9" fmla="*/ 569344 h 828136"/>
              <a:gd name="connsiteX10" fmla="*/ 207037 w 379588"/>
              <a:gd name="connsiteY10" fmla="*/ 680666 h 828136"/>
              <a:gd name="connsiteX11" fmla="*/ 38975 w 379588"/>
              <a:gd name="connsiteY11" fmla="*/ 799381 h 828136"/>
              <a:gd name="connsiteX12" fmla="*/ 241542 w 379588"/>
              <a:gd name="connsiteY12" fmla="*/ 828136 h 828136"/>
              <a:gd name="connsiteX0" fmla="*/ 120772 w 379588"/>
              <a:gd name="connsiteY0" fmla="*/ 0 h 870857"/>
              <a:gd name="connsiteX1" fmla="*/ 345059 w 379588"/>
              <a:gd name="connsiteY1" fmla="*/ 86265 h 870857"/>
              <a:gd name="connsiteX2" fmla="*/ 177653 w 379588"/>
              <a:gd name="connsiteY2" fmla="*/ 167189 h 870857"/>
              <a:gd name="connsiteX3" fmla="*/ 3 w 379588"/>
              <a:gd name="connsiteY3" fmla="*/ 224287 h 870857"/>
              <a:gd name="connsiteX4" fmla="*/ 181466 w 379588"/>
              <a:gd name="connsiteY4" fmla="*/ 276046 h 870857"/>
              <a:gd name="connsiteX5" fmla="*/ 354648 w 379588"/>
              <a:gd name="connsiteY5" fmla="*/ 350397 h 870857"/>
              <a:gd name="connsiteX6" fmla="*/ 184046 w 379588"/>
              <a:gd name="connsiteY6" fmla="*/ 432965 h 870857"/>
              <a:gd name="connsiteX7" fmla="*/ 17255 w 379588"/>
              <a:gd name="connsiteY7" fmla="*/ 517585 h 870857"/>
              <a:gd name="connsiteX8" fmla="*/ 195521 w 379588"/>
              <a:gd name="connsiteY8" fmla="*/ 565236 h 870857"/>
              <a:gd name="connsiteX9" fmla="*/ 379565 w 379588"/>
              <a:gd name="connsiteY9" fmla="*/ 569344 h 870857"/>
              <a:gd name="connsiteX10" fmla="*/ 207037 w 379588"/>
              <a:gd name="connsiteY10" fmla="*/ 680666 h 870857"/>
              <a:gd name="connsiteX11" fmla="*/ 38975 w 379588"/>
              <a:gd name="connsiteY11" fmla="*/ 799381 h 870857"/>
              <a:gd name="connsiteX12" fmla="*/ 215970 w 379588"/>
              <a:gd name="connsiteY12" fmla="*/ 870857 h 870857"/>
              <a:gd name="connsiteX0" fmla="*/ 120772 w 379588"/>
              <a:gd name="connsiteY0" fmla="*/ 0 h 870857"/>
              <a:gd name="connsiteX1" fmla="*/ 345059 w 379588"/>
              <a:gd name="connsiteY1" fmla="*/ 86265 h 870857"/>
              <a:gd name="connsiteX2" fmla="*/ 177653 w 379588"/>
              <a:gd name="connsiteY2" fmla="*/ 167189 h 870857"/>
              <a:gd name="connsiteX3" fmla="*/ 3 w 379588"/>
              <a:gd name="connsiteY3" fmla="*/ 224287 h 870857"/>
              <a:gd name="connsiteX4" fmla="*/ 181466 w 379588"/>
              <a:gd name="connsiteY4" fmla="*/ 276046 h 870857"/>
              <a:gd name="connsiteX5" fmla="*/ 354648 w 379588"/>
              <a:gd name="connsiteY5" fmla="*/ 350397 h 870857"/>
              <a:gd name="connsiteX6" fmla="*/ 184046 w 379588"/>
              <a:gd name="connsiteY6" fmla="*/ 432965 h 870857"/>
              <a:gd name="connsiteX7" fmla="*/ 17255 w 379588"/>
              <a:gd name="connsiteY7" fmla="*/ 517585 h 870857"/>
              <a:gd name="connsiteX8" fmla="*/ 195521 w 379588"/>
              <a:gd name="connsiteY8" fmla="*/ 549216 h 870857"/>
              <a:gd name="connsiteX9" fmla="*/ 379565 w 379588"/>
              <a:gd name="connsiteY9" fmla="*/ 569344 h 870857"/>
              <a:gd name="connsiteX10" fmla="*/ 207037 w 379588"/>
              <a:gd name="connsiteY10" fmla="*/ 680666 h 870857"/>
              <a:gd name="connsiteX11" fmla="*/ 38975 w 379588"/>
              <a:gd name="connsiteY11" fmla="*/ 799381 h 870857"/>
              <a:gd name="connsiteX12" fmla="*/ 215970 w 379588"/>
              <a:gd name="connsiteY12" fmla="*/ 870857 h 870857"/>
              <a:gd name="connsiteX0" fmla="*/ 120772 w 379588"/>
              <a:gd name="connsiteY0" fmla="*/ 0 h 833476"/>
              <a:gd name="connsiteX1" fmla="*/ 345059 w 379588"/>
              <a:gd name="connsiteY1" fmla="*/ 86265 h 833476"/>
              <a:gd name="connsiteX2" fmla="*/ 177653 w 379588"/>
              <a:gd name="connsiteY2" fmla="*/ 167189 h 833476"/>
              <a:gd name="connsiteX3" fmla="*/ 3 w 379588"/>
              <a:gd name="connsiteY3" fmla="*/ 224287 h 833476"/>
              <a:gd name="connsiteX4" fmla="*/ 181466 w 379588"/>
              <a:gd name="connsiteY4" fmla="*/ 276046 h 833476"/>
              <a:gd name="connsiteX5" fmla="*/ 354648 w 379588"/>
              <a:gd name="connsiteY5" fmla="*/ 350397 h 833476"/>
              <a:gd name="connsiteX6" fmla="*/ 184046 w 379588"/>
              <a:gd name="connsiteY6" fmla="*/ 432965 h 833476"/>
              <a:gd name="connsiteX7" fmla="*/ 17255 w 379588"/>
              <a:gd name="connsiteY7" fmla="*/ 517585 h 833476"/>
              <a:gd name="connsiteX8" fmla="*/ 195521 w 379588"/>
              <a:gd name="connsiteY8" fmla="*/ 549216 h 833476"/>
              <a:gd name="connsiteX9" fmla="*/ 379565 w 379588"/>
              <a:gd name="connsiteY9" fmla="*/ 569344 h 833476"/>
              <a:gd name="connsiteX10" fmla="*/ 207037 w 379588"/>
              <a:gd name="connsiteY10" fmla="*/ 680666 h 833476"/>
              <a:gd name="connsiteX11" fmla="*/ 38975 w 379588"/>
              <a:gd name="connsiteY11" fmla="*/ 799381 h 833476"/>
              <a:gd name="connsiteX12" fmla="*/ 212773 w 379588"/>
              <a:gd name="connsiteY12" fmla="*/ 833476 h 833476"/>
              <a:gd name="connsiteX0" fmla="*/ 120772 w 379588"/>
              <a:gd name="connsiteY0" fmla="*/ 0 h 833549"/>
              <a:gd name="connsiteX1" fmla="*/ 345059 w 379588"/>
              <a:gd name="connsiteY1" fmla="*/ 86265 h 833549"/>
              <a:gd name="connsiteX2" fmla="*/ 177653 w 379588"/>
              <a:gd name="connsiteY2" fmla="*/ 167189 h 833549"/>
              <a:gd name="connsiteX3" fmla="*/ 3 w 379588"/>
              <a:gd name="connsiteY3" fmla="*/ 224287 h 833549"/>
              <a:gd name="connsiteX4" fmla="*/ 181466 w 379588"/>
              <a:gd name="connsiteY4" fmla="*/ 276046 h 833549"/>
              <a:gd name="connsiteX5" fmla="*/ 354648 w 379588"/>
              <a:gd name="connsiteY5" fmla="*/ 350397 h 833549"/>
              <a:gd name="connsiteX6" fmla="*/ 184046 w 379588"/>
              <a:gd name="connsiteY6" fmla="*/ 432965 h 833549"/>
              <a:gd name="connsiteX7" fmla="*/ 17255 w 379588"/>
              <a:gd name="connsiteY7" fmla="*/ 517585 h 833549"/>
              <a:gd name="connsiteX8" fmla="*/ 195521 w 379588"/>
              <a:gd name="connsiteY8" fmla="*/ 549216 h 833549"/>
              <a:gd name="connsiteX9" fmla="*/ 379565 w 379588"/>
              <a:gd name="connsiteY9" fmla="*/ 569344 h 833549"/>
              <a:gd name="connsiteX10" fmla="*/ 207037 w 379588"/>
              <a:gd name="connsiteY10" fmla="*/ 680666 h 833549"/>
              <a:gd name="connsiteX11" fmla="*/ 38975 w 379588"/>
              <a:gd name="connsiteY11" fmla="*/ 799381 h 833549"/>
              <a:gd name="connsiteX12" fmla="*/ 212773 w 379588"/>
              <a:gd name="connsiteY12" fmla="*/ 833476 h 833549"/>
              <a:gd name="connsiteX0" fmla="*/ 120772 w 379588"/>
              <a:gd name="connsiteY0" fmla="*/ 0 h 833476"/>
              <a:gd name="connsiteX1" fmla="*/ 345059 w 379588"/>
              <a:gd name="connsiteY1" fmla="*/ 86265 h 833476"/>
              <a:gd name="connsiteX2" fmla="*/ 177653 w 379588"/>
              <a:gd name="connsiteY2" fmla="*/ 167189 h 833476"/>
              <a:gd name="connsiteX3" fmla="*/ 3 w 379588"/>
              <a:gd name="connsiteY3" fmla="*/ 224287 h 833476"/>
              <a:gd name="connsiteX4" fmla="*/ 181466 w 379588"/>
              <a:gd name="connsiteY4" fmla="*/ 276046 h 833476"/>
              <a:gd name="connsiteX5" fmla="*/ 354648 w 379588"/>
              <a:gd name="connsiteY5" fmla="*/ 350397 h 833476"/>
              <a:gd name="connsiteX6" fmla="*/ 184046 w 379588"/>
              <a:gd name="connsiteY6" fmla="*/ 432965 h 833476"/>
              <a:gd name="connsiteX7" fmla="*/ 17255 w 379588"/>
              <a:gd name="connsiteY7" fmla="*/ 517585 h 833476"/>
              <a:gd name="connsiteX8" fmla="*/ 195521 w 379588"/>
              <a:gd name="connsiteY8" fmla="*/ 549216 h 833476"/>
              <a:gd name="connsiteX9" fmla="*/ 379565 w 379588"/>
              <a:gd name="connsiteY9" fmla="*/ 569344 h 833476"/>
              <a:gd name="connsiteX10" fmla="*/ 207037 w 379588"/>
              <a:gd name="connsiteY10" fmla="*/ 680666 h 833476"/>
              <a:gd name="connsiteX11" fmla="*/ 38975 w 379588"/>
              <a:gd name="connsiteY11" fmla="*/ 799381 h 833476"/>
              <a:gd name="connsiteX12" fmla="*/ 212773 w 379588"/>
              <a:gd name="connsiteY12" fmla="*/ 833476 h 833476"/>
              <a:gd name="connsiteX0" fmla="*/ 120772 w 379588"/>
              <a:gd name="connsiteY0" fmla="*/ 0 h 833476"/>
              <a:gd name="connsiteX1" fmla="*/ 345059 w 379588"/>
              <a:gd name="connsiteY1" fmla="*/ 86265 h 833476"/>
              <a:gd name="connsiteX2" fmla="*/ 177653 w 379588"/>
              <a:gd name="connsiteY2" fmla="*/ 167189 h 833476"/>
              <a:gd name="connsiteX3" fmla="*/ 3 w 379588"/>
              <a:gd name="connsiteY3" fmla="*/ 224287 h 833476"/>
              <a:gd name="connsiteX4" fmla="*/ 181466 w 379588"/>
              <a:gd name="connsiteY4" fmla="*/ 276046 h 833476"/>
              <a:gd name="connsiteX5" fmla="*/ 354648 w 379588"/>
              <a:gd name="connsiteY5" fmla="*/ 350397 h 833476"/>
              <a:gd name="connsiteX6" fmla="*/ 184046 w 379588"/>
              <a:gd name="connsiteY6" fmla="*/ 432965 h 833476"/>
              <a:gd name="connsiteX7" fmla="*/ 17255 w 379588"/>
              <a:gd name="connsiteY7" fmla="*/ 517585 h 833476"/>
              <a:gd name="connsiteX8" fmla="*/ 195521 w 379588"/>
              <a:gd name="connsiteY8" fmla="*/ 549216 h 833476"/>
              <a:gd name="connsiteX9" fmla="*/ 379565 w 379588"/>
              <a:gd name="connsiteY9" fmla="*/ 569344 h 833476"/>
              <a:gd name="connsiteX10" fmla="*/ 207037 w 379588"/>
              <a:gd name="connsiteY10" fmla="*/ 680666 h 833476"/>
              <a:gd name="connsiteX11" fmla="*/ 38975 w 379588"/>
              <a:gd name="connsiteY11" fmla="*/ 799381 h 833476"/>
              <a:gd name="connsiteX12" fmla="*/ 212773 w 379588"/>
              <a:gd name="connsiteY12" fmla="*/ 833476 h 833476"/>
              <a:gd name="connsiteX0" fmla="*/ 120772 w 379588"/>
              <a:gd name="connsiteY0" fmla="*/ 0 h 833476"/>
              <a:gd name="connsiteX1" fmla="*/ 345059 w 379588"/>
              <a:gd name="connsiteY1" fmla="*/ 86265 h 833476"/>
              <a:gd name="connsiteX2" fmla="*/ 177653 w 379588"/>
              <a:gd name="connsiteY2" fmla="*/ 167189 h 833476"/>
              <a:gd name="connsiteX3" fmla="*/ 3 w 379588"/>
              <a:gd name="connsiteY3" fmla="*/ 224287 h 833476"/>
              <a:gd name="connsiteX4" fmla="*/ 181466 w 379588"/>
              <a:gd name="connsiteY4" fmla="*/ 276046 h 833476"/>
              <a:gd name="connsiteX5" fmla="*/ 354648 w 379588"/>
              <a:gd name="connsiteY5" fmla="*/ 350397 h 833476"/>
              <a:gd name="connsiteX6" fmla="*/ 184046 w 379588"/>
              <a:gd name="connsiteY6" fmla="*/ 432965 h 833476"/>
              <a:gd name="connsiteX7" fmla="*/ 17255 w 379588"/>
              <a:gd name="connsiteY7" fmla="*/ 517585 h 833476"/>
              <a:gd name="connsiteX8" fmla="*/ 195521 w 379588"/>
              <a:gd name="connsiteY8" fmla="*/ 549216 h 833476"/>
              <a:gd name="connsiteX9" fmla="*/ 379565 w 379588"/>
              <a:gd name="connsiteY9" fmla="*/ 569344 h 833476"/>
              <a:gd name="connsiteX10" fmla="*/ 207037 w 379588"/>
              <a:gd name="connsiteY10" fmla="*/ 680666 h 833476"/>
              <a:gd name="connsiteX11" fmla="*/ 38975 w 379588"/>
              <a:gd name="connsiteY11" fmla="*/ 799381 h 833476"/>
              <a:gd name="connsiteX12" fmla="*/ 212773 w 379588"/>
              <a:gd name="connsiteY12" fmla="*/ 833476 h 833476"/>
              <a:gd name="connsiteX0" fmla="*/ 120772 w 379588"/>
              <a:gd name="connsiteY0" fmla="*/ 0 h 833476"/>
              <a:gd name="connsiteX1" fmla="*/ 345059 w 379588"/>
              <a:gd name="connsiteY1" fmla="*/ 86265 h 833476"/>
              <a:gd name="connsiteX2" fmla="*/ 177653 w 379588"/>
              <a:gd name="connsiteY2" fmla="*/ 167189 h 833476"/>
              <a:gd name="connsiteX3" fmla="*/ 3 w 379588"/>
              <a:gd name="connsiteY3" fmla="*/ 224287 h 833476"/>
              <a:gd name="connsiteX4" fmla="*/ 181466 w 379588"/>
              <a:gd name="connsiteY4" fmla="*/ 286727 h 833476"/>
              <a:gd name="connsiteX5" fmla="*/ 354648 w 379588"/>
              <a:gd name="connsiteY5" fmla="*/ 350397 h 833476"/>
              <a:gd name="connsiteX6" fmla="*/ 184046 w 379588"/>
              <a:gd name="connsiteY6" fmla="*/ 432965 h 833476"/>
              <a:gd name="connsiteX7" fmla="*/ 17255 w 379588"/>
              <a:gd name="connsiteY7" fmla="*/ 517585 h 833476"/>
              <a:gd name="connsiteX8" fmla="*/ 195521 w 379588"/>
              <a:gd name="connsiteY8" fmla="*/ 549216 h 833476"/>
              <a:gd name="connsiteX9" fmla="*/ 379565 w 379588"/>
              <a:gd name="connsiteY9" fmla="*/ 569344 h 833476"/>
              <a:gd name="connsiteX10" fmla="*/ 207037 w 379588"/>
              <a:gd name="connsiteY10" fmla="*/ 680666 h 833476"/>
              <a:gd name="connsiteX11" fmla="*/ 38975 w 379588"/>
              <a:gd name="connsiteY11" fmla="*/ 799381 h 833476"/>
              <a:gd name="connsiteX12" fmla="*/ 212773 w 379588"/>
              <a:gd name="connsiteY12" fmla="*/ 833476 h 833476"/>
              <a:gd name="connsiteX0" fmla="*/ 120772 w 379577"/>
              <a:gd name="connsiteY0" fmla="*/ 0 h 833476"/>
              <a:gd name="connsiteX1" fmla="*/ 345059 w 379577"/>
              <a:gd name="connsiteY1" fmla="*/ 86265 h 833476"/>
              <a:gd name="connsiteX2" fmla="*/ 177653 w 379577"/>
              <a:gd name="connsiteY2" fmla="*/ 167189 h 833476"/>
              <a:gd name="connsiteX3" fmla="*/ 3 w 379577"/>
              <a:gd name="connsiteY3" fmla="*/ 224287 h 833476"/>
              <a:gd name="connsiteX4" fmla="*/ 181466 w 379577"/>
              <a:gd name="connsiteY4" fmla="*/ 286727 h 833476"/>
              <a:gd name="connsiteX5" fmla="*/ 354648 w 379577"/>
              <a:gd name="connsiteY5" fmla="*/ 350397 h 833476"/>
              <a:gd name="connsiteX6" fmla="*/ 184046 w 379577"/>
              <a:gd name="connsiteY6" fmla="*/ 432965 h 833476"/>
              <a:gd name="connsiteX7" fmla="*/ 17255 w 379577"/>
              <a:gd name="connsiteY7" fmla="*/ 517585 h 833476"/>
              <a:gd name="connsiteX8" fmla="*/ 198718 w 379577"/>
              <a:gd name="connsiteY8" fmla="*/ 559897 h 833476"/>
              <a:gd name="connsiteX9" fmla="*/ 379565 w 379577"/>
              <a:gd name="connsiteY9" fmla="*/ 569344 h 833476"/>
              <a:gd name="connsiteX10" fmla="*/ 207037 w 379577"/>
              <a:gd name="connsiteY10" fmla="*/ 680666 h 833476"/>
              <a:gd name="connsiteX11" fmla="*/ 38975 w 379577"/>
              <a:gd name="connsiteY11" fmla="*/ 799381 h 833476"/>
              <a:gd name="connsiteX12" fmla="*/ 212773 w 379577"/>
              <a:gd name="connsiteY12" fmla="*/ 833476 h 833476"/>
              <a:gd name="connsiteX0" fmla="*/ 120772 w 379577"/>
              <a:gd name="connsiteY0" fmla="*/ 0 h 833476"/>
              <a:gd name="connsiteX1" fmla="*/ 345059 w 379577"/>
              <a:gd name="connsiteY1" fmla="*/ 86265 h 833476"/>
              <a:gd name="connsiteX2" fmla="*/ 177653 w 379577"/>
              <a:gd name="connsiteY2" fmla="*/ 167189 h 833476"/>
              <a:gd name="connsiteX3" fmla="*/ 3 w 379577"/>
              <a:gd name="connsiteY3" fmla="*/ 224287 h 833476"/>
              <a:gd name="connsiteX4" fmla="*/ 181466 w 379577"/>
              <a:gd name="connsiteY4" fmla="*/ 286727 h 833476"/>
              <a:gd name="connsiteX5" fmla="*/ 354648 w 379577"/>
              <a:gd name="connsiteY5" fmla="*/ 350397 h 833476"/>
              <a:gd name="connsiteX6" fmla="*/ 184046 w 379577"/>
              <a:gd name="connsiteY6" fmla="*/ 432965 h 833476"/>
              <a:gd name="connsiteX7" fmla="*/ 17255 w 379577"/>
              <a:gd name="connsiteY7" fmla="*/ 517585 h 833476"/>
              <a:gd name="connsiteX8" fmla="*/ 198718 w 379577"/>
              <a:gd name="connsiteY8" fmla="*/ 559897 h 833476"/>
              <a:gd name="connsiteX9" fmla="*/ 379565 w 379577"/>
              <a:gd name="connsiteY9" fmla="*/ 569344 h 833476"/>
              <a:gd name="connsiteX10" fmla="*/ 207037 w 379577"/>
              <a:gd name="connsiteY10" fmla="*/ 696687 h 833476"/>
              <a:gd name="connsiteX11" fmla="*/ 38975 w 379577"/>
              <a:gd name="connsiteY11" fmla="*/ 799381 h 833476"/>
              <a:gd name="connsiteX12" fmla="*/ 212773 w 379577"/>
              <a:gd name="connsiteY12" fmla="*/ 833476 h 833476"/>
              <a:gd name="connsiteX0" fmla="*/ 120772 w 379577"/>
              <a:gd name="connsiteY0" fmla="*/ 0 h 833476"/>
              <a:gd name="connsiteX1" fmla="*/ 345059 w 379577"/>
              <a:gd name="connsiteY1" fmla="*/ 86265 h 833476"/>
              <a:gd name="connsiteX2" fmla="*/ 177653 w 379577"/>
              <a:gd name="connsiteY2" fmla="*/ 167189 h 833476"/>
              <a:gd name="connsiteX3" fmla="*/ 3 w 379577"/>
              <a:gd name="connsiteY3" fmla="*/ 224287 h 833476"/>
              <a:gd name="connsiteX4" fmla="*/ 181466 w 379577"/>
              <a:gd name="connsiteY4" fmla="*/ 286727 h 833476"/>
              <a:gd name="connsiteX5" fmla="*/ 354648 w 379577"/>
              <a:gd name="connsiteY5" fmla="*/ 350397 h 833476"/>
              <a:gd name="connsiteX6" fmla="*/ 184046 w 379577"/>
              <a:gd name="connsiteY6" fmla="*/ 432965 h 833476"/>
              <a:gd name="connsiteX7" fmla="*/ 17255 w 379577"/>
              <a:gd name="connsiteY7" fmla="*/ 517585 h 833476"/>
              <a:gd name="connsiteX8" fmla="*/ 198718 w 379577"/>
              <a:gd name="connsiteY8" fmla="*/ 543877 h 833476"/>
              <a:gd name="connsiteX9" fmla="*/ 379565 w 379577"/>
              <a:gd name="connsiteY9" fmla="*/ 569344 h 833476"/>
              <a:gd name="connsiteX10" fmla="*/ 207037 w 379577"/>
              <a:gd name="connsiteY10" fmla="*/ 696687 h 833476"/>
              <a:gd name="connsiteX11" fmla="*/ 38975 w 379577"/>
              <a:gd name="connsiteY11" fmla="*/ 799381 h 833476"/>
              <a:gd name="connsiteX12" fmla="*/ 212773 w 379577"/>
              <a:gd name="connsiteY12" fmla="*/ 833476 h 833476"/>
              <a:gd name="connsiteX0" fmla="*/ 165522 w 379577"/>
              <a:gd name="connsiteY0" fmla="*/ 0 h 801435"/>
              <a:gd name="connsiteX1" fmla="*/ 345059 w 379577"/>
              <a:gd name="connsiteY1" fmla="*/ 54224 h 801435"/>
              <a:gd name="connsiteX2" fmla="*/ 177653 w 379577"/>
              <a:gd name="connsiteY2" fmla="*/ 135148 h 801435"/>
              <a:gd name="connsiteX3" fmla="*/ 3 w 379577"/>
              <a:gd name="connsiteY3" fmla="*/ 192246 h 801435"/>
              <a:gd name="connsiteX4" fmla="*/ 181466 w 379577"/>
              <a:gd name="connsiteY4" fmla="*/ 254686 h 801435"/>
              <a:gd name="connsiteX5" fmla="*/ 354648 w 379577"/>
              <a:gd name="connsiteY5" fmla="*/ 318356 h 801435"/>
              <a:gd name="connsiteX6" fmla="*/ 184046 w 379577"/>
              <a:gd name="connsiteY6" fmla="*/ 400924 h 801435"/>
              <a:gd name="connsiteX7" fmla="*/ 17255 w 379577"/>
              <a:gd name="connsiteY7" fmla="*/ 485544 h 801435"/>
              <a:gd name="connsiteX8" fmla="*/ 198718 w 379577"/>
              <a:gd name="connsiteY8" fmla="*/ 511836 h 801435"/>
              <a:gd name="connsiteX9" fmla="*/ 379565 w 379577"/>
              <a:gd name="connsiteY9" fmla="*/ 537303 h 801435"/>
              <a:gd name="connsiteX10" fmla="*/ 207037 w 379577"/>
              <a:gd name="connsiteY10" fmla="*/ 664646 h 801435"/>
              <a:gd name="connsiteX11" fmla="*/ 38975 w 379577"/>
              <a:gd name="connsiteY11" fmla="*/ 767340 h 801435"/>
              <a:gd name="connsiteX12" fmla="*/ 212773 w 379577"/>
              <a:gd name="connsiteY12" fmla="*/ 801435 h 801435"/>
              <a:gd name="connsiteX0" fmla="*/ 165522 w 379577"/>
              <a:gd name="connsiteY0" fmla="*/ 0 h 801435"/>
              <a:gd name="connsiteX1" fmla="*/ 345059 w 379577"/>
              <a:gd name="connsiteY1" fmla="*/ 54224 h 801435"/>
              <a:gd name="connsiteX2" fmla="*/ 177653 w 379577"/>
              <a:gd name="connsiteY2" fmla="*/ 135148 h 801435"/>
              <a:gd name="connsiteX3" fmla="*/ 3 w 379577"/>
              <a:gd name="connsiteY3" fmla="*/ 192246 h 801435"/>
              <a:gd name="connsiteX4" fmla="*/ 181466 w 379577"/>
              <a:gd name="connsiteY4" fmla="*/ 254686 h 801435"/>
              <a:gd name="connsiteX5" fmla="*/ 354648 w 379577"/>
              <a:gd name="connsiteY5" fmla="*/ 318356 h 801435"/>
              <a:gd name="connsiteX6" fmla="*/ 184046 w 379577"/>
              <a:gd name="connsiteY6" fmla="*/ 400924 h 801435"/>
              <a:gd name="connsiteX7" fmla="*/ 17255 w 379577"/>
              <a:gd name="connsiteY7" fmla="*/ 485544 h 801435"/>
              <a:gd name="connsiteX8" fmla="*/ 198718 w 379577"/>
              <a:gd name="connsiteY8" fmla="*/ 511836 h 801435"/>
              <a:gd name="connsiteX9" fmla="*/ 379565 w 379577"/>
              <a:gd name="connsiteY9" fmla="*/ 537303 h 801435"/>
              <a:gd name="connsiteX10" fmla="*/ 207037 w 379577"/>
              <a:gd name="connsiteY10" fmla="*/ 664646 h 801435"/>
              <a:gd name="connsiteX11" fmla="*/ 38975 w 379577"/>
              <a:gd name="connsiteY11" fmla="*/ 767340 h 801435"/>
              <a:gd name="connsiteX12" fmla="*/ 225559 w 379577"/>
              <a:gd name="connsiteY12" fmla="*/ 801435 h 80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577" h="801435">
                <a:moveTo>
                  <a:pt x="165522" y="0"/>
                </a:moveTo>
                <a:cubicBezTo>
                  <a:pt x="274790" y="28755"/>
                  <a:pt x="343037" y="31699"/>
                  <a:pt x="345059" y="54224"/>
                </a:cubicBezTo>
                <a:cubicBezTo>
                  <a:pt x="347081" y="76749"/>
                  <a:pt x="235162" y="112144"/>
                  <a:pt x="177653" y="135148"/>
                </a:cubicBezTo>
                <a:cubicBezTo>
                  <a:pt x="120144" y="158152"/>
                  <a:pt x="-633" y="172323"/>
                  <a:pt x="3" y="192246"/>
                </a:cubicBezTo>
                <a:cubicBezTo>
                  <a:pt x="639" y="212169"/>
                  <a:pt x="122359" y="233668"/>
                  <a:pt x="181466" y="254686"/>
                </a:cubicBezTo>
                <a:cubicBezTo>
                  <a:pt x="240574" y="275704"/>
                  <a:pt x="354218" y="293983"/>
                  <a:pt x="354648" y="318356"/>
                </a:cubicBezTo>
                <a:cubicBezTo>
                  <a:pt x="355078" y="342729"/>
                  <a:pt x="240278" y="373059"/>
                  <a:pt x="184046" y="400924"/>
                </a:cubicBezTo>
                <a:cubicBezTo>
                  <a:pt x="127814" y="428789"/>
                  <a:pt x="14810" y="467059"/>
                  <a:pt x="17255" y="485544"/>
                </a:cubicBezTo>
                <a:cubicBezTo>
                  <a:pt x="19700" y="504029"/>
                  <a:pt x="138333" y="503210"/>
                  <a:pt x="198718" y="511836"/>
                </a:cubicBezTo>
                <a:cubicBezTo>
                  <a:pt x="259103" y="520463"/>
                  <a:pt x="378179" y="511835"/>
                  <a:pt x="379565" y="537303"/>
                </a:cubicBezTo>
                <a:cubicBezTo>
                  <a:pt x="380952" y="562771"/>
                  <a:pt x="263802" y="626307"/>
                  <a:pt x="207037" y="664646"/>
                </a:cubicBezTo>
                <a:cubicBezTo>
                  <a:pt x="150272" y="702985"/>
                  <a:pt x="35888" y="744542"/>
                  <a:pt x="38975" y="767340"/>
                </a:cubicBezTo>
                <a:cubicBezTo>
                  <a:pt x="42062" y="790138"/>
                  <a:pt x="139937" y="786441"/>
                  <a:pt x="225559" y="801435"/>
                </a:cubicBezTo>
              </a:path>
            </a:pathLst>
          </a:custGeom>
          <a:noFill/>
          <a:ln w="31750" cap="flat" cmpd="sng" algn="ctr">
            <a:solidFill>
              <a:srgbClr val="2F70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222" name="TextBox 1"/>
          <p:cNvSpPr txBox="1">
            <a:spLocks noChangeArrowheads="1"/>
          </p:cNvSpPr>
          <p:nvPr/>
        </p:nvSpPr>
        <p:spPr bwMode="auto">
          <a:xfrm>
            <a:off x="4422775" y="2039938"/>
            <a:ext cx="352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  <a:cs typeface="Arial" pitchFamily="34" charset="0"/>
              </a:rPr>
              <a:t>Ni</a:t>
            </a:r>
          </a:p>
        </p:txBody>
      </p:sp>
      <p:sp>
        <p:nvSpPr>
          <p:cNvPr id="112" name="Freeform 29"/>
          <p:cNvSpPr>
            <a:spLocks noEditPoints="1"/>
          </p:cNvSpPr>
          <p:nvPr/>
        </p:nvSpPr>
        <p:spPr bwMode="auto">
          <a:xfrm rot="228844">
            <a:off x="4647445" y="1332976"/>
            <a:ext cx="226065" cy="564657"/>
          </a:xfrm>
          <a:custGeom>
            <a:avLst/>
            <a:gdLst>
              <a:gd name="T0" fmla="*/ 0 w 582"/>
              <a:gd name="T1" fmla="*/ 0 h 958"/>
              <a:gd name="T2" fmla="*/ 0 w 582"/>
              <a:gd name="T3" fmla="*/ 0 h 958"/>
              <a:gd name="T4" fmla="*/ 0 w 582"/>
              <a:gd name="T5" fmla="*/ 0 h 958"/>
              <a:gd name="T6" fmla="*/ 0 w 582"/>
              <a:gd name="T7" fmla="*/ 1 h 958"/>
              <a:gd name="T8" fmla="*/ 0 w 582"/>
              <a:gd name="T9" fmla="*/ 1 h 958"/>
              <a:gd name="T10" fmla="*/ 0 w 582"/>
              <a:gd name="T11" fmla="*/ 1 h 958"/>
              <a:gd name="T12" fmla="*/ 0 w 582"/>
              <a:gd name="T13" fmla="*/ 1 h 958"/>
              <a:gd name="T14" fmla="*/ 0 w 582"/>
              <a:gd name="T15" fmla="*/ 2 h 958"/>
              <a:gd name="T16" fmla="*/ 0 w 582"/>
              <a:gd name="T17" fmla="*/ 2 h 958"/>
              <a:gd name="T18" fmla="*/ 0 w 582"/>
              <a:gd name="T19" fmla="*/ 3 h 958"/>
              <a:gd name="T20" fmla="*/ 0 w 582"/>
              <a:gd name="T21" fmla="*/ 3 h 958"/>
              <a:gd name="T22" fmla="*/ 0 w 582"/>
              <a:gd name="T23" fmla="*/ 3 h 958"/>
              <a:gd name="T24" fmla="*/ 0 w 582"/>
              <a:gd name="T25" fmla="*/ 3 h 958"/>
              <a:gd name="T26" fmla="*/ 0 w 582"/>
              <a:gd name="T27" fmla="*/ 3 h 958"/>
              <a:gd name="T28" fmla="*/ 0 w 582"/>
              <a:gd name="T29" fmla="*/ 4 h 958"/>
              <a:gd name="T30" fmla="*/ 0 w 582"/>
              <a:gd name="T31" fmla="*/ 4 h 958"/>
              <a:gd name="T32" fmla="*/ 0 w 582"/>
              <a:gd name="T33" fmla="*/ 4 h 958"/>
              <a:gd name="T34" fmla="*/ 0 w 582"/>
              <a:gd name="T35" fmla="*/ 4 h 958"/>
              <a:gd name="T36" fmla="*/ 0 w 582"/>
              <a:gd name="T37" fmla="*/ 5 h 958"/>
              <a:gd name="T38" fmla="*/ 0 w 582"/>
              <a:gd name="T39" fmla="*/ 5 h 958"/>
              <a:gd name="T40" fmla="*/ 0 w 582"/>
              <a:gd name="T41" fmla="*/ 0 h 958"/>
              <a:gd name="T42" fmla="*/ 0 w 582"/>
              <a:gd name="T43" fmla="*/ 0 h 958"/>
              <a:gd name="T44" fmla="*/ 0 w 582"/>
              <a:gd name="T45" fmla="*/ 0 h 958"/>
              <a:gd name="T46" fmla="*/ 0 w 582"/>
              <a:gd name="T47" fmla="*/ 1 h 958"/>
              <a:gd name="T48" fmla="*/ 0 w 582"/>
              <a:gd name="T49" fmla="*/ 1 h 958"/>
              <a:gd name="T50" fmla="*/ 0 w 582"/>
              <a:gd name="T51" fmla="*/ 1 h 958"/>
              <a:gd name="T52" fmla="*/ 0 w 582"/>
              <a:gd name="T53" fmla="*/ 1 h 958"/>
              <a:gd name="T54" fmla="*/ 0 w 582"/>
              <a:gd name="T55" fmla="*/ 2 h 958"/>
              <a:gd name="T56" fmla="*/ 0 w 582"/>
              <a:gd name="T57" fmla="*/ 2 h 958"/>
              <a:gd name="T58" fmla="*/ 0 w 582"/>
              <a:gd name="T59" fmla="*/ 2 h 958"/>
              <a:gd name="T60" fmla="*/ 0 w 582"/>
              <a:gd name="T61" fmla="*/ 3 h 958"/>
              <a:gd name="T62" fmla="*/ 0 w 582"/>
              <a:gd name="T63" fmla="*/ 3 h 958"/>
              <a:gd name="T64" fmla="*/ 0 w 582"/>
              <a:gd name="T65" fmla="*/ 3 h 958"/>
              <a:gd name="T66" fmla="*/ 0 w 582"/>
              <a:gd name="T67" fmla="*/ 3 h 958"/>
              <a:gd name="T68" fmla="*/ 0 w 582"/>
              <a:gd name="T69" fmla="*/ 4 h 958"/>
              <a:gd name="T70" fmla="*/ 0 w 582"/>
              <a:gd name="T71" fmla="*/ 4 h 958"/>
              <a:gd name="T72" fmla="*/ 0 w 582"/>
              <a:gd name="T73" fmla="*/ 4 h 958"/>
              <a:gd name="T74" fmla="*/ 0 w 582"/>
              <a:gd name="T75" fmla="*/ 4 h 958"/>
              <a:gd name="T76" fmla="*/ 0 w 582"/>
              <a:gd name="T77" fmla="*/ 5 h 958"/>
              <a:gd name="T78" fmla="*/ 0 w 582"/>
              <a:gd name="T79" fmla="*/ 5 h 958"/>
              <a:gd name="T80" fmla="*/ 0 w 582"/>
              <a:gd name="T81" fmla="*/ 0 h 958"/>
              <a:gd name="T82" fmla="*/ 0 w 582"/>
              <a:gd name="T83" fmla="*/ 0 h 958"/>
              <a:gd name="T84" fmla="*/ 0 w 582"/>
              <a:gd name="T85" fmla="*/ 0 h 958"/>
              <a:gd name="T86" fmla="*/ 0 w 582"/>
              <a:gd name="T87" fmla="*/ 1 h 958"/>
              <a:gd name="T88" fmla="*/ 0 w 582"/>
              <a:gd name="T89" fmla="*/ 1 h 958"/>
              <a:gd name="T90" fmla="*/ 0 w 582"/>
              <a:gd name="T91" fmla="*/ 1 h 958"/>
              <a:gd name="T92" fmla="*/ 0 w 582"/>
              <a:gd name="T93" fmla="*/ 1 h 958"/>
              <a:gd name="T94" fmla="*/ 0 w 582"/>
              <a:gd name="T95" fmla="*/ 1 h 958"/>
              <a:gd name="T96" fmla="*/ 0 w 582"/>
              <a:gd name="T97" fmla="*/ 2 h 958"/>
              <a:gd name="T98" fmla="*/ 0 w 582"/>
              <a:gd name="T99" fmla="*/ 2 h 958"/>
              <a:gd name="T100" fmla="*/ 0 w 582"/>
              <a:gd name="T101" fmla="*/ 3 h 958"/>
              <a:gd name="T102" fmla="*/ 0 w 582"/>
              <a:gd name="T103" fmla="*/ 3 h 958"/>
              <a:gd name="T104" fmla="*/ 0 w 582"/>
              <a:gd name="T105" fmla="*/ 3 h 958"/>
              <a:gd name="T106" fmla="*/ 0 w 582"/>
              <a:gd name="T107" fmla="*/ 3 h 958"/>
              <a:gd name="T108" fmla="*/ 0 w 582"/>
              <a:gd name="T109" fmla="*/ 3 h 958"/>
              <a:gd name="T110" fmla="*/ 0 w 582"/>
              <a:gd name="T111" fmla="*/ 4 h 958"/>
              <a:gd name="T112" fmla="*/ 0 w 582"/>
              <a:gd name="T113" fmla="*/ 4 h 958"/>
              <a:gd name="T114" fmla="*/ 0 w 582"/>
              <a:gd name="T115" fmla="*/ 4 h 958"/>
              <a:gd name="T116" fmla="*/ 0 w 582"/>
              <a:gd name="T117" fmla="*/ 5 h 958"/>
              <a:gd name="T118" fmla="*/ 0 w 582"/>
              <a:gd name="T119" fmla="*/ 5 h 958"/>
              <a:gd name="T120" fmla="*/ 0 w 582"/>
              <a:gd name="T121" fmla="*/ 5 h 9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2"/>
              <a:gd name="T184" fmla="*/ 0 h 958"/>
              <a:gd name="T185" fmla="*/ 582 w 582"/>
              <a:gd name="T186" fmla="*/ 958 h 9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2" h="958">
                <a:moveTo>
                  <a:pt x="66" y="0"/>
                </a:moveTo>
                <a:lnTo>
                  <a:pt x="66" y="2"/>
                </a:lnTo>
                <a:lnTo>
                  <a:pt x="62" y="8"/>
                </a:lnTo>
                <a:lnTo>
                  <a:pt x="52" y="20"/>
                </a:lnTo>
                <a:lnTo>
                  <a:pt x="38" y="40"/>
                </a:lnTo>
                <a:lnTo>
                  <a:pt x="24" y="60"/>
                </a:lnTo>
                <a:lnTo>
                  <a:pt x="14" y="80"/>
                </a:lnTo>
                <a:lnTo>
                  <a:pt x="6" y="96"/>
                </a:lnTo>
                <a:lnTo>
                  <a:pt x="0" y="112"/>
                </a:lnTo>
                <a:lnTo>
                  <a:pt x="0" y="124"/>
                </a:lnTo>
                <a:lnTo>
                  <a:pt x="0" y="138"/>
                </a:lnTo>
                <a:lnTo>
                  <a:pt x="4" y="150"/>
                </a:lnTo>
                <a:lnTo>
                  <a:pt x="10" y="162"/>
                </a:lnTo>
                <a:lnTo>
                  <a:pt x="18" y="176"/>
                </a:lnTo>
                <a:lnTo>
                  <a:pt x="28" y="192"/>
                </a:lnTo>
                <a:lnTo>
                  <a:pt x="36" y="206"/>
                </a:lnTo>
                <a:lnTo>
                  <a:pt x="46" y="222"/>
                </a:lnTo>
                <a:lnTo>
                  <a:pt x="54" y="238"/>
                </a:lnTo>
                <a:lnTo>
                  <a:pt x="62" y="254"/>
                </a:lnTo>
                <a:lnTo>
                  <a:pt x="66" y="270"/>
                </a:lnTo>
                <a:lnTo>
                  <a:pt x="66" y="286"/>
                </a:lnTo>
                <a:lnTo>
                  <a:pt x="66" y="302"/>
                </a:lnTo>
                <a:lnTo>
                  <a:pt x="62" y="318"/>
                </a:lnTo>
                <a:lnTo>
                  <a:pt x="54" y="336"/>
                </a:lnTo>
                <a:lnTo>
                  <a:pt x="46" y="356"/>
                </a:lnTo>
                <a:lnTo>
                  <a:pt x="38" y="378"/>
                </a:lnTo>
                <a:lnTo>
                  <a:pt x="30" y="396"/>
                </a:lnTo>
                <a:lnTo>
                  <a:pt x="20" y="416"/>
                </a:lnTo>
                <a:lnTo>
                  <a:pt x="14" y="434"/>
                </a:lnTo>
                <a:lnTo>
                  <a:pt x="10" y="452"/>
                </a:lnTo>
                <a:lnTo>
                  <a:pt x="10" y="468"/>
                </a:lnTo>
                <a:lnTo>
                  <a:pt x="10" y="484"/>
                </a:lnTo>
                <a:lnTo>
                  <a:pt x="14" y="498"/>
                </a:lnTo>
                <a:lnTo>
                  <a:pt x="20" y="514"/>
                </a:lnTo>
                <a:lnTo>
                  <a:pt x="30" y="530"/>
                </a:lnTo>
                <a:lnTo>
                  <a:pt x="38" y="548"/>
                </a:lnTo>
                <a:lnTo>
                  <a:pt x="46" y="564"/>
                </a:lnTo>
                <a:lnTo>
                  <a:pt x="54" y="580"/>
                </a:lnTo>
                <a:lnTo>
                  <a:pt x="62" y="596"/>
                </a:lnTo>
                <a:lnTo>
                  <a:pt x="66" y="612"/>
                </a:lnTo>
                <a:lnTo>
                  <a:pt x="66" y="628"/>
                </a:lnTo>
                <a:lnTo>
                  <a:pt x="66" y="644"/>
                </a:lnTo>
                <a:lnTo>
                  <a:pt x="62" y="660"/>
                </a:lnTo>
                <a:lnTo>
                  <a:pt x="54" y="678"/>
                </a:lnTo>
                <a:lnTo>
                  <a:pt x="46" y="698"/>
                </a:lnTo>
                <a:lnTo>
                  <a:pt x="38" y="720"/>
                </a:lnTo>
                <a:lnTo>
                  <a:pt x="30" y="738"/>
                </a:lnTo>
                <a:lnTo>
                  <a:pt x="20" y="758"/>
                </a:lnTo>
                <a:lnTo>
                  <a:pt x="14" y="776"/>
                </a:lnTo>
                <a:lnTo>
                  <a:pt x="10" y="794"/>
                </a:lnTo>
                <a:lnTo>
                  <a:pt x="10" y="810"/>
                </a:lnTo>
                <a:lnTo>
                  <a:pt x="10" y="826"/>
                </a:lnTo>
                <a:lnTo>
                  <a:pt x="16" y="840"/>
                </a:lnTo>
                <a:lnTo>
                  <a:pt x="26" y="858"/>
                </a:lnTo>
                <a:lnTo>
                  <a:pt x="40" y="876"/>
                </a:lnTo>
                <a:lnTo>
                  <a:pt x="58" y="896"/>
                </a:lnTo>
                <a:lnTo>
                  <a:pt x="80" y="918"/>
                </a:lnTo>
                <a:lnTo>
                  <a:pt x="100" y="936"/>
                </a:lnTo>
                <a:lnTo>
                  <a:pt x="114" y="950"/>
                </a:lnTo>
                <a:lnTo>
                  <a:pt x="122" y="956"/>
                </a:lnTo>
                <a:lnTo>
                  <a:pt x="124" y="958"/>
                </a:lnTo>
                <a:moveTo>
                  <a:pt x="296" y="0"/>
                </a:moveTo>
                <a:lnTo>
                  <a:pt x="294" y="2"/>
                </a:lnTo>
                <a:lnTo>
                  <a:pt x="290" y="8"/>
                </a:lnTo>
                <a:lnTo>
                  <a:pt x="280" y="20"/>
                </a:lnTo>
                <a:lnTo>
                  <a:pt x="268" y="40"/>
                </a:lnTo>
                <a:lnTo>
                  <a:pt x="254" y="60"/>
                </a:lnTo>
                <a:lnTo>
                  <a:pt x="242" y="80"/>
                </a:lnTo>
                <a:lnTo>
                  <a:pt x="234" y="96"/>
                </a:lnTo>
                <a:lnTo>
                  <a:pt x="230" y="112"/>
                </a:lnTo>
                <a:lnTo>
                  <a:pt x="228" y="124"/>
                </a:lnTo>
                <a:lnTo>
                  <a:pt x="230" y="138"/>
                </a:lnTo>
                <a:lnTo>
                  <a:pt x="234" y="150"/>
                </a:lnTo>
                <a:lnTo>
                  <a:pt x="238" y="162"/>
                </a:lnTo>
                <a:lnTo>
                  <a:pt x="248" y="176"/>
                </a:lnTo>
                <a:lnTo>
                  <a:pt x="256" y="192"/>
                </a:lnTo>
                <a:lnTo>
                  <a:pt x="264" y="206"/>
                </a:lnTo>
                <a:lnTo>
                  <a:pt x="276" y="222"/>
                </a:lnTo>
                <a:lnTo>
                  <a:pt x="282" y="238"/>
                </a:lnTo>
                <a:lnTo>
                  <a:pt x="290" y="254"/>
                </a:lnTo>
                <a:lnTo>
                  <a:pt x="294" y="270"/>
                </a:lnTo>
                <a:lnTo>
                  <a:pt x="296" y="286"/>
                </a:lnTo>
                <a:lnTo>
                  <a:pt x="294" y="302"/>
                </a:lnTo>
                <a:lnTo>
                  <a:pt x="290" y="318"/>
                </a:lnTo>
                <a:lnTo>
                  <a:pt x="284" y="336"/>
                </a:lnTo>
                <a:lnTo>
                  <a:pt x="276" y="356"/>
                </a:lnTo>
                <a:lnTo>
                  <a:pt x="266" y="378"/>
                </a:lnTo>
                <a:lnTo>
                  <a:pt x="258" y="396"/>
                </a:lnTo>
                <a:lnTo>
                  <a:pt x="250" y="416"/>
                </a:lnTo>
                <a:lnTo>
                  <a:pt x="244" y="434"/>
                </a:lnTo>
                <a:lnTo>
                  <a:pt x="240" y="452"/>
                </a:lnTo>
                <a:lnTo>
                  <a:pt x="238" y="468"/>
                </a:lnTo>
                <a:lnTo>
                  <a:pt x="240" y="484"/>
                </a:lnTo>
                <a:lnTo>
                  <a:pt x="244" y="498"/>
                </a:lnTo>
                <a:lnTo>
                  <a:pt x="250" y="514"/>
                </a:lnTo>
                <a:lnTo>
                  <a:pt x="258" y="530"/>
                </a:lnTo>
                <a:lnTo>
                  <a:pt x="268" y="548"/>
                </a:lnTo>
                <a:lnTo>
                  <a:pt x="276" y="564"/>
                </a:lnTo>
                <a:lnTo>
                  <a:pt x="284" y="580"/>
                </a:lnTo>
                <a:lnTo>
                  <a:pt x="290" y="596"/>
                </a:lnTo>
                <a:lnTo>
                  <a:pt x="294" y="612"/>
                </a:lnTo>
                <a:lnTo>
                  <a:pt x="296" y="628"/>
                </a:lnTo>
                <a:lnTo>
                  <a:pt x="294" y="644"/>
                </a:lnTo>
                <a:lnTo>
                  <a:pt x="290" y="660"/>
                </a:lnTo>
                <a:lnTo>
                  <a:pt x="284" y="678"/>
                </a:lnTo>
                <a:lnTo>
                  <a:pt x="276" y="698"/>
                </a:lnTo>
                <a:lnTo>
                  <a:pt x="266" y="720"/>
                </a:lnTo>
                <a:lnTo>
                  <a:pt x="258" y="738"/>
                </a:lnTo>
                <a:lnTo>
                  <a:pt x="250" y="758"/>
                </a:lnTo>
                <a:lnTo>
                  <a:pt x="244" y="776"/>
                </a:lnTo>
                <a:lnTo>
                  <a:pt x="240" y="794"/>
                </a:lnTo>
                <a:lnTo>
                  <a:pt x="238" y="810"/>
                </a:lnTo>
                <a:lnTo>
                  <a:pt x="240" y="826"/>
                </a:lnTo>
                <a:lnTo>
                  <a:pt x="246" y="840"/>
                </a:lnTo>
                <a:lnTo>
                  <a:pt x="254" y="858"/>
                </a:lnTo>
                <a:lnTo>
                  <a:pt x="268" y="876"/>
                </a:lnTo>
                <a:lnTo>
                  <a:pt x="288" y="896"/>
                </a:lnTo>
                <a:lnTo>
                  <a:pt x="310" y="918"/>
                </a:lnTo>
                <a:lnTo>
                  <a:pt x="330" y="936"/>
                </a:lnTo>
                <a:lnTo>
                  <a:pt x="344" y="950"/>
                </a:lnTo>
                <a:lnTo>
                  <a:pt x="352" y="956"/>
                </a:lnTo>
                <a:lnTo>
                  <a:pt x="352" y="958"/>
                </a:lnTo>
                <a:moveTo>
                  <a:pt x="524" y="0"/>
                </a:moveTo>
                <a:lnTo>
                  <a:pt x="524" y="2"/>
                </a:lnTo>
                <a:lnTo>
                  <a:pt x="520" y="8"/>
                </a:lnTo>
                <a:lnTo>
                  <a:pt x="510" y="20"/>
                </a:lnTo>
                <a:lnTo>
                  <a:pt x="496" y="40"/>
                </a:lnTo>
                <a:lnTo>
                  <a:pt x="482" y="60"/>
                </a:lnTo>
                <a:lnTo>
                  <a:pt x="472" y="80"/>
                </a:lnTo>
                <a:lnTo>
                  <a:pt x="464" y="96"/>
                </a:lnTo>
                <a:lnTo>
                  <a:pt x="458" y="112"/>
                </a:lnTo>
                <a:lnTo>
                  <a:pt x="458" y="124"/>
                </a:lnTo>
                <a:lnTo>
                  <a:pt x="458" y="138"/>
                </a:lnTo>
                <a:lnTo>
                  <a:pt x="462" y="150"/>
                </a:lnTo>
                <a:lnTo>
                  <a:pt x="468" y="162"/>
                </a:lnTo>
                <a:lnTo>
                  <a:pt x="476" y="176"/>
                </a:lnTo>
                <a:lnTo>
                  <a:pt x="486" y="192"/>
                </a:lnTo>
                <a:lnTo>
                  <a:pt x="494" y="206"/>
                </a:lnTo>
                <a:lnTo>
                  <a:pt x="504" y="222"/>
                </a:lnTo>
                <a:lnTo>
                  <a:pt x="512" y="238"/>
                </a:lnTo>
                <a:lnTo>
                  <a:pt x="520" y="254"/>
                </a:lnTo>
                <a:lnTo>
                  <a:pt x="524" y="270"/>
                </a:lnTo>
                <a:lnTo>
                  <a:pt x="524" y="286"/>
                </a:lnTo>
                <a:lnTo>
                  <a:pt x="524" y="302"/>
                </a:lnTo>
                <a:lnTo>
                  <a:pt x="520" y="318"/>
                </a:lnTo>
                <a:lnTo>
                  <a:pt x="514" y="336"/>
                </a:lnTo>
                <a:lnTo>
                  <a:pt x="504" y="356"/>
                </a:lnTo>
                <a:lnTo>
                  <a:pt x="496" y="378"/>
                </a:lnTo>
                <a:lnTo>
                  <a:pt x="488" y="396"/>
                </a:lnTo>
                <a:lnTo>
                  <a:pt x="478" y="416"/>
                </a:lnTo>
                <a:lnTo>
                  <a:pt x="472" y="434"/>
                </a:lnTo>
                <a:lnTo>
                  <a:pt x="468" y="452"/>
                </a:lnTo>
                <a:lnTo>
                  <a:pt x="468" y="468"/>
                </a:lnTo>
                <a:lnTo>
                  <a:pt x="468" y="484"/>
                </a:lnTo>
                <a:lnTo>
                  <a:pt x="472" y="498"/>
                </a:lnTo>
                <a:lnTo>
                  <a:pt x="478" y="514"/>
                </a:lnTo>
                <a:lnTo>
                  <a:pt x="488" y="530"/>
                </a:lnTo>
                <a:lnTo>
                  <a:pt x="496" y="548"/>
                </a:lnTo>
                <a:lnTo>
                  <a:pt x="504" y="564"/>
                </a:lnTo>
                <a:lnTo>
                  <a:pt x="514" y="580"/>
                </a:lnTo>
                <a:lnTo>
                  <a:pt x="520" y="596"/>
                </a:lnTo>
                <a:lnTo>
                  <a:pt x="524" y="612"/>
                </a:lnTo>
                <a:lnTo>
                  <a:pt x="524" y="628"/>
                </a:lnTo>
                <a:lnTo>
                  <a:pt x="524" y="644"/>
                </a:lnTo>
                <a:lnTo>
                  <a:pt x="520" y="660"/>
                </a:lnTo>
                <a:lnTo>
                  <a:pt x="514" y="678"/>
                </a:lnTo>
                <a:lnTo>
                  <a:pt x="504" y="698"/>
                </a:lnTo>
                <a:lnTo>
                  <a:pt x="496" y="720"/>
                </a:lnTo>
                <a:lnTo>
                  <a:pt x="488" y="738"/>
                </a:lnTo>
                <a:lnTo>
                  <a:pt x="478" y="758"/>
                </a:lnTo>
                <a:lnTo>
                  <a:pt x="472" y="776"/>
                </a:lnTo>
                <a:lnTo>
                  <a:pt x="468" y="794"/>
                </a:lnTo>
                <a:lnTo>
                  <a:pt x="468" y="810"/>
                </a:lnTo>
                <a:lnTo>
                  <a:pt x="468" y="826"/>
                </a:lnTo>
                <a:lnTo>
                  <a:pt x="474" y="840"/>
                </a:lnTo>
                <a:lnTo>
                  <a:pt x="484" y="858"/>
                </a:lnTo>
                <a:lnTo>
                  <a:pt x="498" y="876"/>
                </a:lnTo>
                <a:lnTo>
                  <a:pt x="516" y="896"/>
                </a:lnTo>
                <a:lnTo>
                  <a:pt x="538" y="918"/>
                </a:lnTo>
                <a:lnTo>
                  <a:pt x="558" y="936"/>
                </a:lnTo>
                <a:lnTo>
                  <a:pt x="572" y="950"/>
                </a:lnTo>
                <a:lnTo>
                  <a:pt x="580" y="956"/>
                </a:lnTo>
                <a:lnTo>
                  <a:pt x="582" y="958"/>
                </a:lnTo>
              </a:path>
            </a:pathLst>
          </a:custGeom>
          <a:noFill/>
          <a:ln w="28575" algn="ctr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467" tIns="40234" rIns="80467" bIns="40234"/>
          <a:lstStyle/>
          <a:p>
            <a:endParaRPr lang="en-US"/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4" name="WordArt 98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696200" cy="5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 of A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observation and measurement</a:t>
            </a:r>
          </a:p>
        </p:txBody>
      </p:sp>
      <p:sp>
        <p:nvSpPr>
          <p:cNvPr id="11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1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0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charged pairs from short-lived sources and with small relative momenta Q , Coulomb final state interaction has to be taken into account</a:t>
            </a: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This interaction increases the production yield of the free pairs with Q decreasing and creates atoms.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3732487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There 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is a precise ratio between the number of produced Coulomb pairs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with small Q and the number of atoms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produced </a:t>
            </a: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simultaneously with Coulomb pairs:</a:t>
            </a:r>
            <a:endParaRPr lang="en-US" sz="20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graphicFrame>
        <p:nvGraphicFramePr>
          <p:cNvPr id="194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84800"/>
              </p:ext>
            </p:extLst>
          </p:nvPr>
        </p:nvGraphicFramePr>
        <p:xfrm>
          <a:off x="2236788" y="4724400"/>
          <a:ext cx="4719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724400"/>
                        <a:ext cx="4719638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17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322388" y="25669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322388" y="28717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46188" y="2759075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703388" y="2719388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9319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79888" y="2632871"/>
            <a:ext cx="2590800" cy="457200"/>
            <a:chOff x="4179888" y="2632871"/>
            <a:chExt cx="2590800" cy="457200"/>
          </a:xfrm>
        </p:grpSpPr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4179888" y="2861471"/>
              <a:ext cx="990600" cy="0"/>
            </a:xfrm>
            <a:prstGeom prst="line">
              <a:avLst/>
            </a:prstGeom>
            <a:noFill/>
            <a:ln w="28575">
              <a:solidFill>
                <a:srgbClr val="06642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5170488" y="26328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5170488" y="28614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5094288" y="2745583"/>
              <a:ext cx="228600" cy="228600"/>
            </a:xfrm>
            <a:prstGeom prst="ellipse">
              <a:avLst/>
            </a:prstGeom>
            <a:solidFill>
              <a:srgbClr val="B5F165"/>
            </a:solidFill>
            <a:ln w="9525">
              <a:solidFill>
                <a:srgbClr val="107E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V="1">
              <a:off x="5856288" y="26328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V="1">
              <a:off x="5856288" y="30900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5399088" y="2785271"/>
              <a:ext cx="76200" cy="152400"/>
            </a:xfrm>
            <a:custGeom>
              <a:avLst/>
              <a:gdLst>
                <a:gd name="T0" fmla="*/ 0 w 48"/>
                <a:gd name="T1" fmla="*/ 0 h 96"/>
                <a:gd name="T2" fmla="*/ 76200 w 48"/>
                <a:gd name="T3" fmla="*/ 76200 h 96"/>
                <a:gd name="T4" fmla="*/ 0 w 48"/>
                <a:gd name="T5" fmla="*/ 76200 h 96"/>
                <a:gd name="T6" fmla="*/ 76200 w 48"/>
                <a:gd name="T7" fmla="*/ 15240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24" y="20"/>
                    <a:pt x="48" y="40"/>
                    <a:pt x="48" y="48"/>
                  </a:cubicBezTo>
                  <a:cubicBezTo>
                    <a:pt x="48" y="56"/>
                    <a:pt x="0" y="40"/>
                    <a:pt x="0" y="48"/>
                  </a:cubicBezTo>
                  <a:cubicBezTo>
                    <a:pt x="0" y="56"/>
                    <a:pt x="40" y="88"/>
                    <a:pt x="48" y="96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5551488" y="2709071"/>
              <a:ext cx="76200" cy="304800"/>
            </a:xfrm>
            <a:custGeom>
              <a:avLst/>
              <a:gdLst>
                <a:gd name="T0" fmla="*/ 76200 w 48"/>
                <a:gd name="T1" fmla="*/ 0 h 192"/>
                <a:gd name="T2" fmla="*/ 0 w 48"/>
                <a:gd name="T3" fmla="*/ 76200 h 192"/>
                <a:gd name="T4" fmla="*/ 76200 w 48"/>
                <a:gd name="T5" fmla="*/ 152400 h 192"/>
                <a:gd name="T6" fmla="*/ 0 w 48"/>
                <a:gd name="T7" fmla="*/ 228600 h 192"/>
                <a:gd name="T8" fmla="*/ 76200 w 48"/>
                <a:gd name="T9" fmla="*/ 3048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0" y="184"/>
                    <a:pt x="48" y="192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60848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63134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65420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246188" y="3328988"/>
            <a:ext cx="1503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Coulomb </a:t>
            </a:r>
            <a:r>
              <a:rPr lang="en-US" sz="1800" dirty="0" smtClean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pair</a:t>
            </a:r>
            <a:endParaRPr lang="en-US" sz="1800" dirty="0">
              <a:solidFill>
                <a:srgbClr val="4A1E7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75388" y="332898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Atom</a:t>
            </a:r>
            <a:endParaRPr lang="en-US" sz="1800" dirty="0">
              <a:solidFill>
                <a:srgbClr val="4A1E7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312988" y="2514600"/>
            <a:ext cx="1717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6770688" y="2487542"/>
            <a:ext cx="21788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(K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(K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(p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</a:p>
        </p:txBody>
      </p:sp>
      <p:graphicFrame>
        <p:nvGraphicFramePr>
          <p:cNvPr id="1948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124761"/>
              </p:ext>
            </p:extLst>
          </p:nvPr>
        </p:nvGraphicFramePr>
        <p:xfrm>
          <a:off x="2274888" y="5638800"/>
          <a:ext cx="449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8" name="Equation" r:id="rId5" imgW="2552700" imgH="431800" progId="Equation.3">
                  <p:embed/>
                </p:oleObj>
              </mc:Choice>
              <mc:Fallback>
                <p:oleObj name="Equation" r:id="rId5" imgW="255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5638800"/>
                        <a:ext cx="4495800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3" name="WordArt 98"/>
          <p:cNvSpPr>
            <a:spLocks noChangeArrowheads="1" noChangeShapeType="1" noTextEdit="1"/>
          </p:cNvSpPr>
          <p:nvPr/>
        </p:nvSpPr>
        <p:spPr bwMode="auto">
          <a:xfrm>
            <a:off x="2057327" y="61118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Coulomb pairs and atoms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0"/>
          <p:cNvGrpSpPr>
            <a:grpSpLocks/>
          </p:cNvGrpSpPr>
          <p:nvPr/>
        </p:nvGrpSpPr>
        <p:grpSpPr bwMode="auto">
          <a:xfrm>
            <a:off x="0" y="1533525"/>
            <a:ext cx="6051550" cy="5183188"/>
            <a:chOff x="0" y="966"/>
            <a:chExt cx="3812" cy="3265"/>
          </a:xfrm>
        </p:grpSpPr>
        <p:pic>
          <p:nvPicPr>
            <p:cNvPr id="2048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6"/>
              <a:ext cx="3812" cy="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9"/>
            <p:cNvSpPr txBox="1">
              <a:spLocks noChangeArrowheads="1"/>
            </p:cNvSpPr>
            <p:nvPr/>
          </p:nvSpPr>
          <p:spPr bwMode="auto">
            <a:xfrm>
              <a:off x="462" y="1070"/>
              <a:ext cx="2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-8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0"/>
                <a:t>Cross section calculation precision 0.6%</a:t>
              </a:r>
            </a:p>
          </p:txBody>
        </p:sp>
      </p:grp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0C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761E3D"/>
                </a:solidFill>
                <a:latin typeface="Sylfaen" charset="0"/>
                <a:ea typeface="ＭＳ Ｐゴシック" charset="0"/>
              </a:rPr>
              <a:t>Break-up probability</a:t>
            </a:r>
            <a:endParaRPr lang="en-US" sz="3600" baseline="-25000">
              <a:solidFill>
                <a:srgbClr val="761E3D"/>
              </a:solidFill>
              <a:latin typeface="Sylfaen" charset="0"/>
              <a:ea typeface="ＭＳ Ｐゴシック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9025A9"/>
                </a:solidFill>
                <a:latin typeface="Sylfaen" pitchFamily="18" charset="0"/>
              </a:rPr>
              <a:t>Solution of the transport equations provides one-to-one dependence</a:t>
            </a:r>
            <a:r>
              <a:rPr lang="en-US" altLang="en-US" b="0">
                <a:solidFill>
                  <a:srgbClr val="9025A9"/>
                </a:solidFill>
                <a:latin typeface="Sylfaen" pitchFamily="18" charset="0"/>
              </a:rPr>
              <a:t> </a:t>
            </a:r>
            <a:r>
              <a:rPr lang="en-US" altLang="en-US">
                <a:solidFill>
                  <a:srgbClr val="9025A9"/>
                </a:solidFill>
                <a:latin typeface="Sylfaen" pitchFamily="18" charset="0"/>
              </a:rPr>
              <a:t>of the measured break-up probability (</a:t>
            </a:r>
            <a:r>
              <a:rPr lang="en-US" altLang="en-US" i="1">
                <a:solidFill>
                  <a:srgbClr val="9025A9"/>
                </a:solidFill>
                <a:latin typeface="Sylfaen" pitchFamily="18" charset="0"/>
              </a:rPr>
              <a:t>P</a:t>
            </a:r>
            <a:r>
              <a:rPr lang="en-US" altLang="en-US" i="1" baseline="-25000">
                <a:solidFill>
                  <a:srgbClr val="9025A9"/>
                </a:solidFill>
                <a:latin typeface="Sylfaen" pitchFamily="18" charset="0"/>
              </a:rPr>
              <a:t>br</a:t>
            </a:r>
            <a:r>
              <a:rPr lang="en-US" altLang="en-US">
                <a:solidFill>
                  <a:srgbClr val="9025A9"/>
                </a:solidFill>
                <a:latin typeface="Sylfaen" pitchFamily="18" charset="0"/>
              </a:rPr>
              <a:t>) on pionium lifetime </a:t>
            </a:r>
            <a:r>
              <a:rPr lang="en-US" altLang="en-US">
                <a:solidFill>
                  <a:srgbClr val="9025A9"/>
                </a:solidFill>
                <a:latin typeface="Sylfae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103938" y="2590800"/>
            <a:ext cx="30400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AB10F0"/>
                </a:solidFill>
                <a:latin typeface="Sylfaen" pitchFamily="18" charset="0"/>
              </a:rPr>
              <a:t>All targets have the same thickness in radiation lengths 6.7*10</a:t>
            </a:r>
            <a:r>
              <a:rPr lang="en-US" altLang="en-US" sz="1800" baseline="30000">
                <a:solidFill>
                  <a:srgbClr val="AB10F0"/>
                </a:solidFill>
                <a:latin typeface="Sylfaen" pitchFamily="18" charset="0"/>
              </a:rPr>
              <a:t>-3</a:t>
            </a:r>
            <a:r>
              <a:rPr lang="en-US" altLang="en-US" sz="1800">
                <a:solidFill>
                  <a:srgbClr val="AB10F0"/>
                </a:solidFill>
                <a:latin typeface="Sylfaen" pitchFamily="18" charset="0"/>
              </a:rPr>
              <a:t> X</a:t>
            </a:r>
            <a:r>
              <a:rPr lang="en-US" altLang="en-US" sz="1800" baseline="-25000">
                <a:solidFill>
                  <a:srgbClr val="AB10F0"/>
                </a:solidFill>
                <a:latin typeface="Sylfaen" pitchFamily="18" charset="0"/>
              </a:rPr>
              <a:t>0</a:t>
            </a:r>
            <a:endParaRPr lang="en-US" altLang="en-US" sz="1800">
              <a:solidFill>
                <a:srgbClr val="AB10F0"/>
              </a:solidFill>
              <a:latin typeface="Sylfaen" pitchFamily="18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096000" y="4267200"/>
            <a:ext cx="2736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E10FF1"/>
                </a:solidFill>
                <a:latin typeface="Sylfaen" pitchFamily="18" charset="0"/>
              </a:rPr>
              <a:t>There is an optimal target material for a given lifetime</a:t>
            </a:r>
          </a:p>
        </p:txBody>
      </p:sp>
    </p:spTree>
    <p:extLst>
      <p:ext uri="{BB962C8B-B14F-4D97-AF65-F5344CB8AC3E}">
        <p14:creationId xmlns:p14="http://schemas.microsoft.com/office/powerpoint/2010/main" val="32224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5911</Words>
  <Application>Microsoft Macintosh PowerPoint</Application>
  <PresentationFormat>Bildschirmpräsentation (4:3)</PresentationFormat>
  <Paragraphs>1287</Paragraphs>
  <Slides>63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63</vt:i4>
      </vt:variant>
    </vt:vector>
  </HeadingPairs>
  <TitlesOfParts>
    <vt:vector size="85" baseType="lpstr">
      <vt:lpstr>Arial</vt:lpstr>
      <vt:lpstr>Arial Narrow</vt:lpstr>
      <vt:lpstr>Calibri</vt:lpstr>
      <vt:lpstr>Cambria Math</vt:lpstr>
      <vt:lpstr>DejaVu LGC Sans</vt:lpstr>
      <vt:lpstr>Gungsuh</vt:lpstr>
      <vt:lpstr>Impact</vt:lpstr>
      <vt:lpstr>Lucida Grande</vt:lpstr>
      <vt:lpstr>MS PGothic</vt:lpstr>
      <vt:lpstr>ＭＳ Ｐゴシック</vt:lpstr>
      <vt:lpstr>Script MT Bold</vt:lpstr>
      <vt:lpstr>Sylfaen</vt:lpstr>
      <vt:lpstr>Symbol</vt:lpstr>
      <vt:lpstr>Times New Roman</vt:lpstr>
      <vt:lpstr>Wingdings</vt:lpstr>
      <vt:lpstr>2_Custom Design</vt:lpstr>
      <vt:lpstr>Office Theme</vt:lpstr>
      <vt:lpstr>3_Custom Design</vt:lpstr>
      <vt:lpstr>4_Custom Design</vt:lpstr>
      <vt:lpstr>Equation</vt:lpstr>
      <vt:lpstr>Acrobat Document</vt:lpstr>
      <vt:lpstr>AcroExch.Document.DC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DIRAC results with GEM/MSGC</vt:lpstr>
      <vt:lpstr>DIRAC results with GEM/MSGC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DIRAC++ (Setup Isometric view)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DIRAC++ Setup (top view)</vt:lpstr>
      <vt:lpstr>DIRAC++ (Detectors)</vt:lpstr>
      <vt:lpstr>PowerPoint-Präsentation</vt:lpstr>
      <vt:lpstr>PowerPoint-Präsentation</vt:lpstr>
      <vt:lpstr>PowerPoint-Präsentation</vt:lpstr>
    </vt:vector>
  </TitlesOfParts>
  <Company>diakov.net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Microsoft Office-Anwender</cp:lastModifiedBy>
  <cp:revision>436</cp:revision>
  <cp:lastPrinted>2017-11-20T16:36:33Z</cp:lastPrinted>
  <dcterms:created xsi:type="dcterms:W3CDTF">2016-08-25T08:01:42Z</dcterms:created>
  <dcterms:modified xsi:type="dcterms:W3CDTF">2018-06-25T16:41:10Z</dcterms:modified>
</cp:coreProperties>
</file>