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7" r:id="rId4"/>
    <p:sldId id="268" r:id="rId5"/>
    <p:sldId id="271" r:id="rId6"/>
    <p:sldId id="269" r:id="rId7"/>
    <p:sldId id="257" r:id="rId8"/>
    <p:sldId id="261" r:id="rId9"/>
    <p:sldId id="258" r:id="rId10"/>
    <p:sldId id="264" r:id="rId11"/>
    <p:sldId id="272" r:id="rId12"/>
  </p:sldIdLst>
  <p:sldSz cx="9144000" cy="6858000" type="screen4x3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DC5"/>
    <a:srgbClr val="1464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6" autoAdjust="0"/>
    <p:restoredTop sz="86410" autoAdjust="0"/>
  </p:normalViewPr>
  <p:slideViewPr>
    <p:cSldViewPr>
      <p:cViewPr varScale="1">
        <p:scale>
          <a:sx n="61" d="100"/>
          <a:sy n="61" d="100"/>
        </p:scale>
        <p:origin x="-91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0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1DCB1-AE37-4533-BFC9-1CD64F35369C}" type="datetimeFigureOut">
              <a:rPr lang="en-US" smtClean="0"/>
              <a:pPr/>
              <a:t>3/30/2009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681220"/>
            <a:ext cx="5374640" cy="443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2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9F90E-472F-4C71-A9D6-5D38CE666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8D9AA-D8FE-4C4D-A98D-6C7D235F806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c-higrade.eu/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esla-new.desy.de/meetings/collaboration_meetings/" TargetMode="External"/><Relationship Id="rId5" Type="http://schemas.openxmlformats.org/officeDocument/2006/relationships/hyperlink" Target="http://www.bmbf.de/foerderungen/677_4321.php" TargetMode="External"/><Relationship Id="rId4" Type="http://schemas.openxmlformats.org/officeDocument/2006/relationships/hyperlink" Target="http://www.terascale.d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AccNet</a:t>
            </a:r>
            <a:r>
              <a:rPr lang="en-GB" dirty="0"/>
              <a:t>: Accelerator Science Networks </a:t>
            </a:r>
            <a:r>
              <a:rPr lang="en-GB" dirty="0" smtClean="0"/>
              <a:t>– Task: RFTECH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special emphasis on</a:t>
            </a:r>
          </a:p>
          <a:p>
            <a:r>
              <a:rPr lang="en-US" dirty="0" smtClean="0"/>
              <a:t>“SRF subtask”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76600" cy="365125"/>
          </a:xfrm>
        </p:spPr>
        <p:txBody>
          <a:bodyPr/>
          <a:lstStyle/>
          <a:p>
            <a:r>
              <a:rPr lang="en-US" dirty="0" err="1" smtClean="0"/>
              <a:t>RFTech</a:t>
            </a:r>
            <a:r>
              <a:rPr lang="en-US" dirty="0" smtClean="0"/>
              <a:t> video conference meeting 30 March 2009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Coordination matters related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AccNet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- RFTECH - SRF sub-task</a:t>
            </a:r>
            <a:endParaRPr lang="en-GB" sz="32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RFTech</a:t>
            </a:r>
            <a:r>
              <a:rPr lang="en-US" dirty="0" smtClean="0"/>
              <a:t> video conference meeting 30 March 2009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648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/>
              <a:t>We need to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organize the </a:t>
            </a:r>
            <a:r>
              <a:rPr lang="en-US" sz="2400" dirty="0" err="1" smtClean="0">
                <a:solidFill>
                  <a:srgbClr val="FF0000"/>
                </a:solidFill>
              </a:rPr>
              <a:t>AccNet</a:t>
            </a:r>
            <a:r>
              <a:rPr lang="en-US" sz="2400" dirty="0" smtClean="0">
                <a:solidFill>
                  <a:srgbClr val="FF0000"/>
                </a:solidFill>
              </a:rPr>
              <a:t> Internal Steering meetings, reporting lines, reviewing procedures, and supporting actions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define communication and dissemination and create </a:t>
            </a:r>
            <a:r>
              <a:rPr lang="en-US" sz="2400" dirty="0" smtClean="0">
                <a:solidFill>
                  <a:srgbClr val="00B050"/>
                </a:solidFill>
              </a:rPr>
              <a:t>and maintain a WEB-site and appoint the </a:t>
            </a:r>
            <a:r>
              <a:rPr lang="en-US" sz="2400" dirty="0" smtClean="0">
                <a:solidFill>
                  <a:srgbClr val="00B050"/>
                </a:solidFill>
              </a:rPr>
              <a:t>Webmaster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appoint a person in charge of the budget and allocation issues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be open for new particip</a:t>
            </a:r>
            <a:r>
              <a:rPr lang="en-US" sz="2400" dirty="0" smtClean="0"/>
              <a:t>ants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Conclusion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related to the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AccNet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- RFTECH - SRF sub-task</a:t>
            </a:r>
            <a:endParaRPr lang="en-GB" sz="32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RFTech</a:t>
            </a:r>
            <a:r>
              <a:rPr lang="en-US" dirty="0" smtClean="0"/>
              <a:t> video conference meeting 30 March 2009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RFTech</a:t>
            </a:r>
            <a:r>
              <a:rPr lang="en-US" sz="2400" dirty="0" smtClean="0">
                <a:solidFill>
                  <a:srgbClr val="FF0000"/>
                </a:solidFill>
              </a:rPr>
              <a:t> covers networking activities in LLRF, high power RF and SRF technology issues</a:t>
            </a:r>
          </a:p>
          <a:p>
            <a:pPr lvl="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There is a considerable coordination task ahead of us including a large number of European and International partners</a:t>
            </a:r>
          </a:p>
          <a:p>
            <a:pPr lvl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The SRF subtask has a well defined goal to be achieved within 2 years: Define needs and costs for RF test infrastructure in view of future accelerator projects</a:t>
            </a:r>
          </a:p>
          <a:p>
            <a:pPr lvl="0">
              <a:buNone/>
            </a:pPr>
            <a:r>
              <a:rPr lang="en-US" sz="2400" dirty="0" smtClean="0"/>
              <a:t>Coordination and </a:t>
            </a:r>
            <a:r>
              <a:rPr lang="en-US" sz="2400" dirty="0" err="1" smtClean="0"/>
              <a:t>organisational</a:t>
            </a:r>
            <a:r>
              <a:rPr lang="en-US" sz="2400" dirty="0" smtClean="0"/>
              <a:t> issues should be decided rapidly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Objectives</a:t>
            </a:r>
            <a:r>
              <a:rPr lang="en-GB" sz="4400" b="1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of </a:t>
            </a:r>
            <a:r>
              <a:rPr lang="en-GB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RFTECH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76600" cy="365125"/>
          </a:xfrm>
        </p:spPr>
        <p:txBody>
          <a:bodyPr/>
          <a:lstStyle/>
          <a:p>
            <a:r>
              <a:rPr lang="en-US" dirty="0" err="1" smtClean="0"/>
              <a:t>RFTech</a:t>
            </a:r>
            <a:r>
              <a:rPr lang="en-US" dirty="0" smtClean="0"/>
              <a:t> video conference meeting 30 March 2009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rtl="0" eaLnBrk="1" latinLnBrk="0" hangingPunct="1"/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a platform for the information exchange and close collaboration between the European, and worldwide, experts on accelerator RF systems</a:t>
            </a:r>
            <a:endParaRPr lang="en-GB" dirty="0" smtClean="0"/>
          </a:p>
          <a:p>
            <a:pPr rtl="0" eaLnBrk="1" latinLnBrk="0" hangingPunct="1"/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 the design of RF cavities</a:t>
            </a:r>
            <a:endParaRPr lang="en-GB" dirty="0" smtClean="0"/>
          </a:p>
          <a:p>
            <a:pPr rtl="0" eaLnBrk="1" latinLnBrk="0" hangingPunct="1"/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the state of the art in low-level and high-power RF systems</a:t>
            </a:r>
            <a:endParaRPr lang="en-GB" dirty="0" smtClean="0"/>
          </a:p>
          <a:p>
            <a:pPr rtl="0" eaLnBrk="1" latinLnBrk="0" hangingPunct="1"/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optimize the integration of low-level RF, cavity design and high power</a:t>
            </a:r>
            <a:endParaRPr lang="en-GB" dirty="0" smtClean="0"/>
          </a:p>
          <a:p>
            <a:pPr rtl="0" eaLnBrk="1" latinLnBrk="0" hangingPunct="1"/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RF costing tools</a:t>
            </a:r>
            <a:endParaRPr lang="en-GB" dirty="0" smtClean="0"/>
          </a:p>
          <a:p>
            <a:pPr rtl="0" eaLnBrk="1" latinLnBrk="0" hangingPunct="1"/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 a strategy for RF test infrastructures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Description of work:</a:t>
            </a:r>
            <a:r>
              <a:rPr lang="en-GB" sz="3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3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GB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Exploitation of synergy on developments of high and low power RF systems for new accelerator projects</a:t>
            </a:r>
            <a:endParaRPr lang="en-GB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GB" dirty="0" smtClean="0"/>
              <a:t>RFTECH will coordinate and integrate the European development of radiofrequency (</a:t>
            </a:r>
            <a:r>
              <a:rPr lang="en-GB" dirty="0" err="1" smtClean="0"/>
              <a:t>rf</a:t>
            </a:r>
            <a:r>
              <a:rPr lang="en-GB" dirty="0" smtClean="0"/>
              <a:t>) technology for future particle accelerators and associated research infrastructures, in a worldwide context. </a:t>
            </a:r>
          </a:p>
          <a:p>
            <a:pPr lvl="1"/>
            <a:r>
              <a:rPr lang="en-GB" dirty="0" smtClean="0"/>
              <a:t>RFTECH encompasses all aspects of RF technology, e.g. klystron development, RF power distribution system, cavity design, and low-level RF system, for linear accelerators and storage rings, including transversely deflecting (crab) cavities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RFTech</a:t>
            </a:r>
            <a:r>
              <a:rPr lang="en-US" dirty="0" smtClean="0"/>
              <a:t> video conference meeting 30 March 2009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The following institutes have expressed interest in the RFTECH activit</a:t>
            </a:r>
            <a:r>
              <a:rPr lang="en-GB" sz="2400" b="1" dirty="0" smtClean="0"/>
              <a:t>ies </a:t>
            </a:r>
            <a:endParaRPr lang="en-GB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8382000" cy="31242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dirty="0" smtClean="0"/>
              <a:t>BNL (USA), CEA-DSM (F), CERN (INO), CI (</a:t>
            </a:r>
            <a:r>
              <a:rPr lang="en-GB" dirty="0" smtClean="0">
                <a:solidFill>
                  <a:srgbClr val="FF0000"/>
                </a:solidFill>
              </a:rPr>
              <a:t>GB</a:t>
            </a:r>
            <a:r>
              <a:rPr lang="en-GB" dirty="0" smtClean="0"/>
              <a:t>), CNRS-LPNHEP (F), CNRS-LPSC (F), DESY (D) , FNAL (USA), GSI (D), INFN-LNF (I), JLAB (USA), KEK (J), LBNL (USA), IFJ PAN (P</a:t>
            </a:r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dirty="0" smtClean="0"/>
              <a:t>), PSI (CH), SLAC (USA), STFC (GB), THALES (F), TUL (P</a:t>
            </a:r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dirty="0" smtClean="0"/>
              <a:t>), </a:t>
            </a:r>
            <a:r>
              <a:rPr lang="en-GB" dirty="0" smtClean="0"/>
              <a:t>UJF </a:t>
            </a:r>
            <a:r>
              <a:rPr lang="en-GB" dirty="0" smtClean="0"/>
              <a:t>(F), WUT (P</a:t>
            </a:r>
            <a:r>
              <a:rPr lang="en-GB" dirty="0" smtClean="0">
                <a:solidFill>
                  <a:srgbClr val="FF0000"/>
                </a:solidFill>
              </a:rPr>
              <a:t>L)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RFTech</a:t>
            </a:r>
            <a:r>
              <a:rPr lang="en-US" dirty="0" smtClean="0"/>
              <a:t> video conference meeting 30 March 2009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err="1" smtClean="0"/>
              <a:t>Crosslinks</a:t>
            </a:r>
            <a:r>
              <a:rPr lang="en-US" sz="2800" b="1" dirty="0" smtClean="0"/>
              <a:t> to </a:t>
            </a:r>
            <a:r>
              <a:rPr lang="en-US" sz="2800" b="1" dirty="0" smtClean="0"/>
              <a:t>other </a:t>
            </a:r>
            <a:r>
              <a:rPr lang="en-US" sz="2800" b="1" dirty="0" smtClean="0"/>
              <a:t>institutes via …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Autofit/>
          </a:bodyPr>
          <a:lstStyle/>
          <a:p>
            <a:pPr lvl="1"/>
            <a:r>
              <a:rPr lang="en-US" sz="2000" dirty="0" smtClean="0"/>
              <a:t>CERN consortia</a:t>
            </a:r>
          </a:p>
          <a:p>
            <a:pPr lvl="2"/>
            <a:r>
              <a:rPr lang="en-US" sz="1600" dirty="0" smtClean="0"/>
              <a:t>SPL collaboration: TRIUMF,  </a:t>
            </a:r>
            <a:r>
              <a:rPr lang="en-US" sz="1600" dirty="0" err="1" smtClean="0"/>
              <a:t>Soltan</a:t>
            </a:r>
            <a:r>
              <a:rPr lang="en-US" sz="1600" dirty="0" smtClean="0"/>
              <a:t> (PL), …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FP7 consortia</a:t>
            </a:r>
          </a:p>
          <a:p>
            <a:pPr lvl="2"/>
            <a:r>
              <a:rPr lang="en-US" sz="1600" dirty="0" err="1" smtClean="0">
                <a:solidFill>
                  <a:schemeClr val="tx1"/>
                </a:solidFill>
              </a:rPr>
              <a:t>EuCARD</a:t>
            </a:r>
            <a:r>
              <a:rPr lang="en-US" sz="1600" dirty="0" smtClean="0">
                <a:solidFill>
                  <a:schemeClr val="tx1"/>
                </a:solidFill>
              </a:rPr>
              <a:t> (mainly </a:t>
            </a:r>
            <a:r>
              <a:rPr lang="en-US" sz="1600" dirty="0" smtClean="0"/>
              <a:t>Work Package 10: Superconducting RF technology for proton accelerators and electron linear accelerators ); </a:t>
            </a:r>
            <a:r>
              <a:rPr lang="en-US" sz="1600" u="sng" dirty="0" smtClean="0">
                <a:solidFill>
                  <a:srgbClr val="0B1DC5"/>
                </a:solidFill>
              </a:rPr>
              <a:t>https://eucard.web.cern.ch/EuCARD</a:t>
            </a:r>
            <a:r>
              <a:rPr lang="en-US" sz="1600" dirty="0" smtClean="0"/>
              <a:t>/</a:t>
            </a:r>
            <a:endParaRPr lang="en-US" sz="1600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SLHC-PP</a:t>
            </a:r>
          </a:p>
          <a:p>
            <a:pPr lvl="3">
              <a:buNone/>
            </a:pPr>
            <a:r>
              <a:rPr lang="en-US" sz="1400" u="sng" dirty="0" smtClean="0">
                <a:solidFill>
                  <a:srgbClr val="0B1DC5"/>
                </a:solidFill>
                <a:hlinkClick r:id="rId2" invalidUrl="http:///"/>
              </a:rPr>
              <a:t>http://</a:t>
            </a:r>
            <a:r>
              <a:rPr lang="en-US" sz="1400" u="sng" dirty="0" smtClean="0">
                <a:solidFill>
                  <a:srgbClr val="0B1DC5"/>
                </a:solidFill>
              </a:rPr>
              <a:t>info-slhc-pp.web.cern.ch/info-SLHC-PP/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ILC-</a:t>
            </a:r>
            <a:r>
              <a:rPr lang="en-US" sz="1600" dirty="0" err="1" smtClean="0">
                <a:solidFill>
                  <a:schemeClr val="tx1"/>
                </a:solidFill>
              </a:rPr>
              <a:t>HiGrade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3">
              <a:buNone/>
            </a:pPr>
            <a:r>
              <a:rPr lang="en-US" sz="1400" dirty="0" smtClean="0">
                <a:hlinkClick r:id="rId3"/>
              </a:rPr>
              <a:t>http://www.ilc-higrade.eu/</a:t>
            </a:r>
            <a:endParaRPr lang="en-US" sz="1400" dirty="0" smtClean="0"/>
          </a:p>
          <a:p>
            <a:pPr lvl="2"/>
            <a:r>
              <a:rPr lang="en-US" sz="1600" dirty="0" smtClean="0"/>
              <a:t>Institutes </a:t>
            </a:r>
            <a:r>
              <a:rPr lang="en-US" sz="1600" dirty="0" smtClean="0">
                <a:solidFill>
                  <a:schemeClr val="tx1"/>
                </a:solidFill>
              </a:rPr>
              <a:t>from not retained SRF Infrastructure proposal: BESSY (D)</a:t>
            </a:r>
            <a:r>
              <a:rPr lang="en-GB" sz="1600" dirty="0" smtClean="0">
                <a:solidFill>
                  <a:schemeClr val="tx1"/>
                </a:solidFill>
              </a:rPr>
              <a:t>, ...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National Consortia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Physics at the </a:t>
            </a:r>
            <a:r>
              <a:rPr lang="en-US" sz="1600" dirty="0" err="1" smtClean="0">
                <a:solidFill>
                  <a:schemeClr val="tx1"/>
                </a:solidFill>
              </a:rPr>
              <a:t>Terascale</a:t>
            </a:r>
            <a:r>
              <a:rPr lang="en-US" sz="1600" dirty="0" smtClean="0">
                <a:solidFill>
                  <a:schemeClr val="tx1"/>
                </a:solidFill>
              </a:rPr>
              <a:t> Initiative (D)</a:t>
            </a:r>
          </a:p>
          <a:p>
            <a:pPr lvl="3">
              <a:buNone/>
            </a:pPr>
            <a:r>
              <a:rPr lang="en-US" sz="1400" dirty="0" smtClean="0">
                <a:solidFill>
                  <a:schemeClr val="tx1"/>
                </a:solidFill>
                <a:hlinkClick r:id="rId4"/>
              </a:rPr>
              <a:t>http://www.terascale.de/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BMBF (D) Initiative (22 Oct 2008): TEMF Darmstadt, </a:t>
            </a:r>
            <a:r>
              <a:rPr lang="en-US" sz="1600" dirty="0" err="1" smtClean="0">
                <a:solidFill>
                  <a:schemeClr val="tx1"/>
                </a:solidFill>
              </a:rPr>
              <a:t>Uni</a:t>
            </a:r>
            <a:r>
              <a:rPr lang="en-US" sz="1600" dirty="0" smtClean="0">
                <a:solidFill>
                  <a:schemeClr val="tx1"/>
                </a:solidFill>
              </a:rPr>
              <a:t> Rostock, TUD, BUW, …</a:t>
            </a:r>
          </a:p>
          <a:p>
            <a:pPr lvl="3">
              <a:buNone/>
            </a:pPr>
            <a:r>
              <a:rPr lang="en-US" sz="1400" dirty="0" smtClean="0">
                <a:hlinkClick r:id="rId5"/>
              </a:rPr>
              <a:t>http://www.bmbf.de/foerderungen/677_4321.php</a:t>
            </a:r>
            <a:endParaRPr lang="en-US" sz="1400" dirty="0" smtClean="0"/>
          </a:p>
          <a:p>
            <a:pPr lvl="1"/>
            <a:r>
              <a:rPr lang="en-US" sz="2000" dirty="0" smtClean="0"/>
              <a:t>Other International Activities</a:t>
            </a:r>
          </a:p>
          <a:p>
            <a:pPr lvl="2"/>
            <a:r>
              <a:rPr lang="en-US" sz="1600" dirty="0" smtClean="0"/>
              <a:t>TESLA Technology Collaboration Meetings </a:t>
            </a:r>
          </a:p>
          <a:p>
            <a:pPr lvl="2"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hlinkClick r:id="rId6"/>
              </a:rPr>
              <a:t>http://tesla-new.desy.de/meetings/collaboration_meetings/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EuCARD kickoff meeting 5 Dec 2008 @ CERN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Generic description of work</a:t>
            </a:r>
            <a:endParaRPr lang="en-GB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annual workshops</a:t>
            </a:r>
          </a:p>
          <a:p>
            <a:pPr lvl="0"/>
            <a:r>
              <a:rPr lang="en-GB" dirty="0" smtClean="0"/>
              <a:t>support attendance of, and participation in, worldwide RF events</a:t>
            </a:r>
          </a:p>
          <a:p>
            <a:pPr lvl="0"/>
            <a:r>
              <a:rPr lang="en-GB" dirty="0" smtClean="0"/>
              <a:t>participation in laboratory tests and beam experiments</a:t>
            </a:r>
          </a:p>
          <a:p>
            <a:pPr lvl="0"/>
            <a:r>
              <a:rPr lang="en-GB" dirty="0" smtClean="0"/>
              <a:t>support of visitors and of visitor exchanges between partner institutes </a:t>
            </a:r>
          </a:p>
          <a:p>
            <a:pPr lvl="0"/>
            <a:r>
              <a:rPr lang="en-GB" dirty="0" smtClean="0"/>
              <a:t>involvement of summer students, technical students, PhD students and </a:t>
            </a:r>
            <a:r>
              <a:rPr lang="en-GB" dirty="0" err="1" smtClean="0"/>
              <a:t>postdocs</a:t>
            </a:r>
            <a:r>
              <a:rPr lang="en-GB" dirty="0" smtClean="0"/>
              <a:t>/fellows to support the network activities </a:t>
            </a:r>
          </a:p>
          <a:p>
            <a:pPr lvl="0"/>
            <a:r>
              <a:rPr lang="en-GB" dirty="0" smtClean="0"/>
              <a:t>dissemination of network results by journal (or internet) publications and by seminars at partner institutes, conferences, and European universities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RFTech</a:t>
            </a:r>
            <a:r>
              <a:rPr lang="en-US" dirty="0" smtClean="0"/>
              <a:t> video conference meeting 30 March 2009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Specific Description of work for SRF infrastructures subtask</a:t>
            </a:r>
            <a:endParaRPr lang="en-GB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smtClean="0"/>
              <a:t>i.e. the </a:t>
            </a:r>
            <a:r>
              <a:rPr lang="en-US" sz="2800" b="1" dirty="0" smtClean="0"/>
              <a:t>main objective</a:t>
            </a:r>
            <a:r>
              <a:rPr lang="en-US" sz="2800" dirty="0" smtClean="0"/>
              <a:t> of the “SRF sub-task” consists in intensifying a </a:t>
            </a:r>
            <a:r>
              <a:rPr lang="en-US" sz="2800" dirty="0" smtClean="0">
                <a:solidFill>
                  <a:srgbClr val="FF0000"/>
                </a:solidFill>
              </a:rPr>
              <a:t>collaborative effort </a:t>
            </a:r>
            <a:r>
              <a:rPr lang="en-US" sz="2800" dirty="0" smtClean="0"/>
              <a:t>between European accelerator labs with the aim of planning and later providing for </a:t>
            </a:r>
            <a:r>
              <a:rPr lang="en-US" sz="2800" dirty="0" smtClean="0">
                <a:solidFill>
                  <a:srgbClr val="92D050"/>
                </a:solidFill>
              </a:rPr>
              <a:t>European accelerator users </a:t>
            </a:r>
            <a:r>
              <a:rPr lang="en-US" sz="2800" dirty="0" smtClean="0"/>
              <a:t>a multi-purpose state-of-the art network of equipment for </a:t>
            </a:r>
            <a:r>
              <a:rPr lang="en-US" sz="2800" dirty="0" smtClean="0">
                <a:solidFill>
                  <a:srgbClr val="0070C0"/>
                </a:solidFill>
              </a:rPr>
              <a:t>R&amp;D and test of SRF cavities and </a:t>
            </a:r>
            <a:r>
              <a:rPr lang="en-US" sz="2800" dirty="0" err="1" smtClean="0">
                <a:solidFill>
                  <a:srgbClr val="0070C0"/>
                </a:solidFill>
              </a:rPr>
              <a:t>cryo</a:t>
            </a:r>
            <a:r>
              <a:rPr lang="en-US" sz="2800" dirty="0" smtClean="0">
                <a:solidFill>
                  <a:srgbClr val="0070C0"/>
                </a:solidFill>
              </a:rPr>
              <a:t>-modules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within 2 years, </a:t>
            </a:r>
            <a:r>
              <a:rPr lang="en-US" sz="2800" dirty="0" smtClean="0"/>
              <a:t>to be presented to the </a:t>
            </a:r>
            <a:r>
              <a:rPr lang="en-US" sz="2800" dirty="0" smtClean="0">
                <a:solidFill>
                  <a:srgbClr val="C00000"/>
                </a:solidFill>
              </a:rPr>
              <a:t>funding agencies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76600" cy="365125"/>
          </a:xfrm>
        </p:spPr>
        <p:txBody>
          <a:bodyPr/>
          <a:lstStyle/>
          <a:p>
            <a:r>
              <a:rPr lang="en-US" dirty="0" err="1" smtClean="0"/>
              <a:t>RFTech</a:t>
            </a:r>
            <a:r>
              <a:rPr lang="en-US" dirty="0" smtClean="0"/>
              <a:t> video conference meeting 30 March 2009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Procedural method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400" b="1" dirty="0" smtClean="0"/>
              <a:t>very similar as </a:t>
            </a:r>
            <a:r>
              <a:rPr lang="en-US" sz="1400" b="1" dirty="0" smtClean="0">
                <a:cs typeface="Arial" pitchFamily="34" charset="0"/>
              </a:rPr>
              <a:t>for the preparation for </a:t>
            </a:r>
            <a:r>
              <a:rPr lang="en-US" sz="1400" b="1" dirty="0" err="1" smtClean="0">
                <a:cs typeface="Arial" pitchFamily="34" charset="0"/>
              </a:rPr>
              <a:t>EuCARD</a:t>
            </a:r>
            <a:r>
              <a:rPr lang="en-GB" sz="1400" b="1" dirty="0" smtClean="0"/>
              <a:t> </a:t>
            </a:r>
            <a:r>
              <a:rPr lang="en-US" sz="1400" b="1" dirty="0" smtClean="0">
                <a:cs typeface="Arial" pitchFamily="34" charset="0"/>
              </a:rPr>
              <a:t>during 2007/8 </a:t>
            </a:r>
            <a:r>
              <a:rPr lang="en-GB" sz="1400" b="1" dirty="0" smtClean="0"/>
              <a:t>(European SRF Infrastructure proposal</a:t>
            </a:r>
            <a:r>
              <a:rPr lang="en-US" sz="1400" dirty="0" smtClean="0">
                <a:cs typeface="Arial" pitchFamily="34" charset="0"/>
              </a:rPr>
              <a:t>)?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Identify and contact labs with SRF activities; compile </a:t>
            </a:r>
            <a:r>
              <a:rPr lang="en-US" b="1" dirty="0" smtClean="0">
                <a:solidFill>
                  <a:srgbClr val="FF0000"/>
                </a:solidFill>
              </a:rPr>
              <a:t>existing equipment</a:t>
            </a:r>
            <a:r>
              <a:rPr lang="en-US" dirty="0" smtClean="0">
                <a:solidFill>
                  <a:srgbClr val="FF0000"/>
                </a:solidFill>
              </a:rPr>
              <a:t>, its availability, </a:t>
            </a:r>
            <a:r>
              <a:rPr lang="en-US" b="1" dirty="0" smtClean="0">
                <a:solidFill>
                  <a:srgbClr val="FF0000"/>
                </a:solidFill>
              </a:rPr>
              <a:t>cost for refurbishment</a:t>
            </a:r>
            <a:r>
              <a:rPr lang="en-US" dirty="0" smtClean="0">
                <a:solidFill>
                  <a:srgbClr val="FF0000"/>
                </a:solidFill>
              </a:rPr>
              <a:t>, if needed 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Identify in </a:t>
            </a:r>
            <a:r>
              <a:rPr lang="en-US" b="1" dirty="0" smtClean="0"/>
              <a:t>future projects </a:t>
            </a:r>
            <a:r>
              <a:rPr lang="en-US" dirty="0" smtClean="0"/>
              <a:t>making use of SRF, their host lab, timescale and specificities (operating frequency, gradient, Q-value, temperature, beam structure and current, ancillaries such as power and HOM coupler, tuner, cryostat,…)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Define for each future project the </a:t>
            </a:r>
            <a:r>
              <a:rPr lang="en-US" b="1" dirty="0" smtClean="0">
                <a:solidFill>
                  <a:srgbClr val="FF0000"/>
                </a:solidFill>
              </a:rPr>
              <a:t>required equipment </a:t>
            </a:r>
            <a:r>
              <a:rPr lang="en-US" dirty="0" smtClean="0">
                <a:solidFill>
                  <a:srgbClr val="FF0000"/>
                </a:solidFill>
              </a:rPr>
              <a:t>for R&amp;D and tests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By comparing 2 and 3, identify </a:t>
            </a:r>
            <a:r>
              <a:rPr lang="en-US" b="1" dirty="0" smtClean="0"/>
              <a:t>missing equipment</a:t>
            </a:r>
            <a:r>
              <a:rPr lang="en-US" dirty="0" smtClean="0"/>
              <a:t>, for each project, both in </a:t>
            </a:r>
            <a:r>
              <a:rPr lang="en-US" b="1" dirty="0" smtClean="0"/>
              <a:t>host and collaborating labs</a:t>
            </a:r>
            <a:r>
              <a:rPr lang="en-US" dirty="0" smtClean="0"/>
              <a:t>, and figure out the </a:t>
            </a:r>
            <a:r>
              <a:rPr lang="en-US" b="1" dirty="0" smtClean="0"/>
              <a:t>costs for acquisition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Prepare a </a:t>
            </a:r>
            <a:r>
              <a:rPr lang="en-US" b="1" dirty="0" smtClean="0">
                <a:solidFill>
                  <a:srgbClr val="FF0000"/>
                </a:solidFill>
              </a:rPr>
              <a:t>project description </a:t>
            </a:r>
            <a:r>
              <a:rPr lang="en-US" dirty="0" smtClean="0">
                <a:solidFill>
                  <a:srgbClr val="FF0000"/>
                </a:solidFill>
              </a:rPr>
              <a:t>including required resources to be provided to funding agency after 2 years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b="1" dirty="0" smtClean="0"/>
              <a:t>Coordinate SRF test activities</a:t>
            </a:r>
            <a:r>
              <a:rPr lang="en-US" dirty="0" smtClean="0"/>
              <a:t>, if needed, already during the preparation phase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05200" cy="365125"/>
          </a:xfrm>
        </p:spPr>
        <p:txBody>
          <a:bodyPr/>
          <a:lstStyle/>
          <a:p>
            <a:r>
              <a:rPr lang="en-US" dirty="0" err="1" smtClean="0"/>
              <a:t>RFTech</a:t>
            </a:r>
            <a:r>
              <a:rPr lang="en-US" dirty="0" smtClean="0"/>
              <a:t> video conference meeting 30 March 2009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cs typeface="Arial" pitchFamily="34" charset="0"/>
              </a:rPr>
              <a:t>What was done during the preparation for </a:t>
            </a:r>
            <a:r>
              <a:rPr lang="en-US" sz="1400" b="1" dirty="0" err="1" smtClean="0">
                <a:cs typeface="Arial" pitchFamily="34" charset="0"/>
              </a:rPr>
              <a:t>EuCARD</a:t>
            </a:r>
            <a:r>
              <a:rPr lang="en-GB" sz="1400" b="1" dirty="0" smtClean="0"/>
              <a:t> </a:t>
            </a:r>
            <a:r>
              <a:rPr lang="en-US" sz="1400" b="1" dirty="0" smtClean="0">
                <a:cs typeface="Arial" pitchFamily="34" charset="0"/>
              </a:rPr>
              <a:t>in 2007/8 </a:t>
            </a:r>
            <a:r>
              <a:rPr lang="en-GB" sz="1400" b="1" dirty="0" smtClean="0"/>
              <a:t>(European SRF Infrastructure proposal</a:t>
            </a:r>
            <a:r>
              <a:rPr lang="en-US" sz="1400" b="1" dirty="0" smtClean="0">
                <a:cs typeface="Arial" pitchFamily="34" charset="0"/>
              </a:rPr>
              <a:t>)?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Possible future projects related to SRF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Superconducting </a:t>
            </a:r>
            <a:r>
              <a:rPr lang="en-US" dirty="0">
                <a:solidFill>
                  <a:srgbClr val="FF0000"/>
                </a:solidFill>
              </a:rPr>
              <a:t>Proton </a:t>
            </a:r>
            <a:r>
              <a:rPr lang="en-US" dirty="0" err="1">
                <a:solidFill>
                  <a:srgbClr val="FF0000"/>
                </a:solidFill>
              </a:rPr>
              <a:t>Linac</a:t>
            </a:r>
            <a:r>
              <a:rPr lang="en-US" dirty="0">
                <a:solidFill>
                  <a:srgbClr val="FF0000"/>
                </a:solidFill>
              </a:rPr>
              <a:t> SPL </a:t>
            </a:r>
            <a:r>
              <a:rPr lang="en-US" dirty="0" smtClean="0"/>
              <a:t>for the upgrade </a:t>
            </a:r>
            <a:r>
              <a:rPr lang="en-US" dirty="0"/>
              <a:t>and partially </a:t>
            </a:r>
            <a:r>
              <a:rPr lang="en-US" dirty="0" smtClean="0"/>
              <a:t>replacement of </a:t>
            </a:r>
            <a:r>
              <a:rPr lang="en-US" dirty="0"/>
              <a:t>the injector chain for the LHC;</a:t>
            </a:r>
            <a:endParaRPr lang="en-GB" dirty="0"/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REX-ISOLDE and future EURISOL facility </a:t>
            </a:r>
            <a:r>
              <a:rPr lang="en-US" dirty="0" smtClean="0"/>
              <a:t>by using the </a:t>
            </a:r>
            <a:r>
              <a:rPr lang="en-US" dirty="0"/>
              <a:t>quarter wave cavities </a:t>
            </a:r>
            <a:r>
              <a:rPr lang="en-US" dirty="0" smtClean="0"/>
              <a:t>for the post </a:t>
            </a:r>
            <a:r>
              <a:rPr lang="en-US" dirty="0"/>
              <a:t>acceleration of the radioactive </a:t>
            </a:r>
            <a:r>
              <a:rPr lang="en-US" dirty="0" smtClean="0"/>
              <a:t>ions;</a:t>
            </a:r>
            <a:endParaRPr lang="en-GB" dirty="0"/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generation light source </a:t>
            </a:r>
            <a:r>
              <a:rPr lang="en-US" dirty="0" smtClean="0"/>
              <a:t>using an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nergy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ecovery 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dirty="0" err="1" smtClean="0"/>
              <a:t>inac</a:t>
            </a:r>
            <a:r>
              <a:rPr lang="en-US" dirty="0" smtClean="0"/>
              <a:t> and prototyping cavities for a future neutrino factory;</a:t>
            </a:r>
            <a:endParaRPr lang="en-GB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International Linear Collider </a:t>
            </a:r>
            <a:r>
              <a:rPr lang="en-US" dirty="0" smtClean="0"/>
              <a:t>ILC for the validation </a:t>
            </a:r>
            <a:r>
              <a:rPr lang="en-US" dirty="0"/>
              <a:t>by RF power tests of the </a:t>
            </a:r>
            <a:r>
              <a:rPr lang="en-US" dirty="0" err="1"/>
              <a:t>cryo</a:t>
            </a:r>
            <a:r>
              <a:rPr lang="en-US" dirty="0"/>
              <a:t>-module </a:t>
            </a:r>
            <a:r>
              <a:rPr lang="en-US" dirty="0" smtClean="0"/>
              <a:t>prototypes;</a:t>
            </a:r>
            <a:endParaRPr lang="en-GB" dirty="0"/>
          </a:p>
          <a:p>
            <a:pPr lvl="1"/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SPIRAL-2 at GANIL </a:t>
            </a:r>
            <a:r>
              <a:rPr lang="en-US" dirty="0"/>
              <a:t>heavy ion </a:t>
            </a:r>
            <a:r>
              <a:rPr lang="en-US" dirty="0" smtClean="0"/>
              <a:t>accelerator and </a:t>
            </a:r>
            <a:r>
              <a:rPr lang="en-US" dirty="0"/>
              <a:t>the proton </a:t>
            </a:r>
            <a:r>
              <a:rPr lang="en-US" dirty="0" err="1"/>
              <a:t>linac</a:t>
            </a:r>
            <a:r>
              <a:rPr lang="en-US" dirty="0"/>
              <a:t> for </a:t>
            </a:r>
            <a:r>
              <a:rPr lang="en-US" dirty="0">
                <a:solidFill>
                  <a:srgbClr val="FF0000"/>
                </a:solidFill>
              </a:rPr>
              <a:t>Accelerator Driven Systems </a:t>
            </a:r>
            <a:r>
              <a:rPr lang="en-US" dirty="0" smtClean="0">
                <a:solidFill>
                  <a:srgbClr val="FF0000"/>
                </a:solidFill>
              </a:rPr>
              <a:t>ADS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LHC</a:t>
            </a:r>
            <a:r>
              <a:rPr lang="en-US" dirty="0" smtClean="0"/>
              <a:t> for reception tests of spares of 400 MHz niobium film cavities and </a:t>
            </a:r>
            <a:r>
              <a:rPr lang="en-US" dirty="0" err="1" smtClean="0"/>
              <a:t>cryo</a:t>
            </a:r>
            <a:r>
              <a:rPr lang="en-US" dirty="0" smtClean="0"/>
              <a:t>-modules.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Crab Cavities </a:t>
            </a:r>
            <a:r>
              <a:rPr lang="en-US" dirty="0" smtClean="0"/>
              <a:t>for the </a:t>
            </a:r>
            <a:r>
              <a:rPr lang="en-US" dirty="0" smtClean="0">
                <a:solidFill>
                  <a:srgbClr val="FF0000"/>
                </a:solidFill>
              </a:rPr>
              <a:t>SLHC</a:t>
            </a:r>
            <a:r>
              <a:rPr lang="en-GB" dirty="0" smtClean="0"/>
              <a:t> (luminosity upgrade)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D9AA-D8FE-4C4D-A98D-6C7D235F8069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RFTech</a:t>
            </a:r>
            <a:r>
              <a:rPr lang="en-US" dirty="0" smtClean="0"/>
              <a:t> video conference meeting 30 March 2009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1012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AccNet: Accelerator Science Networks – Task: RFTECH</vt:lpstr>
      <vt:lpstr>Objectives of RFTECH</vt:lpstr>
      <vt:lpstr>Description of work: Exploitation of synergy on developments of high and low power RF systems for new accelerator projects</vt:lpstr>
      <vt:lpstr>The following institutes have expressed interest in the RFTECH activities </vt:lpstr>
      <vt:lpstr>Crosslinks to other institutes via …</vt:lpstr>
      <vt:lpstr>Generic description of work</vt:lpstr>
      <vt:lpstr>Specific Description of work for SRF infrastructures subtask</vt:lpstr>
      <vt:lpstr>Procedural method very similar as for the preparation for EuCARD during 2007/8 (European SRF Infrastructure proposal)?</vt:lpstr>
      <vt:lpstr>What was done during the preparation for EuCARD in 2007/8 (European SRF Infrastructure proposal)? Possible future projects related to SRF</vt:lpstr>
      <vt:lpstr>Coordination matters related to the AccNet - RFTECH - SRF sub-task</vt:lpstr>
      <vt:lpstr>Conclusion related to the AccNet - RFTECH - SRF sub-task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AccNet: Accelerator Science Networks - RFTECH</dc:title>
  <dc:creator>Wolfgang Weingarten</dc:creator>
  <cp:lastModifiedBy>Wolfgang Weingarten</cp:lastModifiedBy>
  <cp:revision>47</cp:revision>
  <dcterms:created xsi:type="dcterms:W3CDTF">2008-11-27T15:19:53Z</dcterms:created>
  <dcterms:modified xsi:type="dcterms:W3CDTF">2009-03-30T12:02:01Z</dcterms:modified>
</cp:coreProperties>
</file>