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6" r:id="rId4"/>
    <p:sldId id="265" r:id="rId5"/>
    <p:sldId id="262" r:id="rId6"/>
    <p:sldId id="263" r:id="rId7"/>
    <p:sldId id="264" r:id="rId8"/>
    <p:sldId id="261" r:id="rId9"/>
    <p:sldId id="268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78C24-A527-4365-93BB-F593FC82EF7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4FAB-CDD7-439C-96AB-AEBFF542A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2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4FAB-CDD7-439C-96AB-AEBFF542A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7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EFD1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Energy deposition simulations for crystals </a:t>
            </a:r>
            <a:r>
              <a:rPr lang="en-US" dirty="0" smtClean="0"/>
              <a:t>MDs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80010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FLUKA study: E. Skordis, A. Lechner, F. Cerutti</a:t>
            </a:r>
          </a:p>
          <a:p>
            <a:r>
              <a:rPr lang="en-GB" dirty="0" smtClean="0"/>
              <a:t>based on </a:t>
            </a:r>
            <a:r>
              <a:rPr lang="en-GB" dirty="0" err="1" smtClean="0"/>
              <a:t>Sixtrack</a:t>
            </a:r>
            <a:r>
              <a:rPr lang="en-GB" dirty="0" smtClean="0"/>
              <a:t> input:</a:t>
            </a:r>
            <a:r>
              <a:rPr lang="en-GB" dirty="0"/>
              <a:t> </a:t>
            </a:r>
            <a:r>
              <a:rPr lang="en-GB" dirty="0" smtClean="0"/>
              <a:t>D. </a:t>
            </a:r>
            <a:r>
              <a:rPr lang="en-GB" dirty="0" err="1" smtClean="0"/>
              <a:t>Mirarchi</a:t>
            </a:r>
            <a:r>
              <a:rPr lang="en-GB" dirty="0" smtClean="0"/>
              <a:t>, S. Redaelli</a:t>
            </a:r>
          </a:p>
        </p:txBody>
      </p:sp>
      <p:pic>
        <p:nvPicPr>
          <p:cNvPr id="4" name="Picture 2" descr="http://design-guidelines.web.cern.ch/sites/design-guidelines.web.cern.ch/files/u6/CERN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9" y="0"/>
            <a:ext cx="1762755" cy="175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LUKA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"/>
            <a:ext cx="4402761" cy="134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cern.ch/lhc-collimation-project/lcoll_logo3_smal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332" y="1"/>
            <a:ext cx="193930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5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cern.ch\dfs\Users\e\eskordis\Desktop\blmsignal_ir7arc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9" t="63" r="6278" b="8646"/>
          <a:stretch/>
        </p:blipFill>
        <p:spPr bwMode="auto">
          <a:xfrm>
            <a:off x="151200" y="1011600"/>
            <a:ext cx="8784000" cy="5698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83100" y="398354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600" y="1724857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065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6100" y="5318802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0967" y="46896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3400" y="5791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5791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9800" y="4648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1450" y="1752798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234704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7500" y="154638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293103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330037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7415" y="425036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32400" y="5828534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79950" y="5422002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54600"/>
            <a:ext cx="8229600" cy="900000"/>
          </a:xfrm>
        </p:spPr>
        <p:txBody>
          <a:bodyPr/>
          <a:lstStyle/>
          <a:p>
            <a:r>
              <a:rPr lang="en-GB" sz="3600" dirty="0"/>
              <a:t>Case 3</a:t>
            </a:r>
            <a:r>
              <a:rPr lang="en-GB" sz="3600" dirty="0" smtClean="0"/>
              <a:t> - BLM signal comparison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097434" y="1723389"/>
            <a:ext cx="100846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Cryostat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946520" y="2087460"/>
            <a:ext cx="234568" cy="252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6100" y="4666800"/>
            <a:ext cx="107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TCLA.AR7</a:t>
            </a:r>
            <a:endParaRPr lang="en-GB" dirty="0"/>
          </a:p>
        </p:txBody>
      </p:sp>
      <p:sp>
        <p:nvSpPr>
          <p:cNvPr id="35" name="Can 34"/>
          <p:cNvSpPr/>
          <p:nvPr/>
        </p:nvSpPr>
        <p:spPr>
          <a:xfrm rot="-5400000">
            <a:off x="4911403" y="2298929"/>
            <a:ext cx="76201" cy="228602"/>
          </a:xfrm>
          <a:prstGeom prst="can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531042" y="669388"/>
            <a:ext cx="641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nominal bunch 1.15*10</a:t>
            </a:r>
            <a:r>
              <a:rPr lang="en-GB" baseline="30000" dirty="0" smtClean="0"/>
              <a:t>11</a:t>
            </a:r>
            <a:r>
              <a:rPr lang="en-GB" dirty="0" smtClean="0"/>
              <a:t>p,  1h beam lifetime   </a:t>
            </a:r>
            <a:r>
              <a:rPr lang="en-GB" dirty="0" smtClean="0">
                <a:latin typeface="Calibri"/>
              </a:rPr>
              <a:t>3.19 10</a:t>
            </a:r>
            <a:r>
              <a:rPr lang="en-GB" baseline="30000" dirty="0" smtClean="0">
                <a:latin typeface="Calibri"/>
              </a:rPr>
              <a:t>7</a:t>
            </a:r>
            <a:r>
              <a:rPr lang="en-GB" dirty="0" smtClean="0">
                <a:latin typeface="Calibri"/>
              </a:rPr>
              <a:t> p/s</a:t>
            </a:r>
            <a:endParaRPr lang="en-GB" dirty="0" smtClean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897023" y="3855299"/>
            <a:ext cx="76969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92497" y="2510493"/>
            <a:ext cx="76969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54500" y="2146443"/>
            <a:ext cx="292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BLM detection threshold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600" y="3516868"/>
            <a:ext cx="349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maximum BLM sensitivity increase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Crystal collimation is very effective while in channeling mode, lowering the energy deposition in the magnet coils by a factor of 10 with respect to regular collimation.</a:t>
            </a:r>
          </a:p>
          <a:p>
            <a:r>
              <a:rPr lang="en-GB" sz="2400" dirty="0" smtClean="0"/>
              <a:t>However in amorphous state the energy deposited in the coils is increased by a factor of 5 with respect to regular collimation (by a factor of 50 with respect to </a:t>
            </a:r>
            <a:r>
              <a:rPr lang="en-GB" sz="2400" dirty="0" err="1" smtClean="0"/>
              <a:t>channeling</a:t>
            </a:r>
            <a:r>
              <a:rPr lang="en-GB" sz="2400" dirty="0" smtClean="0"/>
              <a:t> mode)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he considered MD loss rates are expected to produce BLM signals in the DS which are below the detection threshold</a:t>
            </a:r>
          </a:p>
          <a:p>
            <a:r>
              <a:rPr lang="en-GB" sz="2400" dirty="0" smtClean="0"/>
              <a:t>Assuming the latter to be pushed down by 1 order of magnitude, the different operation scenarios could be disentangled with a 10</a:t>
            </a:r>
            <a:r>
              <a:rPr lang="en-GB" sz="2400" baseline="30000" dirty="0" smtClean="0"/>
              <a:t>8 </a:t>
            </a:r>
            <a:r>
              <a:rPr lang="en-GB" sz="2400" dirty="0" smtClean="0"/>
              <a:t>p/s loss rate</a:t>
            </a:r>
          </a:p>
        </p:txBody>
      </p:sp>
    </p:spTree>
    <p:extLst>
      <p:ext uri="{BB962C8B-B14F-4D97-AF65-F5344CB8AC3E}">
        <p14:creationId xmlns:p14="http://schemas.microsoft.com/office/powerpoint/2010/main" val="89047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4098" name="Picture 2" descr="\\cern.ch\dfs\Users\e\eskordis\Desktop\Plots-Graphs\CrystalChanneling\Beam13dDS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5633"/>
            <a:ext cx="9188450" cy="132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95500" y="25241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9600" y="1632466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24874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4350" y="24874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4250" y="2487493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5450" y="252416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0800" y="2708834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24150" y="252416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58200" y="2487493"/>
            <a:ext cx="80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20850" y="1632466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3100" y="16764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100" y="163246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3700" y="16764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89650" y="144196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8000" y="17526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-38100" y="1950482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" y="16002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285900" y="2893500"/>
            <a:ext cx="12579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Connection Cryostat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6885170" y="2362201"/>
            <a:ext cx="29680" cy="531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7600" y="2971800"/>
            <a:ext cx="107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TCLA.AR7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3810000"/>
            <a:ext cx="6419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 scenarios at 7 </a:t>
            </a:r>
            <a:r>
              <a:rPr lang="en-GB" b="1" dirty="0" err="1" smtClean="0"/>
              <a:t>TeV</a:t>
            </a:r>
            <a:r>
              <a:rPr lang="en-GB" b="1" dirty="0" smtClean="0"/>
              <a:t>:</a:t>
            </a:r>
          </a:p>
          <a:p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Reference normal collimation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Crystal collimation in channeling state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Crystal collimation in amorphous state</a:t>
            </a:r>
          </a:p>
          <a:p>
            <a:endParaRPr lang="en-GB" dirty="0" smtClean="0"/>
          </a:p>
          <a:p>
            <a:r>
              <a:rPr lang="en-GB" dirty="0" smtClean="0"/>
              <a:t>3 cases of loss rate considered: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1 bunch 10</a:t>
            </a:r>
            <a:r>
              <a:rPr lang="en-GB" baseline="30000" dirty="0" smtClean="0"/>
              <a:t>10</a:t>
            </a:r>
            <a:r>
              <a:rPr lang="en-GB" dirty="0" smtClean="0"/>
              <a:t>p, 0.02h beam lifetime                        </a:t>
            </a:r>
            <a:r>
              <a:rPr lang="en-GB" dirty="0" smtClean="0">
                <a:latin typeface="Calibri"/>
              </a:rPr>
              <a:t>≈  </a:t>
            </a:r>
            <a:r>
              <a:rPr lang="en-GB" b="1" dirty="0" smtClean="0">
                <a:latin typeface="Calibri"/>
              </a:rPr>
              <a:t>1.39 10</a:t>
            </a:r>
            <a:r>
              <a:rPr lang="en-GB" b="1" baseline="30000" dirty="0" smtClean="0">
                <a:latin typeface="Calibri"/>
              </a:rPr>
              <a:t>8</a:t>
            </a:r>
            <a:r>
              <a:rPr lang="en-GB" b="1" dirty="0" smtClean="0">
                <a:latin typeface="Calibri"/>
              </a:rPr>
              <a:t> p/s</a:t>
            </a:r>
            <a:endParaRPr lang="en-GB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1 bunch 10</a:t>
            </a:r>
            <a:r>
              <a:rPr lang="en-GB" baseline="30000" dirty="0" smtClean="0"/>
              <a:t>10</a:t>
            </a:r>
            <a:r>
              <a:rPr lang="en-GB" dirty="0" smtClean="0"/>
              <a:t>p, 0.2h beam lifetime                          </a:t>
            </a:r>
            <a:r>
              <a:rPr lang="en-GB" dirty="0" smtClean="0">
                <a:latin typeface="Calibri"/>
              </a:rPr>
              <a:t>≈  1.39 10</a:t>
            </a:r>
            <a:r>
              <a:rPr lang="en-GB" baseline="30000" dirty="0" smtClean="0">
                <a:latin typeface="Calibri"/>
              </a:rPr>
              <a:t>7</a:t>
            </a:r>
            <a:r>
              <a:rPr lang="en-GB" dirty="0" smtClean="0">
                <a:latin typeface="Calibri"/>
              </a:rPr>
              <a:t> p/s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1 nominal bunch 1.15*10</a:t>
            </a:r>
            <a:r>
              <a:rPr lang="en-GB" baseline="30000" dirty="0" smtClean="0"/>
              <a:t>11</a:t>
            </a:r>
            <a:r>
              <a:rPr lang="en-GB" dirty="0" smtClean="0"/>
              <a:t>p,  1h beam lifetime   </a:t>
            </a:r>
            <a:r>
              <a:rPr lang="en-GB" dirty="0" smtClean="0">
                <a:latin typeface="Calibri"/>
              </a:rPr>
              <a:t>≈  3.19 10</a:t>
            </a:r>
            <a:r>
              <a:rPr lang="en-GB" baseline="30000" dirty="0" smtClean="0">
                <a:latin typeface="Calibri"/>
              </a:rPr>
              <a:t>7</a:t>
            </a:r>
            <a:r>
              <a:rPr lang="en-GB" dirty="0" smtClean="0">
                <a:latin typeface="Calibri"/>
              </a:rPr>
              <a:t> p/s</a:t>
            </a:r>
            <a:endParaRPr lang="en-GB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46763" y="5723928"/>
            <a:ext cx="1273535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stCxn id="32" idx="1"/>
          </p:cNvCxnSpPr>
          <p:nvPr/>
        </p:nvCxnSpPr>
        <p:spPr>
          <a:xfrm flipH="1">
            <a:off x="6620298" y="5427658"/>
            <a:ext cx="264872" cy="462154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885170" y="4965504"/>
            <a:ext cx="2227575" cy="924307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Best case scenario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for getting BLM signal above threshold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5" idx="1"/>
          </p:cNvCxnSpPr>
          <p:nvPr/>
        </p:nvCxnSpPr>
        <p:spPr>
          <a:xfrm flipH="1" flipV="1">
            <a:off x="6620299" y="5876328"/>
            <a:ext cx="225152" cy="551838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45451" y="6042212"/>
            <a:ext cx="2267294" cy="771907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Coil energy deposition results normalised to this case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452" y="1029692"/>
            <a:ext cx="14646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Right of IP7 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3550242" y="1153359"/>
            <a:ext cx="25542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Dispersion Suppressor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904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 animBg="1"/>
      <p:bldP spid="31" grpId="0" animBg="1"/>
      <p:bldP spid="3" grpId="0" animBg="1"/>
      <p:bldP spid="32" grpId="0" animBg="1"/>
      <p:bldP spid="35" grpId="0" animBg="1"/>
      <p:bldP spid="4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set-up</a:t>
            </a:r>
            <a:endParaRPr lang="en-GB" dirty="0"/>
          </a:p>
        </p:txBody>
      </p:sp>
      <p:pic>
        <p:nvPicPr>
          <p:cNvPr id="4098" name="Picture 2" descr="\\cern.ch\dfs\Users\e\eskordis\Desktop\Plots-Graphs\CrystalChanneling\Beam13dDS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5633"/>
            <a:ext cx="9188450" cy="132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39600" y="1632466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20850" y="1632466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3100" y="16764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100" y="163246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3700" y="16764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89650" y="144196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8000" y="17526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-38100" y="1950482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85900" y="2893500"/>
            <a:ext cx="12579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Connection Cryostat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6885170" y="2362201"/>
            <a:ext cx="29680" cy="531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7600" y="2971800"/>
            <a:ext cx="107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TCLA.AR7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" y="3365480"/>
            <a:ext cx="61391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Usual “1+2 step”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Get </a:t>
            </a:r>
            <a:r>
              <a:rPr lang="en-GB" dirty="0" err="1" smtClean="0"/>
              <a:t>SixTrack</a:t>
            </a:r>
            <a:r>
              <a:rPr lang="en-GB" dirty="0" smtClean="0"/>
              <a:t> distributions of proton inelastic interactions in        the collimators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Starting </a:t>
            </a:r>
            <a:r>
              <a:rPr lang="en-GB" dirty="0"/>
              <a:t>from </a:t>
            </a:r>
            <a:r>
              <a:rPr lang="en-GB" dirty="0" smtClean="0"/>
              <a:t>cleaned</a:t>
            </a:r>
            <a:r>
              <a:rPr lang="en-GB" baseline="30000" dirty="0" smtClean="0"/>
              <a:t>1</a:t>
            </a:r>
            <a:r>
              <a:rPr lang="en-GB" dirty="0" smtClean="0"/>
              <a:t> </a:t>
            </a:r>
            <a:r>
              <a:rPr lang="en-GB" dirty="0" err="1" smtClean="0"/>
              <a:t>Sixtrack</a:t>
            </a:r>
            <a:r>
              <a:rPr lang="en-GB" dirty="0" smtClean="0"/>
              <a:t> distributions, </a:t>
            </a:r>
            <a:r>
              <a:rPr lang="en-GB" dirty="0"/>
              <a:t>loaded in all the IR7 </a:t>
            </a:r>
            <a:r>
              <a:rPr lang="en-GB" dirty="0" smtClean="0"/>
              <a:t>collimators (crystal included) of the FLUKA geometry, generate the </a:t>
            </a:r>
            <a:r>
              <a:rPr lang="en-GB" b="1" dirty="0" smtClean="0"/>
              <a:t>distribution</a:t>
            </a:r>
            <a:r>
              <a:rPr lang="en-GB" dirty="0" smtClean="0"/>
              <a:t> </a:t>
            </a:r>
            <a:r>
              <a:rPr lang="en-GB" dirty="0"/>
              <a:t>of particles impacting </a:t>
            </a:r>
            <a:r>
              <a:rPr lang="en-GB" dirty="0" smtClean="0"/>
              <a:t>the TCLA and DS aperture (high </a:t>
            </a:r>
            <a:r>
              <a:rPr lang="en-GB" dirty="0" err="1" smtClean="0"/>
              <a:t>cutoff</a:t>
            </a:r>
            <a:r>
              <a:rPr lang="en-GB" dirty="0" smtClean="0"/>
              <a:t> simulation to get enough statistics)</a:t>
            </a:r>
            <a:endParaRPr lang="en-GB" dirty="0"/>
          </a:p>
          <a:p>
            <a:pPr marL="342900" indent="-342900">
              <a:buFont typeface="+mj-lt"/>
              <a:buAutoNum type="arabicPeriod" startAt="2"/>
            </a:pPr>
            <a:r>
              <a:rPr lang="en-GB" dirty="0" smtClean="0"/>
              <a:t>Use the above distribution to simulate the energy deposition in the </a:t>
            </a:r>
            <a:r>
              <a:rPr lang="en-GB" b="1" dirty="0" smtClean="0"/>
              <a:t>Magnet Coils</a:t>
            </a:r>
            <a:r>
              <a:rPr lang="en-GB" dirty="0" smtClean="0"/>
              <a:t> and the </a:t>
            </a:r>
            <a:r>
              <a:rPr lang="en-GB" b="1" dirty="0" smtClean="0"/>
              <a:t>BLM signals</a:t>
            </a:r>
            <a:r>
              <a:rPr lang="en-GB" dirty="0" smtClean="0"/>
              <a:t> per inelastic interaction in the collimators</a:t>
            </a:r>
            <a:endParaRPr lang="en-GB" b="1" dirty="0" smtClean="0"/>
          </a:p>
          <a:p>
            <a:r>
              <a:rPr lang="en-GB" sz="1400" baseline="30000" dirty="0"/>
              <a:t>1</a:t>
            </a:r>
            <a:r>
              <a:rPr lang="en-GB" sz="1400" dirty="0"/>
              <a:t> </a:t>
            </a:r>
            <a:r>
              <a:rPr lang="en-GB" sz="1400" dirty="0" smtClean="0"/>
              <a:t>Single turn </a:t>
            </a:r>
            <a:r>
              <a:rPr lang="en-GB" sz="1400" dirty="0" err="1" smtClean="0"/>
              <a:t>reinteractions</a:t>
            </a:r>
            <a:r>
              <a:rPr lang="en-GB" sz="1400" dirty="0" smtClean="0"/>
              <a:t> of diffracted protons are discarded</a:t>
            </a:r>
            <a:endParaRPr lang="en-GB" sz="1400" dirty="0"/>
          </a:p>
        </p:txBody>
      </p:sp>
      <p:sp>
        <p:nvSpPr>
          <p:cNvPr id="5" name="Cloud 4"/>
          <p:cNvSpPr/>
          <p:nvPr/>
        </p:nvSpPr>
        <p:spPr>
          <a:xfrm>
            <a:off x="6096000" y="3733800"/>
            <a:ext cx="3003350" cy="167640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Roughly 0.5 per mil protons interacting in the primary collimator reach the DS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" y="16002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334452" y="1029692"/>
            <a:ext cx="14646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Right of IP7 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3550242" y="1153359"/>
            <a:ext cx="25542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Dispersion Suppressor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95500" y="25241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62400" y="24874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44350" y="24874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04250" y="2487493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45450" y="252416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00800" y="2708834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24150" y="252416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487493"/>
            <a:ext cx="80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1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e\eskordis\Desktop\Plots-Graphs\CrystalChanneling\IR7colLoss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8"/>
          <a:stretch/>
        </p:blipFill>
        <p:spPr bwMode="auto">
          <a:xfrm>
            <a:off x="228599" y="990600"/>
            <a:ext cx="8738401" cy="57358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308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Loss distributions (cleaned </a:t>
            </a:r>
            <a:r>
              <a:rPr lang="en-GB" sz="2400" dirty="0" err="1" smtClean="0"/>
              <a:t>Sixtrack</a:t>
            </a:r>
            <a:r>
              <a:rPr lang="en-GB" sz="2400" dirty="0" smtClean="0"/>
              <a:t> input for FLUKA)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3200400" y="1295400"/>
            <a:ext cx="938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IR7 LSS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48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ern.ch\dfs\Users\e\eskordis\Desktop\PeakPowerAveraged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00" y="990600"/>
            <a:ext cx="7620000" cy="5715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14097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0250" y="2552630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2250" y="375707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4220732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1800" y="376653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374546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9200" y="4909066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3800" y="55626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3400" y="1817132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26200" y="30480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6198" y="1817132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15400" y="357240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0200" y="430027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466173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09550" y="6096000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57100" y="568946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54600"/>
            <a:ext cx="8229600" cy="900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Reference Scenario</a:t>
            </a:r>
            <a:endParaRPr lang="en-GB" dirty="0"/>
          </a:p>
        </p:txBody>
      </p:sp>
      <p:sp>
        <p:nvSpPr>
          <p:cNvPr id="1024" name="Can 1023"/>
          <p:cNvSpPr/>
          <p:nvPr/>
        </p:nvSpPr>
        <p:spPr>
          <a:xfrm rot="-5400000">
            <a:off x="4759200" y="3080264"/>
            <a:ext cx="76201" cy="228602"/>
          </a:xfrm>
          <a:prstGeom prst="can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5" name="TextBox 1024"/>
          <p:cNvSpPr txBox="1"/>
          <p:nvPr/>
        </p:nvSpPr>
        <p:spPr>
          <a:xfrm>
            <a:off x="4878667" y="2427294"/>
            <a:ext cx="98873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Cryostat</a:t>
            </a:r>
            <a:endParaRPr lang="en-GB" dirty="0"/>
          </a:p>
        </p:txBody>
      </p:sp>
      <p:cxnSp>
        <p:nvCxnSpPr>
          <p:cNvPr id="1030" name="Straight Arrow Connector 1029"/>
          <p:cNvCxnSpPr>
            <a:stCxn id="1025" idx="2"/>
          </p:cNvCxnSpPr>
          <p:nvPr/>
        </p:nvCxnSpPr>
        <p:spPr>
          <a:xfrm flipH="1">
            <a:off x="5106636" y="2796626"/>
            <a:ext cx="266398" cy="135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01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3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1024" grpId="0" animBg="1"/>
      <p:bldP spid="10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cern.ch\dfs\Users\e\eskordis\Desktop\PeakPowerAverage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00" y="986998"/>
            <a:ext cx="7620000" cy="57150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1409550" y="478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5950" y="2610300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4439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2250" y="4896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9200" y="582967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9134" y="5673472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94800" y="381037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2700" y="3801841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6200" y="4527536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0" y="2342905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3300" y="334200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9100" y="2794966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32000" y="420780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0600" y="4179702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4700" y="4207034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09550" y="6096000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57100" y="568946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54600"/>
            <a:ext cx="8229600" cy="900000"/>
          </a:xfrm>
        </p:spPr>
        <p:txBody>
          <a:bodyPr/>
          <a:lstStyle/>
          <a:p>
            <a:r>
              <a:rPr lang="en-GB" sz="3600" dirty="0" smtClean="0"/>
              <a:t>Crystal Channeling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735334" y="3212068"/>
            <a:ext cx="97966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Cryostat</a:t>
            </a:r>
            <a:endParaRPr lang="en-GB" dirty="0"/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 flipH="1">
            <a:off x="4811235" y="3581400"/>
            <a:ext cx="413932" cy="665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n 33"/>
          <p:cNvSpPr/>
          <p:nvPr/>
        </p:nvSpPr>
        <p:spPr>
          <a:xfrm rot="-5400000">
            <a:off x="4759199" y="4234385"/>
            <a:ext cx="76201" cy="228602"/>
          </a:xfrm>
          <a:prstGeom prst="can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own Arrow 1"/>
          <p:cNvSpPr/>
          <p:nvPr/>
        </p:nvSpPr>
        <p:spPr>
          <a:xfrm>
            <a:off x="2720025" y="2783233"/>
            <a:ext cx="241500" cy="72196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4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cern.ch\dfs\Users\e\eskordis\Desktop\PeakPowerAveraged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00" y="990599"/>
            <a:ext cx="7620000" cy="57150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1344300" y="32978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8450" y="1553732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0250" y="32678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32678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757" y="5879777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1334" y="4296932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64900" y="242446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2840" y="4295638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6200" y="466497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4150" y="1565598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91100" y="2529172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2634" y="1750264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09800" y="311126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8400" y="308317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2500" y="3110502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09550" y="6096000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57100" y="568946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54600"/>
            <a:ext cx="8229600" cy="900000"/>
          </a:xfrm>
        </p:spPr>
        <p:txBody>
          <a:bodyPr/>
          <a:lstStyle/>
          <a:p>
            <a:r>
              <a:rPr lang="en-GB" sz="3600" dirty="0" smtClean="0"/>
              <a:t>Crystal Amorphous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645634" y="1913178"/>
            <a:ext cx="100846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Cryostat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863434" y="2276321"/>
            <a:ext cx="346366" cy="332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n 33"/>
          <p:cNvSpPr/>
          <p:nvPr/>
        </p:nvSpPr>
        <p:spPr>
          <a:xfrm rot="-5400000">
            <a:off x="4732469" y="2599536"/>
            <a:ext cx="76201" cy="228602"/>
          </a:xfrm>
          <a:prstGeom prst="can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 rot="10800000">
            <a:off x="2546100" y="2609126"/>
            <a:ext cx="241500" cy="1058042"/>
          </a:xfrm>
          <a:prstGeom prst="downArrow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8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cern.ch\dfs\Users\e\eskordis\Desktop\blmsignal_ir7ar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1" t="94" r="6270" b="8628"/>
          <a:stretch/>
        </p:blipFill>
        <p:spPr bwMode="auto">
          <a:xfrm>
            <a:off x="152400" y="1011300"/>
            <a:ext cx="8784000" cy="569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3100" y="398354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600" y="1724857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065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6100" y="5318802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0967" y="46896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3400" y="5791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5791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9800" y="4648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1450" y="1752798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234704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7500" y="154638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293103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330037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01600" y="4209125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32400" y="5828534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79950" y="5422002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54600"/>
            <a:ext cx="8229600" cy="900000"/>
          </a:xfrm>
        </p:spPr>
        <p:txBody>
          <a:bodyPr/>
          <a:lstStyle/>
          <a:p>
            <a:r>
              <a:rPr lang="en-GB" sz="3600" dirty="0" smtClean="0"/>
              <a:t>Case 1 - BLM pattern comparison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097434" y="1723389"/>
            <a:ext cx="100846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Cryostat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946520" y="2087460"/>
            <a:ext cx="234568" cy="252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6100" y="4666800"/>
            <a:ext cx="107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TCLA.AR7</a:t>
            </a:r>
            <a:endParaRPr lang="en-GB" dirty="0"/>
          </a:p>
        </p:txBody>
      </p:sp>
      <p:sp>
        <p:nvSpPr>
          <p:cNvPr id="35" name="Can 34"/>
          <p:cNvSpPr/>
          <p:nvPr/>
        </p:nvSpPr>
        <p:spPr>
          <a:xfrm rot="-5400000">
            <a:off x="4911403" y="2298929"/>
            <a:ext cx="76201" cy="228602"/>
          </a:xfrm>
          <a:prstGeom prst="can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897023" y="3855299"/>
            <a:ext cx="76969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92497" y="2510493"/>
            <a:ext cx="76969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4500" y="2146443"/>
            <a:ext cx="292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BLM detection threshold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600" y="3516868"/>
            <a:ext cx="349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maximum BLM sensitivity increase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31042" y="685800"/>
            <a:ext cx="641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bunch 10</a:t>
            </a:r>
            <a:r>
              <a:rPr lang="en-GB" baseline="30000" dirty="0" smtClean="0"/>
              <a:t>10</a:t>
            </a:r>
            <a:r>
              <a:rPr lang="en-GB" dirty="0" smtClean="0"/>
              <a:t>p, 0.02h beam lifetime                        </a:t>
            </a:r>
            <a:r>
              <a:rPr lang="en-GB" b="1" dirty="0" smtClean="0">
                <a:latin typeface="Calibri"/>
              </a:rPr>
              <a:t>1.39 10</a:t>
            </a:r>
            <a:r>
              <a:rPr lang="en-GB" b="1" baseline="30000" dirty="0" smtClean="0">
                <a:latin typeface="Calibri"/>
              </a:rPr>
              <a:t>8</a:t>
            </a:r>
            <a:r>
              <a:rPr lang="en-GB" b="1" dirty="0" smtClean="0">
                <a:latin typeface="Calibri"/>
              </a:rPr>
              <a:t> p/s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52930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3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2" grpId="0" animBg="1"/>
      <p:bldP spid="34" grpId="0"/>
      <p:bldP spid="35" grpId="0" animBg="1"/>
      <p:bldP spid="9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cern.ch\dfs\Users\e\eskordis\Desktop\blmsignal_ir7arc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" t="86" r="6279" b="8622"/>
          <a:stretch/>
        </p:blipFill>
        <p:spPr bwMode="auto">
          <a:xfrm>
            <a:off x="151200" y="1011600"/>
            <a:ext cx="8784000" cy="56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3100" y="398354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MQ7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600" y="1724857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065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6100" y="5318802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0967" y="46896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MQ11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3400" y="5791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MQ13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5791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MQ12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9800" y="4648200"/>
            <a:ext cx="8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MQ14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1450" y="1752798"/>
            <a:ext cx="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9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234704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10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7500" y="154638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11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293103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12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3300370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13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18175" y="4261728"/>
            <a:ext cx="88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14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32400" y="5828534"/>
            <a:ext cx="95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79950" y="5422002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1</a:t>
            </a:r>
            <a:endParaRPr lang="en-GB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54600"/>
            <a:ext cx="8229600" cy="900000"/>
          </a:xfrm>
        </p:spPr>
        <p:txBody>
          <a:bodyPr/>
          <a:lstStyle/>
          <a:p>
            <a:r>
              <a:rPr lang="en-GB" sz="3600" dirty="0"/>
              <a:t>Case 2</a:t>
            </a:r>
            <a:r>
              <a:rPr lang="en-GB" sz="3600" dirty="0" smtClean="0"/>
              <a:t> - </a:t>
            </a:r>
            <a:r>
              <a:rPr lang="en-GB" sz="3600" dirty="0"/>
              <a:t>BLM </a:t>
            </a:r>
            <a:r>
              <a:rPr lang="en-GB" sz="3600" dirty="0" smtClean="0"/>
              <a:t>signal comparison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097434" y="1723389"/>
            <a:ext cx="100846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Cryostat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946520" y="2087460"/>
            <a:ext cx="234568" cy="252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6100" y="4666800"/>
            <a:ext cx="107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TCLA.AR7</a:t>
            </a:r>
            <a:endParaRPr lang="en-GB" dirty="0"/>
          </a:p>
        </p:txBody>
      </p:sp>
      <p:sp>
        <p:nvSpPr>
          <p:cNvPr id="35" name="Can 34"/>
          <p:cNvSpPr/>
          <p:nvPr/>
        </p:nvSpPr>
        <p:spPr>
          <a:xfrm rot="-5400000">
            <a:off x="4911403" y="2298929"/>
            <a:ext cx="76201" cy="228602"/>
          </a:xfrm>
          <a:prstGeom prst="can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581150" y="697468"/>
            <a:ext cx="641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bunch 10</a:t>
            </a:r>
            <a:r>
              <a:rPr lang="en-GB" baseline="30000" dirty="0" smtClean="0"/>
              <a:t>10</a:t>
            </a:r>
            <a:r>
              <a:rPr lang="en-GB" dirty="0" smtClean="0"/>
              <a:t>p, 0.2h beam lifetime                          </a:t>
            </a:r>
            <a:r>
              <a:rPr lang="en-GB" dirty="0" smtClean="0">
                <a:latin typeface="Calibri"/>
              </a:rPr>
              <a:t>1.39 10</a:t>
            </a:r>
            <a:r>
              <a:rPr lang="en-GB" baseline="30000" dirty="0" smtClean="0">
                <a:latin typeface="Calibri"/>
              </a:rPr>
              <a:t>7</a:t>
            </a:r>
            <a:r>
              <a:rPr lang="en-GB" dirty="0" smtClean="0">
                <a:latin typeface="Calibri"/>
              </a:rPr>
              <a:t> p/s</a:t>
            </a:r>
            <a:endParaRPr lang="en-GB" dirty="0" smtClean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897023" y="3855299"/>
            <a:ext cx="76969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92497" y="2510493"/>
            <a:ext cx="76969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54500" y="2146443"/>
            <a:ext cx="292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BLM detection threshold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95100" y="3528060"/>
            <a:ext cx="349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maximum BLM sensitivity increase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629</Words>
  <Application>Microsoft Office PowerPoint</Application>
  <PresentationFormat>On-screen Show (4:3)</PresentationFormat>
  <Paragraphs>192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Energy deposition simulations for crystals MDs</vt:lpstr>
      <vt:lpstr>Introduction</vt:lpstr>
      <vt:lpstr>Simulation set-up</vt:lpstr>
      <vt:lpstr>PowerPoint Presentation</vt:lpstr>
      <vt:lpstr>Reference Scenario</vt:lpstr>
      <vt:lpstr>Crystal Channeling</vt:lpstr>
      <vt:lpstr>Crystal Amorphous</vt:lpstr>
      <vt:lpstr>Case 1 - BLM pattern comparison</vt:lpstr>
      <vt:lpstr>Case 2 - BLM signal comparison</vt:lpstr>
      <vt:lpstr>Case 3 - BLM signal comparison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IR7 7 TeV Beam 1 Crystal Collimation Study</dc:title>
  <dc:creator>Lefteris Skordis</dc:creator>
  <cp:lastModifiedBy>Eleftherios Skordis</cp:lastModifiedBy>
  <cp:revision>74</cp:revision>
  <dcterms:created xsi:type="dcterms:W3CDTF">2006-08-16T00:00:00Z</dcterms:created>
  <dcterms:modified xsi:type="dcterms:W3CDTF">2014-08-22T13:50:05Z</dcterms:modified>
</cp:coreProperties>
</file>