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12-Sep-2012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Short overview of experimental program with TBTS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Wilfrid Farabolini and Roger Ruber</a:t>
            </a:r>
          </a:p>
          <a:p>
            <a:r>
              <a:rPr lang="en-US" sz="1800" dirty="0" smtClean="0"/>
              <a:t>for the </a:t>
            </a:r>
          </a:p>
          <a:p>
            <a:r>
              <a:rPr lang="en-US" sz="1800" dirty="0" smtClean="0"/>
              <a:t>TBTS Team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Acceleration vs. RF power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Users\w\wfarabol\Documents\Presentations\Power_Acceleration calibration\accel_vs_pow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5486400" cy="4741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Acceleration vs. power is close to nominal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Power to be better processed (not peak nor mean but averaged during a filling time before a short probe beam pulse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Still some uncertainties about the RF coupler calibration and reliability (damaged ?)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 descr="\\cern.ch\dfs\Users\w\wfarabol\Desktop\Second period results\RF pulse 23jun_06h42.jpg"/>
          <p:cNvPicPr>
            <a:picLocks noChangeAspect="1" noChangeArrowheads="1"/>
          </p:cNvPicPr>
          <p:nvPr/>
        </p:nvPicPr>
        <p:blipFill>
          <a:blip r:embed="rId3" cstate="print"/>
          <a:srcRect l="2700" t="3857" r="4049" b="68719"/>
          <a:stretch>
            <a:fillRect/>
          </a:stretch>
        </p:blipFill>
        <p:spPr bwMode="auto">
          <a:xfrm>
            <a:off x="5791200" y="3657600"/>
            <a:ext cx="3190211" cy="180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RF power measurements using water temperatures differences and flow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447800"/>
            <a:ext cx="2971800" cy="1325563"/>
            <a:chOff x="2362810" y="3375965"/>
            <a:chExt cx="3662629" cy="1387450"/>
          </a:xfrm>
        </p:grpSpPr>
        <p:grpSp>
          <p:nvGrpSpPr>
            <p:cNvPr id="5" name="Group 50"/>
            <p:cNvGrpSpPr/>
            <p:nvPr/>
          </p:nvGrpSpPr>
          <p:grpSpPr>
            <a:xfrm>
              <a:off x="3200400" y="3886200"/>
              <a:ext cx="1977568" cy="430746"/>
              <a:chOff x="1543047" y="2362200"/>
              <a:chExt cx="3667126" cy="1257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71625" y="2781300"/>
                <a:ext cx="3571875" cy="838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42"/>
              <p:cNvGrpSpPr/>
              <p:nvPr/>
            </p:nvGrpSpPr>
            <p:grpSpPr>
              <a:xfrm>
                <a:off x="1847850" y="2781300"/>
                <a:ext cx="3067050" cy="352425"/>
                <a:chOff x="1847850" y="2781300"/>
                <a:chExt cx="3067050" cy="24765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039541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847850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10"/>
                <p:cNvCxnSpPr/>
                <p:nvPr/>
              </p:nvCxnSpPr>
              <p:spPr>
                <a:xfrm>
                  <a:off x="2422923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231232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806305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614614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189687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15"/>
                <p:cNvCxnSpPr/>
                <p:nvPr/>
              </p:nvCxnSpPr>
              <p:spPr>
                <a:xfrm>
                  <a:off x="2997996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16"/>
                <p:cNvCxnSpPr/>
                <p:nvPr/>
              </p:nvCxnSpPr>
              <p:spPr>
                <a:xfrm>
                  <a:off x="3573069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17"/>
                <p:cNvCxnSpPr/>
                <p:nvPr/>
              </p:nvCxnSpPr>
              <p:spPr>
                <a:xfrm>
                  <a:off x="3381378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18"/>
                <p:cNvCxnSpPr/>
                <p:nvPr/>
              </p:nvCxnSpPr>
              <p:spPr>
                <a:xfrm>
                  <a:off x="3956451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19"/>
                <p:cNvCxnSpPr/>
                <p:nvPr/>
              </p:nvCxnSpPr>
              <p:spPr>
                <a:xfrm>
                  <a:off x="3764760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20"/>
                <p:cNvCxnSpPr/>
                <p:nvPr/>
              </p:nvCxnSpPr>
              <p:spPr>
                <a:xfrm>
                  <a:off x="4339833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21"/>
                <p:cNvCxnSpPr/>
                <p:nvPr/>
              </p:nvCxnSpPr>
              <p:spPr>
                <a:xfrm>
                  <a:off x="4148142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22"/>
                <p:cNvCxnSpPr/>
                <p:nvPr/>
              </p:nvCxnSpPr>
              <p:spPr>
                <a:xfrm>
                  <a:off x="4723215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23"/>
                <p:cNvCxnSpPr/>
                <p:nvPr/>
              </p:nvCxnSpPr>
              <p:spPr>
                <a:xfrm>
                  <a:off x="4531524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4"/>
                <p:cNvCxnSpPr/>
                <p:nvPr/>
              </p:nvCxnSpPr>
              <p:spPr>
                <a:xfrm>
                  <a:off x="4914900" y="2781300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43"/>
              <p:cNvGrpSpPr/>
              <p:nvPr/>
            </p:nvGrpSpPr>
            <p:grpSpPr>
              <a:xfrm>
                <a:off x="1847850" y="3333749"/>
                <a:ext cx="3067050" cy="276225"/>
                <a:chOff x="1847850" y="3362325"/>
                <a:chExt cx="3067050" cy="24765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039541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47850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422923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231232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806305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614614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189687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997996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73069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381378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956451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764760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339833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148142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723215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531524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914900" y="3362325"/>
                  <a:ext cx="0" cy="24765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46"/>
              <p:cNvGrpSpPr/>
              <p:nvPr/>
            </p:nvGrpSpPr>
            <p:grpSpPr>
              <a:xfrm>
                <a:off x="1543047" y="2362200"/>
                <a:ext cx="342901" cy="409574"/>
                <a:chOff x="1543047" y="2362200"/>
                <a:chExt cx="342901" cy="40957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flipH="1">
                  <a:off x="1647824" y="2451741"/>
                  <a:ext cx="123826" cy="32003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flipH="1">
                  <a:off x="1543047" y="2362200"/>
                  <a:ext cx="342901" cy="8572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47"/>
              <p:cNvGrpSpPr/>
              <p:nvPr/>
            </p:nvGrpSpPr>
            <p:grpSpPr>
              <a:xfrm>
                <a:off x="4867272" y="2362200"/>
                <a:ext cx="342901" cy="409574"/>
                <a:chOff x="1543047" y="2362200"/>
                <a:chExt cx="342901" cy="409574"/>
              </a:xfrm>
            </p:grpSpPr>
            <p:sp>
              <p:nvSpPr>
                <p:cNvPr id="26" name="Rectangle 21"/>
                <p:cNvSpPr/>
                <p:nvPr/>
              </p:nvSpPr>
              <p:spPr>
                <a:xfrm flipH="1">
                  <a:off x="1647824" y="2451741"/>
                  <a:ext cx="123826" cy="32003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2"/>
                <p:cNvSpPr/>
                <p:nvPr/>
              </p:nvSpPr>
              <p:spPr>
                <a:xfrm flipH="1">
                  <a:off x="1543047" y="2362200"/>
                  <a:ext cx="342901" cy="8572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 flipH="1">
              <a:off x="3082158" y="4339066"/>
              <a:ext cx="2191407" cy="47297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alpha val="56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ghtning Bolt 6"/>
            <p:cNvSpPr/>
            <p:nvPr/>
          </p:nvSpPr>
          <p:spPr>
            <a:xfrm>
              <a:off x="2971800" y="3429000"/>
              <a:ext cx="304800" cy="381000"/>
            </a:xfrm>
            <a:prstGeom prst="lightningBol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ghtning Bolt 7"/>
            <p:cNvSpPr/>
            <p:nvPr/>
          </p:nvSpPr>
          <p:spPr>
            <a:xfrm flipV="1">
              <a:off x="5105400" y="3581400"/>
              <a:ext cx="228600" cy="228600"/>
            </a:xfrm>
            <a:prstGeom prst="lightningBol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651476" y="4321730"/>
              <a:ext cx="304800" cy="76200"/>
            </a:xfrm>
            <a:prstGeom prst="rightArrow">
              <a:avLst/>
            </a:prstGeom>
            <a:solidFill>
              <a:srgbClr val="00B05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430601" y="4318182"/>
              <a:ext cx="304800" cy="99848"/>
            </a:xfrm>
            <a:prstGeom prst="rightArrow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034002" y="4317099"/>
              <a:ext cx="45719" cy="9459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5278832" y="4317099"/>
              <a:ext cx="45719" cy="94594"/>
            </a:xfrm>
            <a:prstGeom prst="rect">
              <a:avLst/>
            </a:prstGeom>
            <a:solidFill>
              <a:srgbClr val="E43C3C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92071" y="3975811"/>
              <a:ext cx="285750" cy="304800"/>
            </a:xfrm>
            <a:prstGeom prst="rect">
              <a:avLst/>
            </a:prstGeom>
            <a:noFill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810" y="4202582"/>
              <a:ext cx="200025" cy="304800"/>
            </a:xfrm>
            <a:prstGeom prst="rect">
              <a:avLst/>
            </a:prstGeom>
            <a:noFill/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25389" y="3997757"/>
              <a:ext cx="400050" cy="304800"/>
            </a:xfrm>
            <a:prstGeom prst="rect">
              <a:avLst/>
            </a:prstGeom>
            <a:noFill/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83987" y="3412541"/>
              <a:ext cx="552450" cy="304800"/>
            </a:xfrm>
            <a:prstGeom prst="rect">
              <a:avLst/>
            </a:prstGeom>
            <a:noFill/>
          </p:spPr>
        </p:pic>
        <p:sp>
          <p:nvSpPr>
            <p:cNvPr id="17" name="Lightning Bolt 16"/>
            <p:cNvSpPr/>
            <p:nvPr/>
          </p:nvSpPr>
          <p:spPr>
            <a:xfrm>
              <a:off x="4652453" y="4403751"/>
              <a:ext cx="175564" cy="182880"/>
            </a:xfrm>
            <a:prstGeom prst="lightningBol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0320" y="3375965"/>
              <a:ext cx="438150" cy="304800"/>
            </a:xfrm>
            <a:prstGeom prst="rect">
              <a:avLst/>
            </a:prstGeom>
            <a:noFill/>
          </p:spPr>
        </p:pic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0703" y="4458615"/>
              <a:ext cx="781050" cy="304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299156" y="4389120"/>
              <a:ext cx="13708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Water cooling circuit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66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94"/>
          <a:stretch>
            <a:fillRect/>
          </a:stretch>
        </p:blipFill>
        <p:spPr bwMode="auto">
          <a:xfrm>
            <a:off x="304800" y="2895600"/>
            <a:ext cx="2432464" cy="381000"/>
          </a:xfrm>
          <a:prstGeom prst="rect">
            <a:avLst/>
          </a:prstGeom>
          <a:noFill/>
        </p:spPr>
      </p:pic>
      <p:pic>
        <p:nvPicPr>
          <p:cNvPr id="71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1609725" cy="381000"/>
          </a:xfrm>
          <a:prstGeom prst="rect">
            <a:avLst/>
          </a:prstGeom>
          <a:noFill/>
        </p:spPr>
      </p:pic>
      <p:pic>
        <p:nvPicPr>
          <p:cNvPr id="72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276600"/>
            <a:ext cx="1876425" cy="390525"/>
          </a:xfrm>
          <a:prstGeom prst="rect">
            <a:avLst/>
          </a:prstGeom>
          <a:noFill/>
        </p:spPr>
      </p:pic>
      <p:pic>
        <p:nvPicPr>
          <p:cNvPr id="73" name="Picture 2" descr="G:\Users\w\wfarabol\Documents\Presentations\Water Temperature Model\night_of_3July.jpg"/>
          <p:cNvPicPr>
            <a:picLocks noChangeAspect="1" noChangeArrowheads="1"/>
          </p:cNvPicPr>
          <p:nvPr/>
        </p:nvPicPr>
        <p:blipFill>
          <a:blip r:embed="rId11" cstate="print"/>
          <a:srcRect l="5939" r="6151" b="65774"/>
          <a:stretch>
            <a:fillRect/>
          </a:stretch>
        </p:blipFill>
        <p:spPr bwMode="auto">
          <a:xfrm>
            <a:off x="3962400" y="2819400"/>
            <a:ext cx="5121803" cy="1255127"/>
          </a:xfrm>
          <a:prstGeom prst="rect">
            <a:avLst/>
          </a:prstGeom>
          <a:noFill/>
        </p:spPr>
      </p:pic>
      <p:pic>
        <p:nvPicPr>
          <p:cNvPr id="74" name="Picture 73" descr="night_of_3July_raw_temperatures.jpg"/>
          <p:cNvPicPr>
            <a:picLocks noChangeAspect="1"/>
          </p:cNvPicPr>
          <p:nvPr/>
        </p:nvPicPr>
        <p:blipFill>
          <a:blip r:embed="rId12" cstate="print"/>
          <a:srcRect l="9544" r="7635"/>
          <a:stretch>
            <a:fillRect/>
          </a:stretch>
        </p:blipFill>
        <p:spPr>
          <a:xfrm>
            <a:off x="4191000" y="1447800"/>
            <a:ext cx="4814817" cy="1066800"/>
          </a:xfrm>
          <a:prstGeom prst="rect">
            <a:avLst/>
          </a:prstGeom>
        </p:spPr>
      </p:pic>
      <p:pic>
        <p:nvPicPr>
          <p:cNvPr id="75" name="Content Placeholder 5" descr="night_of_3July_detail1.jpg"/>
          <p:cNvPicPr>
            <a:picLocks noChangeAspect="1"/>
          </p:cNvPicPr>
          <p:nvPr/>
        </p:nvPicPr>
        <p:blipFill>
          <a:blip r:embed="rId13" cstate="print"/>
          <a:srcRect l="9264" t="64146" r="7102" b="4615"/>
          <a:stretch>
            <a:fillRect/>
          </a:stretch>
        </p:blipFill>
        <p:spPr>
          <a:xfrm>
            <a:off x="685800" y="4419600"/>
            <a:ext cx="7526903" cy="188116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724400" y="2362200"/>
            <a:ext cx="34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Raw temperature data from PT100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6800" y="6096000"/>
            <a:ext cx="676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Comparison between calorimetric method and RF couplers: </a:t>
            </a:r>
            <a:r>
              <a:rPr lang="en-US" dirty="0" smtClean="0">
                <a:solidFill>
                  <a:srgbClr val="FF0000"/>
                </a:solidFill>
              </a:rPr>
              <a:t>ratio 0.79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76800" y="3886200"/>
            <a:ext cx="380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Results from a finite differences model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3886200"/>
            <a:ext cx="433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Better accuracy with a higher repetition rate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RF power monitoring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PETS power 22ju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34" t="11357" r="6029" b="6814"/>
          <a:stretch>
            <a:fillRect/>
          </a:stretch>
        </p:blipFill>
        <p:spPr>
          <a:xfrm>
            <a:off x="228600" y="990600"/>
            <a:ext cx="4425344" cy="2940362"/>
          </a:xfrm>
        </p:spPr>
      </p:pic>
      <p:pic>
        <p:nvPicPr>
          <p:cNvPr id="6" name="Picture 5" descr="ACS power 22june.png"/>
          <p:cNvPicPr>
            <a:picLocks noChangeAspect="1"/>
          </p:cNvPicPr>
          <p:nvPr/>
        </p:nvPicPr>
        <p:blipFill>
          <a:blip r:embed="rId3" cstate="print"/>
          <a:srcRect l="8886" t="10902" r="6664" b="7723"/>
          <a:stretch>
            <a:fillRect/>
          </a:stretch>
        </p:blipFill>
        <p:spPr>
          <a:xfrm>
            <a:off x="4724400" y="990600"/>
            <a:ext cx="4351360" cy="2929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886200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PETS and ACS RF couplers data during 16 hours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Content Placeholder 3" descr="ACS power histogram.png"/>
          <p:cNvPicPr>
            <a:picLocks noChangeAspect="1"/>
          </p:cNvPicPr>
          <p:nvPr/>
        </p:nvPicPr>
        <p:blipFill>
          <a:blip r:embed="rId4" cstate="print"/>
          <a:srcRect t="15779"/>
          <a:stretch>
            <a:fillRect/>
          </a:stretch>
        </p:blipFill>
        <p:spPr>
          <a:xfrm>
            <a:off x="4343400" y="4343400"/>
            <a:ext cx="3125905" cy="2331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6695" y="6125980"/>
            <a:ext cx="300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Histogram of ACS power input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 statistics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BDs evolution 22june.png"/>
          <p:cNvPicPr>
            <a:picLocks noChangeAspect="1"/>
          </p:cNvPicPr>
          <p:nvPr/>
        </p:nvPicPr>
        <p:blipFill>
          <a:blip r:embed="rId2" cstate="print"/>
          <a:srcRect l="5989" t="15779" r="7320" b="4508"/>
          <a:stretch>
            <a:fillRect/>
          </a:stretch>
        </p:blipFill>
        <p:spPr>
          <a:xfrm>
            <a:off x="152400" y="1828800"/>
            <a:ext cx="4222223" cy="3438053"/>
          </a:xfrm>
          <a:prstGeom prst="rect">
            <a:avLst/>
          </a:prstGeom>
        </p:spPr>
      </p:pic>
      <p:pic>
        <p:nvPicPr>
          <p:cNvPr id="6" name="Picture 5" descr="BD repartion function 22june.png"/>
          <p:cNvPicPr>
            <a:picLocks noChangeAspect="1"/>
          </p:cNvPicPr>
          <p:nvPr/>
        </p:nvPicPr>
        <p:blipFill>
          <a:blip r:embed="rId3" cstate="print"/>
          <a:srcRect l="5235" t="13411" r="5758" b="4877"/>
          <a:stretch>
            <a:fillRect/>
          </a:stretch>
        </p:blipFill>
        <p:spPr>
          <a:xfrm>
            <a:off x="4530314" y="1828800"/>
            <a:ext cx="4349371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334000"/>
            <a:ext cx="243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BDs evolution with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Time between breakdown distribution compared to Poisson law for BDR = 7E-04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248400"/>
            <a:ext cx="578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Quite period without clusters (moderate RF power: 55 MW)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BDs signals analysis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RF pulse 22jun_20h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06" b="7713"/>
          <a:stretch>
            <a:fillRect/>
          </a:stretch>
        </p:blipFill>
        <p:spPr>
          <a:xfrm>
            <a:off x="533400" y="990600"/>
            <a:ext cx="2604572" cy="4147446"/>
          </a:xfrm>
        </p:spPr>
      </p:pic>
      <p:pic>
        <p:nvPicPr>
          <p:cNvPr id="5" name="Picture 4" descr="RF pulse 23jun_06h42.jpg"/>
          <p:cNvPicPr>
            <a:picLocks noChangeAspect="1"/>
          </p:cNvPicPr>
          <p:nvPr/>
        </p:nvPicPr>
        <p:blipFill>
          <a:blip r:embed="rId3" cstate="print"/>
          <a:srcRect t="3506" b="7713"/>
          <a:stretch>
            <a:fillRect/>
          </a:stretch>
        </p:blipFill>
        <p:spPr>
          <a:xfrm>
            <a:off x="5715000" y="1066800"/>
            <a:ext cx="2612571" cy="4160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81600"/>
            <a:ext cx="622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3 different records from the same batch (night of the 22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June)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RF pulse 22jun_20h23.jpg"/>
          <p:cNvPicPr>
            <a:picLocks noChangeAspect="1"/>
          </p:cNvPicPr>
          <p:nvPr/>
        </p:nvPicPr>
        <p:blipFill>
          <a:blip r:embed="rId4" cstate="print"/>
          <a:srcRect l="2025" t="3506" r="3375" b="7713"/>
          <a:stretch>
            <a:fillRect/>
          </a:stretch>
        </p:blipFill>
        <p:spPr>
          <a:xfrm>
            <a:off x="3200401" y="1019565"/>
            <a:ext cx="2472522" cy="4162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562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Many information to be derived: consistency between BD from RF coupler and FCU edge , phase stability of RF output, phase drift of RF reflected, 2 staged BDs often visible on RF output, correlation RF input / RF reflected after BD, RF input perturbations induced by RF reflected…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BDs location within ACS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6899" y="1111626"/>
            <a:ext cx="2688885" cy="1452911"/>
            <a:chOff x="355227" y="1039901"/>
            <a:chExt cx="3759574" cy="1931569"/>
          </a:xfrm>
        </p:grpSpPr>
        <p:grpSp>
          <p:nvGrpSpPr>
            <p:cNvPr id="5" name="Group 121"/>
            <p:cNvGrpSpPr/>
            <p:nvPr/>
          </p:nvGrpSpPr>
          <p:grpSpPr>
            <a:xfrm>
              <a:off x="1102659" y="1667990"/>
              <a:ext cx="2294965" cy="625057"/>
              <a:chOff x="1400174" y="1838325"/>
              <a:chExt cx="2867023" cy="914400"/>
            </a:xfrm>
          </p:grpSpPr>
          <p:grpSp>
            <p:nvGrpSpPr>
              <p:cNvPr id="13" name="Group 50"/>
              <p:cNvGrpSpPr/>
              <p:nvPr/>
            </p:nvGrpSpPr>
            <p:grpSpPr>
              <a:xfrm>
                <a:off x="1400174" y="2057400"/>
                <a:ext cx="2867023" cy="695325"/>
                <a:chOff x="1543047" y="2362200"/>
                <a:chExt cx="3667126" cy="12573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571625" y="2781300"/>
                  <a:ext cx="3571875" cy="8382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42"/>
                <p:cNvGrpSpPr/>
                <p:nvPr/>
              </p:nvGrpSpPr>
              <p:grpSpPr>
                <a:xfrm>
                  <a:off x="1847850" y="2781300"/>
                  <a:ext cx="3067050" cy="352425"/>
                  <a:chOff x="1847850" y="2781300"/>
                  <a:chExt cx="3067050" cy="24765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039541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84785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10"/>
                  <p:cNvCxnSpPr/>
                  <p:nvPr/>
                </p:nvCxnSpPr>
                <p:spPr>
                  <a:xfrm>
                    <a:off x="2422923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231232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806305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614614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189687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15"/>
                  <p:cNvCxnSpPr/>
                  <p:nvPr/>
                </p:nvCxnSpPr>
                <p:spPr>
                  <a:xfrm>
                    <a:off x="2997996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16"/>
                  <p:cNvCxnSpPr/>
                  <p:nvPr/>
                </p:nvCxnSpPr>
                <p:spPr>
                  <a:xfrm>
                    <a:off x="3573069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17"/>
                  <p:cNvCxnSpPr/>
                  <p:nvPr/>
                </p:nvCxnSpPr>
                <p:spPr>
                  <a:xfrm>
                    <a:off x="3381378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18"/>
                  <p:cNvCxnSpPr/>
                  <p:nvPr/>
                </p:nvCxnSpPr>
                <p:spPr>
                  <a:xfrm>
                    <a:off x="3956451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19"/>
                  <p:cNvCxnSpPr/>
                  <p:nvPr/>
                </p:nvCxnSpPr>
                <p:spPr>
                  <a:xfrm>
                    <a:off x="376476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20"/>
                  <p:cNvCxnSpPr/>
                  <p:nvPr/>
                </p:nvCxnSpPr>
                <p:spPr>
                  <a:xfrm>
                    <a:off x="4339833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21"/>
                  <p:cNvCxnSpPr/>
                  <p:nvPr/>
                </p:nvCxnSpPr>
                <p:spPr>
                  <a:xfrm>
                    <a:off x="4148142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22"/>
                  <p:cNvCxnSpPr/>
                  <p:nvPr/>
                </p:nvCxnSpPr>
                <p:spPr>
                  <a:xfrm>
                    <a:off x="4723215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23"/>
                  <p:cNvCxnSpPr/>
                  <p:nvPr/>
                </p:nvCxnSpPr>
                <p:spPr>
                  <a:xfrm>
                    <a:off x="4531524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24"/>
                  <p:cNvCxnSpPr/>
                  <p:nvPr/>
                </p:nvCxnSpPr>
                <p:spPr>
                  <a:xfrm>
                    <a:off x="491490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43"/>
                <p:cNvGrpSpPr/>
                <p:nvPr/>
              </p:nvGrpSpPr>
              <p:grpSpPr>
                <a:xfrm>
                  <a:off x="1847850" y="3333749"/>
                  <a:ext cx="3067050" cy="276225"/>
                  <a:chOff x="1847850" y="3362325"/>
                  <a:chExt cx="3067050" cy="24765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39541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84785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422923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231232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806305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614614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189687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97996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573069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381378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956451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76476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4339833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148142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723215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531524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91490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46"/>
                <p:cNvGrpSpPr/>
                <p:nvPr/>
              </p:nvGrpSpPr>
              <p:grpSpPr>
                <a:xfrm>
                  <a:off x="1543047" y="2362200"/>
                  <a:ext cx="342901" cy="409574"/>
                  <a:chOff x="1543047" y="2362200"/>
                  <a:chExt cx="342901" cy="409574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 flipH="1">
                    <a:off x="1647824" y="2451741"/>
                    <a:ext cx="123826" cy="320033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flipH="1">
                    <a:off x="1543047" y="2362200"/>
                    <a:ext cx="342901" cy="85724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47"/>
                <p:cNvGrpSpPr/>
                <p:nvPr/>
              </p:nvGrpSpPr>
              <p:grpSpPr>
                <a:xfrm>
                  <a:off x="4867272" y="2362200"/>
                  <a:ext cx="342901" cy="409574"/>
                  <a:chOff x="1543047" y="2362200"/>
                  <a:chExt cx="342901" cy="409574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 flipH="1">
                    <a:off x="1647824" y="2451741"/>
                    <a:ext cx="123826" cy="320033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 flipH="1">
                    <a:off x="1543047" y="2362200"/>
                    <a:ext cx="342901" cy="85724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5-Point Star 13"/>
              <p:cNvSpPr/>
              <p:nvPr/>
            </p:nvSpPr>
            <p:spPr>
              <a:xfrm>
                <a:off x="2266950" y="2381250"/>
                <a:ext cx="180975" cy="180975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33525" y="1838325"/>
                <a:ext cx="704850" cy="676275"/>
              </a:xfrm>
              <a:custGeom>
                <a:avLst/>
                <a:gdLst>
                  <a:gd name="connsiteX0" fmla="*/ 704850 w 704850"/>
                  <a:gd name="connsiteY0" fmla="*/ 676275 h 676275"/>
                  <a:gd name="connsiteX1" fmla="*/ 0 w 704850"/>
                  <a:gd name="connsiteY1" fmla="*/ 676275 h 676275"/>
                  <a:gd name="connsiteX2" fmla="*/ 9525 w 704850"/>
                  <a:gd name="connsiteY2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850" h="676275">
                    <a:moveTo>
                      <a:pt x="704850" y="676275"/>
                    </a:moveTo>
                    <a:lnTo>
                      <a:pt x="0" y="676275"/>
                    </a:lnTo>
                    <a:lnTo>
                      <a:pt x="9525" y="0"/>
                    </a:ln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466975" y="1838325"/>
                <a:ext cx="1676400" cy="676275"/>
              </a:xfrm>
              <a:custGeom>
                <a:avLst/>
                <a:gdLst>
                  <a:gd name="connsiteX0" fmla="*/ 704850 w 704850"/>
                  <a:gd name="connsiteY0" fmla="*/ 676275 h 676275"/>
                  <a:gd name="connsiteX1" fmla="*/ 0 w 704850"/>
                  <a:gd name="connsiteY1" fmla="*/ 676275 h 676275"/>
                  <a:gd name="connsiteX2" fmla="*/ 9525 w 704850"/>
                  <a:gd name="connsiteY2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850" h="676275">
                    <a:moveTo>
                      <a:pt x="704850" y="676275"/>
                    </a:moveTo>
                    <a:lnTo>
                      <a:pt x="0" y="676275"/>
                    </a:lnTo>
                    <a:lnTo>
                      <a:pt x="9525" y="0"/>
                    </a:ln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26"/>
            <p:cNvGrpSpPr/>
            <p:nvPr/>
          </p:nvGrpSpPr>
          <p:grpSpPr>
            <a:xfrm>
              <a:off x="355227" y="1066792"/>
              <a:ext cx="1455644" cy="630925"/>
              <a:chOff x="857250" y="1200150"/>
              <a:chExt cx="1638300" cy="66921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57250" y="1200150"/>
                <a:ext cx="1371600" cy="66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Reflected rising edge</a:t>
                </a:r>
                <a:endParaRPr lang="en-US" sz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076450" y="1362075"/>
                <a:ext cx="419100" cy="247650"/>
              </a:xfrm>
              <a:custGeom>
                <a:avLst/>
                <a:gdLst>
                  <a:gd name="connsiteX0" fmla="*/ 0 w 419100"/>
                  <a:gd name="connsiteY0" fmla="*/ 247650 h 247650"/>
                  <a:gd name="connsiteX1" fmla="*/ 219075 w 419100"/>
                  <a:gd name="connsiteY1" fmla="*/ 247650 h 247650"/>
                  <a:gd name="connsiteX2" fmla="*/ 257175 w 419100"/>
                  <a:gd name="connsiteY2" fmla="*/ 0 h 247650"/>
                  <a:gd name="connsiteX3" fmla="*/ 419100 w 419100"/>
                  <a:gd name="connsiteY3" fmla="*/ 0 h 247650"/>
                  <a:gd name="connsiteX4" fmla="*/ 419100 w 419100"/>
                  <a:gd name="connsiteY4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247650">
                    <a:moveTo>
                      <a:pt x="0" y="247650"/>
                    </a:moveTo>
                    <a:lnTo>
                      <a:pt x="219075" y="247650"/>
                    </a:lnTo>
                    <a:lnTo>
                      <a:pt x="257175" y="0"/>
                    </a:lnTo>
                    <a:lnTo>
                      <a:pt x="419100" y="0"/>
                    </a:lnTo>
                    <a:lnTo>
                      <a:pt x="4191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28"/>
            <p:cNvGrpSpPr/>
            <p:nvPr/>
          </p:nvGrpSpPr>
          <p:grpSpPr>
            <a:xfrm>
              <a:off x="2293284" y="1039901"/>
              <a:ext cx="1570505" cy="572842"/>
              <a:chOff x="3019425" y="1209675"/>
              <a:chExt cx="1714500" cy="56548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19425" y="1209675"/>
                <a:ext cx="1371600" cy="565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Transmitted falling edge</a:t>
                </a:r>
                <a:endParaRPr lang="en-US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4314825" y="1409700"/>
                <a:ext cx="419100" cy="247650"/>
              </a:xfrm>
              <a:custGeom>
                <a:avLst/>
                <a:gdLst>
                  <a:gd name="connsiteX0" fmla="*/ 0 w 419100"/>
                  <a:gd name="connsiteY0" fmla="*/ 247650 h 247650"/>
                  <a:gd name="connsiteX1" fmla="*/ 219075 w 419100"/>
                  <a:gd name="connsiteY1" fmla="*/ 247650 h 247650"/>
                  <a:gd name="connsiteX2" fmla="*/ 257175 w 419100"/>
                  <a:gd name="connsiteY2" fmla="*/ 0 h 247650"/>
                  <a:gd name="connsiteX3" fmla="*/ 419100 w 419100"/>
                  <a:gd name="connsiteY3" fmla="*/ 0 h 247650"/>
                  <a:gd name="connsiteX4" fmla="*/ 419100 w 419100"/>
                  <a:gd name="connsiteY4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247650">
                    <a:moveTo>
                      <a:pt x="0" y="247650"/>
                    </a:moveTo>
                    <a:lnTo>
                      <a:pt x="219075" y="247650"/>
                    </a:lnTo>
                    <a:lnTo>
                      <a:pt x="257175" y="0"/>
                    </a:lnTo>
                    <a:lnTo>
                      <a:pt x="419100" y="0"/>
                    </a:lnTo>
                    <a:lnTo>
                      <a:pt x="4191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55813" y="2357710"/>
              <a:ext cx="3558988" cy="613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6600"/>
                  </a:solidFill>
                </a:rPr>
                <a:t>1</a:t>
              </a:r>
              <a:r>
                <a:rPr lang="en-US" sz="1200" baseline="30000" dirty="0" smtClean="0">
                  <a:solidFill>
                    <a:srgbClr val="006600"/>
                  </a:solidFill>
                </a:rPr>
                <a:t>st</a:t>
              </a:r>
              <a:r>
                <a:rPr lang="en-US" sz="1200" dirty="0" smtClean="0">
                  <a:solidFill>
                    <a:srgbClr val="006600"/>
                  </a:solidFill>
                </a:rPr>
                <a:t> method (transmission): looking at BD position when BD strikes</a:t>
              </a:r>
              <a:endParaRPr lang="en-US" sz="1200" dirty="0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6215921" y="1066800"/>
            <a:ext cx="2488605" cy="1480529"/>
            <a:chOff x="301217" y="2852523"/>
            <a:chExt cx="3634289" cy="2152629"/>
          </a:xfrm>
        </p:grpSpPr>
        <p:grpSp>
          <p:nvGrpSpPr>
            <p:cNvPr id="61" name="Group 123"/>
            <p:cNvGrpSpPr/>
            <p:nvPr/>
          </p:nvGrpSpPr>
          <p:grpSpPr>
            <a:xfrm>
              <a:off x="1021977" y="3433474"/>
              <a:ext cx="2314570" cy="867367"/>
              <a:chOff x="1428749" y="3667125"/>
              <a:chExt cx="2867023" cy="1181100"/>
            </a:xfrm>
          </p:grpSpPr>
          <p:grpSp>
            <p:nvGrpSpPr>
              <p:cNvPr id="69" name="Group 51"/>
              <p:cNvGrpSpPr/>
              <p:nvPr/>
            </p:nvGrpSpPr>
            <p:grpSpPr>
              <a:xfrm>
                <a:off x="1428749" y="4152900"/>
                <a:ext cx="2867023" cy="695325"/>
                <a:chOff x="1543047" y="2362200"/>
                <a:chExt cx="3667126" cy="12573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571625" y="2781300"/>
                  <a:ext cx="3571875" cy="8382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" name="Group 53"/>
                <p:cNvGrpSpPr/>
                <p:nvPr/>
              </p:nvGrpSpPr>
              <p:grpSpPr>
                <a:xfrm>
                  <a:off x="1847850" y="2781300"/>
                  <a:ext cx="3067050" cy="352425"/>
                  <a:chOff x="1847850" y="2781300"/>
                  <a:chExt cx="3067050" cy="24765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2039541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184785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2422923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2231232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2806305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2614614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189687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2997996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573069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381378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956451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376476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4339833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4148142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4723215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4531524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4914900" y="2781300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54"/>
                <p:cNvGrpSpPr/>
                <p:nvPr/>
              </p:nvGrpSpPr>
              <p:grpSpPr>
                <a:xfrm>
                  <a:off x="1847850" y="3333749"/>
                  <a:ext cx="3067050" cy="276225"/>
                  <a:chOff x="1847850" y="3362325"/>
                  <a:chExt cx="3067050" cy="247650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2039541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184785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2422923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2231232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2806305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66"/>
                  <p:cNvCxnSpPr/>
                  <p:nvPr/>
                </p:nvCxnSpPr>
                <p:spPr>
                  <a:xfrm>
                    <a:off x="2614614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3189687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2997996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573069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381378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71"/>
                  <p:cNvCxnSpPr/>
                  <p:nvPr/>
                </p:nvCxnSpPr>
                <p:spPr>
                  <a:xfrm>
                    <a:off x="3956451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72"/>
                  <p:cNvCxnSpPr/>
                  <p:nvPr/>
                </p:nvCxnSpPr>
                <p:spPr>
                  <a:xfrm>
                    <a:off x="376476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73"/>
                  <p:cNvCxnSpPr/>
                  <p:nvPr/>
                </p:nvCxnSpPr>
                <p:spPr>
                  <a:xfrm>
                    <a:off x="4339833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74"/>
                  <p:cNvCxnSpPr/>
                  <p:nvPr/>
                </p:nvCxnSpPr>
                <p:spPr>
                  <a:xfrm>
                    <a:off x="4148142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4723215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4531524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4914900" y="3362325"/>
                    <a:ext cx="0" cy="247650"/>
                  </a:xfrm>
                  <a:prstGeom prst="line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55"/>
                <p:cNvGrpSpPr/>
                <p:nvPr/>
              </p:nvGrpSpPr>
              <p:grpSpPr>
                <a:xfrm>
                  <a:off x="1543047" y="2362200"/>
                  <a:ext cx="342901" cy="409574"/>
                  <a:chOff x="1543047" y="2362200"/>
                  <a:chExt cx="342901" cy="409574"/>
                </a:xfrm>
              </p:grpSpPr>
              <p:sp>
                <p:nvSpPr>
                  <p:cNvPr id="80" name="Rectangle 59"/>
                  <p:cNvSpPr/>
                  <p:nvPr/>
                </p:nvSpPr>
                <p:spPr>
                  <a:xfrm flipH="1">
                    <a:off x="1647824" y="2451741"/>
                    <a:ext cx="123826" cy="320033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60"/>
                  <p:cNvSpPr/>
                  <p:nvPr/>
                </p:nvSpPr>
                <p:spPr>
                  <a:xfrm flipH="1">
                    <a:off x="1543047" y="2362200"/>
                    <a:ext cx="342901" cy="85724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56"/>
                <p:cNvGrpSpPr/>
                <p:nvPr/>
              </p:nvGrpSpPr>
              <p:grpSpPr>
                <a:xfrm>
                  <a:off x="4867272" y="2362200"/>
                  <a:ext cx="342901" cy="409574"/>
                  <a:chOff x="1543047" y="2362200"/>
                  <a:chExt cx="342901" cy="409574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 flipH="1">
                    <a:off x="1647824" y="2451741"/>
                    <a:ext cx="123826" cy="320033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58"/>
                  <p:cNvSpPr/>
                  <p:nvPr/>
                </p:nvSpPr>
                <p:spPr>
                  <a:xfrm flipH="1">
                    <a:off x="1543047" y="2362200"/>
                    <a:ext cx="342901" cy="85724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0" name="5-Point Star 69"/>
              <p:cNvSpPr/>
              <p:nvPr/>
            </p:nvSpPr>
            <p:spPr>
              <a:xfrm>
                <a:off x="2266950" y="4495800"/>
                <a:ext cx="180975" cy="180975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590675" y="3810000"/>
                <a:ext cx="704850" cy="771525"/>
              </a:xfrm>
              <a:custGeom>
                <a:avLst/>
                <a:gdLst>
                  <a:gd name="connsiteX0" fmla="*/ 704850 w 704850"/>
                  <a:gd name="connsiteY0" fmla="*/ 676275 h 676275"/>
                  <a:gd name="connsiteX1" fmla="*/ 0 w 704850"/>
                  <a:gd name="connsiteY1" fmla="*/ 676275 h 676275"/>
                  <a:gd name="connsiteX2" fmla="*/ 9525 w 704850"/>
                  <a:gd name="connsiteY2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850" h="676275">
                    <a:moveTo>
                      <a:pt x="704850" y="676275"/>
                    </a:moveTo>
                    <a:lnTo>
                      <a:pt x="0" y="676275"/>
                    </a:lnTo>
                    <a:lnTo>
                      <a:pt x="9525" y="0"/>
                    </a:ln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 rot="5400000" flipH="1">
                <a:off x="1414461" y="3771901"/>
                <a:ext cx="995363" cy="785812"/>
              </a:xfrm>
              <a:custGeom>
                <a:avLst/>
                <a:gdLst>
                  <a:gd name="connsiteX0" fmla="*/ 704850 w 704850"/>
                  <a:gd name="connsiteY0" fmla="*/ 676275 h 676275"/>
                  <a:gd name="connsiteX1" fmla="*/ 0 w 704850"/>
                  <a:gd name="connsiteY1" fmla="*/ 676275 h 676275"/>
                  <a:gd name="connsiteX2" fmla="*/ 9525 w 704850"/>
                  <a:gd name="connsiteY2" fmla="*/ 0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850" h="676275">
                    <a:moveTo>
                      <a:pt x="704850" y="676275"/>
                    </a:moveTo>
                    <a:lnTo>
                      <a:pt x="0" y="676275"/>
                    </a:lnTo>
                    <a:lnTo>
                      <a:pt x="9525" y="0"/>
                    </a:ln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129"/>
            <p:cNvGrpSpPr/>
            <p:nvPr/>
          </p:nvGrpSpPr>
          <p:grpSpPr>
            <a:xfrm>
              <a:off x="301217" y="2852523"/>
              <a:ext cx="1312011" cy="626492"/>
              <a:chOff x="-20448" y="3209118"/>
              <a:chExt cx="1516088" cy="84525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-20448" y="3209118"/>
                <a:ext cx="1439749" cy="84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Input  falling edge</a:t>
                </a:r>
                <a:endParaRPr lang="en-US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flipV="1">
                <a:off x="1076540" y="3376109"/>
                <a:ext cx="419100" cy="247651"/>
              </a:xfrm>
              <a:custGeom>
                <a:avLst/>
                <a:gdLst>
                  <a:gd name="connsiteX0" fmla="*/ 0 w 419100"/>
                  <a:gd name="connsiteY0" fmla="*/ 247650 h 247650"/>
                  <a:gd name="connsiteX1" fmla="*/ 219075 w 419100"/>
                  <a:gd name="connsiteY1" fmla="*/ 247650 h 247650"/>
                  <a:gd name="connsiteX2" fmla="*/ 257175 w 419100"/>
                  <a:gd name="connsiteY2" fmla="*/ 0 h 247650"/>
                  <a:gd name="connsiteX3" fmla="*/ 419100 w 419100"/>
                  <a:gd name="connsiteY3" fmla="*/ 0 h 247650"/>
                  <a:gd name="connsiteX4" fmla="*/ 419100 w 419100"/>
                  <a:gd name="connsiteY4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247650">
                    <a:moveTo>
                      <a:pt x="0" y="247650"/>
                    </a:moveTo>
                    <a:lnTo>
                      <a:pt x="219075" y="247650"/>
                    </a:lnTo>
                    <a:lnTo>
                      <a:pt x="257175" y="0"/>
                    </a:lnTo>
                    <a:lnTo>
                      <a:pt x="419100" y="0"/>
                    </a:lnTo>
                    <a:lnTo>
                      <a:pt x="4191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130"/>
            <p:cNvGrpSpPr/>
            <p:nvPr/>
          </p:nvGrpSpPr>
          <p:grpSpPr>
            <a:xfrm>
              <a:off x="1127304" y="3301396"/>
              <a:ext cx="1505610" cy="626493"/>
              <a:chOff x="1833870" y="3482406"/>
              <a:chExt cx="1706358" cy="64783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833870" y="3482406"/>
                <a:ext cx="1465402" cy="64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Reflected falling edge</a:t>
                </a:r>
                <a:endParaRPr lang="en-US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flipV="1">
                <a:off x="3121128" y="3706042"/>
                <a:ext cx="419100" cy="247650"/>
              </a:xfrm>
              <a:custGeom>
                <a:avLst/>
                <a:gdLst>
                  <a:gd name="connsiteX0" fmla="*/ 0 w 419100"/>
                  <a:gd name="connsiteY0" fmla="*/ 247650 h 247650"/>
                  <a:gd name="connsiteX1" fmla="*/ 219075 w 419100"/>
                  <a:gd name="connsiteY1" fmla="*/ 247650 h 247650"/>
                  <a:gd name="connsiteX2" fmla="*/ 257175 w 419100"/>
                  <a:gd name="connsiteY2" fmla="*/ 0 h 247650"/>
                  <a:gd name="connsiteX3" fmla="*/ 419100 w 419100"/>
                  <a:gd name="connsiteY3" fmla="*/ 0 h 247650"/>
                  <a:gd name="connsiteX4" fmla="*/ 419100 w 419100"/>
                  <a:gd name="connsiteY4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247650">
                    <a:moveTo>
                      <a:pt x="0" y="247650"/>
                    </a:moveTo>
                    <a:lnTo>
                      <a:pt x="219075" y="247650"/>
                    </a:lnTo>
                    <a:lnTo>
                      <a:pt x="257175" y="0"/>
                    </a:lnTo>
                    <a:lnTo>
                      <a:pt x="419100" y="0"/>
                    </a:lnTo>
                    <a:lnTo>
                      <a:pt x="4191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645459" y="4338909"/>
              <a:ext cx="3290047" cy="66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6600"/>
                  </a:solidFill>
                </a:rPr>
                <a:t>4</a:t>
              </a:r>
              <a:r>
                <a:rPr lang="en-US" sz="1200" baseline="30000" dirty="0" smtClean="0">
                  <a:solidFill>
                    <a:srgbClr val="006600"/>
                  </a:solidFill>
                </a:rPr>
                <a:t>th</a:t>
              </a:r>
              <a:r>
                <a:rPr lang="en-US" sz="1200" dirty="0" smtClean="0">
                  <a:solidFill>
                    <a:srgbClr val="006600"/>
                  </a:solidFill>
                </a:rPr>
                <a:t> method (echo): looking at BD position when RF pulse stops</a:t>
              </a:r>
              <a:endParaRPr lang="en-US" sz="1200" dirty="0"/>
            </a:p>
          </p:txBody>
        </p:sp>
      </p:grpSp>
      <p:grpSp>
        <p:nvGrpSpPr>
          <p:cNvPr id="117" name="Group 121"/>
          <p:cNvGrpSpPr/>
          <p:nvPr/>
        </p:nvGrpSpPr>
        <p:grpSpPr>
          <a:xfrm>
            <a:off x="3658771" y="1584070"/>
            <a:ext cx="1641382" cy="470163"/>
            <a:chOff x="1400174" y="1838325"/>
            <a:chExt cx="2867023" cy="914400"/>
          </a:xfrm>
        </p:grpSpPr>
        <p:grpSp>
          <p:nvGrpSpPr>
            <p:cNvPr id="125" name="Group 50"/>
            <p:cNvGrpSpPr/>
            <p:nvPr/>
          </p:nvGrpSpPr>
          <p:grpSpPr>
            <a:xfrm>
              <a:off x="1400174" y="2057400"/>
              <a:ext cx="2867023" cy="695325"/>
              <a:chOff x="1543047" y="2362200"/>
              <a:chExt cx="3667126" cy="12573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571625" y="2781300"/>
                <a:ext cx="3571875" cy="8382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42"/>
              <p:cNvGrpSpPr/>
              <p:nvPr/>
            </p:nvGrpSpPr>
            <p:grpSpPr>
              <a:xfrm>
                <a:off x="1847850" y="2781300"/>
                <a:ext cx="3067050" cy="352425"/>
                <a:chOff x="1847850" y="2781300"/>
                <a:chExt cx="3067050" cy="24765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039541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847850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0"/>
                <p:cNvCxnSpPr/>
                <p:nvPr/>
              </p:nvCxnSpPr>
              <p:spPr>
                <a:xfrm>
                  <a:off x="2422923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231232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806305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2614614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3189687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5"/>
                <p:cNvCxnSpPr/>
                <p:nvPr/>
              </p:nvCxnSpPr>
              <p:spPr>
                <a:xfrm>
                  <a:off x="2997996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"/>
                <p:cNvCxnSpPr/>
                <p:nvPr/>
              </p:nvCxnSpPr>
              <p:spPr>
                <a:xfrm>
                  <a:off x="3573069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7"/>
                <p:cNvCxnSpPr/>
                <p:nvPr/>
              </p:nvCxnSpPr>
              <p:spPr>
                <a:xfrm>
                  <a:off x="3381378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8"/>
                <p:cNvCxnSpPr/>
                <p:nvPr/>
              </p:nvCxnSpPr>
              <p:spPr>
                <a:xfrm>
                  <a:off x="3956451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9"/>
                <p:cNvCxnSpPr/>
                <p:nvPr/>
              </p:nvCxnSpPr>
              <p:spPr>
                <a:xfrm>
                  <a:off x="3764760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20"/>
                <p:cNvCxnSpPr/>
                <p:nvPr/>
              </p:nvCxnSpPr>
              <p:spPr>
                <a:xfrm>
                  <a:off x="4339833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21"/>
                <p:cNvCxnSpPr/>
                <p:nvPr/>
              </p:nvCxnSpPr>
              <p:spPr>
                <a:xfrm>
                  <a:off x="4148142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22"/>
                <p:cNvCxnSpPr/>
                <p:nvPr/>
              </p:nvCxnSpPr>
              <p:spPr>
                <a:xfrm>
                  <a:off x="4723215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23"/>
                <p:cNvCxnSpPr/>
                <p:nvPr/>
              </p:nvCxnSpPr>
              <p:spPr>
                <a:xfrm>
                  <a:off x="4531524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24"/>
                <p:cNvCxnSpPr/>
                <p:nvPr/>
              </p:nvCxnSpPr>
              <p:spPr>
                <a:xfrm>
                  <a:off x="4914900" y="2781300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43"/>
              <p:cNvGrpSpPr/>
              <p:nvPr/>
            </p:nvGrpSpPr>
            <p:grpSpPr>
              <a:xfrm>
                <a:off x="1847850" y="3333749"/>
                <a:ext cx="3067050" cy="276225"/>
                <a:chOff x="1847850" y="3362325"/>
                <a:chExt cx="3067050" cy="247650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39541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847850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422923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231232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806305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614614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189687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2997996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3573069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3381378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3956451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3764760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4339833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148142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4723215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4531524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914900" y="3362325"/>
                  <a:ext cx="0" cy="24765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46"/>
              <p:cNvGrpSpPr/>
              <p:nvPr/>
            </p:nvGrpSpPr>
            <p:grpSpPr>
              <a:xfrm>
                <a:off x="1543047" y="2362200"/>
                <a:ext cx="342901" cy="409574"/>
                <a:chOff x="1543047" y="2362200"/>
                <a:chExt cx="342901" cy="409574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 flipH="1">
                  <a:off x="1647824" y="2451741"/>
                  <a:ext cx="123826" cy="32003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 flipH="1">
                  <a:off x="1543047" y="2362200"/>
                  <a:ext cx="342901" cy="8572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47"/>
              <p:cNvGrpSpPr/>
              <p:nvPr/>
            </p:nvGrpSpPr>
            <p:grpSpPr>
              <a:xfrm>
                <a:off x="4867272" y="2362200"/>
                <a:ext cx="342901" cy="409574"/>
                <a:chOff x="1543047" y="2362200"/>
                <a:chExt cx="342901" cy="409574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 flipH="1">
                  <a:off x="1647824" y="2451741"/>
                  <a:ext cx="123826" cy="32003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 flipH="1">
                  <a:off x="1543047" y="2362200"/>
                  <a:ext cx="342901" cy="85724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6" name="5-Point Star 125"/>
            <p:cNvSpPr/>
            <p:nvPr/>
          </p:nvSpPr>
          <p:spPr>
            <a:xfrm>
              <a:off x="2266950" y="2381250"/>
              <a:ext cx="180975" cy="18097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33525" y="1838325"/>
              <a:ext cx="704850" cy="676275"/>
            </a:xfrm>
            <a:custGeom>
              <a:avLst/>
              <a:gdLst>
                <a:gd name="connsiteX0" fmla="*/ 704850 w 704850"/>
                <a:gd name="connsiteY0" fmla="*/ 676275 h 676275"/>
                <a:gd name="connsiteX1" fmla="*/ 0 w 704850"/>
                <a:gd name="connsiteY1" fmla="*/ 676275 h 676275"/>
                <a:gd name="connsiteX2" fmla="*/ 9525 w 704850"/>
                <a:gd name="connsiteY2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676275">
                  <a:moveTo>
                    <a:pt x="704850" y="676275"/>
                  </a:moveTo>
                  <a:lnTo>
                    <a:pt x="0" y="676275"/>
                  </a:lnTo>
                  <a:lnTo>
                    <a:pt x="9525" y="0"/>
                  </a:ln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 flipH="1">
              <a:off x="2466975" y="1838325"/>
              <a:ext cx="1676400" cy="676275"/>
            </a:xfrm>
            <a:custGeom>
              <a:avLst/>
              <a:gdLst>
                <a:gd name="connsiteX0" fmla="*/ 704850 w 704850"/>
                <a:gd name="connsiteY0" fmla="*/ 676275 h 676275"/>
                <a:gd name="connsiteX1" fmla="*/ 0 w 704850"/>
                <a:gd name="connsiteY1" fmla="*/ 676275 h 676275"/>
                <a:gd name="connsiteX2" fmla="*/ 9525 w 704850"/>
                <a:gd name="connsiteY2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676275">
                  <a:moveTo>
                    <a:pt x="704850" y="676275"/>
                  </a:moveTo>
                  <a:lnTo>
                    <a:pt x="0" y="676275"/>
                  </a:lnTo>
                  <a:lnTo>
                    <a:pt x="9525" y="0"/>
                  </a:ln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26"/>
          <p:cNvGrpSpPr/>
          <p:nvPr/>
        </p:nvGrpSpPr>
        <p:grpSpPr>
          <a:xfrm>
            <a:off x="2913089" y="1172980"/>
            <a:ext cx="1041091" cy="474577"/>
            <a:chOff x="857250" y="1200150"/>
            <a:chExt cx="1638300" cy="669214"/>
          </a:xfrm>
        </p:grpSpPr>
        <p:sp>
          <p:nvSpPr>
            <p:cNvPr id="123" name="TextBox 122"/>
            <p:cNvSpPr txBox="1"/>
            <p:nvPr/>
          </p:nvSpPr>
          <p:spPr>
            <a:xfrm>
              <a:off x="857250" y="1200150"/>
              <a:ext cx="1371600" cy="66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Reflected rising edge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076450" y="1362075"/>
              <a:ext cx="419100" cy="247650"/>
            </a:xfrm>
            <a:custGeom>
              <a:avLst/>
              <a:gdLst>
                <a:gd name="connsiteX0" fmla="*/ 0 w 419100"/>
                <a:gd name="connsiteY0" fmla="*/ 247650 h 247650"/>
                <a:gd name="connsiteX1" fmla="*/ 219075 w 419100"/>
                <a:gd name="connsiteY1" fmla="*/ 247650 h 247650"/>
                <a:gd name="connsiteX2" fmla="*/ 257175 w 419100"/>
                <a:gd name="connsiteY2" fmla="*/ 0 h 247650"/>
                <a:gd name="connsiteX3" fmla="*/ 419100 w 419100"/>
                <a:gd name="connsiteY3" fmla="*/ 0 h 247650"/>
                <a:gd name="connsiteX4" fmla="*/ 419100 w 419100"/>
                <a:gd name="connsiteY4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247650">
                  <a:moveTo>
                    <a:pt x="0" y="247650"/>
                  </a:moveTo>
                  <a:lnTo>
                    <a:pt x="219075" y="247650"/>
                  </a:lnTo>
                  <a:lnTo>
                    <a:pt x="257175" y="0"/>
                  </a:lnTo>
                  <a:lnTo>
                    <a:pt x="419100" y="0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267661" y="2102872"/>
            <a:ext cx="254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baseline="30000" dirty="0" smtClean="0">
                <a:solidFill>
                  <a:schemeClr val="accent3">
                    <a:lumMod val="50000"/>
                  </a:schemeClr>
                </a:solidFill>
              </a:rPr>
              <a:t>nd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and 3rd methods (combining previous signals with FCU</a:t>
            </a:r>
            <a:r>
              <a:rPr lang="en-US" sz="1200" dirty="0" smtClean="0">
                <a:solidFill>
                  <a:srgbClr val="006600"/>
                </a:solidFill>
              </a:rPr>
              <a:t>):</a:t>
            </a:r>
            <a:endParaRPr lang="en-US" sz="1200" dirty="0"/>
          </a:p>
        </p:txBody>
      </p:sp>
      <p:sp>
        <p:nvSpPr>
          <p:cNvPr id="172" name="Chevron 171"/>
          <p:cNvSpPr/>
          <p:nvPr/>
        </p:nvSpPr>
        <p:spPr>
          <a:xfrm>
            <a:off x="5883638" y="1783830"/>
            <a:ext cx="151151" cy="28731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4252210" y="1851285"/>
            <a:ext cx="1631430" cy="134912"/>
            <a:chOff x="4267200" y="2323475"/>
            <a:chExt cx="1631430" cy="134912"/>
          </a:xfrm>
        </p:grpSpPr>
        <p:cxnSp>
          <p:nvCxnSpPr>
            <p:cNvPr id="174" name="Straight Arrow Connector 173"/>
            <p:cNvCxnSpPr/>
            <p:nvPr/>
          </p:nvCxnSpPr>
          <p:spPr>
            <a:xfrm flipV="1">
              <a:off x="4273603" y="2323475"/>
              <a:ext cx="1608787" cy="69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4274696" y="2399675"/>
              <a:ext cx="1623934" cy="58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4267200" y="2399670"/>
              <a:ext cx="160878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28"/>
          <p:cNvGrpSpPr/>
          <p:nvPr/>
        </p:nvGrpSpPr>
        <p:grpSpPr>
          <a:xfrm>
            <a:off x="4103557" y="1157990"/>
            <a:ext cx="1123241" cy="430887"/>
            <a:chOff x="3019425" y="1209675"/>
            <a:chExt cx="1714500" cy="565489"/>
          </a:xfrm>
        </p:grpSpPr>
        <p:sp>
          <p:nvSpPr>
            <p:cNvPr id="182" name="TextBox 181"/>
            <p:cNvSpPr txBox="1"/>
            <p:nvPr/>
          </p:nvSpPr>
          <p:spPr>
            <a:xfrm>
              <a:off x="3019425" y="1209675"/>
              <a:ext cx="1371600" cy="56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50000"/>
                    </a:schemeClr>
                  </a:solidFill>
                </a:rPr>
                <a:t>Transmitted falling edge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 flipV="1">
              <a:off x="4314825" y="1409700"/>
              <a:ext cx="419100" cy="247650"/>
            </a:xfrm>
            <a:custGeom>
              <a:avLst/>
              <a:gdLst>
                <a:gd name="connsiteX0" fmla="*/ 0 w 419100"/>
                <a:gd name="connsiteY0" fmla="*/ 247650 h 247650"/>
                <a:gd name="connsiteX1" fmla="*/ 219075 w 419100"/>
                <a:gd name="connsiteY1" fmla="*/ 247650 h 247650"/>
                <a:gd name="connsiteX2" fmla="*/ 257175 w 419100"/>
                <a:gd name="connsiteY2" fmla="*/ 0 h 247650"/>
                <a:gd name="connsiteX3" fmla="*/ 419100 w 419100"/>
                <a:gd name="connsiteY3" fmla="*/ 0 h 247650"/>
                <a:gd name="connsiteX4" fmla="*/ 419100 w 419100"/>
                <a:gd name="connsiteY4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247650">
                  <a:moveTo>
                    <a:pt x="0" y="247650"/>
                  </a:moveTo>
                  <a:lnTo>
                    <a:pt x="219075" y="247650"/>
                  </a:lnTo>
                  <a:lnTo>
                    <a:pt x="257175" y="0"/>
                  </a:lnTo>
                  <a:lnTo>
                    <a:pt x="419100" y="0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28"/>
          <p:cNvGrpSpPr/>
          <p:nvPr/>
        </p:nvGrpSpPr>
        <p:grpSpPr>
          <a:xfrm>
            <a:off x="5010462" y="1172982"/>
            <a:ext cx="1025805" cy="326126"/>
            <a:chOff x="3019425" y="1209675"/>
            <a:chExt cx="1565775" cy="428002"/>
          </a:xfrm>
        </p:grpSpPr>
        <p:sp>
          <p:nvSpPr>
            <p:cNvPr id="185" name="TextBox 184"/>
            <p:cNvSpPr txBox="1"/>
            <p:nvPr/>
          </p:nvSpPr>
          <p:spPr>
            <a:xfrm>
              <a:off x="3019425" y="1209675"/>
              <a:ext cx="1371600" cy="34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50000"/>
                    </a:schemeClr>
                  </a:solidFill>
                </a:rPr>
                <a:t>FCU edge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flipV="1">
              <a:off x="4166100" y="1390028"/>
              <a:ext cx="419100" cy="247649"/>
            </a:xfrm>
            <a:custGeom>
              <a:avLst/>
              <a:gdLst>
                <a:gd name="connsiteX0" fmla="*/ 0 w 419100"/>
                <a:gd name="connsiteY0" fmla="*/ 247650 h 247650"/>
                <a:gd name="connsiteX1" fmla="*/ 219075 w 419100"/>
                <a:gd name="connsiteY1" fmla="*/ 247650 h 247650"/>
                <a:gd name="connsiteX2" fmla="*/ 257175 w 419100"/>
                <a:gd name="connsiteY2" fmla="*/ 0 h 247650"/>
                <a:gd name="connsiteX3" fmla="*/ 419100 w 419100"/>
                <a:gd name="connsiteY3" fmla="*/ 0 h 247650"/>
                <a:gd name="connsiteX4" fmla="*/ 419100 w 419100"/>
                <a:gd name="connsiteY4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247650">
                  <a:moveTo>
                    <a:pt x="0" y="247650"/>
                  </a:moveTo>
                  <a:lnTo>
                    <a:pt x="219075" y="247650"/>
                  </a:lnTo>
                  <a:lnTo>
                    <a:pt x="257175" y="0"/>
                  </a:lnTo>
                  <a:lnTo>
                    <a:pt x="419100" y="0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9" name="Picture 188" descr="BD location 29j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700" y="2778622"/>
            <a:ext cx="7369395" cy="2333024"/>
          </a:xfrm>
          <a:prstGeom prst="rect">
            <a:avLst/>
          </a:prstGeom>
        </p:spPr>
      </p:pic>
      <p:sp>
        <p:nvSpPr>
          <p:cNvPr id="190" name="TextBox 189"/>
          <p:cNvSpPr txBox="1"/>
          <p:nvPr/>
        </p:nvSpPr>
        <p:spPr>
          <a:xfrm>
            <a:off x="838200" y="5562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Cell positions around cell 6 seem more affected, clustered BDs are close in position, first 3 methods give consistent results, method 4 seems to show a BD drift toward the structure input...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1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BD beam kicks (Andrea Palaia)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BD ki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36" y="1406146"/>
            <a:ext cx="8117174" cy="3636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010" y="5116643"/>
            <a:ext cx="370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Successive shots around 2 BDs events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18" y="5663784"/>
            <a:ext cx="793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Statistical analysis on going (isotropic distribution ?, relation with BDs location and missing energy)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75" y="332656"/>
            <a:ext cx="9237275" cy="65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34" y="10437"/>
            <a:ext cx="8229600" cy="6102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Flash Box results (Alexey Dubrovskiy)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1331640" y="4509120"/>
            <a:ext cx="6552729" cy="1584176"/>
            <a:chOff x="1331640" y="4509120"/>
            <a:chExt cx="6552729" cy="15841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331640" y="6021288"/>
              <a:ext cx="1512168" cy="0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43808" y="5589240"/>
              <a:ext cx="0" cy="5040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63688" y="5719434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1480 ns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1288" y="4509120"/>
              <a:ext cx="246413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V≈1.7m/1480ns=</a:t>
              </a:r>
              <a:r>
                <a:rPr lang="en-US" b="1" dirty="0" smtClean="0"/>
                <a:t>0.38%c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6444208" y="5309158"/>
              <a:ext cx="1440161" cy="6405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36096" y="4540478"/>
              <a:ext cx="244827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V≈0.125m/80ns=</a:t>
              </a:r>
              <a:r>
                <a:rPr lang="en-US" b="1" dirty="0" smtClean="0"/>
                <a:t>0.5%c</a:t>
              </a:r>
              <a:endParaRPr lang="en-US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5976" y="5836622"/>
            <a:ext cx="4321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From the magnet: m/</a:t>
            </a:r>
            <a:r>
              <a:rPr lang="en-US" dirty="0"/>
              <a:t>e</a:t>
            </a:r>
            <a:r>
              <a:rPr lang="en-US" dirty="0" smtClean="0"/>
              <a:t> = 2.1-4.5×10</a:t>
            </a:r>
            <a:r>
              <a:rPr lang="en-US" baseline="30000" dirty="0" smtClean="0"/>
              <a:t>3</a:t>
            </a:r>
            <a:r>
              <a:rPr lang="en-US" dirty="0" smtClean="0"/>
              <a:t> m</a:t>
            </a:r>
            <a:r>
              <a:rPr lang="en-US" baseline="-25000" dirty="0" smtClean="0"/>
              <a:t>e</a:t>
            </a:r>
            <a:r>
              <a:rPr lang="en-US" dirty="0" smtClean="0"/>
              <a:t>/e</a:t>
            </a:r>
            <a:r>
              <a:rPr lang="en-US" baseline="30000" dirty="0" smtClean="0"/>
              <a:t>+</a:t>
            </a:r>
            <a:r>
              <a:rPr lang="en-US" dirty="0" smtClean="0"/>
              <a:t>: </a:t>
            </a:r>
          </a:p>
          <a:p>
            <a:pPr algn="ctr"/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1</a:t>
            </a:r>
            <a:r>
              <a:rPr lang="en-US" dirty="0" smtClean="0"/>
              <a:t>, Cu</a:t>
            </a:r>
            <a:r>
              <a:rPr lang="en-US" baseline="30000" dirty="0" smtClean="0"/>
              <a:t>26-29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29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Short overview of experimental program with TBTS</vt:lpstr>
      <vt:lpstr>Acceleration vs. RF power</vt:lpstr>
      <vt:lpstr>RF power measurements using water temperatures differences and flow</vt:lpstr>
      <vt:lpstr>RF power monitoring</vt:lpstr>
      <vt:lpstr>BD statistics</vt:lpstr>
      <vt:lpstr>BDs signals analysis</vt:lpstr>
      <vt:lpstr>BDs location within ACS</vt:lpstr>
      <vt:lpstr>BD beam kicks (Andrea Palaia) </vt:lpstr>
      <vt:lpstr>Flash Box results (Alexey Dubrovskiy)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overview of experimental program with TBTS</dc:title>
  <dc:creator/>
  <cp:lastModifiedBy>ruber</cp:lastModifiedBy>
  <cp:revision>41</cp:revision>
  <dcterms:created xsi:type="dcterms:W3CDTF">2006-08-16T00:00:00Z</dcterms:created>
  <dcterms:modified xsi:type="dcterms:W3CDTF">2012-09-12T11:49:53Z</dcterms:modified>
</cp:coreProperties>
</file>