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20.xml.rels" ContentType="application/vnd.openxmlformats-package.relationships+xml"/>
  <Override PartName="/ppt/slideMasters/_rels/slideMaster3.xml.rels" ContentType="application/vnd.openxmlformats-package.relationships+xml"/>
  <Override PartName="/ppt/slideMasters/_rels/slideMaster21.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2.xml" ContentType="application/vnd.openxmlformats-officedocument.presentationml.notesSlide+xml"/>
  <Override PartName="/ppt/notesSlides/_rels/notesSlide23.xml.rels" ContentType="application/vnd.openxmlformats-package.relationships+xml"/>
  <Override PartName="/ppt/notesSlides/_rels/notesSlide18.xml.rels" ContentType="application/vnd.openxmlformats-package.relationships+xml"/>
  <Override PartName="/ppt/notesSlides/_rels/notesSlide2.xml.rels" ContentType="application/vnd.openxmlformats-package.relationships+xml"/>
  <Override PartName="/ppt/notesSlides/_rels/notesSlide14.xml.rels" ContentType="application/vnd.openxmlformats-package.relationships+xml"/>
  <Override PartName="/ppt/notesSlides/_rels/notesSlide11.xml.rels" ContentType="application/vnd.openxmlformats-package.relationships+xml"/>
  <Override PartName="/ppt/notesSlides/_rels/notesSlide26.xml.rels" ContentType="application/vnd.openxmlformats-package.relationships+xml"/>
  <Override PartName="/ppt/notesSlides/_rels/notesSlide13.xml.rels" ContentType="application/vnd.openxmlformats-package.relationships+xml"/>
  <Override PartName="/ppt/notesSlides/_rels/notesSlide15.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42.xml.rels" ContentType="application/vnd.openxmlformats-package.relationships+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148.xml" ContentType="application/vnd.openxmlformats-officedocument.presentationml.slideLayout+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137.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39.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28.xml.rels" ContentType="application/vnd.openxmlformats-package.relationships+xml"/>
  <Override PartName="/ppt/slideLayouts/_rels/slideLayout44.xml.rels" ContentType="application/vnd.openxmlformats-package.relationships+xml"/>
  <Override PartName="/ppt/slideLayouts/_rels/slideLayout40.xml.rels" ContentType="application/vnd.openxmlformats-package.relationships+xml"/>
  <Override PartName="/ppt/slideLayouts/_rels/slideLayout129.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7.xml.rels" ContentType="application/vnd.openxmlformats-package.relationships+xml"/>
  <Override PartName="/ppt/slideLayouts/_rels/slideLayout58.xml.rels" ContentType="application/vnd.openxmlformats-package.relationships+xml"/>
  <Override PartName="/ppt/slideLayouts/_rels/slideLayout59.xml.rels" ContentType="application/vnd.openxmlformats-package.relationships+xml"/>
  <Override PartName="/ppt/slideLayouts/_rels/slideLayout148.xml.rels" ContentType="application/vnd.openxmlformats-package.relationships+xml"/>
  <Override PartName="/ppt/slideLayouts/_rels/slideLayout60.xml.rels" ContentType="application/vnd.openxmlformats-package.relationships+xml"/>
  <Override PartName="/ppt/slideLayouts/_rels/slideLayout149.xml.rels" ContentType="application/vnd.openxmlformats-package.relationships+xml"/>
  <Override PartName="/ppt/slideLayouts/_rels/slideLayout61.xml.rels" ContentType="application/vnd.openxmlformats-package.relationships+xml"/>
  <Override PartName="/ppt/slideLayouts/_rels/slideLayout200.xml.rels" ContentType="application/vnd.openxmlformats-package.relationships+xml"/>
  <Override PartName="/ppt/slideLayouts/_rels/slideLayout62.xml.rels" ContentType="application/vnd.openxmlformats-package.relationships+xml"/>
  <Override PartName="/ppt/slideLayouts/_rels/slideLayout201.xml.rels" ContentType="application/vnd.openxmlformats-package.relationships+xml"/>
  <Override PartName="/ppt/slideLayouts/_rels/slideLayout63.xml.rels" ContentType="application/vnd.openxmlformats-package.relationships+xml"/>
  <Override PartName="/ppt/slideLayouts/_rels/slideLayout202.xml.rels" ContentType="application/vnd.openxmlformats-package.relationships+xml"/>
  <Override PartName="/ppt/slideLayouts/_rels/slideLayout64.xml.rels" ContentType="application/vnd.openxmlformats-package.relationships+xml"/>
  <Override PartName="/ppt/slideLayouts/_rels/slideLayout203.xml.rels" ContentType="application/vnd.openxmlformats-package.relationships+xml"/>
  <Override PartName="/ppt/slideLayouts/_rels/slideLayout65.xml.rels" ContentType="application/vnd.openxmlformats-package.relationships+xml"/>
  <Override PartName="/ppt/slideLayouts/_rels/slideLayout204.xml.rels" ContentType="application/vnd.openxmlformats-package.relationships+xml"/>
  <Override PartName="/ppt/slideLayouts/_rels/slideLayout66.xml.rels" ContentType="application/vnd.openxmlformats-package.relationships+xml"/>
  <Override PartName="/ppt/slideLayouts/_rels/slideLayout205.xml.rels" ContentType="application/vnd.openxmlformats-package.relationships+xml"/>
  <Override PartName="/ppt/slideLayouts/_rels/slideLayout67.xml.rels" ContentType="application/vnd.openxmlformats-package.relationships+xml"/>
  <Override PartName="/ppt/slideLayouts/_rels/slideLayout206.xml.rels" ContentType="application/vnd.openxmlformats-package.relationships+xml"/>
  <Override PartName="/ppt/slideLayouts/_rels/slideLayout68.xml.rels" ContentType="application/vnd.openxmlformats-package.relationships+xml"/>
  <Override PartName="/ppt/slideLayouts/_rels/slideLayout207.xml.rels" ContentType="application/vnd.openxmlformats-package.relationships+xml"/>
  <Override PartName="/ppt/slideLayouts/_rels/slideLayout69.xml.rels" ContentType="application/vnd.openxmlformats-package.relationships+xml"/>
  <Override PartName="/ppt/slideLayouts/_rels/slideLayout208.xml.rels" ContentType="application/vnd.openxmlformats-package.relationships+xml"/>
  <Override PartName="/ppt/slideLayouts/_rels/slideLayout158.xml.rels" ContentType="application/vnd.openxmlformats-package.relationships+xml"/>
  <Override PartName="/ppt/slideLayouts/_rels/slideLayout70.xml.rels" ContentType="application/vnd.openxmlformats-package.relationships+xml"/>
  <Override PartName="/ppt/slideLayouts/_rels/slideLayout159.xml.rels" ContentType="application/vnd.openxmlformats-package.relationships+xml"/>
  <Override PartName="/ppt/slideLayouts/_rels/slideLayout71.xml.rels" ContentType="application/vnd.openxmlformats-package.relationships+xml"/>
  <Override PartName="/ppt/slideLayouts/_rels/slideLayout210.xml.rels" ContentType="application/vnd.openxmlformats-package.relationships+xml"/>
  <Override PartName="/ppt/slideLayouts/_rels/slideLayout72.xml.rels" ContentType="application/vnd.openxmlformats-package.relationships+xml"/>
  <Override PartName="/ppt/slideLayouts/_rels/slideLayout211.xml.rels" ContentType="application/vnd.openxmlformats-package.relationships+xml"/>
  <Override PartName="/ppt/slideLayouts/_rels/slideLayout73.xml.rels" ContentType="application/vnd.openxmlformats-package.relationships+xml"/>
  <Override PartName="/ppt/slideLayouts/_rels/slideLayout212.xml.rels" ContentType="application/vnd.openxmlformats-package.relationships+xml"/>
  <Override PartName="/ppt/slideLayouts/_rels/slideLayout74.xml.rels" ContentType="application/vnd.openxmlformats-package.relationships+xml"/>
  <Override PartName="/ppt/slideLayouts/_rels/slideLayout213.xml.rels" ContentType="application/vnd.openxmlformats-package.relationships+xml"/>
  <Override PartName="/ppt/slideLayouts/_rels/slideLayout75.xml.rels" ContentType="application/vnd.openxmlformats-package.relationships+xml"/>
  <Override PartName="/ppt/slideLayouts/_rels/slideLayout214.xml.rels" ContentType="application/vnd.openxmlformats-package.relationships+xml"/>
  <Override PartName="/ppt/slideLayouts/_rels/slideLayout76.xml.rels" ContentType="application/vnd.openxmlformats-package.relationships+xml"/>
  <Override PartName="/ppt/slideLayouts/_rels/slideLayout215.xml.rels" ContentType="application/vnd.openxmlformats-package.relationships+xml"/>
  <Override PartName="/ppt/slideLayouts/_rels/slideLayout77.xml.rels" ContentType="application/vnd.openxmlformats-package.relationships+xml"/>
  <Override PartName="/ppt/slideLayouts/_rels/slideLayout216.xml.rels" ContentType="application/vnd.openxmlformats-package.relationships+xml"/>
  <Override PartName="/ppt/slideLayouts/_rels/slideLayout78.xml.rels" ContentType="application/vnd.openxmlformats-package.relationships+xml"/>
  <Override PartName="/ppt/slideLayouts/_rels/slideLayout217.xml.rels" ContentType="application/vnd.openxmlformats-package.relationships+xml"/>
  <Override PartName="/ppt/slideLayouts/_rels/slideLayout79.xml.rels" ContentType="application/vnd.openxmlformats-package.relationships+xml"/>
  <Override PartName="/ppt/slideLayouts/_rels/slideLayout218.xml.rels" ContentType="application/vnd.openxmlformats-package.relationships+xml"/>
  <Override PartName="/ppt/slideLayouts/_rels/slideLayout168.xml.rels" ContentType="application/vnd.openxmlformats-package.relationships+xml"/>
  <Override PartName="/ppt/slideLayouts/_rels/slideLayout80.xml.rels" ContentType="application/vnd.openxmlformats-package.relationships+xml"/>
  <Override PartName="/ppt/slideLayouts/_rels/slideLayout169.xml.rels" ContentType="application/vnd.openxmlformats-package.relationships+xml"/>
  <Override PartName="/ppt/slideLayouts/_rels/slideLayout81.xml.rels" ContentType="application/vnd.openxmlformats-package.relationships+xml"/>
  <Override PartName="/ppt/slideLayouts/_rels/slideLayout220.xml.rels" ContentType="application/vnd.openxmlformats-package.relationships+xml"/>
  <Override PartName="/ppt/slideLayouts/_rels/slideLayout82.xml.rels" ContentType="application/vnd.openxmlformats-package.relationships+xml"/>
  <Override PartName="/ppt/slideLayouts/_rels/slideLayout221.xml.rels" ContentType="application/vnd.openxmlformats-package.relationships+xml"/>
  <Override PartName="/ppt/slideLayouts/_rels/slideLayout83.xml.rels" ContentType="application/vnd.openxmlformats-package.relationships+xml"/>
  <Override PartName="/ppt/slideLayouts/_rels/slideLayout222.xml.rels" ContentType="application/vnd.openxmlformats-package.relationships+xml"/>
  <Override PartName="/ppt/slideLayouts/_rels/slideLayout84.xml.rels" ContentType="application/vnd.openxmlformats-package.relationships+xml"/>
  <Override PartName="/ppt/slideLayouts/_rels/slideLayout223.xml.rels" ContentType="application/vnd.openxmlformats-package.relationships+xml"/>
  <Override PartName="/ppt/slideLayouts/_rels/slideLayout85.xml.rels" ContentType="application/vnd.openxmlformats-package.relationships+xml"/>
  <Override PartName="/ppt/slideLayouts/_rels/slideLayout224.xml.rels" ContentType="application/vnd.openxmlformats-package.relationships+xml"/>
  <Override PartName="/ppt/slideLayouts/_rels/slideLayout86.xml.rels" ContentType="application/vnd.openxmlformats-package.relationships+xml"/>
  <Override PartName="/ppt/slideLayouts/_rels/slideLayout225.xml.rels" ContentType="application/vnd.openxmlformats-package.relationships+xml"/>
  <Override PartName="/ppt/slideLayouts/_rels/slideLayout87.xml.rels" ContentType="application/vnd.openxmlformats-package.relationships+xml"/>
  <Override PartName="/ppt/slideLayouts/_rels/slideLayout226.xml.rels" ContentType="application/vnd.openxmlformats-package.relationships+xml"/>
  <Override PartName="/ppt/slideLayouts/_rels/slideLayout88.xml.rels" ContentType="application/vnd.openxmlformats-package.relationships+xml"/>
  <Override PartName="/ppt/slideLayouts/_rels/slideLayout227.xml.rels" ContentType="application/vnd.openxmlformats-package.relationships+xml"/>
  <Override PartName="/ppt/slideLayouts/_rels/slideLayout89.xml.rels" ContentType="application/vnd.openxmlformats-package.relationships+xml"/>
  <Override PartName="/ppt/slideLayouts/_rels/slideLayout228.xml.rels" ContentType="application/vnd.openxmlformats-package.relationships+xml"/>
  <Override PartName="/ppt/slideLayouts/_rels/slideLayout178.xml.rels" ContentType="application/vnd.openxmlformats-package.relationships+xml"/>
  <Override PartName="/ppt/slideLayouts/_rels/slideLayout90.xml.rels" ContentType="application/vnd.openxmlformats-package.relationships+xml"/>
  <Override PartName="/ppt/slideLayouts/_rels/slideLayout179.xml.rels" ContentType="application/vnd.openxmlformats-package.relationships+xml"/>
  <Override PartName="/ppt/slideLayouts/_rels/slideLayout91.xml.rels" ContentType="application/vnd.openxmlformats-package.relationships+xml"/>
  <Override PartName="/ppt/slideLayouts/_rels/slideLayout230.xml.rels" ContentType="application/vnd.openxmlformats-package.relationships+xml"/>
  <Override PartName="/ppt/slideLayouts/_rels/slideLayout92.xml.rels" ContentType="application/vnd.openxmlformats-package.relationships+xml"/>
  <Override PartName="/ppt/slideLayouts/_rels/slideLayout231.xml.rels" ContentType="application/vnd.openxmlformats-package.relationships+xml"/>
  <Override PartName="/ppt/slideLayouts/_rels/slideLayout93.xml.rels" ContentType="application/vnd.openxmlformats-package.relationships+xml"/>
  <Override PartName="/ppt/slideLayouts/_rels/slideLayout232.xml.rels" ContentType="application/vnd.openxmlformats-package.relationships+xml"/>
  <Override PartName="/ppt/slideLayouts/_rels/slideLayout94.xml.rels" ContentType="application/vnd.openxmlformats-package.relationships+xml"/>
  <Override PartName="/ppt/slideLayouts/_rels/slideLayout233.xml.rels" ContentType="application/vnd.openxmlformats-package.relationships+xml"/>
  <Override PartName="/ppt/slideLayouts/_rels/slideLayout95.xml.rels" ContentType="application/vnd.openxmlformats-package.relationships+xml"/>
  <Override PartName="/ppt/slideLayouts/_rels/slideLayout234.xml.rels" ContentType="application/vnd.openxmlformats-package.relationships+xml"/>
  <Override PartName="/ppt/slideLayouts/_rels/slideLayout96.xml.rels" ContentType="application/vnd.openxmlformats-package.relationships+xml"/>
  <Override PartName="/ppt/slideLayouts/_rels/slideLayout235.xml.rels" ContentType="application/vnd.openxmlformats-package.relationships+xml"/>
  <Override PartName="/ppt/slideLayouts/_rels/slideLayout97.xml.rels" ContentType="application/vnd.openxmlformats-package.relationships+xml"/>
  <Override PartName="/ppt/slideLayouts/_rels/slideLayout236.xml.rels" ContentType="application/vnd.openxmlformats-package.relationships+xml"/>
  <Override PartName="/ppt/slideLayouts/_rels/slideLayout98.xml.rels" ContentType="application/vnd.openxmlformats-package.relationships+xml"/>
  <Override PartName="/ppt/slideLayouts/_rels/slideLayout237.xml.rels" ContentType="application/vnd.openxmlformats-package.relationships+xml"/>
  <Override PartName="/ppt/slideLayouts/_rels/slideLayout99.xml.rels" ContentType="application/vnd.openxmlformats-package.relationships+xml"/>
  <Override PartName="/ppt/slideLayouts/_rels/slideLayout238.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_rels/slideLayout145.xml.rels" ContentType="application/vnd.openxmlformats-package.relationships+xml"/>
  <Override PartName="/ppt/slideLayouts/_rels/slideLayout146.xml.rels" ContentType="application/vnd.openxmlformats-package.relationships+xml"/>
  <Override PartName="/ppt/slideLayouts/_rels/slideLayout147.xml.rels" ContentType="application/vnd.openxmlformats-package.relationships+xml"/>
  <Override PartName="/ppt/slideLayouts/_rels/slideLayout150.xml.rels" ContentType="application/vnd.openxmlformats-package.relationships+xml"/>
  <Override PartName="/ppt/slideLayouts/_rels/slideLayout151.xml.rels" ContentType="application/vnd.openxmlformats-package.relationships+xml"/>
  <Override PartName="/ppt/slideLayouts/_rels/slideLayout152.xml.rels" ContentType="application/vnd.openxmlformats-package.relationships+xml"/>
  <Override PartName="/ppt/slideLayouts/_rels/slideLayout153.xml.rels" ContentType="application/vnd.openxmlformats-package.relationships+xml"/>
  <Override PartName="/ppt/slideLayouts/_rels/slideLayout154.xml.rels" ContentType="application/vnd.openxmlformats-package.relationships+xml"/>
  <Override PartName="/ppt/slideLayouts/_rels/slideLayout155.xml.rels" ContentType="application/vnd.openxmlformats-package.relationships+xml"/>
  <Override PartName="/ppt/slideLayouts/_rels/slideLayout156.xml.rels" ContentType="application/vnd.openxmlformats-package.relationships+xml"/>
  <Override PartName="/ppt/slideLayouts/_rels/slideLayout157.xml.rels" ContentType="application/vnd.openxmlformats-package.relationships+xml"/>
  <Override PartName="/ppt/slideLayouts/_rels/slideLayout160.xml.rels" ContentType="application/vnd.openxmlformats-package.relationships+xml"/>
  <Override PartName="/ppt/slideLayouts/_rels/slideLayout161.xml.rels" ContentType="application/vnd.openxmlformats-package.relationships+xml"/>
  <Override PartName="/ppt/slideLayouts/_rels/slideLayout162.xml.rels" ContentType="application/vnd.openxmlformats-package.relationships+xml"/>
  <Override PartName="/ppt/slideLayouts/_rels/slideLayout163.xml.rels" ContentType="application/vnd.openxmlformats-package.relationships+xml"/>
  <Override PartName="/ppt/slideLayouts/_rels/slideLayout164.xml.rels" ContentType="application/vnd.openxmlformats-package.relationships+xml"/>
  <Override PartName="/ppt/slideLayouts/_rels/slideLayout165.xml.rels" ContentType="application/vnd.openxmlformats-package.relationships+xml"/>
  <Override PartName="/ppt/slideLayouts/_rels/slideLayout166.xml.rels" ContentType="application/vnd.openxmlformats-package.relationships+xml"/>
  <Override PartName="/ppt/slideLayouts/_rels/slideLayout167.xml.rels" ContentType="application/vnd.openxmlformats-package.relationships+xml"/>
  <Override PartName="/ppt/slideLayouts/_rels/slideLayout170.xml.rels" ContentType="application/vnd.openxmlformats-package.relationships+xml"/>
  <Override PartName="/ppt/slideLayouts/_rels/slideLayout171.xml.rels" ContentType="application/vnd.openxmlformats-package.relationships+xml"/>
  <Override PartName="/ppt/slideLayouts/_rels/slideLayout172.xml.rels" ContentType="application/vnd.openxmlformats-package.relationships+xml"/>
  <Override PartName="/ppt/slideLayouts/_rels/slideLayout173.xml.rels" ContentType="application/vnd.openxmlformats-package.relationships+xml"/>
  <Override PartName="/ppt/slideLayouts/_rels/slideLayout174.xml.rels" ContentType="application/vnd.openxmlformats-package.relationships+xml"/>
  <Override PartName="/ppt/slideLayouts/_rels/slideLayout175.xml.rels" ContentType="application/vnd.openxmlformats-package.relationships+xml"/>
  <Override PartName="/ppt/slideLayouts/_rels/slideLayout176.xml.rels" ContentType="application/vnd.openxmlformats-package.relationships+xml"/>
  <Override PartName="/ppt/slideLayouts/_rels/slideLayout177.xml.rels" ContentType="application/vnd.openxmlformats-package.relationships+xml"/>
  <Override PartName="/ppt/slideLayouts/_rels/slideLayout180.xml.rels" ContentType="application/vnd.openxmlformats-package.relationships+xml"/>
  <Override PartName="/ppt/slideLayouts/_rels/slideLayout181.xml.rels" ContentType="application/vnd.openxmlformats-package.relationships+xml"/>
  <Override PartName="/ppt/slideLayouts/_rels/slideLayout182.xml.rels" ContentType="application/vnd.openxmlformats-package.relationships+xml"/>
  <Override PartName="/ppt/slideLayouts/_rels/slideLayout183.xml.rels" ContentType="application/vnd.openxmlformats-package.relationships+xml"/>
  <Override PartName="/ppt/slideLayouts/_rels/slideLayout184.xml.rels" ContentType="application/vnd.openxmlformats-package.relationships+xml"/>
  <Override PartName="/ppt/slideLayouts/_rels/slideLayout185.xml.rels" ContentType="application/vnd.openxmlformats-package.relationships+xml"/>
  <Override PartName="/ppt/slideLayouts/_rels/slideLayout186.xml.rels" ContentType="application/vnd.openxmlformats-package.relationships+xml"/>
  <Override PartName="/ppt/slideLayouts/_rels/slideLayout187.xml.rels" ContentType="application/vnd.openxmlformats-package.relationships+xml"/>
  <Override PartName="/ppt/slideLayouts/_rels/slideLayout188.xml.rels" ContentType="application/vnd.openxmlformats-package.relationships+xml"/>
  <Override PartName="/ppt/slideLayouts/_rels/slideLayout189.xml.rels" ContentType="application/vnd.openxmlformats-package.relationships+xml"/>
  <Override PartName="/ppt/slideLayouts/_rels/slideLayout190.xml.rels" ContentType="application/vnd.openxmlformats-package.relationships+xml"/>
  <Override PartName="/ppt/slideLayouts/_rels/slideLayout191.xml.rels" ContentType="application/vnd.openxmlformats-package.relationships+xml"/>
  <Override PartName="/ppt/slideLayouts/_rels/slideLayout192.xml.rels" ContentType="application/vnd.openxmlformats-package.relationships+xml"/>
  <Override PartName="/ppt/slideLayouts/_rels/slideLayout193.xml.rels" ContentType="application/vnd.openxmlformats-package.relationships+xml"/>
  <Override PartName="/ppt/slideLayouts/_rels/slideLayout194.xml.rels" ContentType="application/vnd.openxmlformats-package.relationships+xml"/>
  <Override PartName="/ppt/slideLayouts/_rels/slideLayout195.xml.rels" ContentType="application/vnd.openxmlformats-package.relationships+xml"/>
  <Override PartName="/ppt/slideLayouts/_rels/slideLayout196.xml.rels" ContentType="application/vnd.openxmlformats-package.relationships+xml"/>
  <Override PartName="/ppt/slideLayouts/_rels/slideLayout197.xml.rels" ContentType="application/vnd.openxmlformats-package.relationships+xml"/>
  <Override PartName="/ppt/slideLayouts/_rels/slideLayout198.xml.rels" ContentType="application/vnd.openxmlformats-package.relationships+xml"/>
  <Override PartName="/ppt/slideLayouts/_rels/slideLayout199.xml.rels" ContentType="application/vnd.openxmlformats-package.relationships+xml"/>
  <Override PartName="/ppt/slideLayouts/_rels/slideLayout209.xml.rels" ContentType="application/vnd.openxmlformats-package.relationships+xml"/>
  <Override PartName="/ppt/slideLayouts/_rels/slideLayout219.xml.rels" ContentType="application/vnd.openxmlformats-package.relationships+xml"/>
  <Override PartName="/ppt/slideLayouts/_rels/slideLayout229.xml.rels" ContentType="application/vnd.openxmlformats-package.relationships+xml"/>
  <Override PartName="/ppt/slideLayouts/_rels/slideLayout239.xml.rels" ContentType="application/vnd.openxmlformats-package.relationships+xml"/>
  <Override PartName="/ppt/slideLayouts/_rels/slideLayout240.xml.rels" ContentType="application/vnd.openxmlformats-package.relationships+xml"/>
  <Override PartName="/ppt/slideLayouts/_rels/slideLayout241.xml.rels" ContentType="application/vnd.openxmlformats-package.relationships+xml"/>
  <Override PartName="/ppt/slideLayouts/_rels/slideLayout242.xml.rels" ContentType="application/vnd.openxmlformats-package.relationships+xml"/>
  <Override PartName="/ppt/slideLayouts/_rels/slideLayout243.xml.rels" ContentType="application/vnd.openxmlformats-package.relationships+xml"/>
  <Override PartName="/ppt/slideLayouts/_rels/slideLayout244.xml.rels" ContentType="application/vnd.openxmlformats-package.relationships+xml"/>
  <Override PartName="/ppt/slideLayouts/_rels/slideLayout245.xml.rels" ContentType="application/vnd.openxmlformats-package.relationships+xml"/>
  <Override PartName="/ppt/slideLayouts/_rels/slideLayout246.xml.rels" ContentType="application/vnd.openxmlformats-package.relationships+xml"/>
  <Override PartName="/ppt/slideLayouts/_rels/slideLayout247.xml.rels" ContentType="application/vnd.openxmlformats-package.relationships+xml"/>
  <Override PartName="/ppt/slideLayouts/_rels/slideLayout248.xml.rels" ContentType="application/vnd.openxmlformats-package.relationships+xml"/>
  <Override PartName="/ppt/slideLayouts/_rels/slideLayout249.xml.rels" ContentType="application/vnd.openxmlformats-package.relationships+xml"/>
  <Override PartName="/ppt/slideLayouts/_rels/slideLayout250.xml.rels" ContentType="application/vnd.openxmlformats-package.relationships+xml"/>
  <Override PartName="/ppt/slideLayouts/_rels/slideLayout251.xml.rels" ContentType="application/vnd.openxmlformats-package.relationships+xml"/>
  <Override PartName="/ppt/slideLayouts/_rels/slideLayout252.xml.rels" ContentType="application/vnd.openxmlformats-package.relationships+xml"/>
  <Override PartName="/ppt/slideLayouts/slideLayout61.xml" ContentType="application/vnd.openxmlformats-officedocument.presentationml.slideLayout+xml"/>
  <Override PartName="/ppt/slideLayouts/slideLayout14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158.xml" ContentType="application/vnd.openxmlformats-officedocument.presentationml.slideLayout+xml"/>
  <Override PartName="/ppt/slideLayouts/slideLayout71.xml" ContentType="application/vnd.openxmlformats-officedocument.presentationml.slideLayout+xml"/>
  <Override PartName="/ppt/slideLayouts/slideLayout159.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168.xml" ContentType="application/vnd.openxmlformats-officedocument.presentationml.slideLayout+xml"/>
  <Override PartName="/ppt/slideLayouts/slideLayout81.xml" ContentType="application/vnd.openxmlformats-officedocument.presentationml.slideLayout+xml"/>
  <Override PartName="/ppt/slideLayouts/slideLayout169.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178.xml" ContentType="application/vnd.openxmlformats-officedocument.presentationml.slideLayout+xml"/>
  <Override PartName="/ppt/slideLayouts/slideLayout91.xml" ContentType="application/vnd.openxmlformats-officedocument.presentationml.slideLayout+xml"/>
  <Override PartName="/ppt/slideLayouts/slideLayout179.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media/image28.jpeg" ContentType="image/jpeg"/>
  <Override PartName="/ppt/media/image1.png" ContentType="image/png"/>
  <Override PartName="/ppt/media/image58.png" ContentType="image/png"/>
  <Override PartName="/ppt/media/image2.png" ContentType="image/png"/>
  <Override PartName="/ppt/media/image80.wmf" ContentType="image/x-wmf"/>
  <Override PartName="/ppt/media/image14.wmf" ContentType="image/x-wmf"/>
  <Override PartName="/ppt/media/image3.png" ContentType="image/png"/>
  <Override PartName="/ppt/media/image81.wmf" ContentType="image/x-wmf"/>
  <Override PartName="/ppt/media/image82.wmf" ContentType="image/x-wmf"/>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9.wmf" ContentType="image/x-wmf"/>
  <Override PartName="/ppt/media/image9.png" ContentType="image/png"/>
  <Override PartName="/ppt/media/image51.jpeg" ContentType="image/jpeg"/>
  <Override PartName="/ppt/media/image10.png" ContentType="image/png"/>
  <Override PartName="/ppt/media/image22.wmf" ContentType="image/x-wmf"/>
  <Override PartName="/ppt/media/image11.png" ContentType="image/png"/>
  <Override PartName="/ppt/media/image23.wmf" ContentType="image/x-wmf"/>
  <Override PartName="/ppt/media/image57.jpeg" ContentType="image/jpeg"/>
  <Override PartName="/ppt/media/image12.png" ContentType="image/png"/>
  <Override PartName="/ppt/media/image24.wmf" ContentType="image/x-wmf"/>
  <Override PartName="/ppt/media/image13.png" ContentType="image/png"/>
  <Override PartName="/ppt/media/image46.jpeg" ContentType="image/jpeg"/>
  <Override PartName="/ppt/media/image15.png" ContentType="image/png"/>
  <Override PartName="/ppt/media/image16.png" ContentType="image/png"/>
  <Override PartName="/ppt/media/image17.png" ContentType="image/png"/>
  <Override PartName="/ppt/media/image18.png" ContentType="image/png"/>
  <Override PartName="/ppt/media/image40.wmf" ContentType="image/x-wmf"/>
  <Override PartName="/ppt/media/image52.jpeg" ContentType="image/jpeg"/>
  <Override PartName="/ppt/media/image20.wmf" ContentType="image/x-wmf"/>
  <Override PartName="/ppt/media/image21.wmf" ContentType="image/x-wmf"/>
  <Override PartName="/ppt/media/image25.png" ContentType="image/png"/>
  <Override PartName="/ppt/media/image37.wmf" ContentType="image/x-wmf"/>
  <Override PartName="/ppt/media/image26.png" ContentType="image/png"/>
  <Override PartName="/ppt/media/image38.wmf" ContentType="image/x-wmf"/>
  <Override PartName="/ppt/media/image27.jpeg" ContentType="image/jpeg"/>
  <Override PartName="/ppt/media/image59.wmf" ContentType="image/x-wmf"/>
  <Override PartName="/ppt/media/image29.png" ContentType="image/png"/>
  <Override PartName="/ppt/media/image30.jpeg" ContentType="image/jpeg"/>
  <Override PartName="/ppt/media/image31.jpeg" ContentType="image/jpeg"/>
  <Override PartName="/ppt/media/image54.wmf" ContentType="image/x-wmf"/>
  <Override PartName="/ppt/media/image32.wmf" ContentType="image/x-wmf"/>
  <Override PartName="/ppt/media/image33.wmf" ContentType="image/x-wmf"/>
  <Override PartName="/ppt/media/image34.wmf" ContentType="image/x-wmf"/>
  <Override PartName="/ppt/media/image35.wmf" ContentType="image/x-wmf"/>
  <Override PartName="/ppt/media/image36.wmf" ContentType="image/x-wmf"/>
  <Override PartName="/ppt/media/image39.wmf" ContentType="image/x-wmf"/>
  <Override PartName="/ppt/media/image41.wmf" ContentType="image/x-wmf"/>
  <Override PartName="/ppt/media/image42.wmf" ContentType="image/x-wmf"/>
  <Override PartName="/ppt/media/image43.jpeg" ContentType="image/jpeg"/>
  <Override PartName="/ppt/media/image62.wmf" ContentType="image/x-wmf"/>
  <Override PartName="/ppt/media/image44.jpeg" ContentType="image/jpeg"/>
  <Override PartName="/ppt/media/image45.wmf" ContentType="image/x-wmf"/>
  <Override PartName="/ppt/media/image48.jpeg" ContentType="image/jpeg"/>
  <Override PartName="/ppt/media/image47.wmf" ContentType="image/x-wmf"/>
  <Override PartName="/ppt/media/image49.png" ContentType="image/png"/>
  <Override PartName="/ppt/media/image50.wmf" ContentType="image/x-wmf"/>
  <Override PartName="/ppt/media/image53.wmf" ContentType="image/x-wmf"/>
  <Override PartName="/ppt/media/image67.wmf" ContentType="image/x-wmf"/>
  <Override PartName="/ppt/media/image55.png" ContentType="image/png"/>
  <Override PartName="/ppt/media/image56.png" ContentType="image/png"/>
  <Override PartName="/ppt/media/image68.wmf" ContentType="image/x-wmf"/>
  <Override PartName="/ppt/media/image60.wmf" ContentType="image/x-wmf"/>
  <Override PartName="/ppt/media/image61.wmf" ContentType="image/x-wmf"/>
  <Override PartName="/ppt/media/image63.wmf" ContentType="image/x-wmf"/>
  <Override PartName="/ppt/media/image64.wmf" ContentType="image/x-wmf"/>
  <Override PartName="/ppt/media/image65.wmf" ContentType="image/x-wmf"/>
  <Override PartName="/ppt/media/image66.wmf" ContentType="image/x-wmf"/>
  <Override PartName="/ppt/media/image69.jpeg" ContentType="image/jpeg"/>
  <Override PartName="/ppt/media/image70.jpeg" ContentType="image/jpeg"/>
  <Override PartName="/ppt/media/image71.jpeg" ContentType="image/jpeg"/>
  <Override PartName="/ppt/media/image72.jpeg" ContentType="image/jpeg"/>
  <Override PartName="/ppt/media/image73.jpeg" ContentType="image/jpeg"/>
  <Override PartName="/ppt/media/image74.jpeg" ContentType="image/jpeg"/>
  <Override PartName="/ppt/media/image75.jpeg" ContentType="image/jpeg"/>
  <Override PartName="/ppt/media/image76.jpeg" ContentType="image/jpeg"/>
  <Override PartName="/ppt/media/image77.jpeg" ContentType="image/jpeg"/>
  <Override PartName="/ppt/media/image78.jpeg" ContentType="image/jpeg"/>
  <Override PartName="/ppt/media/image79.wmf" ContentType="image/x-wmf"/>
  <Override PartName="/ppt/media/image83.png" ContentType="image/png"/>
  <Override PartName="/ppt/media/image84.png" ContentType="image/png"/>
  <Override PartName="/ppt/media/image85.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 id="2147483830" r:id="rId16"/>
    <p:sldMasterId id="2147483843" r:id="rId17"/>
    <p:sldMasterId id="2147483856" r:id="rId18"/>
    <p:sldMasterId id="2147483869" r:id="rId19"/>
    <p:sldMasterId id="2147483882" r:id="rId20"/>
    <p:sldMasterId id="2147483895" r:id="rId21"/>
    <p:sldMasterId id="2147483908" r:id="rId22"/>
  </p:sldMasterIdLst>
  <p:notesMasterIdLst>
    <p:notesMasterId r:id="rId23"/>
  </p:notesMasterIdLst>
  <p:sldIdLst>
    <p:sldId id="256"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 id="279"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2" r:id="rId70"/>
    <p:sldId id="303" r:id="rId71"/>
    <p:sldId id="304" r:id="rId72"/>
  </p:sldIdLst>
  <p:sldSz cx="9144000" cy="6858000"/>
  <p:notesSz cx="6797675" cy="99282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notesMaster" Target="notesMasters/notesMaster1.xml"/><Relationship Id="rId24" Type="http://schemas.openxmlformats.org/officeDocument/2006/relationships/slide" Target="slides/slide1.xml"/><Relationship Id="rId25" Type="http://schemas.openxmlformats.org/officeDocument/2006/relationships/slide" Target="slides/slide2.xml"/><Relationship Id="rId26" Type="http://schemas.openxmlformats.org/officeDocument/2006/relationships/slide" Target="slides/slide3.xml"/><Relationship Id="rId27" Type="http://schemas.openxmlformats.org/officeDocument/2006/relationships/slide" Target="slides/slide4.xml"/><Relationship Id="rId28" Type="http://schemas.openxmlformats.org/officeDocument/2006/relationships/slide" Target="slides/slide5.xml"/><Relationship Id="rId29" Type="http://schemas.openxmlformats.org/officeDocument/2006/relationships/slide" Target="slides/slide6.xml"/><Relationship Id="rId30" Type="http://schemas.openxmlformats.org/officeDocument/2006/relationships/slide" Target="slides/slide7.xml"/><Relationship Id="rId31" Type="http://schemas.openxmlformats.org/officeDocument/2006/relationships/slide" Target="slides/slide8.xml"/><Relationship Id="rId32" Type="http://schemas.openxmlformats.org/officeDocument/2006/relationships/slide" Target="slides/slide9.xml"/><Relationship Id="rId33" Type="http://schemas.openxmlformats.org/officeDocument/2006/relationships/slide" Target="slides/slide10.xml"/><Relationship Id="rId34" Type="http://schemas.openxmlformats.org/officeDocument/2006/relationships/slide" Target="slides/slide11.xml"/><Relationship Id="rId35" Type="http://schemas.openxmlformats.org/officeDocument/2006/relationships/slide" Target="slides/slide12.xml"/><Relationship Id="rId36" Type="http://schemas.openxmlformats.org/officeDocument/2006/relationships/slide" Target="slides/slide13.xml"/><Relationship Id="rId37" Type="http://schemas.openxmlformats.org/officeDocument/2006/relationships/slide" Target="slides/slide14.xml"/><Relationship Id="rId38" Type="http://schemas.openxmlformats.org/officeDocument/2006/relationships/slide" Target="slides/slide15.xml"/><Relationship Id="rId39" Type="http://schemas.openxmlformats.org/officeDocument/2006/relationships/slide" Target="slides/slide16.xml"/><Relationship Id="rId40" Type="http://schemas.openxmlformats.org/officeDocument/2006/relationships/slide" Target="slides/slide17.xml"/><Relationship Id="rId41" Type="http://schemas.openxmlformats.org/officeDocument/2006/relationships/slide" Target="slides/slide18.xml"/><Relationship Id="rId42" Type="http://schemas.openxmlformats.org/officeDocument/2006/relationships/slide" Target="slides/slide19.xml"/><Relationship Id="rId43" Type="http://schemas.openxmlformats.org/officeDocument/2006/relationships/slide" Target="slides/slide20.xml"/><Relationship Id="rId44" Type="http://schemas.openxmlformats.org/officeDocument/2006/relationships/slide" Target="slides/slide21.xml"/><Relationship Id="rId45" Type="http://schemas.openxmlformats.org/officeDocument/2006/relationships/slide" Target="slides/slide22.xml"/><Relationship Id="rId46" Type="http://schemas.openxmlformats.org/officeDocument/2006/relationships/slide" Target="slides/slide23.xml"/><Relationship Id="rId47" Type="http://schemas.openxmlformats.org/officeDocument/2006/relationships/slide" Target="slides/slide24.xml"/><Relationship Id="rId48" Type="http://schemas.openxmlformats.org/officeDocument/2006/relationships/slide" Target="slides/slide25.xml"/><Relationship Id="rId49" Type="http://schemas.openxmlformats.org/officeDocument/2006/relationships/slide" Target="slides/slide26.xml"/><Relationship Id="rId50" Type="http://schemas.openxmlformats.org/officeDocument/2006/relationships/slide" Target="slides/slide27.xml"/><Relationship Id="rId51" Type="http://schemas.openxmlformats.org/officeDocument/2006/relationships/slide" Target="slides/slide28.xml"/><Relationship Id="rId52" Type="http://schemas.openxmlformats.org/officeDocument/2006/relationships/slide" Target="slides/slide29.xml"/><Relationship Id="rId53" Type="http://schemas.openxmlformats.org/officeDocument/2006/relationships/slide" Target="slides/slide30.xml"/><Relationship Id="rId54" Type="http://schemas.openxmlformats.org/officeDocument/2006/relationships/slide" Target="slides/slide31.xml"/><Relationship Id="rId55" Type="http://schemas.openxmlformats.org/officeDocument/2006/relationships/slide" Target="slides/slide32.xml"/><Relationship Id="rId56" Type="http://schemas.openxmlformats.org/officeDocument/2006/relationships/slide" Target="slides/slide33.xml"/><Relationship Id="rId57" Type="http://schemas.openxmlformats.org/officeDocument/2006/relationships/slide" Target="slides/slide34.xml"/><Relationship Id="rId58" Type="http://schemas.openxmlformats.org/officeDocument/2006/relationships/slide" Target="slides/slide35.xml"/><Relationship Id="rId59" Type="http://schemas.openxmlformats.org/officeDocument/2006/relationships/slide" Target="slides/slide36.xml"/><Relationship Id="rId60" Type="http://schemas.openxmlformats.org/officeDocument/2006/relationships/slide" Target="slides/slide37.xml"/><Relationship Id="rId61" Type="http://schemas.openxmlformats.org/officeDocument/2006/relationships/slide" Target="slides/slide38.xml"/><Relationship Id="rId62" Type="http://schemas.openxmlformats.org/officeDocument/2006/relationships/slide" Target="slides/slide39.xml"/><Relationship Id="rId63" Type="http://schemas.openxmlformats.org/officeDocument/2006/relationships/slide" Target="slides/slide40.xml"/><Relationship Id="rId64" Type="http://schemas.openxmlformats.org/officeDocument/2006/relationships/slide" Target="slides/slide41.xml"/><Relationship Id="rId65" Type="http://schemas.openxmlformats.org/officeDocument/2006/relationships/slide" Target="slides/slide42.xml"/><Relationship Id="rId66" Type="http://schemas.openxmlformats.org/officeDocument/2006/relationships/slide" Target="slides/slide43.xml"/><Relationship Id="rId67" Type="http://schemas.openxmlformats.org/officeDocument/2006/relationships/slide" Target="slides/slide44.xml"/><Relationship Id="rId68" Type="http://schemas.openxmlformats.org/officeDocument/2006/relationships/slide" Target="slides/slide45.xml"/><Relationship Id="rId69" Type="http://schemas.openxmlformats.org/officeDocument/2006/relationships/slide" Target="slides/slide46.xml"/><Relationship Id="rId70" Type="http://schemas.openxmlformats.org/officeDocument/2006/relationships/slide" Target="slides/slide47.xml"/><Relationship Id="rId71" Type="http://schemas.openxmlformats.org/officeDocument/2006/relationships/slide" Target="slides/slide48.xml"/><Relationship Id="rId72" Type="http://schemas.openxmlformats.org/officeDocument/2006/relationships/slide" Target="slides/slide49.xml"/><Relationship Id="rId7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en-GB" sz="4400" spc="-1" strike="noStrike">
                <a:latin typeface="Arial"/>
              </a:rPr>
              <a:t>Click to move the slide</a:t>
            </a:r>
            <a:endParaRPr b="0" lang="en-GB" sz="4400" spc="-1" strike="noStrike">
              <a:latin typeface="Arial"/>
            </a:endParaRPr>
          </a:p>
        </p:txBody>
      </p:sp>
      <p:sp>
        <p:nvSpPr>
          <p:cNvPr id="80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n-GB" sz="2000" spc="-1" strike="noStrike">
                <a:latin typeface="Arial"/>
              </a:rPr>
              <a:t>Click to edit the notes' format</a:t>
            </a:r>
            <a:endParaRPr b="0" lang="en-GB" sz="2000" spc="-1" strike="noStrike">
              <a:latin typeface="Arial"/>
            </a:endParaRPr>
          </a:p>
        </p:txBody>
      </p:sp>
      <p:sp>
        <p:nvSpPr>
          <p:cNvPr id="803"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GB" sz="1400" spc="-1" strike="noStrike">
                <a:latin typeface="Times New Roman"/>
              </a:rPr>
              <a:t>&lt;header&gt;</a:t>
            </a:r>
            <a:endParaRPr b="0" lang="en-GB" sz="1400" spc="-1" strike="noStrike">
              <a:latin typeface="Times New Roman"/>
            </a:endParaRPr>
          </a:p>
        </p:txBody>
      </p:sp>
      <p:sp>
        <p:nvSpPr>
          <p:cNvPr id="804" name="PlaceHolder 4"/>
          <p:cNvSpPr>
            <a:spLocks noGrp="1"/>
          </p:cNvSpPr>
          <p:nvPr>
            <p:ph type="dt" idx="4"/>
          </p:nvPr>
        </p:nvSpPr>
        <p:spPr>
          <a:xfrm>
            <a:off x="4278960" y="0"/>
            <a:ext cx="3280680" cy="534240"/>
          </a:xfrm>
          <a:prstGeom prst="rect">
            <a:avLst/>
          </a:prstGeom>
          <a:noFill/>
          <a:ln w="0">
            <a:noFill/>
          </a:ln>
        </p:spPr>
        <p:txBody>
          <a:bodyPr lIns="0" rIns="0" tIns="0" bIns="0" anchor="t">
            <a:noAutofit/>
          </a:bodyPr>
          <a:lstStyle>
            <a:lvl1pPr algn="r">
              <a:buNone/>
              <a:defRPr b="0" lang="en-GB" sz="1400" spc="-1" strike="noStrike">
                <a:latin typeface="Times New Roman"/>
              </a:defRPr>
            </a:lvl1pPr>
          </a:lstStyle>
          <a:p>
            <a:pPr algn="r">
              <a:buNone/>
            </a:pPr>
            <a:r>
              <a:rPr b="0" lang="en-GB" sz="1400" spc="-1" strike="noStrike">
                <a:latin typeface="Times New Roman"/>
              </a:rPr>
              <a:t>&lt;date/time&gt;</a:t>
            </a:r>
            <a:endParaRPr b="0" lang="en-GB" sz="1400" spc="-1" strike="noStrike">
              <a:latin typeface="Times New Roman"/>
            </a:endParaRPr>
          </a:p>
        </p:txBody>
      </p:sp>
      <p:sp>
        <p:nvSpPr>
          <p:cNvPr id="805" name="PlaceHolder 5"/>
          <p:cNvSpPr>
            <a:spLocks noGrp="1"/>
          </p:cNvSpPr>
          <p:nvPr>
            <p:ph type="ftr" idx="5"/>
          </p:nvPr>
        </p:nvSpPr>
        <p:spPr>
          <a:xfrm>
            <a:off x="0" y="10157400"/>
            <a:ext cx="3280680" cy="534240"/>
          </a:xfrm>
          <a:prstGeom prst="rect">
            <a:avLst/>
          </a:prstGeom>
          <a:noFill/>
          <a:ln w="0">
            <a:noFill/>
          </a:ln>
        </p:spPr>
        <p:txBody>
          <a:bodyPr lIns="0" rIns="0" tIns="0" bIns="0" anchor="b">
            <a:noAutofit/>
          </a:bodyPr>
          <a:lstStyle>
            <a:lvl1pPr>
              <a:defRPr b="0" lang="en-GB" sz="1400" spc="-1" strike="noStrike">
                <a:latin typeface="Times New Roman"/>
              </a:defRPr>
            </a:lvl1pPr>
          </a:lstStyle>
          <a:p>
            <a:r>
              <a:rPr b="0" lang="en-GB" sz="1400" spc="-1" strike="noStrike">
                <a:latin typeface="Times New Roman"/>
              </a:rPr>
              <a:t>&lt;footer&gt;</a:t>
            </a:r>
            <a:endParaRPr b="0" lang="en-GB" sz="1400" spc="-1" strike="noStrike">
              <a:latin typeface="Times New Roman"/>
            </a:endParaRPr>
          </a:p>
        </p:txBody>
      </p:sp>
      <p:sp>
        <p:nvSpPr>
          <p:cNvPr id="806" name="PlaceHolder 6"/>
          <p:cNvSpPr>
            <a:spLocks noGrp="1"/>
          </p:cNvSpPr>
          <p:nvPr>
            <p:ph type="sldNum" idx="6"/>
          </p:nvPr>
        </p:nvSpPr>
        <p:spPr>
          <a:xfrm>
            <a:off x="4278960" y="10157400"/>
            <a:ext cx="3280680" cy="534240"/>
          </a:xfrm>
          <a:prstGeom prst="rect">
            <a:avLst/>
          </a:prstGeom>
          <a:noFill/>
          <a:ln w="0">
            <a:noFill/>
          </a:ln>
        </p:spPr>
        <p:txBody>
          <a:bodyPr lIns="0" rIns="0" tIns="0" bIns="0" anchor="b">
            <a:noAutofit/>
          </a:bodyPr>
          <a:lstStyle>
            <a:lvl1pPr algn="r">
              <a:buNone/>
              <a:defRPr b="0" lang="en-GB" sz="1400" spc="-1" strike="noStrike">
                <a:latin typeface="Times New Roman"/>
              </a:defRPr>
            </a:lvl1pPr>
          </a:lstStyle>
          <a:p>
            <a:pPr algn="r">
              <a:buNone/>
            </a:pPr>
            <a:fld id="{658C6425-5A36-40A3-ABBC-88C07568298D}"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6" name="Rectangle 7"/>
          <p:cNvSpPr/>
          <p:nvPr/>
        </p:nvSpPr>
        <p:spPr>
          <a:xfrm>
            <a:off x="3849480" y="9430560"/>
            <a:ext cx="2934360" cy="483840"/>
          </a:xfrm>
          <a:prstGeom prst="rect">
            <a:avLst/>
          </a:prstGeom>
          <a:noFill/>
          <a:ln w="0">
            <a:noFill/>
          </a:ln>
        </p:spPr>
        <p:style>
          <a:lnRef idx="0"/>
          <a:fillRef idx="0"/>
          <a:effectRef idx="0"/>
          <a:fontRef idx="minor"/>
        </p:style>
        <p:txBody>
          <a:bodyPr lIns="90720" rIns="90720" tIns="45360" bIns="45360" anchor="b">
            <a:noAutofit/>
          </a:bodyPr>
          <a:p>
            <a:pPr algn="r">
              <a:lnSpc>
                <a:spcPct val="100000"/>
              </a:lnSpc>
              <a:buNone/>
            </a:pPr>
            <a:fld id="{DD6D7652-7BCE-4F05-8F31-E86C8481FD43}" type="slidenum">
              <a:rPr b="0" lang="ru-RU" sz="1200" spc="-1" strike="noStrike">
                <a:solidFill>
                  <a:srgbClr val="000000"/>
                </a:solidFill>
                <a:latin typeface="Arial"/>
                <a:ea typeface="+mn-ea"/>
              </a:rPr>
              <a:t>&lt;number&gt;</a:t>
            </a:fld>
            <a:endParaRPr b="0" lang="en-GB" sz="1200" spc="-1" strike="noStrike">
              <a:latin typeface="Arial"/>
            </a:endParaRPr>
          </a:p>
        </p:txBody>
      </p:sp>
      <p:sp>
        <p:nvSpPr>
          <p:cNvPr id="1467" name="PlaceHolder 1"/>
          <p:cNvSpPr>
            <a:spLocks noGrp="1"/>
          </p:cNvSpPr>
          <p:nvPr>
            <p:ph type="sldImg"/>
          </p:nvPr>
        </p:nvSpPr>
        <p:spPr>
          <a:xfrm>
            <a:off x="919080" y="746280"/>
            <a:ext cx="4946400" cy="3708360"/>
          </a:xfrm>
          <a:prstGeom prst="rect">
            <a:avLst/>
          </a:prstGeom>
          <a:ln w="0">
            <a:noFill/>
          </a:ln>
        </p:spPr>
      </p:sp>
      <p:sp>
        <p:nvSpPr>
          <p:cNvPr id="1468" name="PlaceHolder 2"/>
          <p:cNvSpPr>
            <a:spLocks noGrp="1"/>
          </p:cNvSpPr>
          <p:nvPr>
            <p:ph type="body"/>
          </p:nvPr>
        </p:nvSpPr>
        <p:spPr>
          <a:xfrm>
            <a:off x="679680" y="4717080"/>
            <a:ext cx="5426280" cy="4455720"/>
          </a:xfrm>
          <a:prstGeom prst="rect">
            <a:avLst/>
          </a:prstGeom>
          <a:noFill/>
          <a:ln w="0">
            <a:noFill/>
          </a:ln>
        </p:spPr>
        <p:txBody>
          <a:bodyPr lIns="91080" rIns="91080" tIns="45360" bIns="45360" anchor="t">
            <a:noAutofit/>
          </a:bodyPr>
          <a:p>
            <a:endParaRPr b="0" lang="en-GB"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9" name="Rectangle 7"/>
          <p:cNvSpPr/>
          <p:nvPr/>
        </p:nvSpPr>
        <p:spPr>
          <a:xfrm>
            <a:off x="3850560" y="9430200"/>
            <a:ext cx="2933280" cy="484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413845BC-864C-476D-AEFC-7643EC742448}" type="slidenum">
              <a:rPr b="0" lang="ru-RU" sz="1200" spc="-1" strike="noStrike">
                <a:solidFill>
                  <a:srgbClr val="000000"/>
                </a:solidFill>
                <a:latin typeface="Times New Roman"/>
                <a:ea typeface="+mn-ea"/>
              </a:rPr>
              <a:t>&lt;number&gt;</a:t>
            </a:fld>
            <a:endParaRPr b="0" lang="en-GB" sz="1200" spc="-1" strike="noStrike">
              <a:latin typeface="Arial"/>
            </a:endParaRPr>
          </a:p>
        </p:txBody>
      </p:sp>
      <p:sp>
        <p:nvSpPr>
          <p:cNvPr id="1470" name="PlaceHolder 1"/>
          <p:cNvSpPr>
            <a:spLocks noGrp="1"/>
          </p:cNvSpPr>
          <p:nvPr>
            <p:ph type="sldImg"/>
          </p:nvPr>
        </p:nvSpPr>
        <p:spPr>
          <a:xfrm>
            <a:off x="919080" y="744480"/>
            <a:ext cx="4948200" cy="3709800"/>
          </a:xfrm>
          <a:prstGeom prst="rect">
            <a:avLst/>
          </a:prstGeom>
          <a:ln w="0">
            <a:noFill/>
          </a:ln>
        </p:spPr>
      </p:sp>
      <p:sp>
        <p:nvSpPr>
          <p:cNvPr id="1471" name="PlaceHolder 2"/>
          <p:cNvSpPr>
            <a:spLocks noGrp="1"/>
          </p:cNvSpPr>
          <p:nvPr>
            <p:ph type="body"/>
          </p:nvPr>
        </p:nvSpPr>
        <p:spPr>
          <a:xfrm>
            <a:off x="679680" y="4716000"/>
            <a:ext cx="5425920" cy="4455360"/>
          </a:xfrm>
          <a:prstGeom prst="rect">
            <a:avLst/>
          </a:prstGeom>
          <a:noFill/>
          <a:ln w="0">
            <a:noFill/>
          </a:ln>
        </p:spPr>
        <p:txBody>
          <a:bodyPr lIns="0" rIns="0" tIns="0" bIns="0" anchor="t">
            <a:noAutofit/>
          </a:bodyPr>
          <a:p>
            <a:endParaRPr b="0" lang="en-GB"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2" name="Rectangle 7"/>
          <p:cNvSpPr/>
          <p:nvPr/>
        </p:nvSpPr>
        <p:spPr>
          <a:xfrm>
            <a:off x="3850560" y="9430200"/>
            <a:ext cx="2933280" cy="484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4A6B47F7-B853-4D36-8A54-753A5C895824}" type="slidenum">
              <a:rPr b="0" lang="ru-RU" sz="1200" spc="-1" strike="noStrike">
                <a:solidFill>
                  <a:srgbClr val="000000"/>
                </a:solidFill>
                <a:latin typeface="Times New Roman"/>
                <a:ea typeface="+mn-ea"/>
              </a:rPr>
              <a:t>&lt;number&gt;</a:t>
            </a:fld>
            <a:endParaRPr b="0" lang="en-GB" sz="1200" spc="-1" strike="noStrike">
              <a:latin typeface="Arial"/>
            </a:endParaRPr>
          </a:p>
        </p:txBody>
      </p:sp>
      <p:sp>
        <p:nvSpPr>
          <p:cNvPr id="1473" name="PlaceHolder 1"/>
          <p:cNvSpPr>
            <a:spLocks noGrp="1"/>
          </p:cNvSpPr>
          <p:nvPr>
            <p:ph type="sldImg"/>
          </p:nvPr>
        </p:nvSpPr>
        <p:spPr>
          <a:xfrm>
            <a:off x="919080" y="744480"/>
            <a:ext cx="4948200" cy="3709800"/>
          </a:xfrm>
          <a:prstGeom prst="rect">
            <a:avLst/>
          </a:prstGeom>
          <a:ln w="0">
            <a:noFill/>
          </a:ln>
        </p:spPr>
      </p:sp>
      <p:sp>
        <p:nvSpPr>
          <p:cNvPr id="1474" name="PlaceHolder 2"/>
          <p:cNvSpPr>
            <a:spLocks noGrp="1"/>
          </p:cNvSpPr>
          <p:nvPr>
            <p:ph type="body"/>
          </p:nvPr>
        </p:nvSpPr>
        <p:spPr>
          <a:xfrm>
            <a:off x="679680" y="4716000"/>
            <a:ext cx="5425920" cy="4455360"/>
          </a:xfrm>
          <a:prstGeom prst="rect">
            <a:avLst/>
          </a:prstGeom>
          <a:noFill/>
          <a:ln w="0">
            <a:noFill/>
          </a:ln>
        </p:spPr>
        <p:txBody>
          <a:bodyPr lIns="0" rIns="0" tIns="0" bIns="0" anchor="t">
            <a:noAutofit/>
          </a:bodyPr>
          <a:p>
            <a:endParaRPr b="0" lang="en-GB"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5" name="Rectangle 7"/>
          <p:cNvSpPr/>
          <p:nvPr/>
        </p:nvSpPr>
        <p:spPr>
          <a:xfrm>
            <a:off x="3850200" y="9430560"/>
            <a:ext cx="2933640" cy="483840"/>
          </a:xfrm>
          <a:prstGeom prst="rect">
            <a:avLst/>
          </a:prstGeom>
          <a:noFill/>
          <a:ln w="9525">
            <a:noFill/>
          </a:ln>
        </p:spPr>
        <p:style>
          <a:lnRef idx="0"/>
          <a:fillRef idx="0"/>
          <a:effectRef idx="0"/>
          <a:fontRef idx="minor"/>
        </p:style>
        <p:txBody>
          <a:bodyPr lIns="90000" rIns="90000" tIns="45000" bIns="45000" anchor="b">
            <a:noAutofit/>
          </a:bodyPr>
          <a:p>
            <a:pPr algn="r">
              <a:lnSpc>
                <a:spcPct val="100000"/>
              </a:lnSpc>
              <a:buNone/>
            </a:pPr>
            <a:fld id="{3175DD73-BF72-4335-AA70-B41098291902}" type="slidenum">
              <a:rPr b="0" lang="ru-RU" sz="1200" spc="-1" strike="noStrike">
                <a:solidFill>
                  <a:srgbClr val="000000"/>
                </a:solidFill>
                <a:latin typeface="+mn-lt"/>
                <a:ea typeface="ＭＳ Ｐゴシック"/>
              </a:rPr>
              <a:t>&lt;number&gt;</a:t>
            </a:fld>
            <a:endParaRPr b="0" lang="en-GB" sz="1200" spc="-1" strike="noStrike">
              <a:latin typeface="Arial"/>
            </a:endParaRPr>
          </a:p>
        </p:txBody>
      </p:sp>
      <p:sp>
        <p:nvSpPr>
          <p:cNvPr id="1476" name="PlaceHolder 1"/>
          <p:cNvSpPr>
            <a:spLocks noGrp="1"/>
          </p:cNvSpPr>
          <p:nvPr>
            <p:ph type="sldImg"/>
          </p:nvPr>
        </p:nvSpPr>
        <p:spPr>
          <a:xfrm>
            <a:off x="919080" y="744480"/>
            <a:ext cx="4948200" cy="3709800"/>
          </a:xfrm>
          <a:prstGeom prst="rect">
            <a:avLst/>
          </a:prstGeom>
          <a:ln w="0">
            <a:noFill/>
          </a:ln>
        </p:spPr>
      </p:sp>
      <p:sp>
        <p:nvSpPr>
          <p:cNvPr id="1477" name="PlaceHolder 2"/>
          <p:cNvSpPr>
            <a:spLocks noGrp="1"/>
          </p:cNvSpPr>
          <p:nvPr>
            <p:ph type="body"/>
          </p:nvPr>
        </p:nvSpPr>
        <p:spPr>
          <a:xfrm>
            <a:off x="680400" y="4716720"/>
            <a:ext cx="5425920" cy="4455000"/>
          </a:xfrm>
          <a:prstGeom prst="rect">
            <a:avLst/>
          </a:prstGeom>
          <a:noFill/>
          <a:ln w="0">
            <a:noFill/>
          </a:ln>
        </p:spPr>
        <p:txBody>
          <a:bodyPr lIns="0" rIns="0" tIns="0" bIns="0" anchor="t">
            <a:noAutofit/>
          </a:bodyPr>
          <a:p>
            <a:endParaRPr b="0" lang="en-GB"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8" name="PlaceHolder 1"/>
          <p:cNvSpPr>
            <a:spLocks noGrp="1"/>
          </p:cNvSpPr>
          <p:nvPr>
            <p:ph type="sldImg"/>
          </p:nvPr>
        </p:nvSpPr>
        <p:spPr>
          <a:xfrm>
            <a:off x="919080" y="744480"/>
            <a:ext cx="4948200" cy="3709800"/>
          </a:xfrm>
          <a:prstGeom prst="rect">
            <a:avLst/>
          </a:prstGeom>
          <a:ln w="0">
            <a:noFill/>
          </a:ln>
        </p:spPr>
      </p:sp>
      <p:sp>
        <p:nvSpPr>
          <p:cNvPr id="1479" name="PlaceHolder 2"/>
          <p:cNvSpPr>
            <a:spLocks noGrp="1"/>
          </p:cNvSpPr>
          <p:nvPr>
            <p:ph type="body"/>
          </p:nvPr>
        </p:nvSpPr>
        <p:spPr>
          <a:xfrm>
            <a:off x="679680" y="4716000"/>
            <a:ext cx="5425920" cy="4455360"/>
          </a:xfrm>
          <a:prstGeom prst="rect">
            <a:avLst/>
          </a:prstGeom>
          <a:noFill/>
          <a:ln w="0">
            <a:noFill/>
          </a:ln>
        </p:spPr>
        <p:txBody>
          <a:bodyPr lIns="0" rIns="0" tIns="0" bIns="0" anchor="t">
            <a:noAutofit/>
          </a:bodyPr>
          <a:p>
            <a:endParaRPr b="0" lang="en-GB" sz="2000" spc="-1" strike="noStrike">
              <a:latin typeface="Arial"/>
            </a:endParaRPr>
          </a:p>
        </p:txBody>
      </p:sp>
      <p:sp>
        <p:nvSpPr>
          <p:cNvPr id="1480" name="Номер слайда 3"/>
          <p:cNvSpPr/>
          <p:nvPr/>
        </p:nvSpPr>
        <p:spPr>
          <a:xfrm>
            <a:off x="3850560" y="9430200"/>
            <a:ext cx="2933280" cy="484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74438165-FBF1-4398-AB3B-E45FC66B46C0}" type="slidenum">
              <a:rPr b="0" lang="en-US" sz="1200" spc="-1" strike="noStrike">
                <a:solidFill>
                  <a:srgbClr val="000000"/>
                </a:solidFill>
                <a:latin typeface="+mn-lt"/>
                <a:ea typeface="+mn-ea"/>
              </a:rPr>
              <a:t>&lt;number&gt;</a:t>
            </a:fld>
            <a:endParaRPr b="0" lang="en-GB"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3" name="Rectangle 7"/>
          <p:cNvSpPr/>
          <p:nvPr/>
        </p:nvSpPr>
        <p:spPr>
          <a:xfrm>
            <a:off x="3850560" y="9430200"/>
            <a:ext cx="2933280" cy="484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E161F1CC-C20A-48E1-A010-5C4A0DFE4990}" type="slidenum">
              <a:rPr b="0" lang="en-US" sz="1300" spc="-1" strike="noStrike">
                <a:solidFill>
                  <a:srgbClr val="000000"/>
                </a:solidFill>
                <a:latin typeface="Times New Roman"/>
                <a:ea typeface="MS PGothic"/>
              </a:rPr>
              <a:t>&lt;number&gt;</a:t>
            </a:fld>
            <a:endParaRPr b="0" lang="en-GB" sz="1300" spc="-1" strike="noStrike">
              <a:latin typeface="Arial"/>
            </a:endParaRPr>
          </a:p>
        </p:txBody>
      </p:sp>
      <p:sp>
        <p:nvSpPr>
          <p:cNvPr id="1464" name="PlaceHolder 1"/>
          <p:cNvSpPr>
            <a:spLocks noGrp="1"/>
          </p:cNvSpPr>
          <p:nvPr>
            <p:ph type="sldImg"/>
          </p:nvPr>
        </p:nvSpPr>
        <p:spPr>
          <a:xfrm>
            <a:off x="1152360" y="812880"/>
            <a:ext cx="5357520" cy="4017600"/>
          </a:xfrm>
          <a:prstGeom prst="rect">
            <a:avLst/>
          </a:prstGeom>
          <a:ln w="0">
            <a:noFill/>
          </a:ln>
        </p:spPr>
      </p:sp>
      <p:sp>
        <p:nvSpPr>
          <p:cNvPr id="1465" name="PlaceHolder 2"/>
          <p:cNvSpPr>
            <a:spLocks noGrp="1"/>
          </p:cNvSpPr>
          <p:nvPr>
            <p:ph type="body"/>
          </p:nvPr>
        </p:nvSpPr>
        <p:spPr>
          <a:xfrm>
            <a:off x="768240" y="5101560"/>
            <a:ext cx="6131520" cy="4821120"/>
          </a:xfrm>
          <a:prstGeom prst="rect">
            <a:avLst/>
          </a:prstGeom>
          <a:noFill/>
          <a:ln w="0">
            <a:noFill/>
          </a:ln>
        </p:spPr>
        <p:txBody>
          <a:bodyPr lIns="94320" rIns="94320" tIns="47160" bIns="47160" anchor="ctr">
            <a:noAutofit/>
          </a:bodyPr>
          <a:p>
            <a:endParaRPr b="0" lang="en-GB"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1" name="Rectangle 10_0"/>
          <p:cNvSpPr/>
          <p:nvPr/>
        </p:nvSpPr>
        <p:spPr>
          <a:xfrm>
            <a:off x="3884760" y="8685360"/>
            <a:ext cx="2963160" cy="4500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97DEFA64-B3F6-488E-B98E-49BB3CCC0748}" type="slidenum">
              <a:rPr b="0" lang="en-GB" sz="1200" spc="-1" strike="noStrike">
                <a:solidFill>
                  <a:srgbClr val="000000"/>
                </a:solidFill>
                <a:latin typeface="+mn-lt"/>
                <a:ea typeface="+mn-ea"/>
              </a:rPr>
              <a:t>&lt;number&gt;</a:t>
            </a:fld>
            <a:endParaRPr b="0" lang="en-GB" sz="1200" spc="-1" strike="noStrike">
              <a:latin typeface="Arial"/>
            </a:endParaRPr>
          </a:p>
        </p:txBody>
      </p:sp>
      <p:sp>
        <p:nvSpPr>
          <p:cNvPr id="1482" name="PlaceHolder 1"/>
          <p:cNvSpPr>
            <a:spLocks noGrp="1"/>
          </p:cNvSpPr>
          <p:nvPr>
            <p:ph type="sldImg"/>
          </p:nvPr>
        </p:nvSpPr>
        <p:spPr>
          <a:xfrm>
            <a:off x="1108080" y="812880"/>
            <a:ext cx="5335200" cy="4000320"/>
          </a:xfrm>
          <a:prstGeom prst="rect">
            <a:avLst/>
          </a:prstGeom>
          <a:ln w="0">
            <a:noFill/>
          </a:ln>
        </p:spPr>
      </p:sp>
      <p:sp>
        <p:nvSpPr>
          <p:cNvPr id="1483" name="PlaceHolder 2"/>
          <p:cNvSpPr>
            <a:spLocks noGrp="1"/>
          </p:cNvSpPr>
          <p:nvPr>
            <p:ph type="body"/>
          </p:nvPr>
        </p:nvSpPr>
        <p:spPr>
          <a:xfrm>
            <a:off x="755640" y="5078520"/>
            <a:ext cx="6039720" cy="480312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4" name="PlaceHolder 1"/>
          <p:cNvSpPr>
            <a:spLocks noGrp="1"/>
          </p:cNvSpPr>
          <p:nvPr>
            <p:ph type="sldNum" idx="8"/>
          </p:nvPr>
        </p:nvSpPr>
        <p:spPr>
          <a:xfrm>
            <a:off x="4278960" y="10157400"/>
            <a:ext cx="3278880" cy="532440"/>
          </a:xfrm>
          <a:prstGeom prst="rect">
            <a:avLst/>
          </a:prstGeom>
          <a:noFill/>
          <a:ln w="0">
            <a:noFill/>
          </a:ln>
        </p:spPr>
        <p:txBody>
          <a:bodyPr lIns="0" rIns="0" tIns="0" bIns="0" anchor="b">
            <a:noAutofit/>
          </a:bodyPr>
          <a:lstStyle>
            <a:lvl1pPr algn="r">
              <a:lnSpc>
                <a:spcPct val="100000"/>
              </a:lnSpc>
              <a:buNone/>
              <a:defRPr b="0" lang="en-GB" sz="1400" spc="-1" strike="noStrike">
                <a:solidFill>
                  <a:srgbClr val="000000"/>
                </a:solidFill>
                <a:latin typeface="Times New Roman"/>
                <a:ea typeface="+mn-ea"/>
              </a:defRPr>
            </a:lvl1pPr>
          </a:lstStyle>
          <a:p>
            <a:pPr algn="r">
              <a:lnSpc>
                <a:spcPct val="100000"/>
              </a:lnSpc>
              <a:buNone/>
            </a:pPr>
            <a:fld id="{EB1DE7DB-C7CA-4B16-8EDF-C21E8D2732EE}" type="slidenum">
              <a:rPr b="0" lang="en-GB" sz="1400" spc="-1" strike="noStrike">
                <a:solidFill>
                  <a:srgbClr val="000000"/>
                </a:solidFill>
                <a:latin typeface="Times New Roman"/>
                <a:ea typeface="+mn-ea"/>
              </a:rPr>
              <a:t>&lt;number&gt;</a:t>
            </a:fld>
            <a:endParaRPr b="0" lang="en-GB" sz="1400" spc="-1" strike="noStrike">
              <a:latin typeface="Times New Roman"/>
            </a:endParaRPr>
          </a:p>
        </p:txBody>
      </p:sp>
      <p:sp>
        <p:nvSpPr>
          <p:cNvPr id="1485" name="PlaceHolder 2"/>
          <p:cNvSpPr>
            <a:spLocks noGrp="1"/>
          </p:cNvSpPr>
          <p:nvPr>
            <p:ph type="sldImg"/>
          </p:nvPr>
        </p:nvSpPr>
        <p:spPr>
          <a:xfrm>
            <a:off x="1108080" y="812880"/>
            <a:ext cx="5341680" cy="4006800"/>
          </a:xfrm>
          <a:prstGeom prst="rect">
            <a:avLst/>
          </a:prstGeom>
          <a:ln w="0">
            <a:noFill/>
          </a:ln>
        </p:spPr>
      </p:sp>
      <p:sp>
        <p:nvSpPr>
          <p:cNvPr id="1486" name="PlaceHolder 3"/>
          <p:cNvSpPr>
            <a:spLocks noGrp="1"/>
          </p:cNvSpPr>
          <p:nvPr>
            <p:ph type="body"/>
          </p:nvPr>
        </p:nvSpPr>
        <p:spPr>
          <a:xfrm>
            <a:off x="755640" y="5078520"/>
            <a:ext cx="6046560" cy="480996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7" name="PlaceHolder 1"/>
          <p:cNvSpPr>
            <a:spLocks noGrp="1"/>
          </p:cNvSpPr>
          <p:nvPr>
            <p:ph type="sldNum" idx="9"/>
          </p:nvPr>
        </p:nvSpPr>
        <p:spPr>
          <a:xfrm>
            <a:off x="4278960" y="10157400"/>
            <a:ext cx="3278880" cy="532440"/>
          </a:xfrm>
          <a:prstGeom prst="rect">
            <a:avLst/>
          </a:prstGeom>
          <a:noFill/>
          <a:ln w="0">
            <a:noFill/>
          </a:ln>
        </p:spPr>
        <p:txBody>
          <a:bodyPr lIns="0" rIns="0" tIns="0" bIns="0" anchor="b">
            <a:noAutofit/>
          </a:bodyPr>
          <a:lstStyle>
            <a:lvl1pPr algn="r">
              <a:lnSpc>
                <a:spcPct val="100000"/>
              </a:lnSpc>
              <a:buNone/>
              <a:defRPr b="0" lang="en-GB" sz="1400" spc="-1" strike="noStrike">
                <a:solidFill>
                  <a:srgbClr val="000000"/>
                </a:solidFill>
                <a:latin typeface="Times New Roman"/>
                <a:ea typeface="+mn-ea"/>
              </a:defRPr>
            </a:lvl1pPr>
          </a:lstStyle>
          <a:p>
            <a:pPr algn="r">
              <a:lnSpc>
                <a:spcPct val="100000"/>
              </a:lnSpc>
              <a:buNone/>
            </a:pPr>
            <a:fld id="{422ABC8A-153A-4B2C-A067-F8968530D95E}" type="slidenum">
              <a:rPr b="0" lang="en-GB" sz="1400" spc="-1" strike="noStrike">
                <a:solidFill>
                  <a:srgbClr val="000000"/>
                </a:solidFill>
                <a:latin typeface="Times New Roman"/>
                <a:ea typeface="+mn-ea"/>
              </a:rPr>
              <a:t>&lt;number&gt;</a:t>
            </a:fld>
            <a:endParaRPr b="0" lang="en-GB" sz="1400" spc="-1" strike="noStrike">
              <a:latin typeface="Times New Roman"/>
            </a:endParaRPr>
          </a:p>
        </p:txBody>
      </p:sp>
      <p:sp>
        <p:nvSpPr>
          <p:cNvPr id="1488" name="PlaceHolder 2"/>
          <p:cNvSpPr>
            <a:spLocks noGrp="1"/>
          </p:cNvSpPr>
          <p:nvPr>
            <p:ph type="sldImg"/>
          </p:nvPr>
        </p:nvSpPr>
        <p:spPr>
          <a:xfrm>
            <a:off x="1108080" y="812880"/>
            <a:ext cx="5341680" cy="4006800"/>
          </a:xfrm>
          <a:prstGeom prst="rect">
            <a:avLst/>
          </a:prstGeom>
          <a:ln w="0">
            <a:noFill/>
          </a:ln>
        </p:spPr>
      </p:sp>
      <p:sp>
        <p:nvSpPr>
          <p:cNvPr id="1489" name="PlaceHolder 3"/>
          <p:cNvSpPr>
            <a:spLocks noGrp="1"/>
          </p:cNvSpPr>
          <p:nvPr>
            <p:ph type="body"/>
          </p:nvPr>
        </p:nvSpPr>
        <p:spPr>
          <a:xfrm>
            <a:off x="755640" y="5078520"/>
            <a:ext cx="6046560" cy="4809960"/>
          </a:xfrm>
          <a:prstGeom prst="rect">
            <a:avLst/>
          </a:prstGeom>
          <a:noFill/>
          <a:ln w="0">
            <a:noFill/>
          </a:ln>
        </p:spPr>
        <p:txBody>
          <a:bodyPr lIns="0" rIns="0" tIns="0" bIns="0" anchor="ctr">
            <a:noAutofit/>
          </a:bodyPr>
          <a:p>
            <a:endParaRPr b="0" lang="en-GB" sz="20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0" name="Slide Number Placeholder 7"/>
          <p:cNvSpPr/>
          <p:nvPr/>
        </p:nvSpPr>
        <p:spPr>
          <a:xfrm>
            <a:off x="3850560" y="9430200"/>
            <a:ext cx="2933280" cy="484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A6F51D50-CEFC-4693-AF98-924D6D7B84F3}" type="slidenum">
              <a:rPr b="0" lang="en-US" sz="1300" spc="-1" strike="noStrike">
                <a:solidFill>
                  <a:srgbClr val="000000"/>
                </a:solidFill>
                <a:latin typeface="Times New Roman"/>
                <a:ea typeface="ＭＳ Ｐゴシック"/>
              </a:rPr>
              <a:t>&lt;number&gt;</a:t>
            </a:fld>
            <a:endParaRPr b="0" lang="en-GB" sz="1300" spc="-1" strike="noStrike">
              <a:latin typeface="Arial"/>
            </a:endParaRPr>
          </a:p>
        </p:txBody>
      </p:sp>
      <p:sp>
        <p:nvSpPr>
          <p:cNvPr id="1491" name="PlaceHolder 1"/>
          <p:cNvSpPr>
            <a:spLocks noGrp="1"/>
          </p:cNvSpPr>
          <p:nvPr>
            <p:ph type="sldImg"/>
          </p:nvPr>
        </p:nvSpPr>
        <p:spPr>
          <a:xfrm>
            <a:off x="919080" y="746280"/>
            <a:ext cx="4946400" cy="3708360"/>
          </a:xfrm>
          <a:prstGeom prst="rect">
            <a:avLst/>
          </a:prstGeom>
          <a:ln w="0">
            <a:noFill/>
          </a:ln>
        </p:spPr>
      </p:sp>
      <p:sp>
        <p:nvSpPr>
          <p:cNvPr id="1492" name="PlaceHolder 2"/>
          <p:cNvSpPr>
            <a:spLocks noGrp="1"/>
          </p:cNvSpPr>
          <p:nvPr>
            <p:ph type="body"/>
          </p:nvPr>
        </p:nvSpPr>
        <p:spPr>
          <a:xfrm>
            <a:off x="679320" y="4715280"/>
            <a:ext cx="5426640" cy="4455360"/>
          </a:xfrm>
          <a:prstGeom prst="rect">
            <a:avLst/>
          </a:prstGeom>
          <a:noFill/>
          <a:ln w="0">
            <a:noFill/>
          </a:ln>
        </p:spPr>
        <p:txBody>
          <a:bodyPr lIns="0" rIns="0" tIns="0" bIns="0" anchor="t">
            <a:noAutofit/>
          </a:bodyPr>
          <a:p>
            <a:endParaRPr b="0" lang="en-GB" sz="2000" spc="-1" strike="noStrike">
              <a:latin typeface="Arial"/>
            </a:endParaRPr>
          </a:p>
        </p:txBody>
      </p:sp>
      <p:sp>
        <p:nvSpPr>
          <p:cNvPr id="1493" name="Substituent număr diapozitiv 3"/>
          <p:cNvSpPr/>
          <p:nvPr/>
        </p:nvSpPr>
        <p:spPr>
          <a:xfrm>
            <a:off x="3850200" y="9430920"/>
            <a:ext cx="2933640" cy="483480"/>
          </a:xfrm>
          <a:prstGeom prst="rect">
            <a:avLst/>
          </a:prstGeom>
          <a:noFill/>
          <a:ln w="0">
            <a:noFill/>
          </a:ln>
        </p:spPr>
        <p:style>
          <a:lnRef idx="0"/>
          <a:fillRef idx="0"/>
          <a:effectRef idx="0"/>
          <a:fontRef idx="minor"/>
        </p:style>
        <p:txBody>
          <a:bodyPr lIns="95400" rIns="95400" tIns="47880" bIns="47880" anchor="b">
            <a:noAutofit/>
          </a:bodyPr>
          <a:p>
            <a:pPr algn="r">
              <a:lnSpc>
                <a:spcPct val="100000"/>
              </a:lnSpc>
              <a:buNone/>
            </a:pPr>
            <a:fld id="{D0D910C6-3F91-4A97-9BAD-C0ABF34F805B}" type="slidenum">
              <a:rPr b="0" lang="en-US" sz="1300" spc="-1" strike="noStrike">
                <a:solidFill>
                  <a:srgbClr val="000000"/>
                </a:solidFill>
                <a:latin typeface="Calibri"/>
                <a:ea typeface="ＭＳ Ｐゴシック"/>
              </a:rPr>
              <a:t>&lt;number&gt;</a:t>
            </a:fld>
            <a:endParaRPr b="0" lang="en-GB" sz="1300" spc="-1" strike="noStrike">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4" name="Rectangle 7_ 1"/>
          <p:cNvSpPr/>
          <p:nvPr/>
        </p:nvSpPr>
        <p:spPr>
          <a:xfrm>
            <a:off x="3849480" y="9430560"/>
            <a:ext cx="2939400" cy="488880"/>
          </a:xfrm>
          <a:prstGeom prst="rect">
            <a:avLst/>
          </a:prstGeom>
          <a:noFill/>
          <a:ln w="0">
            <a:noFill/>
          </a:ln>
        </p:spPr>
        <p:style>
          <a:lnRef idx="0"/>
          <a:fillRef idx="0"/>
          <a:effectRef idx="0"/>
          <a:fontRef idx="minor"/>
        </p:style>
        <p:txBody>
          <a:bodyPr lIns="91080" rIns="91080" tIns="45360" bIns="45360" anchor="b">
            <a:noAutofit/>
          </a:bodyPr>
          <a:p>
            <a:pPr algn="r">
              <a:lnSpc>
                <a:spcPct val="100000"/>
              </a:lnSpc>
              <a:buNone/>
            </a:pPr>
            <a:fld id="{0781CD1B-D7FB-468F-9F69-62709E37D3C0}" type="slidenum">
              <a:rPr b="0" lang="ru-RU" sz="1200" spc="-1" strike="noStrike">
                <a:solidFill>
                  <a:srgbClr val="000000"/>
                </a:solidFill>
                <a:latin typeface="Arial"/>
                <a:ea typeface="+mn-ea"/>
              </a:rPr>
              <a:t>&lt;number&gt;</a:t>
            </a:fld>
            <a:endParaRPr b="0" lang="en-GB" sz="1200" spc="-1" strike="noStrike">
              <a:latin typeface="Arial"/>
            </a:endParaRPr>
          </a:p>
        </p:txBody>
      </p:sp>
      <p:sp>
        <p:nvSpPr>
          <p:cNvPr id="1495" name="PlaceHolder 1"/>
          <p:cNvSpPr>
            <a:spLocks noGrp="1"/>
          </p:cNvSpPr>
          <p:nvPr>
            <p:ph type="sldImg"/>
          </p:nvPr>
        </p:nvSpPr>
        <p:spPr>
          <a:xfrm>
            <a:off x="919080" y="744480"/>
            <a:ext cx="4952880" cy="3713040"/>
          </a:xfrm>
          <a:prstGeom prst="rect">
            <a:avLst/>
          </a:prstGeom>
          <a:ln w="0">
            <a:noFill/>
          </a:ln>
        </p:spPr>
      </p:sp>
      <p:sp>
        <p:nvSpPr>
          <p:cNvPr id="1496" name="PlaceHolder 2"/>
          <p:cNvSpPr>
            <a:spLocks noGrp="1"/>
          </p:cNvSpPr>
          <p:nvPr>
            <p:ph type="body"/>
          </p:nvPr>
        </p:nvSpPr>
        <p:spPr>
          <a:xfrm>
            <a:off x="679320" y="4714920"/>
            <a:ext cx="5431680" cy="4460040"/>
          </a:xfrm>
          <a:prstGeom prst="rect">
            <a:avLst/>
          </a:prstGeom>
          <a:noFill/>
          <a:ln w="0">
            <a:noFill/>
          </a:ln>
        </p:spPr>
        <p:txBody>
          <a:bodyPr lIns="90000" rIns="90000" tIns="45000" bIns="45000" anchor="t">
            <a:noAutofit/>
          </a:bodyPr>
          <a:p>
            <a:endParaRPr b="0" lang="en-GB"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3.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4.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5.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7.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8.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9.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0.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5.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6.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8.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9.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0.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1.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2.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7.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9.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0.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1.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2.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3.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4.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0.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1.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2.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3.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4.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5.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6.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9.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1.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2.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3.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4.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5.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6.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7.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8.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9.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4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2.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3.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4.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5.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6.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7.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8.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9.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50.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2.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62DAA259-8D93-41FA-A25E-CF156B7A6DA1}" type="slidenum">
              <a:t>&lt;#&gt;</a:t>
            </a:fld>
          </a:p>
        </p:txBody>
      </p:sp>
      <p:sp>
        <p:nvSpPr>
          <p:cNvPr id="4" name="PlaceHolder 3"/>
          <p:cNvSpPr>
            <a:spLocks noGrp="1"/>
          </p:cNvSpPr>
          <p:nvPr>
            <p:ph type="dt" idx="3"/>
          </p:nvPr>
        </p:nvSpPr>
        <p:spPr/>
        <p:txBody>
          <a:bodyPr/>
          <a:p>
            <a:r>
              <a:rPr lang="en-GB"/>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D9B8BE2-CDC8-4DAA-B881-9198C487DAC8}" type="slidenum">
              <a:t>&lt;#&gt;</a:t>
            </a:fld>
          </a:p>
        </p:txBody>
      </p:sp>
      <p:sp>
        <p:nvSpPr>
          <p:cNvPr id="7" name="PlaceHolder 6"/>
          <p:cNvSpPr>
            <a:spLocks noGrp="1"/>
          </p:cNvSpPr>
          <p:nvPr>
            <p:ph type="dt" idx="3"/>
          </p:nvPr>
        </p:nvSpPr>
        <p:spPr/>
        <p:txBody>
          <a:bodyPr/>
          <a:p>
            <a:r>
              <a:rPr lang="en-GB"/>
              <a:t/>
            </a: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1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31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7"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1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2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32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2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3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2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2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3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3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3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3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3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37"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39"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40"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41"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42"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43"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44"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9D57103A-052D-4A66-9CA9-84A5C00641E3}" type="slidenum">
              <a:t>&lt;#&gt;</a:t>
            </a:fld>
          </a:p>
        </p:txBody>
      </p:sp>
      <p:sp>
        <p:nvSpPr>
          <p:cNvPr id="9" name="PlaceHolder 8"/>
          <p:cNvSpPr>
            <a:spLocks noGrp="1"/>
          </p:cNvSpPr>
          <p:nvPr>
            <p:ph type="dt" idx="3"/>
          </p:nvPr>
        </p:nvSpPr>
        <p:spPr/>
        <p:txBody>
          <a:bodyPr/>
          <a:p>
            <a:r>
              <a:rPr lang="en-GB"/>
              <a:t/>
            </a: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48"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5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5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35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5"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5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5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35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6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36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6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67"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69"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70"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7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7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7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75"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EA1CFDB1-BA47-4C44-9F1D-30EC089BCAE7}" type="slidenum">
              <a:t>&lt;#&gt;</a:t>
            </a:fld>
          </a:p>
        </p:txBody>
      </p:sp>
      <p:sp>
        <p:nvSpPr>
          <p:cNvPr id="11" name="PlaceHolder 10"/>
          <p:cNvSpPr>
            <a:spLocks noGrp="1"/>
          </p:cNvSpPr>
          <p:nvPr>
            <p:ph type="dt" idx="3"/>
          </p:nvPr>
        </p:nvSpPr>
        <p:spPr/>
        <p:txBody>
          <a:bodyPr/>
          <a:p>
            <a:r>
              <a:rPr lang="en-GB"/>
              <a:t/>
            </a: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77"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78"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79"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80"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81"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82"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8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8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9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39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9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93"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9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9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9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39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9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9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40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0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0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0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0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0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0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1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1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1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1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1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1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1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1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1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2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24"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2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2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42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3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31"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3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3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43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4"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3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3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43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39"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4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4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43"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45"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46"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4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4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5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51"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5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53"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54"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55"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56"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57"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58"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62"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6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6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46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6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9"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7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7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7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47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7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7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47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77"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7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8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81"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83"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84"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8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8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8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89"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9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91"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92"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93"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94"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95"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496"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00"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0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4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0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0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7"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0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1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1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1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1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1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1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1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1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2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2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2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2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2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2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27"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29"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30"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31"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32"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33"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34"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1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3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38"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4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4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4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1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5"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4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4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4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5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5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5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5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5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5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57"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5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59"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60"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6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6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6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65"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6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67"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68"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69"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70"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71"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72"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7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7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7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8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8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1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3"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8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8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8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8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9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9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9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9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9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9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9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9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9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0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0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0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0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0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0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0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0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0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0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1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14"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1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1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61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1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1"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2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2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62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1286F009-B733-487A-989D-ADE1A4F470A3}" type="slidenum">
              <a:t>&lt;#&gt;</a:t>
            </a:fld>
          </a:p>
        </p:txBody>
      </p:sp>
      <p:sp>
        <p:nvSpPr>
          <p:cNvPr id="6" name="PlaceHolder 5"/>
          <p:cNvSpPr>
            <a:spLocks noGrp="1"/>
          </p:cNvSpPr>
          <p:nvPr>
            <p:ph type="dt" idx="3"/>
          </p:nvPr>
        </p:nvSpPr>
        <p:spPr/>
        <p:txBody>
          <a:bodyPr/>
          <a:p>
            <a:r>
              <a:rPr lang="en-GB"/>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9"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2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6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29"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3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3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33"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35"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36"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3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3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3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4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41"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43"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44"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45"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46"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47"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48"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52"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2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5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5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5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65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3"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59"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2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6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6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6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66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6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6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67"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6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7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71"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73"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74"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7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7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7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79"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8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81"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82"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83"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84"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85"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86"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8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90"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2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9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5"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6"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9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9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69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9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2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97"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2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9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9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0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70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0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70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0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0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0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0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0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1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1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1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1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1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17"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19"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20"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21"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22"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23"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24"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1"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2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28"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2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3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3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73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3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2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35"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2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3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3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3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73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4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74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4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4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4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47"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49"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50"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5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5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5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55"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3"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4"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5"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6"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7"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8"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57"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58"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59"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60"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61"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62"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6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6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2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6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6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7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77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7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2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73"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2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7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7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7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77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7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78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8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8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8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8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8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8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9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9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9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9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9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9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9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9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9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80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82"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8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8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8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A4F3E60-4B30-4A06-9AFE-0ECF6C666847}" type="slidenum">
              <a:t>&lt;#&gt;</a:t>
            </a:fld>
          </a:p>
        </p:txBody>
      </p:sp>
      <p:sp>
        <p:nvSpPr>
          <p:cNvPr id="6" name="PlaceHolder 5"/>
          <p:cNvSpPr>
            <a:spLocks noGrp="1"/>
          </p:cNvSpPr>
          <p:nvPr>
            <p:ph type="dt" idx="3"/>
          </p:nvPr>
        </p:nvSpPr>
        <p:spPr/>
        <p:txBody>
          <a:bodyPr/>
          <a:p>
            <a:r>
              <a:rPr lang="en-GB"/>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9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9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9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9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9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97"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9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1"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03"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4"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0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9"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11"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2"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3"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4"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5"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6"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20"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2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34D90D6-029C-474E-9551-7785E7F4458B}" type="slidenum">
              <a:t>&lt;#&gt;</a:t>
            </a:fld>
          </a:p>
        </p:txBody>
      </p:sp>
      <p:sp>
        <p:nvSpPr>
          <p:cNvPr id="7" name="PlaceHolder 6"/>
          <p:cNvSpPr>
            <a:spLocks noGrp="1"/>
          </p:cNvSpPr>
          <p:nvPr>
            <p:ph type="dt" idx="3"/>
          </p:nvPr>
        </p:nvSpPr>
        <p:spPr/>
        <p:txBody>
          <a:bodyPr/>
          <a:p>
            <a:r>
              <a:rPr lang="en-GB"/>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2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2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2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3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3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3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3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3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3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3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3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4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4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4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4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4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47"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49"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0"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1"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2"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3"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4"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106BC2FC-9425-4019-B207-631D5A2C5938}" type="slidenum">
              <a:t>&lt;#&gt;</a:t>
            </a:fld>
          </a:p>
        </p:txBody>
      </p:sp>
      <p:sp>
        <p:nvSpPr>
          <p:cNvPr id="5" name="PlaceHolder 4"/>
          <p:cNvSpPr>
            <a:spLocks noGrp="1"/>
          </p:cNvSpPr>
          <p:nvPr>
            <p:ph type="dt" idx="3"/>
          </p:nvPr>
        </p:nvSpPr>
        <p:spPr/>
        <p:txBody>
          <a:bodyPr/>
          <a:p>
            <a:r>
              <a:rPr lang="en-GB"/>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58"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6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6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6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5"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6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6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6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7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7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7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7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7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77"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79"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0"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8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5"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AA2D398-4745-4B84-B7DA-88D7257976A1}" type="slidenum">
              <a:t>&lt;#&gt;</a:t>
            </a:fld>
          </a:p>
        </p:txBody>
      </p:sp>
      <p:sp>
        <p:nvSpPr>
          <p:cNvPr id="5" name="PlaceHolder 4"/>
          <p:cNvSpPr>
            <a:spLocks noGrp="1"/>
          </p:cNvSpPr>
          <p:nvPr>
            <p:ph type="dt" idx="3"/>
          </p:nvPr>
        </p:nvSpPr>
        <p:spPr/>
        <p:txBody>
          <a:bodyPr/>
          <a:p>
            <a:r>
              <a:rPr lang="en-GB"/>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87"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8"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9"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90"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91"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92"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9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9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0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20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3"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0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0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20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0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21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1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1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1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1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982CFCA-AB84-4DF4-929F-8994883C3333}" type="slidenum">
              <a:t>&lt;#&gt;</a:t>
            </a:fld>
          </a:p>
        </p:txBody>
      </p:sp>
      <p:sp>
        <p:nvSpPr>
          <p:cNvPr id="8" name="PlaceHolder 7"/>
          <p:cNvSpPr>
            <a:spLocks noGrp="1"/>
          </p:cNvSpPr>
          <p:nvPr>
            <p:ph type="dt" idx="3"/>
          </p:nvPr>
        </p:nvSpPr>
        <p:spPr/>
        <p:txBody>
          <a:bodyPr/>
          <a:p>
            <a:r>
              <a:rPr lang="en-GB"/>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1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1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2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2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2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2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2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2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2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3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34"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3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3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23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1"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4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4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24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E199D00-6C60-42DE-97DD-F1BA53135B57}" type="slidenum">
              <a:t>&lt;#&gt;</a:t>
            </a:fld>
          </a:p>
        </p:txBody>
      </p:sp>
      <p:sp>
        <p:nvSpPr>
          <p:cNvPr id="8" name="PlaceHolder 7"/>
          <p:cNvSpPr>
            <a:spLocks noGrp="1"/>
          </p:cNvSpPr>
          <p:nvPr>
            <p:ph type="dt" idx="3"/>
          </p:nvPr>
        </p:nvSpPr>
        <p:spPr/>
        <p:txBody>
          <a:bodyPr/>
          <a:p>
            <a:r>
              <a:rPr lang="en-GB"/>
              <a:t/>
            </a: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4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24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49"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5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5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53"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55"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56"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5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6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61"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63"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64"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65"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66"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67"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68"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72"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7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7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27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3CB995E-BCC4-4092-A3DC-FFA8E27BABBC}" type="slidenum">
              <a:t>&lt;#&gt;</a:t>
            </a:fld>
          </a:p>
        </p:txBody>
      </p:sp>
      <p:sp>
        <p:nvSpPr>
          <p:cNvPr id="8" name="PlaceHolder 7"/>
          <p:cNvSpPr>
            <a:spLocks noGrp="1"/>
          </p:cNvSpPr>
          <p:nvPr>
            <p:ph type="dt" idx="3"/>
          </p:nvPr>
        </p:nvSpPr>
        <p:spPr/>
        <p:txBody>
          <a:bodyPr/>
          <a:p>
            <a:r>
              <a:rPr lang="en-GB"/>
              <a:t/>
            </a: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9"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8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8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28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8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28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87"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8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9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91"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93"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94"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9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9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9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99"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01"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02"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03"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04"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05"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06"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0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10"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1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69.xml"/><Relationship Id="rId3" Type="http://schemas.openxmlformats.org/officeDocument/2006/relationships/slideLayout" Target="../slideLayouts/slideLayout170.xml"/><Relationship Id="rId4" Type="http://schemas.openxmlformats.org/officeDocument/2006/relationships/slideLayout" Target="../slideLayouts/slideLayout171.xml"/><Relationship Id="rId5" Type="http://schemas.openxmlformats.org/officeDocument/2006/relationships/slideLayout" Target="../slideLayouts/slideLayout172.xml"/><Relationship Id="rId6" Type="http://schemas.openxmlformats.org/officeDocument/2006/relationships/slideLayout" Target="../slideLayouts/slideLayout173.xml"/><Relationship Id="rId7" Type="http://schemas.openxmlformats.org/officeDocument/2006/relationships/slideLayout" Target="../slideLayouts/slideLayout174.xml"/><Relationship Id="rId8" Type="http://schemas.openxmlformats.org/officeDocument/2006/relationships/slideLayout" Target="../slideLayouts/slideLayout175.xml"/><Relationship Id="rId9" Type="http://schemas.openxmlformats.org/officeDocument/2006/relationships/slideLayout" Target="../slideLayouts/slideLayout176.xml"/><Relationship Id="rId10" Type="http://schemas.openxmlformats.org/officeDocument/2006/relationships/slideLayout" Target="../slideLayouts/slideLayout177.xml"/><Relationship Id="rId11" Type="http://schemas.openxmlformats.org/officeDocument/2006/relationships/slideLayout" Target="../slideLayouts/slideLayout178.xml"/><Relationship Id="rId12" Type="http://schemas.openxmlformats.org/officeDocument/2006/relationships/slideLayout" Target="../slideLayouts/slideLayout179.xml"/><Relationship Id="rId13" Type="http://schemas.openxmlformats.org/officeDocument/2006/relationships/slideLayout" Target="../slideLayouts/slideLayout180.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 Id="rId11" Type="http://schemas.openxmlformats.org/officeDocument/2006/relationships/slideLayout" Target="../slideLayouts/slideLayout190.xml"/><Relationship Id="rId12" Type="http://schemas.openxmlformats.org/officeDocument/2006/relationships/slideLayout" Target="../slideLayouts/slideLayout191.xml"/><Relationship Id="rId13" Type="http://schemas.openxmlformats.org/officeDocument/2006/relationships/slideLayout" Target="../slideLayouts/slideLayout192.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93.xml"/><Relationship Id="rId3" Type="http://schemas.openxmlformats.org/officeDocument/2006/relationships/slideLayout" Target="../slideLayouts/slideLayout194.xml"/><Relationship Id="rId4" Type="http://schemas.openxmlformats.org/officeDocument/2006/relationships/slideLayout" Target="../slideLayouts/slideLayout195.xml"/><Relationship Id="rId5" Type="http://schemas.openxmlformats.org/officeDocument/2006/relationships/slideLayout" Target="../slideLayouts/slideLayout196.xml"/><Relationship Id="rId6" Type="http://schemas.openxmlformats.org/officeDocument/2006/relationships/slideLayout" Target="../slideLayouts/slideLayout197.xml"/><Relationship Id="rId7" Type="http://schemas.openxmlformats.org/officeDocument/2006/relationships/slideLayout" Target="../slideLayouts/slideLayout198.xml"/><Relationship Id="rId8" Type="http://schemas.openxmlformats.org/officeDocument/2006/relationships/slideLayout" Target="../slideLayouts/slideLayout199.xml"/><Relationship Id="rId9" Type="http://schemas.openxmlformats.org/officeDocument/2006/relationships/slideLayout" Target="../slideLayouts/slideLayout200.xml"/><Relationship Id="rId10" Type="http://schemas.openxmlformats.org/officeDocument/2006/relationships/slideLayout" Target="../slideLayouts/slideLayout201.xml"/><Relationship Id="rId11" Type="http://schemas.openxmlformats.org/officeDocument/2006/relationships/slideLayout" Target="../slideLayouts/slideLayout202.xml"/><Relationship Id="rId12" Type="http://schemas.openxmlformats.org/officeDocument/2006/relationships/slideLayout" Target="../slideLayouts/slideLayout203.xml"/><Relationship Id="rId13" Type="http://schemas.openxmlformats.org/officeDocument/2006/relationships/slideLayout" Target="../slideLayouts/slideLayout204.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205.xml"/><Relationship Id="rId3" Type="http://schemas.openxmlformats.org/officeDocument/2006/relationships/slideLayout" Target="../slideLayouts/slideLayout206.xml"/><Relationship Id="rId4" Type="http://schemas.openxmlformats.org/officeDocument/2006/relationships/slideLayout" Target="../slideLayouts/slideLayout207.xml"/><Relationship Id="rId5" Type="http://schemas.openxmlformats.org/officeDocument/2006/relationships/slideLayout" Target="../slideLayouts/slideLayout208.xml"/><Relationship Id="rId6" Type="http://schemas.openxmlformats.org/officeDocument/2006/relationships/slideLayout" Target="../slideLayouts/slideLayout209.xml"/><Relationship Id="rId7" Type="http://schemas.openxmlformats.org/officeDocument/2006/relationships/slideLayout" Target="../slideLayouts/slideLayout210.xml"/><Relationship Id="rId8" Type="http://schemas.openxmlformats.org/officeDocument/2006/relationships/slideLayout" Target="../slideLayouts/slideLayout211.xml"/><Relationship Id="rId9" Type="http://schemas.openxmlformats.org/officeDocument/2006/relationships/slideLayout" Target="../slideLayouts/slideLayout212.xml"/><Relationship Id="rId10" Type="http://schemas.openxmlformats.org/officeDocument/2006/relationships/slideLayout" Target="../slideLayouts/slideLayout213.xml"/><Relationship Id="rId11" Type="http://schemas.openxmlformats.org/officeDocument/2006/relationships/slideLayout" Target="../slideLayouts/slideLayout214.xml"/><Relationship Id="rId12" Type="http://schemas.openxmlformats.org/officeDocument/2006/relationships/slideLayout" Target="../slideLayouts/slideLayout215.xml"/><Relationship Id="rId13" Type="http://schemas.openxmlformats.org/officeDocument/2006/relationships/slideLayout" Target="../slideLayouts/slideLayout216.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217.xml"/><Relationship Id="rId3" Type="http://schemas.openxmlformats.org/officeDocument/2006/relationships/slideLayout" Target="../slideLayouts/slideLayout218.xml"/><Relationship Id="rId4" Type="http://schemas.openxmlformats.org/officeDocument/2006/relationships/slideLayout" Target="../slideLayouts/slideLayout219.xml"/><Relationship Id="rId5" Type="http://schemas.openxmlformats.org/officeDocument/2006/relationships/slideLayout" Target="../slideLayouts/slideLayout220.xml"/><Relationship Id="rId6" Type="http://schemas.openxmlformats.org/officeDocument/2006/relationships/slideLayout" Target="../slideLayouts/slideLayout221.xml"/><Relationship Id="rId7" Type="http://schemas.openxmlformats.org/officeDocument/2006/relationships/slideLayout" Target="../slideLayouts/slideLayout222.xml"/><Relationship Id="rId8" Type="http://schemas.openxmlformats.org/officeDocument/2006/relationships/slideLayout" Target="../slideLayouts/slideLayout223.xml"/><Relationship Id="rId9" Type="http://schemas.openxmlformats.org/officeDocument/2006/relationships/slideLayout" Target="../slideLayouts/slideLayout224.xml"/><Relationship Id="rId10" Type="http://schemas.openxmlformats.org/officeDocument/2006/relationships/slideLayout" Target="../slideLayouts/slideLayout225.xml"/><Relationship Id="rId11" Type="http://schemas.openxmlformats.org/officeDocument/2006/relationships/slideLayout" Target="../slideLayouts/slideLayout226.xml"/><Relationship Id="rId12" Type="http://schemas.openxmlformats.org/officeDocument/2006/relationships/slideLayout" Target="../slideLayouts/slideLayout227.xml"/><Relationship Id="rId13" Type="http://schemas.openxmlformats.org/officeDocument/2006/relationships/slideLayout" Target="../slideLayouts/slideLayout22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29.xml"/><Relationship Id="rId3" Type="http://schemas.openxmlformats.org/officeDocument/2006/relationships/slideLayout" Target="../slideLayouts/slideLayout230.xml"/><Relationship Id="rId4" Type="http://schemas.openxmlformats.org/officeDocument/2006/relationships/slideLayout" Target="../slideLayouts/slideLayout231.xml"/><Relationship Id="rId5" Type="http://schemas.openxmlformats.org/officeDocument/2006/relationships/slideLayout" Target="../slideLayouts/slideLayout232.xml"/><Relationship Id="rId6" Type="http://schemas.openxmlformats.org/officeDocument/2006/relationships/slideLayout" Target="../slideLayouts/slideLayout233.xml"/><Relationship Id="rId7" Type="http://schemas.openxmlformats.org/officeDocument/2006/relationships/slideLayout" Target="../slideLayouts/slideLayout234.xml"/><Relationship Id="rId8" Type="http://schemas.openxmlformats.org/officeDocument/2006/relationships/slideLayout" Target="../slideLayouts/slideLayout235.xml"/><Relationship Id="rId9" Type="http://schemas.openxmlformats.org/officeDocument/2006/relationships/slideLayout" Target="../slideLayouts/slideLayout236.xml"/><Relationship Id="rId10" Type="http://schemas.openxmlformats.org/officeDocument/2006/relationships/slideLayout" Target="../slideLayouts/slideLayout237.xml"/><Relationship Id="rId11" Type="http://schemas.openxmlformats.org/officeDocument/2006/relationships/slideLayout" Target="../slideLayouts/slideLayout238.xml"/><Relationship Id="rId12" Type="http://schemas.openxmlformats.org/officeDocument/2006/relationships/slideLayout" Target="../slideLayouts/slideLayout239.xml"/><Relationship Id="rId13" Type="http://schemas.openxmlformats.org/officeDocument/2006/relationships/slideLayout" Target="../slideLayouts/slideLayout24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41.xml"/><Relationship Id="rId3" Type="http://schemas.openxmlformats.org/officeDocument/2006/relationships/slideLayout" Target="../slideLayouts/slideLayout242.xml"/><Relationship Id="rId4" Type="http://schemas.openxmlformats.org/officeDocument/2006/relationships/slideLayout" Target="../slideLayouts/slideLayout243.xml"/><Relationship Id="rId5" Type="http://schemas.openxmlformats.org/officeDocument/2006/relationships/slideLayout" Target="../slideLayouts/slideLayout244.xml"/><Relationship Id="rId6" Type="http://schemas.openxmlformats.org/officeDocument/2006/relationships/slideLayout" Target="../slideLayouts/slideLayout245.xml"/><Relationship Id="rId7" Type="http://schemas.openxmlformats.org/officeDocument/2006/relationships/slideLayout" Target="../slideLayouts/slideLayout246.xml"/><Relationship Id="rId8" Type="http://schemas.openxmlformats.org/officeDocument/2006/relationships/slideLayout" Target="../slideLayouts/slideLayout247.xml"/><Relationship Id="rId9" Type="http://schemas.openxmlformats.org/officeDocument/2006/relationships/slideLayout" Target="../slideLayouts/slideLayout248.xml"/><Relationship Id="rId10" Type="http://schemas.openxmlformats.org/officeDocument/2006/relationships/slideLayout" Target="../slideLayouts/slideLayout249.xml"/><Relationship Id="rId11" Type="http://schemas.openxmlformats.org/officeDocument/2006/relationships/slideLayout" Target="../slideLayouts/slideLayout250.xml"/><Relationship Id="rId12" Type="http://schemas.openxmlformats.org/officeDocument/2006/relationships/slideLayout" Target="../slideLayouts/slideLayout251.xml"/><Relationship Id="rId13" Type="http://schemas.openxmlformats.org/officeDocument/2006/relationships/slideLayout" Target="../slideLayouts/slideLayout25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3029040" y="6356520"/>
            <a:ext cx="3084480" cy="363240"/>
          </a:xfrm>
          <a:prstGeom prst="rect">
            <a:avLst/>
          </a:prstGeom>
          <a:noFill/>
          <a:ln w="0">
            <a:noFill/>
          </a:ln>
        </p:spPr>
        <p:txBody>
          <a:bodyPr lIns="90000" rIns="90000" tIns="45000" bIns="45000" anchor="ctr">
            <a:noAutofit/>
          </a:bodyPr>
          <a:lstStyle>
            <a:lvl1pPr algn="ctr">
              <a:lnSpc>
                <a:spcPct val="100000"/>
              </a:lnSpc>
              <a:buNone/>
              <a:defRPr b="0" lang="en-US" sz="1200" spc="-1" strike="noStrike">
                <a:solidFill>
                  <a:srgbClr val="8b8b8b"/>
                </a:solidFill>
                <a:latin typeface="Calibri"/>
              </a:defRPr>
            </a:lvl1pPr>
          </a:lstStyle>
          <a:p>
            <a:pPr algn="ctr">
              <a:lnSpc>
                <a:spcPct val="100000"/>
              </a:lnSpc>
              <a:buNone/>
            </a:pPr>
            <a:r>
              <a:rPr b="0" lang="en-US" sz="1200" spc="-1" strike="noStrike">
                <a:solidFill>
                  <a:srgbClr val="8b8b8b"/>
                </a:solidFill>
                <a:latin typeface="Calibri"/>
              </a:rPr>
              <a:t> </a:t>
            </a:r>
            <a:endParaRPr b="0" lang="en-GB" sz="1200" spc="-1" strike="noStrike">
              <a:latin typeface="Times New Roman"/>
            </a:endParaRPr>
          </a:p>
        </p:txBody>
      </p:sp>
      <p:sp>
        <p:nvSpPr>
          <p:cNvPr id="1" name="PlaceHolder 2"/>
          <p:cNvSpPr>
            <a:spLocks noGrp="1"/>
          </p:cNvSpPr>
          <p:nvPr>
            <p:ph type="sldNum" idx="2"/>
          </p:nvPr>
        </p:nvSpPr>
        <p:spPr>
          <a:xfrm>
            <a:off x="6458040" y="6356520"/>
            <a:ext cx="2055600" cy="363240"/>
          </a:xfrm>
          <a:prstGeom prst="rect">
            <a:avLst/>
          </a:prstGeom>
          <a:noFill/>
          <a:ln w="0">
            <a:noFill/>
          </a:ln>
        </p:spPr>
        <p:txBody>
          <a:bodyPr lIns="90000" rIns="90000" tIns="45000" bIns="45000" anchor="ctr">
            <a:noAutofit/>
          </a:bodyPr>
          <a:lstStyle>
            <a:lvl1pPr algn="r">
              <a:lnSpc>
                <a:spcPct val="100000"/>
              </a:lnSpc>
              <a:buNone/>
              <a:defRPr b="0" lang="en-US" sz="1200" spc="-1" strike="noStrike">
                <a:solidFill>
                  <a:srgbClr val="8b8b8b"/>
                </a:solidFill>
                <a:latin typeface="Calibri"/>
              </a:defRPr>
            </a:lvl1pPr>
          </a:lstStyle>
          <a:p>
            <a:pPr algn="r">
              <a:lnSpc>
                <a:spcPct val="100000"/>
              </a:lnSpc>
              <a:buNone/>
            </a:pPr>
            <a:fld id="{FFDD7C76-EE96-4A03-9EBC-52A25349B4DA}" type="slidenum">
              <a:rPr b="0" lang="en-US" sz="1200" spc="-1" strike="noStrike">
                <a:solidFill>
                  <a:srgbClr val="8b8b8b"/>
                </a:solidFill>
                <a:latin typeface="Calibri"/>
              </a:rPr>
              <a:t>49</a:t>
            </a:fld>
            <a:endParaRPr b="0" lang="en-GB" sz="1200" spc="-1" strike="noStrike">
              <a:latin typeface="Times New Roman"/>
            </a:endParaRPr>
          </a:p>
        </p:txBody>
      </p:sp>
      <p:sp>
        <p:nvSpPr>
          <p:cNvPr id="2" name="PlaceHolder 3"/>
          <p:cNvSpPr>
            <a:spLocks noGrp="1"/>
          </p:cNvSpPr>
          <p:nvPr>
            <p:ph type="dt" idx="3"/>
          </p:nvPr>
        </p:nvSpPr>
        <p:spPr>
          <a:xfrm>
            <a:off x="628560" y="6356520"/>
            <a:ext cx="2055600" cy="363240"/>
          </a:xfrm>
          <a:prstGeom prst="rect">
            <a:avLst/>
          </a:prstGeom>
          <a:noFill/>
          <a:ln w="0">
            <a:noFill/>
          </a:ln>
        </p:spPr>
        <p:txBody>
          <a:bodyPr lIns="90000" rIns="90000" tIns="45000" bIns="45000" anchor="ctr">
            <a:noAutofit/>
          </a:bodyPr>
          <a:lstStyle>
            <a:lvl1pPr>
              <a:defRPr b="0" lang="en-GB" sz="1400" spc="-1" strike="noStrike">
                <a:latin typeface="Times New Roman"/>
              </a:defRPr>
            </a:lvl1pPr>
          </a:lstStyle>
          <a:p>
            <a:r>
              <a:rPr b="0" lang="en-GB" sz="1400" spc="-1" strike="noStrike">
                <a:latin typeface="Times New Roman"/>
              </a:rPr>
              <a:t> </a:t>
            </a:r>
            <a:endParaRPr b="0" lang="en-GB" sz="1400" spc="-1" strike="noStrike">
              <a:latin typeface="Times New Roman"/>
            </a:endParaRPr>
          </a:p>
        </p:txBody>
      </p:sp>
      <p:sp>
        <p:nvSpPr>
          <p:cNvPr id="3"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346"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384"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42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460"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498"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536"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574"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61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650"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688"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4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726"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764"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80"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118"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156"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194"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r>
              <a:rPr b="0" lang="en-GB" sz="1800" spc="-1" strike="noStrike">
                <a:latin typeface="Arial"/>
              </a:rPr>
              <a:t>Click to edit the title text format</a:t>
            </a:r>
            <a:endParaRPr b="0" lang="en-GB" sz="1800" spc="-1" strike="noStrike">
              <a:latin typeface="Arial"/>
            </a:endParaRPr>
          </a:p>
        </p:txBody>
      </p:sp>
      <p:sp>
        <p:nvSpPr>
          <p:cNvPr id="23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270"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Click to edit the title text format</a:t>
            </a:r>
            <a:endParaRPr b="0" lang="en-GB" sz="4400" spc="-1" strike="noStrike">
              <a:latin typeface="Arial"/>
            </a:endParaRPr>
          </a:p>
        </p:txBody>
      </p:sp>
      <p:sp>
        <p:nvSpPr>
          <p:cNvPr id="308"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slideLayout" Target="../slideLayouts/slideLayout25.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61.xml"/>
</Relationships>
</file>

<file path=ppt/slides/_rels/slide13.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77.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77.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33.wmf"/><Relationship Id="rId3" Type="http://schemas.openxmlformats.org/officeDocument/2006/relationships/image" Target="../media/image34.wmf"/><Relationship Id="rId4" Type="http://schemas.openxmlformats.org/officeDocument/2006/relationships/image" Target="../media/image35.wmf"/><Relationship Id="rId5" Type="http://schemas.openxmlformats.org/officeDocument/2006/relationships/image" Target="../media/image36.wmf"/><Relationship Id="rId6" Type="http://schemas.openxmlformats.org/officeDocument/2006/relationships/slideLayout" Target="../slideLayouts/slideLayout25.xml"/><Relationship Id="rId7"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7.wmf"/><Relationship Id="rId2" Type="http://schemas.openxmlformats.org/officeDocument/2006/relationships/image" Target="../media/image38.wmf"/><Relationship Id="rId3" Type="http://schemas.openxmlformats.org/officeDocument/2006/relationships/image" Target="../media/image39.wmf"/><Relationship Id="rId4" Type="http://schemas.openxmlformats.org/officeDocument/2006/relationships/image" Target="../media/image40.wmf"/><Relationship Id="rId5" Type="http://schemas.openxmlformats.org/officeDocument/2006/relationships/image" Target="../media/image41.wmf"/><Relationship Id="rId6" Type="http://schemas.openxmlformats.org/officeDocument/2006/relationships/image" Target="../media/image42.wmf"/><Relationship Id="rId7"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jpeg"/><Relationship Id="rId3"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45.wmf"/><Relationship Id="rId2" Type="http://schemas.openxmlformats.org/officeDocument/2006/relationships/slideLayout" Target="../slideLayouts/slideLayout25.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oleObject" Target="../embeddings/oleObject1.bin"/><Relationship Id="rId3" Type="http://schemas.openxmlformats.org/officeDocument/2006/relationships/image" Target="../media/image47.wmf"/><Relationship Id="rId4" Type="http://schemas.openxmlformats.org/officeDocument/2006/relationships/slideLayout" Target="../slideLayouts/slideLayout85.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wmf"/><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slideLayout" Target="../slideLayouts/slideLayout13.xml"/><Relationship Id="rId19"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97.xml"/>
</Relationships>
</file>

<file path=ppt/slides/_rels/slide21.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50.wmf"/><Relationship Id="rId2" Type="http://schemas.openxmlformats.org/officeDocument/2006/relationships/slideLayout" Target="../slideLayouts/slideLayout109.xml"/>
</Relationships>
</file>

<file path=ppt/slides/_rels/slide23.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jpeg"/><Relationship Id="rId3" Type="http://schemas.openxmlformats.org/officeDocument/2006/relationships/slideLayout" Target="../slideLayouts/slideLayout121.xml"/><Relationship Id="rId4"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53.wmf"/><Relationship Id="rId2" Type="http://schemas.openxmlformats.org/officeDocument/2006/relationships/image" Target="../media/image54.wmf"/><Relationship Id="rId3" Type="http://schemas.openxmlformats.org/officeDocument/2006/relationships/slideLayout" Target="../slideLayouts/slideLayout133.xml"/>
</Relationships>
</file>

<file path=ppt/slides/_rels/slide26.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image" Target="../media/image57.jpeg"/><Relationship Id="rId4" Type="http://schemas.openxmlformats.org/officeDocument/2006/relationships/slideLayout" Target="../slideLayouts/slideLayout145.xml"/><Relationship Id="rId5"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wmf"/><Relationship Id="rId3" Type="http://schemas.openxmlformats.org/officeDocument/2006/relationships/image" Target="../media/image60.wmf"/><Relationship Id="rId4" Type="http://schemas.openxmlformats.org/officeDocument/2006/relationships/image" Target="../media/image61.wmf"/><Relationship Id="rId5" Type="http://schemas.openxmlformats.org/officeDocument/2006/relationships/image" Target="../media/image62.wmf"/><Relationship Id="rId6" Type="http://schemas.openxmlformats.org/officeDocument/2006/relationships/image" Target="../media/image63.wmf"/><Relationship Id="rId7" Type="http://schemas.openxmlformats.org/officeDocument/2006/relationships/image" Target="../media/image64.wmf"/><Relationship Id="rId8" Type="http://schemas.openxmlformats.org/officeDocument/2006/relationships/image" Target="../media/image65.wmf"/><Relationship Id="rId9" Type="http://schemas.openxmlformats.org/officeDocument/2006/relationships/image" Target="../media/image66.wmf"/><Relationship Id="rId10"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67.wmf"/><Relationship Id="rId2" Type="http://schemas.openxmlformats.org/officeDocument/2006/relationships/image" Target="../media/image68.wmf"/><Relationship Id="rId3"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slideLayout" Target="../slideLayouts/slideLayout25.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70.jpeg"/><Relationship Id="rId2" Type="http://schemas.openxmlformats.org/officeDocument/2006/relationships/slideLayout" Target="../slideLayouts/slideLayout25.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71.jpeg"/><Relationship Id="rId2" Type="http://schemas.openxmlformats.org/officeDocument/2006/relationships/image" Target="../media/image72.jpeg"/><Relationship Id="rId3" Type="http://schemas.openxmlformats.org/officeDocument/2006/relationships/slideLayout" Target="../slideLayouts/slideLayout157.xml"/>
</Relationships>
</file>

<file path=ppt/slides/_rels/slide33.xml.rels><?xml version="1.0" encoding="UTF-8"?>
<Relationships xmlns="http://schemas.openxmlformats.org/package/2006/relationships"><Relationship Id="rId1" Type="http://schemas.openxmlformats.org/officeDocument/2006/relationships/image" Target="../media/image73.jpeg"/><Relationship Id="rId2" Type="http://schemas.openxmlformats.org/officeDocument/2006/relationships/image" Target="../media/image74.jpeg"/><Relationship Id="rId3" Type="http://schemas.openxmlformats.org/officeDocument/2006/relationships/slideLayout" Target="../slideLayouts/slideLayout169.xml"/>
</Relationships>
</file>

<file path=ppt/slides/_rels/slide34.xml.rels><?xml version="1.0" encoding="UTF-8"?>
<Relationships xmlns="http://schemas.openxmlformats.org/package/2006/relationships"><Relationship Id="rId1" Type="http://schemas.openxmlformats.org/officeDocument/2006/relationships/image" Target="../media/image75.jpeg"/><Relationship Id="rId2" Type="http://schemas.openxmlformats.org/officeDocument/2006/relationships/image" Target="../media/image76.jpeg"/><Relationship Id="rId3" Type="http://schemas.openxmlformats.org/officeDocument/2006/relationships/image" Target="../media/image77.jpeg"/><Relationship Id="rId4" Type="http://schemas.openxmlformats.org/officeDocument/2006/relationships/slideLayout" Target="../slideLayouts/slideLayout181.xml"/>
</Relationships>
</file>

<file path=ppt/slides/_rels/slide35.xml.rels><?xml version="1.0" encoding="UTF-8"?>
<Relationships xmlns="http://schemas.openxmlformats.org/package/2006/relationships"><Relationship Id="rId1" Type="http://schemas.openxmlformats.org/officeDocument/2006/relationships/image" Target="../media/image78.jpe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9.wmf"/><Relationship Id="rId3" Type="http://schemas.openxmlformats.org/officeDocument/2006/relationships/oleObject" Target="../embeddings/oleObject2.bin"/><Relationship Id="rId4" Type="http://schemas.openxmlformats.org/officeDocument/2006/relationships/image" Target="../media/image80.wmf"/><Relationship Id="rId5" Type="http://schemas.openxmlformats.org/officeDocument/2006/relationships/oleObject" Target="../embeddings/oleObject3.bin"/><Relationship Id="rId6" Type="http://schemas.openxmlformats.org/officeDocument/2006/relationships/image" Target="../media/image81.wmf"/><Relationship Id="rId7" Type="http://schemas.openxmlformats.org/officeDocument/2006/relationships/oleObject" Target="../embeddings/oleObject4.bin"/><Relationship Id="rId8" Type="http://schemas.openxmlformats.org/officeDocument/2006/relationships/image" Target="../media/image82.wmf"/><Relationship Id="rId9"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image" Target="../media/image83.png"/><Relationship Id="rId2" Type="http://schemas.openxmlformats.org/officeDocument/2006/relationships/slideLayout" Target="../slideLayouts/slideLayout19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05.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17.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image" Target="../media/image84.png"/><Relationship Id="rId2"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image" Target="../media/image85.png"/><Relationship Id="rId2" Type="http://schemas.openxmlformats.org/officeDocument/2006/relationships/slideLayout" Target="../slideLayouts/slideLayout229.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41.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 Id="rId3" Type="http://schemas.openxmlformats.org/officeDocument/2006/relationships/image" Target="../media/image21.wmf"/><Relationship Id="rId4" Type="http://schemas.openxmlformats.org/officeDocument/2006/relationships/image" Target="../media/image22.wmf"/><Relationship Id="rId5"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e9eff"/>
            </a:gs>
            <a:gs pos="100000">
              <a:srgbClr val="85c2ff"/>
            </a:gs>
          </a:gsLst>
          <a:lin ang="5400000"/>
        </a:gradFill>
      </p:bgPr>
    </p:bg>
    <p:spTree>
      <p:nvGrpSpPr>
        <p:cNvPr id="1" name=""/>
        <p:cNvGrpSpPr/>
        <p:nvPr/>
      </p:nvGrpSpPr>
      <p:grpSpPr>
        <a:xfrm>
          <a:off x="0" y="0"/>
          <a:ext cx="0" cy="0"/>
          <a:chOff x="0" y="0"/>
          <a:chExt cx="0" cy="0"/>
        </a:xfrm>
      </p:grpSpPr>
      <p:sp>
        <p:nvSpPr>
          <p:cNvPr id="807" name="WordArt 4"/>
          <p:cNvSpPr txBox="1"/>
          <p:nvPr/>
        </p:nvSpPr>
        <p:spPr>
          <a:xfrm rot="20787600">
            <a:off x="867240" y="979920"/>
            <a:ext cx="7826040" cy="3737880"/>
          </a:xfrm>
          <a:prstGeom prst="rect">
            <a:avLst/>
          </a:prstGeom>
        </p:spPr>
        <p:txBody>
          <a:bodyPr wrap="none" lIns="90000" rIns="90000" tIns="45000" bIns="45000" anchor="t">
            <a:prstTxWarp prst="textDeflateBottom">
              <a:avLst>
                <a:gd name="adj" fmla="val 76472"/>
              </a:avLst>
            </a:prstTxWarp>
            <a:noAutofit/>
            <a:scene3d>
              <a:camera prst="legacyPerspectiveFront">
                <a:rot lat="19799986" lon="19439992" rev="0"/>
              </a:camera>
              <a:lightRig dir="t" rig="legacyNormal2"/>
            </a:scene3d>
            <a:sp3d extrusionH="354000" prstMaterial="legacyMatte">
              <a:extrusionClr>
                <a:srgbClr val="939676"/>
              </a:extrusionClr>
            </a:sp3d>
          </a:bodyPr>
          <a:p>
            <a:pPr>
              <a:lnSpc>
                <a:spcPct val="107000"/>
              </a:lnSpc>
              <a:spcAft>
                <a:spcPts val="799"/>
              </a:spcAft>
              <a:buNone/>
              <a:tabLst>
                <a:tab algn="l" pos="0"/>
              </a:tabLst>
            </a:pPr>
            <a:r>
              <a:rPr b="0" lang="en-US" sz="1800" spc="-1" strike="noStrike">
                <a:ln w="0">
                  <a:noFill/>
                </a:ln>
                <a:solidFill>
                  <a:srgbClr val="ffffff"/>
                </a:solidFill>
                <a:latin typeface="Times New Roman"/>
                <a:ea typeface="Calibri"/>
              </a:rPr>
              <a:t>Experimental check of precise</a:t>
            </a:r>
            <a:endParaRPr b="0" lang="en-GB" sz="1800" spc="-1" strike="noStrike">
              <a:ln w="0">
                <a:noFill/>
              </a:ln>
              <a:solidFill>
                <a:srgbClr val="ffffff"/>
              </a:solidFill>
              <a:latin typeface="Arial"/>
            </a:endParaRPr>
          </a:p>
          <a:p>
            <a:pPr>
              <a:lnSpc>
                <a:spcPct val="107000"/>
              </a:lnSpc>
              <a:spcAft>
                <a:spcPts val="799"/>
              </a:spcAft>
              <a:buNone/>
              <a:tabLst>
                <a:tab algn="l" pos="0"/>
              </a:tabLst>
            </a:pPr>
            <a:r>
              <a:rPr b="0" lang="en-US" sz="1800" spc="-1" strike="noStrike">
                <a:ln w="0">
                  <a:noFill/>
                </a:ln>
                <a:solidFill>
                  <a:srgbClr val="ffffff"/>
                </a:solidFill>
                <a:latin typeface="Times New Roman"/>
                <a:ea typeface="Calibri"/>
              </a:rPr>
              <a:t>predictions of QCD using </a:t>
            </a:r>
            <a:endParaRPr b="0" lang="en-GB" sz="1800" spc="-1" strike="noStrike">
              <a:ln w="0">
                <a:noFill/>
              </a:ln>
              <a:solidFill>
                <a:srgbClr val="ffffff"/>
              </a:solidFill>
              <a:latin typeface="Arial"/>
            </a:endParaRPr>
          </a:p>
          <a:p>
            <a:pPr>
              <a:lnSpc>
                <a:spcPct val="107000"/>
              </a:lnSpc>
              <a:spcAft>
                <a:spcPts val="799"/>
              </a:spcAft>
              <a:buNone/>
              <a:tabLst>
                <a:tab algn="l" pos="0"/>
              </a:tabLst>
            </a:pPr>
            <a:r>
              <a:rPr b="0" lang="el-GR" sz="1800" spc="-1" strike="noStrike">
                <a:ln w="0">
                  <a:noFill/>
                </a:ln>
                <a:solidFill>
                  <a:srgbClr val="ffffff"/>
                </a:solidFill>
                <a:latin typeface="Times New Roman"/>
                <a:ea typeface="Calibri"/>
              </a:rPr>
              <a:t>π</a:t>
            </a:r>
            <a:r>
              <a:rPr b="0" lang="en-US" sz="1800" spc="-1" strike="noStrike" baseline="30000">
                <a:ln w="0">
                  <a:noFill/>
                </a:ln>
                <a:solidFill>
                  <a:srgbClr val="ffffff"/>
                </a:solidFill>
                <a:latin typeface="Times New Roman"/>
                <a:ea typeface="Calibri"/>
              </a:rPr>
              <a:t>+</a:t>
            </a:r>
            <a:r>
              <a:rPr b="0" lang="en-US" sz="1800" spc="-1" strike="noStrike">
                <a:ln w="0">
                  <a:noFill/>
                </a:ln>
                <a:solidFill>
                  <a:srgbClr val="ffffff"/>
                </a:solidFill>
                <a:latin typeface="Times New Roman"/>
                <a:ea typeface="Calibri"/>
              </a:rPr>
              <a:t>K</a:t>
            </a:r>
            <a:r>
              <a:rPr b="0" lang="en-US" sz="1800" spc="-1" strike="noStrike" baseline="30000">
                <a:ln w="0">
                  <a:noFill/>
                </a:ln>
                <a:solidFill>
                  <a:srgbClr val="ffffff"/>
                </a:solidFill>
                <a:latin typeface="Times New Roman"/>
                <a:ea typeface="Calibri"/>
              </a:rPr>
              <a:t>-</a:t>
            </a:r>
            <a:r>
              <a:rPr b="0" lang="en-US" sz="1800" spc="-1" strike="noStrike">
                <a:ln w="0">
                  <a:noFill/>
                </a:ln>
                <a:solidFill>
                  <a:srgbClr val="ffffff"/>
                </a:solidFill>
                <a:latin typeface="Times New Roman"/>
                <a:ea typeface="Calibri"/>
              </a:rPr>
              <a:t>, K</a:t>
            </a:r>
            <a:r>
              <a:rPr b="0" lang="en-US" sz="1800" spc="-1" strike="noStrike" baseline="30000">
                <a:ln w="0">
                  <a:noFill/>
                </a:ln>
                <a:solidFill>
                  <a:srgbClr val="ffffff"/>
                </a:solidFill>
                <a:latin typeface="Times New Roman"/>
                <a:ea typeface="Calibri"/>
              </a:rPr>
              <a:t>+</a:t>
            </a:r>
            <a:r>
              <a:rPr b="0" lang="el-GR" sz="1800" spc="-1" strike="noStrike">
                <a:ln w="0">
                  <a:noFill/>
                </a:ln>
                <a:solidFill>
                  <a:srgbClr val="ffffff"/>
                </a:solidFill>
                <a:latin typeface="Times New Roman"/>
                <a:ea typeface="Calibri"/>
              </a:rPr>
              <a:t>π</a:t>
            </a:r>
            <a:r>
              <a:rPr b="0" lang="en-US" sz="1800" spc="-1" strike="noStrike" baseline="30000">
                <a:ln w="0">
                  <a:noFill/>
                </a:ln>
                <a:solidFill>
                  <a:srgbClr val="ffffff"/>
                </a:solidFill>
                <a:latin typeface="Times New Roman"/>
                <a:ea typeface="Calibri"/>
              </a:rPr>
              <a:t>-</a:t>
            </a:r>
            <a:r>
              <a:rPr b="0" lang="en-US" sz="1800" spc="-1" strike="noStrike">
                <a:ln w="0">
                  <a:noFill/>
                </a:ln>
                <a:solidFill>
                  <a:srgbClr val="ffffff"/>
                </a:solidFill>
                <a:latin typeface="Times New Roman"/>
                <a:ea typeface="Calibri"/>
              </a:rPr>
              <a:t> and </a:t>
            </a:r>
            <a:r>
              <a:rPr b="0" lang="el-GR" sz="1800" spc="-1" strike="noStrike">
                <a:ln w="0">
                  <a:noFill/>
                </a:ln>
                <a:solidFill>
                  <a:srgbClr val="ffffff"/>
                </a:solidFill>
                <a:latin typeface="Times New Roman"/>
                <a:ea typeface="Calibri"/>
              </a:rPr>
              <a:t>π</a:t>
            </a:r>
            <a:r>
              <a:rPr b="0" lang="en-US" sz="1800" spc="-1" strike="noStrike" baseline="30000">
                <a:ln w="0">
                  <a:noFill/>
                </a:ln>
                <a:solidFill>
                  <a:srgbClr val="ffffff"/>
                </a:solidFill>
                <a:latin typeface="Times New Roman"/>
                <a:ea typeface="Calibri"/>
              </a:rPr>
              <a:t>+</a:t>
            </a:r>
            <a:r>
              <a:rPr b="0" lang="el-GR" sz="1800" spc="-1" strike="noStrike">
                <a:ln w="0">
                  <a:noFill/>
                </a:ln>
                <a:solidFill>
                  <a:srgbClr val="ffffff"/>
                </a:solidFill>
                <a:latin typeface="Times New Roman"/>
                <a:ea typeface="Calibri"/>
              </a:rPr>
              <a:t>π</a:t>
            </a:r>
            <a:r>
              <a:rPr b="0" lang="en-US" sz="1800" spc="-1" strike="noStrike" baseline="30000">
                <a:ln w="0">
                  <a:noFill/>
                </a:ln>
                <a:solidFill>
                  <a:srgbClr val="ffffff"/>
                </a:solidFill>
                <a:latin typeface="Times New Roman"/>
                <a:ea typeface="Calibri"/>
              </a:rPr>
              <a:t>-</a:t>
            </a:r>
            <a:r>
              <a:rPr b="0" lang="en-US" sz="1800" spc="-1" strike="noStrike">
                <a:ln w="0">
                  <a:noFill/>
                </a:ln>
                <a:solidFill>
                  <a:srgbClr val="ffffff"/>
                </a:solidFill>
                <a:latin typeface="Times New Roman"/>
                <a:ea typeface="Calibri"/>
              </a:rPr>
              <a:t> atoms</a:t>
            </a:r>
            <a:endParaRPr b="0" lang="en-GB" sz="1800" spc="-1" strike="noStrike">
              <a:ln w="0">
                <a:noFill/>
              </a:ln>
              <a:solidFill>
                <a:srgbClr val="ffffff"/>
              </a:solidFill>
              <a:latin typeface="Arial"/>
            </a:endParaRPr>
          </a:p>
        </p:txBody>
      </p:sp>
      <p:sp>
        <p:nvSpPr>
          <p:cNvPr id="808" name="WordArt 4"/>
          <p:cNvSpPr txBox="1"/>
          <p:nvPr/>
        </p:nvSpPr>
        <p:spPr>
          <a:xfrm>
            <a:off x="755640" y="5949360"/>
            <a:ext cx="7702920" cy="416880"/>
          </a:xfrm>
          <a:prstGeom prst="rect">
            <a:avLst/>
          </a:prstGeom>
        </p:spPr>
        <p:txBody>
          <a:bodyPr wrap="none" lIns="90000" rIns="90000" tIns="45000" bIns="45000" anchor="t" anchorCtr="1">
            <a:prstTxWarp prst="textDeflateBottom">
              <a:avLst>
                <a:gd name="adj" fmla="val 100000"/>
              </a:avLst>
            </a:prstTxWarp>
            <a:noAutofit/>
          </a:bodyPr>
          <a:p>
            <a:pPr algn="ctr">
              <a:lnSpc>
                <a:spcPct val="100000"/>
              </a:lnSpc>
              <a:buNone/>
              <a:tabLst>
                <a:tab algn="l" pos="0"/>
              </a:tabLst>
            </a:pPr>
            <a:r>
              <a:rPr b="1" lang="ro-RO" sz="7200" spc="-1" strike="noStrike">
                <a:ln w="0">
                  <a:noFill/>
                </a:ln>
                <a:solidFill>
                  <a:srgbClr val="ca4b05"/>
                </a:solidFill>
                <a:latin typeface="Times New Roman"/>
                <a:ea typeface="Gungsuh"/>
              </a:rPr>
              <a:t>L. Nemenov</a:t>
            </a:r>
            <a:r>
              <a:rPr b="1" lang="en-US" sz="7200" spc="-1" strike="noStrike">
                <a:ln w="0">
                  <a:noFill/>
                </a:ln>
                <a:solidFill>
                  <a:srgbClr val="ca4b05"/>
                </a:solidFill>
                <a:latin typeface="Times New Roman"/>
                <a:ea typeface="Gungsuh"/>
              </a:rPr>
              <a:t> (JINR, DIRAC Collaboration) </a:t>
            </a:r>
            <a:endParaRPr b="0" lang="en-GB" sz="7200" spc="-1" strike="noStrike">
              <a:ln w="0">
                <a:noFill/>
              </a:ln>
              <a:solidFill>
                <a:srgbClr val="ca4b05"/>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6" name="Picture 7_0" descr=""/>
          <p:cNvPicPr/>
          <p:nvPr/>
        </p:nvPicPr>
        <p:blipFill>
          <a:blip r:embed="rId1"/>
          <a:stretch/>
        </p:blipFill>
        <p:spPr>
          <a:xfrm>
            <a:off x="389880" y="471240"/>
            <a:ext cx="8232480" cy="4641840"/>
          </a:xfrm>
          <a:prstGeom prst="rect">
            <a:avLst/>
          </a:prstGeom>
          <a:ln w="0">
            <a:noFill/>
          </a:ln>
        </p:spPr>
      </p:pic>
      <p:sp>
        <p:nvSpPr>
          <p:cNvPr id="1097" name="AutoShape 5_1"/>
          <p:cNvSpPr/>
          <p:nvPr/>
        </p:nvSpPr>
        <p:spPr>
          <a:xfrm>
            <a:off x="1066680" y="762120"/>
            <a:ext cx="6927840" cy="3905280"/>
          </a:xfrm>
          <a:prstGeom prst="rect">
            <a:avLst/>
          </a:prstGeom>
          <a:noFill/>
          <a:ln w="0">
            <a:noFill/>
          </a:ln>
        </p:spPr>
        <p:style>
          <a:lnRef idx="0"/>
          <a:fillRef idx="0"/>
          <a:effectRef idx="0"/>
          <a:fontRef idx="minor"/>
        </p:style>
      </p:sp>
      <p:sp>
        <p:nvSpPr>
          <p:cNvPr id="1098" name="Text Box 6_2"/>
          <p:cNvSpPr/>
          <p:nvPr/>
        </p:nvSpPr>
        <p:spPr>
          <a:xfrm>
            <a:off x="228600" y="4906800"/>
            <a:ext cx="8675640" cy="1536840"/>
          </a:xfrm>
          <a:prstGeom prst="rect">
            <a:avLst/>
          </a:prstGeom>
          <a:solidFill>
            <a:srgbClr val="e7ffc3"/>
          </a:solidFill>
          <a:ln w="9525">
            <a:solidFill>
              <a:srgbClr val="62e10b"/>
            </a:solidFill>
            <a:miter/>
          </a:ln>
        </p:spPr>
        <p:style>
          <a:lnRef idx="0"/>
          <a:fillRef idx="0"/>
          <a:effectRef idx="0"/>
          <a:fontRef idx="minor"/>
        </p:style>
        <p:txBody>
          <a:bodyPr lIns="90000" rIns="90000" tIns="45000" bIns="45000" anchor="t">
            <a:spAutoFit/>
          </a:bodyPr>
          <a:p>
            <a:pPr>
              <a:lnSpc>
                <a:spcPct val="100000"/>
              </a:lnSpc>
              <a:buNone/>
            </a:pPr>
            <a:r>
              <a:rPr b="0" lang="en-US" sz="1900" spc="-1" strike="noStrike">
                <a:solidFill>
                  <a:srgbClr val="002060"/>
                </a:solidFill>
                <a:latin typeface="Times New Roman"/>
                <a:ea typeface="DejaVu Sans"/>
              </a:rPr>
              <a:t>1 Target station ; 2 First shielding; 3 Micro Drift Chambers; 4 Scintillating Fiber Detector; 5 Ionization Hodoscope; 6 Second Shielding; 7 Vacuum Tube; 8 Spectrometer Magnet; 9 Vacuum Chamber; 10 Drift Chambers; 11 Vertical Hodoscope; 12 Horizontal Hodoscope; 13 Aerogel Čerenkov; 14 Heavy Gas Čerenkov; 15 Nitrogen Čerenkov;   16 Preshower; 17 Muon Detector</a:t>
            </a:r>
            <a:endParaRPr b="0" lang="en-GB" sz="1900" spc="-1" strike="noStrike">
              <a:latin typeface="Arial"/>
            </a:endParaRPr>
          </a:p>
        </p:txBody>
      </p:sp>
      <p:sp>
        <p:nvSpPr>
          <p:cNvPr id="1099" name="Date Placeholder 1_6"/>
          <p:cNvSpPr/>
          <p:nvPr/>
        </p:nvSpPr>
        <p:spPr>
          <a:xfrm>
            <a:off x="457200" y="6356520"/>
            <a:ext cx="2127240" cy="35856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45786AAC-F781-4B59-9706-C13F9377FA31}"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100" name="Rectangle 6_7"/>
          <p:cNvSpPr/>
          <p:nvPr/>
        </p:nvSpPr>
        <p:spPr>
          <a:xfrm>
            <a:off x="6553080" y="6356520"/>
            <a:ext cx="2127240" cy="3585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193648D8-6586-41A1-BC2C-BC1DE4C02FDF}"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101"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400" spc="-1" strike="noStrike">
                <a:solidFill>
                  <a:srgbClr val="c00000"/>
                </a:solidFill>
                <a:latin typeface="Times New Roman"/>
                <a:ea typeface="DejaVu Sans"/>
              </a:rPr>
              <a:t>DIRAC upgraded Experimental setup</a:t>
            </a:r>
            <a:endParaRPr b="0" lang="en-GB" sz="3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02" name="Picture 16" descr="setup2009"/>
          <p:cNvPicPr/>
          <p:nvPr/>
        </p:nvPicPr>
        <p:blipFill>
          <a:blip r:embed="rId1"/>
          <a:srcRect l="0" t="10036" r="5168" b="0"/>
          <a:stretch/>
        </p:blipFill>
        <p:spPr>
          <a:xfrm>
            <a:off x="241560" y="705600"/>
            <a:ext cx="8659440" cy="6159960"/>
          </a:xfrm>
          <a:prstGeom prst="rect">
            <a:avLst/>
          </a:prstGeom>
          <a:ln w="0">
            <a:noFill/>
          </a:ln>
        </p:spPr>
      </p:pic>
      <p:grpSp>
        <p:nvGrpSpPr>
          <p:cNvPr id="1103" name="Group 3"/>
          <p:cNvGrpSpPr/>
          <p:nvPr/>
        </p:nvGrpSpPr>
        <p:grpSpPr>
          <a:xfrm>
            <a:off x="380880" y="685800"/>
            <a:ext cx="2822760" cy="3766320"/>
            <a:chOff x="380880" y="685800"/>
            <a:chExt cx="2822760" cy="3766320"/>
          </a:xfrm>
        </p:grpSpPr>
        <p:pic>
          <p:nvPicPr>
            <p:cNvPr id="1104" name="Content Placeholder 3" descr="RetracDevice.jpg"/>
            <p:cNvPicPr/>
            <p:nvPr/>
          </p:nvPicPr>
          <p:blipFill>
            <a:blip r:embed="rId2"/>
            <a:stretch/>
          </p:blipFill>
          <p:spPr>
            <a:xfrm>
              <a:off x="472320" y="1981080"/>
              <a:ext cx="2045160" cy="2471040"/>
            </a:xfrm>
            <a:prstGeom prst="rect">
              <a:avLst/>
            </a:prstGeom>
            <a:ln w="0">
              <a:noFill/>
            </a:ln>
          </p:spPr>
        </p:pic>
        <p:grpSp>
          <p:nvGrpSpPr>
            <p:cNvPr id="1105" name="Group 2"/>
            <p:cNvGrpSpPr/>
            <p:nvPr/>
          </p:nvGrpSpPr>
          <p:grpSpPr>
            <a:xfrm>
              <a:off x="380880" y="685800"/>
              <a:ext cx="2822760" cy="1278360"/>
              <a:chOff x="380880" y="685800"/>
              <a:chExt cx="2822760" cy="1278360"/>
            </a:xfrm>
          </p:grpSpPr>
          <p:sp>
            <p:nvSpPr>
              <p:cNvPr id="1106" name="TextBox 9"/>
              <p:cNvSpPr/>
              <p:nvPr/>
            </p:nvSpPr>
            <p:spPr>
              <a:xfrm>
                <a:off x="380880" y="685800"/>
                <a:ext cx="2410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70c0"/>
                    </a:solidFill>
                    <a:latin typeface="Calibri"/>
                    <a:ea typeface="DejaVu Sans"/>
                  </a:rPr>
                  <a:t>BLUE … magnet yoke</a:t>
                </a:r>
                <a:endParaRPr b="0" lang="en-GB" sz="1800" spc="-1" strike="noStrike">
                  <a:latin typeface="Arial"/>
                </a:endParaRPr>
              </a:p>
            </p:txBody>
          </p:sp>
          <p:sp>
            <p:nvSpPr>
              <p:cNvPr id="1107" name="TextBox 11"/>
              <p:cNvSpPr/>
              <p:nvPr/>
            </p:nvSpPr>
            <p:spPr>
              <a:xfrm>
                <a:off x="396360" y="990720"/>
                <a:ext cx="2502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808080"/>
                    </a:solidFill>
                    <a:latin typeface="Calibri"/>
                    <a:ea typeface="DejaVu Sans"/>
                  </a:rPr>
                  <a:t>GREY … magnet poles</a:t>
                </a:r>
                <a:endParaRPr b="0" lang="en-GB" sz="1800" spc="-1" strike="noStrike">
                  <a:latin typeface="Arial"/>
                </a:endParaRPr>
              </a:p>
            </p:txBody>
          </p:sp>
          <p:sp>
            <p:nvSpPr>
              <p:cNvPr id="1108" name="TextBox 11"/>
              <p:cNvSpPr/>
              <p:nvPr/>
            </p:nvSpPr>
            <p:spPr>
              <a:xfrm>
                <a:off x="396360" y="1295280"/>
                <a:ext cx="2807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ff0000"/>
                    </a:solidFill>
                    <a:latin typeface="Calibri"/>
                    <a:ea typeface="DejaVu Sans"/>
                  </a:rPr>
                  <a:t>RED … magnet shimming</a:t>
                </a:r>
                <a:endParaRPr b="0" lang="en-GB" sz="1800" spc="-1" strike="noStrike">
                  <a:latin typeface="Arial"/>
                </a:endParaRPr>
              </a:p>
            </p:txBody>
          </p:sp>
          <p:sp>
            <p:nvSpPr>
              <p:cNvPr id="1109" name="TextBox 12"/>
              <p:cNvSpPr/>
              <p:nvPr/>
            </p:nvSpPr>
            <p:spPr>
              <a:xfrm>
                <a:off x="396360" y="1600200"/>
                <a:ext cx="2273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ce02bf"/>
                    </a:solidFill>
                    <a:latin typeface="Calibri"/>
                    <a:ea typeface="DejaVu Sans"/>
                  </a:rPr>
                  <a:t>PURPLE … Pt foil</a:t>
                </a:r>
                <a:endParaRPr b="0" lang="en-GB" sz="1800" spc="-1" strike="noStrike">
                  <a:latin typeface="Arial"/>
                </a:endParaRPr>
              </a:p>
            </p:txBody>
          </p:sp>
        </p:grpSp>
      </p:grpSp>
      <p:sp>
        <p:nvSpPr>
          <p:cNvPr id="1110" name="Straight Arrow Connector 4"/>
          <p:cNvSpPr/>
          <p:nvPr/>
        </p:nvSpPr>
        <p:spPr>
          <a:xfrm>
            <a:off x="1501200" y="4464720"/>
            <a:ext cx="391680" cy="476280"/>
          </a:xfrm>
          <a:custGeom>
            <a:avLst/>
            <a:gdLst/>
            <a:ahLst/>
            <a:rect l="l" t="t" r="r" b="b"/>
            <a:pathLst>
              <a:path w="21600" h="21600">
                <a:moveTo>
                  <a:pt x="0" y="0"/>
                </a:moveTo>
                <a:lnTo>
                  <a:pt x="21600" y="21600"/>
                </a:lnTo>
              </a:path>
            </a:pathLst>
          </a:custGeom>
          <a:noFill/>
          <a:ln w="31750">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1111" name="TextBox 1"/>
          <p:cNvSpPr/>
          <p:nvPr/>
        </p:nvSpPr>
        <p:spPr>
          <a:xfrm>
            <a:off x="5691600" y="4862880"/>
            <a:ext cx="2981160" cy="1609560"/>
          </a:xfrm>
          <a:prstGeom prst="rect">
            <a:avLst/>
          </a:prstGeom>
          <a:solidFill>
            <a:srgbClr val="c0504d"/>
          </a:solidFill>
          <a:ln>
            <a:solidFill>
              <a:srgbClr val="ffffff"/>
            </a:solidFill>
            <a:round/>
          </a:ln>
          <a:effectLst>
            <a:outerShdw blurRad="39960" dir="5400000" dist="20160" rotWithShape="0">
              <a:srgbClr val="000000">
                <a:alpha val="38000"/>
              </a:srgbClr>
            </a:outerShdw>
          </a:effectLst>
        </p:spPr>
        <p:style>
          <a:lnRef idx="3">
            <a:schemeClr val="lt1"/>
          </a:lnRef>
          <a:fillRef idx="1">
            <a:schemeClr val="accent2"/>
          </a:fillRef>
          <a:effectRef idx="1">
            <a:schemeClr val="accent2"/>
          </a:effectRef>
          <a:fontRef idx="minor"/>
        </p:style>
        <p:txBody>
          <a:bodyPr wrap="none" lIns="90000" rIns="90000" tIns="45000" bIns="45000" anchor="t">
            <a:spAutoFit/>
          </a:bodyPr>
          <a:p>
            <a:pPr>
              <a:lnSpc>
                <a:spcPct val="100000"/>
              </a:lnSpc>
              <a:spcAft>
                <a:spcPts val="601"/>
              </a:spcAft>
              <a:buNone/>
            </a:pPr>
            <a:r>
              <a:rPr b="1" lang="en-US" sz="2400" spc="-1" strike="noStrike">
                <a:solidFill>
                  <a:srgbClr val="ffffff"/>
                </a:solidFill>
                <a:latin typeface="Symbol"/>
                <a:ea typeface="ＭＳ Ｐゴシック"/>
              </a:rPr>
              <a:t>s</a:t>
            </a:r>
            <a:r>
              <a:rPr b="1" lang="en-US" sz="2400" spc="-1" strike="noStrike" baseline="-25000">
                <a:solidFill>
                  <a:srgbClr val="ffffff"/>
                </a:solidFill>
                <a:latin typeface="Sylfaen"/>
                <a:ea typeface="ＭＳ Ｐゴシック"/>
              </a:rPr>
              <a:t>Q</a:t>
            </a:r>
            <a:r>
              <a:rPr b="1" lang="en-US" sz="2400" spc="-1" strike="noStrike" baseline="-38000">
                <a:solidFill>
                  <a:srgbClr val="ffffff"/>
                </a:solidFill>
                <a:latin typeface="Sylfaen"/>
                <a:ea typeface="ＭＳ Ｐゴシック"/>
              </a:rPr>
              <a:t>X</a:t>
            </a:r>
            <a:r>
              <a:rPr b="1" lang="en-US" sz="2400" spc="-1" strike="noStrike">
                <a:solidFill>
                  <a:srgbClr val="ffffff"/>
                </a:solidFill>
                <a:latin typeface="Sylfaen"/>
                <a:ea typeface="ＭＳ Ｐゴシック"/>
              </a:rPr>
              <a:t> = </a:t>
            </a:r>
            <a:r>
              <a:rPr b="1" lang="en-US" sz="2400" spc="-1" strike="noStrike">
                <a:solidFill>
                  <a:srgbClr val="ffffff"/>
                </a:solidFill>
                <a:latin typeface="Symbol"/>
                <a:ea typeface="ＭＳ Ｐゴシック"/>
              </a:rPr>
              <a:t>s</a:t>
            </a:r>
            <a:r>
              <a:rPr b="1" lang="en-US" sz="2400" spc="-1" strike="noStrike" baseline="-25000">
                <a:solidFill>
                  <a:srgbClr val="ffffff"/>
                </a:solidFill>
                <a:latin typeface="Sylfaen"/>
                <a:ea typeface="ＭＳ Ｐゴシック"/>
              </a:rPr>
              <a:t>Q</a:t>
            </a:r>
            <a:r>
              <a:rPr b="1" lang="en-US" sz="2400" spc="-1" strike="noStrike" baseline="-38000">
                <a:solidFill>
                  <a:srgbClr val="ffffff"/>
                </a:solidFill>
                <a:latin typeface="Sylfaen"/>
                <a:ea typeface="ＭＳ Ｐゴシック"/>
              </a:rPr>
              <a:t>Y</a:t>
            </a:r>
            <a:r>
              <a:rPr b="1" lang="en-US" sz="2400" spc="-1" strike="noStrike">
                <a:solidFill>
                  <a:srgbClr val="ffffff"/>
                </a:solidFill>
                <a:latin typeface="Sylfaen"/>
                <a:ea typeface="ＭＳ Ｐゴシック"/>
              </a:rPr>
              <a:t> = 0.5 MeV/c</a:t>
            </a:r>
            <a:endParaRPr b="0" lang="en-GB" sz="2400" spc="-1" strike="noStrike">
              <a:latin typeface="Arial"/>
            </a:endParaRPr>
          </a:p>
          <a:p>
            <a:pPr>
              <a:lnSpc>
                <a:spcPct val="100000"/>
              </a:lnSpc>
              <a:spcAft>
                <a:spcPts val="601"/>
              </a:spcAft>
              <a:buNone/>
            </a:pPr>
            <a:r>
              <a:rPr b="1" lang="en-US" sz="2400" spc="-1" strike="noStrike">
                <a:solidFill>
                  <a:srgbClr val="ffffff"/>
                </a:solidFill>
                <a:latin typeface="Symbol"/>
                <a:ea typeface="ＭＳ Ｐゴシック"/>
              </a:rPr>
              <a:t>s</a:t>
            </a:r>
            <a:r>
              <a:rPr b="1" lang="en-US" sz="2400" spc="-1" strike="noStrike" baseline="-25000">
                <a:solidFill>
                  <a:srgbClr val="ffffff"/>
                </a:solidFill>
                <a:latin typeface="Sylfaen"/>
                <a:ea typeface="ＭＳ Ｐゴシック"/>
              </a:rPr>
              <a:t>Q</a:t>
            </a:r>
            <a:r>
              <a:rPr b="1" lang="en-US" sz="2400" spc="-1" strike="noStrike" baseline="-38000">
                <a:solidFill>
                  <a:srgbClr val="ffffff"/>
                </a:solidFill>
                <a:latin typeface="Sylfaen"/>
                <a:ea typeface="ＭＳ Ｐゴシック"/>
              </a:rPr>
              <a:t>L</a:t>
            </a:r>
            <a:r>
              <a:rPr b="1" lang="en-US" sz="2400" spc="-1" strike="noStrike">
                <a:solidFill>
                  <a:srgbClr val="ffffff"/>
                </a:solidFill>
                <a:latin typeface="Sylfaen"/>
                <a:ea typeface="ＭＳ Ｐゴシック"/>
              </a:rPr>
              <a:t> = 0.5 MeV/c (</a:t>
            </a:r>
            <a:r>
              <a:rPr b="1" lang="en-US" sz="2400" spc="-1" strike="noStrike">
                <a:solidFill>
                  <a:srgbClr val="ffffff"/>
                </a:solidFill>
                <a:latin typeface="Symbol"/>
                <a:ea typeface="ＭＳ Ｐゴシック"/>
              </a:rPr>
              <a:t>pp</a:t>
            </a:r>
            <a:r>
              <a:rPr b="1" lang="en-US" sz="2400" spc="-1" strike="noStrike">
                <a:solidFill>
                  <a:srgbClr val="ffffff"/>
                </a:solidFill>
                <a:latin typeface="Sylfaen"/>
                <a:ea typeface="ＭＳ Ｐゴシック"/>
              </a:rPr>
              <a:t>)</a:t>
            </a:r>
            <a:endParaRPr b="0" lang="en-GB" sz="2400" spc="-1" strike="noStrike">
              <a:latin typeface="Arial"/>
            </a:endParaRPr>
          </a:p>
          <a:p>
            <a:pPr>
              <a:lnSpc>
                <a:spcPct val="100000"/>
              </a:lnSpc>
              <a:spcAft>
                <a:spcPts val="601"/>
              </a:spcAft>
              <a:buNone/>
            </a:pPr>
            <a:r>
              <a:rPr b="1" lang="en-US" sz="2400" spc="-1" strike="noStrike">
                <a:solidFill>
                  <a:srgbClr val="ffffff"/>
                </a:solidFill>
                <a:latin typeface="Symbol"/>
                <a:ea typeface="ＭＳ Ｐゴシック"/>
              </a:rPr>
              <a:t>s</a:t>
            </a:r>
            <a:r>
              <a:rPr b="1" lang="en-US" sz="2400" spc="-1" strike="noStrike" baseline="-25000">
                <a:solidFill>
                  <a:srgbClr val="ffffff"/>
                </a:solidFill>
                <a:latin typeface="Sylfaen"/>
                <a:ea typeface="ＭＳ Ｐゴシック"/>
              </a:rPr>
              <a:t>Q</a:t>
            </a:r>
            <a:r>
              <a:rPr b="1" lang="en-US" sz="2400" spc="-1" strike="noStrike" baseline="-38000">
                <a:solidFill>
                  <a:srgbClr val="ffffff"/>
                </a:solidFill>
                <a:latin typeface="Sylfaen"/>
                <a:ea typeface="ＭＳ Ｐゴシック"/>
              </a:rPr>
              <a:t>L</a:t>
            </a:r>
            <a:r>
              <a:rPr b="1" lang="en-US" sz="2400" spc="-1" strike="noStrike">
                <a:solidFill>
                  <a:srgbClr val="ffffff"/>
                </a:solidFill>
                <a:latin typeface="Sylfaen"/>
                <a:ea typeface="ＭＳ Ｐゴシック"/>
              </a:rPr>
              <a:t> = 0.9 MeV/c (</a:t>
            </a:r>
            <a:r>
              <a:rPr b="1" lang="en-US" sz="2400" spc="-1" strike="noStrike">
                <a:solidFill>
                  <a:srgbClr val="ffffff"/>
                </a:solidFill>
                <a:latin typeface="Symbol"/>
                <a:ea typeface="ＭＳ Ｐゴシック"/>
              </a:rPr>
              <a:t>pK</a:t>
            </a:r>
            <a:r>
              <a:rPr b="1" lang="en-US" sz="2400" spc="-1" strike="noStrike">
                <a:solidFill>
                  <a:srgbClr val="ffffff"/>
                </a:solidFill>
                <a:latin typeface="Sylfaen"/>
                <a:ea typeface="ＭＳ Ｐゴシック"/>
              </a:rPr>
              <a:t>)</a:t>
            </a:r>
            <a:endParaRPr b="0" lang="en-GB" sz="2400" spc="-1" strike="noStrike">
              <a:latin typeface="Arial"/>
            </a:endParaRPr>
          </a:p>
        </p:txBody>
      </p:sp>
      <p:sp>
        <p:nvSpPr>
          <p:cNvPr id="1112" name="Date Placeholder 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E4E0B042-EEE1-4A2C-93F5-5BC7806BE085}"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113"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18A4FBD6-F018-4BCC-9EF6-B246AC5B2306}"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114"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400" spc="-1" strike="noStrike">
                <a:solidFill>
                  <a:srgbClr val="c00000"/>
                </a:solidFill>
                <a:latin typeface="Times New Roman"/>
                <a:ea typeface="DejaVu Sans"/>
              </a:rPr>
              <a:t>DIRAC upgraded Experimental setup</a:t>
            </a:r>
            <a:endParaRPr b="0" lang="en-GB" sz="3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15" name="Picture 2_0" descr=""/>
          <p:cNvPicPr/>
          <p:nvPr/>
        </p:nvPicPr>
        <p:blipFill>
          <a:blip r:embed="rId1"/>
          <a:srcRect l="2537" t="15044" r="3212" b="12467"/>
          <a:stretch/>
        </p:blipFill>
        <p:spPr>
          <a:xfrm>
            <a:off x="-23760" y="531360"/>
            <a:ext cx="9102240" cy="5458680"/>
          </a:xfrm>
          <a:prstGeom prst="rect">
            <a:avLst/>
          </a:prstGeom>
          <a:ln w="0">
            <a:noFill/>
          </a:ln>
        </p:spPr>
      </p:pic>
      <p:grpSp>
        <p:nvGrpSpPr>
          <p:cNvPr id="1116" name="Group 21518_1"/>
          <p:cNvGrpSpPr/>
          <p:nvPr/>
        </p:nvGrpSpPr>
        <p:grpSpPr>
          <a:xfrm>
            <a:off x="4191120" y="5329080"/>
            <a:ext cx="1467000" cy="1161360"/>
            <a:chOff x="4191120" y="5329080"/>
            <a:chExt cx="1467000" cy="1161360"/>
          </a:xfrm>
        </p:grpSpPr>
        <p:grpSp>
          <p:nvGrpSpPr>
            <p:cNvPr id="1117" name="Group 20_1"/>
            <p:cNvGrpSpPr/>
            <p:nvPr/>
          </p:nvGrpSpPr>
          <p:grpSpPr>
            <a:xfrm>
              <a:off x="4338360" y="5496480"/>
              <a:ext cx="990360" cy="655200"/>
              <a:chOff x="4338360" y="5496480"/>
              <a:chExt cx="990360" cy="655200"/>
            </a:xfrm>
          </p:grpSpPr>
          <p:sp>
            <p:nvSpPr>
              <p:cNvPr id="1118" name="Straight Arrow Connector 16_1"/>
              <p:cNvSpPr/>
              <p:nvPr/>
            </p:nvSpPr>
            <p:spPr>
              <a:xfrm flipV="1">
                <a:off x="4876920" y="5496480"/>
                <a:ext cx="451800" cy="299520"/>
              </a:xfrm>
              <a:custGeom>
                <a:avLst/>
                <a:gdLst/>
                <a:ahLst/>
                <a:rect l="l" t="t" r="r" b="b"/>
                <a:pathLst>
                  <a:path w="21600" h="21600">
                    <a:moveTo>
                      <a:pt x="0" y="0"/>
                    </a:moveTo>
                    <a:lnTo>
                      <a:pt x="21600" y="21600"/>
                    </a:lnTo>
                  </a:path>
                </a:pathLst>
              </a:custGeom>
              <a:noFill/>
              <a:ln w="31750">
                <a:solidFill>
                  <a:srgbClr val="76787b"/>
                </a:solidFill>
                <a:round/>
                <a:tailEnd len="med" type="arrow" w="med"/>
              </a:ln>
            </p:spPr>
            <p:style>
              <a:lnRef idx="1">
                <a:schemeClr val="accent1"/>
              </a:lnRef>
              <a:fillRef idx="0">
                <a:schemeClr val="accent1"/>
              </a:fillRef>
              <a:effectRef idx="0">
                <a:schemeClr val="accent1"/>
              </a:effectRef>
              <a:fontRef idx="minor"/>
            </p:style>
          </p:sp>
          <p:sp>
            <p:nvSpPr>
              <p:cNvPr id="1119" name="Straight Arrow Connector 18_1"/>
              <p:cNvSpPr/>
              <p:nvPr/>
            </p:nvSpPr>
            <p:spPr>
              <a:xfrm flipH="1">
                <a:off x="4338360" y="5837040"/>
                <a:ext cx="482400" cy="314640"/>
              </a:xfrm>
              <a:custGeom>
                <a:avLst/>
                <a:gdLst/>
                <a:ahLst/>
                <a:rect l="l" t="t" r="r" b="b"/>
                <a:pathLst>
                  <a:path w="21600" h="21600">
                    <a:moveTo>
                      <a:pt x="0" y="0"/>
                    </a:moveTo>
                    <a:lnTo>
                      <a:pt x="21600" y="21600"/>
                    </a:lnTo>
                  </a:path>
                </a:pathLst>
              </a:custGeom>
              <a:noFill/>
              <a:ln w="31750">
                <a:solidFill>
                  <a:srgbClr val="76787b"/>
                </a:solidFill>
                <a:round/>
                <a:tailEnd len="med" type="arrow" w="med"/>
              </a:ln>
            </p:spPr>
            <p:style>
              <a:lnRef idx="1">
                <a:schemeClr val="accent1"/>
              </a:lnRef>
              <a:fillRef idx="0">
                <a:schemeClr val="accent1"/>
              </a:fillRef>
              <a:effectRef idx="0">
                <a:schemeClr val="accent1"/>
              </a:effectRef>
              <a:fontRef idx="minor"/>
            </p:style>
          </p:sp>
          <p:sp>
            <p:nvSpPr>
              <p:cNvPr id="1120" name="Oval 19_2"/>
              <p:cNvSpPr/>
              <p:nvPr/>
            </p:nvSpPr>
            <p:spPr>
              <a:xfrm>
                <a:off x="4800600" y="5791320"/>
                <a:ext cx="70920" cy="70920"/>
              </a:xfrm>
              <a:prstGeom prst="ellipse">
                <a:avLst/>
              </a:prstGeom>
              <a:solidFill>
                <a:srgbClr val="c00000"/>
              </a:solidFill>
              <a:ln>
                <a:solidFill>
                  <a:srgbClr val="595a5d"/>
                </a:solidFill>
                <a:round/>
              </a:ln>
            </p:spPr>
            <p:style>
              <a:lnRef idx="2">
                <a:schemeClr val="accent1">
                  <a:shade val="50000"/>
                </a:schemeClr>
              </a:lnRef>
              <a:fillRef idx="1">
                <a:schemeClr val="accent1"/>
              </a:fillRef>
              <a:effectRef idx="0">
                <a:schemeClr val="accent1"/>
              </a:effectRef>
              <a:fontRef idx="minor"/>
            </p:style>
          </p:sp>
        </p:grpSp>
        <p:grpSp>
          <p:nvGrpSpPr>
            <p:cNvPr id="1121" name="Group 21517_1"/>
            <p:cNvGrpSpPr/>
            <p:nvPr/>
          </p:nvGrpSpPr>
          <p:grpSpPr>
            <a:xfrm>
              <a:off x="4191120" y="5329080"/>
              <a:ext cx="1467000" cy="1161360"/>
              <a:chOff x="4191120" y="5329080"/>
              <a:chExt cx="1467000" cy="1161360"/>
            </a:xfrm>
          </p:grpSpPr>
          <p:sp>
            <p:nvSpPr>
              <p:cNvPr id="1122" name="Straight Arrow Connector 14_2"/>
              <p:cNvSpPr/>
              <p:nvPr/>
            </p:nvSpPr>
            <p:spPr>
              <a:xfrm flipV="1">
                <a:off x="4191120" y="5329080"/>
                <a:ext cx="985320" cy="604080"/>
              </a:xfrm>
              <a:custGeom>
                <a:avLst/>
                <a:gdLst/>
                <a:ahLst/>
                <a:rect l="l" t="t" r="r" b="b"/>
                <a:pathLst>
                  <a:path w="21600" h="21600">
                    <a:moveTo>
                      <a:pt x="0" y="0"/>
                    </a:moveTo>
                    <a:lnTo>
                      <a:pt x="21600" y="21600"/>
                    </a:lnTo>
                  </a:path>
                </a:pathLst>
              </a:custGeom>
              <a:noFill/>
              <a:ln w="31750">
                <a:solidFill>
                  <a:srgbClr val="76787b"/>
                </a:solidFill>
                <a:round/>
                <a:tailEnd len="med" type="arrow" w="med"/>
              </a:ln>
            </p:spPr>
            <p:style>
              <a:lnRef idx="1">
                <a:schemeClr val="accent1"/>
              </a:lnRef>
              <a:fillRef idx="0">
                <a:schemeClr val="accent1"/>
              </a:fillRef>
              <a:effectRef idx="0">
                <a:schemeClr val="accent1"/>
              </a:effectRef>
              <a:fontRef idx="minor"/>
            </p:style>
          </p:sp>
          <p:sp>
            <p:nvSpPr>
              <p:cNvPr id="1123" name="TextBox 21509_1"/>
              <p:cNvSpPr/>
              <p:nvPr/>
            </p:nvSpPr>
            <p:spPr>
              <a:xfrm>
                <a:off x="4350240" y="6095880"/>
                <a:ext cx="35640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l-GR" sz="2000" spc="-1" strike="noStrike">
                    <a:solidFill>
                      <a:srgbClr val="000000"/>
                    </a:solidFill>
                    <a:latin typeface="Times New Roman"/>
                    <a:ea typeface="DejaVu Sans"/>
                  </a:rPr>
                  <a:t>π</a:t>
                </a:r>
                <a:r>
                  <a:rPr b="0" lang="en-US" sz="2000" spc="-1" strike="noStrike" baseline="30000">
                    <a:solidFill>
                      <a:srgbClr val="000000"/>
                    </a:solidFill>
                    <a:latin typeface="Times New Roman"/>
                    <a:ea typeface="DejaVu Sans"/>
                  </a:rPr>
                  <a:t>-</a:t>
                </a:r>
                <a:endParaRPr b="0" lang="en-GB" sz="2000" spc="-1" strike="noStrike">
                  <a:latin typeface="Arial"/>
                </a:endParaRPr>
              </a:p>
            </p:txBody>
          </p:sp>
          <p:sp>
            <p:nvSpPr>
              <p:cNvPr id="1124" name="TextBox 39_1"/>
              <p:cNvSpPr/>
              <p:nvPr/>
            </p:nvSpPr>
            <p:spPr>
              <a:xfrm>
                <a:off x="5266440" y="5486400"/>
                <a:ext cx="39168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l-GR" sz="2000" spc="-1" strike="noStrike">
                    <a:solidFill>
                      <a:srgbClr val="000000"/>
                    </a:solidFill>
                    <a:latin typeface="Times New Roman"/>
                    <a:ea typeface="DejaVu Sans"/>
                  </a:rPr>
                  <a:t>π</a:t>
                </a:r>
                <a:r>
                  <a:rPr b="0" lang="en-US" sz="2000" spc="-1" strike="noStrike" baseline="30000">
                    <a:solidFill>
                      <a:srgbClr val="000000"/>
                    </a:solidFill>
                    <a:latin typeface="Times New Roman"/>
                    <a:ea typeface="DejaVu Sans"/>
                  </a:rPr>
                  <a:t>+</a:t>
                </a:r>
                <a:endParaRPr b="0" lang="en-GB" sz="2000" spc="-1" strike="noStrike">
                  <a:latin typeface="Arial"/>
                </a:endParaRPr>
              </a:p>
            </p:txBody>
          </p:sp>
          <p:grpSp>
            <p:nvGrpSpPr>
              <p:cNvPr id="1125" name="Group 46_1"/>
              <p:cNvGrpSpPr/>
              <p:nvPr/>
            </p:nvGrpSpPr>
            <p:grpSpPr>
              <a:xfrm>
                <a:off x="4422240" y="5334120"/>
                <a:ext cx="344160" cy="363960"/>
                <a:chOff x="4422240" y="5334120"/>
                <a:chExt cx="344160" cy="363960"/>
              </a:xfrm>
            </p:grpSpPr>
            <p:sp>
              <p:nvSpPr>
                <p:cNvPr id="1126" name="TextBox 47_1"/>
                <p:cNvSpPr/>
                <p:nvPr/>
              </p:nvSpPr>
              <p:spPr>
                <a:xfrm>
                  <a:off x="4422240" y="5334120"/>
                  <a:ext cx="34416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en-US" sz="1800" spc="-1" strike="noStrike">
                      <a:solidFill>
                        <a:srgbClr val="000000"/>
                      </a:solidFill>
                      <a:latin typeface="Times New Roman"/>
                      <a:ea typeface="DejaVu Sans"/>
                    </a:rPr>
                    <a:t>Q</a:t>
                  </a:r>
                  <a:endParaRPr b="0" lang="en-GB" sz="1800" spc="-1" strike="noStrike">
                    <a:latin typeface="Arial"/>
                  </a:endParaRPr>
                </a:p>
              </p:txBody>
            </p:sp>
            <p:sp>
              <p:nvSpPr>
                <p:cNvPr id="1127" name="Straight Arrow Connector 48_1"/>
                <p:cNvSpPr/>
                <p:nvPr/>
              </p:nvSpPr>
              <p:spPr>
                <a:xfrm>
                  <a:off x="4495680" y="5334120"/>
                  <a:ext cx="223200" cy="360"/>
                </a:xfrm>
                <a:custGeom>
                  <a:avLst/>
                  <a:gdLst/>
                  <a:ahLst/>
                  <a:rect l="l" t="t" r="r" b="b"/>
                  <a:pathLst>
                    <a:path w="21600" h="21600">
                      <a:moveTo>
                        <a:pt x="0" y="0"/>
                      </a:moveTo>
                      <a:lnTo>
                        <a:pt x="21600" y="21600"/>
                      </a:lnTo>
                    </a:path>
                  </a:pathLst>
                </a:custGeom>
                <a:noFill/>
                <a:ln w="15875">
                  <a:solidFill>
                    <a:srgbClr val="000000"/>
                  </a:solidFill>
                  <a:round/>
                  <a:tailEnd len="med" type="arrow" w="med"/>
                </a:ln>
              </p:spPr>
              <p:style>
                <a:lnRef idx="1">
                  <a:schemeClr val="accent1"/>
                </a:lnRef>
                <a:fillRef idx="0">
                  <a:schemeClr val="accent1"/>
                </a:fillRef>
                <a:effectRef idx="0">
                  <a:schemeClr val="accent1"/>
                </a:effectRef>
                <a:fontRef idx="minor"/>
              </p:style>
            </p:sp>
          </p:grpSp>
        </p:grpSp>
      </p:grpSp>
      <p:grpSp>
        <p:nvGrpSpPr>
          <p:cNvPr id="1128" name="Group 21516_1"/>
          <p:cNvGrpSpPr/>
          <p:nvPr/>
        </p:nvGrpSpPr>
        <p:grpSpPr>
          <a:xfrm>
            <a:off x="5495040" y="5100120"/>
            <a:ext cx="1738440" cy="1366920"/>
            <a:chOff x="5495040" y="5100120"/>
            <a:chExt cx="1738440" cy="1366920"/>
          </a:xfrm>
        </p:grpSpPr>
        <p:grpSp>
          <p:nvGrpSpPr>
            <p:cNvPr id="1129" name="Group 21510_1"/>
            <p:cNvGrpSpPr/>
            <p:nvPr/>
          </p:nvGrpSpPr>
          <p:grpSpPr>
            <a:xfrm>
              <a:off x="5867280" y="5100120"/>
              <a:ext cx="1366200" cy="996120"/>
              <a:chOff x="5867280" y="5100120"/>
              <a:chExt cx="1366200" cy="996120"/>
            </a:xfrm>
          </p:grpSpPr>
          <p:grpSp>
            <p:nvGrpSpPr>
              <p:cNvPr id="1130" name="Group 13_1"/>
              <p:cNvGrpSpPr/>
              <p:nvPr/>
            </p:nvGrpSpPr>
            <p:grpSpPr>
              <a:xfrm>
                <a:off x="5867280" y="5100120"/>
                <a:ext cx="1366200" cy="996120"/>
                <a:chOff x="5867280" y="5100120"/>
                <a:chExt cx="1366200" cy="996120"/>
              </a:xfrm>
            </p:grpSpPr>
            <p:sp>
              <p:nvSpPr>
                <p:cNvPr id="1131" name="Straight Arrow Connector 6_1"/>
                <p:cNvSpPr/>
                <p:nvPr/>
              </p:nvSpPr>
              <p:spPr>
                <a:xfrm flipV="1">
                  <a:off x="5867280" y="5099760"/>
                  <a:ext cx="360" cy="985320"/>
                </a:xfrm>
                <a:custGeom>
                  <a:avLst/>
                  <a:gdLst/>
                  <a:ahLst/>
                  <a:rect l="l" t="t" r="r" b="b"/>
                  <a:pathLst>
                    <a:path w="21600" h="21600">
                      <a:moveTo>
                        <a:pt x="0" y="0"/>
                      </a:moveTo>
                      <a:lnTo>
                        <a:pt x="21600" y="21600"/>
                      </a:lnTo>
                    </a:path>
                  </a:pathLst>
                </a:custGeom>
                <a:noFill/>
                <a:ln>
                  <a:solidFill>
                    <a:srgbClr val="76787b"/>
                  </a:solidFill>
                  <a:round/>
                  <a:tailEnd len="med" type="arrow" w="med"/>
                </a:ln>
              </p:spPr>
              <p:style>
                <a:lnRef idx="1">
                  <a:schemeClr val="accent1"/>
                </a:lnRef>
                <a:fillRef idx="0">
                  <a:schemeClr val="accent1"/>
                </a:fillRef>
                <a:effectRef idx="0">
                  <a:schemeClr val="accent1"/>
                </a:effectRef>
                <a:fontRef idx="minor"/>
              </p:style>
            </p:sp>
            <p:sp>
              <p:nvSpPr>
                <p:cNvPr id="1132" name="Straight Arrow Connector 10_1"/>
                <p:cNvSpPr/>
                <p:nvPr/>
              </p:nvSpPr>
              <p:spPr>
                <a:xfrm>
                  <a:off x="5867280" y="6095880"/>
                  <a:ext cx="1366200" cy="360"/>
                </a:xfrm>
                <a:custGeom>
                  <a:avLst/>
                  <a:gdLst/>
                  <a:ahLst/>
                  <a:rect l="l" t="t" r="r" b="b"/>
                  <a:pathLst>
                    <a:path w="21600" h="21600">
                      <a:moveTo>
                        <a:pt x="0" y="0"/>
                      </a:moveTo>
                      <a:lnTo>
                        <a:pt x="21600" y="21600"/>
                      </a:lnTo>
                    </a:path>
                  </a:pathLst>
                </a:custGeom>
                <a:noFill/>
                <a:ln>
                  <a:solidFill>
                    <a:srgbClr val="76787b"/>
                  </a:solidFill>
                  <a:round/>
                  <a:tailEnd len="med" type="arrow" w="med"/>
                </a:ln>
              </p:spPr>
              <p:style>
                <a:lnRef idx="1">
                  <a:schemeClr val="accent1"/>
                </a:lnRef>
                <a:fillRef idx="0">
                  <a:schemeClr val="accent1"/>
                </a:fillRef>
                <a:effectRef idx="0">
                  <a:schemeClr val="accent1"/>
                </a:effectRef>
                <a:fontRef idx="minor"/>
              </p:style>
            </p:sp>
            <p:sp>
              <p:nvSpPr>
                <p:cNvPr id="1133" name="Straight Arrow Connector 12_1"/>
                <p:cNvSpPr/>
                <p:nvPr/>
              </p:nvSpPr>
              <p:spPr>
                <a:xfrm flipV="1">
                  <a:off x="5867280" y="5481360"/>
                  <a:ext cx="985320" cy="604080"/>
                </a:xfrm>
                <a:custGeom>
                  <a:avLst/>
                  <a:gdLst/>
                  <a:ahLst/>
                  <a:rect l="l" t="t" r="r" b="b"/>
                  <a:pathLst>
                    <a:path w="21600" h="21600">
                      <a:moveTo>
                        <a:pt x="0" y="0"/>
                      </a:moveTo>
                      <a:lnTo>
                        <a:pt x="21600" y="21600"/>
                      </a:lnTo>
                    </a:path>
                  </a:pathLst>
                </a:custGeom>
                <a:noFill/>
                <a:ln w="31750">
                  <a:solidFill>
                    <a:srgbClr val="76787b"/>
                  </a:solidFill>
                  <a:round/>
                  <a:tailEnd len="med" type="arrow" w="med"/>
                </a:ln>
              </p:spPr>
              <p:style>
                <a:lnRef idx="1">
                  <a:schemeClr val="accent1"/>
                </a:lnRef>
                <a:fillRef idx="0">
                  <a:schemeClr val="accent1"/>
                </a:fillRef>
                <a:effectRef idx="0">
                  <a:schemeClr val="accent1"/>
                </a:effectRef>
                <a:fontRef idx="minor"/>
              </p:style>
            </p:sp>
          </p:grpSp>
          <p:sp>
            <p:nvSpPr>
              <p:cNvPr id="1134" name="Straight Connector 27_1"/>
              <p:cNvSpPr/>
              <p:nvPr/>
            </p:nvSpPr>
            <p:spPr>
              <a:xfrm>
                <a:off x="5867280" y="5486400"/>
                <a:ext cx="990720" cy="360"/>
              </a:xfrm>
              <a:prstGeom prst="line">
                <a:avLst/>
              </a:prstGeom>
              <a:ln w="19050">
                <a:solidFill>
                  <a:srgbClr val="76787b"/>
                </a:solidFill>
                <a:prstDash val="dash"/>
                <a:round/>
              </a:ln>
            </p:spPr>
            <p:style>
              <a:lnRef idx="1">
                <a:schemeClr val="accent1"/>
              </a:lnRef>
              <a:fillRef idx="0">
                <a:schemeClr val="accent1"/>
              </a:fillRef>
              <a:effectRef idx="0">
                <a:schemeClr val="accent1"/>
              </a:effectRef>
              <a:fontRef idx="minor"/>
            </p:style>
          </p:sp>
          <p:sp>
            <p:nvSpPr>
              <p:cNvPr id="1135" name="Straight Connector 31_1"/>
              <p:cNvSpPr/>
              <p:nvPr/>
            </p:nvSpPr>
            <p:spPr>
              <a:xfrm>
                <a:off x="6842520" y="5486400"/>
                <a:ext cx="360" cy="609480"/>
              </a:xfrm>
              <a:prstGeom prst="line">
                <a:avLst/>
              </a:prstGeom>
              <a:ln w="19050">
                <a:solidFill>
                  <a:srgbClr val="76787b"/>
                </a:solidFill>
                <a:prstDash val="dash"/>
                <a:round/>
              </a:ln>
            </p:spPr>
            <p:style>
              <a:lnRef idx="1">
                <a:schemeClr val="accent1"/>
              </a:lnRef>
              <a:fillRef idx="0">
                <a:schemeClr val="accent1"/>
              </a:fillRef>
              <a:effectRef idx="0">
                <a:schemeClr val="accent1"/>
              </a:effectRef>
              <a:fontRef idx="minor"/>
            </p:style>
          </p:sp>
        </p:grpSp>
        <p:grpSp>
          <p:nvGrpSpPr>
            <p:cNvPr id="1136" name="Group 21515_1"/>
            <p:cNvGrpSpPr/>
            <p:nvPr/>
          </p:nvGrpSpPr>
          <p:grpSpPr>
            <a:xfrm>
              <a:off x="6784200" y="5257800"/>
              <a:ext cx="344160" cy="363960"/>
              <a:chOff x="6784200" y="5257800"/>
              <a:chExt cx="344160" cy="363960"/>
            </a:xfrm>
          </p:grpSpPr>
          <p:sp>
            <p:nvSpPr>
              <p:cNvPr id="1137" name="TextBox 21511_1"/>
              <p:cNvSpPr/>
              <p:nvPr/>
            </p:nvSpPr>
            <p:spPr>
              <a:xfrm>
                <a:off x="6784200" y="5257800"/>
                <a:ext cx="34416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en-US" sz="1800" spc="-1" strike="noStrike">
                    <a:solidFill>
                      <a:srgbClr val="000000"/>
                    </a:solidFill>
                    <a:latin typeface="Times New Roman"/>
                    <a:ea typeface="DejaVu Sans"/>
                  </a:rPr>
                  <a:t>Q</a:t>
                </a:r>
                <a:endParaRPr b="0" lang="en-GB" sz="1800" spc="-1" strike="noStrike">
                  <a:latin typeface="Arial"/>
                </a:endParaRPr>
              </a:p>
            </p:txBody>
          </p:sp>
          <p:sp>
            <p:nvSpPr>
              <p:cNvPr id="1138" name="Straight Arrow Connector 21513_1"/>
              <p:cNvSpPr/>
              <p:nvPr/>
            </p:nvSpPr>
            <p:spPr>
              <a:xfrm>
                <a:off x="6858000" y="5257800"/>
                <a:ext cx="223200" cy="360"/>
              </a:xfrm>
              <a:custGeom>
                <a:avLst/>
                <a:gdLst/>
                <a:ahLst/>
                <a:rect l="l" t="t" r="r" b="b"/>
                <a:pathLst>
                  <a:path w="21600" h="21600">
                    <a:moveTo>
                      <a:pt x="0" y="0"/>
                    </a:moveTo>
                    <a:lnTo>
                      <a:pt x="21600" y="21600"/>
                    </a:lnTo>
                  </a:path>
                </a:pathLst>
              </a:custGeom>
              <a:noFill/>
              <a:ln w="15875">
                <a:solidFill>
                  <a:srgbClr val="000000"/>
                </a:solidFill>
                <a:round/>
                <a:tailEnd len="med" type="arrow" w="med"/>
              </a:ln>
            </p:spPr>
            <p:style>
              <a:lnRef idx="1">
                <a:schemeClr val="accent1"/>
              </a:lnRef>
              <a:fillRef idx="0">
                <a:schemeClr val="accent1"/>
              </a:fillRef>
              <a:effectRef idx="0">
                <a:schemeClr val="accent1"/>
              </a:effectRef>
              <a:fontRef idx="minor"/>
            </p:style>
          </p:sp>
        </p:grpSp>
        <p:sp>
          <p:nvSpPr>
            <p:cNvPr id="1139" name="TextBox 49_1"/>
            <p:cNvSpPr/>
            <p:nvPr/>
          </p:nvSpPr>
          <p:spPr>
            <a:xfrm>
              <a:off x="6638040" y="6065640"/>
              <a:ext cx="417240" cy="401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en-US" sz="1800" spc="-1" strike="noStrike">
                  <a:solidFill>
                    <a:srgbClr val="000000"/>
                  </a:solidFill>
                  <a:latin typeface="Times New Roman"/>
                  <a:ea typeface="DejaVu Sans"/>
                </a:rPr>
                <a:t>Q</a:t>
              </a:r>
              <a:r>
                <a:rPr b="0" i="1" lang="en-US" sz="1800" spc="-1" strike="noStrike" baseline="-25000">
                  <a:solidFill>
                    <a:srgbClr val="000000"/>
                  </a:solidFill>
                  <a:latin typeface="Times New Roman"/>
                  <a:ea typeface="DejaVu Sans"/>
                </a:rPr>
                <a:t>L</a:t>
              </a:r>
              <a:endParaRPr b="0" lang="en-GB" sz="1800" spc="-1" strike="noStrike">
                <a:latin typeface="Arial"/>
              </a:endParaRPr>
            </a:p>
          </p:txBody>
        </p:sp>
        <p:sp>
          <p:nvSpPr>
            <p:cNvPr id="1140" name="TextBox 50_1"/>
            <p:cNvSpPr/>
            <p:nvPr/>
          </p:nvSpPr>
          <p:spPr>
            <a:xfrm>
              <a:off x="5495040" y="5257800"/>
              <a:ext cx="417240" cy="401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en-US" sz="1800" spc="-1" strike="noStrike">
                  <a:solidFill>
                    <a:srgbClr val="000000"/>
                  </a:solidFill>
                  <a:latin typeface="Times New Roman"/>
                  <a:ea typeface="DejaVu Sans"/>
                </a:rPr>
                <a:t>Q</a:t>
              </a:r>
              <a:r>
                <a:rPr b="0" i="1" lang="en-US" sz="1800" spc="-1" strike="noStrike" baseline="-25000">
                  <a:solidFill>
                    <a:srgbClr val="000000"/>
                  </a:solidFill>
                  <a:latin typeface="Times New Roman"/>
                  <a:ea typeface="DejaVu Sans"/>
                </a:rPr>
                <a:t>T</a:t>
              </a:r>
              <a:endParaRPr b="0" lang="en-GB" sz="1800" spc="-1" strike="noStrike">
                <a:latin typeface="Arial"/>
              </a:endParaRPr>
            </a:p>
          </p:txBody>
        </p:sp>
      </p:grpSp>
      <p:grpSp>
        <p:nvGrpSpPr>
          <p:cNvPr id="1141" name="Group 1_2"/>
          <p:cNvGrpSpPr/>
          <p:nvPr/>
        </p:nvGrpSpPr>
        <p:grpSpPr>
          <a:xfrm>
            <a:off x="7315200" y="5334120"/>
            <a:ext cx="1679760" cy="1061280"/>
            <a:chOff x="7315200" y="5334120"/>
            <a:chExt cx="1679760" cy="1061280"/>
          </a:xfrm>
        </p:grpSpPr>
        <p:grpSp>
          <p:nvGrpSpPr>
            <p:cNvPr id="1142" name="Group 21528_1"/>
            <p:cNvGrpSpPr/>
            <p:nvPr/>
          </p:nvGrpSpPr>
          <p:grpSpPr>
            <a:xfrm>
              <a:off x="7315200" y="5709600"/>
              <a:ext cx="1679760" cy="685800"/>
              <a:chOff x="7315200" y="5709600"/>
              <a:chExt cx="1679760" cy="685800"/>
            </a:xfrm>
          </p:grpSpPr>
          <p:sp>
            <p:nvSpPr>
              <p:cNvPr id="1143" name="Straight Arrow Connector 21520_1"/>
              <p:cNvSpPr/>
              <p:nvPr/>
            </p:nvSpPr>
            <p:spPr>
              <a:xfrm>
                <a:off x="7315200" y="6095880"/>
                <a:ext cx="1213920" cy="360"/>
              </a:xfrm>
              <a:custGeom>
                <a:avLst/>
                <a:gdLst/>
                <a:ahLst/>
                <a:rect l="l" t="t" r="r" b="b"/>
                <a:pathLst>
                  <a:path w="21600" h="21600">
                    <a:moveTo>
                      <a:pt x="0" y="0"/>
                    </a:moveTo>
                    <a:lnTo>
                      <a:pt x="21600" y="21600"/>
                    </a:lnTo>
                  </a:path>
                </a:pathLst>
              </a:custGeom>
              <a:noFill/>
              <a:ln w="31750">
                <a:solidFill>
                  <a:srgbClr val="76787b"/>
                </a:solidFill>
                <a:round/>
                <a:tailEnd len="med" type="arrow" w="med"/>
              </a:ln>
            </p:spPr>
            <p:style>
              <a:lnRef idx="1">
                <a:schemeClr val="accent1"/>
              </a:lnRef>
              <a:fillRef idx="0">
                <a:schemeClr val="accent1"/>
              </a:fillRef>
              <a:effectRef idx="0">
                <a:schemeClr val="accent1"/>
              </a:effectRef>
              <a:fontRef idx="minor"/>
            </p:style>
          </p:sp>
          <p:grpSp>
            <p:nvGrpSpPr>
              <p:cNvPr id="1144" name="Group 21523_1"/>
              <p:cNvGrpSpPr/>
              <p:nvPr/>
            </p:nvGrpSpPr>
            <p:grpSpPr>
              <a:xfrm>
                <a:off x="8407080" y="5715000"/>
                <a:ext cx="587880" cy="401400"/>
                <a:chOff x="8407080" y="5715000"/>
                <a:chExt cx="587880" cy="401400"/>
              </a:xfrm>
            </p:grpSpPr>
            <p:sp>
              <p:nvSpPr>
                <p:cNvPr id="1145" name="TextBox 21522_1"/>
                <p:cNvSpPr/>
                <p:nvPr/>
              </p:nvSpPr>
              <p:spPr>
                <a:xfrm>
                  <a:off x="8407080" y="5715000"/>
                  <a:ext cx="587880" cy="401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000000"/>
                      </a:solidFill>
                      <a:latin typeface="Times New Roman"/>
                      <a:ea typeface="DejaVu Sans"/>
                    </a:rPr>
                    <a:t>P</a:t>
                  </a:r>
                  <a:r>
                    <a:rPr b="0" lang="en-US" sz="1800" spc="-1" strike="noStrike" baseline="-25000">
                      <a:solidFill>
                        <a:srgbClr val="000000"/>
                      </a:solidFill>
                      <a:latin typeface="Times New Roman"/>
                      <a:ea typeface="DejaVu Sans"/>
                    </a:rPr>
                    <a:t>∑,LS</a:t>
                  </a:r>
                  <a:endParaRPr b="0" lang="en-GB" sz="1800" spc="-1" strike="noStrike">
                    <a:latin typeface="Arial"/>
                  </a:endParaRPr>
                </a:p>
              </p:txBody>
            </p:sp>
            <p:sp>
              <p:nvSpPr>
                <p:cNvPr id="1146" name="Straight Arrow Connector 58_1"/>
                <p:cNvSpPr/>
                <p:nvPr/>
              </p:nvSpPr>
              <p:spPr>
                <a:xfrm>
                  <a:off x="8458200" y="5715000"/>
                  <a:ext cx="223200" cy="360"/>
                </a:xfrm>
                <a:custGeom>
                  <a:avLst/>
                  <a:gdLst/>
                  <a:ahLst/>
                  <a:rect l="l" t="t" r="r" b="b"/>
                  <a:pathLst>
                    <a:path w="21600" h="21600">
                      <a:moveTo>
                        <a:pt x="0" y="0"/>
                      </a:moveTo>
                      <a:lnTo>
                        <a:pt x="21600" y="21600"/>
                      </a:lnTo>
                    </a:path>
                  </a:pathLst>
                </a:custGeom>
                <a:noFill/>
                <a:ln w="15875">
                  <a:solidFill>
                    <a:srgbClr val="000000"/>
                  </a:solidFill>
                  <a:round/>
                  <a:tailEnd len="med" type="arrow" w="med"/>
                </a:ln>
              </p:spPr>
              <p:style>
                <a:lnRef idx="1">
                  <a:schemeClr val="accent1"/>
                </a:lnRef>
                <a:fillRef idx="0">
                  <a:schemeClr val="accent1"/>
                </a:fillRef>
                <a:effectRef idx="0">
                  <a:schemeClr val="accent1"/>
                </a:effectRef>
                <a:fontRef idx="minor"/>
              </p:style>
            </p:sp>
          </p:grpSp>
          <p:sp>
            <p:nvSpPr>
              <p:cNvPr id="1147" name="Straight Arrow Connector 61_1"/>
              <p:cNvSpPr/>
              <p:nvPr/>
            </p:nvSpPr>
            <p:spPr>
              <a:xfrm flipV="1">
                <a:off x="7315200" y="5709240"/>
                <a:ext cx="909000" cy="375480"/>
              </a:xfrm>
              <a:custGeom>
                <a:avLst/>
                <a:gdLst/>
                <a:ahLst/>
                <a:rect l="l" t="t" r="r" b="b"/>
                <a:pathLst>
                  <a:path w="21600" h="21600">
                    <a:moveTo>
                      <a:pt x="0" y="0"/>
                    </a:moveTo>
                    <a:lnTo>
                      <a:pt x="21600" y="21600"/>
                    </a:lnTo>
                  </a:path>
                </a:pathLst>
              </a:custGeom>
              <a:noFill/>
              <a:ln w="31750">
                <a:solidFill>
                  <a:srgbClr val="76787b"/>
                </a:solidFill>
                <a:round/>
                <a:tailEnd len="med" type="arrow" w="med"/>
              </a:ln>
            </p:spPr>
            <p:style>
              <a:lnRef idx="1">
                <a:schemeClr val="accent1"/>
              </a:lnRef>
              <a:fillRef idx="0">
                <a:schemeClr val="accent1"/>
              </a:fillRef>
              <a:effectRef idx="0">
                <a:schemeClr val="accent1"/>
              </a:effectRef>
              <a:fontRef idx="minor"/>
            </p:style>
          </p:sp>
          <p:sp>
            <p:nvSpPr>
              <p:cNvPr id="1148" name="Straight Arrow Connector 62_1"/>
              <p:cNvSpPr/>
              <p:nvPr/>
            </p:nvSpPr>
            <p:spPr>
              <a:xfrm>
                <a:off x="7315200" y="6095880"/>
                <a:ext cx="604080" cy="299520"/>
              </a:xfrm>
              <a:custGeom>
                <a:avLst/>
                <a:gdLst/>
                <a:ahLst/>
                <a:rect l="l" t="t" r="r" b="b"/>
                <a:pathLst>
                  <a:path w="21600" h="21600">
                    <a:moveTo>
                      <a:pt x="0" y="0"/>
                    </a:moveTo>
                    <a:lnTo>
                      <a:pt x="21600" y="21600"/>
                    </a:lnTo>
                  </a:path>
                </a:pathLst>
              </a:custGeom>
              <a:noFill/>
              <a:ln w="31750">
                <a:solidFill>
                  <a:srgbClr val="76787b"/>
                </a:solidFill>
                <a:round/>
                <a:tailEnd len="med" type="arrow" w="med"/>
              </a:ln>
            </p:spPr>
            <p:style>
              <a:lnRef idx="1">
                <a:schemeClr val="accent1"/>
              </a:lnRef>
              <a:fillRef idx="0">
                <a:schemeClr val="accent1"/>
              </a:fillRef>
              <a:effectRef idx="0">
                <a:schemeClr val="accent1"/>
              </a:effectRef>
              <a:fontRef idx="minor"/>
            </p:style>
          </p:sp>
        </p:grpSp>
        <p:sp>
          <p:nvSpPr>
            <p:cNvPr id="1149" name="TextBox 38_1"/>
            <p:cNvSpPr/>
            <p:nvPr/>
          </p:nvSpPr>
          <p:spPr>
            <a:xfrm>
              <a:off x="7994160" y="5334120"/>
              <a:ext cx="39168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l-GR" sz="2000" spc="-1" strike="noStrike">
                  <a:solidFill>
                    <a:srgbClr val="000000"/>
                  </a:solidFill>
                  <a:latin typeface="Times New Roman"/>
                  <a:ea typeface="DejaVu Sans"/>
                </a:rPr>
                <a:t>π</a:t>
              </a:r>
              <a:r>
                <a:rPr b="0" lang="en-US" sz="2000" spc="-1" strike="noStrike" baseline="30000">
                  <a:solidFill>
                    <a:srgbClr val="000000"/>
                  </a:solidFill>
                  <a:latin typeface="Times New Roman"/>
                  <a:ea typeface="DejaVu Sans"/>
                </a:rPr>
                <a:t>+</a:t>
              </a:r>
              <a:endParaRPr b="0" lang="en-GB" sz="2000" spc="-1" strike="noStrike">
                <a:latin typeface="Arial"/>
              </a:endParaRPr>
            </a:p>
          </p:txBody>
        </p:sp>
      </p:grpSp>
      <p:sp>
        <p:nvSpPr>
          <p:cNvPr id="1150" name="TextBox 40_1"/>
          <p:cNvSpPr/>
          <p:nvPr/>
        </p:nvSpPr>
        <p:spPr>
          <a:xfrm>
            <a:off x="7855560" y="6172200"/>
            <a:ext cx="35640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l-GR" sz="2000" spc="-1" strike="noStrike">
                <a:solidFill>
                  <a:srgbClr val="000000"/>
                </a:solidFill>
                <a:latin typeface="Times New Roman"/>
                <a:ea typeface="DejaVu Sans"/>
              </a:rPr>
              <a:t>π</a:t>
            </a:r>
            <a:r>
              <a:rPr b="0" lang="en-US" sz="2000" spc="-1" strike="noStrike" baseline="30000">
                <a:solidFill>
                  <a:srgbClr val="000000"/>
                </a:solidFill>
                <a:latin typeface="Times New Roman"/>
                <a:ea typeface="DejaVu Sans"/>
              </a:rPr>
              <a:t>-</a:t>
            </a:r>
            <a:endParaRPr b="0" lang="en-GB" sz="2000" spc="-1" strike="noStrike">
              <a:latin typeface="Arial"/>
            </a:endParaRPr>
          </a:p>
        </p:txBody>
      </p:sp>
      <p:sp>
        <p:nvSpPr>
          <p:cNvPr id="1151" name="Date Placeholder 1_8"/>
          <p:cNvSpPr/>
          <p:nvPr/>
        </p:nvSpPr>
        <p:spPr>
          <a:xfrm>
            <a:off x="457200" y="6356520"/>
            <a:ext cx="2128320" cy="3596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8105A074-1660-43D3-AC61-2DF8FB0BDB91}"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152" name="Rectangle 6_9"/>
          <p:cNvSpPr/>
          <p:nvPr/>
        </p:nvSpPr>
        <p:spPr>
          <a:xfrm>
            <a:off x="6553080" y="6356520"/>
            <a:ext cx="2128320" cy="3596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11E8F68F-D61A-4D38-9E24-EF80E27B54EF}"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153"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000" spc="-1" strike="noStrike">
                <a:solidFill>
                  <a:srgbClr val="c00000"/>
                </a:solidFill>
                <a:latin typeface="Times New Roman"/>
                <a:ea typeface="DejaVu Sans"/>
              </a:rPr>
              <a:t>Measurement of A</a:t>
            </a:r>
            <a:r>
              <a:rPr b="1" i="1" lang="en-US" sz="3000" spc="-1" strike="noStrike" baseline="-25000">
                <a:solidFill>
                  <a:srgbClr val="c00000"/>
                </a:solidFill>
                <a:latin typeface="Times New Roman"/>
                <a:ea typeface="DejaVu Sans"/>
              </a:rPr>
              <a:t>2</a:t>
            </a:r>
            <a:r>
              <a:rPr b="1" i="1" lang="el-GR" sz="3000" spc="-1" strike="noStrike" baseline="-25000">
                <a:solidFill>
                  <a:srgbClr val="c00000"/>
                </a:solidFill>
                <a:latin typeface="Times New Roman"/>
                <a:ea typeface="DejaVu Sans"/>
              </a:rPr>
              <a:t>π</a:t>
            </a:r>
            <a:r>
              <a:rPr b="1" i="1" lang="en-US" sz="3000" spc="-1" strike="noStrike">
                <a:solidFill>
                  <a:srgbClr val="c00000"/>
                </a:solidFill>
                <a:latin typeface="Times New Roman"/>
                <a:ea typeface="DejaVu Sans"/>
              </a:rPr>
              <a:t> production rate in p-Be interactions</a:t>
            </a:r>
            <a:endParaRPr b="0" lang="en-GB" sz="3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4"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A9F4E6DC-512B-4FEE-852D-CC5932586337}" type="slidenum">
              <a:rPr b="0" lang="ru-RU" sz="1200" spc="-1" strike="noStrike">
                <a:solidFill>
                  <a:srgbClr val="8b8b8b"/>
                </a:solidFill>
                <a:latin typeface="Calibri"/>
                <a:ea typeface="DejaVu Sans"/>
              </a:rPr>
              <a:t>&lt;number&gt;</a:t>
            </a:fld>
            <a:endParaRPr b="0" lang="en-GB" sz="1200" spc="-1" strike="noStrike">
              <a:latin typeface="Arial"/>
            </a:endParaRPr>
          </a:p>
        </p:txBody>
      </p:sp>
      <p:pic>
        <p:nvPicPr>
          <p:cNvPr id="1155" name="Picture 3" descr="qlat2mev copia"/>
          <p:cNvPicPr/>
          <p:nvPr/>
        </p:nvPicPr>
        <p:blipFill>
          <a:blip r:embed="rId1"/>
          <a:srcRect l="0" t="4052" r="0" b="0"/>
          <a:stretch/>
        </p:blipFill>
        <p:spPr>
          <a:xfrm>
            <a:off x="141120" y="841320"/>
            <a:ext cx="5215320" cy="6004440"/>
          </a:xfrm>
          <a:prstGeom prst="rect">
            <a:avLst/>
          </a:prstGeom>
          <a:ln w="9525">
            <a:noFill/>
          </a:ln>
        </p:spPr>
      </p:pic>
      <p:sp>
        <p:nvSpPr>
          <p:cNvPr id="1156" name="Text Box 5"/>
          <p:cNvSpPr/>
          <p:nvPr/>
        </p:nvSpPr>
        <p:spPr>
          <a:xfrm>
            <a:off x="5448960" y="2262240"/>
            <a:ext cx="1985400" cy="516240"/>
          </a:xfrm>
          <a:prstGeom prst="rect">
            <a:avLst/>
          </a:prstGeom>
          <a:noFill/>
          <a:ln w="9525">
            <a:noFill/>
          </a:ln>
        </p:spPr>
        <p:style>
          <a:lnRef idx="0"/>
          <a:fillRef idx="0"/>
          <a:effectRef idx="0"/>
          <a:fontRef idx="minor"/>
        </p:style>
        <p:txBody>
          <a:bodyPr wrap="none" lIns="90000" rIns="90000" tIns="45000" bIns="45000" anchor="t">
            <a:spAutoFit/>
          </a:bodyPr>
          <a:p>
            <a:pPr>
              <a:lnSpc>
                <a:spcPct val="100000"/>
              </a:lnSpc>
              <a:buNone/>
            </a:pPr>
            <a:r>
              <a:rPr b="0" lang="en-US" sz="2800" spc="-1" strike="noStrike">
                <a:solidFill>
                  <a:srgbClr val="0033cc"/>
                </a:solidFill>
                <a:latin typeface="Times New Roman"/>
                <a:ea typeface="DejaVu Sans"/>
              </a:rPr>
              <a:t>←</a:t>
            </a:r>
            <a:r>
              <a:rPr b="0" lang="en-US" sz="2800" spc="-1" strike="noStrike">
                <a:solidFill>
                  <a:srgbClr val="0033cc"/>
                </a:solidFill>
                <a:latin typeface="Times New Roman"/>
                <a:ea typeface="DejaVu Sans"/>
              </a:rPr>
              <a:t>All events</a:t>
            </a:r>
            <a:endParaRPr b="0" lang="en-GB" sz="2800" spc="-1" strike="noStrike">
              <a:latin typeface="Arial"/>
            </a:endParaRPr>
          </a:p>
        </p:txBody>
      </p:sp>
      <p:sp>
        <p:nvSpPr>
          <p:cNvPr id="1157" name="Rectangle 6"/>
          <p:cNvSpPr/>
          <p:nvPr/>
        </p:nvSpPr>
        <p:spPr>
          <a:xfrm>
            <a:off x="5437800" y="4619520"/>
            <a:ext cx="3108600" cy="942840"/>
          </a:xfrm>
          <a:prstGeom prst="rect">
            <a:avLst/>
          </a:prstGeom>
          <a:noFill/>
          <a:ln w="9525">
            <a:noFill/>
          </a:ln>
        </p:spPr>
        <p:style>
          <a:lnRef idx="0"/>
          <a:fillRef idx="0"/>
          <a:effectRef idx="0"/>
          <a:fontRef idx="minor"/>
        </p:style>
        <p:txBody>
          <a:bodyPr wrap="none" lIns="90000" rIns="90000" tIns="45000" bIns="45000" anchor="t">
            <a:spAutoFit/>
          </a:bodyPr>
          <a:p>
            <a:pPr>
              <a:lnSpc>
                <a:spcPct val="100000"/>
              </a:lnSpc>
              <a:buNone/>
            </a:pPr>
            <a:r>
              <a:rPr b="0" lang="en-US" sz="2800" spc="-1" strike="noStrike">
                <a:solidFill>
                  <a:srgbClr val="0033cc"/>
                </a:solidFill>
                <a:latin typeface="Calibri"/>
                <a:ea typeface="DejaVu Sans"/>
              </a:rPr>
              <a:t>←</a:t>
            </a:r>
            <a:r>
              <a:rPr b="0" lang="en-US" sz="2800" spc="-1" strike="noStrike">
                <a:solidFill>
                  <a:srgbClr val="0033cc"/>
                </a:solidFill>
                <a:latin typeface="Times New Roman"/>
                <a:ea typeface="DejaVu Sans"/>
              </a:rPr>
              <a:t>After background </a:t>
            </a:r>
            <a:endParaRPr b="0" lang="en-GB" sz="2800" spc="-1" strike="noStrike">
              <a:latin typeface="Arial"/>
            </a:endParaRPr>
          </a:p>
          <a:p>
            <a:pPr>
              <a:lnSpc>
                <a:spcPct val="100000"/>
              </a:lnSpc>
              <a:buNone/>
            </a:pPr>
            <a:r>
              <a:rPr b="0" lang="en-US" sz="2800" spc="-1" strike="noStrike">
                <a:solidFill>
                  <a:srgbClr val="0033cc"/>
                </a:solidFill>
                <a:latin typeface="Times New Roman"/>
                <a:ea typeface="DejaVu Sans"/>
              </a:rPr>
              <a:t>subtraction</a:t>
            </a:r>
            <a:endParaRPr b="0" lang="en-GB" sz="2800" spc="-1" strike="noStrike">
              <a:latin typeface="Arial"/>
            </a:endParaRPr>
          </a:p>
        </p:txBody>
      </p:sp>
      <p:sp>
        <p:nvSpPr>
          <p:cNvPr id="1158" name="Rectangle 2"/>
          <p:cNvSpPr/>
          <p:nvPr/>
        </p:nvSpPr>
        <p:spPr>
          <a:xfrm>
            <a:off x="5378400" y="1144440"/>
            <a:ext cx="3753360" cy="622800"/>
          </a:xfrm>
          <a:prstGeom prst="rect">
            <a:avLst/>
          </a:prstGeom>
          <a:noFill/>
          <a:ln w="9525">
            <a:noFill/>
          </a:ln>
        </p:spPr>
        <p:style>
          <a:lnRef idx="0"/>
          <a:fillRef idx="0"/>
          <a:effectRef idx="0"/>
          <a:fontRef idx="minor"/>
        </p:style>
        <p:txBody>
          <a:bodyPr lIns="90000" rIns="90000" tIns="45000" bIns="45000" anchor="ctr">
            <a:noAutofit/>
          </a:bodyPr>
          <a:p>
            <a:pPr>
              <a:lnSpc>
                <a:spcPct val="100000"/>
              </a:lnSpc>
              <a:buNone/>
            </a:pPr>
            <a:r>
              <a:rPr b="0" lang="en-GB" sz="3600" spc="-1" strike="noStrike">
                <a:solidFill>
                  <a:srgbClr val="1f497d"/>
                </a:solidFill>
                <a:latin typeface="Times New Roman"/>
                <a:ea typeface="DejaVu Sans"/>
              </a:rPr>
              <a:t>Q</a:t>
            </a:r>
            <a:r>
              <a:rPr b="0" lang="en-GB" sz="3600" spc="-1" strike="noStrike" baseline="-25000">
                <a:solidFill>
                  <a:srgbClr val="1f497d"/>
                </a:solidFill>
                <a:latin typeface="Times New Roman"/>
                <a:ea typeface="DejaVu Sans"/>
              </a:rPr>
              <a:t>L </a:t>
            </a:r>
            <a:r>
              <a:rPr b="0" lang="en-GB" sz="3600" spc="-1" strike="noStrike">
                <a:solidFill>
                  <a:srgbClr val="1f497d"/>
                </a:solidFill>
                <a:latin typeface="Times New Roman"/>
                <a:ea typeface="DejaVu Sans"/>
              </a:rPr>
              <a:t>distribution</a:t>
            </a:r>
            <a:endParaRPr b="0" lang="en-GB" sz="3600" spc="-1" strike="noStrike">
              <a:latin typeface="Arial"/>
            </a:endParaRPr>
          </a:p>
        </p:txBody>
      </p:sp>
      <p:sp>
        <p:nvSpPr>
          <p:cNvPr id="1159"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DIRAC results with GEM/MSGC</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0"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233A8E1F-7096-4F6E-B368-4E458D7E1C3A}" type="slidenum">
              <a:rPr b="0" lang="ru-RU" sz="1200" spc="-1" strike="noStrike">
                <a:solidFill>
                  <a:srgbClr val="8b8b8b"/>
                </a:solidFill>
                <a:latin typeface="Calibri"/>
                <a:ea typeface="DejaVu Sans"/>
              </a:rPr>
              <a:t>&lt;number&gt;</a:t>
            </a:fld>
            <a:endParaRPr b="0" lang="en-GB" sz="1200" spc="-1" strike="noStrike">
              <a:latin typeface="Arial"/>
            </a:endParaRPr>
          </a:p>
        </p:txBody>
      </p:sp>
      <p:pic>
        <p:nvPicPr>
          <p:cNvPr id="1161" name="Picture 3" descr="qt1 copia"/>
          <p:cNvPicPr/>
          <p:nvPr/>
        </p:nvPicPr>
        <p:blipFill>
          <a:blip r:embed="rId1"/>
          <a:srcRect l="0" t="8270" r="0" b="0"/>
          <a:stretch/>
        </p:blipFill>
        <p:spPr>
          <a:xfrm>
            <a:off x="0" y="1382760"/>
            <a:ext cx="7545960" cy="5455080"/>
          </a:xfrm>
          <a:prstGeom prst="rect">
            <a:avLst/>
          </a:prstGeom>
          <a:ln w="9525">
            <a:noFill/>
          </a:ln>
        </p:spPr>
      </p:pic>
      <p:sp>
        <p:nvSpPr>
          <p:cNvPr id="1162" name="Text Box 6"/>
          <p:cNvSpPr/>
          <p:nvPr/>
        </p:nvSpPr>
        <p:spPr>
          <a:xfrm>
            <a:off x="1681560" y="2689200"/>
            <a:ext cx="1362240" cy="401400"/>
          </a:xfrm>
          <a:prstGeom prst="rect">
            <a:avLst/>
          </a:prstGeom>
          <a:noFill/>
          <a:ln w="9525">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000000"/>
                </a:solidFill>
                <a:latin typeface="Times New Roman"/>
                <a:ea typeface="DejaVu Sans"/>
              </a:rPr>
              <a:t>Q</a:t>
            </a:r>
            <a:r>
              <a:rPr b="0" lang="en-US" sz="1800" spc="-1" strike="noStrike" baseline="-25000">
                <a:solidFill>
                  <a:srgbClr val="000000"/>
                </a:solidFill>
                <a:latin typeface="Times New Roman"/>
                <a:ea typeface="DejaVu Sans"/>
              </a:rPr>
              <a:t>L</a:t>
            </a:r>
            <a:r>
              <a:rPr b="0" lang="en-US" sz="1800" spc="-1" strike="noStrike">
                <a:solidFill>
                  <a:srgbClr val="000000"/>
                </a:solidFill>
                <a:latin typeface="Times New Roman"/>
                <a:ea typeface="DejaVu Sans"/>
              </a:rPr>
              <a:t>&lt;2 MeV/c</a:t>
            </a:r>
            <a:endParaRPr b="0" lang="en-GB" sz="1800" spc="-1" strike="noStrike">
              <a:latin typeface="Arial"/>
            </a:endParaRPr>
          </a:p>
        </p:txBody>
      </p:sp>
      <p:sp>
        <p:nvSpPr>
          <p:cNvPr id="1163" name="Text Box 7"/>
          <p:cNvSpPr/>
          <p:nvPr/>
        </p:nvSpPr>
        <p:spPr>
          <a:xfrm>
            <a:off x="1797480" y="5473800"/>
            <a:ext cx="1362240" cy="401400"/>
          </a:xfrm>
          <a:prstGeom prst="rect">
            <a:avLst/>
          </a:prstGeom>
          <a:noFill/>
          <a:ln w="9525">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0033cc"/>
                </a:solidFill>
                <a:latin typeface="Times New Roman"/>
                <a:ea typeface="DejaVu Sans"/>
              </a:rPr>
              <a:t>Q</a:t>
            </a:r>
            <a:r>
              <a:rPr b="0" lang="en-US" sz="1800" spc="-1" strike="noStrike" baseline="-25000">
                <a:solidFill>
                  <a:srgbClr val="0033cc"/>
                </a:solidFill>
                <a:latin typeface="Times New Roman"/>
                <a:ea typeface="DejaVu Sans"/>
              </a:rPr>
              <a:t>L</a:t>
            </a:r>
            <a:r>
              <a:rPr b="0" lang="en-US" sz="1800" spc="-1" strike="noStrike">
                <a:solidFill>
                  <a:srgbClr val="0033cc"/>
                </a:solidFill>
                <a:latin typeface="Times New Roman"/>
                <a:ea typeface="DejaVu Sans"/>
              </a:rPr>
              <a:t>&gt;2 MeV/c</a:t>
            </a:r>
            <a:endParaRPr b="0" lang="en-GB" sz="1800" spc="-1" strike="noStrike">
              <a:latin typeface="Arial"/>
            </a:endParaRPr>
          </a:p>
        </p:txBody>
      </p:sp>
      <p:sp>
        <p:nvSpPr>
          <p:cNvPr id="1164" name="Rectangle 8"/>
          <p:cNvSpPr/>
          <p:nvPr/>
        </p:nvSpPr>
        <p:spPr>
          <a:xfrm>
            <a:off x="7080120" y="2104920"/>
            <a:ext cx="2051640" cy="160308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Calibri"/>
                <a:ea typeface="DejaVu Sans"/>
              </a:rPr>
              <a:t>←</a:t>
            </a:r>
            <a:r>
              <a:rPr b="0" lang="en-US" sz="2400" spc="-1" strike="noStrike">
                <a:solidFill>
                  <a:srgbClr val="000000"/>
                </a:solidFill>
                <a:latin typeface="Times New Roman"/>
                <a:ea typeface="DejaVu Sans"/>
              </a:rPr>
              <a:t>After background </a:t>
            </a:r>
            <a:endParaRPr b="0" lang="en-GB" sz="2400" spc="-1" strike="noStrike">
              <a:latin typeface="Arial"/>
            </a:endParaRPr>
          </a:p>
          <a:p>
            <a:pPr>
              <a:lnSpc>
                <a:spcPct val="100000"/>
              </a:lnSpc>
              <a:buNone/>
            </a:pPr>
            <a:r>
              <a:rPr b="0" lang="en-US" sz="2400" spc="-1" strike="noStrike">
                <a:solidFill>
                  <a:srgbClr val="000000"/>
                </a:solidFill>
                <a:latin typeface="Times New Roman"/>
                <a:ea typeface="DejaVu Sans"/>
              </a:rPr>
              <a:t>subtraction for Q</a:t>
            </a:r>
            <a:r>
              <a:rPr b="0" lang="en-US" sz="2400" spc="-1" strike="noStrike" baseline="-25000">
                <a:solidFill>
                  <a:srgbClr val="000000"/>
                </a:solidFill>
                <a:latin typeface="Times New Roman"/>
                <a:ea typeface="DejaVu Sans"/>
              </a:rPr>
              <a:t>L</a:t>
            </a:r>
            <a:r>
              <a:rPr b="0" lang="en-US" sz="2400" spc="-1" strike="noStrike">
                <a:solidFill>
                  <a:srgbClr val="000000"/>
                </a:solidFill>
                <a:latin typeface="Times New Roman"/>
                <a:ea typeface="DejaVu Sans"/>
              </a:rPr>
              <a:t>&lt;2MeV/c</a:t>
            </a:r>
            <a:endParaRPr b="0" lang="en-GB" sz="2400" spc="-1" strike="noStrike">
              <a:latin typeface="Arial"/>
            </a:endParaRPr>
          </a:p>
        </p:txBody>
      </p:sp>
      <p:sp>
        <p:nvSpPr>
          <p:cNvPr id="1165" name="Rectangle 2"/>
          <p:cNvSpPr/>
          <p:nvPr/>
        </p:nvSpPr>
        <p:spPr>
          <a:xfrm>
            <a:off x="5438880" y="1224000"/>
            <a:ext cx="3556440" cy="297360"/>
          </a:xfrm>
          <a:prstGeom prst="rect">
            <a:avLst/>
          </a:prstGeom>
          <a:noFill/>
          <a:ln w="9525">
            <a:noFill/>
          </a:ln>
        </p:spPr>
        <p:style>
          <a:lnRef idx="0"/>
          <a:fillRef idx="0"/>
          <a:effectRef idx="0"/>
          <a:fontRef idx="minor"/>
        </p:style>
        <p:txBody>
          <a:bodyPr lIns="90000" rIns="90000" tIns="45000" bIns="45000" anchor="ctr">
            <a:noAutofit/>
          </a:bodyPr>
          <a:p>
            <a:pPr>
              <a:lnSpc>
                <a:spcPct val="100000"/>
              </a:lnSpc>
              <a:buNone/>
            </a:pPr>
            <a:r>
              <a:rPr b="0" lang="en-GB" sz="3600" spc="-1" strike="noStrike">
                <a:solidFill>
                  <a:srgbClr val="1f497d"/>
                </a:solidFill>
                <a:latin typeface="Times New Roman"/>
                <a:ea typeface="DejaVu Sans"/>
              </a:rPr>
              <a:t>Q</a:t>
            </a:r>
            <a:r>
              <a:rPr b="0" lang="en-GB" sz="3600" spc="-1" strike="noStrike" baseline="-25000">
                <a:solidFill>
                  <a:srgbClr val="1f497d"/>
                </a:solidFill>
                <a:latin typeface="Times New Roman"/>
                <a:ea typeface="DejaVu Sans"/>
              </a:rPr>
              <a:t>T </a:t>
            </a:r>
            <a:r>
              <a:rPr b="0" lang="en-GB" sz="3600" spc="-1" strike="noStrike">
                <a:solidFill>
                  <a:srgbClr val="1f497d"/>
                </a:solidFill>
                <a:latin typeface="Times New Roman"/>
                <a:ea typeface="DejaVu Sans"/>
              </a:rPr>
              <a:t>distribution</a:t>
            </a:r>
            <a:endParaRPr b="0" lang="en-GB" sz="3600" spc="-1" strike="noStrike">
              <a:latin typeface="Arial"/>
            </a:endParaRPr>
          </a:p>
        </p:txBody>
      </p:sp>
      <p:sp>
        <p:nvSpPr>
          <p:cNvPr id="1166"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DIRAC results with GEM/MSGC</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7" name="Rectangle 10"/>
          <p:cNvSpPr/>
          <p:nvPr/>
        </p:nvSpPr>
        <p:spPr>
          <a:xfrm>
            <a:off x="304920" y="781200"/>
            <a:ext cx="987840" cy="308520"/>
          </a:xfrm>
          <a:prstGeom prst="rect">
            <a:avLst/>
          </a:prstGeom>
          <a:solidFill>
            <a:srgbClr val="f0ff55"/>
          </a:solidFill>
          <a:ln w="9525">
            <a:solidFill>
              <a:srgbClr val="ff0000"/>
            </a:solidFill>
            <a:miter/>
          </a:ln>
        </p:spPr>
        <p:style>
          <a:lnRef idx="0"/>
          <a:fillRef idx="0"/>
          <a:effectRef idx="0"/>
          <a:fontRef idx="minor"/>
        </p:style>
        <p:txBody>
          <a:bodyPr lIns="90000" rIns="90000" tIns="45000" bIns="45000" anchor="ctr">
            <a:spAutoFit/>
          </a:bodyPr>
          <a:p>
            <a:pPr>
              <a:lnSpc>
                <a:spcPct val="80000"/>
              </a:lnSpc>
              <a:buNone/>
            </a:pPr>
            <a:r>
              <a:rPr b="0" i="1" lang="en-US" sz="1800" spc="-1" strike="noStrike">
                <a:solidFill>
                  <a:srgbClr val="ff3300"/>
                </a:solidFill>
                <a:latin typeface="Times New Roman"/>
                <a:ea typeface="DejaVu Sans"/>
              </a:rPr>
              <a:t>K</a:t>
            </a:r>
            <a:r>
              <a:rPr b="0" i="1" lang="de-DE" sz="1800" spc="-1" strike="noStrike">
                <a:solidFill>
                  <a:srgbClr val="ff3300"/>
                </a:solidFill>
                <a:latin typeface="Symbol"/>
                <a:ea typeface="DejaVu Sans"/>
              </a:rPr>
              <a:t></a:t>
            </a:r>
            <a:r>
              <a:rPr b="0" i="1" lang="en-US" sz="1800" spc="-1" strike="noStrike">
                <a:solidFill>
                  <a:srgbClr val="ff3300"/>
                </a:solidFill>
                <a:latin typeface="Times New Roman"/>
                <a:ea typeface="DejaVu Sans"/>
              </a:rPr>
              <a:t>3</a:t>
            </a:r>
            <a:r>
              <a:rPr b="0" i="1" lang="de-DE" sz="1800" spc="-1" strike="noStrike">
                <a:solidFill>
                  <a:srgbClr val="ff3300"/>
                </a:solidFill>
                <a:latin typeface="Symbol"/>
                <a:ea typeface="DejaVu Sans"/>
              </a:rPr>
              <a:t></a:t>
            </a:r>
            <a:r>
              <a:rPr b="0" i="1" lang="en-US" sz="1800" spc="-1" strike="noStrike">
                <a:solidFill>
                  <a:srgbClr val="ff3300"/>
                </a:solidFill>
                <a:latin typeface="Times New Roman"/>
                <a:ea typeface="DejaVu Sans"/>
              </a:rPr>
              <a:t>:</a:t>
            </a:r>
            <a:endParaRPr b="0" lang="en-GB" sz="1800" spc="-1" strike="noStrike">
              <a:latin typeface="Arial"/>
            </a:endParaRPr>
          </a:p>
        </p:txBody>
      </p:sp>
      <p:sp>
        <p:nvSpPr>
          <p:cNvPr id="1168" name="Text Box 36"/>
          <p:cNvSpPr/>
          <p:nvPr/>
        </p:nvSpPr>
        <p:spPr>
          <a:xfrm>
            <a:off x="660240" y="1133280"/>
            <a:ext cx="2897640" cy="36396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0" lang="ru-RU" sz="1800" spc="-1" strike="noStrike">
                <a:solidFill>
                  <a:srgbClr val="009900"/>
                </a:solidFill>
                <a:latin typeface="Times New Roman"/>
                <a:ea typeface="ＭＳ Ｐゴシック"/>
              </a:rPr>
              <a:t>200</a:t>
            </a:r>
            <a:r>
              <a:rPr b="0" lang="de-CH" sz="1800" spc="-1" strike="noStrike">
                <a:solidFill>
                  <a:srgbClr val="009900"/>
                </a:solidFill>
                <a:latin typeface="Times New Roman"/>
                <a:ea typeface="ＭＳ Ｐゴシック"/>
              </a:rPr>
              <a:t>9</a:t>
            </a:r>
            <a:r>
              <a:rPr b="0" lang="ru-RU" sz="1800" spc="-1" strike="noStrike">
                <a:solidFill>
                  <a:srgbClr val="009900"/>
                </a:solidFill>
                <a:latin typeface="Times New Roman"/>
                <a:ea typeface="ＭＳ Ｐゴシック"/>
              </a:rPr>
              <a:t> </a:t>
            </a:r>
            <a:r>
              <a:rPr b="1" lang="ru-RU" sz="1800" spc="-1" strike="noStrike">
                <a:solidFill>
                  <a:srgbClr val="009900"/>
                </a:solidFill>
                <a:latin typeface="Times New Roman"/>
                <a:ea typeface="ＭＳ Ｐゴシック"/>
              </a:rPr>
              <a:t>NA48/2</a:t>
            </a:r>
            <a:r>
              <a:rPr b="0" lang="de-CH" sz="1800" spc="-1" strike="noStrike">
                <a:solidFill>
                  <a:srgbClr val="009900"/>
                </a:solidFill>
                <a:latin typeface="Times New Roman"/>
                <a:ea typeface="ＭＳ Ｐゴシック"/>
              </a:rPr>
              <a:t> </a:t>
            </a:r>
            <a:r>
              <a:rPr b="0" lang="ru-RU" sz="1800" spc="-1" strike="noStrike">
                <a:solidFill>
                  <a:srgbClr val="009900"/>
                </a:solidFill>
                <a:latin typeface="Times New Roman"/>
                <a:ea typeface="ＭＳ Ｐゴシック"/>
              </a:rPr>
              <a:t>(</a:t>
            </a:r>
            <a:r>
              <a:rPr b="0" lang="de-CH" sz="1800" spc="-1" strike="noStrike">
                <a:solidFill>
                  <a:srgbClr val="009900"/>
                </a:solidFill>
                <a:latin typeface="Times New Roman"/>
                <a:ea typeface="ＭＳ Ｐゴシック"/>
              </a:rPr>
              <a:t>E</a:t>
            </a:r>
            <a:r>
              <a:rPr b="0" lang="ru-RU" sz="1800" spc="-1" strike="noStrike">
                <a:solidFill>
                  <a:srgbClr val="009900"/>
                </a:solidFill>
                <a:latin typeface="Times New Roman"/>
                <a:ea typeface="ＭＳ Ｐゴシック"/>
              </a:rPr>
              <a:t>P</a:t>
            </a:r>
            <a:r>
              <a:rPr b="0" lang="de-CH" sz="1800" spc="-1" strike="noStrike">
                <a:solidFill>
                  <a:srgbClr val="009900"/>
                </a:solidFill>
                <a:latin typeface="Times New Roman"/>
                <a:ea typeface="ＭＳ Ｐゴシック"/>
              </a:rPr>
              <a:t>J</a:t>
            </a:r>
            <a:r>
              <a:rPr b="0" lang="ru-RU" sz="1800" spc="-1" strike="noStrike">
                <a:solidFill>
                  <a:srgbClr val="009900"/>
                </a:solidFill>
                <a:latin typeface="Times New Roman"/>
                <a:ea typeface="ＭＳ Ｐゴシック"/>
              </a:rPr>
              <a:t> </a:t>
            </a:r>
            <a:r>
              <a:rPr b="0" lang="de-CH" sz="1800" spc="-1" strike="noStrike">
                <a:solidFill>
                  <a:srgbClr val="009900"/>
                </a:solidFill>
                <a:latin typeface="Times New Roman"/>
                <a:ea typeface="ＭＳ Ｐゴシック"/>
              </a:rPr>
              <a:t>C64</a:t>
            </a:r>
            <a:r>
              <a:rPr b="0" lang="ru-RU" sz="1800" spc="-1" strike="noStrike">
                <a:solidFill>
                  <a:srgbClr val="009900"/>
                </a:solidFill>
                <a:latin typeface="Times New Roman"/>
                <a:ea typeface="ＭＳ Ｐゴシック"/>
              </a:rPr>
              <a:t>, </a:t>
            </a:r>
            <a:r>
              <a:rPr b="0" lang="de-CH" sz="1800" spc="-1" strike="noStrike">
                <a:solidFill>
                  <a:srgbClr val="009900"/>
                </a:solidFill>
                <a:latin typeface="Times New Roman"/>
                <a:ea typeface="ＭＳ Ｐゴシック"/>
              </a:rPr>
              <a:t>589</a:t>
            </a:r>
            <a:r>
              <a:rPr b="0" lang="ru-RU" sz="1800" spc="-1" strike="noStrike">
                <a:solidFill>
                  <a:srgbClr val="009900"/>
                </a:solidFill>
                <a:latin typeface="Times New Roman"/>
                <a:ea typeface="ＭＳ Ｐゴシック"/>
              </a:rPr>
              <a:t>)</a:t>
            </a:r>
            <a:endParaRPr b="0" lang="en-GB" sz="1800" spc="-1" strike="noStrike">
              <a:latin typeface="Arial"/>
            </a:endParaRPr>
          </a:p>
        </p:txBody>
      </p:sp>
      <p:sp>
        <p:nvSpPr>
          <p:cNvPr id="1169" name="Rectangle 17"/>
          <p:cNvSpPr/>
          <p:nvPr/>
        </p:nvSpPr>
        <p:spPr>
          <a:xfrm>
            <a:off x="689040" y="1539360"/>
            <a:ext cx="7723440" cy="529200"/>
          </a:xfrm>
          <a:prstGeom prst="rect">
            <a:avLst/>
          </a:prstGeom>
          <a:solidFill>
            <a:srgbClr val="ffe893"/>
          </a:solidFill>
          <a:ln w="12700">
            <a:noFill/>
          </a:ln>
        </p:spPr>
        <p:style>
          <a:lnRef idx="0"/>
          <a:fillRef idx="0"/>
          <a:effectRef idx="0"/>
          <a:fontRef idx="minor"/>
        </p:style>
      </p:sp>
      <p:sp>
        <p:nvSpPr>
          <p:cNvPr id="1170" name="Rectangle 10"/>
          <p:cNvSpPr/>
          <p:nvPr/>
        </p:nvSpPr>
        <p:spPr>
          <a:xfrm>
            <a:off x="304920" y="2381400"/>
            <a:ext cx="705240" cy="308520"/>
          </a:xfrm>
          <a:prstGeom prst="rect">
            <a:avLst/>
          </a:prstGeom>
          <a:solidFill>
            <a:srgbClr val="f0ff55"/>
          </a:solidFill>
          <a:ln w="9525">
            <a:solidFill>
              <a:srgbClr val="ff0000"/>
            </a:solidFill>
            <a:miter/>
          </a:ln>
        </p:spPr>
        <p:style>
          <a:lnRef idx="0"/>
          <a:fillRef idx="0"/>
          <a:effectRef idx="0"/>
          <a:fontRef idx="minor"/>
        </p:style>
        <p:txBody>
          <a:bodyPr lIns="90000" rIns="90000" tIns="45000" bIns="45000" anchor="ctr">
            <a:spAutoFit/>
          </a:bodyPr>
          <a:p>
            <a:pPr>
              <a:lnSpc>
                <a:spcPct val="80000"/>
              </a:lnSpc>
              <a:buNone/>
            </a:pPr>
            <a:r>
              <a:rPr b="0" i="1" lang="en-US" sz="1800" spc="-1" strike="noStrike">
                <a:solidFill>
                  <a:srgbClr val="ff3300"/>
                </a:solidFill>
                <a:latin typeface="Times New Roman"/>
                <a:ea typeface="DejaVu Sans"/>
              </a:rPr>
              <a:t>K</a:t>
            </a:r>
            <a:r>
              <a:rPr b="0" i="1" lang="de-DE" sz="1800" spc="-1" strike="noStrike">
                <a:solidFill>
                  <a:srgbClr val="ff3300"/>
                </a:solidFill>
                <a:latin typeface="Times New Roman"/>
                <a:ea typeface="DejaVu Sans"/>
              </a:rPr>
              <a:t>e4</a:t>
            </a:r>
            <a:r>
              <a:rPr b="0" i="1" lang="en-US" sz="1800" spc="-1" strike="noStrike">
                <a:solidFill>
                  <a:srgbClr val="ff3300"/>
                </a:solidFill>
                <a:latin typeface="Times New Roman"/>
                <a:ea typeface="DejaVu Sans"/>
              </a:rPr>
              <a:t>:</a:t>
            </a:r>
            <a:endParaRPr b="0" lang="en-GB" sz="1800" spc="-1" strike="noStrike">
              <a:latin typeface="Arial"/>
            </a:endParaRPr>
          </a:p>
        </p:txBody>
      </p:sp>
      <p:sp>
        <p:nvSpPr>
          <p:cNvPr id="1171" name="Rectangle 17"/>
          <p:cNvSpPr/>
          <p:nvPr/>
        </p:nvSpPr>
        <p:spPr>
          <a:xfrm>
            <a:off x="686880" y="3114360"/>
            <a:ext cx="7987680" cy="1166400"/>
          </a:xfrm>
          <a:prstGeom prst="rect">
            <a:avLst/>
          </a:prstGeom>
          <a:solidFill>
            <a:srgbClr val="ffe893"/>
          </a:solidFill>
          <a:ln w="12700">
            <a:noFill/>
          </a:ln>
        </p:spPr>
        <p:style>
          <a:lnRef idx="0"/>
          <a:fillRef idx="0"/>
          <a:effectRef idx="0"/>
          <a:fontRef idx="minor"/>
        </p:style>
      </p:sp>
      <p:sp>
        <p:nvSpPr>
          <p:cNvPr id="1172" name="Textfeld 27"/>
          <p:cNvSpPr/>
          <p:nvPr/>
        </p:nvSpPr>
        <p:spPr>
          <a:xfrm>
            <a:off x="5334120" y="2133720"/>
            <a:ext cx="3493080" cy="33300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0" lang="de-CH" sz="1600" spc="-1" strike="noStrike">
                <a:solidFill>
                  <a:srgbClr val="000000"/>
                </a:solidFill>
                <a:latin typeface="Times New Roman"/>
                <a:ea typeface="ＭＳ Ｐゴシック"/>
              </a:rPr>
              <a:t>plus additional 3.4% theory uncertainty </a:t>
            </a:r>
            <a:endParaRPr b="0" lang="en-GB" sz="1600" spc="-1" strike="noStrike">
              <a:latin typeface="Arial"/>
            </a:endParaRPr>
          </a:p>
        </p:txBody>
      </p:sp>
      <p:sp>
        <p:nvSpPr>
          <p:cNvPr id="1173" name="Text Box 36"/>
          <p:cNvSpPr/>
          <p:nvPr/>
        </p:nvSpPr>
        <p:spPr>
          <a:xfrm>
            <a:off x="690120" y="2726640"/>
            <a:ext cx="2897640" cy="36396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0" lang="ru-RU" sz="1800" spc="-1" strike="noStrike">
                <a:solidFill>
                  <a:srgbClr val="009900"/>
                </a:solidFill>
                <a:latin typeface="Times New Roman"/>
                <a:ea typeface="ＭＳ Ｐゴシック"/>
              </a:rPr>
              <a:t>20</a:t>
            </a:r>
            <a:r>
              <a:rPr b="0" lang="en-US" sz="1800" spc="-1" strike="noStrike">
                <a:solidFill>
                  <a:srgbClr val="009900"/>
                </a:solidFill>
                <a:latin typeface="Times New Roman"/>
                <a:ea typeface="ＭＳ Ｐゴシック"/>
              </a:rPr>
              <a:t>10</a:t>
            </a:r>
            <a:r>
              <a:rPr b="0" lang="ru-RU" sz="1800" spc="-1" strike="noStrike">
                <a:solidFill>
                  <a:srgbClr val="009900"/>
                </a:solidFill>
                <a:latin typeface="Times New Roman"/>
                <a:ea typeface="ＭＳ Ｐゴシック"/>
              </a:rPr>
              <a:t> </a:t>
            </a:r>
            <a:r>
              <a:rPr b="1" lang="ru-RU" sz="1800" spc="-1" strike="noStrike">
                <a:solidFill>
                  <a:srgbClr val="009900"/>
                </a:solidFill>
                <a:latin typeface="Times New Roman"/>
                <a:ea typeface="ＭＳ Ｐゴシック"/>
              </a:rPr>
              <a:t>NA48/2</a:t>
            </a:r>
            <a:r>
              <a:rPr b="0" lang="de-CH" sz="1800" spc="-1" strike="noStrike">
                <a:solidFill>
                  <a:srgbClr val="009900"/>
                </a:solidFill>
                <a:latin typeface="Times New Roman"/>
                <a:ea typeface="ＭＳ Ｐゴシック"/>
              </a:rPr>
              <a:t> </a:t>
            </a:r>
            <a:r>
              <a:rPr b="0" lang="ru-RU" sz="1800" spc="-1" strike="noStrike">
                <a:solidFill>
                  <a:srgbClr val="009900"/>
                </a:solidFill>
                <a:latin typeface="Times New Roman"/>
                <a:ea typeface="ＭＳ Ｐゴシック"/>
              </a:rPr>
              <a:t>(</a:t>
            </a:r>
            <a:r>
              <a:rPr b="0" lang="de-CH" sz="1800" spc="-1" strike="noStrike">
                <a:solidFill>
                  <a:srgbClr val="009900"/>
                </a:solidFill>
                <a:latin typeface="Times New Roman"/>
                <a:ea typeface="ＭＳ Ｐゴシック"/>
              </a:rPr>
              <a:t>E</a:t>
            </a:r>
            <a:r>
              <a:rPr b="0" lang="ru-RU" sz="1800" spc="-1" strike="noStrike">
                <a:solidFill>
                  <a:srgbClr val="009900"/>
                </a:solidFill>
                <a:latin typeface="Times New Roman"/>
                <a:ea typeface="ＭＳ Ｐゴシック"/>
              </a:rPr>
              <a:t>P</a:t>
            </a:r>
            <a:r>
              <a:rPr b="0" lang="de-CH" sz="1800" spc="-1" strike="noStrike">
                <a:solidFill>
                  <a:srgbClr val="009900"/>
                </a:solidFill>
                <a:latin typeface="Times New Roman"/>
                <a:ea typeface="ＭＳ Ｐゴシック"/>
              </a:rPr>
              <a:t>J</a:t>
            </a:r>
            <a:r>
              <a:rPr b="0" lang="ru-RU" sz="1800" spc="-1" strike="noStrike">
                <a:solidFill>
                  <a:srgbClr val="009900"/>
                </a:solidFill>
                <a:latin typeface="Times New Roman"/>
                <a:ea typeface="ＭＳ Ｐゴシック"/>
              </a:rPr>
              <a:t> </a:t>
            </a:r>
            <a:r>
              <a:rPr b="0" lang="de-CH" sz="1800" spc="-1" strike="noStrike">
                <a:solidFill>
                  <a:srgbClr val="009900"/>
                </a:solidFill>
                <a:latin typeface="Times New Roman"/>
                <a:ea typeface="ＭＳ Ｐゴシック"/>
              </a:rPr>
              <a:t>C70</a:t>
            </a:r>
            <a:r>
              <a:rPr b="0" lang="ru-RU" sz="1800" spc="-1" strike="noStrike">
                <a:solidFill>
                  <a:srgbClr val="009900"/>
                </a:solidFill>
                <a:latin typeface="Times New Roman"/>
                <a:ea typeface="ＭＳ Ｐゴシック"/>
              </a:rPr>
              <a:t>, </a:t>
            </a:r>
            <a:r>
              <a:rPr b="0" lang="de-CH" sz="1800" spc="-1" strike="noStrike">
                <a:solidFill>
                  <a:srgbClr val="009900"/>
                </a:solidFill>
                <a:latin typeface="Times New Roman"/>
                <a:ea typeface="ＭＳ Ｐゴシック"/>
              </a:rPr>
              <a:t>635</a:t>
            </a:r>
            <a:r>
              <a:rPr b="0" lang="ru-RU" sz="1800" spc="-1" strike="noStrike">
                <a:solidFill>
                  <a:srgbClr val="009900"/>
                </a:solidFill>
                <a:latin typeface="Times New Roman"/>
                <a:ea typeface="ＭＳ Ｐゴシック"/>
              </a:rPr>
              <a:t>)</a:t>
            </a:r>
            <a:endParaRPr b="0" lang="en-GB" sz="1800" spc="-1" strike="noStrike">
              <a:latin typeface="Arial"/>
            </a:endParaRPr>
          </a:p>
        </p:txBody>
      </p:sp>
      <p:sp>
        <p:nvSpPr>
          <p:cNvPr id="1174" name="Rectangle 10"/>
          <p:cNvSpPr/>
          <p:nvPr/>
        </p:nvSpPr>
        <p:spPr>
          <a:xfrm>
            <a:off x="304920" y="4502160"/>
            <a:ext cx="1319040" cy="308520"/>
          </a:xfrm>
          <a:prstGeom prst="rect">
            <a:avLst/>
          </a:prstGeom>
          <a:solidFill>
            <a:srgbClr val="f0ff55"/>
          </a:solidFill>
          <a:ln w="9525">
            <a:solidFill>
              <a:srgbClr val="ff0000"/>
            </a:solidFill>
            <a:miter/>
          </a:ln>
        </p:spPr>
        <p:style>
          <a:lnRef idx="0"/>
          <a:fillRef idx="0"/>
          <a:effectRef idx="0"/>
          <a:fontRef idx="minor"/>
        </p:style>
        <p:txBody>
          <a:bodyPr lIns="90000" rIns="90000" tIns="45000" bIns="45000" anchor="ctr">
            <a:spAutoFit/>
          </a:bodyPr>
          <a:p>
            <a:pPr>
              <a:lnSpc>
                <a:spcPct val="80000"/>
              </a:lnSpc>
              <a:buNone/>
            </a:pPr>
            <a:r>
              <a:rPr b="0" i="1" lang="de-DE" sz="1800" spc="-1" strike="noStrike">
                <a:solidFill>
                  <a:srgbClr val="ff3300"/>
                </a:solidFill>
                <a:latin typeface="Symbol"/>
                <a:ea typeface="DejaVu Sans"/>
              </a:rPr>
              <a:t></a:t>
            </a:r>
            <a:r>
              <a:rPr b="0" i="1" lang="de-DE" sz="1800" spc="-1" strike="noStrike" baseline="30000">
                <a:solidFill>
                  <a:srgbClr val="ff3300"/>
                </a:solidFill>
                <a:latin typeface="Times New Roman"/>
                <a:ea typeface="DejaVu Sans"/>
              </a:rPr>
              <a:t>+</a:t>
            </a:r>
            <a:r>
              <a:rPr b="0" i="1" lang="de-DE" sz="1800" spc="-1" strike="noStrike">
                <a:solidFill>
                  <a:srgbClr val="ff3300"/>
                </a:solidFill>
                <a:latin typeface="Symbol"/>
                <a:ea typeface="DejaVu Sans"/>
              </a:rPr>
              <a:t></a:t>
            </a:r>
            <a:r>
              <a:rPr b="0" i="1" lang="de-DE" sz="1800" spc="-1" strike="noStrike" baseline="30000">
                <a:solidFill>
                  <a:srgbClr val="ff3300"/>
                </a:solidFill>
                <a:latin typeface="Times New Roman"/>
                <a:ea typeface="DejaVu Sans"/>
              </a:rPr>
              <a:t>−</a:t>
            </a:r>
            <a:r>
              <a:rPr b="0" i="1" lang="de-DE" sz="1800" spc="-1" strike="noStrike">
                <a:solidFill>
                  <a:srgbClr val="ff3300"/>
                </a:solidFill>
                <a:latin typeface="Times New Roman"/>
                <a:ea typeface="DejaVu Sans"/>
              </a:rPr>
              <a:t> atom</a:t>
            </a:r>
            <a:r>
              <a:rPr b="0" i="1" lang="en-US" sz="1800" spc="-1" strike="noStrike">
                <a:solidFill>
                  <a:srgbClr val="ff3300"/>
                </a:solidFill>
                <a:latin typeface="Times New Roman"/>
                <a:ea typeface="DejaVu Sans"/>
              </a:rPr>
              <a:t>:</a:t>
            </a:r>
            <a:endParaRPr b="0" lang="en-GB" sz="1800" spc="-1" strike="noStrike">
              <a:latin typeface="Arial"/>
            </a:endParaRPr>
          </a:p>
        </p:txBody>
      </p:sp>
      <p:sp>
        <p:nvSpPr>
          <p:cNvPr id="1175" name="Text Box 36"/>
          <p:cNvSpPr/>
          <p:nvPr/>
        </p:nvSpPr>
        <p:spPr>
          <a:xfrm>
            <a:off x="662040" y="4851360"/>
            <a:ext cx="2855160" cy="36396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0" lang="ru-RU" sz="1800" spc="-1" strike="noStrike">
                <a:solidFill>
                  <a:srgbClr val="009900"/>
                </a:solidFill>
                <a:latin typeface="Times New Roman"/>
                <a:ea typeface="ＭＳ Ｐゴシック"/>
              </a:rPr>
              <a:t>20</a:t>
            </a:r>
            <a:r>
              <a:rPr b="0" lang="de-CH" sz="1800" spc="-1" strike="noStrike">
                <a:solidFill>
                  <a:srgbClr val="009900"/>
                </a:solidFill>
                <a:latin typeface="Times New Roman"/>
                <a:ea typeface="ＭＳ Ｐゴシック"/>
              </a:rPr>
              <a:t>11</a:t>
            </a:r>
            <a:r>
              <a:rPr b="0" lang="ru-RU" sz="1800" spc="-1" strike="noStrike">
                <a:solidFill>
                  <a:srgbClr val="009900"/>
                </a:solidFill>
                <a:latin typeface="Times New Roman"/>
                <a:ea typeface="ＭＳ Ｐゴシック"/>
              </a:rPr>
              <a:t> </a:t>
            </a:r>
            <a:r>
              <a:rPr b="1" lang="de-CH" sz="1800" spc="-1" strike="noStrike">
                <a:solidFill>
                  <a:srgbClr val="009900"/>
                </a:solidFill>
                <a:latin typeface="Times New Roman"/>
                <a:ea typeface="ＭＳ Ｐゴシック"/>
              </a:rPr>
              <a:t>DIRAC</a:t>
            </a:r>
            <a:r>
              <a:rPr b="0" lang="de-CH" sz="1800" spc="-1" strike="noStrike">
                <a:solidFill>
                  <a:srgbClr val="009900"/>
                </a:solidFill>
                <a:latin typeface="Times New Roman"/>
                <a:ea typeface="ＭＳ Ｐゴシック"/>
              </a:rPr>
              <a:t> </a:t>
            </a:r>
            <a:r>
              <a:rPr b="0" lang="ru-RU" sz="1800" spc="-1" strike="noStrike">
                <a:solidFill>
                  <a:srgbClr val="009900"/>
                </a:solidFill>
                <a:latin typeface="Times New Roman"/>
                <a:ea typeface="ＭＳ Ｐゴシック"/>
              </a:rPr>
              <a:t>(</a:t>
            </a:r>
            <a:r>
              <a:rPr b="0" lang="de-CH" sz="1800" spc="-1" strike="noStrike">
                <a:solidFill>
                  <a:srgbClr val="009900"/>
                </a:solidFill>
                <a:latin typeface="Times New Roman"/>
                <a:ea typeface="ＭＳ Ｐゴシック"/>
              </a:rPr>
              <a:t>PLB</a:t>
            </a:r>
            <a:r>
              <a:rPr b="0" lang="ru-RU" sz="1800" spc="-1" strike="noStrike">
                <a:solidFill>
                  <a:srgbClr val="009900"/>
                </a:solidFill>
                <a:latin typeface="Times New Roman"/>
                <a:ea typeface="ＭＳ Ｐゴシック"/>
              </a:rPr>
              <a:t> </a:t>
            </a:r>
            <a:r>
              <a:rPr b="0" lang="de-CH" sz="1800" spc="-1" strike="noStrike">
                <a:solidFill>
                  <a:srgbClr val="009900"/>
                </a:solidFill>
                <a:latin typeface="Times New Roman"/>
                <a:ea typeface="ＭＳ Ｐゴシック"/>
              </a:rPr>
              <a:t>704, 24</a:t>
            </a:r>
            <a:r>
              <a:rPr b="0" lang="ru-RU" sz="1800" spc="-1" strike="noStrike">
                <a:solidFill>
                  <a:srgbClr val="009900"/>
                </a:solidFill>
                <a:latin typeface="Times New Roman"/>
                <a:ea typeface="ＭＳ Ｐゴシック"/>
              </a:rPr>
              <a:t>)</a:t>
            </a:r>
            <a:endParaRPr b="0" lang="en-GB" sz="1800" spc="-1" strike="noStrike">
              <a:latin typeface="Arial"/>
            </a:endParaRPr>
          </a:p>
        </p:txBody>
      </p:sp>
      <p:sp>
        <p:nvSpPr>
          <p:cNvPr id="1176" name="Rectangle 17"/>
          <p:cNvSpPr/>
          <p:nvPr/>
        </p:nvSpPr>
        <p:spPr>
          <a:xfrm>
            <a:off x="690480" y="5257800"/>
            <a:ext cx="7723080" cy="1130040"/>
          </a:xfrm>
          <a:prstGeom prst="rect">
            <a:avLst/>
          </a:prstGeom>
          <a:solidFill>
            <a:srgbClr val="ffe893"/>
          </a:solidFill>
          <a:ln w="12700">
            <a:noFill/>
          </a:ln>
        </p:spPr>
        <p:style>
          <a:lnRef idx="0"/>
          <a:fillRef idx="0"/>
          <a:effectRef idx="0"/>
          <a:fontRef idx="minor"/>
        </p:style>
      </p:sp>
      <p:sp>
        <p:nvSpPr>
          <p:cNvPr id="1177" name="Date Placeholder 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F49BBD74-F28B-4EDF-8F4F-2F4B58715D9F}"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178"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65F6CA51-35C4-401B-90C1-F0A586E8EC85}" type="slidenum">
              <a:rPr b="0" lang="ru-RU" sz="1200" spc="-1" strike="noStrike">
                <a:solidFill>
                  <a:srgbClr val="8b8b8b"/>
                </a:solidFill>
                <a:latin typeface="Calibri"/>
                <a:ea typeface="DejaVu Sans"/>
              </a:rPr>
              <a:t>&lt;number&gt;</a:t>
            </a:fld>
            <a:endParaRPr b="0" lang="en-GB" sz="1200" spc="-1" strike="noStrike">
              <a:latin typeface="Arial"/>
            </a:endParaRPr>
          </a:p>
        </p:txBody>
      </p:sp>
      <p:pic>
        <p:nvPicPr>
          <p:cNvPr id="1179" name="Picture 1115" descr=""/>
          <p:cNvPicPr/>
          <p:nvPr/>
        </p:nvPicPr>
        <p:blipFill>
          <a:blip r:embed="rId1"/>
          <a:stretch/>
        </p:blipFill>
        <p:spPr>
          <a:xfrm>
            <a:off x="698400" y="1587600"/>
            <a:ext cx="7595280" cy="496080"/>
          </a:xfrm>
          <a:prstGeom prst="rect">
            <a:avLst/>
          </a:prstGeom>
          <a:ln w="0">
            <a:noFill/>
          </a:ln>
        </p:spPr>
      </p:pic>
      <p:pic>
        <p:nvPicPr>
          <p:cNvPr id="1180" name="Picture 1116" descr=""/>
          <p:cNvPicPr/>
          <p:nvPr/>
        </p:nvPicPr>
        <p:blipFill>
          <a:blip r:embed="rId2"/>
          <a:stretch/>
        </p:blipFill>
        <p:spPr>
          <a:xfrm>
            <a:off x="762120" y="3809880"/>
            <a:ext cx="7811280" cy="483480"/>
          </a:xfrm>
          <a:prstGeom prst="rect">
            <a:avLst/>
          </a:prstGeom>
          <a:ln w="0">
            <a:noFill/>
          </a:ln>
        </p:spPr>
      </p:pic>
      <p:pic>
        <p:nvPicPr>
          <p:cNvPr id="1181" name="Picture 1117" descr=""/>
          <p:cNvPicPr/>
          <p:nvPr/>
        </p:nvPicPr>
        <p:blipFill>
          <a:blip r:embed="rId3"/>
          <a:stretch/>
        </p:blipFill>
        <p:spPr>
          <a:xfrm>
            <a:off x="762120" y="3200400"/>
            <a:ext cx="7811280" cy="496080"/>
          </a:xfrm>
          <a:prstGeom prst="rect">
            <a:avLst/>
          </a:prstGeom>
          <a:ln w="0">
            <a:noFill/>
          </a:ln>
        </p:spPr>
      </p:pic>
      <p:pic>
        <p:nvPicPr>
          <p:cNvPr id="1182" name="Picture 1118" descr=""/>
          <p:cNvPicPr/>
          <p:nvPr/>
        </p:nvPicPr>
        <p:blipFill>
          <a:blip r:embed="rId4"/>
          <a:stretch/>
        </p:blipFill>
        <p:spPr>
          <a:xfrm>
            <a:off x="1130400" y="5372280"/>
            <a:ext cx="6604920" cy="876960"/>
          </a:xfrm>
          <a:prstGeom prst="rect">
            <a:avLst/>
          </a:prstGeom>
          <a:ln w="0">
            <a:noFill/>
          </a:ln>
        </p:spPr>
      </p:pic>
      <p:pic>
        <p:nvPicPr>
          <p:cNvPr id="1183" name="Picture 1119" descr=""/>
          <p:cNvPicPr/>
          <p:nvPr/>
        </p:nvPicPr>
        <p:blipFill>
          <a:blip r:embed="rId5"/>
          <a:stretch/>
        </p:blipFill>
        <p:spPr>
          <a:xfrm>
            <a:off x="2793960" y="622440"/>
            <a:ext cx="3328200" cy="546840"/>
          </a:xfrm>
          <a:prstGeom prst="rect">
            <a:avLst/>
          </a:prstGeom>
          <a:ln w="0">
            <a:noFill/>
          </a:ln>
        </p:spPr>
      </p:pic>
      <p:sp>
        <p:nvSpPr>
          <p:cNvPr id="1184"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Experimental results</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185" name="Group 23_1"/>
          <p:cNvGrpSpPr/>
          <p:nvPr/>
        </p:nvGrpSpPr>
        <p:grpSpPr>
          <a:xfrm>
            <a:off x="298440" y="1731960"/>
            <a:ext cx="2224440" cy="1410120"/>
            <a:chOff x="298440" y="1731960"/>
            <a:chExt cx="2224440" cy="1410120"/>
          </a:xfrm>
        </p:grpSpPr>
        <p:grpSp>
          <p:nvGrpSpPr>
            <p:cNvPr id="1186" name="Group 24_1"/>
            <p:cNvGrpSpPr/>
            <p:nvPr/>
          </p:nvGrpSpPr>
          <p:grpSpPr>
            <a:xfrm>
              <a:off x="466560" y="1931760"/>
              <a:ext cx="1825560" cy="1040040"/>
              <a:chOff x="466560" y="1931760"/>
              <a:chExt cx="1825560" cy="1040040"/>
            </a:xfrm>
          </p:grpSpPr>
          <p:sp>
            <p:nvSpPr>
              <p:cNvPr id="1187" name="Line 25_1"/>
              <p:cNvSpPr/>
              <p:nvPr/>
            </p:nvSpPr>
            <p:spPr>
              <a:xfrm>
                <a:off x="609480" y="2062080"/>
                <a:ext cx="503280" cy="360"/>
              </a:xfrm>
              <a:prstGeom prst="line">
                <a:avLst/>
              </a:prstGeom>
              <a:ln w="12700">
                <a:solidFill>
                  <a:srgbClr val="0000cc"/>
                </a:solidFill>
                <a:round/>
              </a:ln>
            </p:spPr>
            <p:style>
              <a:lnRef idx="0"/>
              <a:fillRef idx="0"/>
              <a:effectRef idx="0"/>
              <a:fontRef idx="minor"/>
            </p:style>
          </p:sp>
          <p:grpSp>
            <p:nvGrpSpPr>
              <p:cNvPr id="1188" name="Group 26_1"/>
              <p:cNvGrpSpPr/>
              <p:nvPr/>
            </p:nvGrpSpPr>
            <p:grpSpPr>
              <a:xfrm>
                <a:off x="466560" y="1931760"/>
                <a:ext cx="1825560" cy="1040040"/>
                <a:chOff x="466560" y="1931760"/>
                <a:chExt cx="1825560" cy="1040040"/>
              </a:xfrm>
            </p:grpSpPr>
            <p:grpSp>
              <p:nvGrpSpPr>
                <p:cNvPr id="1189" name="Group 27_1"/>
                <p:cNvGrpSpPr/>
                <p:nvPr/>
              </p:nvGrpSpPr>
              <p:grpSpPr>
                <a:xfrm>
                  <a:off x="714240" y="2060640"/>
                  <a:ext cx="316440" cy="788040"/>
                  <a:chOff x="714240" y="2060640"/>
                  <a:chExt cx="316440" cy="788040"/>
                </a:xfrm>
              </p:grpSpPr>
              <p:sp>
                <p:nvSpPr>
                  <p:cNvPr id="1190" name="AutoShape 28_1"/>
                  <p:cNvSpPr/>
                  <p:nvPr/>
                </p:nvSpPr>
                <p:spPr>
                  <a:xfrm>
                    <a:off x="714240" y="2060640"/>
                    <a:ext cx="316440" cy="788040"/>
                  </a:xfrm>
                  <a:prstGeom prst="rect">
                    <a:avLst/>
                  </a:prstGeom>
                  <a:noFill/>
                  <a:ln w="0">
                    <a:noFill/>
                  </a:ln>
                </p:spPr>
                <p:style>
                  <a:lnRef idx="0"/>
                  <a:fillRef idx="0"/>
                  <a:effectRef idx="0"/>
                  <a:fontRef idx="minor"/>
                </p:style>
              </p:sp>
              <p:sp>
                <p:nvSpPr>
                  <p:cNvPr id="1191" name="Freeform 29_2"/>
                  <p:cNvSpPr/>
                  <p:nvPr/>
                </p:nvSpPr>
                <p:spPr>
                  <a:xfrm>
                    <a:off x="718920" y="2063880"/>
                    <a:ext cx="309600" cy="781200"/>
                  </a:xfrm>
                  <a:custGeom>
                    <a:avLst/>
                    <a:gdLst/>
                    <a:ahLst/>
                    <a:rect l="l" t="t" r="r" b="b"/>
                    <a:pathLst>
                      <a:path w="582" h="958">
                        <a:moveTo>
                          <a:pt x="66" y="0"/>
                        </a:moveTo>
                        <a:lnTo>
                          <a:pt x="66" y="2"/>
                        </a:lnTo>
                        <a:lnTo>
                          <a:pt x="62" y="8"/>
                        </a:lnTo>
                        <a:lnTo>
                          <a:pt x="52" y="20"/>
                        </a:lnTo>
                        <a:lnTo>
                          <a:pt x="38" y="40"/>
                        </a:lnTo>
                        <a:lnTo>
                          <a:pt x="24" y="60"/>
                        </a:lnTo>
                        <a:lnTo>
                          <a:pt x="14" y="80"/>
                        </a:lnTo>
                        <a:lnTo>
                          <a:pt x="6" y="96"/>
                        </a:lnTo>
                        <a:lnTo>
                          <a:pt x="0" y="112"/>
                        </a:lnTo>
                        <a:lnTo>
                          <a:pt x="0" y="124"/>
                        </a:lnTo>
                        <a:lnTo>
                          <a:pt x="0" y="138"/>
                        </a:lnTo>
                        <a:lnTo>
                          <a:pt x="4" y="150"/>
                        </a:lnTo>
                        <a:lnTo>
                          <a:pt x="10" y="162"/>
                        </a:lnTo>
                        <a:lnTo>
                          <a:pt x="18" y="176"/>
                        </a:lnTo>
                        <a:lnTo>
                          <a:pt x="28" y="192"/>
                        </a:lnTo>
                        <a:lnTo>
                          <a:pt x="36" y="206"/>
                        </a:lnTo>
                        <a:lnTo>
                          <a:pt x="46" y="222"/>
                        </a:lnTo>
                        <a:lnTo>
                          <a:pt x="54" y="238"/>
                        </a:lnTo>
                        <a:lnTo>
                          <a:pt x="62" y="254"/>
                        </a:lnTo>
                        <a:lnTo>
                          <a:pt x="66" y="270"/>
                        </a:lnTo>
                        <a:lnTo>
                          <a:pt x="66" y="286"/>
                        </a:lnTo>
                        <a:lnTo>
                          <a:pt x="66" y="302"/>
                        </a:lnTo>
                        <a:lnTo>
                          <a:pt x="62" y="318"/>
                        </a:lnTo>
                        <a:lnTo>
                          <a:pt x="54" y="336"/>
                        </a:lnTo>
                        <a:lnTo>
                          <a:pt x="46" y="356"/>
                        </a:lnTo>
                        <a:lnTo>
                          <a:pt x="38" y="378"/>
                        </a:lnTo>
                        <a:lnTo>
                          <a:pt x="30" y="396"/>
                        </a:lnTo>
                        <a:lnTo>
                          <a:pt x="20" y="416"/>
                        </a:lnTo>
                        <a:lnTo>
                          <a:pt x="14" y="434"/>
                        </a:lnTo>
                        <a:lnTo>
                          <a:pt x="10" y="452"/>
                        </a:lnTo>
                        <a:lnTo>
                          <a:pt x="10" y="468"/>
                        </a:lnTo>
                        <a:lnTo>
                          <a:pt x="10" y="484"/>
                        </a:lnTo>
                        <a:lnTo>
                          <a:pt x="14" y="498"/>
                        </a:lnTo>
                        <a:lnTo>
                          <a:pt x="20" y="514"/>
                        </a:lnTo>
                        <a:lnTo>
                          <a:pt x="30" y="530"/>
                        </a:lnTo>
                        <a:lnTo>
                          <a:pt x="38" y="548"/>
                        </a:lnTo>
                        <a:lnTo>
                          <a:pt x="46" y="564"/>
                        </a:lnTo>
                        <a:lnTo>
                          <a:pt x="54" y="580"/>
                        </a:lnTo>
                        <a:lnTo>
                          <a:pt x="62" y="596"/>
                        </a:lnTo>
                        <a:lnTo>
                          <a:pt x="66" y="612"/>
                        </a:lnTo>
                        <a:lnTo>
                          <a:pt x="66" y="628"/>
                        </a:lnTo>
                        <a:lnTo>
                          <a:pt x="66" y="644"/>
                        </a:lnTo>
                        <a:lnTo>
                          <a:pt x="62" y="660"/>
                        </a:lnTo>
                        <a:lnTo>
                          <a:pt x="54" y="678"/>
                        </a:lnTo>
                        <a:lnTo>
                          <a:pt x="46" y="698"/>
                        </a:lnTo>
                        <a:lnTo>
                          <a:pt x="38" y="720"/>
                        </a:lnTo>
                        <a:lnTo>
                          <a:pt x="30" y="738"/>
                        </a:lnTo>
                        <a:lnTo>
                          <a:pt x="20" y="758"/>
                        </a:lnTo>
                        <a:lnTo>
                          <a:pt x="14" y="776"/>
                        </a:lnTo>
                        <a:lnTo>
                          <a:pt x="10" y="794"/>
                        </a:lnTo>
                        <a:lnTo>
                          <a:pt x="10" y="810"/>
                        </a:lnTo>
                        <a:lnTo>
                          <a:pt x="10" y="826"/>
                        </a:lnTo>
                        <a:lnTo>
                          <a:pt x="16" y="840"/>
                        </a:lnTo>
                        <a:lnTo>
                          <a:pt x="26" y="858"/>
                        </a:lnTo>
                        <a:lnTo>
                          <a:pt x="40" y="876"/>
                        </a:lnTo>
                        <a:lnTo>
                          <a:pt x="58" y="896"/>
                        </a:lnTo>
                        <a:lnTo>
                          <a:pt x="80" y="918"/>
                        </a:lnTo>
                        <a:lnTo>
                          <a:pt x="100" y="936"/>
                        </a:lnTo>
                        <a:lnTo>
                          <a:pt x="114" y="950"/>
                        </a:lnTo>
                        <a:lnTo>
                          <a:pt x="122" y="956"/>
                        </a:lnTo>
                        <a:lnTo>
                          <a:pt x="124" y="958"/>
                        </a:lnTo>
                        <a:moveTo>
                          <a:pt x="296" y="0"/>
                        </a:moveTo>
                        <a:lnTo>
                          <a:pt x="294" y="2"/>
                        </a:lnTo>
                        <a:lnTo>
                          <a:pt x="290" y="8"/>
                        </a:lnTo>
                        <a:lnTo>
                          <a:pt x="280" y="20"/>
                        </a:lnTo>
                        <a:lnTo>
                          <a:pt x="268" y="40"/>
                        </a:lnTo>
                        <a:lnTo>
                          <a:pt x="254" y="60"/>
                        </a:lnTo>
                        <a:lnTo>
                          <a:pt x="242" y="80"/>
                        </a:lnTo>
                        <a:lnTo>
                          <a:pt x="234" y="96"/>
                        </a:lnTo>
                        <a:lnTo>
                          <a:pt x="230" y="112"/>
                        </a:lnTo>
                        <a:lnTo>
                          <a:pt x="228" y="124"/>
                        </a:lnTo>
                        <a:lnTo>
                          <a:pt x="230" y="138"/>
                        </a:lnTo>
                        <a:lnTo>
                          <a:pt x="234" y="150"/>
                        </a:lnTo>
                        <a:lnTo>
                          <a:pt x="238" y="162"/>
                        </a:lnTo>
                        <a:lnTo>
                          <a:pt x="248" y="176"/>
                        </a:lnTo>
                        <a:lnTo>
                          <a:pt x="256" y="192"/>
                        </a:lnTo>
                        <a:lnTo>
                          <a:pt x="264" y="206"/>
                        </a:lnTo>
                        <a:lnTo>
                          <a:pt x="276" y="222"/>
                        </a:lnTo>
                        <a:lnTo>
                          <a:pt x="282" y="238"/>
                        </a:lnTo>
                        <a:lnTo>
                          <a:pt x="290" y="254"/>
                        </a:lnTo>
                        <a:lnTo>
                          <a:pt x="294" y="270"/>
                        </a:lnTo>
                        <a:lnTo>
                          <a:pt x="296" y="286"/>
                        </a:lnTo>
                        <a:lnTo>
                          <a:pt x="294" y="302"/>
                        </a:lnTo>
                        <a:lnTo>
                          <a:pt x="290" y="318"/>
                        </a:lnTo>
                        <a:lnTo>
                          <a:pt x="284" y="336"/>
                        </a:lnTo>
                        <a:lnTo>
                          <a:pt x="276" y="356"/>
                        </a:lnTo>
                        <a:lnTo>
                          <a:pt x="266" y="378"/>
                        </a:lnTo>
                        <a:lnTo>
                          <a:pt x="258" y="396"/>
                        </a:lnTo>
                        <a:lnTo>
                          <a:pt x="250" y="416"/>
                        </a:lnTo>
                        <a:lnTo>
                          <a:pt x="244" y="434"/>
                        </a:lnTo>
                        <a:lnTo>
                          <a:pt x="240" y="452"/>
                        </a:lnTo>
                        <a:lnTo>
                          <a:pt x="238" y="468"/>
                        </a:lnTo>
                        <a:lnTo>
                          <a:pt x="240" y="484"/>
                        </a:lnTo>
                        <a:lnTo>
                          <a:pt x="244" y="498"/>
                        </a:lnTo>
                        <a:lnTo>
                          <a:pt x="250" y="514"/>
                        </a:lnTo>
                        <a:lnTo>
                          <a:pt x="258" y="530"/>
                        </a:lnTo>
                        <a:lnTo>
                          <a:pt x="268" y="548"/>
                        </a:lnTo>
                        <a:lnTo>
                          <a:pt x="276" y="564"/>
                        </a:lnTo>
                        <a:lnTo>
                          <a:pt x="284" y="580"/>
                        </a:lnTo>
                        <a:lnTo>
                          <a:pt x="290" y="596"/>
                        </a:lnTo>
                        <a:lnTo>
                          <a:pt x="294" y="612"/>
                        </a:lnTo>
                        <a:lnTo>
                          <a:pt x="296" y="628"/>
                        </a:lnTo>
                        <a:lnTo>
                          <a:pt x="294" y="644"/>
                        </a:lnTo>
                        <a:lnTo>
                          <a:pt x="290" y="660"/>
                        </a:lnTo>
                        <a:lnTo>
                          <a:pt x="284" y="678"/>
                        </a:lnTo>
                        <a:lnTo>
                          <a:pt x="276" y="698"/>
                        </a:lnTo>
                        <a:lnTo>
                          <a:pt x="266" y="720"/>
                        </a:lnTo>
                        <a:lnTo>
                          <a:pt x="258" y="738"/>
                        </a:lnTo>
                        <a:lnTo>
                          <a:pt x="250" y="758"/>
                        </a:lnTo>
                        <a:lnTo>
                          <a:pt x="244" y="776"/>
                        </a:lnTo>
                        <a:lnTo>
                          <a:pt x="240" y="794"/>
                        </a:lnTo>
                        <a:lnTo>
                          <a:pt x="238" y="810"/>
                        </a:lnTo>
                        <a:lnTo>
                          <a:pt x="240" y="826"/>
                        </a:lnTo>
                        <a:lnTo>
                          <a:pt x="246" y="840"/>
                        </a:lnTo>
                        <a:lnTo>
                          <a:pt x="254" y="858"/>
                        </a:lnTo>
                        <a:lnTo>
                          <a:pt x="268" y="876"/>
                        </a:lnTo>
                        <a:lnTo>
                          <a:pt x="288" y="896"/>
                        </a:lnTo>
                        <a:lnTo>
                          <a:pt x="310" y="918"/>
                        </a:lnTo>
                        <a:lnTo>
                          <a:pt x="330" y="936"/>
                        </a:lnTo>
                        <a:lnTo>
                          <a:pt x="344" y="950"/>
                        </a:lnTo>
                        <a:lnTo>
                          <a:pt x="352" y="956"/>
                        </a:lnTo>
                        <a:lnTo>
                          <a:pt x="352" y="958"/>
                        </a:lnTo>
                        <a:moveTo>
                          <a:pt x="524" y="0"/>
                        </a:moveTo>
                        <a:lnTo>
                          <a:pt x="524" y="2"/>
                        </a:lnTo>
                        <a:lnTo>
                          <a:pt x="520" y="8"/>
                        </a:lnTo>
                        <a:lnTo>
                          <a:pt x="510" y="20"/>
                        </a:lnTo>
                        <a:lnTo>
                          <a:pt x="496" y="40"/>
                        </a:lnTo>
                        <a:lnTo>
                          <a:pt x="482" y="60"/>
                        </a:lnTo>
                        <a:lnTo>
                          <a:pt x="472" y="80"/>
                        </a:lnTo>
                        <a:lnTo>
                          <a:pt x="464" y="96"/>
                        </a:lnTo>
                        <a:lnTo>
                          <a:pt x="458" y="112"/>
                        </a:lnTo>
                        <a:lnTo>
                          <a:pt x="458" y="124"/>
                        </a:lnTo>
                        <a:lnTo>
                          <a:pt x="458" y="138"/>
                        </a:lnTo>
                        <a:lnTo>
                          <a:pt x="462" y="150"/>
                        </a:lnTo>
                        <a:lnTo>
                          <a:pt x="468" y="162"/>
                        </a:lnTo>
                        <a:lnTo>
                          <a:pt x="476" y="176"/>
                        </a:lnTo>
                        <a:lnTo>
                          <a:pt x="486" y="192"/>
                        </a:lnTo>
                        <a:lnTo>
                          <a:pt x="494" y="206"/>
                        </a:lnTo>
                        <a:lnTo>
                          <a:pt x="504" y="222"/>
                        </a:lnTo>
                        <a:lnTo>
                          <a:pt x="512" y="238"/>
                        </a:lnTo>
                        <a:lnTo>
                          <a:pt x="520" y="254"/>
                        </a:lnTo>
                        <a:lnTo>
                          <a:pt x="524" y="270"/>
                        </a:lnTo>
                        <a:lnTo>
                          <a:pt x="524" y="286"/>
                        </a:lnTo>
                        <a:lnTo>
                          <a:pt x="524" y="302"/>
                        </a:lnTo>
                        <a:lnTo>
                          <a:pt x="520" y="318"/>
                        </a:lnTo>
                        <a:lnTo>
                          <a:pt x="514" y="336"/>
                        </a:lnTo>
                        <a:lnTo>
                          <a:pt x="504" y="356"/>
                        </a:lnTo>
                        <a:lnTo>
                          <a:pt x="496" y="378"/>
                        </a:lnTo>
                        <a:lnTo>
                          <a:pt x="488" y="396"/>
                        </a:lnTo>
                        <a:lnTo>
                          <a:pt x="478" y="416"/>
                        </a:lnTo>
                        <a:lnTo>
                          <a:pt x="472" y="434"/>
                        </a:lnTo>
                        <a:lnTo>
                          <a:pt x="468" y="452"/>
                        </a:lnTo>
                        <a:lnTo>
                          <a:pt x="468" y="468"/>
                        </a:lnTo>
                        <a:lnTo>
                          <a:pt x="468" y="484"/>
                        </a:lnTo>
                        <a:lnTo>
                          <a:pt x="472" y="498"/>
                        </a:lnTo>
                        <a:lnTo>
                          <a:pt x="478" y="514"/>
                        </a:lnTo>
                        <a:lnTo>
                          <a:pt x="488" y="530"/>
                        </a:lnTo>
                        <a:lnTo>
                          <a:pt x="496" y="548"/>
                        </a:lnTo>
                        <a:lnTo>
                          <a:pt x="504" y="564"/>
                        </a:lnTo>
                        <a:lnTo>
                          <a:pt x="514" y="580"/>
                        </a:lnTo>
                        <a:lnTo>
                          <a:pt x="520" y="596"/>
                        </a:lnTo>
                        <a:lnTo>
                          <a:pt x="524" y="612"/>
                        </a:lnTo>
                        <a:lnTo>
                          <a:pt x="524" y="628"/>
                        </a:lnTo>
                        <a:lnTo>
                          <a:pt x="524" y="644"/>
                        </a:lnTo>
                        <a:lnTo>
                          <a:pt x="520" y="660"/>
                        </a:lnTo>
                        <a:lnTo>
                          <a:pt x="514" y="678"/>
                        </a:lnTo>
                        <a:lnTo>
                          <a:pt x="504" y="698"/>
                        </a:lnTo>
                        <a:lnTo>
                          <a:pt x="496" y="720"/>
                        </a:lnTo>
                        <a:lnTo>
                          <a:pt x="488" y="738"/>
                        </a:lnTo>
                        <a:lnTo>
                          <a:pt x="478" y="758"/>
                        </a:lnTo>
                        <a:lnTo>
                          <a:pt x="472" y="776"/>
                        </a:lnTo>
                        <a:lnTo>
                          <a:pt x="468" y="794"/>
                        </a:lnTo>
                        <a:lnTo>
                          <a:pt x="468" y="810"/>
                        </a:lnTo>
                        <a:lnTo>
                          <a:pt x="468" y="826"/>
                        </a:lnTo>
                        <a:lnTo>
                          <a:pt x="474" y="840"/>
                        </a:lnTo>
                        <a:lnTo>
                          <a:pt x="484" y="858"/>
                        </a:lnTo>
                        <a:lnTo>
                          <a:pt x="498" y="876"/>
                        </a:lnTo>
                        <a:lnTo>
                          <a:pt x="516" y="896"/>
                        </a:lnTo>
                        <a:lnTo>
                          <a:pt x="538" y="918"/>
                        </a:lnTo>
                        <a:lnTo>
                          <a:pt x="558" y="936"/>
                        </a:lnTo>
                        <a:lnTo>
                          <a:pt x="572" y="950"/>
                        </a:lnTo>
                        <a:lnTo>
                          <a:pt x="580" y="956"/>
                        </a:lnTo>
                        <a:lnTo>
                          <a:pt x="582" y="958"/>
                        </a:lnTo>
                      </a:path>
                    </a:pathLst>
                  </a:custGeom>
                  <a:noFill/>
                  <a:ln w="12700">
                    <a:solidFill>
                      <a:srgbClr val="ff0000"/>
                    </a:solidFill>
                    <a:bevel/>
                  </a:ln>
                </p:spPr>
                <p:style>
                  <a:lnRef idx="0"/>
                  <a:fillRef idx="0"/>
                  <a:effectRef idx="0"/>
                  <a:fontRef idx="minor"/>
                </p:style>
              </p:sp>
            </p:grpSp>
            <p:sp>
              <p:nvSpPr>
                <p:cNvPr id="1192" name="Line 30_1"/>
                <p:cNvSpPr/>
                <p:nvPr/>
              </p:nvSpPr>
              <p:spPr>
                <a:xfrm>
                  <a:off x="609480" y="2854080"/>
                  <a:ext cx="503280" cy="360"/>
                </a:xfrm>
                <a:prstGeom prst="line">
                  <a:avLst/>
                </a:prstGeom>
                <a:ln w="12700">
                  <a:solidFill>
                    <a:srgbClr val="0000cc"/>
                  </a:solidFill>
                  <a:round/>
                </a:ln>
              </p:spPr>
              <p:style>
                <a:lnRef idx="0"/>
                <a:fillRef idx="0"/>
                <a:effectRef idx="0"/>
                <a:fontRef idx="minor"/>
              </p:style>
            </p:sp>
            <p:sp>
              <p:nvSpPr>
                <p:cNvPr id="1193" name="Oval 31_1"/>
                <p:cNvSpPr/>
                <p:nvPr/>
              </p:nvSpPr>
              <p:spPr>
                <a:xfrm>
                  <a:off x="1366920" y="2241720"/>
                  <a:ext cx="419400" cy="419400"/>
                </a:xfrm>
                <a:prstGeom prst="ellipse">
                  <a:avLst/>
                </a:prstGeom>
                <a:gradFill rotWithShape="0">
                  <a:gsLst>
                    <a:gs pos="0">
                      <a:srgbClr val="e2e222"/>
                    </a:gs>
                    <a:gs pos="100000">
                      <a:srgbClr val="696910"/>
                    </a:gs>
                  </a:gsLst>
                  <a:path path="rect">
                    <a:fillToRect l="50000" t="50000" r="50000" b="50000"/>
                  </a:path>
                </a:gradFill>
                <a:ln w="9525">
                  <a:solidFill>
                    <a:srgbClr val="238ec3"/>
                  </a:solidFill>
                  <a:round/>
                </a:ln>
              </p:spPr>
              <p:style>
                <a:lnRef idx="0"/>
                <a:fillRef idx="0"/>
                <a:effectRef idx="0"/>
                <a:fontRef idx="minor"/>
              </p:style>
            </p:sp>
            <p:sp>
              <p:nvSpPr>
                <p:cNvPr id="1194" name="Line 32_1"/>
                <p:cNvSpPr/>
                <p:nvPr/>
              </p:nvSpPr>
              <p:spPr>
                <a:xfrm flipV="1">
                  <a:off x="1114200" y="2609640"/>
                  <a:ext cx="322200" cy="244440"/>
                </a:xfrm>
                <a:prstGeom prst="line">
                  <a:avLst/>
                </a:prstGeom>
                <a:ln w="12700">
                  <a:solidFill>
                    <a:srgbClr val="0000cc"/>
                  </a:solidFill>
                  <a:round/>
                </a:ln>
              </p:spPr>
              <p:style>
                <a:lnRef idx="0"/>
                <a:fillRef idx="0"/>
                <a:effectRef idx="0"/>
                <a:fontRef idx="minor"/>
              </p:style>
            </p:sp>
            <p:sp>
              <p:nvSpPr>
                <p:cNvPr id="1195" name="Line 33_1"/>
                <p:cNvSpPr/>
                <p:nvPr/>
              </p:nvSpPr>
              <p:spPr>
                <a:xfrm>
                  <a:off x="1114200" y="2062080"/>
                  <a:ext cx="312840" cy="244440"/>
                </a:xfrm>
                <a:prstGeom prst="line">
                  <a:avLst/>
                </a:prstGeom>
                <a:ln w="12700">
                  <a:solidFill>
                    <a:srgbClr val="0000cc"/>
                  </a:solidFill>
                  <a:round/>
                </a:ln>
              </p:spPr>
              <p:style>
                <a:lnRef idx="0"/>
                <a:fillRef idx="0"/>
                <a:effectRef idx="0"/>
                <a:fontRef idx="minor"/>
              </p:style>
            </p:sp>
            <p:sp>
              <p:nvSpPr>
                <p:cNvPr id="1196" name="Line 34_1"/>
                <p:cNvSpPr/>
                <p:nvPr/>
              </p:nvSpPr>
              <p:spPr>
                <a:xfrm>
                  <a:off x="466560" y="2854080"/>
                  <a:ext cx="179280" cy="360"/>
                </a:xfrm>
                <a:prstGeom prst="line">
                  <a:avLst/>
                </a:prstGeom>
                <a:ln w="9525">
                  <a:solidFill>
                    <a:srgbClr val="0000cc"/>
                  </a:solidFill>
                  <a:round/>
                  <a:tailEnd len="med" type="stealth" w="med"/>
                </a:ln>
              </p:spPr>
              <p:style>
                <a:lnRef idx="0"/>
                <a:fillRef idx="0"/>
                <a:effectRef idx="0"/>
                <a:fontRef idx="minor"/>
              </p:style>
            </p:sp>
            <p:sp>
              <p:nvSpPr>
                <p:cNvPr id="1197" name="Line 35_1"/>
                <p:cNvSpPr/>
                <p:nvPr/>
              </p:nvSpPr>
              <p:spPr>
                <a:xfrm>
                  <a:off x="466560" y="2062080"/>
                  <a:ext cx="179280" cy="360"/>
                </a:xfrm>
                <a:prstGeom prst="line">
                  <a:avLst/>
                </a:prstGeom>
                <a:ln w="9525">
                  <a:solidFill>
                    <a:srgbClr val="0000cc"/>
                  </a:solidFill>
                  <a:round/>
                  <a:tailEnd len="med" type="stealth" w="med"/>
                </a:ln>
              </p:spPr>
              <p:style>
                <a:lnRef idx="0"/>
                <a:fillRef idx="0"/>
                <a:effectRef idx="0"/>
                <a:fontRef idx="minor"/>
              </p:style>
            </p:sp>
            <p:sp>
              <p:nvSpPr>
                <p:cNvPr id="1198" name="Line 36_1"/>
                <p:cNvSpPr/>
                <p:nvPr/>
              </p:nvSpPr>
              <p:spPr>
                <a:xfrm flipV="1">
                  <a:off x="1731960" y="1931760"/>
                  <a:ext cx="560160" cy="387360"/>
                </a:xfrm>
                <a:prstGeom prst="line">
                  <a:avLst/>
                </a:prstGeom>
                <a:ln w="12700">
                  <a:solidFill>
                    <a:srgbClr val="0000cc"/>
                  </a:solidFill>
                  <a:round/>
                  <a:tailEnd len="med" type="stealth" w="med"/>
                </a:ln>
              </p:spPr>
              <p:style>
                <a:lnRef idx="0"/>
                <a:fillRef idx="0"/>
                <a:effectRef idx="0"/>
                <a:fontRef idx="minor"/>
              </p:style>
            </p:sp>
            <p:sp>
              <p:nvSpPr>
                <p:cNvPr id="1199" name="Line 37_1"/>
                <p:cNvSpPr/>
                <p:nvPr/>
              </p:nvSpPr>
              <p:spPr>
                <a:xfrm>
                  <a:off x="1750680" y="2593800"/>
                  <a:ext cx="541440" cy="378000"/>
                </a:xfrm>
                <a:prstGeom prst="line">
                  <a:avLst/>
                </a:prstGeom>
                <a:ln w="12700">
                  <a:solidFill>
                    <a:srgbClr val="0000cc"/>
                  </a:solidFill>
                  <a:round/>
                  <a:tailEnd len="med" type="stealth" w="med"/>
                </a:ln>
              </p:spPr>
              <p:style>
                <a:lnRef idx="0"/>
                <a:fillRef idx="0"/>
                <a:effectRef idx="0"/>
                <a:fontRef idx="minor"/>
              </p:style>
            </p:sp>
          </p:grpSp>
        </p:grpSp>
        <p:sp>
          <p:nvSpPr>
            <p:cNvPr id="1200" name="Text Box 38_1"/>
            <p:cNvSpPr/>
            <p:nvPr/>
          </p:nvSpPr>
          <p:spPr>
            <a:xfrm>
              <a:off x="328680" y="1731960"/>
              <a:ext cx="533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901"/>
                </a:spcBef>
                <a:buNone/>
              </a:pPr>
              <a:r>
                <a:rPr b="0" i="1" lang="en-US" sz="1800" spc="-1" strike="noStrike">
                  <a:solidFill>
                    <a:srgbClr val="000000"/>
                  </a:solidFill>
                  <a:latin typeface="Times New Roman"/>
                  <a:ea typeface="ＭＳ Ｐゴシック"/>
                </a:rPr>
                <a:t>K</a:t>
              </a:r>
              <a:r>
                <a:rPr b="0" lang="en-US" sz="1800" spc="-1" strike="noStrike" baseline="30000">
                  <a:solidFill>
                    <a:srgbClr val="000000"/>
                  </a:solidFill>
                  <a:latin typeface="Times New Roman"/>
                  <a:ea typeface="ＭＳ Ｐゴシック"/>
                </a:rPr>
                <a:t>+</a:t>
              </a:r>
              <a:endParaRPr b="0" lang="en-GB" sz="1800" spc="-1" strike="noStrike">
                <a:latin typeface="Arial"/>
              </a:endParaRPr>
            </a:p>
          </p:txBody>
        </p:sp>
        <p:sp>
          <p:nvSpPr>
            <p:cNvPr id="1201" name="Text Box 39_1"/>
            <p:cNvSpPr/>
            <p:nvPr/>
          </p:nvSpPr>
          <p:spPr>
            <a:xfrm>
              <a:off x="298440" y="2778120"/>
              <a:ext cx="406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901"/>
                </a:spcBef>
                <a:buNone/>
              </a:pPr>
              <a:r>
                <a:rPr b="0" lang="el-GR" sz="1800" spc="-1" strike="noStrike">
                  <a:solidFill>
                    <a:srgbClr val="000000"/>
                  </a:solidFill>
                  <a:latin typeface="Times New Roman"/>
                  <a:ea typeface="ＭＳ Ｐゴシック"/>
                </a:rPr>
                <a:t>π</a:t>
              </a:r>
              <a:r>
                <a:rPr b="0" lang="en-US" sz="1800" spc="-1" strike="noStrike" baseline="30000">
                  <a:solidFill>
                    <a:srgbClr val="000000"/>
                  </a:solidFill>
                  <a:latin typeface="Symbol"/>
                  <a:ea typeface="ＭＳ Ｐゴシック"/>
                </a:rPr>
                <a:t></a:t>
              </a:r>
              <a:endParaRPr b="0" lang="en-GB" sz="1800" spc="-1" strike="noStrike">
                <a:latin typeface="Arial"/>
              </a:endParaRPr>
            </a:p>
          </p:txBody>
        </p:sp>
        <p:sp>
          <p:nvSpPr>
            <p:cNvPr id="1202" name="Text Box 40_1"/>
            <p:cNvSpPr/>
            <p:nvPr/>
          </p:nvSpPr>
          <p:spPr>
            <a:xfrm>
              <a:off x="2116080" y="2567160"/>
              <a:ext cx="406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901"/>
                </a:spcBef>
                <a:buNone/>
              </a:pPr>
              <a:r>
                <a:rPr b="0" i="1" lang="en-US" sz="1800" spc="-1" strike="noStrike">
                  <a:solidFill>
                    <a:srgbClr val="000000"/>
                  </a:solidFill>
                  <a:latin typeface="Times New Roman"/>
                  <a:ea typeface="ＭＳ Ｐゴシック"/>
                </a:rPr>
                <a:t>K</a:t>
              </a:r>
              <a:r>
                <a:rPr b="0" lang="en-US" sz="1400" spc="-1" strike="noStrike" baseline="30000">
                  <a:solidFill>
                    <a:srgbClr val="000000"/>
                  </a:solidFill>
                  <a:latin typeface="Times New Roman"/>
                  <a:ea typeface="ＭＳ Ｐゴシック"/>
                </a:rPr>
                <a:t>0</a:t>
              </a:r>
              <a:endParaRPr b="0" lang="en-GB" sz="1400" spc="-1" strike="noStrike">
                <a:latin typeface="Arial"/>
              </a:endParaRPr>
            </a:p>
          </p:txBody>
        </p:sp>
        <p:sp>
          <p:nvSpPr>
            <p:cNvPr id="1203" name="Text Box 41_1"/>
            <p:cNvSpPr/>
            <p:nvPr/>
          </p:nvSpPr>
          <p:spPr>
            <a:xfrm>
              <a:off x="2114640" y="1898640"/>
              <a:ext cx="406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901"/>
                </a:spcBef>
                <a:buNone/>
              </a:pPr>
              <a:r>
                <a:rPr b="0" lang="el-GR" sz="1800" spc="-1" strike="noStrike">
                  <a:solidFill>
                    <a:srgbClr val="000000"/>
                  </a:solidFill>
                  <a:latin typeface="Times New Roman"/>
                  <a:ea typeface="ＭＳ Ｐゴシック"/>
                </a:rPr>
                <a:t>π</a:t>
              </a:r>
              <a:r>
                <a:rPr b="0" lang="en-US" sz="1400" spc="-1" strike="noStrike" baseline="30000">
                  <a:solidFill>
                    <a:srgbClr val="000000"/>
                  </a:solidFill>
                  <a:latin typeface="Times New Roman"/>
                  <a:ea typeface="ＭＳ Ｐゴシック"/>
                </a:rPr>
                <a:t>0</a:t>
              </a:r>
              <a:endParaRPr b="0" lang="en-GB" sz="1400" spc="-1" strike="noStrike">
                <a:latin typeface="Arial"/>
              </a:endParaRPr>
            </a:p>
          </p:txBody>
        </p:sp>
      </p:grpSp>
      <p:sp>
        <p:nvSpPr>
          <p:cNvPr id="1204" name="Text Box 54_1"/>
          <p:cNvSpPr/>
          <p:nvPr/>
        </p:nvSpPr>
        <p:spPr>
          <a:xfrm>
            <a:off x="6929280" y="3975120"/>
            <a:ext cx="220248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99"/>
              </a:spcBef>
              <a:buNone/>
            </a:pPr>
            <a:r>
              <a:rPr b="0" lang="en-US" sz="1600" spc="-1" strike="noStrike">
                <a:solidFill>
                  <a:srgbClr val="33cc33"/>
                </a:solidFill>
                <a:latin typeface="Times New Roman"/>
                <a:ea typeface="ＭＳ Ｐゴシック"/>
              </a:rPr>
              <a:t>(**) J. Schweizer (2004)</a:t>
            </a:r>
            <a:endParaRPr b="0" lang="en-GB" sz="1600" spc="-1" strike="noStrike">
              <a:latin typeface="Arial"/>
            </a:endParaRPr>
          </a:p>
        </p:txBody>
      </p:sp>
      <p:sp>
        <p:nvSpPr>
          <p:cNvPr id="1205" name="Text Box 59_1"/>
          <p:cNvSpPr/>
          <p:nvPr/>
        </p:nvSpPr>
        <p:spPr>
          <a:xfrm>
            <a:off x="0" y="4314960"/>
            <a:ext cx="395028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9025a9"/>
                </a:solidFill>
                <a:latin typeface="Sylfaen"/>
                <a:ea typeface="ＭＳ Ｐゴシック"/>
              </a:rPr>
              <a:t> </a:t>
            </a:r>
            <a:r>
              <a:rPr b="0" lang="en-US" sz="2400" spc="-1" strike="noStrike">
                <a:solidFill>
                  <a:srgbClr val="9025a9"/>
                </a:solidFill>
                <a:latin typeface="Sylfaen"/>
                <a:ea typeface="ＭＳ Ｐゴシック"/>
              </a:rPr>
              <a:t>From Roy-Steiner equations:</a:t>
            </a:r>
            <a:endParaRPr b="0" lang="en-GB" sz="2400" spc="-1" strike="noStrike">
              <a:latin typeface="Arial"/>
            </a:endParaRPr>
          </a:p>
        </p:txBody>
      </p:sp>
      <p:sp>
        <p:nvSpPr>
          <p:cNvPr id="1206" name="Line 67_1"/>
          <p:cNvSpPr/>
          <p:nvPr/>
        </p:nvSpPr>
        <p:spPr>
          <a:xfrm>
            <a:off x="5568840" y="4694040"/>
            <a:ext cx="360" cy="299880"/>
          </a:xfrm>
          <a:prstGeom prst="line">
            <a:avLst/>
          </a:prstGeom>
          <a:ln w="25400">
            <a:solidFill>
              <a:srgbClr val="000000"/>
            </a:solidFill>
            <a:round/>
            <a:tailEnd len="lg" type="triangle" w="lg"/>
          </a:ln>
        </p:spPr>
        <p:style>
          <a:lnRef idx="0"/>
          <a:fillRef idx="0"/>
          <a:effectRef idx="0"/>
          <a:fontRef idx="minor"/>
        </p:style>
      </p:sp>
      <p:sp>
        <p:nvSpPr>
          <p:cNvPr id="1207" name="Text Box 73_1"/>
          <p:cNvSpPr/>
          <p:nvPr/>
        </p:nvSpPr>
        <p:spPr>
          <a:xfrm>
            <a:off x="196920" y="687240"/>
            <a:ext cx="8233200" cy="401400"/>
          </a:xfrm>
          <a:prstGeom prst="rect">
            <a:avLst/>
          </a:prstGeom>
          <a:noFill/>
          <a:ln w="0">
            <a:noFill/>
          </a:ln>
        </p:spPr>
        <p:style>
          <a:lnRef idx="0"/>
          <a:fillRef idx="0"/>
          <a:effectRef idx="0"/>
          <a:fontRef idx="minor"/>
        </p:style>
        <p:txBody>
          <a:bodyPr lIns="90000" rIns="90000" tIns="45000" bIns="45000" anchor="t">
            <a:spAutoFit/>
          </a:bodyPr>
          <a:p>
            <a:pPr marL="343080" indent="-334800">
              <a:lnSpc>
                <a:spcPct val="100000"/>
              </a:lnSpc>
              <a:spcBef>
                <a:spcPts val="360"/>
              </a:spcBef>
              <a:buNone/>
              <a:tabLst>
                <a:tab algn="l" pos="0"/>
              </a:tabLst>
            </a:pPr>
            <a:r>
              <a:rPr b="1" i="1" lang="en-US" sz="1800" spc="-1" strike="noStrike">
                <a:solidFill>
                  <a:srgbClr val="9025a9"/>
                </a:solidFill>
                <a:latin typeface="Sylfaen"/>
                <a:ea typeface="ＭＳ Ｐゴシック"/>
              </a:rPr>
              <a:t>K</a:t>
            </a:r>
            <a:r>
              <a:rPr b="1" i="1" lang="en-US" sz="1800" spc="-1" strike="noStrike">
                <a:solidFill>
                  <a:srgbClr val="9025a9"/>
                </a:solidFill>
                <a:latin typeface="Symbol"/>
                <a:ea typeface="ＭＳ Ｐゴシック"/>
              </a:rPr>
              <a:t></a:t>
            </a:r>
            <a:r>
              <a:rPr b="1" lang="en-US" sz="1800" spc="-1" strike="noStrike">
                <a:solidFill>
                  <a:srgbClr val="9025a9"/>
                </a:solidFill>
                <a:latin typeface="Sylfaen"/>
                <a:ea typeface="ＭＳ Ｐゴシック"/>
              </a:rPr>
              <a:t>-atom (</a:t>
            </a:r>
            <a:r>
              <a:rPr b="1" i="1" lang="en-US" sz="1800" spc="-1" strike="noStrike">
                <a:solidFill>
                  <a:srgbClr val="9025a9"/>
                </a:solidFill>
                <a:latin typeface="Sylfaen"/>
                <a:ea typeface="ＭＳ Ｐゴシック"/>
              </a:rPr>
              <a:t>A</a:t>
            </a:r>
            <a:r>
              <a:rPr b="1" i="1" lang="en-US" sz="1800" spc="-1" strike="noStrike" baseline="-25000">
                <a:solidFill>
                  <a:srgbClr val="9025a9"/>
                </a:solidFill>
                <a:latin typeface="Sylfaen"/>
                <a:ea typeface="ＭＳ Ｐゴシック"/>
              </a:rPr>
              <a:t>K</a:t>
            </a:r>
            <a:r>
              <a:rPr b="1" i="1" lang="en-US" sz="1800" spc="-1" strike="noStrike" baseline="-25000">
                <a:solidFill>
                  <a:srgbClr val="9025a9"/>
                </a:solidFill>
                <a:latin typeface="Symbol"/>
                <a:ea typeface="ＭＳ Ｐゴシック"/>
              </a:rPr>
              <a:t></a:t>
            </a:r>
            <a:r>
              <a:rPr b="1" lang="en-US" sz="1800" spc="-1" strike="noStrike">
                <a:solidFill>
                  <a:srgbClr val="9025a9"/>
                </a:solidFill>
                <a:latin typeface="Sylfaen"/>
                <a:ea typeface="ＭＳ Ｐゴシック"/>
              </a:rPr>
              <a:t>) is a hydrogen-like atom consisting of </a:t>
            </a:r>
            <a:r>
              <a:rPr b="1" i="1" lang="en-US" sz="1800" spc="-1" strike="noStrike">
                <a:solidFill>
                  <a:srgbClr val="9025a9"/>
                </a:solidFill>
                <a:latin typeface="Sylfaen"/>
                <a:ea typeface="ＭＳ Ｐゴシック"/>
              </a:rPr>
              <a:t>K</a:t>
            </a:r>
            <a:r>
              <a:rPr b="1" i="1" lang="en-US" sz="1800" spc="-1" strike="noStrike" baseline="30000">
                <a:solidFill>
                  <a:srgbClr val="9025a9"/>
                </a:solidFill>
                <a:latin typeface="Sylfaen"/>
                <a:ea typeface="ＭＳ Ｐゴシック"/>
              </a:rPr>
              <a:t>+</a:t>
            </a:r>
            <a:r>
              <a:rPr b="1" lang="en-US" sz="1800" spc="-1" strike="noStrike">
                <a:solidFill>
                  <a:srgbClr val="9025a9"/>
                </a:solidFill>
                <a:latin typeface="Sylfaen"/>
                <a:ea typeface="ＭＳ Ｐゴシック"/>
              </a:rPr>
              <a:t> and </a:t>
            </a:r>
            <a:r>
              <a:rPr b="1" i="1" lang="en-US" sz="1800" spc="-1" strike="noStrike">
                <a:solidFill>
                  <a:srgbClr val="9025a9"/>
                </a:solidFill>
                <a:latin typeface="Symbol"/>
                <a:ea typeface="ＭＳ Ｐゴシック"/>
              </a:rPr>
              <a:t></a:t>
            </a:r>
            <a:r>
              <a:rPr b="1" i="1" lang="en-US" sz="1800" spc="-1" strike="noStrike" baseline="30000">
                <a:solidFill>
                  <a:srgbClr val="9025a9"/>
                </a:solidFill>
                <a:latin typeface="Sylfaen"/>
                <a:ea typeface="ＭＳ Ｐゴシック"/>
              </a:rPr>
              <a:t>−</a:t>
            </a:r>
            <a:r>
              <a:rPr b="1" lang="en-US" sz="1800" spc="-1" strike="noStrike">
                <a:solidFill>
                  <a:srgbClr val="9025a9"/>
                </a:solidFill>
                <a:latin typeface="Sylfaen"/>
                <a:ea typeface="ＭＳ Ｐゴシック"/>
              </a:rPr>
              <a:t> mesons:</a:t>
            </a:r>
            <a:endParaRPr b="0" lang="en-GB" sz="1800" spc="-1" strike="noStrike">
              <a:latin typeface="Arial"/>
            </a:endParaRPr>
          </a:p>
        </p:txBody>
      </p:sp>
      <p:sp>
        <p:nvSpPr>
          <p:cNvPr id="1208" name="Text Box 74_1"/>
          <p:cNvSpPr/>
          <p:nvPr/>
        </p:nvSpPr>
        <p:spPr>
          <a:xfrm>
            <a:off x="1486080" y="1095480"/>
            <a:ext cx="5275800" cy="401400"/>
          </a:xfrm>
          <a:prstGeom prst="rect">
            <a:avLst/>
          </a:prstGeom>
          <a:noFill/>
          <a:ln w="0">
            <a:noFill/>
          </a:ln>
        </p:spPr>
        <p:style>
          <a:lnRef idx="0"/>
          <a:fillRef idx="0"/>
          <a:effectRef idx="0"/>
          <a:fontRef idx="minor"/>
        </p:style>
        <p:txBody>
          <a:bodyPr lIns="90000" rIns="90000" tIns="45000" bIns="45000" anchor="t">
            <a:spAutoFit/>
          </a:bodyPr>
          <a:p>
            <a:pPr marL="343080" indent="-334800">
              <a:lnSpc>
                <a:spcPct val="100000"/>
              </a:lnSpc>
              <a:spcBef>
                <a:spcPts val="360"/>
              </a:spcBef>
              <a:buNone/>
              <a:tabLst>
                <a:tab algn="l" pos="0"/>
              </a:tabLst>
            </a:pPr>
            <a:r>
              <a:rPr b="1" lang="en-US" sz="1800" spc="-1" strike="noStrike">
                <a:solidFill>
                  <a:srgbClr val="9025a9"/>
                </a:solidFill>
                <a:latin typeface="Sylfaen"/>
                <a:ea typeface="ＭＳ Ｐゴシック"/>
              </a:rPr>
              <a:t>E</a:t>
            </a:r>
            <a:r>
              <a:rPr b="1" lang="en-US" sz="1800" spc="-1" strike="noStrike" baseline="-25000">
                <a:solidFill>
                  <a:srgbClr val="9025a9"/>
                </a:solidFill>
                <a:latin typeface="Sylfaen"/>
                <a:ea typeface="ＭＳ Ｐゴシック"/>
              </a:rPr>
              <a:t>B</a:t>
            </a:r>
            <a:r>
              <a:rPr b="1" lang="en-US" sz="1800" spc="-1" strike="noStrike">
                <a:solidFill>
                  <a:srgbClr val="9025a9"/>
                </a:solidFill>
                <a:latin typeface="Sylfaen"/>
                <a:ea typeface="ＭＳ Ｐゴシック"/>
              </a:rPr>
              <a:t>= -2.9 keV  r</a:t>
            </a:r>
            <a:r>
              <a:rPr b="1" lang="en-US" sz="1800" spc="-1" strike="noStrike" baseline="-25000">
                <a:solidFill>
                  <a:srgbClr val="9025a9"/>
                </a:solidFill>
                <a:latin typeface="Sylfaen"/>
                <a:ea typeface="ＭＳ Ｐゴシック"/>
              </a:rPr>
              <a:t>B  </a:t>
            </a:r>
            <a:r>
              <a:rPr b="1" lang="en-US" sz="1800" spc="-1" strike="noStrike">
                <a:solidFill>
                  <a:srgbClr val="9025a9"/>
                </a:solidFill>
                <a:latin typeface="Sylfaen"/>
                <a:ea typeface="ＭＳ Ｐゴシック"/>
              </a:rPr>
              <a:t>= 248 fm    p</a:t>
            </a:r>
            <a:r>
              <a:rPr b="1" lang="en-US" sz="1800" spc="-1" strike="noStrike" baseline="-25000">
                <a:solidFill>
                  <a:srgbClr val="9025a9"/>
                </a:solidFill>
                <a:latin typeface="Sylfaen"/>
                <a:ea typeface="ＭＳ Ｐゴシック"/>
              </a:rPr>
              <a:t>B </a:t>
            </a:r>
            <a:r>
              <a:rPr b="1" lang="en-US" sz="1800" spc="-1" strike="noStrike">
                <a:solidFill>
                  <a:srgbClr val="9025a9"/>
                </a:solidFill>
                <a:latin typeface="Sylfaen"/>
                <a:ea typeface="ＭＳ Ｐゴシック"/>
              </a:rPr>
              <a:t>≈ 0.8 MeV</a:t>
            </a:r>
            <a:endParaRPr b="0" lang="en-GB" sz="1800" spc="-1" strike="noStrike">
              <a:latin typeface="Arial"/>
            </a:endParaRPr>
          </a:p>
        </p:txBody>
      </p:sp>
      <p:sp>
        <p:nvSpPr>
          <p:cNvPr id="1209" name="Text Box 75_1"/>
          <p:cNvSpPr/>
          <p:nvPr/>
        </p:nvSpPr>
        <p:spPr>
          <a:xfrm>
            <a:off x="3271680" y="1519200"/>
            <a:ext cx="560448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1800" spc="-1" strike="noStrike">
                <a:solidFill>
                  <a:srgbClr val="9025a9"/>
                </a:solidFill>
                <a:latin typeface="Sylfaen"/>
                <a:ea typeface="ＭＳ Ｐゴシック"/>
              </a:rPr>
              <a:t>The </a:t>
            </a:r>
            <a:r>
              <a:rPr b="1" i="1" lang="en-US" sz="1800" spc="-1" strike="noStrike">
                <a:solidFill>
                  <a:srgbClr val="9025a9"/>
                </a:solidFill>
                <a:latin typeface="Sylfaen"/>
                <a:ea typeface="ＭＳ Ｐゴシック"/>
              </a:rPr>
              <a:t>K</a:t>
            </a:r>
            <a:r>
              <a:rPr b="1" i="1" lang="en-US" sz="1800" spc="-1" strike="noStrike">
                <a:solidFill>
                  <a:srgbClr val="9025a9"/>
                </a:solidFill>
                <a:latin typeface="Symbol"/>
                <a:ea typeface="ＭＳ Ｐゴシック"/>
              </a:rPr>
              <a:t></a:t>
            </a:r>
            <a:r>
              <a:rPr b="1" lang="en-US" sz="1800" spc="-1" strike="noStrike">
                <a:solidFill>
                  <a:srgbClr val="9025a9"/>
                </a:solidFill>
                <a:latin typeface="Sylfaen"/>
                <a:ea typeface="ＭＳ Ｐゴシック"/>
              </a:rPr>
              <a:t>-atom lifetime (ground state 1S), </a:t>
            </a:r>
            <a:r>
              <a:rPr b="1" lang="en-US" sz="1800" spc="-1" strike="noStrike">
                <a:solidFill>
                  <a:srgbClr val="9025a9"/>
                </a:solidFill>
                <a:latin typeface="Symbol"/>
                <a:ea typeface="ＭＳ Ｐゴシック"/>
              </a:rPr>
              <a:t></a:t>
            </a:r>
            <a:r>
              <a:rPr b="1" lang="en-US" sz="1800" spc="-1" strike="noStrike">
                <a:solidFill>
                  <a:srgbClr val="9025a9"/>
                </a:solidFill>
                <a:latin typeface="Sylfaen"/>
                <a:ea typeface="ＭＳ Ｐゴシック"/>
              </a:rPr>
              <a:t>=1/</a:t>
            </a:r>
            <a:r>
              <a:rPr b="1" lang="en-US" sz="1800" spc="-1" strike="noStrike">
                <a:solidFill>
                  <a:srgbClr val="9025a9"/>
                </a:solidFill>
                <a:latin typeface="Symbol"/>
                <a:ea typeface="ＭＳ Ｐゴシック"/>
              </a:rPr>
              <a:t></a:t>
            </a:r>
            <a:r>
              <a:rPr b="1" lang="en-US" sz="1800" spc="-1" strike="noStrike">
                <a:solidFill>
                  <a:srgbClr val="9025a9"/>
                </a:solidFill>
                <a:latin typeface="Sylfaen"/>
                <a:ea typeface="ＭＳ Ｐゴシック"/>
              </a:rPr>
              <a:t> is dominated by the annihilation process into </a:t>
            </a:r>
            <a:r>
              <a:rPr b="1" i="1" lang="en-US" sz="1800" spc="-1" strike="noStrike">
                <a:solidFill>
                  <a:srgbClr val="9025a9"/>
                </a:solidFill>
                <a:latin typeface="Sylfaen"/>
                <a:ea typeface="ＭＳ Ｐゴシック"/>
              </a:rPr>
              <a:t>K</a:t>
            </a:r>
            <a:r>
              <a:rPr b="1" lang="en-US" sz="1800" spc="-1" strike="noStrike" baseline="30000">
                <a:solidFill>
                  <a:srgbClr val="9025a9"/>
                </a:solidFill>
                <a:latin typeface="Sylfaen"/>
                <a:ea typeface="ＭＳ Ｐゴシック"/>
              </a:rPr>
              <a:t>0</a:t>
            </a:r>
            <a:r>
              <a:rPr b="1" i="1" lang="en-US" sz="1800" spc="-1" strike="noStrike">
                <a:solidFill>
                  <a:srgbClr val="9025a9"/>
                </a:solidFill>
                <a:latin typeface="Symbol"/>
                <a:ea typeface="ＭＳ Ｐゴシック"/>
              </a:rPr>
              <a:t></a:t>
            </a:r>
            <a:r>
              <a:rPr b="1" lang="en-US" sz="1800" spc="-1" strike="noStrike" baseline="30000">
                <a:solidFill>
                  <a:srgbClr val="9025a9"/>
                </a:solidFill>
                <a:latin typeface="Sylfaen"/>
                <a:ea typeface="ＭＳ Ｐゴシック"/>
              </a:rPr>
              <a:t>0</a:t>
            </a:r>
            <a:r>
              <a:rPr b="1" lang="en-US" sz="1800" spc="-1" strike="noStrike">
                <a:solidFill>
                  <a:srgbClr val="9025a9"/>
                </a:solidFill>
                <a:latin typeface="Sylfaen"/>
                <a:ea typeface="ＭＳ Ｐゴシック"/>
              </a:rPr>
              <a:t>:</a:t>
            </a:r>
            <a:endParaRPr b="0" lang="en-GB" sz="1800" spc="-1" strike="noStrike">
              <a:latin typeface="Arial"/>
            </a:endParaRPr>
          </a:p>
        </p:txBody>
      </p:sp>
      <p:sp>
        <p:nvSpPr>
          <p:cNvPr id="1210" name="Text Box 78_1"/>
          <p:cNvSpPr/>
          <p:nvPr/>
        </p:nvSpPr>
        <p:spPr>
          <a:xfrm>
            <a:off x="8511840" y="2914560"/>
            <a:ext cx="4082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33cc33"/>
                </a:solidFill>
                <a:latin typeface="Times New Roman"/>
                <a:ea typeface="ＭＳ Ｐゴシック"/>
              </a:rPr>
              <a:t>**</a:t>
            </a:r>
            <a:endParaRPr b="0" lang="en-GB" sz="1800" spc="-1" strike="noStrike">
              <a:latin typeface="Arial"/>
            </a:endParaRPr>
          </a:p>
        </p:txBody>
      </p:sp>
      <p:sp>
        <p:nvSpPr>
          <p:cNvPr id="1211" name="Text Box 84_1"/>
          <p:cNvSpPr/>
          <p:nvPr/>
        </p:nvSpPr>
        <p:spPr>
          <a:xfrm>
            <a:off x="1758600" y="5911920"/>
            <a:ext cx="3337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9025a9"/>
                </a:solidFill>
                <a:latin typeface="Sylfaen"/>
                <a:ea typeface="ＭＳ Ｐゴシック"/>
              </a:rPr>
              <a:t>If</a:t>
            </a:r>
            <a:endParaRPr b="0" lang="en-GB" sz="1800" spc="-1" strike="noStrike">
              <a:latin typeface="Arial"/>
            </a:endParaRPr>
          </a:p>
        </p:txBody>
      </p:sp>
      <p:pic>
        <p:nvPicPr>
          <p:cNvPr id="1212" name="Picture 1148" descr=""/>
          <p:cNvPicPr/>
          <p:nvPr/>
        </p:nvPicPr>
        <p:blipFill>
          <a:blip r:embed="rId1"/>
          <a:stretch/>
        </p:blipFill>
        <p:spPr>
          <a:xfrm>
            <a:off x="5867280" y="2120760"/>
            <a:ext cx="1994760" cy="610560"/>
          </a:xfrm>
          <a:prstGeom prst="rect">
            <a:avLst/>
          </a:prstGeom>
          <a:ln w="0">
            <a:noFill/>
          </a:ln>
        </p:spPr>
      </p:pic>
      <p:pic>
        <p:nvPicPr>
          <p:cNvPr id="1213" name="Picture 1149" descr=""/>
          <p:cNvPicPr/>
          <p:nvPr/>
        </p:nvPicPr>
        <p:blipFill>
          <a:blip r:embed="rId2"/>
          <a:stretch/>
        </p:blipFill>
        <p:spPr>
          <a:xfrm>
            <a:off x="3619440" y="2209680"/>
            <a:ext cx="1956600" cy="534240"/>
          </a:xfrm>
          <a:prstGeom prst="rect">
            <a:avLst/>
          </a:prstGeom>
          <a:ln w="0">
            <a:noFill/>
          </a:ln>
        </p:spPr>
      </p:pic>
      <p:pic>
        <p:nvPicPr>
          <p:cNvPr id="1214" name="Picture 1150" descr=""/>
          <p:cNvPicPr/>
          <p:nvPr/>
        </p:nvPicPr>
        <p:blipFill>
          <a:blip r:embed="rId3"/>
          <a:stretch/>
        </p:blipFill>
        <p:spPr>
          <a:xfrm>
            <a:off x="4038480" y="4343400"/>
            <a:ext cx="3417120" cy="483480"/>
          </a:xfrm>
          <a:prstGeom prst="rect">
            <a:avLst/>
          </a:prstGeom>
          <a:ln w="0">
            <a:noFill/>
          </a:ln>
        </p:spPr>
      </p:pic>
      <p:pic>
        <p:nvPicPr>
          <p:cNvPr id="1215" name="Picture 1151" descr=""/>
          <p:cNvPicPr/>
          <p:nvPr/>
        </p:nvPicPr>
        <p:blipFill>
          <a:blip r:embed="rId4"/>
          <a:stretch/>
        </p:blipFill>
        <p:spPr>
          <a:xfrm>
            <a:off x="4140360" y="4915080"/>
            <a:ext cx="3048840" cy="496080"/>
          </a:xfrm>
          <a:prstGeom prst="rect">
            <a:avLst/>
          </a:prstGeom>
          <a:ln w="0">
            <a:noFill/>
          </a:ln>
        </p:spPr>
      </p:pic>
      <p:pic>
        <p:nvPicPr>
          <p:cNvPr id="1216" name="Picture 1152" descr=""/>
          <p:cNvPicPr/>
          <p:nvPr/>
        </p:nvPicPr>
        <p:blipFill>
          <a:blip r:embed="rId5"/>
          <a:stretch/>
        </p:blipFill>
        <p:spPr>
          <a:xfrm>
            <a:off x="2476440" y="2895480"/>
            <a:ext cx="6452280" cy="965880"/>
          </a:xfrm>
          <a:prstGeom prst="rect">
            <a:avLst/>
          </a:prstGeom>
          <a:ln w="0">
            <a:noFill/>
          </a:ln>
        </p:spPr>
      </p:pic>
      <p:pic>
        <p:nvPicPr>
          <p:cNvPr id="1217" name="Picture 1153" descr=""/>
          <p:cNvPicPr/>
          <p:nvPr/>
        </p:nvPicPr>
        <p:blipFill>
          <a:blip r:embed="rId6"/>
          <a:stretch/>
        </p:blipFill>
        <p:spPr>
          <a:xfrm>
            <a:off x="2387520" y="5676840"/>
            <a:ext cx="4890240" cy="953280"/>
          </a:xfrm>
          <a:prstGeom prst="rect">
            <a:avLst/>
          </a:prstGeom>
          <a:ln w="0">
            <a:noFill/>
          </a:ln>
        </p:spPr>
      </p:pic>
      <p:sp>
        <p:nvSpPr>
          <p:cNvPr id="1218"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K</a:t>
            </a:r>
            <a:r>
              <a:rPr b="1" i="1" lang="en-US" sz="3600" spc="-1" strike="noStrike" baseline="30000">
                <a:solidFill>
                  <a:srgbClr val="c00000"/>
                </a:solidFill>
                <a:latin typeface="Times New Roman"/>
                <a:ea typeface="DejaVu Sans"/>
              </a:rPr>
              <a:t>+</a:t>
            </a:r>
            <a:r>
              <a:rPr b="1" i="1" lang="el-GR" sz="3600" spc="-1" strike="noStrike">
                <a:solidFill>
                  <a:srgbClr val="c00000"/>
                </a:solidFill>
                <a:latin typeface="Times New Roman"/>
                <a:ea typeface="DejaVu Sans"/>
              </a:rPr>
              <a:t>π</a:t>
            </a:r>
            <a:r>
              <a:rPr b="1" i="1" lang="en-US" sz="3600" spc="-1" strike="noStrike" baseline="30000">
                <a:solidFill>
                  <a:srgbClr val="c00000"/>
                </a:solidFill>
                <a:latin typeface="Times New Roman"/>
                <a:ea typeface="DejaVu Sans"/>
              </a:rPr>
              <a:t>-</a:t>
            </a:r>
            <a:r>
              <a:rPr b="1" i="1" lang="en-US" sz="3600" spc="-1" strike="noStrike">
                <a:solidFill>
                  <a:srgbClr val="c00000"/>
                </a:solidFill>
                <a:latin typeface="Times New Roman"/>
                <a:ea typeface="DejaVu Sans"/>
              </a:rPr>
              <a:t> and K</a:t>
            </a:r>
            <a:r>
              <a:rPr b="1" i="1" lang="en-US" sz="3600" spc="-1" strike="noStrike" baseline="30000">
                <a:solidFill>
                  <a:srgbClr val="c00000"/>
                </a:solidFill>
                <a:latin typeface="Times New Roman"/>
                <a:ea typeface="DejaVu Sans"/>
              </a:rPr>
              <a:t>-</a:t>
            </a:r>
            <a:r>
              <a:rPr b="1" i="1" lang="el-GR" sz="3600" spc="-1" strike="noStrike">
                <a:solidFill>
                  <a:srgbClr val="c00000"/>
                </a:solidFill>
                <a:latin typeface="Times New Roman"/>
                <a:ea typeface="DejaVu Sans"/>
              </a:rPr>
              <a:t>π</a:t>
            </a:r>
            <a:r>
              <a:rPr b="1" i="1" lang="en-US" sz="3600" spc="-1" strike="noStrike" baseline="30000">
                <a:solidFill>
                  <a:srgbClr val="c00000"/>
                </a:solidFill>
                <a:latin typeface="Times New Roman"/>
                <a:ea typeface="DejaVu Sans"/>
              </a:rPr>
              <a:t>+</a:t>
            </a:r>
            <a:r>
              <a:rPr b="1" i="1" lang="en-US" sz="3600" spc="-1" strike="noStrike">
                <a:solidFill>
                  <a:srgbClr val="c00000"/>
                </a:solidFill>
                <a:latin typeface="Times New Roman"/>
                <a:ea typeface="DejaVu Sans"/>
              </a:rPr>
              <a:t> atoms lifetime</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9" name="Date Placeholder 1_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F5F28F23-F4B4-46AC-B2CD-2F3F061BF2D8}"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220" name="Rectangle 6_2"/>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9108FFC2-BA5C-49C6-BA43-D7721E295C53}"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221" name="Rectangle 6_3"/>
          <p:cNvSpPr/>
          <p:nvPr/>
        </p:nvSpPr>
        <p:spPr>
          <a:xfrm>
            <a:off x="641160" y="601920"/>
            <a:ext cx="2531520" cy="644400"/>
          </a:xfrm>
          <a:prstGeom prst="rect">
            <a:avLst/>
          </a:prstGeom>
          <a:solidFill>
            <a:srgbClr val="ffff00"/>
          </a:solidFill>
          <a:ln w="0">
            <a:noFill/>
          </a:ln>
        </p:spPr>
        <p:style>
          <a:lnRef idx="0"/>
          <a:fillRef idx="0"/>
          <a:effectRef idx="0"/>
          <a:fontRef idx="minor"/>
        </p:style>
        <p:txBody>
          <a:bodyPr wrap="none" lIns="90000" rIns="90000" tIns="45000" bIns="45000" anchor="t">
            <a:spAutoFit/>
          </a:bodyPr>
          <a:p>
            <a:pPr>
              <a:lnSpc>
                <a:spcPct val="100000"/>
              </a:lnSpc>
              <a:buNone/>
            </a:pPr>
            <a:r>
              <a:rPr b="0" lang="en-GB" sz="3200" spc="-1" strike="noStrike">
                <a:solidFill>
                  <a:srgbClr val="000000"/>
                </a:solidFill>
                <a:latin typeface="Times New Roman"/>
                <a:ea typeface="DejaVu Sans"/>
              </a:rPr>
              <a:t> </a:t>
            </a:r>
            <a:r>
              <a:rPr b="0" lang="en-GB" sz="3200" spc="-1" strike="noStrike">
                <a:solidFill>
                  <a:srgbClr val="000000"/>
                </a:solidFill>
                <a:latin typeface="Times New Roman"/>
                <a:ea typeface="DejaVu Sans"/>
              </a:rPr>
              <a:t>= R </a:t>
            </a:r>
            <a:r>
              <a:rPr b="1" lang="en-GB" sz="3200" spc="-1" strike="noStrike">
                <a:solidFill>
                  <a:srgbClr val="000000"/>
                </a:solidFill>
                <a:latin typeface="Times New Roman"/>
                <a:ea typeface="DejaVu Sans"/>
              </a:rPr>
              <a:t>|</a:t>
            </a:r>
            <a:r>
              <a:rPr b="1" i="1" lang="en-GB" sz="3200" spc="-1" strike="noStrike">
                <a:solidFill>
                  <a:srgbClr val="000000"/>
                </a:solidFill>
                <a:latin typeface="Times New Roman"/>
                <a:ea typeface="DejaVu Sans"/>
              </a:rPr>
              <a:t>a</a:t>
            </a:r>
            <a:r>
              <a:rPr b="1" lang="en-GB" sz="3200" spc="-1" strike="noStrike" baseline="-25000">
                <a:solidFill>
                  <a:srgbClr val="000000"/>
                </a:solidFill>
                <a:latin typeface="Times New Roman"/>
                <a:ea typeface="DejaVu Sans"/>
              </a:rPr>
              <a:t>1/2</a:t>
            </a:r>
            <a:r>
              <a:rPr b="1" lang="en-GB" sz="3200" spc="-1" strike="noStrike">
                <a:solidFill>
                  <a:srgbClr val="000000"/>
                </a:solidFill>
                <a:latin typeface="Times New Roman"/>
                <a:ea typeface="DejaVu Sans"/>
              </a:rPr>
              <a:t>-</a:t>
            </a:r>
            <a:r>
              <a:rPr b="1" i="1" lang="en-GB" sz="3200" spc="-1" strike="noStrike">
                <a:solidFill>
                  <a:srgbClr val="000000"/>
                </a:solidFill>
                <a:latin typeface="Times New Roman"/>
                <a:ea typeface="DejaVu Sans"/>
              </a:rPr>
              <a:t>a</a:t>
            </a:r>
            <a:r>
              <a:rPr b="1" lang="en-GB" sz="3200" spc="-1" strike="noStrike" baseline="-25000">
                <a:solidFill>
                  <a:srgbClr val="000000"/>
                </a:solidFill>
                <a:latin typeface="Times New Roman"/>
                <a:ea typeface="DejaVu Sans"/>
              </a:rPr>
              <a:t>3/2</a:t>
            </a:r>
            <a:r>
              <a:rPr b="1" lang="en-GB" sz="3200" spc="-1" strike="noStrike">
                <a:solidFill>
                  <a:srgbClr val="000000"/>
                </a:solidFill>
                <a:latin typeface="Times New Roman"/>
                <a:ea typeface="DejaVu Sans"/>
              </a:rPr>
              <a:t>|</a:t>
            </a:r>
            <a:r>
              <a:rPr b="0" lang="en-GB" sz="3200" spc="-1" strike="noStrike" baseline="30000">
                <a:solidFill>
                  <a:srgbClr val="000000"/>
                </a:solidFill>
                <a:latin typeface="Times New Roman"/>
                <a:ea typeface="DejaVu Sans"/>
              </a:rPr>
              <a:t>2</a:t>
            </a:r>
            <a:r>
              <a:rPr b="0" lang="en-GB" sz="3200" spc="-1" strike="noStrike">
                <a:solidFill>
                  <a:srgbClr val="000000"/>
                </a:solidFill>
                <a:latin typeface="Times New Roman"/>
                <a:ea typeface="DejaVu Sans"/>
              </a:rPr>
              <a:t> </a:t>
            </a:r>
            <a:endParaRPr b="0" lang="en-GB" sz="3200" spc="-1" strike="noStrike">
              <a:latin typeface="Arial"/>
            </a:endParaRPr>
          </a:p>
        </p:txBody>
      </p:sp>
      <p:pic>
        <p:nvPicPr>
          <p:cNvPr id="1222" name="Picture 3_1" descr=""/>
          <p:cNvPicPr/>
          <p:nvPr/>
        </p:nvPicPr>
        <p:blipFill>
          <a:blip r:embed="rId1"/>
          <a:stretch/>
        </p:blipFill>
        <p:spPr>
          <a:xfrm>
            <a:off x="0" y="1941480"/>
            <a:ext cx="4243320" cy="4116240"/>
          </a:xfrm>
          <a:prstGeom prst="rect">
            <a:avLst/>
          </a:prstGeom>
          <a:ln w="0">
            <a:noFill/>
          </a:ln>
        </p:spPr>
      </p:pic>
      <p:sp>
        <p:nvSpPr>
          <p:cNvPr id="1223" name="TextBox 5_1"/>
          <p:cNvSpPr/>
          <p:nvPr/>
        </p:nvSpPr>
        <p:spPr>
          <a:xfrm>
            <a:off x="3492000" y="627120"/>
            <a:ext cx="5460480" cy="921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GB" sz="2400" spc="-1" strike="noStrike">
                <a:solidFill>
                  <a:srgbClr val="000000"/>
                </a:solidFill>
                <a:latin typeface="Symbol"/>
                <a:ea typeface="DejaVu Sans"/>
              </a:rPr>
              <a:t></a:t>
            </a:r>
            <a:r>
              <a:rPr b="0" lang="en-GB" sz="2400" spc="-1" strike="noStrike" baseline="-25000">
                <a:solidFill>
                  <a:srgbClr val="000000"/>
                </a:solidFill>
                <a:latin typeface="Times New Roman"/>
                <a:ea typeface="DejaVu Sans"/>
              </a:rPr>
              <a:t>th</a:t>
            </a:r>
            <a:r>
              <a:rPr b="0" lang="en-GB" sz="2400" spc="-1" strike="noStrike">
                <a:solidFill>
                  <a:srgbClr val="000000"/>
                </a:solidFill>
                <a:latin typeface="Times New Roman"/>
                <a:ea typeface="DejaVu Sans"/>
              </a:rPr>
              <a:t> =(3.5±0.4</a:t>
            </a:r>
            <a:r>
              <a:rPr b="0" lang="en-US" sz="2400" spc="-1" strike="noStrike">
                <a:solidFill>
                  <a:srgbClr val="000000"/>
                </a:solidFill>
                <a:latin typeface="Times New Roman"/>
                <a:ea typeface="DejaVu Sans"/>
              </a:rPr>
              <a:t>)</a:t>
            </a:r>
            <a:r>
              <a:rPr b="0" lang="en-US" sz="2400" spc="-1" strike="noStrike">
                <a:solidFill>
                  <a:srgbClr val="000000"/>
                </a:solidFill>
                <a:latin typeface="Symbol"/>
                <a:ea typeface="DejaVu Sans"/>
              </a:rPr>
              <a:t></a:t>
            </a:r>
            <a:r>
              <a:rPr b="0" lang="en-US" sz="2400" spc="-1" strike="noStrike">
                <a:solidFill>
                  <a:srgbClr val="000000"/>
                </a:solidFill>
                <a:latin typeface="Times New Roman"/>
                <a:ea typeface="DejaVu Sans"/>
              </a:rPr>
              <a:t>10</a:t>
            </a:r>
            <a:r>
              <a:rPr b="0" lang="en-US" sz="2400" spc="-1" strike="noStrike" baseline="30000">
                <a:solidFill>
                  <a:srgbClr val="000000"/>
                </a:solidFill>
                <a:latin typeface="Times New Roman"/>
                <a:ea typeface="DejaVu Sans"/>
              </a:rPr>
              <a:t>-15 </a:t>
            </a:r>
            <a:r>
              <a:rPr b="0" lang="en-US" sz="2400" spc="-1" strike="noStrike">
                <a:solidFill>
                  <a:srgbClr val="000000"/>
                </a:solidFill>
                <a:latin typeface="Times New Roman"/>
                <a:ea typeface="DejaVu Sans"/>
              </a:rPr>
              <a:t>s. T</a:t>
            </a:r>
            <a:r>
              <a:rPr b="0" lang="en-GB" sz="2400" spc="-1" strike="noStrike">
                <a:solidFill>
                  <a:srgbClr val="000000"/>
                </a:solidFill>
                <a:latin typeface="Times New Roman"/>
                <a:ea typeface="DejaVu Sans"/>
              </a:rPr>
              <a:t>he evaluation error from this relation for |</a:t>
            </a:r>
            <a:r>
              <a:rPr b="0" i="1" lang="en-GB" sz="2400" spc="-1" strike="noStrike">
                <a:solidFill>
                  <a:srgbClr val="000000"/>
                </a:solidFill>
                <a:latin typeface="Times New Roman"/>
                <a:ea typeface="DejaVu Sans"/>
              </a:rPr>
              <a:t>a</a:t>
            </a:r>
            <a:r>
              <a:rPr b="0" lang="en-GB" sz="2400" spc="-1" strike="noStrike" baseline="-25000">
                <a:solidFill>
                  <a:srgbClr val="000000"/>
                </a:solidFill>
                <a:latin typeface="Times New Roman"/>
                <a:ea typeface="DejaVu Sans"/>
              </a:rPr>
              <a:t>1/2</a:t>
            </a:r>
            <a:r>
              <a:rPr b="0" lang="en-GB" sz="2400" spc="-1" strike="noStrike">
                <a:solidFill>
                  <a:srgbClr val="000000"/>
                </a:solidFill>
                <a:latin typeface="Times New Roman"/>
                <a:ea typeface="DejaVu Sans"/>
              </a:rPr>
              <a:t>-</a:t>
            </a:r>
            <a:r>
              <a:rPr b="0" i="1" lang="en-GB" sz="2400" spc="-1" strike="noStrike">
                <a:solidFill>
                  <a:srgbClr val="000000"/>
                </a:solidFill>
                <a:latin typeface="Times New Roman"/>
                <a:ea typeface="DejaVu Sans"/>
              </a:rPr>
              <a:t>a</a:t>
            </a:r>
            <a:r>
              <a:rPr b="0" lang="en-GB" sz="2400" spc="-1" strike="noStrike" baseline="-25000">
                <a:solidFill>
                  <a:srgbClr val="000000"/>
                </a:solidFill>
                <a:latin typeface="Times New Roman"/>
                <a:ea typeface="DejaVu Sans"/>
              </a:rPr>
              <a:t>3/2</a:t>
            </a:r>
            <a:r>
              <a:rPr b="0" lang="en-GB" sz="2400" spc="-1" strike="noStrike">
                <a:solidFill>
                  <a:srgbClr val="000000"/>
                </a:solidFill>
                <a:latin typeface="Times New Roman"/>
                <a:ea typeface="DejaVu Sans"/>
              </a:rPr>
              <a:t>| is </a:t>
            </a:r>
            <a:r>
              <a:rPr b="0" lang="en-GB" sz="2400" spc="-1" strike="noStrike">
                <a:solidFill>
                  <a:srgbClr val="c00000"/>
                </a:solidFill>
                <a:latin typeface="Times New Roman"/>
                <a:ea typeface="DejaVu Sans"/>
              </a:rPr>
              <a:t>1%</a:t>
            </a:r>
            <a:r>
              <a:rPr b="0" lang="en-US" sz="2400" spc="-1" strike="noStrike">
                <a:solidFill>
                  <a:srgbClr val="000000"/>
                </a:solidFill>
                <a:latin typeface="Times New Roman"/>
                <a:ea typeface="DejaVu Sans"/>
              </a:rPr>
              <a:t> </a:t>
            </a:r>
            <a:endParaRPr b="0" lang="en-GB" sz="2400" spc="-1" strike="noStrike">
              <a:latin typeface="Arial"/>
            </a:endParaRPr>
          </a:p>
        </p:txBody>
      </p:sp>
      <p:pic>
        <p:nvPicPr>
          <p:cNvPr id="1224" name="Picture 117_1" descr=""/>
          <p:cNvPicPr/>
          <p:nvPr/>
        </p:nvPicPr>
        <p:blipFill>
          <a:blip r:embed="rId2"/>
          <a:stretch/>
        </p:blipFill>
        <p:spPr>
          <a:xfrm>
            <a:off x="4258800" y="1734120"/>
            <a:ext cx="4696920" cy="4530600"/>
          </a:xfrm>
          <a:prstGeom prst="rect">
            <a:avLst/>
          </a:prstGeom>
          <a:ln w="0">
            <a:noFill/>
          </a:ln>
        </p:spPr>
      </p:pic>
      <p:sp>
        <p:nvSpPr>
          <p:cNvPr id="1225"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The </a:t>
            </a:r>
            <a:r>
              <a:rPr b="1" i="1" lang="el-GR" sz="3600" spc="-1" strike="noStrike">
                <a:solidFill>
                  <a:srgbClr val="c00000"/>
                </a:solidFill>
                <a:latin typeface="Times New Roman"/>
                <a:ea typeface="DejaVu Sans"/>
              </a:rPr>
              <a:t>π</a:t>
            </a:r>
            <a:r>
              <a:rPr b="1" i="1" lang="en-US" sz="3600" spc="-1" strike="noStrike">
                <a:solidFill>
                  <a:srgbClr val="c00000"/>
                </a:solidFill>
                <a:latin typeface="Times New Roman"/>
                <a:ea typeface="DejaVu Sans"/>
              </a:rPr>
              <a:t>K</a:t>
            </a:r>
            <a:r>
              <a:rPr b="1" i="1" lang="en-US" sz="3600" spc="-1" strike="noStrike" baseline="30000">
                <a:solidFill>
                  <a:srgbClr val="c00000"/>
                </a:solidFill>
                <a:latin typeface="Times New Roman"/>
                <a:ea typeface="DejaVu Sans"/>
              </a:rPr>
              <a:t>  </a:t>
            </a:r>
            <a:r>
              <a:rPr b="1" i="1" lang="en-US" sz="3600" spc="-1" strike="noStrike">
                <a:solidFill>
                  <a:srgbClr val="c00000"/>
                </a:solidFill>
                <a:latin typeface="Times New Roman"/>
                <a:ea typeface="DejaVu Sans"/>
              </a:rPr>
              <a:t>atom lifetime and </a:t>
            </a:r>
            <a:r>
              <a:rPr b="1" i="1" lang="el-GR" sz="3600" spc="-1" strike="noStrike">
                <a:solidFill>
                  <a:srgbClr val="c00000"/>
                </a:solidFill>
                <a:latin typeface="Times New Roman"/>
                <a:ea typeface="DejaVu Sans"/>
              </a:rPr>
              <a:t>π</a:t>
            </a:r>
            <a:r>
              <a:rPr b="1" i="1" lang="en-US" sz="3600" spc="-1" strike="noStrike">
                <a:solidFill>
                  <a:srgbClr val="c00000"/>
                </a:solidFill>
                <a:latin typeface="Times New Roman"/>
                <a:ea typeface="DejaVu Sans"/>
              </a:rPr>
              <a:t>K scattering length</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6" name="Text Box 23"/>
          <p:cNvSpPr/>
          <p:nvPr/>
        </p:nvSpPr>
        <p:spPr>
          <a:xfrm>
            <a:off x="4982760" y="680760"/>
            <a:ext cx="4157280" cy="394560"/>
          </a:xfrm>
          <a:prstGeom prst="rect">
            <a:avLst/>
          </a:prstGeom>
          <a:solidFill>
            <a:srgbClr val="e7ffc3"/>
          </a:solidFill>
          <a:ln w="9525">
            <a:solidFill>
              <a:srgbClr val="62e10b"/>
            </a:solidFill>
            <a:miter/>
          </a:ln>
        </p:spPr>
        <p:style>
          <a:lnRef idx="0"/>
          <a:fillRef idx="0"/>
          <a:effectRef idx="0"/>
          <a:fontRef idx="minor"/>
        </p:style>
        <p:txBody>
          <a:bodyPr lIns="90000" rIns="90000" tIns="45000" bIns="45000" anchor="t">
            <a:spAutoFit/>
          </a:bodyPr>
          <a:p>
            <a:pPr>
              <a:lnSpc>
                <a:spcPct val="100000"/>
              </a:lnSpc>
              <a:buNone/>
            </a:pPr>
            <a:r>
              <a:rPr b="0" lang="en-US" sz="2000" spc="-1" strike="noStrike">
                <a:solidFill>
                  <a:srgbClr val="752fb5"/>
                </a:solidFill>
                <a:latin typeface="Sylfaen"/>
                <a:ea typeface="DejaVu Sans"/>
              </a:rPr>
              <a:t>All data Platinum and Nickel targets</a:t>
            </a:r>
            <a:endParaRPr b="0" lang="en-GB" sz="2000" spc="-1" strike="noStrike">
              <a:latin typeface="Arial"/>
            </a:endParaRPr>
          </a:p>
        </p:txBody>
      </p:sp>
      <p:sp>
        <p:nvSpPr>
          <p:cNvPr id="1227" name="Text Box 23"/>
          <p:cNvSpPr/>
          <p:nvPr/>
        </p:nvSpPr>
        <p:spPr>
          <a:xfrm>
            <a:off x="70560" y="6211800"/>
            <a:ext cx="8993880" cy="675720"/>
          </a:xfrm>
          <a:prstGeom prst="rect">
            <a:avLst/>
          </a:prstGeom>
          <a:solidFill>
            <a:srgbClr val="e7ffc3"/>
          </a:solidFill>
          <a:ln w="9525">
            <a:solidFill>
              <a:srgbClr val="62e10b"/>
            </a:solidFill>
            <a:miter/>
          </a:ln>
        </p:spPr>
        <p:style>
          <a:lnRef idx="0"/>
          <a:fillRef idx="0"/>
          <a:effectRef idx="0"/>
          <a:fontRef idx="minor"/>
        </p:style>
        <p:txBody>
          <a:bodyPr lIns="90000" rIns="90000" tIns="45000" bIns="45000" anchor="t">
            <a:spAutoFit/>
          </a:bodyPr>
          <a:p>
            <a:pPr algn="ctr">
              <a:lnSpc>
                <a:spcPct val="100000"/>
              </a:lnSpc>
              <a:buNone/>
            </a:pPr>
            <a:r>
              <a:rPr b="1" i="1" lang="en-US" sz="1800" spc="-1" strike="noStrike">
                <a:solidFill>
                  <a:srgbClr val="752fb5"/>
                </a:solidFill>
                <a:latin typeface="Calibri"/>
                <a:ea typeface="MS PGothic"/>
              </a:rPr>
              <a:t>K</a:t>
            </a:r>
            <a:r>
              <a:rPr b="1" lang="en-US" sz="1800" spc="-1" strike="noStrike" baseline="30000">
                <a:solidFill>
                  <a:srgbClr val="752fb5"/>
                </a:solidFill>
                <a:latin typeface="Calibri"/>
                <a:ea typeface="MS PGothic"/>
              </a:rPr>
              <a:t>+</a:t>
            </a:r>
            <a:r>
              <a:rPr b="1" i="1" lang="el-GR" sz="1800" spc="-1" strike="noStrike">
                <a:solidFill>
                  <a:srgbClr val="752fb5"/>
                </a:solidFill>
                <a:latin typeface="Calibri"/>
                <a:ea typeface="MS PGothic"/>
              </a:rPr>
              <a:t>π</a:t>
            </a:r>
            <a:r>
              <a:rPr b="1" lang="en-US" sz="1800" spc="-1" strike="noStrike" baseline="30000">
                <a:solidFill>
                  <a:srgbClr val="752fb5"/>
                </a:solidFill>
                <a:latin typeface="Calibri"/>
                <a:ea typeface="MS PGothic"/>
              </a:rPr>
              <a:t>−</a:t>
            </a:r>
            <a:r>
              <a:rPr b="1" lang="en-US" sz="1800" spc="-1" strike="noStrike">
                <a:solidFill>
                  <a:srgbClr val="752fb5"/>
                </a:solidFill>
                <a:latin typeface="Calibri"/>
                <a:ea typeface="MS PGothic"/>
              </a:rPr>
              <a:t> and </a:t>
            </a:r>
            <a:r>
              <a:rPr b="1" i="1" lang="en-US" sz="1800" spc="-1" strike="noStrike">
                <a:solidFill>
                  <a:srgbClr val="752fb5"/>
                </a:solidFill>
                <a:latin typeface="Times New Roman"/>
                <a:ea typeface="MS PGothic"/>
              </a:rPr>
              <a:t>K</a:t>
            </a:r>
            <a:r>
              <a:rPr b="1" lang="en-US" sz="1800" spc="-1" strike="noStrike" baseline="30000">
                <a:solidFill>
                  <a:srgbClr val="752fb5"/>
                </a:solidFill>
                <a:latin typeface="Times New Roman"/>
                <a:ea typeface="MS PGothic"/>
              </a:rPr>
              <a:t>−</a:t>
            </a:r>
            <a:r>
              <a:rPr b="1" i="1" lang="el-GR" sz="1800" spc="-1" strike="noStrike">
                <a:solidFill>
                  <a:srgbClr val="752fb5"/>
                </a:solidFill>
                <a:latin typeface="Times New Roman"/>
                <a:ea typeface="MS PGothic"/>
              </a:rPr>
              <a:t>π</a:t>
            </a:r>
            <a:r>
              <a:rPr b="1" lang="en-US" sz="1800" spc="-1" strike="noStrike" baseline="30000">
                <a:solidFill>
                  <a:srgbClr val="752fb5"/>
                </a:solidFill>
                <a:latin typeface="Times New Roman"/>
                <a:ea typeface="MS PGothic"/>
              </a:rPr>
              <a:t>+ </a:t>
            </a:r>
            <a:r>
              <a:rPr b="1" lang="en-US" sz="1800" spc="-1" strike="noStrike">
                <a:solidFill>
                  <a:srgbClr val="752fb5"/>
                </a:solidFill>
                <a:latin typeface="Calibri"/>
                <a:ea typeface="MS PGothic"/>
              </a:rPr>
              <a:t>atoms , Q</a:t>
            </a:r>
            <a:r>
              <a:rPr b="1" lang="en-US" sz="1800" spc="-1" strike="noStrike" baseline="-25000">
                <a:solidFill>
                  <a:srgbClr val="752fb5"/>
                </a:solidFill>
                <a:latin typeface="Calibri"/>
                <a:ea typeface="MS PGothic"/>
              </a:rPr>
              <a:t>L</a:t>
            </a:r>
            <a:r>
              <a:rPr b="1" lang="en-US" sz="1800" spc="-1" strike="noStrike">
                <a:solidFill>
                  <a:srgbClr val="752fb5"/>
                </a:solidFill>
                <a:latin typeface="Calibri"/>
                <a:ea typeface="MS PGothic"/>
              </a:rPr>
              <a:t> distribution for</a:t>
            </a:r>
            <a:r>
              <a:rPr b="1" lang="en-US" sz="1800" spc="-1" strike="noStrike" baseline="-25000">
                <a:solidFill>
                  <a:srgbClr val="752fb5"/>
                </a:solidFill>
                <a:latin typeface="Calibri"/>
                <a:ea typeface="MS PGothic"/>
              </a:rPr>
              <a:t>  </a:t>
            </a:r>
            <a:r>
              <a:rPr b="1" lang="en-US" sz="1800" spc="-1" strike="noStrike">
                <a:solidFill>
                  <a:srgbClr val="752fb5"/>
                </a:solidFill>
                <a:latin typeface="Calibri"/>
                <a:ea typeface="MS PGothic"/>
              </a:rPr>
              <a:t>Q</a:t>
            </a:r>
            <a:r>
              <a:rPr b="1" lang="en-US" sz="1800" spc="-1" strike="noStrike" baseline="-25000">
                <a:solidFill>
                  <a:srgbClr val="752fb5"/>
                </a:solidFill>
                <a:latin typeface="Calibri"/>
                <a:ea typeface="MS PGothic"/>
              </a:rPr>
              <a:t>T </a:t>
            </a:r>
            <a:r>
              <a:rPr b="1" lang="en-US" sz="1800" spc="-1" strike="noStrike">
                <a:solidFill>
                  <a:srgbClr val="752fb5"/>
                </a:solidFill>
                <a:latin typeface="Calibri"/>
                <a:ea typeface="MS PGothic"/>
              </a:rPr>
              <a:t>&lt; 4 MeV/c χ</a:t>
            </a:r>
            <a:r>
              <a:rPr b="1" lang="en-US" sz="1800" spc="-1" strike="noStrike" baseline="30000">
                <a:solidFill>
                  <a:srgbClr val="752fb5"/>
                </a:solidFill>
                <a:latin typeface="Calibri"/>
                <a:ea typeface="MS PGothic"/>
              </a:rPr>
              <a:t>2</a:t>
            </a:r>
            <a:r>
              <a:rPr b="1" lang="en-US" sz="1800" spc="-1" strike="noStrike">
                <a:solidFill>
                  <a:srgbClr val="752fb5"/>
                </a:solidFill>
                <a:latin typeface="Calibri"/>
                <a:ea typeface="MS PGothic"/>
              </a:rPr>
              <a:t> /ndf = 41/37 </a:t>
            </a:r>
            <a:endParaRPr b="0" lang="en-GB" sz="1800" spc="-1" strike="noStrike">
              <a:latin typeface="Arial"/>
            </a:endParaRPr>
          </a:p>
          <a:p>
            <a:pPr algn="ctr">
              <a:lnSpc>
                <a:spcPct val="100000"/>
              </a:lnSpc>
              <a:buNone/>
            </a:pPr>
            <a:r>
              <a:rPr b="1" lang="en-US" sz="1800" spc="-1" strike="noStrike">
                <a:solidFill>
                  <a:srgbClr val="752fb5"/>
                </a:solidFill>
                <a:latin typeface="Calibri"/>
                <a:ea typeface="MS PGothic"/>
              </a:rPr>
              <a:t>In absense of “atomic pairs” χ 2 /ndf = 73/38</a:t>
            </a:r>
            <a:endParaRPr b="0" lang="en-GB" sz="1800" spc="-1" strike="noStrike">
              <a:latin typeface="Arial"/>
            </a:endParaRPr>
          </a:p>
        </p:txBody>
      </p:sp>
      <p:pic>
        <p:nvPicPr>
          <p:cNvPr id="1228" name="Picture 1166" descr=""/>
          <p:cNvPicPr/>
          <p:nvPr/>
        </p:nvPicPr>
        <p:blipFill>
          <a:blip r:embed="rId1"/>
          <a:stretch/>
        </p:blipFill>
        <p:spPr>
          <a:xfrm>
            <a:off x="360" y="609480"/>
            <a:ext cx="4877640" cy="5563440"/>
          </a:xfrm>
          <a:prstGeom prst="rect">
            <a:avLst/>
          </a:prstGeom>
          <a:ln w="0">
            <a:noFill/>
          </a:ln>
        </p:spPr>
      </p:pic>
      <p:sp>
        <p:nvSpPr>
          <p:cNvPr id="1229"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πK atom observation</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0" name="Date Placeholder 1_3"/>
          <p:cNvSpPr/>
          <p:nvPr/>
        </p:nvSpPr>
        <p:spPr>
          <a:xfrm>
            <a:off x="628560" y="6356520"/>
            <a:ext cx="2047680" cy="35532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D8DB99A1-B032-4118-96AF-81E4CC77424D}" type="datetime">
              <a:rPr b="0" lang="en-US" sz="1200" spc="-1" strike="noStrike">
                <a:solidFill>
                  <a:srgbClr val="8b8b8b"/>
                </a:solidFill>
                <a:latin typeface="Calibri"/>
                <a:ea typeface="DejaVu Sans"/>
              </a:rPr>
              <a:t>2/22/23</a:t>
            </a:fld>
            <a:endParaRPr b="0" lang="en-GB" sz="1200" spc="-1" strike="noStrike">
              <a:latin typeface="Arial"/>
            </a:endParaRPr>
          </a:p>
        </p:txBody>
      </p:sp>
      <p:sp>
        <p:nvSpPr>
          <p:cNvPr id="1231" name="Footer Placeholder 2_2"/>
          <p:cNvSpPr/>
          <p:nvPr/>
        </p:nvSpPr>
        <p:spPr>
          <a:xfrm>
            <a:off x="3029040" y="6356520"/>
            <a:ext cx="3076560" cy="3553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1200" spc="-1" strike="noStrike">
                <a:solidFill>
                  <a:srgbClr val="8b8b8b"/>
                </a:solidFill>
                <a:latin typeface="Calibri"/>
                <a:ea typeface="DejaVu Sans"/>
              </a:rPr>
              <a:t>L. Nemenov</a:t>
            </a:r>
            <a:endParaRPr b="0" lang="en-GB" sz="1200" spc="-1" strike="noStrike">
              <a:latin typeface="Arial"/>
            </a:endParaRPr>
          </a:p>
        </p:txBody>
      </p:sp>
      <p:sp>
        <p:nvSpPr>
          <p:cNvPr id="1232" name="Slide Number Placeholder 3_2"/>
          <p:cNvSpPr/>
          <p:nvPr/>
        </p:nvSpPr>
        <p:spPr>
          <a:xfrm>
            <a:off x="6458040" y="6356520"/>
            <a:ext cx="2047680" cy="35532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85C50A45-BBC9-4A00-B3E5-09AB3406F74E}" type="slidenum">
              <a:rPr b="0" lang="en-US" sz="1200" spc="-1" strike="noStrike">
                <a:solidFill>
                  <a:srgbClr val="8b8b8b"/>
                </a:solidFill>
                <a:latin typeface="Calibri"/>
                <a:ea typeface="DejaVu Sans"/>
              </a:rPr>
              <a:t>&lt;number&gt;</a:t>
            </a:fld>
            <a:endParaRPr b="0" lang="en-GB" sz="1200" spc="-1" strike="noStrike">
              <a:latin typeface="Arial"/>
            </a:endParaRPr>
          </a:p>
        </p:txBody>
      </p:sp>
      <p:pic>
        <p:nvPicPr>
          <p:cNvPr id="1233" name="Picture 1_2" descr=""/>
          <p:cNvPicPr/>
          <p:nvPr/>
        </p:nvPicPr>
        <p:blipFill>
          <a:blip r:embed="rId1"/>
          <a:srcRect l="0" t="8265" r="0" b="3002"/>
          <a:stretch/>
        </p:blipFill>
        <p:spPr>
          <a:xfrm>
            <a:off x="0" y="636120"/>
            <a:ext cx="9083520" cy="5710680"/>
          </a:xfrm>
          <a:prstGeom prst="rect">
            <a:avLst/>
          </a:prstGeom>
          <a:ln w="0">
            <a:noFill/>
          </a:ln>
        </p:spPr>
      </p:pic>
      <p:sp>
        <p:nvSpPr>
          <p:cNvPr id="1234" name="Rectangle 68"/>
          <p:cNvSpPr/>
          <p:nvPr/>
        </p:nvSpPr>
        <p:spPr>
          <a:xfrm>
            <a:off x="1476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l-GR" sz="3400" spc="-1" strike="noStrike">
                <a:solidFill>
                  <a:srgbClr val="c00000"/>
                </a:solidFill>
                <a:latin typeface="Times New Roman"/>
                <a:ea typeface="DejaVu Sans"/>
              </a:rPr>
              <a:t>π</a:t>
            </a:r>
            <a:r>
              <a:rPr b="1" i="1" lang="en-US" sz="3400" spc="-1" strike="noStrike">
                <a:solidFill>
                  <a:srgbClr val="c00000"/>
                </a:solidFill>
                <a:latin typeface="Times New Roman"/>
                <a:ea typeface="DejaVu Sans"/>
              </a:rPr>
              <a:t>K-atom lifetime </a:t>
            </a:r>
            <a:r>
              <a:rPr b="1" lang="en-US" sz="3400" spc="-1" strike="noStrike">
                <a:solidFill>
                  <a:srgbClr val="c00000"/>
                </a:solidFill>
                <a:latin typeface="Times New Roman"/>
                <a:ea typeface="DejaVu Sans"/>
              </a:rPr>
              <a:t>(</a:t>
            </a:r>
            <a:r>
              <a:rPr b="1" lang="el-GR" sz="3400" spc="-1" strike="noStrike">
                <a:solidFill>
                  <a:srgbClr val="c00000"/>
                </a:solidFill>
                <a:latin typeface="Times New Roman"/>
                <a:ea typeface="DejaVu Sans"/>
              </a:rPr>
              <a:t>τ</a:t>
            </a:r>
            <a:r>
              <a:rPr b="1" lang="en-US" sz="3400" spc="-1" strike="noStrike">
                <a:solidFill>
                  <a:srgbClr val="c00000"/>
                </a:solidFill>
                <a:latin typeface="Times New Roman"/>
                <a:ea typeface="DejaVu Sans"/>
              </a:rPr>
              <a:t>) </a:t>
            </a:r>
            <a:r>
              <a:rPr b="1" lang="en-US" sz="3400" spc="-1" strike="noStrike">
                <a:solidFill>
                  <a:srgbClr val="c00000"/>
                </a:solidFill>
                <a:latin typeface="Wingdings"/>
                <a:ea typeface="DejaVu Sans"/>
              </a:rPr>
              <a:t></a:t>
            </a:r>
            <a:r>
              <a:rPr b="1" i="1" lang="en-US" sz="3400" spc="-1" strike="noStrike">
                <a:solidFill>
                  <a:srgbClr val="c00000"/>
                </a:solidFill>
                <a:latin typeface="Times New Roman"/>
                <a:ea typeface="DejaVu Sans"/>
              </a:rPr>
              <a:t> scattering length </a:t>
            </a:r>
            <a:r>
              <a:rPr b="1" lang="en-US" sz="3400" spc="-1" strike="noStrike">
                <a:solidFill>
                  <a:srgbClr val="c00000"/>
                </a:solidFill>
                <a:latin typeface="Times New Roman"/>
                <a:ea typeface="DejaVu Sans"/>
              </a:rPr>
              <a:t>(    )</a:t>
            </a:r>
            <a:endParaRPr b="0" lang="en-GB" sz="3400" spc="-1" strike="noStrike">
              <a:latin typeface="Arial"/>
            </a:endParaRPr>
          </a:p>
        </p:txBody>
      </p:sp>
      <p:graphicFrame>
        <p:nvGraphicFramePr>
          <p:cNvPr id="1235" name="Object 7"/>
          <p:cNvGraphicFramePr/>
          <p:nvPr/>
        </p:nvGraphicFramePr>
        <p:xfrm>
          <a:off x="7951320" y="21240"/>
          <a:ext cx="637200" cy="591840"/>
        </p:xfrm>
        <a:graphic>
          <a:graphicData uri="http://schemas.openxmlformats.org/presentationml/2006/ole">
            <p:oleObj progId="Equation.DSMT4" r:id="rId2" spid="">
              <p:embed/>
              <p:pic>
                <p:nvPicPr>
                  <p:cNvPr id="1236" name="Object 7" descr=""/>
                  <p:cNvPicPr/>
                  <p:nvPr/>
                </p:nvPicPr>
                <p:blipFill>
                  <a:blip r:embed="rId3"/>
                  <a:stretch/>
                </p:blipFill>
                <p:spPr>
                  <a:xfrm>
                    <a:off x="7951320" y="21240"/>
                    <a:ext cx="637200" cy="59184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9" name="Rectangle 2"/>
          <p:cNvSpPr/>
          <p:nvPr/>
        </p:nvSpPr>
        <p:spPr>
          <a:xfrm>
            <a:off x="4535640" y="914400"/>
            <a:ext cx="468720" cy="505440"/>
          </a:xfrm>
          <a:prstGeom prst="rect">
            <a:avLst/>
          </a:prstGeom>
          <a:noFill/>
          <a:ln w="0">
            <a:noFill/>
          </a:ln>
        </p:spPr>
        <p:style>
          <a:lnRef idx="0"/>
          <a:fillRef idx="0"/>
          <a:effectRef idx="0"/>
          <a:fontRef idx="minor"/>
        </p:style>
      </p:sp>
      <p:sp>
        <p:nvSpPr>
          <p:cNvPr id="810" name="Rectangle 3"/>
          <p:cNvSpPr/>
          <p:nvPr/>
        </p:nvSpPr>
        <p:spPr>
          <a:xfrm>
            <a:off x="619200" y="831960"/>
            <a:ext cx="3894480" cy="57528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CERN</a:t>
            </a:r>
            <a:endParaRPr b="0" lang="en-GB" sz="1800" spc="-1" strike="noStrike">
              <a:latin typeface="Arial"/>
            </a:endParaRPr>
          </a:p>
          <a:p>
            <a:pPr>
              <a:lnSpc>
                <a:spcPct val="74000"/>
              </a:lnSpc>
              <a:buNone/>
              <a:tabLst>
                <a:tab algn="l" pos="723960"/>
                <a:tab algn="l" pos="1447920"/>
                <a:tab algn="l" pos="2171880"/>
                <a:tab algn="l" pos="2895480"/>
                <a:tab algn="l" pos="3619440"/>
              </a:tabLst>
            </a:pPr>
            <a:r>
              <a:rPr b="0" i="1" lang="en-US" sz="1800" spc="-1" strike="noStrike">
                <a:solidFill>
                  <a:srgbClr val="9900cc"/>
                </a:solidFill>
                <a:latin typeface="Times New Roman"/>
                <a:ea typeface="ＭＳ Ｐゴシック"/>
              </a:rPr>
              <a:t>                           </a:t>
            </a:r>
            <a:r>
              <a:rPr b="0" i="1" lang="en-US" sz="1800" spc="-1" strike="noStrike">
                <a:solidFill>
                  <a:srgbClr val="9900cc"/>
                </a:solidFill>
                <a:latin typeface="Times New Roman"/>
                <a:ea typeface="ＭＳ Ｐゴシック"/>
              </a:rPr>
              <a:t>Geneva, </a:t>
            </a:r>
            <a:r>
              <a:rPr b="0" lang="en-US" sz="1800" spc="-1" strike="noStrike">
                <a:solidFill>
                  <a:srgbClr val="9900cc"/>
                </a:solidFill>
                <a:latin typeface="Times New Roman"/>
                <a:ea typeface="ＭＳ Ｐゴシック"/>
              </a:rPr>
              <a:t>Switzerland</a:t>
            </a:r>
            <a:endParaRPr b="0" lang="en-GB" sz="1800" spc="-1" strike="noStrike">
              <a:latin typeface="Arial"/>
            </a:endParaRPr>
          </a:p>
        </p:txBody>
      </p:sp>
      <p:sp>
        <p:nvSpPr>
          <p:cNvPr id="811" name="Rectangle 4"/>
          <p:cNvSpPr/>
          <p:nvPr/>
        </p:nvSpPr>
        <p:spPr>
          <a:xfrm>
            <a:off x="0" y="914400"/>
            <a:ext cx="460800" cy="505440"/>
          </a:xfrm>
          <a:prstGeom prst="rect">
            <a:avLst/>
          </a:prstGeom>
          <a:noFill/>
          <a:ln w="0">
            <a:noFill/>
          </a:ln>
        </p:spPr>
        <p:style>
          <a:lnRef idx="0"/>
          <a:fillRef idx="0"/>
          <a:effectRef idx="0"/>
          <a:fontRef idx="minor"/>
        </p:style>
      </p:sp>
      <p:sp>
        <p:nvSpPr>
          <p:cNvPr id="812" name="Rectangle 5"/>
          <p:cNvSpPr/>
          <p:nvPr/>
        </p:nvSpPr>
        <p:spPr>
          <a:xfrm>
            <a:off x="4535640" y="5599080"/>
            <a:ext cx="468720" cy="505440"/>
          </a:xfrm>
          <a:prstGeom prst="rect">
            <a:avLst/>
          </a:prstGeom>
          <a:noFill/>
          <a:ln w="0">
            <a:noFill/>
          </a:ln>
        </p:spPr>
        <p:style>
          <a:lnRef idx="0"/>
          <a:fillRef idx="0"/>
          <a:effectRef idx="0"/>
          <a:fontRef idx="minor"/>
        </p:style>
      </p:sp>
      <p:sp>
        <p:nvSpPr>
          <p:cNvPr id="813" name="Rectangle 6"/>
          <p:cNvSpPr/>
          <p:nvPr/>
        </p:nvSpPr>
        <p:spPr>
          <a:xfrm>
            <a:off x="636480" y="5416560"/>
            <a:ext cx="3908880" cy="46260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Kyoto University</a:t>
            </a:r>
            <a:br>
              <a:rPr sz="1800"/>
            </a:br>
            <a:r>
              <a:rPr b="0" lang="en-US" sz="1800" spc="-1" strike="noStrike">
                <a:solidFill>
                  <a:srgbClr val="000000"/>
                </a:solidFill>
                <a:latin typeface="Times New Roman"/>
                <a:ea typeface="ＭＳ Ｐゴシック"/>
              </a:rPr>
              <a:t>                                       </a:t>
            </a:r>
            <a:r>
              <a:rPr b="0" i="1" lang="en-US" sz="1800" spc="-1" strike="noStrike">
                <a:solidFill>
                  <a:srgbClr val="9900cc"/>
                </a:solidFill>
                <a:latin typeface="Times New Roman"/>
                <a:ea typeface="ＭＳ Ｐゴシック"/>
              </a:rPr>
              <a:t>Kyoto, </a:t>
            </a:r>
            <a:r>
              <a:rPr b="0" lang="en-US" sz="1800" spc="-1" strike="noStrike">
                <a:solidFill>
                  <a:srgbClr val="000000"/>
                </a:solidFill>
                <a:latin typeface="Times New Roman"/>
                <a:ea typeface="ＭＳ Ｐゴシック"/>
              </a:rPr>
              <a:t> </a:t>
            </a:r>
            <a:r>
              <a:rPr b="0" lang="en-US" sz="1800" spc="-1" strike="noStrike">
                <a:solidFill>
                  <a:srgbClr val="9900cc"/>
                </a:solidFill>
                <a:latin typeface="Times New Roman"/>
                <a:ea typeface="ＭＳ Ｐゴシック"/>
              </a:rPr>
              <a:t>Japan</a:t>
            </a:r>
            <a:endParaRPr b="0" lang="en-GB" sz="1800" spc="-1" strike="noStrike">
              <a:latin typeface="Arial"/>
            </a:endParaRPr>
          </a:p>
        </p:txBody>
      </p:sp>
      <p:sp>
        <p:nvSpPr>
          <p:cNvPr id="814" name="Rectangle 7"/>
          <p:cNvSpPr/>
          <p:nvPr/>
        </p:nvSpPr>
        <p:spPr>
          <a:xfrm>
            <a:off x="5016600" y="5235480"/>
            <a:ext cx="4115160" cy="50544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Bern University </a:t>
            </a:r>
            <a:endParaRPr b="0" lang="en-GB" sz="1800" spc="-1" strike="noStrike">
              <a:latin typeface="Arial"/>
            </a:endParaRPr>
          </a:p>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                              </a:t>
            </a:r>
            <a:r>
              <a:rPr b="0" i="1" lang="en-US" sz="1800" spc="-1" strike="noStrike">
                <a:solidFill>
                  <a:srgbClr val="9900cc"/>
                </a:solidFill>
                <a:latin typeface="Times New Roman"/>
                <a:ea typeface="ＭＳ Ｐゴシック"/>
              </a:rPr>
              <a:t>Bern,</a:t>
            </a:r>
            <a:r>
              <a:rPr b="0" lang="en-US" sz="1800" spc="-1" strike="noStrike">
                <a:solidFill>
                  <a:srgbClr val="000000"/>
                </a:solidFill>
                <a:latin typeface="Times New Roman"/>
                <a:ea typeface="ＭＳ Ｐゴシック"/>
              </a:rPr>
              <a:t> </a:t>
            </a:r>
            <a:r>
              <a:rPr b="0" lang="en-US" sz="1800" spc="-1" strike="noStrike">
                <a:solidFill>
                  <a:srgbClr val="9900cc"/>
                </a:solidFill>
                <a:latin typeface="Times New Roman"/>
                <a:ea typeface="ＭＳ Ｐゴシック"/>
              </a:rPr>
              <a:t>Switzerland</a:t>
            </a:r>
            <a:endParaRPr b="0" lang="en-GB" sz="1800" spc="-1" strike="noStrike">
              <a:latin typeface="Arial"/>
            </a:endParaRPr>
          </a:p>
        </p:txBody>
      </p:sp>
      <p:sp>
        <p:nvSpPr>
          <p:cNvPr id="815" name="Rectangle 8"/>
          <p:cNvSpPr/>
          <p:nvPr/>
        </p:nvSpPr>
        <p:spPr>
          <a:xfrm>
            <a:off x="4535640" y="5081760"/>
            <a:ext cx="468720" cy="505440"/>
          </a:xfrm>
          <a:prstGeom prst="rect">
            <a:avLst/>
          </a:prstGeom>
          <a:noFill/>
          <a:ln w="0">
            <a:noFill/>
          </a:ln>
        </p:spPr>
        <p:style>
          <a:lnRef idx="0"/>
          <a:fillRef idx="0"/>
          <a:effectRef idx="0"/>
          <a:fontRef idx="minor"/>
        </p:style>
      </p:sp>
      <p:sp>
        <p:nvSpPr>
          <p:cNvPr id="816" name="Rectangle 9"/>
          <p:cNvSpPr/>
          <p:nvPr/>
        </p:nvSpPr>
        <p:spPr>
          <a:xfrm>
            <a:off x="644400" y="4802040"/>
            <a:ext cx="3881880" cy="43560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KEK</a:t>
            </a:r>
            <a:br>
              <a:rPr sz="1800"/>
            </a:br>
            <a:r>
              <a:rPr b="0" lang="en-US" sz="1800" spc="-1" strike="noStrike">
                <a:solidFill>
                  <a:srgbClr val="000000"/>
                </a:solidFill>
                <a:latin typeface="Times New Roman"/>
                <a:ea typeface="ＭＳ Ｐゴシック"/>
              </a:rPr>
              <a:t>                                   </a:t>
            </a:r>
            <a:r>
              <a:rPr b="0" i="1" lang="en-US" sz="1800" spc="-1" strike="noStrike">
                <a:solidFill>
                  <a:srgbClr val="9900cc"/>
                </a:solidFill>
                <a:latin typeface="Times New Roman"/>
                <a:ea typeface="ＭＳ Ｐゴシック"/>
              </a:rPr>
              <a:t>Tsukuba</a:t>
            </a:r>
            <a:r>
              <a:rPr b="0" lang="en-US" sz="1800" spc="-1" strike="noStrike">
                <a:solidFill>
                  <a:srgbClr val="9900cc"/>
                </a:solidFill>
                <a:latin typeface="Times New Roman"/>
                <a:ea typeface="ＭＳ Ｐゴシック"/>
              </a:rPr>
              <a:t>, Japan</a:t>
            </a:r>
            <a:endParaRPr b="0" lang="en-GB" sz="1800" spc="-1" strike="noStrike">
              <a:latin typeface="Arial"/>
            </a:endParaRPr>
          </a:p>
        </p:txBody>
      </p:sp>
      <p:sp>
        <p:nvSpPr>
          <p:cNvPr id="817" name="Rectangle 10"/>
          <p:cNvSpPr/>
          <p:nvPr/>
        </p:nvSpPr>
        <p:spPr>
          <a:xfrm>
            <a:off x="12600" y="4940280"/>
            <a:ext cx="460800" cy="505440"/>
          </a:xfrm>
          <a:prstGeom prst="rect">
            <a:avLst/>
          </a:prstGeom>
          <a:noFill/>
          <a:ln w="0">
            <a:noFill/>
          </a:ln>
        </p:spPr>
        <p:style>
          <a:lnRef idx="0"/>
          <a:fillRef idx="0"/>
          <a:effectRef idx="0"/>
          <a:fontRef idx="minor"/>
        </p:style>
      </p:sp>
      <p:sp>
        <p:nvSpPr>
          <p:cNvPr id="818" name="Rectangle 11"/>
          <p:cNvSpPr/>
          <p:nvPr/>
        </p:nvSpPr>
        <p:spPr>
          <a:xfrm>
            <a:off x="4535640" y="4564080"/>
            <a:ext cx="468720" cy="505440"/>
          </a:xfrm>
          <a:prstGeom prst="rect">
            <a:avLst/>
          </a:prstGeom>
          <a:noFill/>
          <a:ln w="0">
            <a:noFill/>
          </a:ln>
        </p:spPr>
        <p:style>
          <a:lnRef idx="0"/>
          <a:fillRef idx="0"/>
          <a:effectRef idx="0"/>
          <a:fontRef idx="minor"/>
        </p:style>
      </p:sp>
      <p:sp>
        <p:nvSpPr>
          <p:cNvPr id="819" name="Rectangle 12"/>
          <p:cNvSpPr/>
          <p:nvPr/>
        </p:nvSpPr>
        <p:spPr>
          <a:xfrm>
            <a:off x="0" y="4564080"/>
            <a:ext cx="460800" cy="505440"/>
          </a:xfrm>
          <a:prstGeom prst="rect">
            <a:avLst/>
          </a:prstGeom>
          <a:noFill/>
          <a:ln w="0">
            <a:noFill/>
          </a:ln>
        </p:spPr>
        <p:style>
          <a:lnRef idx="0"/>
          <a:fillRef idx="0"/>
          <a:effectRef idx="0"/>
          <a:fontRef idx="minor"/>
        </p:style>
      </p:sp>
      <p:sp>
        <p:nvSpPr>
          <p:cNvPr id="820" name="Rectangle 13"/>
          <p:cNvSpPr/>
          <p:nvPr/>
        </p:nvSpPr>
        <p:spPr>
          <a:xfrm>
            <a:off x="5016600" y="4552920"/>
            <a:ext cx="4115160" cy="50544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Santiago de Compostela University</a:t>
            </a:r>
            <a:br>
              <a:rPr sz="1800"/>
            </a:br>
            <a:r>
              <a:rPr b="0" lang="en-US" sz="1800" spc="-1" strike="noStrike">
                <a:solidFill>
                  <a:srgbClr val="000000"/>
                </a:solidFill>
                <a:latin typeface="Times New Roman"/>
                <a:ea typeface="ＭＳ Ｐゴシック"/>
              </a:rPr>
              <a:t>         </a:t>
            </a:r>
            <a:r>
              <a:rPr b="0" i="1" lang="en-US" sz="1800" spc="-1" strike="noStrike">
                <a:solidFill>
                  <a:srgbClr val="9900cc"/>
                </a:solidFill>
                <a:latin typeface="Times New Roman"/>
                <a:ea typeface="ＭＳ Ｐゴシック"/>
              </a:rPr>
              <a:t>Santiago de Compostela,</a:t>
            </a:r>
            <a:r>
              <a:rPr b="0" lang="en-US" sz="1800" spc="-1" strike="noStrike">
                <a:solidFill>
                  <a:srgbClr val="000000"/>
                </a:solidFill>
                <a:latin typeface="Times New Roman"/>
                <a:ea typeface="ＭＳ Ｐゴシック"/>
              </a:rPr>
              <a:t> </a:t>
            </a:r>
            <a:r>
              <a:rPr b="0" lang="en-US" sz="1800" spc="-1" strike="noStrike">
                <a:solidFill>
                  <a:srgbClr val="9900cc"/>
                </a:solidFill>
                <a:latin typeface="Times New Roman"/>
                <a:ea typeface="ＭＳ Ｐゴシック"/>
              </a:rPr>
              <a:t>Spain</a:t>
            </a:r>
            <a:endParaRPr b="0" lang="en-GB" sz="1800" spc="-1" strike="noStrike">
              <a:latin typeface="Arial"/>
            </a:endParaRPr>
          </a:p>
        </p:txBody>
      </p:sp>
      <p:sp>
        <p:nvSpPr>
          <p:cNvPr id="821" name="Rectangle 14"/>
          <p:cNvSpPr/>
          <p:nvPr/>
        </p:nvSpPr>
        <p:spPr>
          <a:xfrm>
            <a:off x="4535640" y="4046400"/>
            <a:ext cx="468720" cy="505440"/>
          </a:xfrm>
          <a:prstGeom prst="rect">
            <a:avLst/>
          </a:prstGeom>
          <a:noFill/>
          <a:ln w="0">
            <a:noFill/>
          </a:ln>
        </p:spPr>
        <p:style>
          <a:lnRef idx="0"/>
          <a:fillRef idx="0"/>
          <a:effectRef idx="0"/>
          <a:fontRef idx="minor"/>
        </p:style>
      </p:sp>
      <p:sp>
        <p:nvSpPr>
          <p:cNvPr id="822" name="Rectangle 15"/>
          <p:cNvSpPr/>
          <p:nvPr/>
        </p:nvSpPr>
        <p:spPr>
          <a:xfrm>
            <a:off x="565200" y="4152960"/>
            <a:ext cx="3985200" cy="50544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MS PGothic"/>
              </a:rPr>
              <a:t>University of Messina</a:t>
            </a:r>
            <a:br>
              <a:rPr sz="1800"/>
            </a:br>
            <a:r>
              <a:rPr b="0" lang="en-US" sz="1600" spc="-1" strike="noStrike">
                <a:solidFill>
                  <a:srgbClr val="000000"/>
                </a:solidFill>
                <a:latin typeface="Times New Roman"/>
                <a:ea typeface="MS PGothic"/>
              </a:rPr>
              <a:t>                           </a:t>
            </a:r>
            <a:r>
              <a:rPr b="0" lang="en-US" sz="700" spc="-1" strike="noStrike">
                <a:solidFill>
                  <a:srgbClr val="000000"/>
                </a:solidFill>
                <a:latin typeface="Times New Roman"/>
                <a:ea typeface="MS PGothic"/>
              </a:rPr>
              <a:t>                                    </a:t>
            </a:r>
            <a:r>
              <a:rPr b="0" i="1" lang="en-US" sz="1800" spc="-1" strike="noStrike">
                <a:solidFill>
                  <a:srgbClr val="9900cc"/>
                </a:solidFill>
                <a:latin typeface="Times New Roman"/>
                <a:ea typeface="MS PGothic"/>
              </a:rPr>
              <a:t>Messina</a:t>
            </a:r>
            <a:r>
              <a:rPr b="0" lang="en-US" sz="1800" spc="-1" strike="noStrike">
                <a:solidFill>
                  <a:srgbClr val="9900cc"/>
                </a:solidFill>
                <a:latin typeface="Times New Roman"/>
                <a:ea typeface="MS PGothic"/>
              </a:rPr>
              <a:t>,  Italy</a:t>
            </a:r>
            <a:r>
              <a:rPr b="0" lang="en-US" sz="1800" spc="-1" strike="noStrike">
                <a:solidFill>
                  <a:srgbClr val="0033cc"/>
                </a:solidFill>
                <a:latin typeface="Times New Roman"/>
                <a:ea typeface="MS PGothic"/>
              </a:rPr>
              <a:t> </a:t>
            </a:r>
            <a:endParaRPr b="0" lang="en-GB" sz="1800" spc="-1" strike="noStrike">
              <a:latin typeface="Arial"/>
            </a:endParaRPr>
          </a:p>
        </p:txBody>
      </p:sp>
      <p:sp>
        <p:nvSpPr>
          <p:cNvPr id="823" name="Rectangle 16"/>
          <p:cNvSpPr/>
          <p:nvPr/>
        </p:nvSpPr>
        <p:spPr>
          <a:xfrm>
            <a:off x="0" y="4046400"/>
            <a:ext cx="460800" cy="505440"/>
          </a:xfrm>
          <a:prstGeom prst="rect">
            <a:avLst/>
          </a:prstGeom>
          <a:noFill/>
          <a:ln w="0">
            <a:noFill/>
          </a:ln>
        </p:spPr>
        <p:style>
          <a:lnRef idx="0"/>
          <a:fillRef idx="0"/>
          <a:effectRef idx="0"/>
          <a:fontRef idx="minor"/>
        </p:style>
      </p:sp>
      <p:sp>
        <p:nvSpPr>
          <p:cNvPr id="824" name="Rectangle 17"/>
          <p:cNvSpPr/>
          <p:nvPr/>
        </p:nvSpPr>
        <p:spPr>
          <a:xfrm>
            <a:off x="5016600" y="3867120"/>
            <a:ext cx="4115160" cy="41796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IHEP</a:t>
            </a:r>
            <a:br>
              <a:rPr sz="1800"/>
            </a:br>
            <a:r>
              <a:rPr b="0" lang="en-US" sz="1800" spc="-1" strike="noStrike">
                <a:solidFill>
                  <a:srgbClr val="000000"/>
                </a:solidFill>
                <a:latin typeface="Times New Roman"/>
                <a:ea typeface="ＭＳ Ｐゴシック"/>
              </a:rPr>
              <a:t>                                </a:t>
            </a:r>
            <a:r>
              <a:rPr b="0" i="1" lang="en-US" sz="1800" spc="-1" strike="noStrike">
                <a:solidFill>
                  <a:srgbClr val="9900cc"/>
                </a:solidFill>
                <a:latin typeface="Times New Roman"/>
                <a:ea typeface="ＭＳ Ｐゴシック"/>
              </a:rPr>
              <a:t>Protvino</a:t>
            </a:r>
            <a:r>
              <a:rPr b="0" lang="en-US" sz="1800" spc="-1" strike="noStrike">
                <a:solidFill>
                  <a:srgbClr val="9900cc"/>
                </a:solidFill>
                <a:latin typeface="Times New Roman"/>
                <a:ea typeface="ＭＳ Ｐゴシック"/>
              </a:rPr>
              <a:t>,  Russia</a:t>
            </a:r>
            <a:endParaRPr b="0" lang="en-GB" sz="1800" spc="-1" strike="noStrike">
              <a:latin typeface="Arial"/>
            </a:endParaRPr>
          </a:p>
        </p:txBody>
      </p:sp>
      <p:sp>
        <p:nvSpPr>
          <p:cNvPr id="825" name="Rectangle 18"/>
          <p:cNvSpPr/>
          <p:nvPr/>
        </p:nvSpPr>
        <p:spPr>
          <a:xfrm>
            <a:off x="4535640" y="3529080"/>
            <a:ext cx="468720" cy="505440"/>
          </a:xfrm>
          <a:prstGeom prst="rect">
            <a:avLst/>
          </a:prstGeom>
          <a:noFill/>
          <a:ln w="0">
            <a:noFill/>
          </a:ln>
        </p:spPr>
        <p:style>
          <a:lnRef idx="0"/>
          <a:fillRef idx="0"/>
          <a:effectRef idx="0"/>
          <a:fontRef idx="minor"/>
        </p:style>
      </p:sp>
      <p:sp>
        <p:nvSpPr>
          <p:cNvPr id="826" name="Rectangle 19"/>
          <p:cNvSpPr/>
          <p:nvPr/>
        </p:nvSpPr>
        <p:spPr>
          <a:xfrm>
            <a:off x="574560" y="3521160"/>
            <a:ext cx="3985200" cy="50544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it-IT" sz="1800" spc="-1" strike="noStrike">
                <a:solidFill>
                  <a:srgbClr val="000000"/>
                </a:solidFill>
                <a:latin typeface="Times New Roman"/>
                <a:ea typeface="ＭＳ Ｐゴシック"/>
              </a:rPr>
              <a:t>INFN-Laboratori Nazionali di Frascati</a:t>
            </a:r>
            <a:br>
              <a:rPr sz="1800"/>
            </a:br>
            <a:r>
              <a:rPr b="0" lang="en-US" sz="1800" spc="-1" strike="noStrike">
                <a:solidFill>
                  <a:srgbClr val="000000"/>
                </a:solidFill>
                <a:latin typeface="Times New Roman"/>
                <a:ea typeface="ＭＳ Ｐゴシック"/>
              </a:rPr>
              <a:t>                                          </a:t>
            </a:r>
            <a:r>
              <a:rPr b="0" i="1" lang="en-US" sz="1800" spc="-1" strike="noStrike">
                <a:solidFill>
                  <a:srgbClr val="9900cc"/>
                </a:solidFill>
                <a:latin typeface="Times New Roman"/>
                <a:ea typeface="ＭＳ Ｐゴシック"/>
              </a:rPr>
              <a:t>Frascati,</a:t>
            </a:r>
            <a:r>
              <a:rPr b="0" lang="en-US" sz="1800" spc="-1" strike="noStrike">
                <a:solidFill>
                  <a:srgbClr val="000000"/>
                </a:solidFill>
                <a:latin typeface="Times New Roman"/>
                <a:ea typeface="ＭＳ Ｐゴシック"/>
              </a:rPr>
              <a:t> </a:t>
            </a:r>
            <a:r>
              <a:rPr b="0" lang="en-US" sz="1800" spc="-1" strike="noStrike">
                <a:solidFill>
                  <a:srgbClr val="9900cc"/>
                </a:solidFill>
                <a:latin typeface="Times New Roman"/>
                <a:ea typeface="ＭＳ Ｐゴシック"/>
              </a:rPr>
              <a:t>Italy</a:t>
            </a:r>
            <a:endParaRPr b="0" lang="en-GB" sz="1800" spc="-1" strike="noStrike">
              <a:latin typeface="Arial"/>
            </a:endParaRPr>
          </a:p>
        </p:txBody>
      </p:sp>
      <p:sp>
        <p:nvSpPr>
          <p:cNvPr id="827" name="Rectangle 20"/>
          <p:cNvSpPr/>
          <p:nvPr/>
        </p:nvSpPr>
        <p:spPr>
          <a:xfrm>
            <a:off x="0" y="3529080"/>
            <a:ext cx="460800" cy="505440"/>
          </a:xfrm>
          <a:prstGeom prst="rect">
            <a:avLst/>
          </a:prstGeom>
          <a:noFill/>
          <a:ln w="0">
            <a:noFill/>
          </a:ln>
        </p:spPr>
        <p:style>
          <a:lnRef idx="0"/>
          <a:fillRef idx="0"/>
          <a:effectRef idx="0"/>
          <a:fontRef idx="minor"/>
        </p:style>
      </p:sp>
      <p:sp>
        <p:nvSpPr>
          <p:cNvPr id="828" name="Rectangle 21"/>
          <p:cNvSpPr/>
          <p:nvPr/>
        </p:nvSpPr>
        <p:spPr>
          <a:xfrm>
            <a:off x="5016600" y="3170160"/>
            <a:ext cx="4115160" cy="50544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SINP of Moscow State University</a:t>
            </a:r>
            <a:br>
              <a:rPr sz="1800"/>
            </a:br>
            <a:r>
              <a:rPr b="0" lang="en-US" sz="1800" spc="-1" strike="noStrike">
                <a:solidFill>
                  <a:srgbClr val="000000"/>
                </a:solidFill>
                <a:latin typeface="Times New Roman"/>
                <a:ea typeface="ＭＳ Ｐゴシック"/>
              </a:rPr>
              <a:t>                                </a:t>
            </a:r>
            <a:r>
              <a:rPr b="0" i="1" lang="en-US" sz="1800" spc="-1" strike="noStrike">
                <a:solidFill>
                  <a:srgbClr val="9900cc"/>
                </a:solidFill>
                <a:latin typeface="Times New Roman"/>
                <a:ea typeface="ＭＳ Ｐゴシック"/>
              </a:rPr>
              <a:t>Moscow</a:t>
            </a:r>
            <a:r>
              <a:rPr b="0" lang="en-US" sz="1800" spc="-1" strike="noStrike">
                <a:solidFill>
                  <a:srgbClr val="9900cc"/>
                </a:solidFill>
                <a:latin typeface="Times New Roman"/>
                <a:ea typeface="ＭＳ Ｐゴシック"/>
              </a:rPr>
              <a:t>,  Russia</a:t>
            </a:r>
            <a:endParaRPr b="0" lang="en-GB" sz="1800" spc="-1" strike="noStrike">
              <a:latin typeface="Arial"/>
            </a:endParaRPr>
          </a:p>
        </p:txBody>
      </p:sp>
      <p:sp>
        <p:nvSpPr>
          <p:cNvPr id="829" name="Rectangle 22"/>
          <p:cNvSpPr/>
          <p:nvPr/>
        </p:nvSpPr>
        <p:spPr>
          <a:xfrm>
            <a:off x="4535640" y="3011400"/>
            <a:ext cx="468720" cy="505440"/>
          </a:xfrm>
          <a:prstGeom prst="rect">
            <a:avLst/>
          </a:prstGeom>
          <a:noFill/>
          <a:ln w="0">
            <a:noFill/>
          </a:ln>
        </p:spPr>
        <p:style>
          <a:lnRef idx="0"/>
          <a:fillRef idx="0"/>
          <a:effectRef idx="0"/>
          <a:fontRef idx="minor"/>
        </p:style>
      </p:sp>
      <p:sp>
        <p:nvSpPr>
          <p:cNvPr id="830" name="Rectangle 23"/>
          <p:cNvSpPr/>
          <p:nvPr/>
        </p:nvSpPr>
        <p:spPr>
          <a:xfrm>
            <a:off x="0" y="3011400"/>
            <a:ext cx="460800" cy="505440"/>
          </a:xfrm>
          <a:prstGeom prst="rect">
            <a:avLst/>
          </a:prstGeom>
          <a:noFill/>
          <a:ln w="0">
            <a:noFill/>
          </a:ln>
        </p:spPr>
        <p:style>
          <a:lnRef idx="0"/>
          <a:fillRef idx="0"/>
          <a:effectRef idx="0"/>
          <a:fontRef idx="minor"/>
        </p:style>
      </p:sp>
      <p:sp>
        <p:nvSpPr>
          <p:cNvPr id="831" name="Rectangle 24"/>
          <p:cNvSpPr/>
          <p:nvPr/>
        </p:nvSpPr>
        <p:spPr>
          <a:xfrm>
            <a:off x="5045040" y="2487600"/>
            <a:ext cx="4086720" cy="44028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JINR</a:t>
            </a:r>
            <a:br>
              <a:rPr sz="1800"/>
            </a:br>
            <a:r>
              <a:rPr b="0" lang="en-US" sz="1800" spc="-1" strike="noStrike">
                <a:solidFill>
                  <a:srgbClr val="000000"/>
                </a:solidFill>
                <a:latin typeface="Times New Roman"/>
                <a:ea typeface="ＭＳ Ｐゴシック"/>
              </a:rPr>
              <a:t>                                  </a:t>
            </a:r>
            <a:r>
              <a:rPr b="0" i="1" lang="en-US" sz="1800" spc="-1" strike="noStrike">
                <a:solidFill>
                  <a:srgbClr val="9900cc"/>
                </a:solidFill>
                <a:latin typeface="Times New Roman"/>
                <a:ea typeface="ＭＳ Ｐゴシック"/>
              </a:rPr>
              <a:t>Dubna</a:t>
            </a:r>
            <a:r>
              <a:rPr b="0" lang="en-US" sz="1800" spc="-1" strike="noStrike">
                <a:solidFill>
                  <a:srgbClr val="9900cc"/>
                </a:solidFill>
                <a:latin typeface="Times New Roman"/>
                <a:ea typeface="ＭＳ Ｐゴシック"/>
              </a:rPr>
              <a:t>,  Russia</a:t>
            </a:r>
            <a:endParaRPr b="0" lang="en-GB" sz="1800" spc="-1" strike="noStrike">
              <a:latin typeface="Arial"/>
            </a:endParaRPr>
          </a:p>
        </p:txBody>
      </p:sp>
      <p:sp>
        <p:nvSpPr>
          <p:cNvPr id="832" name="Rectangle 25"/>
          <p:cNvSpPr/>
          <p:nvPr/>
        </p:nvSpPr>
        <p:spPr>
          <a:xfrm>
            <a:off x="4535640" y="2467080"/>
            <a:ext cx="468720" cy="532440"/>
          </a:xfrm>
          <a:prstGeom prst="rect">
            <a:avLst/>
          </a:prstGeom>
          <a:noFill/>
          <a:ln w="0">
            <a:noFill/>
          </a:ln>
        </p:spPr>
        <p:style>
          <a:lnRef idx="0"/>
          <a:fillRef idx="0"/>
          <a:effectRef idx="0"/>
          <a:fontRef idx="minor"/>
        </p:style>
      </p:sp>
      <p:sp>
        <p:nvSpPr>
          <p:cNvPr id="833" name="Rectangle 26"/>
          <p:cNvSpPr/>
          <p:nvPr/>
        </p:nvSpPr>
        <p:spPr>
          <a:xfrm>
            <a:off x="603360" y="2820960"/>
            <a:ext cx="3956400" cy="53244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Nuclear Physics Institute ASCR </a:t>
            </a:r>
            <a:br>
              <a:rPr sz="1800"/>
            </a:br>
            <a:r>
              <a:rPr b="0" lang="en-US" sz="1800" spc="-1" strike="noStrike">
                <a:solidFill>
                  <a:srgbClr val="000000"/>
                </a:solidFill>
                <a:latin typeface="Times New Roman"/>
                <a:ea typeface="ＭＳ Ｐゴシック"/>
              </a:rPr>
              <a:t>                           </a:t>
            </a:r>
            <a:r>
              <a:rPr b="0" lang="en-US" sz="1800" spc="-1" strike="noStrike">
                <a:solidFill>
                  <a:srgbClr val="000000"/>
                </a:solidFill>
                <a:latin typeface="Calibri"/>
                <a:ea typeface="ＭＳ Ｐゴシック"/>
              </a:rPr>
              <a:t> </a:t>
            </a:r>
            <a:r>
              <a:rPr b="0" i="1" lang="en-US" sz="1800" spc="-1" strike="noStrike">
                <a:solidFill>
                  <a:srgbClr val="9900cc"/>
                </a:solidFill>
                <a:latin typeface="Times New Roman"/>
                <a:ea typeface="ＭＳ Ｐゴシック"/>
              </a:rPr>
              <a:t>Rez</a:t>
            </a:r>
            <a:r>
              <a:rPr b="0" lang="en-US" sz="1800" spc="-1" strike="noStrike">
                <a:solidFill>
                  <a:srgbClr val="9900cc"/>
                </a:solidFill>
                <a:latin typeface="Times New Roman"/>
                <a:ea typeface="ＭＳ Ｐゴシック"/>
              </a:rPr>
              <a:t>, Czech Republic</a:t>
            </a:r>
            <a:endParaRPr b="0" lang="en-GB" sz="1800" spc="-1" strike="noStrike">
              <a:latin typeface="Arial"/>
            </a:endParaRPr>
          </a:p>
        </p:txBody>
      </p:sp>
      <p:sp>
        <p:nvSpPr>
          <p:cNvPr id="834" name="Rectangle 27"/>
          <p:cNvSpPr/>
          <p:nvPr/>
        </p:nvSpPr>
        <p:spPr>
          <a:xfrm>
            <a:off x="0" y="2467080"/>
            <a:ext cx="460800" cy="532440"/>
          </a:xfrm>
          <a:prstGeom prst="rect">
            <a:avLst/>
          </a:prstGeom>
          <a:noFill/>
          <a:ln w="0">
            <a:noFill/>
          </a:ln>
        </p:spPr>
        <p:style>
          <a:lnRef idx="0"/>
          <a:fillRef idx="0"/>
          <a:effectRef idx="0"/>
          <a:fontRef idx="minor"/>
        </p:style>
      </p:sp>
      <p:sp>
        <p:nvSpPr>
          <p:cNvPr id="835" name="Rectangle 28"/>
          <p:cNvSpPr/>
          <p:nvPr/>
        </p:nvSpPr>
        <p:spPr>
          <a:xfrm>
            <a:off x="5030640" y="1751040"/>
            <a:ext cx="4101120" cy="47520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IFIN-HH</a:t>
            </a:r>
            <a:br>
              <a:rPr sz="1800"/>
            </a:br>
            <a:r>
              <a:rPr b="0" lang="en-US" sz="1800" spc="-1" strike="noStrike">
                <a:solidFill>
                  <a:srgbClr val="000000"/>
                </a:solidFill>
                <a:latin typeface="Times New Roman"/>
                <a:ea typeface="ＭＳ Ｐゴシック"/>
              </a:rPr>
              <a:t>                        </a:t>
            </a:r>
            <a:r>
              <a:rPr b="0" i="1" lang="en-US" sz="1800" spc="-1" strike="noStrike">
                <a:solidFill>
                  <a:srgbClr val="9900cc"/>
                </a:solidFill>
                <a:latin typeface="Times New Roman"/>
                <a:ea typeface="ＭＳ Ｐゴシック"/>
              </a:rPr>
              <a:t>Bucharest</a:t>
            </a:r>
            <a:r>
              <a:rPr b="0" lang="en-US" sz="1800" spc="-1" strike="noStrike">
                <a:solidFill>
                  <a:srgbClr val="9900cc"/>
                </a:solidFill>
                <a:latin typeface="Times New Roman"/>
                <a:ea typeface="ＭＳ Ｐゴシック"/>
              </a:rPr>
              <a:t>,  Romania</a:t>
            </a:r>
            <a:endParaRPr b="0" lang="en-GB" sz="1800" spc="-1" strike="noStrike">
              <a:latin typeface="Arial"/>
            </a:endParaRPr>
          </a:p>
        </p:txBody>
      </p:sp>
      <p:sp>
        <p:nvSpPr>
          <p:cNvPr id="836" name="Rectangle 29"/>
          <p:cNvSpPr/>
          <p:nvPr/>
        </p:nvSpPr>
        <p:spPr>
          <a:xfrm>
            <a:off x="4535640" y="1949400"/>
            <a:ext cx="468720" cy="505440"/>
          </a:xfrm>
          <a:prstGeom prst="rect">
            <a:avLst/>
          </a:prstGeom>
          <a:noFill/>
          <a:ln w="0">
            <a:noFill/>
          </a:ln>
        </p:spPr>
        <p:style>
          <a:lnRef idx="0"/>
          <a:fillRef idx="0"/>
          <a:effectRef idx="0"/>
          <a:fontRef idx="minor"/>
        </p:style>
      </p:sp>
      <p:sp>
        <p:nvSpPr>
          <p:cNvPr id="837" name="Rectangle 30"/>
          <p:cNvSpPr/>
          <p:nvPr/>
        </p:nvSpPr>
        <p:spPr>
          <a:xfrm>
            <a:off x="608040" y="2163600"/>
            <a:ext cx="3951720" cy="50544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Institute of Physics ASCR </a:t>
            </a:r>
            <a:br>
              <a:rPr sz="1800"/>
            </a:br>
            <a:r>
              <a:rPr b="0" lang="en-US" sz="1800" spc="-1" strike="noStrike">
                <a:solidFill>
                  <a:srgbClr val="000000"/>
                </a:solidFill>
                <a:latin typeface="Times New Roman"/>
                <a:ea typeface="ＭＳ Ｐゴシック"/>
              </a:rPr>
              <a:t>                       </a:t>
            </a:r>
            <a:r>
              <a:rPr b="0" i="1" lang="en-US" sz="1800" spc="-1" strike="noStrike">
                <a:solidFill>
                  <a:srgbClr val="9900cc"/>
                </a:solidFill>
                <a:latin typeface="Times New Roman"/>
                <a:ea typeface="ＭＳ Ｐゴシック"/>
              </a:rPr>
              <a:t>Prague</a:t>
            </a:r>
            <a:r>
              <a:rPr b="0" lang="en-US" sz="1800" spc="-1" strike="noStrike">
                <a:solidFill>
                  <a:srgbClr val="9900cc"/>
                </a:solidFill>
                <a:latin typeface="Times New Roman"/>
                <a:ea typeface="ＭＳ Ｐゴシック"/>
              </a:rPr>
              <a:t>, Czech Republic</a:t>
            </a:r>
            <a:endParaRPr b="0" lang="en-GB" sz="1800" spc="-1" strike="noStrike">
              <a:latin typeface="Arial"/>
            </a:endParaRPr>
          </a:p>
        </p:txBody>
      </p:sp>
      <p:sp>
        <p:nvSpPr>
          <p:cNvPr id="838" name="Rectangle 31"/>
          <p:cNvSpPr/>
          <p:nvPr/>
        </p:nvSpPr>
        <p:spPr>
          <a:xfrm>
            <a:off x="0" y="1949400"/>
            <a:ext cx="460800" cy="505440"/>
          </a:xfrm>
          <a:prstGeom prst="rect">
            <a:avLst/>
          </a:prstGeom>
          <a:noFill/>
          <a:ln w="0">
            <a:noFill/>
          </a:ln>
        </p:spPr>
        <p:style>
          <a:lnRef idx="0"/>
          <a:fillRef idx="0"/>
          <a:effectRef idx="0"/>
          <a:fontRef idx="minor"/>
        </p:style>
      </p:sp>
      <p:sp>
        <p:nvSpPr>
          <p:cNvPr id="839" name="Rectangle 32"/>
          <p:cNvSpPr/>
          <p:nvPr/>
        </p:nvSpPr>
        <p:spPr>
          <a:xfrm>
            <a:off x="5016600" y="1052640"/>
            <a:ext cx="4115160" cy="50544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Tokyo Metropolitan University </a:t>
            </a:r>
            <a:endParaRPr b="0" lang="en-GB" sz="1800" spc="-1" strike="noStrike">
              <a:latin typeface="Arial"/>
            </a:endParaRPr>
          </a:p>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                                  </a:t>
            </a:r>
            <a:r>
              <a:rPr b="0" i="1" lang="en-US" sz="1800" spc="-1" strike="noStrike">
                <a:solidFill>
                  <a:srgbClr val="9900cc"/>
                </a:solidFill>
                <a:latin typeface="Times New Roman"/>
                <a:ea typeface="ＭＳ Ｐゴシック"/>
              </a:rPr>
              <a:t>Tokyo,</a:t>
            </a:r>
            <a:r>
              <a:rPr b="0" lang="en-US" sz="1800" spc="-1" strike="noStrike">
                <a:solidFill>
                  <a:srgbClr val="000000"/>
                </a:solidFill>
                <a:latin typeface="Times New Roman"/>
                <a:ea typeface="ＭＳ Ｐゴシック"/>
              </a:rPr>
              <a:t>  </a:t>
            </a:r>
            <a:r>
              <a:rPr b="0" lang="en-US" sz="1800" spc="-1" strike="noStrike">
                <a:solidFill>
                  <a:srgbClr val="9900cc"/>
                </a:solidFill>
                <a:latin typeface="Times New Roman"/>
                <a:ea typeface="ＭＳ Ｐゴシック"/>
              </a:rPr>
              <a:t>Japan</a:t>
            </a:r>
            <a:endParaRPr b="0" lang="en-GB" sz="1800" spc="-1" strike="noStrike">
              <a:latin typeface="Arial"/>
            </a:endParaRPr>
          </a:p>
        </p:txBody>
      </p:sp>
      <p:sp>
        <p:nvSpPr>
          <p:cNvPr id="840" name="Rectangle 33"/>
          <p:cNvSpPr/>
          <p:nvPr/>
        </p:nvSpPr>
        <p:spPr>
          <a:xfrm>
            <a:off x="4535640" y="1432080"/>
            <a:ext cx="468720" cy="505440"/>
          </a:xfrm>
          <a:prstGeom prst="rect">
            <a:avLst/>
          </a:prstGeom>
          <a:noFill/>
          <a:ln w="0">
            <a:noFill/>
          </a:ln>
        </p:spPr>
        <p:style>
          <a:lnRef idx="0"/>
          <a:fillRef idx="0"/>
          <a:effectRef idx="0"/>
          <a:fontRef idx="minor"/>
        </p:style>
      </p:sp>
      <p:sp>
        <p:nvSpPr>
          <p:cNvPr id="841" name="Rectangle 34"/>
          <p:cNvSpPr/>
          <p:nvPr/>
        </p:nvSpPr>
        <p:spPr>
          <a:xfrm>
            <a:off x="608040" y="1433520"/>
            <a:ext cx="3951720" cy="50544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Czech Technical University </a:t>
            </a:r>
            <a:br>
              <a:rPr sz="1800"/>
            </a:br>
            <a:r>
              <a:rPr b="0" lang="en-US" sz="1800" spc="-1" strike="noStrike">
                <a:solidFill>
                  <a:srgbClr val="000000"/>
                </a:solidFill>
                <a:latin typeface="Times New Roman"/>
                <a:ea typeface="ＭＳ Ｐゴシック"/>
              </a:rPr>
              <a:t>                       </a:t>
            </a:r>
            <a:r>
              <a:rPr b="0" i="1" lang="en-US" sz="1800" spc="-1" strike="noStrike">
                <a:solidFill>
                  <a:srgbClr val="9900cc"/>
                </a:solidFill>
                <a:latin typeface="Times New Roman"/>
                <a:ea typeface="ＭＳ Ｐゴシック"/>
              </a:rPr>
              <a:t>Prague</a:t>
            </a:r>
            <a:r>
              <a:rPr b="0" lang="en-US" sz="1800" spc="-1" strike="noStrike">
                <a:solidFill>
                  <a:srgbClr val="9900cc"/>
                </a:solidFill>
                <a:latin typeface="Times New Roman"/>
                <a:ea typeface="ＭＳ Ｐゴシック"/>
              </a:rPr>
              <a:t>, Czech Republic</a:t>
            </a:r>
            <a:endParaRPr b="0" lang="en-GB" sz="1800" spc="-1" strike="noStrike">
              <a:latin typeface="Arial"/>
            </a:endParaRPr>
          </a:p>
        </p:txBody>
      </p:sp>
      <p:sp>
        <p:nvSpPr>
          <p:cNvPr id="842" name="Rectangle 35"/>
          <p:cNvSpPr/>
          <p:nvPr/>
        </p:nvSpPr>
        <p:spPr>
          <a:xfrm>
            <a:off x="0" y="1432080"/>
            <a:ext cx="460800" cy="505440"/>
          </a:xfrm>
          <a:prstGeom prst="rect">
            <a:avLst/>
          </a:prstGeom>
          <a:noFill/>
          <a:ln w="0">
            <a:noFill/>
          </a:ln>
        </p:spPr>
        <p:style>
          <a:lnRef idx="0"/>
          <a:fillRef idx="0"/>
          <a:effectRef idx="0"/>
          <a:fontRef idx="minor"/>
        </p:style>
      </p:sp>
      <p:sp>
        <p:nvSpPr>
          <p:cNvPr id="843" name="Line 36"/>
          <p:cNvSpPr/>
          <p:nvPr/>
        </p:nvSpPr>
        <p:spPr>
          <a:xfrm>
            <a:off x="0" y="1949400"/>
            <a:ext cx="9144000" cy="1440"/>
          </a:xfrm>
          <a:prstGeom prst="line">
            <a:avLst/>
          </a:prstGeom>
          <a:ln w="0">
            <a:noFill/>
          </a:ln>
        </p:spPr>
        <p:style>
          <a:lnRef idx="0"/>
          <a:fillRef idx="0"/>
          <a:effectRef idx="0"/>
          <a:fontRef idx="minor"/>
        </p:style>
      </p:sp>
      <p:sp>
        <p:nvSpPr>
          <p:cNvPr id="844" name="Line 37"/>
          <p:cNvSpPr/>
          <p:nvPr/>
        </p:nvSpPr>
        <p:spPr>
          <a:xfrm>
            <a:off x="0" y="2466720"/>
            <a:ext cx="9144000" cy="1800"/>
          </a:xfrm>
          <a:prstGeom prst="line">
            <a:avLst/>
          </a:prstGeom>
          <a:ln w="0">
            <a:noFill/>
          </a:ln>
        </p:spPr>
        <p:style>
          <a:lnRef idx="0"/>
          <a:fillRef idx="0"/>
          <a:effectRef idx="0"/>
          <a:fontRef idx="minor"/>
        </p:style>
      </p:sp>
      <p:sp>
        <p:nvSpPr>
          <p:cNvPr id="845" name="Line 38"/>
          <p:cNvSpPr/>
          <p:nvPr/>
        </p:nvSpPr>
        <p:spPr>
          <a:xfrm>
            <a:off x="0" y="3011400"/>
            <a:ext cx="9144000" cy="1440"/>
          </a:xfrm>
          <a:prstGeom prst="line">
            <a:avLst/>
          </a:prstGeom>
          <a:ln w="0">
            <a:noFill/>
          </a:ln>
        </p:spPr>
        <p:style>
          <a:lnRef idx="0"/>
          <a:fillRef idx="0"/>
          <a:effectRef idx="0"/>
          <a:fontRef idx="minor"/>
        </p:style>
      </p:sp>
      <p:sp>
        <p:nvSpPr>
          <p:cNvPr id="846" name="Line 39"/>
          <p:cNvSpPr/>
          <p:nvPr/>
        </p:nvSpPr>
        <p:spPr>
          <a:xfrm>
            <a:off x="0" y="3429000"/>
            <a:ext cx="9144000" cy="1440"/>
          </a:xfrm>
          <a:prstGeom prst="line">
            <a:avLst/>
          </a:prstGeom>
          <a:ln w="0">
            <a:noFill/>
          </a:ln>
        </p:spPr>
        <p:style>
          <a:lnRef idx="0"/>
          <a:fillRef idx="0"/>
          <a:effectRef idx="0"/>
          <a:fontRef idx="minor"/>
        </p:style>
      </p:sp>
      <p:sp>
        <p:nvSpPr>
          <p:cNvPr id="847" name="Line 40"/>
          <p:cNvSpPr/>
          <p:nvPr/>
        </p:nvSpPr>
        <p:spPr>
          <a:xfrm>
            <a:off x="0" y="4046400"/>
            <a:ext cx="9144000" cy="1440"/>
          </a:xfrm>
          <a:prstGeom prst="line">
            <a:avLst/>
          </a:prstGeom>
          <a:ln w="0">
            <a:noFill/>
          </a:ln>
        </p:spPr>
        <p:style>
          <a:lnRef idx="0"/>
          <a:fillRef idx="0"/>
          <a:effectRef idx="0"/>
          <a:fontRef idx="minor"/>
        </p:style>
      </p:sp>
      <p:sp>
        <p:nvSpPr>
          <p:cNvPr id="848" name="Line 41"/>
          <p:cNvSpPr/>
          <p:nvPr/>
        </p:nvSpPr>
        <p:spPr>
          <a:xfrm>
            <a:off x="0" y="4518000"/>
            <a:ext cx="9144000" cy="1440"/>
          </a:xfrm>
          <a:prstGeom prst="line">
            <a:avLst/>
          </a:prstGeom>
          <a:ln w="0">
            <a:noFill/>
          </a:ln>
        </p:spPr>
        <p:style>
          <a:lnRef idx="0"/>
          <a:fillRef idx="0"/>
          <a:effectRef idx="0"/>
          <a:fontRef idx="minor"/>
        </p:style>
      </p:sp>
      <p:sp>
        <p:nvSpPr>
          <p:cNvPr id="849" name="Line 42"/>
          <p:cNvSpPr/>
          <p:nvPr/>
        </p:nvSpPr>
        <p:spPr>
          <a:xfrm>
            <a:off x="0" y="5081400"/>
            <a:ext cx="9144000" cy="1440"/>
          </a:xfrm>
          <a:prstGeom prst="line">
            <a:avLst/>
          </a:prstGeom>
          <a:ln w="0">
            <a:noFill/>
          </a:ln>
        </p:spPr>
        <p:style>
          <a:lnRef idx="0"/>
          <a:fillRef idx="0"/>
          <a:effectRef idx="0"/>
          <a:fontRef idx="minor"/>
        </p:style>
      </p:sp>
      <p:sp>
        <p:nvSpPr>
          <p:cNvPr id="850" name="Line 43"/>
          <p:cNvSpPr/>
          <p:nvPr/>
        </p:nvSpPr>
        <p:spPr>
          <a:xfrm>
            <a:off x="0" y="5599080"/>
            <a:ext cx="9144000" cy="1440"/>
          </a:xfrm>
          <a:prstGeom prst="line">
            <a:avLst/>
          </a:prstGeom>
          <a:ln w="0">
            <a:noFill/>
          </a:ln>
        </p:spPr>
        <p:style>
          <a:lnRef idx="0"/>
          <a:fillRef idx="0"/>
          <a:effectRef idx="0"/>
          <a:fontRef idx="minor"/>
        </p:style>
      </p:sp>
      <p:sp>
        <p:nvSpPr>
          <p:cNvPr id="851" name="Line 44"/>
          <p:cNvSpPr/>
          <p:nvPr/>
        </p:nvSpPr>
        <p:spPr>
          <a:xfrm>
            <a:off x="0" y="6116400"/>
            <a:ext cx="9144000" cy="1800"/>
          </a:xfrm>
          <a:prstGeom prst="line">
            <a:avLst/>
          </a:prstGeom>
          <a:ln w="0">
            <a:noFill/>
          </a:ln>
        </p:spPr>
        <p:style>
          <a:lnRef idx="0"/>
          <a:fillRef idx="0"/>
          <a:effectRef idx="0"/>
          <a:fontRef idx="minor"/>
        </p:style>
      </p:sp>
      <p:sp>
        <p:nvSpPr>
          <p:cNvPr id="852" name="Line 45"/>
          <p:cNvSpPr/>
          <p:nvPr/>
        </p:nvSpPr>
        <p:spPr>
          <a:xfrm>
            <a:off x="0" y="914400"/>
            <a:ext cx="1440" cy="5202000"/>
          </a:xfrm>
          <a:prstGeom prst="line">
            <a:avLst/>
          </a:prstGeom>
          <a:ln w="0">
            <a:noFill/>
          </a:ln>
        </p:spPr>
        <p:style>
          <a:lnRef idx="0"/>
          <a:fillRef idx="0"/>
          <a:effectRef idx="0"/>
          <a:fontRef idx="minor"/>
        </p:style>
      </p:sp>
      <p:sp>
        <p:nvSpPr>
          <p:cNvPr id="853" name="Line 46"/>
          <p:cNvSpPr/>
          <p:nvPr/>
        </p:nvSpPr>
        <p:spPr>
          <a:xfrm>
            <a:off x="473040" y="914400"/>
            <a:ext cx="1440" cy="5202000"/>
          </a:xfrm>
          <a:prstGeom prst="line">
            <a:avLst/>
          </a:prstGeom>
          <a:ln w="0">
            <a:noFill/>
          </a:ln>
        </p:spPr>
        <p:style>
          <a:lnRef idx="0"/>
          <a:fillRef idx="0"/>
          <a:effectRef idx="0"/>
          <a:fontRef idx="minor"/>
        </p:style>
      </p:sp>
      <p:sp>
        <p:nvSpPr>
          <p:cNvPr id="854" name="Line 47"/>
          <p:cNvSpPr/>
          <p:nvPr/>
        </p:nvSpPr>
        <p:spPr>
          <a:xfrm>
            <a:off x="4535280" y="914400"/>
            <a:ext cx="1440" cy="5202000"/>
          </a:xfrm>
          <a:prstGeom prst="line">
            <a:avLst/>
          </a:prstGeom>
          <a:ln w="0">
            <a:noFill/>
          </a:ln>
        </p:spPr>
        <p:style>
          <a:lnRef idx="0"/>
          <a:fillRef idx="0"/>
          <a:effectRef idx="0"/>
          <a:fontRef idx="minor"/>
        </p:style>
      </p:sp>
      <p:sp>
        <p:nvSpPr>
          <p:cNvPr id="855" name="Line 48"/>
          <p:cNvSpPr/>
          <p:nvPr/>
        </p:nvSpPr>
        <p:spPr>
          <a:xfrm>
            <a:off x="5016240" y="914400"/>
            <a:ext cx="1800" cy="5202000"/>
          </a:xfrm>
          <a:prstGeom prst="line">
            <a:avLst/>
          </a:prstGeom>
          <a:ln w="0">
            <a:noFill/>
          </a:ln>
        </p:spPr>
        <p:style>
          <a:lnRef idx="0"/>
          <a:fillRef idx="0"/>
          <a:effectRef idx="0"/>
          <a:fontRef idx="minor"/>
        </p:style>
      </p:sp>
      <p:sp>
        <p:nvSpPr>
          <p:cNvPr id="856" name="Line 49"/>
          <p:cNvSpPr/>
          <p:nvPr/>
        </p:nvSpPr>
        <p:spPr>
          <a:xfrm>
            <a:off x="9144000" y="914400"/>
            <a:ext cx="1440" cy="5202000"/>
          </a:xfrm>
          <a:prstGeom prst="line">
            <a:avLst/>
          </a:prstGeom>
          <a:ln w="0">
            <a:noFill/>
          </a:ln>
        </p:spPr>
        <p:style>
          <a:lnRef idx="0"/>
          <a:fillRef idx="0"/>
          <a:effectRef idx="0"/>
          <a:fontRef idx="minor"/>
        </p:style>
      </p:sp>
      <p:pic>
        <p:nvPicPr>
          <p:cNvPr id="857" name="Picture 50" descr=""/>
          <p:cNvPicPr/>
          <p:nvPr/>
        </p:nvPicPr>
        <p:blipFill>
          <a:blip r:embed="rId1"/>
          <a:stretch/>
        </p:blipFill>
        <p:spPr>
          <a:xfrm>
            <a:off x="195120" y="6108840"/>
            <a:ext cx="402120" cy="281520"/>
          </a:xfrm>
          <a:prstGeom prst="rect">
            <a:avLst/>
          </a:prstGeom>
          <a:ln w="3240">
            <a:solidFill>
              <a:srgbClr val="000000"/>
            </a:solidFill>
            <a:miter/>
          </a:ln>
        </p:spPr>
      </p:pic>
      <p:pic>
        <p:nvPicPr>
          <p:cNvPr id="858" name="Picture 51" descr=""/>
          <p:cNvPicPr/>
          <p:nvPr/>
        </p:nvPicPr>
        <p:blipFill>
          <a:blip r:embed="rId2"/>
          <a:stretch/>
        </p:blipFill>
        <p:spPr>
          <a:xfrm>
            <a:off x="4597560" y="1066680"/>
            <a:ext cx="349560" cy="259200"/>
          </a:xfrm>
          <a:prstGeom prst="rect">
            <a:avLst/>
          </a:prstGeom>
          <a:ln w="3240">
            <a:solidFill>
              <a:srgbClr val="000000"/>
            </a:solidFill>
            <a:miter/>
          </a:ln>
        </p:spPr>
      </p:pic>
      <p:pic>
        <p:nvPicPr>
          <p:cNvPr id="859" name="Picture 52" descr=""/>
          <p:cNvPicPr/>
          <p:nvPr/>
        </p:nvPicPr>
        <p:blipFill>
          <a:blip r:embed="rId3"/>
          <a:stretch/>
        </p:blipFill>
        <p:spPr>
          <a:xfrm>
            <a:off x="4572000" y="4546440"/>
            <a:ext cx="375120" cy="243360"/>
          </a:xfrm>
          <a:prstGeom prst="rect">
            <a:avLst/>
          </a:prstGeom>
          <a:ln w="9360">
            <a:solidFill>
              <a:srgbClr val="000000"/>
            </a:solidFill>
            <a:miter/>
          </a:ln>
        </p:spPr>
      </p:pic>
      <p:pic>
        <p:nvPicPr>
          <p:cNvPr id="860" name="Picture 53" descr=""/>
          <p:cNvPicPr/>
          <p:nvPr/>
        </p:nvPicPr>
        <p:blipFill>
          <a:blip r:embed="rId4"/>
          <a:stretch/>
        </p:blipFill>
        <p:spPr>
          <a:xfrm>
            <a:off x="4572000" y="5265720"/>
            <a:ext cx="241920" cy="240120"/>
          </a:xfrm>
          <a:prstGeom prst="rect">
            <a:avLst/>
          </a:prstGeom>
          <a:ln w="9360">
            <a:solidFill>
              <a:srgbClr val="000000"/>
            </a:solidFill>
            <a:miter/>
          </a:ln>
        </p:spPr>
      </p:pic>
      <p:pic>
        <p:nvPicPr>
          <p:cNvPr id="861" name="Picture 54" descr=""/>
          <p:cNvPicPr/>
          <p:nvPr/>
        </p:nvPicPr>
        <p:blipFill>
          <a:blip r:embed="rId5"/>
          <a:stretch/>
        </p:blipFill>
        <p:spPr>
          <a:xfrm>
            <a:off x="4572000" y="3240000"/>
            <a:ext cx="371880" cy="238680"/>
          </a:xfrm>
          <a:prstGeom prst="rect">
            <a:avLst/>
          </a:prstGeom>
          <a:ln w="3240">
            <a:solidFill>
              <a:srgbClr val="000000"/>
            </a:solidFill>
            <a:miter/>
          </a:ln>
        </p:spPr>
      </p:pic>
      <p:pic>
        <p:nvPicPr>
          <p:cNvPr id="862" name="Picture 55" descr=""/>
          <p:cNvPicPr/>
          <p:nvPr/>
        </p:nvPicPr>
        <p:blipFill>
          <a:blip r:embed="rId6"/>
          <a:stretch/>
        </p:blipFill>
        <p:spPr>
          <a:xfrm>
            <a:off x="4584600" y="3922560"/>
            <a:ext cx="371880" cy="238680"/>
          </a:xfrm>
          <a:prstGeom prst="rect">
            <a:avLst/>
          </a:prstGeom>
          <a:ln w="3240">
            <a:solidFill>
              <a:srgbClr val="000000"/>
            </a:solidFill>
            <a:miter/>
          </a:ln>
        </p:spPr>
      </p:pic>
      <p:pic>
        <p:nvPicPr>
          <p:cNvPr id="863" name="Picture 56" descr=""/>
          <p:cNvPicPr/>
          <p:nvPr/>
        </p:nvPicPr>
        <p:blipFill>
          <a:blip r:embed="rId7"/>
          <a:stretch/>
        </p:blipFill>
        <p:spPr>
          <a:xfrm>
            <a:off x="4584600" y="1795320"/>
            <a:ext cx="371880" cy="240120"/>
          </a:xfrm>
          <a:prstGeom prst="rect">
            <a:avLst/>
          </a:prstGeom>
          <a:ln w="12600">
            <a:solidFill>
              <a:srgbClr val="000000"/>
            </a:solidFill>
            <a:miter/>
          </a:ln>
        </p:spPr>
      </p:pic>
      <p:pic>
        <p:nvPicPr>
          <p:cNvPr id="864" name="Picture 57" descr=""/>
          <p:cNvPicPr/>
          <p:nvPr/>
        </p:nvPicPr>
        <p:blipFill>
          <a:blip r:embed="rId8"/>
          <a:stretch/>
        </p:blipFill>
        <p:spPr>
          <a:xfrm>
            <a:off x="4559400" y="2487600"/>
            <a:ext cx="443520" cy="305280"/>
          </a:xfrm>
          <a:prstGeom prst="rect">
            <a:avLst/>
          </a:prstGeom>
          <a:ln w="0">
            <a:noFill/>
          </a:ln>
        </p:spPr>
      </p:pic>
      <p:pic>
        <p:nvPicPr>
          <p:cNvPr id="865" name="Picture 58" descr=""/>
          <p:cNvPicPr/>
          <p:nvPr/>
        </p:nvPicPr>
        <p:blipFill>
          <a:blip r:embed="rId9"/>
          <a:stretch/>
        </p:blipFill>
        <p:spPr>
          <a:xfrm>
            <a:off x="4573440" y="5989680"/>
            <a:ext cx="241920" cy="241920"/>
          </a:xfrm>
          <a:prstGeom prst="rect">
            <a:avLst/>
          </a:prstGeom>
          <a:ln w="9360">
            <a:solidFill>
              <a:srgbClr val="000000"/>
            </a:solidFill>
            <a:miter/>
          </a:ln>
        </p:spPr>
      </p:pic>
      <p:pic>
        <p:nvPicPr>
          <p:cNvPr id="866" name="Picture 59" descr=""/>
          <p:cNvPicPr/>
          <p:nvPr/>
        </p:nvPicPr>
        <p:blipFill>
          <a:blip r:embed="rId10"/>
          <a:stretch/>
        </p:blipFill>
        <p:spPr>
          <a:xfrm>
            <a:off x="190440" y="2238480"/>
            <a:ext cx="375120" cy="236880"/>
          </a:xfrm>
          <a:prstGeom prst="rect">
            <a:avLst/>
          </a:prstGeom>
          <a:ln w="3240">
            <a:solidFill>
              <a:srgbClr val="000000"/>
            </a:solidFill>
            <a:miter/>
          </a:ln>
        </p:spPr>
      </p:pic>
      <p:pic>
        <p:nvPicPr>
          <p:cNvPr id="867" name="Picture 60" descr=""/>
          <p:cNvPicPr/>
          <p:nvPr/>
        </p:nvPicPr>
        <p:blipFill>
          <a:blip r:embed="rId11"/>
          <a:stretch/>
        </p:blipFill>
        <p:spPr>
          <a:xfrm>
            <a:off x="182520" y="2886120"/>
            <a:ext cx="375120" cy="238680"/>
          </a:xfrm>
          <a:prstGeom prst="rect">
            <a:avLst/>
          </a:prstGeom>
          <a:ln w="3240">
            <a:solidFill>
              <a:srgbClr val="000000"/>
            </a:solidFill>
            <a:miter/>
          </a:ln>
        </p:spPr>
      </p:pic>
      <p:pic>
        <p:nvPicPr>
          <p:cNvPr id="868" name="Picture 61" descr=""/>
          <p:cNvPicPr/>
          <p:nvPr/>
        </p:nvPicPr>
        <p:blipFill>
          <a:blip r:embed="rId12"/>
          <a:stretch/>
        </p:blipFill>
        <p:spPr>
          <a:xfrm>
            <a:off x="177840" y="4848120"/>
            <a:ext cx="406800" cy="290880"/>
          </a:xfrm>
          <a:prstGeom prst="rect">
            <a:avLst/>
          </a:prstGeom>
          <a:ln w="3240">
            <a:solidFill>
              <a:srgbClr val="000000"/>
            </a:solidFill>
            <a:miter/>
          </a:ln>
        </p:spPr>
      </p:pic>
      <p:pic>
        <p:nvPicPr>
          <p:cNvPr id="869" name="Picture 62" descr=""/>
          <p:cNvPicPr/>
          <p:nvPr/>
        </p:nvPicPr>
        <p:blipFill>
          <a:blip r:embed="rId13"/>
          <a:stretch/>
        </p:blipFill>
        <p:spPr>
          <a:xfrm>
            <a:off x="166680" y="4257720"/>
            <a:ext cx="371880" cy="240120"/>
          </a:xfrm>
          <a:prstGeom prst="rect">
            <a:avLst/>
          </a:prstGeom>
          <a:ln w="3240">
            <a:solidFill>
              <a:srgbClr val="000000"/>
            </a:solidFill>
            <a:miter/>
          </a:ln>
        </p:spPr>
      </p:pic>
      <p:pic>
        <p:nvPicPr>
          <p:cNvPr id="870" name="Picture 63" descr=""/>
          <p:cNvPicPr/>
          <p:nvPr/>
        </p:nvPicPr>
        <p:blipFill>
          <a:blip r:embed="rId14"/>
          <a:stretch/>
        </p:blipFill>
        <p:spPr>
          <a:xfrm>
            <a:off x="258840" y="870120"/>
            <a:ext cx="340200" cy="336960"/>
          </a:xfrm>
          <a:prstGeom prst="rect">
            <a:avLst/>
          </a:prstGeom>
          <a:ln w="0">
            <a:noFill/>
          </a:ln>
        </p:spPr>
      </p:pic>
      <p:pic>
        <p:nvPicPr>
          <p:cNvPr id="871" name="Picture 64" descr=""/>
          <p:cNvPicPr/>
          <p:nvPr/>
        </p:nvPicPr>
        <p:blipFill>
          <a:blip r:embed="rId15"/>
          <a:stretch/>
        </p:blipFill>
        <p:spPr>
          <a:xfrm>
            <a:off x="163440" y="3613320"/>
            <a:ext cx="371880" cy="240120"/>
          </a:xfrm>
          <a:prstGeom prst="rect">
            <a:avLst/>
          </a:prstGeom>
          <a:ln w="3240">
            <a:solidFill>
              <a:srgbClr val="000000"/>
            </a:solidFill>
            <a:miter/>
          </a:ln>
        </p:spPr>
      </p:pic>
      <p:pic>
        <p:nvPicPr>
          <p:cNvPr id="872" name="Picture 65" descr=""/>
          <p:cNvPicPr/>
          <p:nvPr/>
        </p:nvPicPr>
        <p:blipFill>
          <a:blip r:embed="rId16"/>
          <a:stretch/>
        </p:blipFill>
        <p:spPr>
          <a:xfrm>
            <a:off x="201600" y="1538280"/>
            <a:ext cx="386280" cy="244800"/>
          </a:xfrm>
          <a:prstGeom prst="rect">
            <a:avLst/>
          </a:prstGeom>
          <a:ln w="3240">
            <a:solidFill>
              <a:srgbClr val="000000"/>
            </a:solidFill>
            <a:miter/>
          </a:ln>
        </p:spPr>
      </p:pic>
      <p:sp>
        <p:nvSpPr>
          <p:cNvPr id="873" name="Rectangle 67"/>
          <p:cNvSpPr/>
          <p:nvPr/>
        </p:nvSpPr>
        <p:spPr>
          <a:xfrm>
            <a:off x="5016600" y="5937120"/>
            <a:ext cx="4115160" cy="47844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Zurich University </a:t>
            </a:r>
            <a:endParaRPr b="0" lang="en-GB" sz="1800" spc="-1" strike="noStrike">
              <a:latin typeface="Arial"/>
            </a:endParaRPr>
          </a:p>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                           </a:t>
            </a:r>
            <a:r>
              <a:rPr b="0" i="1" lang="en-US" sz="1800" spc="-1" strike="noStrike">
                <a:solidFill>
                  <a:srgbClr val="9900cc"/>
                </a:solidFill>
                <a:latin typeface="Times New Roman"/>
                <a:ea typeface="ＭＳ Ｐゴシック"/>
              </a:rPr>
              <a:t>Zurich,</a:t>
            </a:r>
            <a:r>
              <a:rPr b="0" lang="en-US" sz="1800" spc="-1" strike="noStrike">
                <a:solidFill>
                  <a:srgbClr val="000000"/>
                </a:solidFill>
                <a:latin typeface="Times New Roman"/>
                <a:ea typeface="ＭＳ Ｐゴシック"/>
              </a:rPr>
              <a:t> </a:t>
            </a:r>
            <a:r>
              <a:rPr b="0" lang="en-US" sz="1800" spc="-1" strike="noStrike">
                <a:solidFill>
                  <a:srgbClr val="9900cc"/>
                </a:solidFill>
                <a:latin typeface="Times New Roman"/>
                <a:ea typeface="ＭＳ Ｐゴシック"/>
              </a:rPr>
              <a:t>Switzerland</a:t>
            </a:r>
            <a:endParaRPr b="0" lang="en-GB" sz="1800" spc="-1" strike="noStrike">
              <a:latin typeface="Arial"/>
            </a:endParaRPr>
          </a:p>
        </p:txBody>
      </p:sp>
      <p:pic>
        <p:nvPicPr>
          <p:cNvPr id="874" name="Picture 68" descr=""/>
          <p:cNvPicPr/>
          <p:nvPr/>
        </p:nvPicPr>
        <p:blipFill>
          <a:blip r:embed="rId17"/>
          <a:stretch/>
        </p:blipFill>
        <p:spPr>
          <a:xfrm>
            <a:off x="176040" y="5460840"/>
            <a:ext cx="402120" cy="265680"/>
          </a:xfrm>
          <a:prstGeom prst="rect">
            <a:avLst/>
          </a:prstGeom>
          <a:ln w="3240">
            <a:solidFill>
              <a:srgbClr val="000000"/>
            </a:solidFill>
            <a:miter/>
          </a:ln>
        </p:spPr>
      </p:pic>
      <p:sp>
        <p:nvSpPr>
          <p:cNvPr id="875" name="Rectangle 69"/>
          <p:cNvSpPr/>
          <p:nvPr/>
        </p:nvSpPr>
        <p:spPr>
          <a:xfrm>
            <a:off x="644400" y="6067440"/>
            <a:ext cx="3908880" cy="462600"/>
          </a:xfrm>
          <a:prstGeom prst="rect">
            <a:avLst/>
          </a:prstGeom>
          <a:noFill/>
          <a:ln w="0">
            <a:noFill/>
          </a:ln>
        </p:spPr>
        <p:style>
          <a:lnRef idx="0"/>
          <a:fillRef idx="0"/>
          <a:effectRef idx="0"/>
          <a:fontRef idx="minor"/>
        </p:style>
        <p:txBody>
          <a:bodyPr lIns="90000" rIns="90000" tIns="104040" bIns="45000" anchor="t">
            <a:noAutofit/>
          </a:bodyPr>
          <a:p>
            <a:pPr>
              <a:lnSpc>
                <a:spcPct val="74000"/>
              </a:lnSpc>
              <a:buNone/>
              <a:tabLst>
                <a:tab algn="l" pos="723960"/>
                <a:tab algn="l" pos="1447920"/>
                <a:tab algn="l" pos="2171880"/>
                <a:tab algn="l" pos="2895480"/>
                <a:tab algn="l" pos="3619440"/>
              </a:tabLst>
            </a:pPr>
            <a:r>
              <a:rPr b="0" lang="en-US" sz="1800" spc="-1" strike="noStrike">
                <a:solidFill>
                  <a:srgbClr val="000000"/>
                </a:solidFill>
                <a:latin typeface="Times New Roman"/>
                <a:ea typeface="ＭＳ Ｐゴシック"/>
              </a:rPr>
              <a:t>Kyoto Sangyo University</a:t>
            </a:r>
            <a:br>
              <a:rPr sz="1800"/>
            </a:br>
            <a:r>
              <a:rPr b="0" lang="en-US" sz="1800" spc="-1" strike="noStrike">
                <a:solidFill>
                  <a:srgbClr val="000000"/>
                </a:solidFill>
                <a:latin typeface="Times New Roman"/>
                <a:ea typeface="ＭＳ Ｐゴシック"/>
              </a:rPr>
              <a:t>                                       </a:t>
            </a:r>
            <a:r>
              <a:rPr b="0" i="1" lang="en-US" sz="1800" spc="-1" strike="noStrike">
                <a:solidFill>
                  <a:srgbClr val="9900cc"/>
                </a:solidFill>
                <a:latin typeface="Times New Roman"/>
                <a:ea typeface="ＭＳ Ｐゴシック"/>
              </a:rPr>
              <a:t>Kyoto, </a:t>
            </a:r>
            <a:r>
              <a:rPr b="0" lang="en-US" sz="1800" spc="-1" strike="noStrike">
                <a:solidFill>
                  <a:srgbClr val="000000"/>
                </a:solidFill>
                <a:latin typeface="Times New Roman"/>
                <a:ea typeface="ＭＳ Ｐゴシック"/>
              </a:rPr>
              <a:t> </a:t>
            </a:r>
            <a:r>
              <a:rPr b="0" lang="en-US" sz="1800" spc="-1" strike="noStrike">
                <a:solidFill>
                  <a:srgbClr val="9900cc"/>
                </a:solidFill>
                <a:latin typeface="Times New Roman"/>
                <a:ea typeface="ＭＳ Ｐゴシック"/>
              </a:rPr>
              <a:t>Japan</a:t>
            </a:r>
            <a:endParaRPr b="0" lang="en-GB" sz="1800" spc="-1" strike="noStrike">
              <a:latin typeface="Arial"/>
            </a:endParaRPr>
          </a:p>
        </p:txBody>
      </p:sp>
      <p:sp>
        <p:nvSpPr>
          <p:cNvPr id="876"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DIRAC Collaboration</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37" name="Picture 1_0" descr="Fig2"/>
          <p:cNvPicPr/>
          <p:nvPr/>
        </p:nvPicPr>
        <p:blipFill>
          <a:blip r:embed="rId1"/>
          <a:stretch/>
        </p:blipFill>
        <p:spPr>
          <a:xfrm>
            <a:off x="180360" y="560880"/>
            <a:ext cx="8635320" cy="4226760"/>
          </a:xfrm>
          <a:prstGeom prst="rect">
            <a:avLst/>
          </a:prstGeom>
          <a:ln w="0">
            <a:noFill/>
          </a:ln>
        </p:spPr>
      </p:pic>
      <p:sp>
        <p:nvSpPr>
          <p:cNvPr id="1238" name="Text Box 2_1"/>
          <p:cNvSpPr/>
          <p:nvPr/>
        </p:nvSpPr>
        <p:spPr>
          <a:xfrm>
            <a:off x="388800" y="4780800"/>
            <a:ext cx="8642880" cy="1794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400" spc="-1" strike="noStrike">
                <a:solidFill>
                  <a:srgbClr val="000000"/>
                </a:solidFill>
                <a:latin typeface="Times New Roman"/>
                <a:ea typeface="DejaVu Sans"/>
              </a:rPr>
              <a:t>Fig. 2. General view of the DIRAC setup:  </a:t>
            </a:r>
            <a:endParaRPr b="0" lang="en-GB" sz="1400" spc="-1" strike="noStrike">
              <a:latin typeface="Arial"/>
            </a:endParaRPr>
          </a:p>
          <a:p>
            <a:pPr>
              <a:lnSpc>
                <a:spcPct val="100000"/>
              </a:lnSpc>
              <a:buNone/>
            </a:pPr>
            <a:r>
              <a:rPr b="0" lang="en-US" sz="1400" spc="-1" strike="noStrike">
                <a:solidFill>
                  <a:srgbClr val="000000"/>
                </a:solidFill>
                <a:latin typeface="Times New Roman"/>
                <a:ea typeface="DejaVu Sans"/>
              </a:rPr>
              <a:t>1 -- target station with insertion, showing the </a:t>
            </a:r>
            <a:r>
              <a:rPr b="0" i="1" lang="en-US" sz="1400" spc="-1" strike="noStrike">
                <a:solidFill>
                  <a:srgbClr val="000000"/>
                </a:solidFill>
                <a:latin typeface="Times New Roman"/>
                <a:ea typeface="DejaVu Sans"/>
              </a:rPr>
              <a:t>Be</a:t>
            </a:r>
            <a:r>
              <a:rPr b="0" lang="en-US" sz="1400" spc="-1" strike="noStrike">
                <a:solidFill>
                  <a:srgbClr val="000000"/>
                </a:solidFill>
                <a:latin typeface="Times New Roman"/>
                <a:ea typeface="DejaVu Sans"/>
              </a:rPr>
              <a:t> target, magnetic field and </a:t>
            </a:r>
            <a:r>
              <a:rPr b="0" i="1" lang="en-US" sz="1400" spc="-1" strike="noStrike">
                <a:solidFill>
                  <a:srgbClr val="000000"/>
                </a:solidFill>
                <a:latin typeface="Times New Roman"/>
                <a:ea typeface="DejaVu Sans"/>
              </a:rPr>
              <a:t>Pt</a:t>
            </a:r>
            <a:r>
              <a:rPr b="0" lang="en-US" sz="1400" spc="-1" strike="noStrike">
                <a:solidFill>
                  <a:srgbClr val="000000"/>
                </a:solidFill>
                <a:latin typeface="Times New Roman"/>
                <a:ea typeface="DejaVu Sans"/>
              </a:rPr>
              <a:t> breakup foil; 2 -- first shielding; </a:t>
            </a:r>
            <a:endParaRPr b="0" lang="en-GB" sz="1400" spc="-1" strike="noStrike">
              <a:latin typeface="Arial"/>
            </a:endParaRPr>
          </a:p>
          <a:p>
            <a:pPr>
              <a:lnSpc>
                <a:spcPct val="100000"/>
              </a:lnSpc>
              <a:buNone/>
            </a:pPr>
            <a:r>
              <a:rPr b="0" lang="en-US" sz="1400" spc="-1" strike="noStrike">
                <a:solidFill>
                  <a:srgbClr val="000000"/>
                </a:solidFill>
                <a:latin typeface="Times New Roman"/>
                <a:ea typeface="DejaVu Sans"/>
              </a:rPr>
              <a:t>3 -- microdrift chambers (MDC); 4 -- scintillating fiber detector (SFD); 5 -- ionisation hodoscope (IH); </a:t>
            </a:r>
            <a:endParaRPr b="0" lang="en-GB" sz="1400" spc="-1" strike="noStrike">
              <a:latin typeface="Arial"/>
            </a:endParaRPr>
          </a:p>
          <a:p>
            <a:pPr>
              <a:lnSpc>
                <a:spcPct val="100000"/>
              </a:lnSpc>
              <a:buNone/>
            </a:pPr>
            <a:r>
              <a:rPr b="0" lang="en-US" sz="1400" spc="-1" strike="noStrike">
                <a:solidFill>
                  <a:srgbClr val="000000"/>
                </a:solidFill>
                <a:latin typeface="Times New Roman"/>
                <a:ea typeface="DejaVu Sans"/>
              </a:rPr>
              <a:t>6 -- second shielding; 7 -- vacuum tube; 8 -- spectrometer magnet; 9 -- vacuum chamber; 10 -- drift chambers (DC); </a:t>
            </a:r>
            <a:endParaRPr b="0" lang="en-GB" sz="1400" spc="-1" strike="noStrike">
              <a:latin typeface="Arial"/>
            </a:endParaRPr>
          </a:p>
          <a:p>
            <a:pPr>
              <a:lnSpc>
                <a:spcPct val="100000"/>
              </a:lnSpc>
              <a:buNone/>
            </a:pPr>
            <a:r>
              <a:rPr b="0" lang="en-US" sz="1400" spc="-1" strike="noStrike">
                <a:solidFill>
                  <a:srgbClr val="000000"/>
                </a:solidFill>
                <a:latin typeface="Times New Roman"/>
                <a:ea typeface="DejaVu Sans"/>
              </a:rPr>
              <a:t>11 -- vertical hodoscope (VH); 12 -- horizontal hodoscope (HH); 13 -- aerogel Cherenkov; 14 -- heavy gas Cherenkov; </a:t>
            </a:r>
            <a:endParaRPr b="0" lang="en-GB" sz="1400" spc="-1" strike="noStrike">
              <a:latin typeface="Arial"/>
            </a:endParaRPr>
          </a:p>
          <a:p>
            <a:pPr>
              <a:lnSpc>
                <a:spcPct val="100000"/>
              </a:lnSpc>
              <a:buNone/>
            </a:pPr>
            <a:r>
              <a:rPr b="0" lang="en-US" sz="1400" spc="-1" strike="noStrike">
                <a:solidFill>
                  <a:srgbClr val="000000"/>
                </a:solidFill>
                <a:latin typeface="Times New Roman"/>
                <a:ea typeface="DejaVu Sans"/>
              </a:rPr>
              <a:t>15 -- nitrogen Cherenkov; 16 -- preshower (PSh); 17 -- muon detector. </a:t>
            </a:r>
            <a:endParaRPr b="0" lang="en-GB" sz="1400" spc="-1" strike="noStrike">
              <a:latin typeface="Arial"/>
            </a:endParaRPr>
          </a:p>
          <a:p>
            <a:pPr>
              <a:lnSpc>
                <a:spcPct val="100000"/>
              </a:lnSpc>
              <a:buNone/>
            </a:pPr>
            <a:r>
              <a:rPr b="0" lang="en-US" sz="1400" spc="-1" strike="noStrike">
                <a:solidFill>
                  <a:srgbClr val="000000"/>
                </a:solidFill>
                <a:latin typeface="Times New Roman"/>
                <a:ea typeface="DejaVu Sans"/>
              </a:rPr>
              <a:t>(The plotted symmetric and asymmetric events are a </a:t>
            </a:r>
            <a:r>
              <a:rPr b="0" i="1" lang="el-GR" sz="1400" spc="-1" strike="noStrike">
                <a:solidFill>
                  <a:srgbClr val="000000"/>
                </a:solidFill>
                <a:latin typeface="Times New Roman"/>
                <a:ea typeface="DejaVu Sans"/>
              </a:rPr>
              <a:t>π</a:t>
            </a:r>
            <a:r>
              <a:rPr b="0" i="1" lang="en-US" sz="1400" spc="-1" strike="noStrike" baseline="30000">
                <a:solidFill>
                  <a:srgbClr val="000000"/>
                </a:solidFill>
                <a:latin typeface="Times New Roman"/>
                <a:ea typeface="DejaVu Sans"/>
              </a:rPr>
              <a:t>+</a:t>
            </a:r>
            <a:r>
              <a:rPr b="0" i="1" lang="el-GR" sz="1400" spc="-1" strike="noStrike">
                <a:solidFill>
                  <a:srgbClr val="000000"/>
                </a:solidFill>
                <a:latin typeface="Times New Roman"/>
                <a:ea typeface="DejaVu Sans"/>
              </a:rPr>
              <a:t>π</a:t>
            </a:r>
            <a:r>
              <a:rPr b="0" i="1" lang="en-US" sz="1400" spc="-1" strike="noStrike" baseline="30000">
                <a:solidFill>
                  <a:srgbClr val="000000"/>
                </a:solidFill>
                <a:latin typeface="Times New Roman"/>
                <a:ea typeface="DejaVu Sans"/>
              </a:rPr>
              <a:t>-</a:t>
            </a:r>
            <a:r>
              <a:rPr b="0" lang="en-US" sz="1400" spc="-1" strike="noStrike">
                <a:solidFill>
                  <a:srgbClr val="000000"/>
                </a:solidFill>
                <a:latin typeface="Times New Roman"/>
                <a:ea typeface="DejaVu Sans"/>
              </a:rPr>
              <a:t> and </a:t>
            </a:r>
            <a:r>
              <a:rPr b="0" i="1" lang="en-US" sz="1400" spc="-1" strike="noStrike">
                <a:solidFill>
                  <a:srgbClr val="000000"/>
                </a:solidFill>
                <a:latin typeface="Times New Roman"/>
                <a:ea typeface="DejaVu Sans"/>
              </a:rPr>
              <a:t>K</a:t>
            </a:r>
            <a:r>
              <a:rPr b="0" i="1" lang="en-US" sz="1400" spc="-1" strike="noStrike" baseline="30000">
                <a:solidFill>
                  <a:srgbClr val="000000"/>
                </a:solidFill>
                <a:latin typeface="Times New Roman"/>
                <a:ea typeface="DejaVu Sans"/>
              </a:rPr>
              <a:t>+</a:t>
            </a:r>
            <a:r>
              <a:rPr b="0" i="1" lang="el-GR" sz="1400" spc="-1" strike="noStrike">
                <a:solidFill>
                  <a:srgbClr val="000000"/>
                </a:solidFill>
                <a:latin typeface="Times New Roman"/>
                <a:ea typeface="DejaVu Sans"/>
              </a:rPr>
              <a:t>π</a:t>
            </a:r>
            <a:r>
              <a:rPr b="0" i="1" lang="en-US" sz="1400" spc="-1" strike="noStrike" baseline="30000">
                <a:solidFill>
                  <a:srgbClr val="000000"/>
                </a:solidFill>
                <a:latin typeface="Times New Roman"/>
                <a:ea typeface="DejaVu Sans"/>
              </a:rPr>
              <a:t>-</a:t>
            </a:r>
            <a:r>
              <a:rPr b="0" lang="en-US" sz="1400" spc="-1" strike="noStrike">
                <a:solidFill>
                  <a:srgbClr val="000000"/>
                </a:solidFill>
                <a:latin typeface="Times New Roman"/>
                <a:ea typeface="DejaVu Sans"/>
              </a:rPr>
              <a:t> pair, respectively.)</a:t>
            </a:r>
            <a:endParaRPr b="0" lang="en-GB" sz="1400" spc="-1" strike="noStrike">
              <a:latin typeface="Arial"/>
            </a:endParaRPr>
          </a:p>
        </p:txBody>
      </p:sp>
      <p:sp>
        <p:nvSpPr>
          <p:cNvPr id="1239" name="Date Placeholder 1_5"/>
          <p:cNvSpPr/>
          <p:nvPr/>
        </p:nvSpPr>
        <p:spPr>
          <a:xfrm>
            <a:off x="457200" y="6356520"/>
            <a:ext cx="2129040" cy="36036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6F99EA7B-92CF-4A1C-8AE3-AA7EE9CFA084}"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240" name="Rectangle 6_6"/>
          <p:cNvSpPr/>
          <p:nvPr/>
        </p:nvSpPr>
        <p:spPr>
          <a:xfrm>
            <a:off x="6553080" y="6356520"/>
            <a:ext cx="2129040" cy="36036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A189C05E-AF39-4F7C-926D-592A83706C6C}"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241"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400" spc="-1" strike="noStrike">
                <a:solidFill>
                  <a:srgbClr val="c00000"/>
                </a:solidFill>
                <a:latin typeface="Times New Roman"/>
                <a:ea typeface="DejaVu Sans"/>
              </a:rPr>
              <a:t>DIRAC setup, experimental and theoretical data</a:t>
            </a:r>
            <a:endParaRPr b="0" lang="en-GB" sz="34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2" name="Picture 123" descr=""/>
          <p:cNvPicPr/>
          <p:nvPr/>
        </p:nvPicPr>
        <p:blipFill>
          <a:blip r:embed="rId1"/>
          <a:stretch/>
        </p:blipFill>
        <p:spPr>
          <a:xfrm>
            <a:off x="1311480" y="518400"/>
            <a:ext cx="6296400" cy="4914720"/>
          </a:xfrm>
          <a:prstGeom prst="rect">
            <a:avLst/>
          </a:prstGeom>
          <a:ln w="0">
            <a:noFill/>
          </a:ln>
        </p:spPr>
      </p:pic>
      <p:sp>
        <p:nvSpPr>
          <p:cNvPr id="1243" name="TextBox 126"/>
          <p:cNvSpPr/>
          <p:nvPr/>
        </p:nvSpPr>
        <p:spPr>
          <a:xfrm>
            <a:off x="611280" y="5525280"/>
            <a:ext cx="7981200" cy="8532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600" spc="-1" strike="noStrike">
                <a:solidFill>
                  <a:srgbClr val="000000"/>
                </a:solidFill>
                <a:latin typeface="Times New Roman"/>
                <a:ea typeface="DejaVu Sans"/>
              </a:rPr>
              <a:t>Fig. 1 Method to observe long-lived </a:t>
            </a:r>
            <a:r>
              <a:rPr b="0" i="1" lang="en-US" sz="1600" spc="-1" strike="noStrike">
                <a:solidFill>
                  <a:srgbClr val="000000"/>
                </a:solidFill>
                <a:latin typeface="Times New Roman"/>
                <a:ea typeface="DejaVu Sans"/>
              </a:rPr>
              <a:t>A</a:t>
            </a:r>
            <a:r>
              <a:rPr b="0" i="1" lang="en-US" sz="1600" spc="-1" strike="noStrike" baseline="30000">
                <a:solidFill>
                  <a:srgbClr val="000000"/>
                </a:solidFill>
                <a:latin typeface="Times New Roman"/>
                <a:ea typeface="DejaVu Sans"/>
              </a:rPr>
              <a:t>L</a:t>
            </a:r>
            <a:r>
              <a:rPr b="0" i="1" lang="en-US" sz="1600" spc="-1" strike="noStrike" baseline="-25000">
                <a:solidFill>
                  <a:srgbClr val="000000"/>
                </a:solidFill>
                <a:latin typeface="Times New Roman"/>
                <a:ea typeface="DejaVu Sans"/>
              </a:rPr>
              <a:t>2</a:t>
            </a:r>
            <a:r>
              <a:rPr b="0" i="1" lang="el-GR" sz="1600" spc="-1" strike="noStrike" baseline="-25000">
                <a:solidFill>
                  <a:srgbClr val="000000"/>
                </a:solidFill>
                <a:latin typeface="Times New Roman"/>
                <a:ea typeface="DejaVu Sans"/>
              </a:rPr>
              <a:t>π</a:t>
            </a:r>
            <a:r>
              <a:rPr b="0" lang="en-US" sz="1600" spc="-1" strike="noStrike">
                <a:solidFill>
                  <a:srgbClr val="000000"/>
                </a:solidFill>
                <a:latin typeface="Times New Roman"/>
                <a:ea typeface="DejaVu Sans"/>
              </a:rPr>
              <a:t> by means of a breakup foil (</a:t>
            </a:r>
            <a:r>
              <a:rPr b="0" i="1" lang="en-US" sz="1600" spc="-1" strike="noStrike">
                <a:solidFill>
                  <a:srgbClr val="000000"/>
                </a:solidFill>
                <a:latin typeface="Times New Roman"/>
                <a:ea typeface="DejaVu Sans"/>
              </a:rPr>
              <a:t>Pt</a:t>
            </a:r>
            <a:r>
              <a:rPr b="0" lang="en-US" sz="1600" spc="-1" strike="noStrike">
                <a:solidFill>
                  <a:srgbClr val="000000"/>
                </a:solidFill>
                <a:latin typeface="Times New Roman"/>
                <a:ea typeface="DejaVu Sans"/>
              </a:rPr>
              <a:t>). The most of the produced </a:t>
            </a:r>
            <a:r>
              <a:rPr b="0" lang="el-GR" sz="1600" spc="-1" strike="noStrike">
                <a:solidFill>
                  <a:srgbClr val="000000"/>
                </a:solidFill>
                <a:latin typeface="Times New Roman"/>
                <a:ea typeface="DejaVu Sans"/>
              </a:rPr>
              <a:t>π</a:t>
            </a:r>
            <a:r>
              <a:rPr b="0" lang="en-US" sz="1600" spc="-1" strike="noStrike" baseline="30000">
                <a:solidFill>
                  <a:srgbClr val="000000"/>
                </a:solidFill>
                <a:latin typeface="Times New Roman"/>
                <a:ea typeface="DejaVu Sans"/>
              </a:rPr>
              <a:t>+</a:t>
            </a:r>
            <a:r>
              <a:rPr b="0" lang="el-GR" sz="1600" spc="-1" strike="noStrike">
                <a:solidFill>
                  <a:srgbClr val="000000"/>
                </a:solidFill>
                <a:latin typeface="Times New Roman"/>
                <a:ea typeface="DejaVu Sans"/>
              </a:rPr>
              <a:t>π</a:t>
            </a:r>
            <a:r>
              <a:rPr b="0" lang="en-US" sz="1600" spc="-1" strike="noStrike" baseline="30000">
                <a:solidFill>
                  <a:srgbClr val="000000"/>
                </a:solidFill>
                <a:latin typeface="Times New Roman"/>
                <a:ea typeface="DejaVu Sans"/>
              </a:rPr>
              <a:t>-</a:t>
            </a:r>
            <a:r>
              <a:rPr b="0" lang="en-US" sz="1600" spc="-1" strike="noStrike">
                <a:solidFill>
                  <a:srgbClr val="000000"/>
                </a:solidFill>
                <a:latin typeface="Times New Roman"/>
                <a:ea typeface="DejaVu Sans"/>
              </a:rPr>
              <a:t> atoms decay (~70%) or are ionized (~6%) in the </a:t>
            </a:r>
            <a:r>
              <a:rPr b="0" i="1" lang="en-US" sz="1600" spc="-1" strike="noStrike">
                <a:solidFill>
                  <a:srgbClr val="000000"/>
                </a:solidFill>
                <a:latin typeface="Times New Roman"/>
                <a:ea typeface="DejaVu Sans"/>
              </a:rPr>
              <a:t>Be</a:t>
            </a:r>
            <a:r>
              <a:rPr b="0" lang="en-US" sz="1600" spc="-1" strike="noStrike">
                <a:solidFill>
                  <a:srgbClr val="000000"/>
                </a:solidFill>
                <a:latin typeface="Times New Roman"/>
                <a:ea typeface="DejaVu Sans"/>
              </a:rPr>
              <a:t> target. The excited (long lived) atoms (~24%) are investigated here.</a:t>
            </a:r>
            <a:endParaRPr b="0" lang="en-GB" sz="1600" spc="-1" strike="noStrike">
              <a:latin typeface="Arial"/>
            </a:endParaRPr>
          </a:p>
        </p:txBody>
      </p:sp>
      <p:sp>
        <p:nvSpPr>
          <p:cNvPr id="1244" name="Date Placeholder 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EEBD267A-26DB-4AB4-B59A-53E6D1863029}"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245"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31B81A18-3CD3-42E6-B58C-4DF4B48002F9}"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246"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4000" spc="-1" strike="noStrike">
                <a:solidFill>
                  <a:srgbClr val="c00000"/>
                </a:solidFill>
                <a:latin typeface="Times New Roman"/>
                <a:ea typeface="DejaVu Sans"/>
              </a:rPr>
              <a:t>The </a:t>
            </a:r>
            <a:r>
              <a:rPr b="1" i="1" lang="el-GR" sz="4000" spc="-1" strike="noStrike">
                <a:solidFill>
                  <a:srgbClr val="c00000"/>
                </a:solidFill>
                <a:latin typeface="Times New Roman"/>
                <a:ea typeface="DejaVu Sans"/>
              </a:rPr>
              <a:t>π</a:t>
            </a:r>
            <a:r>
              <a:rPr b="1" i="1" lang="en-US" sz="4000" spc="-1" strike="noStrike" baseline="30000">
                <a:solidFill>
                  <a:srgbClr val="c00000"/>
                </a:solidFill>
                <a:latin typeface="Times New Roman"/>
                <a:ea typeface="DejaVu Sans"/>
              </a:rPr>
              <a:t>+</a:t>
            </a:r>
            <a:r>
              <a:rPr b="1" i="1" lang="el-GR" sz="4000" spc="-1" strike="noStrike">
                <a:solidFill>
                  <a:srgbClr val="c00000"/>
                </a:solidFill>
                <a:latin typeface="Times New Roman"/>
                <a:ea typeface="DejaVu Sans"/>
              </a:rPr>
              <a:t>π</a:t>
            </a:r>
            <a:r>
              <a:rPr b="1" i="1" lang="en-US" sz="4000" spc="-1" strike="noStrike" baseline="30000">
                <a:solidFill>
                  <a:srgbClr val="c00000"/>
                </a:solidFill>
                <a:latin typeface="Times New Roman"/>
                <a:ea typeface="DejaVu Sans"/>
              </a:rPr>
              <a:t>-</a:t>
            </a:r>
            <a:r>
              <a:rPr b="1" i="1" lang="en-US" sz="4000" spc="-1" strike="noStrike">
                <a:solidFill>
                  <a:srgbClr val="c00000"/>
                </a:solidFill>
                <a:latin typeface="Times New Roman"/>
                <a:ea typeface="DejaVu Sans"/>
              </a:rPr>
              <a:t> atoms production in Be target</a:t>
            </a:r>
            <a:endParaRPr b="0" lang="en-GB" sz="4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7" name="Picture 4" descr=""/>
          <p:cNvPicPr/>
          <p:nvPr/>
        </p:nvPicPr>
        <p:blipFill>
          <a:blip r:embed="rId1"/>
          <a:stretch/>
        </p:blipFill>
        <p:spPr>
          <a:xfrm>
            <a:off x="12600" y="893880"/>
            <a:ext cx="6736320" cy="5070960"/>
          </a:xfrm>
          <a:prstGeom prst="rect">
            <a:avLst/>
          </a:prstGeom>
          <a:ln w="0">
            <a:noFill/>
          </a:ln>
        </p:spPr>
      </p:pic>
      <p:sp>
        <p:nvSpPr>
          <p:cNvPr id="1248" name="Straight Arrow Connector 8_1"/>
          <p:cNvSpPr/>
          <p:nvPr/>
        </p:nvSpPr>
        <p:spPr>
          <a:xfrm flipH="1">
            <a:off x="5833080" y="1035000"/>
            <a:ext cx="768960" cy="360"/>
          </a:xfrm>
          <a:custGeom>
            <a:avLst/>
            <a:gdLst/>
            <a:ahLst/>
            <a:rect l="l" t="t" r="r" b="b"/>
            <a:pathLst>
              <a:path w="21600" h="21600">
                <a:moveTo>
                  <a:pt x="0" y="0"/>
                </a:moveTo>
                <a:lnTo>
                  <a:pt x="21600" y="21600"/>
                </a:lnTo>
              </a:path>
            </a:pathLst>
          </a:custGeom>
          <a:solidFill>
            <a:schemeClr val="accent1"/>
          </a:solidFill>
          <a:ln w="57150">
            <a:solidFill>
              <a:srgbClr val="000000"/>
            </a:solidFill>
            <a:round/>
            <a:tailEnd len="med" type="arrow" w="med"/>
          </a:ln>
        </p:spPr>
        <p:style>
          <a:lnRef idx="0"/>
          <a:fillRef idx="0"/>
          <a:effectRef idx="0"/>
          <a:fontRef idx="minor"/>
        </p:style>
      </p:sp>
      <p:sp>
        <p:nvSpPr>
          <p:cNvPr id="1249" name="TextBox 11_2"/>
          <p:cNvSpPr/>
          <p:nvPr/>
        </p:nvSpPr>
        <p:spPr>
          <a:xfrm>
            <a:off x="6684840" y="542880"/>
            <a:ext cx="2316600" cy="1309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i="1" lang="en-US" sz="2000" spc="-1" strike="noStrike">
                <a:solidFill>
                  <a:srgbClr val="000000"/>
                </a:solidFill>
                <a:latin typeface="Times New Roman"/>
                <a:ea typeface="ＭＳ Ｐゴシック"/>
              </a:rPr>
              <a:t>Pt  </a:t>
            </a:r>
            <a:r>
              <a:rPr b="0" lang="en-US" sz="2000" spc="-1" strike="noStrike">
                <a:solidFill>
                  <a:srgbClr val="000000"/>
                </a:solidFill>
                <a:latin typeface="Times New Roman"/>
                <a:ea typeface="ＭＳ Ｐゴシック"/>
              </a:rPr>
              <a:t>foil edge position</a:t>
            </a:r>
            <a:endParaRPr b="0" lang="en-GB" sz="2000" spc="-1" strike="noStrike">
              <a:latin typeface="Arial"/>
            </a:endParaRPr>
          </a:p>
          <a:p>
            <a:pPr>
              <a:lnSpc>
                <a:spcPct val="100000"/>
              </a:lnSpc>
              <a:buNone/>
            </a:pPr>
            <a:r>
              <a:rPr b="0" lang="en-US" sz="2000" spc="-1" strike="noStrike">
                <a:solidFill>
                  <a:srgbClr val="000000"/>
                </a:solidFill>
                <a:latin typeface="Times New Roman"/>
                <a:ea typeface="ＭＳ Ｐゴシック"/>
              </a:rPr>
              <a:t>7.5 mm from the beam axis </a:t>
            </a:r>
            <a:endParaRPr b="0" lang="en-GB" sz="2000" spc="-1" strike="noStrike">
              <a:latin typeface="Arial"/>
            </a:endParaRPr>
          </a:p>
        </p:txBody>
      </p:sp>
      <p:sp>
        <p:nvSpPr>
          <p:cNvPr id="1250" name="Straight Arrow Connector 14_1"/>
          <p:cNvSpPr/>
          <p:nvPr/>
        </p:nvSpPr>
        <p:spPr>
          <a:xfrm flipH="1">
            <a:off x="5904360" y="2090880"/>
            <a:ext cx="768960" cy="360"/>
          </a:xfrm>
          <a:custGeom>
            <a:avLst/>
            <a:gdLst/>
            <a:ahLst/>
            <a:rect l="l" t="t" r="r" b="b"/>
            <a:pathLst>
              <a:path w="21600" h="21600">
                <a:moveTo>
                  <a:pt x="0" y="0"/>
                </a:moveTo>
                <a:lnTo>
                  <a:pt x="21600" y="21600"/>
                </a:lnTo>
              </a:path>
            </a:pathLst>
          </a:custGeom>
          <a:solidFill>
            <a:schemeClr val="accent1"/>
          </a:solidFill>
          <a:ln w="57150">
            <a:solidFill>
              <a:srgbClr val="000000"/>
            </a:solidFill>
            <a:round/>
            <a:tailEnd len="med" type="arrow" w="med"/>
          </a:ln>
        </p:spPr>
        <p:style>
          <a:lnRef idx="0"/>
          <a:fillRef idx="0"/>
          <a:effectRef idx="0"/>
          <a:fontRef idx="minor"/>
        </p:style>
      </p:sp>
      <p:sp>
        <p:nvSpPr>
          <p:cNvPr id="1251" name="TextBox 15_1"/>
          <p:cNvSpPr/>
          <p:nvPr/>
        </p:nvSpPr>
        <p:spPr>
          <a:xfrm>
            <a:off x="6662880" y="1879560"/>
            <a:ext cx="2458080" cy="2224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000" spc="-1" strike="noStrike">
                <a:solidFill>
                  <a:srgbClr val="000000"/>
                </a:solidFill>
                <a:latin typeface="Times New Roman"/>
                <a:ea typeface="ＭＳ Ｐゴシック"/>
              </a:rPr>
              <a:t>Proton beam position when the IH slabs single counts increase on factor 2 due to the halo beam interaction with the </a:t>
            </a:r>
            <a:r>
              <a:rPr b="0" i="1" lang="en-US" sz="2000" spc="-1" strike="noStrike">
                <a:solidFill>
                  <a:srgbClr val="000000"/>
                </a:solidFill>
                <a:latin typeface="Times New Roman"/>
                <a:ea typeface="ＭＳ Ｐゴシック"/>
              </a:rPr>
              <a:t>Pt</a:t>
            </a:r>
            <a:r>
              <a:rPr b="0" lang="en-US" sz="2000" spc="-1" strike="noStrike">
                <a:solidFill>
                  <a:srgbClr val="000000"/>
                </a:solidFill>
                <a:latin typeface="Times New Roman"/>
                <a:ea typeface="ＭＳ Ｐゴシック"/>
              </a:rPr>
              <a:t>  foil</a:t>
            </a:r>
            <a:endParaRPr b="0" lang="en-GB" sz="2000" spc="-1" strike="noStrike">
              <a:latin typeface="Arial"/>
            </a:endParaRPr>
          </a:p>
          <a:p>
            <a:pPr algn="ctr">
              <a:lnSpc>
                <a:spcPct val="100000"/>
              </a:lnSpc>
              <a:buNone/>
            </a:pPr>
            <a:r>
              <a:rPr b="0" lang="en-US" sz="2000" spc="-1" strike="noStrike">
                <a:solidFill>
                  <a:srgbClr val="000000"/>
                </a:solidFill>
                <a:latin typeface="Times New Roman"/>
                <a:ea typeface="ＭＳ Ｐゴシック"/>
              </a:rPr>
              <a:t>(no </a:t>
            </a:r>
            <a:r>
              <a:rPr b="0" i="1" lang="en-US" sz="2000" spc="-1" strike="noStrike">
                <a:solidFill>
                  <a:srgbClr val="000000"/>
                </a:solidFill>
                <a:latin typeface="Times New Roman"/>
                <a:ea typeface="ＭＳ Ｐゴシック"/>
              </a:rPr>
              <a:t>Be</a:t>
            </a:r>
            <a:r>
              <a:rPr b="0" lang="en-US" sz="2000" spc="-1" strike="noStrike">
                <a:solidFill>
                  <a:srgbClr val="000000"/>
                </a:solidFill>
                <a:latin typeface="Times New Roman"/>
                <a:ea typeface="ＭＳ Ｐゴシック"/>
              </a:rPr>
              <a:t> target). </a:t>
            </a:r>
            <a:endParaRPr b="0" lang="en-GB" sz="2000" spc="-1" strike="noStrike">
              <a:latin typeface="Arial"/>
            </a:endParaRPr>
          </a:p>
        </p:txBody>
      </p:sp>
      <p:sp>
        <p:nvSpPr>
          <p:cNvPr id="1252" name="TextBox 7_2"/>
          <p:cNvSpPr/>
          <p:nvPr/>
        </p:nvSpPr>
        <p:spPr>
          <a:xfrm>
            <a:off x="5982480" y="2584440"/>
            <a:ext cx="473760" cy="5770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3200" spc="-1" strike="noStrike">
                <a:solidFill>
                  <a:srgbClr val="000000"/>
                </a:solidFill>
                <a:latin typeface="Times New Roman"/>
                <a:ea typeface="ＭＳ Ｐゴシック"/>
              </a:rPr>
              <a:t>Y</a:t>
            </a:r>
            <a:endParaRPr b="0" lang="en-GB" sz="3200" spc="-1" strike="noStrike">
              <a:latin typeface="Arial"/>
            </a:endParaRPr>
          </a:p>
        </p:txBody>
      </p:sp>
      <p:sp>
        <p:nvSpPr>
          <p:cNvPr id="1253" name="Straight Connector 18_1"/>
          <p:cNvSpPr/>
          <p:nvPr/>
        </p:nvSpPr>
        <p:spPr>
          <a:xfrm>
            <a:off x="769680" y="1035000"/>
            <a:ext cx="5773680" cy="360"/>
          </a:xfrm>
          <a:prstGeom prst="line">
            <a:avLst/>
          </a:prstGeom>
          <a:ln w="19050">
            <a:solidFill>
              <a:srgbClr val="000000"/>
            </a:solidFill>
            <a:prstDash val="dash"/>
            <a:round/>
          </a:ln>
        </p:spPr>
        <p:style>
          <a:lnRef idx="0"/>
          <a:fillRef idx="0"/>
          <a:effectRef idx="0"/>
          <a:fontRef idx="minor"/>
        </p:style>
      </p:sp>
      <p:sp>
        <p:nvSpPr>
          <p:cNvPr id="1254" name="Straight Arrow Connector 27_1"/>
          <p:cNvSpPr/>
          <p:nvPr/>
        </p:nvSpPr>
        <p:spPr>
          <a:xfrm flipH="1">
            <a:off x="5410800" y="2936880"/>
            <a:ext cx="627480" cy="556200"/>
          </a:xfrm>
          <a:custGeom>
            <a:avLst/>
            <a:gdLst/>
            <a:ahLst/>
            <a:rect l="l" t="t" r="r" b="b"/>
            <a:pathLst>
              <a:path w="21600" h="21600">
                <a:moveTo>
                  <a:pt x="0" y="0"/>
                </a:moveTo>
                <a:lnTo>
                  <a:pt x="21600" y="21600"/>
                </a:lnTo>
              </a:path>
            </a:pathLst>
          </a:custGeom>
          <a:solidFill>
            <a:schemeClr val="accent1"/>
          </a:solidFill>
          <a:ln w="57150">
            <a:solidFill>
              <a:srgbClr val="000000"/>
            </a:solidFill>
            <a:round/>
            <a:tailEnd len="med" type="arrow" w="med"/>
          </a:ln>
        </p:spPr>
        <p:style>
          <a:lnRef idx="0"/>
          <a:fillRef idx="0"/>
          <a:effectRef idx="0"/>
          <a:fontRef idx="minor"/>
        </p:style>
      </p:sp>
      <p:sp>
        <p:nvSpPr>
          <p:cNvPr id="1255" name="Date Placeholder 1_7"/>
          <p:cNvSpPr/>
          <p:nvPr/>
        </p:nvSpPr>
        <p:spPr>
          <a:xfrm>
            <a:off x="457200" y="6356520"/>
            <a:ext cx="2127960" cy="35928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F00FD1C6-071E-4230-9AC0-0850A96AF4F4}"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256" name="Rectangle 6_8"/>
          <p:cNvSpPr/>
          <p:nvPr/>
        </p:nvSpPr>
        <p:spPr>
          <a:xfrm>
            <a:off x="6553080" y="6356520"/>
            <a:ext cx="2127960" cy="35928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E5613573-8002-4ADA-B7DF-390BA67BF08A}"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257"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4000" spc="-1" strike="noStrike">
                <a:solidFill>
                  <a:srgbClr val="c00000"/>
                </a:solidFill>
                <a:latin typeface="Times New Roman"/>
                <a:ea typeface="DejaVu Sans"/>
              </a:rPr>
              <a:t>y-beam position (run 2012)</a:t>
            </a:r>
            <a:endParaRPr b="0" lang="en-GB" sz="40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258" name="Group 3_1"/>
          <p:cNvGrpSpPr/>
          <p:nvPr/>
        </p:nvGrpSpPr>
        <p:grpSpPr>
          <a:xfrm>
            <a:off x="506520" y="3765600"/>
            <a:ext cx="8192520" cy="2494800"/>
            <a:chOff x="506520" y="3765600"/>
            <a:chExt cx="8192520" cy="2494800"/>
          </a:xfrm>
        </p:grpSpPr>
        <p:pic>
          <p:nvPicPr>
            <p:cNvPr id="1259" name="Picture 4_3" descr=""/>
            <p:cNvPicPr/>
            <p:nvPr/>
          </p:nvPicPr>
          <p:blipFill>
            <a:blip r:embed="rId1"/>
            <a:stretch/>
          </p:blipFill>
          <p:spPr>
            <a:xfrm>
              <a:off x="612720" y="4869000"/>
              <a:ext cx="7822440" cy="1391400"/>
            </a:xfrm>
            <a:prstGeom prst="rect">
              <a:avLst/>
            </a:prstGeom>
            <a:ln w="0">
              <a:noFill/>
            </a:ln>
          </p:spPr>
        </p:pic>
        <p:sp>
          <p:nvSpPr>
            <p:cNvPr id="1260" name="Rectangle 5_2"/>
            <p:cNvSpPr/>
            <p:nvPr/>
          </p:nvSpPr>
          <p:spPr>
            <a:xfrm>
              <a:off x="506520" y="3765600"/>
              <a:ext cx="8192520" cy="11300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 algn="l" pos="442800"/>
                  <a:tab algn="l" pos="892080"/>
                  <a:tab algn="l" pos="1341360"/>
                  <a:tab algn="l" pos="1790640"/>
                  <a:tab algn="l" pos="2239920"/>
                  <a:tab algn="l" pos="2689200"/>
                  <a:tab algn="l" pos="3138480"/>
                  <a:tab algn="l" pos="3587760"/>
                  <a:tab algn="l" pos="4037040"/>
                  <a:tab algn="l" pos="4486320"/>
                  <a:tab algn="l" pos="4935600"/>
                  <a:tab algn="l" pos="5384880"/>
                  <a:tab algn="l" pos="5834160"/>
                  <a:tab algn="l" pos="6283440"/>
                  <a:tab algn="l" pos="6732720"/>
                  <a:tab algn="l" pos="7182000"/>
                  <a:tab algn="l" pos="7631280"/>
                  <a:tab algn="l" pos="8080200"/>
                  <a:tab algn="l" pos="8529480"/>
                  <a:tab algn="l" pos="8978760"/>
                  <a:tab algn="l" pos="9428040"/>
                  <a:tab algn="l" pos="9877320"/>
                  <a:tab algn="l" pos="10326600"/>
                  <a:tab algn="l" pos="10775880"/>
                  <a:tab algn="l" pos="10777680"/>
                  <a:tab algn="l" pos="10779120"/>
                  <a:tab algn="l" pos="10780560"/>
                </a:tabLst>
              </a:pPr>
              <a:r>
                <a:rPr b="1" lang="en-US" sz="1600" spc="-1" strike="noStrike">
                  <a:solidFill>
                    <a:srgbClr val="000000"/>
                  </a:solidFill>
                  <a:latin typeface="Times New Roman"/>
                  <a:ea typeface="Microsoft YaHei"/>
                </a:rPr>
                <a:t>Table 3</a:t>
              </a:r>
              <a:r>
                <a:rPr b="0" lang="en-US" sz="1600" spc="-1" strike="noStrike">
                  <a:solidFill>
                    <a:srgbClr val="000000"/>
                  </a:solidFill>
                  <a:latin typeface="Times New Roman"/>
                  <a:ea typeface="Microsoft YaHei"/>
                </a:rPr>
                <a:t>: </a:t>
              </a:r>
              <a:r>
                <a:rPr b="0" i="1" lang="en-US" sz="1600" spc="-1" strike="noStrike">
                  <a:solidFill>
                    <a:srgbClr val="000000"/>
                  </a:solidFill>
                  <a:latin typeface="Times New Roman"/>
                  <a:ea typeface="Microsoft YaHei"/>
                </a:rPr>
                <a:t>P</a:t>
              </a:r>
              <a:r>
                <a:rPr b="0" i="1" lang="en-US" sz="1600" spc="-1" strike="noStrike" baseline="-25000">
                  <a:solidFill>
                    <a:srgbClr val="000000"/>
                  </a:solidFill>
                  <a:latin typeface="Times New Roman"/>
                  <a:ea typeface="Microsoft YaHei"/>
                </a:rPr>
                <a:t>n</a:t>
              </a:r>
              <a:r>
                <a:rPr b="0" lang="en-US" sz="1600" spc="-1" strike="noStrike">
                  <a:solidFill>
                    <a:srgbClr val="000000"/>
                  </a:solidFill>
                  <a:latin typeface="Times New Roman"/>
                  <a:ea typeface="Microsoft YaHei"/>
                </a:rPr>
                <a:t> (in %) is the population of long-lived atomic states versus </a:t>
              </a:r>
              <a:r>
                <a:rPr b="0" i="1" lang="en-US" sz="1600" spc="-1" strike="noStrike">
                  <a:solidFill>
                    <a:srgbClr val="000000"/>
                  </a:solidFill>
                  <a:latin typeface="Times New Roman"/>
                  <a:ea typeface="Microsoft YaHei"/>
                </a:rPr>
                <a:t>n</a:t>
              </a:r>
              <a:r>
                <a:rPr b="0" lang="en-US" sz="1600" spc="-1" strike="noStrike">
                  <a:solidFill>
                    <a:srgbClr val="000000"/>
                  </a:solidFill>
                  <a:latin typeface="Times New Roman"/>
                  <a:ea typeface="Microsoft YaHei"/>
                </a:rPr>
                <a:t> (summed over </a:t>
              </a:r>
              <a:r>
                <a:rPr b="0" i="1" lang="en-US" sz="1600" spc="-1" strike="noStrike">
                  <a:solidFill>
                    <a:srgbClr val="000000"/>
                  </a:solidFill>
                  <a:latin typeface="Times New Roman"/>
                  <a:ea typeface="Microsoft YaHei"/>
                </a:rPr>
                <a:t>l</a:t>
              </a:r>
              <a:r>
                <a:rPr b="0" lang="en-US" sz="1600" spc="-1" strike="noStrike">
                  <a:solidFill>
                    <a:srgbClr val="000000"/>
                  </a:solidFill>
                  <a:latin typeface="Times New Roman"/>
                  <a:ea typeface="Microsoft YaHei"/>
                </a:rPr>
                <a:t> and </a:t>
              </a:r>
              <a:r>
                <a:rPr b="0" i="1" lang="en-US" sz="1600" spc="-1" strike="noStrike">
                  <a:solidFill>
                    <a:srgbClr val="000000"/>
                  </a:solidFill>
                  <a:latin typeface="Times New Roman"/>
                  <a:ea typeface="Microsoft YaHei"/>
                </a:rPr>
                <a:t>m</a:t>
              </a:r>
              <a:r>
                <a:rPr b="0" lang="en-US" sz="1600" spc="-1" strike="noStrike">
                  <a:solidFill>
                    <a:srgbClr val="000000"/>
                  </a:solidFill>
                  <a:latin typeface="Times New Roman"/>
                  <a:ea typeface="Microsoft YaHei"/>
                </a:rPr>
                <a:t>) at the entry in the </a:t>
              </a:r>
              <a:r>
                <a:rPr b="0" i="1" lang="en-US" sz="1600" spc="-1" strike="noStrike">
                  <a:solidFill>
                    <a:srgbClr val="000000"/>
                  </a:solidFill>
                  <a:latin typeface="Times New Roman"/>
                  <a:ea typeface="Microsoft YaHei"/>
                </a:rPr>
                <a:t>Pt</a:t>
              </a:r>
              <a:r>
                <a:rPr b="0" lang="en-US" sz="1600" spc="-1" strike="noStrike">
                  <a:solidFill>
                    <a:srgbClr val="000000"/>
                  </a:solidFill>
                  <a:latin typeface="Times New Roman"/>
                  <a:ea typeface="Microsoft YaHei"/>
                </a:rPr>
                <a:t> foil. </a:t>
              </a:r>
              <a:r>
                <a:rPr b="0" i="1" lang="en-US" sz="1600" spc="-1" strike="noStrike">
                  <a:solidFill>
                    <a:srgbClr val="000000"/>
                  </a:solidFill>
                  <a:latin typeface="Times New Roman"/>
                  <a:ea typeface="Microsoft YaHei"/>
                </a:rPr>
                <a:t>P</a:t>
              </a:r>
              <a:r>
                <a:rPr b="0" i="1" lang="en-US" sz="1600" spc="-1" strike="noStrike" baseline="-25000">
                  <a:solidFill>
                    <a:srgbClr val="000000"/>
                  </a:solidFill>
                  <a:latin typeface="Times New Roman"/>
                  <a:ea typeface="Microsoft YaHei"/>
                </a:rPr>
                <a:t>br</a:t>
              </a:r>
              <a:r>
                <a:rPr b="0" lang="en-US" sz="1600" spc="-1" strike="noStrike">
                  <a:solidFill>
                    <a:srgbClr val="000000"/>
                  </a:solidFill>
                  <a:latin typeface="Times New Roman"/>
                  <a:ea typeface="Microsoft YaHei"/>
                </a:rPr>
                <a:t>(</a:t>
              </a:r>
              <a:r>
                <a:rPr b="0" i="1" lang="en-US" sz="1600" spc="-1" strike="noStrike">
                  <a:solidFill>
                    <a:srgbClr val="000000"/>
                  </a:solidFill>
                  <a:latin typeface="Times New Roman"/>
                  <a:ea typeface="Microsoft YaHei"/>
                </a:rPr>
                <a:t>np</a:t>
              </a:r>
              <a:r>
                <a:rPr b="0" lang="en-US" sz="1600" spc="-1" strike="noStrike">
                  <a:solidFill>
                    <a:srgbClr val="000000"/>
                  </a:solidFill>
                  <a:latin typeface="Times New Roman"/>
                  <a:ea typeface="Microsoft YaHei"/>
                </a:rPr>
                <a:t>) is the breakup probability of the </a:t>
              </a:r>
              <a:r>
                <a:rPr b="0" i="1" lang="en-US" sz="1600" spc="-1" strike="noStrike">
                  <a:solidFill>
                    <a:srgbClr val="000000"/>
                  </a:solidFill>
                  <a:latin typeface="Times New Roman"/>
                  <a:ea typeface="Microsoft YaHei"/>
                </a:rPr>
                <a:t>A</a:t>
              </a:r>
              <a:r>
                <a:rPr b="0" i="1" lang="en-US" sz="1600" spc="-1" strike="noStrike" baseline="-25000">
                  <a:solidFill>
                    <a:srgbClr val="000000"/>
                  </a:solidFill>
                  <a:latin typeface="Times New Roman"/>
                  <a:ea typeface="Microsoft YaHei"/>
                </a:rPr>
                <a:t>2</a:t>
              </a:r>
              <a:r>
                <a:rPr b="0" i="1" lang="el-GR" sz="1600" spc="-1" strike="noStrike" baseline="-25000">
                  <a:solidFill>
                    <a:srgbClr val="000000"/>
                  </a:solidFill>
                  <a:latin typeface="Times New Roman"/>
                  <a:ea typeface="Microsoft YaHei"/>
                </a:rPr>
                <a:t>π</a:t>
              </a:r>
              <a:r>
                <a:rPr b="0" lang="en-US" sz="1600" spc="-1" strike="noStrike">
                  <a:solidFill>
                    <a:srgbClr val="000000"/>
                  </a:solidFill>
                  <a:latin typeface="Times New Roman"/>
                  <a:ea typeface="Microsoft YaHei"/>
                </a:rPr>
                <a:t> </a:t>
              </a:r>
              <a:r>
                <a:rPr b="0" i="1" lang="en-US" sz="1600" spc="-1" strike="noStrike">
                  <a:solidFill>
                    <a:srgbClr val="000000"/>
                  </a:solidFill>
                  <a:latin typeface="Times New Roman"/>
                  <a:ea typeface="Microsoft YaHei"/>
                </a:rPr>
                <a:t>np</a:t>
              </a:r>
              <a:r>
                <a:rPr b="0" lang="en-US" sz="1600" spc="-1" strike="noStrike">
                  <a:solidFill>
                    <a:srgbClr val="000000"/>
                  </a:solidFill>
                  <a:latin typeface="Times New Roman"/>
                  <a:ea typeface="Microsoft YaHei"/>
                </a:rPr>
                <a:t> states in the 2.1μm thick </a:t>
              </a:r>
              <a:r>
                <a:rPr b="0" i="1" lang="en-US" sz="1600" spc="-1" strike="noStrike">
                  <a:solidFill>
                    <a:srgbClr val="000000"/>
                  </a:solidFill>
                  <a:latin typeface="Times New Roman"/>
                  <a:ea typeface="Microsoft YaHei"/>
                </a:rPr>
                <a:t>Pt</a:t>
              </a:r>
              <a:r>
                <a:rPr b="0" lang="en-US" sz="1600" spc="-1" strike="noStrike">
                  <a:solidFill>
                    <a:srgbClr val="000000"/>
                  </a:solidFill>
                  <a:latin typeface="Times New Roman"/>
                  <a:ea typeface="Microsoft YaHei"/>
                </a:rPr>
                <a:t> foil. The values are calculated in approach 1 for the average atom momentum 4.44 GeV/c and the ground state lifetime </a:t>
              </a:r>
              <a:r>
                <a:rPr b="0" lang="el-GR" sz="1600" spc="-1" strike="noStrike">
                  <a:solidFill>
                    <a:srgbClr val="000000"/>
                  </a:solidFill>
                  <a:latin typeface="Times New Roman"/>
                  <a:ea typeface="Microsoft YaHei"/>
                </a:rPr>
                <a:t>τ</a:t>
              </a:r>
              <a:r>
                <a:rPr b="0" lang="en-US" sz="1600" spc="-1" strike="noStrike">
                  <a:solidFill>
                    <a:srgbClr val="000000"/>
                  </a:solidFill>
                  <a:latin typeface="Times New Roman"/>
                  <a:ea typeface="Microsoft YaHei"/>
                </a:rPr>
                <a:t> = 3.15∙10</a:t>
              </a:r>
              <a:r>
                <a:rPr b="0" lang="en-US" sz="1600" spc="-1" strike="noStrike" baseline="30000">
                  <a:solidFill>
                    <a:srgbClr val="000000"/>
                  </a:solidFill>
                  <a:latin typeface="Times New Roman"/>
                  <a:ea typeface="Microsoft YaHei"/>
                </a:rPr>
                <a:t>-15 </a:t>
              </a:r>
              <a:r>
                <a:rPr b="0" lang="en-US" sz="1600" spc="-1" strike="noStrike">
                  <a:solidFill>
                    <a:srgbClr val="000000"/>
                  </a:solidFill>
                  <a:latin typeface="Times New Roman"/>
                  <a:ea typeface="Microsoft YaHei"/>
                </a:rPr>
                <a:t>s.</a:t>
              </a:r>
              <a:endParaRPr b="0" lang="en-GB" sz="1600" spc="-1" strike="noStrike">
                <a:latin typeface="Arial"/>
              </a:endParaRPr>
            </a:p>
          </p:txBody>
        </p:sp>
      </p:grpSp>
      <p:sp>
        <p:nvSpPr>
          <p:cNvPr id="1261" name="Rectangle 6_4"/>
          <p:cNvSpPr/>
          <p:nvPr/>
        </p:nvSpPr>
        <p:spPr>
          <a:xfrm>
            <a:off x="457200" y="6356520"/>
            <a:ext cx="2125080" cy="3564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tabLst>
                <a:tab algn="l" pos="0"/>
                <a:tab algn="l" pos="442800"/>
                <a:tab algn="l" pos="892080"/>
                <a:tab algn="l" pos="1341360"/>
                <a:tab algn="l" pos="1790640"/>
                <a:tab algn="l" pos="2239920"/>
                <a:tab algn="l" pos="2689200"/>
                <a:tab algn="l" pos="3138480"/>
                <a:tab algn="l" pos="3587760"/>
                <a:tab algn="l" pos="4037040"/>
                <a:tab algn="l" pos="4486320"/>
                <a:tab algn="l" pos="4935600"/>
                <a:tab algn="l" pos="5384880"/>
                <a:tab algn="l" pos="5834160"/>
                <a:tab algn="l" pos="6283440"/>
                <a:tab algn="l" pos="6732720"/>
                <a:tab algn="l" pos="7182000"/>
                <a:tab algn="l" pos="7631280"/>
                <a:tab algn="l" pos="8080200"/>
                <a:tab algn="l" pos="8529480"/>
                <a:tab algn="l" pos="8978760"/>
                <a:tab algn="l" pos="9428040"/>
                <a:tab algn="l" pos="9877320"/>
                <a:tab algn="l" pos="10326600"/>
                <a:tab algn="l" pos="10775880"/>
                <a:tab algn="l" pos="10777680"/>
                <a:tab algn="l" pos="10779120"/>
                <a:tab algn="l" pos="10780560"/>
              </a:tabLst>
            </a:pPr>
            <a:r>
              <a:rPr b="0" lang="en-US" sz="1200" spc="-1" strike="noStrike">
                <a:solidFill>
                  <a:srgbClr val="8b8b8b"/>
                </a:solidFill>
                <a:latin typeface="Calibri"/>
                <a:ea typeface="Microsoft YaHei"/>
              </a:rPr>
              <a:t>08/12/2022</a:t>
            </a:r>
            <a:endParaRPr b="0" lang="en-GB" sz="1200" spc="-1" strike="noStrike">
              <a:latin typeface="Arial"/>
            </a:endParaRPr>
          </a:p>
        </p:txBody>
      </p:sp>
      <p:sp>
        <p:nvSpPr>
          <p:cNvPr id="1262" name="Text Box 7_1"/>
          <p:cNvSpPr/>
          <p:nvPr/>
        </p:nvSpPr>
        <p:spPr>
          <a:xfrm>
            <a:off x="6553080" y="6356520"/>
            <a:ext cx="2125080" cy="3564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tabLst>
                <a:tab algn="l" pos="0"/>
                <a:tab algn="l" pos="442800"/>
                <a:tab algn="l" pos="892080"/>
                <a:tab algn="l" pos="1341360"/>
                <a:tab algn="l" pos="1790640"/>
                <a:tab algn="l" pos="2239920"/>
                <a:tab algn="l" pos="2689200"/>
                <a:tab algn="l" pos="3138480"/>
                <a:tab algn="l" pos="3587760"/>
                <a:tab algn="l" pos="4037040"/>
                <a:tab algn="l" pos="4486320"/>
                <a:tab algn="l" pos="4935600"/>
                <a:tab algn="l" pos="5384880"/>
                <a:tab algn="l" pos="5834160"/>
                <a:tab algn="l" pos="6283440"/>
                <a:tab algn="l" pos="6732720"/>
                <a:tab algn="l" pos="7182000"/>
                <a:tab algn="l" pos="7631280"/>
                <a:tab algn="l" pos="8080200"/>
                <a:tab algn="l" pos="8529480"/>
                <a:tab algn="l" pos="8978760"/>
                <a:tab algn="l" pos="9428040"/>
                <a:tab algn="l" pos="9877320"/>
                <a:tab algn="l" pos="10326600"/>
                <a:tab algn="l" pos="10775880"/>
                <a:tab algn="l" pos="10777680"/>
                <a:tab algn="l" pos="10779120"/>
                <a:tab algn="l" pos="10780560"/>
              </a:tabLst>
            </a:pPr>
            <a:fld id="{9C8228B6-8FE8-49DF-ACB7-304B8F3FBA90}" type="slidenum">
              <a:rPr b="0" lang="ru-RU" sz="1200" spc="-1" strike="noStrike">
                <a:solidFill>
                  <a:srgbClr val="8b8b8b"/>
                </a:solidFill>
                <a:latin typeface="Calibri"/>
                <a:ea typeface="Microsoft YaHei"/>
              </a:rPr>
              <a:t>&lt;number&gt;</a:t>
            </a:fld>
            <a:endParaRPr b="0" lang="en-GB" sz="1200" spc="-1" strike="noStrike">
              <a:latin typeface="Arial"/>
            </a:endParaRPr>
          </a:p>
        </p:txBody>
      </p:sp>
      <p:pic>
        <p:nvPicPr>
          <p:cNvPr id="1263" name="Picture 8_1" descr=""/>
          <p:cNvPicPr/>
          <p:nvPr/>
        </p:nvPicPr>
        <p:blipFill>
          <a:blip r:embed="rId2"/>
          <a:stretch/>
        </p:blipFill>
        <p:spPr>
          <a:xfrm>
            <a:off x="546120" y="1641600"/>
            <a:ext cx="7830360" cy="1617120"/>
          </a:xfrm>
          <a:prstGeom prst="rect">
            <a:avLst/>
          </a:prstGeom>
          <a:ln w="0">
            <a:noFill/>
          </a:ln>
        </p:spPr>
      </p:pic>
      <p:sp>
        <p:nvSpPr>
          <p:cNvPr id="1264" name="Rectangle 9_1"/>
          <p:cNvSpPr/>
          <p:nvPr/>
        </p:nvSpPr>
        <p:spPr>
          <a:xfrm>
            <a:off x="538200" y="693720"/>
            <a:ext cx="8057520" cy="987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 algn="l" pos="442800"/>
                <a:tab algn="l" pos="892080"/>
                <a:tab algn="l" pos="1341360"/>
                <a:tab algn="l" pos="1790640"/>
                <a:tab algn="l" pos="2239920"/>
                <a:tab algn="l" pos="2689200"/>
                <a:tab algn="l" pos="3138480"/>
                <a:tab algn="l" pos="3587760"/>
                <a:tab algn="l" pos="4037040"/>
                <a:tab algn="l" pos="4486320"/>
                <a:tab algn="l" pos="4935600"/>
                <a:tab algn="l" pos="5384880"/>
                <a:tab algn="l" pos="5834160"/>
                <a:tab algn="l" pos="6283440"/>
                <a:tab algn="l" pos="6732720"/>
                <a:tab algn="l" pos="7182000"/>
                <a:tab algn="l" pos="7631280"/>
                <a:tab algn="l" pos="8080200"/>
                <a:tab algn="l" pos="8529480"/>
                <a:tab algn="l" pos="8978760"/>
                <a:tab algn="l" pos="9428040"/>
                <a:tab algn="l" pos="9877320"/>
                <a:tab algn="l" pos="10326600"/>
                <a:tab algn="l" pos="10775880"/>
                <a:tab algn="l" pos="10777680"/>
                <a:tab algn="l" pos="10779120"/>
                <a:tab algn="l" pos="10780560"/>
              </a:tabLst>
            </a:pPr>
            <a:r>
              <a:rPr b="1" lang="en-US" sz="1800" spc="-1" strike="noStrike">
                <a:solidFill>
                  <a:srgbClr val="000000"/>
                </a:solidFill>
                <a:latin typeface="Times New Roman"/>
                <a:ea typeface="Microsoft YaHei"/>
              </a:rPr>
              <a:t>Table 2</a:t>
            </a:r>
            <a:r>
              <a:rPr b="0" lang="en-US" sz="1800" spc="-1" strike="noStrike">
                <a:solidFill>
                  <a:srgbClr val="000000"/>
                </a:solidFill>
                <a:latin typeface="Times New Roman"/>
                <a:ea typeface="Microsoft YaHei"/>
              </a:rPr>
              <a:t>: Summed populations of long-lived atomic states versus n given in % of the total number of produced A</a:t>
            </a:r>
            <a:r>
              <a:rPr b="0" lang="en-US" sz="1800" spc="-1" strike="noStrike" baseline="-25000">
                <a:solidFill>
                  <a:srgbClr val="000000"/>
                </a:solidFill>
                <a:latin typeface="Times New Roman"/>
                <a:ea typeface="Microsoft YaHei"/>
              </a:rPr>
              <a:t>2</a:t>
            </a:r>
            <a:r>
              <a:rPr b="0" lang="el-GR" sz="1800" spc="-1" strike="noStrike" baseline="-25000">
                <a:solidFill>
                  <a:srgbClr val="000000"/>
                </a:solidFill>
                <a:latin typeface="Times New Roman"/>
                <a:ea typeface="Microsoft YaHei"/>
              </a:rPr>
              <a:t>π</a:t>
            </a:r>
            <a:r>
              <a:rPr b="0" lang="en-US" sz="1800" spc="-1" strike="noStrike">
                <a:solidFill>
                  <a:srgbClr val="000000"/>
                </a:solidFill>
                <a:latin typeface="Times New Roman"/>
                <a:ea typeface="Microsoft YaHei"/>
              </a:rPr>
              <a:t> in the </a:t>
            </a:r>
            <a:r>
              <a:rPr b="0" i="1" lang="en-US" sz="1800" spc="-1" strike="noStrike">
                <a:solidFill>
                  <a:srgbClr val="000000"/>
                </a:solidFill>
                <a:latin typeface="Times New Roman"/>
                <a:ea typeface="Microsoft YaHei"/>
              </a:rPr>
              <a:t>Be</a:t>
            </a:r>
            <a:r>
              <a:rPr b="0" lang="en-US" sz="1800" spc="-1" strike="noStrike">
                <a:solidFill>
                  <a:srgbClr val="000000"/>
                </a:solidFill>
                <a:latin typeface="Times New Roman"/>
                <a:ea typeface="Microsoft YaHei"/>
              </a:rPr>
              <a:t> target. The values are calculated in approach 1 (A1) and minimum/maximum values in approach 2 (A2</a:t>
            </a:r>
            <a:r>
              <a:rPr b="0" lang="en-US" sz="1800" spc="-1" strike="noStrike" baseline="-25000">
                <a:solidFill>
                  <a:srgbClr val="000000"/>
                </a:solidFill>
                <a:latin typeface="Times New Roman"/>
                <a:ea typeface="Microsoft YaHei"/>
              </a:rPr>
              <a:t>min</a:t>
            </a:r>
            <a:r>
              <a:rPr b="0" lang="en-US" sz="1800" spc="-1" strike="noStrike">
                <a:solidFill>
                  <a:srgbClr val="000000"/>
                </a:solidFill>
                <a:latin typeface="Times New Roman"/>
                <a:ea typeface="Microsoft YaHei"/>
              </a:rPr>
              <a:t>/A2</a:t>
            </a:r>
            <a:r>
              <a:rPr b="0" lang="en-US" sz="1800" spc="-1" strike="noStrike" baseline="-25000">
                <a:solidFill>
                  <a:srgbClr val="000000"/>
                </a:solidFill>
                <a:latin typeface="Times New Roman"/>
                <a:ea typeface="Microsoft YaHei"/>
              </a:rPr>
              <a:t>max</a:t>
            </a:r>
            <a:r>
              <a:rPr b="0" lang="en-US" sz="1800" spc="-1" strike="noStrike">
                <a:solidFill>
                  <a:srgbClr val="000000"/>
                </a:solidFill>
                <a:latin typeface="Times New Roman"/>
                <a:ea typeface="Microsoft YaHei"/>
              </a:rPr>
              <a:t>).</a:t>
            </a:r>
            <a:endParaRPr b="0" lang="en-GB" sz="1800" spc="-1" strike="noStrike">
              <a:latin typeface="Arial"/>
            </a:endParaRPr>
          </a:p>
        </p:txBody>
      </p:sp>
      <p:sp>
        <p:nvSpPr>
          <p:cNvPr id="1265"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DIRAC Collaboration</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266" name="Table 1"/>
          <p:cNvGraphicFramePr/>
          <p:nvPr/>
        </p:nvGraphicFramePr>
        <p:xfrm>
          <a:off x="266760" y="620640"/>
          <a:ext cx="8609760" cy="5634000"/>
        </p:xfrm>
        <a:graphic>
          <a:graphicData uri="http://schemas.openxmlformats.org/drawingml/2006/table">
            <a:tbl>
              <a:tblPr/>
              <a:tblGrid>
                <a:gridCol w="1359360"/>
                <a:gridCol w="1993680"/>
                <a:gridCol w="1561320"/>
                <a:gridCol w="1882440"/>
                <a:gridCol w="1813320"/>
              </a:tblGrid>
              <a:tr h="852120">
                <a:tc rowSpan="4">
                  <a:txBody>
                    <a:bodyPr lIns="8280" rIns="8280" anchor="ctr">
                      <a:noAutofit/>
                    </a:bodyPr>
                    <a:p>
                      <a:pPr algn="ctr">
                        <a:lnSpc>
                          <a:spcPct val="100000"/>
                        </a:lnSpc>
                        <a:buNone/>
                      </a:pPr>
                      <a:endParaRPr b="0" lang="en-GB" sz="2400" spc="-1" strike="noStrike">
                        <a:latin typeface="Arial"/>
                      </a:endParaRPr>
                    </a:p>
                    <a:p>
                      <a:pPr algn="ctr">
                        <a:lnSpc>
                          <a:spcPct val="100000"/>
                        </a:lnSpc>
                        <a:buNone/>
                      </a:pPr>
                      <a:r>
                        <a:rPr b="0" i="1" lang="en-US" sz="2400" spc="-1" strike="noStrike">
                          <a:solidFill>
                            <a:srgbClr val="000000"/>
                          </a:solidFill>
                          <a:latin typeface="Times New Roman"/>
                          <a:ea typeface="DejaVu Sans"/>
                        </a:rPr>
                        <a:t>n</a:t>
                      </a:r>
                      <a:endParaRPr b="0" lang="en-GB" sz="2400" spc="-1" strike="noStrike">
                        <a:latin typeface="Arial"/>
                      </a:endParaRPr>
                    </a:p>
                  </a:txBody>
                  <a:tcPr anchor="ctr" marL="8280" marR="8280">
                    <a:lnL w="12240">
                      <a:solidFill>
                        <a:srgbClr val="8064a2"/>
                      </a:solidFill>
                    </a:lnL>
                    <a:lnR w="12240">
                      <a:solidFill>
                        <a:srgbClr val="8064a2"/>
                      </a:solidFill>
                    </a:lnR>
                    <a:lnT w="12240">
                      <a:solidFill>
                        <a:srgbClr val="8064a2"/>
                      </a:solidFill>
                    </a:lnT>
                    <a:lnB w="12240">
                      <a:solidFill>
                        <a:srgbClr val="8064a2"/>
                      </a:solidFill>
                    </a:lnB>
                    <a:noFill/>
                  </a:tcPr>
                </a:tc>
                <a:tc gridSpan="2" rowSpan="2">
                  <a:txBody>
                    <a:bodyPr lIns="8280" rIns="8280" anchor="t">
                      <a:noAutofit/>
                    </a:bodyPr>
                    <a:p>
                      <a:pPr algn="ctr">
                        <a:lnSpc>
                          <a:spcPct val="100000"/>
                        </a:lnSpc>
                        <a:buNone/>
                      </a:pPr>
                      <a:r>
                        <a:rPr b="0" i="1" lang="el-GR" sz="2400" spc="-1" strike="noStrike">
                          <a:solidFill>
                            <a:srgbClr val="000000"/>
                          </a:solidFill>
                          <a:latin typeface="Times New Roman"/>
                          <a:ea typeface="DejaVu Sans"/>
                        </a:rPr>
                        <a:t>τ</a:t>
                      </a:r>
                      <a:r>
                        <a:rPr b="0" i="1" lang="el-GR" sz="2400" spc="-1" strike="noStrike" baseline="-25000">
                          <a:solidFill>
                            <a:srgbClr val="000000"/>
                          </a:solidFill>
                          <a:latin typeface="Times New Roman"/>
                          <a:ea typeface="DejaVu Sans"/>
                        </a:rPr>
                        <a:t>2π</a:t>
                      </a:r>
                      <a:endParaRPr b="0" lang="en-GB" sz="2400" spc="-1" strike="noStrike">
                        <a:latin typeface="Arial"/>
                      </a:endParaRPr>
                    </a:p>
                    <a:p>
                      <a:pPr algn="ctr">
                        <a:lnSpc>
                          <a:spcPct val="100000"/>
                        </a:lnSpc>
                        <a:buNone/>
                      </a:pPr>
                      <a:endParaRPr b="0" lang="en-GB" sz="2400" spc="-1" strike="noStrike">
                        <a:latin typeface="Arial"/>
                      </a:endParaRPr>
                    </a:p>
                    <a:p>
                      <a:pPr algn="ctr">
                        <a:lnSpc>
                          <a:spcPct val="100000"/>
                        </a:lnSpc>
                        <a:buNone/>
                      </a:pPr>
                      <a:r>
                        <a:rPr b="0" lang="en-US" sz="2400" spc="-1" strike="noStrike">
                          <a:solidFill>
                            <a:srgbClr val="000000"/>
                          </a:solidFill>
                          <a:latin typeface="Times New Roman"/>
                          <a:ea typeface="DejaVu Sans"/>
                        </a:rPr>
                        <a:t>(</a:t>
                      </a:r>
                      <a:r>
                        <a:rPr b="0" lang="el-GR" sz="2400" spc="-1" strike="noStrike">
                          <a:solidFill>
                            <a:srgbClr val="000000"/>
                          </a:solidFill>
                          <a:latin typeface="Times New Roman"/>
                          <a:ea typeface="DejaVu Sans"/>
                        </a:rPr>
                        <a:t>10</a:t>
                      </a:r>
                      <a:r>
                        <a:rPr b="0" lang="en-US" sz="2400" spc="-1" strike="noStrike" baseline="30000">
                          <a:solidFill>
                            <a:srgbClr val="000000"/>
                          </a:solidFill>
                          <a:latin typeface="Times New Roman"/>
                          <a:ea typeface="DejaVu Sans"/>
                        </a:rPr>
                        <a:t>-1</a:t>
                      </a:r>
                      <a:r>
                        <a:rPr b="0" lang="el-GR" sz="2400" spc="-1" strike="noStrike" baseline="30000">
                          <a:solidFill>
                            <a:srgbClr val="000000"/>
                          </a:solidFill>
                          <a:latin typeface="Times New Roman"/>
                          <a:ea typeface="DejaVu Sans"/>
                        </a:rPr>
                        <a:t>1</a:t>
                      </a:r>
                      <a:r>
                        <a:rPr b="0" lang="en-US" sz="2400" spc="-1" strike="noStrike">
                          <a:solidFill>
                            <a:srgbClr val="000000"/>
                          </a:solidFill>
                          <a:latin typeface="Times New Roman"/>
                          <a:ea typeface="DejaVu Sans"/>
                        </a:rPr>
                        <a:t>sec)</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hMerge="1" rowSpan="1">
                  <a:tcPr anchor="t" marL="90000" marR="90000">
                    <a:lnL>
                      <a:noFill/>
                    </a:lnL>
                    <a:lnR>
                      <a:noFill/>
                    </a:lnR>
                    <a:lnT>
                      <a:noFill/>
                    </a:lnT>
                    <a:lnB>
                      <a:noFill/>
                    </a:lnB>
                    <a:solidFill>
                      <a:srgbClr val="729fcf"/>
                    </a:solidFill>
                  </a:tcPr>
                </a:tc>
                <a:tc gridSpan="2">
                  <a:txBody>
                    <a:bodyPr lIns="8280" rIns="8280" anchor="t">
                      <a:noAutofit/>
                    </a:bodyPr>
                    <a:p>
                      <a:pPr algn="ctr">
                        <a:lnSpc>
                          <a:spcPct val="100000"/>
                        </a:lnSpc>
                        <a:buNone/>
                      </a:pPr>
                      <a:r>
                        <a:rPr b="0" lang="en-US" sz="2400" spc="-1" strike="noStrike">
                          <a:solidFill>
                            <a:srgbClr val="000000"/>
                          </a:solidFill>
                          <a:latin typeface="Times New Roman"/>
                          <a:ea typeface="DejaVu Sans"/>
                        </a:rPr>
                        <a:t>Decay length A</a:t>
                      </a:r>
                      <a:r>
                        <a:rPr b="0" lang="en-US" sz="2400" spc="-1" strike="noStrike" baseline="-25000">
                          <a:solidFill>
                            <a:srgbClr val="000000"/>
                          </a:solidFill>
                          <a:latin typeface="Times New Roman"/>
                          <a:ea typeface="DejaVu Sans"/>
                        </a:rPr>
                        <a:t>2π</a:t>
                      </a:r>
                      <a:r>
                        <a:rPr b="0" lang="en-US" sz="2400" spc="-1" strike="noStrike">
                          <a:solidFill>
                            <a:srgbClr val="000000"/>
                          </a:solidFill>
                          <a:latin typeface="Times New Roman"/>
                          <a:ea typeface="DejaVu Sans"/>
                        </a:rPr>
                        <a:t> in L.S. (cm) for γ=16 </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hMerge="1">
                  <a:tcPr anchor="t" marL="90000" marR="90000">
                    <a:lnL>
                      <a:noFill/>
                    </a:lnL>
                    <a:lnR>
                      <a:noFill/>
                    </a:lnR>
                    <a:lnT>
                      <a:noFill/>
                    </a:lnT>
                    <a:lnB>
                      <a:noFill/>
                    </a:lnB>
                    <a:solidFill>
                      <a:srgbClr val="729fcf"/>
                    </a:solidFill>
                  </a:tcPr>
                </a:tc>
              </a:tr>
              <a:tr h="648720">
                <a:tc vMerge="1">
                  <a:tcPr anchor="t" marL="90000" marR="90000">
                    <a:lnL>
                      <a:noFill/>
                    </a:lnL>
                    <a:lnR>
                      <a:noFill/>
                    </a:lnR>
                    <a:lnT>
                      <a:noFill/>
                    </a:lnT>
                    <a:lnB>
                      <a:noFill/>
                    </a:lnB>
                    <a:solidFill>
                      <a:srgbClr val="729fcf"/>
                    </a:solidFill>
                  </a:tcPr>
                </a:tc>
                <a:tc vMerge="1" gridSpan="1">
                  <a:tcPr anchor="t" marL="90000" marR="90000">
                    <a:lnL>
                      <a:noFill/>
                    </a:lnL>
                    <a:lnR>
                      <a:noFill/>
                    </a:lnR>
                    <a:lnT>
                      <a:noFill/>
                    </a:lnT>
                    <a:lnB>
                      <a:noFill/>
                    </a:lnB>
                    <a:solidFill>
                      <a:srgbClr val="729fcf"/>
                    </a:solidFill>
                  </a:tcPr>
                </a:tc>
                <a:tc vMerge="1" hMerge="1">
                  <a:tcPr anchor="t" marL="90000" marR="90000">
                    <a:lnL>
                      <a:noFill/>
                    </a:lnL>
                    <a:lnR>
                      <a:noFill/>
                    </a:lnR>
                    <a:lnT>
                      <a:noFill/>
                    </a:lnT>
                    <a:lnB>
                      <a:noFill/>
                    </a:lnB>
                    <a:solidFill>
                      <a:srgbClr val="729fcf"/>
                    </a:solidFill>
                  </a:tcPr>
                </a:tc>
                <a:tc gridSpan="2">
                  <a:txBody>
                    <a:bodyPr lIns="8280" rIns="8280" anchor="ctr">
                      <a:noAutofit/>
                    </a:bodyPr>
                    <a:p>
                      <a:pPr algn="ctr">
                        <a:lnSpc>
                          <a:spcPct val="100000"/>
                        </a:lnSpc>
                        <a:buNone/>
                      </a:pPr>
                      <a:r>
                        <a:rPr b="0" lang="el-GR" sz="2400" spc="-1" strike="noStrike">
                          <a:solidFill>
                            <a:srgbClr val="000000"/>
                          </a:solidFill>
                          <a:latin typeface="Times New Roman"/>
                          <a:ea typeface="DejaVu Sans"/>
                        </a:rPr>
                        <a:t>(λ</a:t>
                      </a:r>
                      <a:r>
                        <a:rPr b="0" lang="en-US" sz="2400" spc="-1" strike="noStrike" baseline="-25000">
                          <a:solidFill>
                            <a:srgbClr val="000000"/>
                          </a:solidFill>
                          <a:latin typeface="Times New Roman"/>
                          <a:ea typeface="DejaVu Sans"/>
                        </a:rPr>
                        <a:t>ns</a:t>
                      </a:r>
                      <a:r>
                        <a:rPr b="0" lang="en-US" sz="2400" spc="-1" strike="noStrike">
                          <a:solidFill>
                            <a:srgbClr val="000000"/>
                          </a:solidFill>
                          <a:latin typeface="Times New Roman"/>
                          <a:ea typeface="DejaVu Sans"/>
                        </a:rPr>
                        <a:t>=c ∙ </a:t>
                      </a:r>
                      <a:r>
                        <a:rPr b="0" lang="el-GR" sz="2400" spc="-1" strike="noStrike">
                          <a:solidFill>
                            <a:srgbClr val="000000"/>
                          </a:solidFill>
                          <a:latin typeface="Times New Roman"/>
                          <a:ea typeface="DejaVu Sans"/>
                        </a:rPr>
                        <a:t>γ ∙ </a:t>
                      </a:r>
                      <a:r>
                        <a:rPr b="0" i="1" lang="el-GR" sz="2400" spc="-1" strike="noStrike">
                          <a:solidFill>
                            <a:srgbClr val="000000"/>
                          </a:solidFill>
                          <a:latin typeface="Times New Roman"/>
                          <a:ea typeface="DejaVu Sans"/>
                        </a:rPr>
                        <a:t>τ</a:t>
                      </a:r>
                      <a:r>
                        <a:rPr b="0" i="1" lang="en-US" sz="2400" spc="-1" strike="noStrike" baseline="-25000">
                          <a:solidFill>
                            <a:srgbClr val="000000"/>
                          </a:solidFill>
                          <a:latin typeface="Times New Roman"/>
                          <a:ea typeface="DejaVu Sans"/>
                        </a:rPr>
                        <a:t>nl</a:t>
                      </a:r>
                      <a:r>
                        <a:rPr b="0" lang="en-US" sz="2400" spc="-1" strike="noStrike">
                          <a:solidFill>
                            <a:srgbClr val="000000"/>
                          </a:solidFill>
                          <a:latin typeface="Times New Roman"/>
                          <a:ea typeface="DejaVu Sans"/>
                        </a:rPr>
                        <a:t>)</a:t>
                      </a:r>
                      <a:endParaRPr b="0" lang="en-GB" sz="2400" spc="-1" strike="noStrike">
                        <a:latin typeface="Arial"/>
                      </a:endParaRPr>
                    </a:p>
                  </a:txBody>
                  <a:tcPr anchor="ctr" marL="8280" marR="8280">
                    <a:lnL w="12240">
                      <a:solidFill>
                        <a:srgbClr val="8064a2"/>
                      </a:solidFill>
                    </a:lnL>
                    <a:lnR w="12240">
                      <a:solidFill>
                        <a:srgbClr val="8064a2"/>
                      </a:solidFill>
                    </a:lnR>
                    <a:lnT w="12240">
                      <a:solidFill>
                        <a:srgbClr val="8064a2"/>
                      </a:solidFill>
                    </a:lnT>
                    <a:lnB w="12240">
                      <a:solidFill>
                        <a:srgbClr val="8064a2"/>
                      </a:solidFill>
                    </a:lnB>
                    <a:noFill/>
                  </a:tcPr>
                </a:tc>
                <a:tc hMerge="1">
                  <a:tcPr anchor="t" marL="90000" marR="90000">
                    <a:lnL>
                      <a:noFill/>
                    </a:lnL>
                    <a:lnR>
                      <a:noFill/>
                    </a:lnR>
                    <a:lnT>
                      <a:noFill/>
                    </a:lnT>
                    <a:lnB>
                      <a:noFill/>
                    </a:lnB>
                    <a:solidFill>
                      <a:srgbClr val="729fcf"/>
                    </a:solidFill>
                  </a:tcPr>
                </a:tc>
              </a:tr>
              <a:tr h="402120">
                <a:tc vMerge="1">
                  <a:tcPr anchor="t" marL="90000" marR="90000">
                    <a:lnL>
                      <a:noFill/>
                    </a:lnL>
                    <a:lnR>
                      <a:noFill/>
                    </a:lnR>
                    <a:lnT>
                      <a:noFill/>
                    </a:lnT>
                    <a:lnB>
                      <a:noFill/>
                    </a:lnB>
                    <a:solidFill>
                      <a:srgbClr val="729fcf"/>
                    </a:solid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s (</a:t>
                      </a:r>
                      <a:r>
                        <a:rPr b="0" i="1" lang="en-US" sz="2400" spc="-1" strike="noStrike">
                          <a:solidFill>
                            <a:srgbClr val="000000"/>
                          </a:solidFill>
                          <a:latin typeface="Times New Roman"/>
                          <a:ea typeface="DejaVu Sans"/>
                        </a:rPr>
                        <a:t>l</a:t>
                      </a:r>
                      <a:r>
                        <a:rPr b="0" lang="en-US" sz="2400" spc="-1" strike="noStrike">
                          <a:solidFill>
                            <a:srgbClr val="000000"/>
                          </a:solidFill>
                          <a:latin typeface="Times New Roman"/>
                          <a:ea typeface="DejaVu Sans"/>
                        </a:rPr>
                        <a:t>=0)</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rowSpan="2">
                  <a:txBody>
                    <a:bodyPr lIns="8280" rIns="8280" anchor="ctr">
                      <a:noAutofit/>
                    </a:bodyPr>
                    <a:p>
                      <a:pPr algn="ctr">
                        <a:lnSpc>
                          <a:spcPct val="100000"/>
                        </a:lnSpc>
                        <a:buNone/>
                      </a:pPr>
                      <a:r>
                        <a:rPr b="0" lang="en-US" sz="2400" spc="-1" strike="noStrike">
                          <a:solidFill>
                            <a:srgbClr val="000000"/>
                          </a:solidFill>
                          <a:latin typeface="Times New Roman"/>
                          <a:ea typeface="DejaVu Sans"/>
                        </a:rPr>
                        <a:t>p (</a:t>
                      </a:r>
                      <a:r>
                        <a:rPr b="0" i="1" lang="en-US" sz="2400" spc="-1" strike="noStrike">
                          <a:solidFill>
                            <a:srgbClr val="000000"/>
                          </a:solidFill>
                          <a:latin typeface="Times New Roman"/>
                          <a:ea typeface="DejaVu Sans"/>
                        </a:rPr>
                        <a:t>l</a:t>
                      </a:r>
                      <a:r>
                        <a:rPr b="0" lang="en-US" sz="2400" spc="-1" strike="noStrike">
                          <a:solidFill>
                            <a:srgbClr val="000000"/>
                          </a:solidFill>
                          <a:latin typeface="Times New Roman"/>
                          <a:ea typeface="DejaVu Sans"/>
                        </a:rPr>
                        <a:t>=1)</a:t>
                      </a:r>
                      <a:endParaRPr b="0" lang="en-GB" sz="2400" spc="-1" strike="noStrike">
                        <a:latin typeface="Arial"/>
                      </a:endParaRPr>
                    </a:p>
                  </a:txBody>
                  <a:tcPr anchor="ctr" marL="8280" marR="8280">
                    <a:lnL w="12240">
                      <a:solidFill>
                        <a:srgbClr val="8064a2"/>
                      </a:solidFill>
                    </a:lnL>
                    <a:lnR w="12240">
                      <a:solidFill>
                        <a:srgbClr val="8064a2"/>
                      </a:solidFill>
                    </a:lnR>
                    <a:lnT w="12240">
                      <a:solidFill>
                        <a:srgbClr val="8064a2"/>
                      </a:solidFill>
                    </a:lnT>
                    <a:lnB w="12240">
                      <a:solidFill>
                        <a:srgbClr val="8064a2"/>
                      </a:solidFill>
                    </a:lnB>
                    <a:noFill/>
                  </a:tcPr>
                </a:tc>
                <a:tc rowSpan="2">
                  <a:txBody>
                    <a:bodyPr lIns="8280" rIns="8280" anchor="ctr">
                      <a:noAutofit/>
                    </a:bodyPr>
                    <a:p>
                      <a:pPr algn="ctr">
                        <a:lnSpc>
                          <a:spcPct val="100000"/>
                        </a:lnSpc>
                        <a:buNone/>
                      </a:pPr>
                      <a:r>
                        <a:rPr b="0" lang="en-US" sz="2400" spc="-1" strike="noStrike">
                          <a:solidFill>
                            <a:srgbClr val="000000"/>
                          </a:solidFill>
                          <a:latin typeface="Times New Roman"/>
                          <a:ea typeface="DejaVu Sans"/>
                        </a:rPr>
                        <a:t>s (</a:t>
                      </a:r>
                      <a:r>
                        <a:rPr b="0" i="1" lang="en-US" sz="2400" spc="-1" strike="noStrike">
                          <a:solidFill>
                            <a:srgbClr val="000000"/>
                          </a:solidFill>
                          <a:latin typeface="Times New Roman"/>
                          <a:ea typeface="DejaVu Sans"/>
                        </a:rPr>
                        <a:t>l</a:t>
                      </a:r>
                      <a:r>
                        <a:rPr b="0" lang="en-US" sz="2400" spc="-1" strike="noStrike">
                          <a:solidFill>
                            <a:srgbClr val="000000"/>
                          </a:solidFill>
                          <a:latin typeface="Times New Roman"/>
                          <a:ea typeface="DejaVu Sans"/>
                        </a:rPr>
                        <a:t>=0)</a:t>
                      </a:r>
                      <a:endParaRPr b="0" lang="en-GB" sz="2400" spc="-1" strike="noStrike">
                        <a:latin typeface="Arial"/>
                      </a:endParaRPr>
                    </a:p>
                  </a:txBody>
                  <a:tcPr anchor="ctr" marL="8280" marR="8280">
                    <a:lnL w="12240">
                      <a:solidFill>
                        <a:srgbClr val="8064a2"/>
                      </a:solidFill>
                    </a:lnL>
                    <a:lnR w="12240">
                      <a:solidFill>
                        <a:srgbClr val="8064a2"/>
                      </a:solidFill>
                    </a:lnR>
                    <a:lnT w="12240">
                      <a:solidFill>
                        <a:srgbClr val="8064a2"/>
                      </a:solidFill>
                    </a:lnT>
                    <a:lnB w="12240">
                      <a:solidFill>
                        <a:srgbClr val="8064a2"/>
                      </a:solidFill>
                    </a:lnB>
                    <a:noFill/>
                  </a:tcPr>
                </a:tc>
                <a:tc rowSpan="2">
                  <a:txBody>
                    <a:bodyPr lIns="8280" rIns="8280" anchor="ctr">
                      <a:noAutofit/>
                    </a:bodyPr>
                    <a:p>
                      <a:pPr algn="ctr">
                        <a:lnSpc>
                          <a:spcPct val="100000"/>
                        </a:lnSpc>
                        <a:buNone/>
                      </a:pPr>
                      <a:r>
                        <a:rPr b="0" lang="en-US" sz="2400" spc="-1" strike="noStrike">
                          <a:solidFill>
                            <a:srgbClr val="000000"/>
                          </a:solidFill>
                          <a:latin typeface="Times New Roman"/>
                          <a:ea typeface="DejaVu Sans"/>
                        </a:rPr>
                        <a:t>p (</a:t>
                      </a:r>
                      <a:r>
                        <a:rPr b="0" i="1" lang="en-US" sz="2400" spc="-1" strike="noStrike">
                          <a:solidFill>
                            <a:srgbClr val="000000"/>
                          </a:solidFill>
                          <a:latin typeface="Times New Roman"/>
                          <a:ea typeface="DejaVu Sans"/>
                        </a:rPr>
                        <a:t>l</a:t>
                      </a:r>
                      <a:r>
                        <a:rPr b="0" lang="en-US" sz="2400" spc="-1" strike="noStrike">
                          <a:solidFill>
                            <a:srgbClr val="000000"/>
                          </a:solidFill>
                          <a:latin typeface="Times New Roman"/>
                          <a:ea typeface="DejaVu Sans"/>
                        </a:rPr>
                        <a:t>=1)</a:t>
                      </a:r>
                      <a:endParaRPr b="0" lang="en-GB" sz="2400" spc="-1" strike="noStrike">
                        <a:latin typeface="Arial"/>
                      </a:endParaRPr>
                    </a:p>
                  </a:txBody>
                  <a:tcPr anchor="ctr" marL="8280" marR="8280">
                    <a:lnL w="12240">
                      <a:solidFill>
                        <a:srgbClr val="8064a2"/>
                      </a:solidFill>
                    </a:lnL>
                    <a:lnR w="12240">
                      <a:solidFill>
                        <a:srgbClr val="8064a2"/>
                      </a:solidFill>
                    </a:lnR>
                    <a:lnT w="12240">
                      <a:solidFill>
                        <a:srgbClr val="8064a2"/>
                      </a:solidFill>
                    </a:lnT>
                    <a:lnB w="12240">
                      <a:solidFill>
                        <a:srgbClr val="8064a2"/>
                      </a:solidFill>
                    </a:lnB>
                    <a:noFill/>
                  </a:tcPr>
                </a:tc>
              </a:tr>
              <a:tr h="514440">
                <a:tc vMerge="1">
                  <a:tcPr anchor="t" marL="90000" marR="90000">
                    <a:lnL>
                      <a:noFill/>
                    </a:lnL>
                    <a:lnR>
                      <a:noFill/>
                    </a:lnR>
                    <a:lnT>
                      <a:noFill/>
                    </a:lnT>
                    <a:lnB>
                      <a:noFill/>
                    </a:lnB>
                    <a:solidFill>
                      <a:srgbClr val="729fcf"/>
                    </a:solidFill>
                  </a:tcPr>
                </a:tc>
                <a:tc>
                  <a:txBody>
                    <a:bodyPr lIns="8280" rIns="8280" anchor="t">
                      <a:noAutofit/>
                    </a:bodyPr>
                    <a:p>
                      <a:pPr algn="ctr">
                        <a:lnSpc>
                          <a:spcPct val="100000"/>
                        </a:lnSpc>
                        <a:buNone/>
                      </a:pPr>
                      <a:r>
                        <a:rPr b="0" i="1" lang="el-GR" sz="2400" spc="-1" strike="noStrike">
                          <a:solidFill>
                            <a:srgbClr val="000000"/>
                          </a:solidFill>
                          <a:latin typeface="Times New Roman"/>
                          <a:ea typeface="DejaVu Sans"/>
                        </a:rPr>
                        <a:t>τ</a:t>
                      </a:r>
                      <a:r>
                        <a:rPr b="0" i="1" lang="en-US" sz="2400" spc="-1" strike="noStrike" baseline="-25000">
                          <a:solidFill>
                            <a:srgbClr val="000000"/>
                          </a:solidFill>
                          <a:latin typeface="Times New Roman"/>
                          <a:ea typeface="DejaVu Sans"/>
                        </a:rPr>
                        <a:t>ns</a:t>
                      </a:r>
                      <a:r>
                        <a:rPr b="0" lang="en-US" sz="2400" spc="-1" strike="noStrike">
                          <a:solidFill>
                            <a:srgbClr val="000000"/>
                          </a:solidFill>
                          <a:latin typeface="Times New Roman"/>
                          <a:ea typeface="DejaVu Sans"/>
                        </a:rPr>
                        <a:t>=</a:t>
                      </a:r>
                      <a:r>
                        <a:rPr b="0" i="1" lang="el-GR" sz="2400" spc="-1" strike="noStrike">
                          <a:solidFill>
                            <a:srgbClr val="000000"/>
                          </a:solidFill>
                          <a:latin typeface="Times New Roman"/>
                          <a:ea typeface="DejaVu Sans"/>
                        </a:rPr>
                        <a:t>τ</a:t>
                      </a:r>
                      <a:r>
                        <a:rPr b="0" i="1" lang="el-GR" sz="2400" spc="-1" strike="noStrike" baseline="-25000">
                          <a:solidFill>
                            <a:srgbClr val="000000"/>
                          </a:solidFill>
                          <a:latin typeface="Times New Roman"/>
                          <a:ea typeface="DejaVu Sans"/>
                        </a:rPr>
                        <a:t>1</a:t>
                      </a:r>
                      <a:r>
                        <a:rPr b="0" i="1" lang="en-US" sz="2400" spc="-1" strike="noStrike" baseline="-25000">
                          <a:solidFill>
                            <a:srgbClr val="000000"/>
                          </a:solidFill>
                          <a:latin typeface="Times New Roman"/>
                          <a:ea typeface="DejaVu Sans"/>
                        </a:rPr>
                        <a:t>s</a:t>
                      </a:r>
                      <a:r>
                        <a:rPr b="0" lang="en-US" sz="2400" spc="-1" strike="noStrike">
                          <a:solidFill>
                            <a:srgbClr val="000000"/>
                          </a:solidFill>
                          <a:latin typeface="Times New Roman"/>
                          <a:ea typeface="DejaVu Sans"/>
                        </a:rPr>
                        <a:t>∙ </a:t>
                      </a:r>
                      <a:r>
                        <a:rPr b="0" i="1" lang="en-US" sz="2400" spc="-1" strike="noStrike">
                          <a:solidFill>
                            <a:srgbClr val="000000"/>
                          </a:solidFill>
                          <a:latin typeface="Times New Roman"/>
                          <a:ea typeface="DejaVu Sans"/>
                        </a:rPr>
                        <a:t>n</a:t>
                      </a:r>
                      <a:r>
                        <a:rPr b="0" lang="en-US" sz="2400" spc="-1" strike="noStrike" baseline="30000">
                          <a:solidFill>
                            <a:srgbClr val="000000"/>
                          </a:solidFill>
                          <a:latin typeface="Times New Roman"/>
                          <a:ea typeface="DejaVu Sans"/>
                        </a:rPr>
                        <a:t>3</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vMerge="1">
                  <a:tcPr anchor="t" marL="90000" marR="90000">
                    <a:lnL>
                      <a:noFill/>
                    </a:lnL>
                    <a:lnR>
                      <a:noFill/>
                    </a:lnR>
                    <a:lnT>
                      <a:noFill/>
                    </a:lnT>
                    <a:lnB>
                      <a:noFill/>
                    </a:lnB>
                    <a:solidFill>
                      <a:srgbClr val="729fcf"/>
                    </a:solidFill>
                  </a:tcPr>
                </a:tc>
                <a:tc vMerge="1">
                  <a:tcPr anchor="t" marL="90000" marR="90000">
                    <a:lnL>
                      <a:noFill/>
                    </a:lnL>
                    <a:lnR>
                      <a:noFill/>
                    </a:lnR>
                    <a:lnT>
                      <a:noFill/>
                    </a:lnT>
                    <a:lnB>
                      <a:noFill/>
                    </a:lnB>
                    <a:solidFill>
                      <a:srgbClr val="729fcf"/>
                    </a:solidFill>
                  </a:tcPr>
                </a:tc>
                <a:tc vMerge="1">
                  <a:tcPr anchor="t" marL="90000" marR="90000">
                    <a:lnL>
                      <a:noFill/>
                    </a:lnL>
                    <a:lnR>
                      <a:noFill/>
                    </a:lnR>
                    <a:lnT>
                      <a:noFill/>
                    </a:lnT>
                    <a:lnB>
                      <a:noFill/>
                    </a:lnB>
                    <a:solidFill>
                      <a:srgbClr val="729fcf"/>
                    </a:solidFill>
                  </a:tcPr>
                </a:tc>
              </a:tr>
              <a:tr h="402120">
                <a:tc>
                  <a:txBody>
                    <a:bodyPr lIns="8280" rIns="8280" anchor="t">
                      <a:noAutofit/>
                    </a:bodyPr>
                    <a:p>
                      <a:pPr algn="ctr">
                        <a:lnSpc>
                          <a:spcPct val="100000"/>
                        </a:lnSpc>
                        <a:buNone/>
                      </a:pPr>
                      <a:r>
                        <a:rPr b="0" lang="en-US" sz="2400" spc="-1" strike="noStrike">
                          <a:solidFill>
                            <a:srgbClr val="000000"/>
                          </a:solidFill>
                          <a:latin typeface="Times New Roman"/>
                          <a:ea typeface="DejaVu Sans"/>
                        </a:rPr>
                        <a:t>1</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2.9 ∙10</a:t>
                      </a:r>
                      <a:r>
                        <a:rPr b="0" lang="en-US" sz="2400" spc="-1" strike="noStrike" baseline="30000">
                          <a:solidFill>
                            <a:srgbClr val="000000"/>
                          </a:solidFill>
                          <a:latin typeface="Times New Roman"/>
                          <a:ea typeface="DejaVu Sans"/>
                        </a:rPr>
                        <a:t>-4</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1.39∙10</a:t>
                      </a:r>
                      <a:r>
                        <a:rPr b="0" lang="en-US" sz="2400" spc="-1" strike="noStrike" baseline="30000">
                          <a:solidFill>
                            <a:srgbClr val="000000"/>
                          </a:solidFill>
                          <a:latin typeface="Times New Roman"/>
                          <a:ea typeface="DejaVu Sans"/>
                        </a:rPr>
                        <a:t>-3</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r>
              <a:tr h="402120">
                <a:tc>
                  <a:txBody>
                    <a:bodyPr lIns="8280" rIns="8280" anchor="t">
                      <a:noAutofit/>
                    </a:bodyPr>
                    <a:p>
                      <a:pPr algn="ctr">
                        <a:lnSpc>
                          <a:spcPct val="100000"/>
                        </a:lnSpc>
                        <a:buNone/>
                      </a:pPr>
                      <a:r>
                        <a:rPr b="0" lang="en-US" sz="2400" spc="-1" strike="noStrike">
                          <a:solidFill>
                            <a:srgbClr val="000000"/>
                          </a:solidFill>
                          <a:latin typeface="Times New Roman"/>
                          <a:ea typeface="DejaVu Sans"/>
                        </a:rPr>
                        <a:t>2</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2.32∙10</a:t>
                      </a:r>
                      <a:r>
                        <a:rPr b="0" lang="en-US" sz="2400" spc="-1" strike="noStrike" baseline="30000">
                          <a:solidFill>
                            <a:srgbClr val="000000"/>
                          </a:solidFill>
                          <a:latin typeface="Times New Roman"/>
                          <a:ea typeface="DejaVu Sans"/>
                        </a:rPr>
                        <a:t>-3</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1.17</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1.11∙10</a:t>
                      </a:r>
                      <a:r>
                        <a:rPr b="0" lang="en-US" sz="2400" spc="-1" strike="noStrike" baseline="30000">
                          <a:solidFill>
                            <a:srgbClr val="000000"/>
                          </a:solidFill>
                          <a:latin typeface="Times New Roman"/>
                          <a:ea typeface="DejaVu Sans"/>
                        </a:rPr>
                        <a:t>-2</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5.6</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r>
              <a:tr h="402120">
                <a:tc>
                  <a:txBody>
                    <a:bodyPr lIns="8280" rIns="8280" anchor="t">
                      <a:noAutofit/>
                    </a:bodyPr>
                    <a:p>
                      <a:pPr algn="ctr">
                        <a:lnSpc>
                          <a:spcPct val="100000"/>
                        </a:lnSpc>
                        <a:buNone/>
                      </a:pPr>
                      <a:r>
                        <a:rPr b="0" lang="en-US" sz="2400" spc="-1" strike="noStrike">
                          <a:solidFill>
                            <a:srgbClr val="000000"/>
                          </a:solidFill>
                          <a:latin typeface="Times New Roman"/>
                          <a:ea typeface="DejaVu Sans"/>
                        </a:rPr>
                        <a:t>3</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7.83∙10</a:t>
                      </a:r>
                      <a:r>
                        <a:rPr b="0" lang="en-US" sz="2400" spc="-1" strike="noStrike" baseline="30000">
                          <a:solidFill>
                            <a:srgbClr val="000000"/>
                          </a:solidFill>
                          <a:latin typeface="Times New Roman"/>
                          <a:ea typeface="DejaVu Sans"/>
                        </a:rPr>
                        <a:t>-3</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3.94</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3.76∙10</a:t>
                      </a:r>
                      <a:r>
                        <a:rPr b="0" lang="en-US" sz="2400" spc="-1" strike="noStrike" baseline="30000">
                          <a:solidFill>
                            <a:srgbClr val="000000"/>
                          </a:solidFill>
                          <a:latin typeface="Times New Roman"/>
                          <a:ea typeface="DejaVu Sans"/>
                        </a:rPr>
                        <a:t>-2</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19</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r>
              <a:tr h="402120">
                <a:tc>
                  <a:txBody>
                    <a:bodyPr lIns="8280" rIns="8280" anchor="t">
                      <a:noAutofit/>
                    </a:bodyPr>
                    <a:p>
                      <a:pPr algn="ctr">
                        <a:lnSpc>
                          <a:spcPct val="100000"/>
                        </a:lnSpc>
                        <a:buNone/>
                      </a:pPr>
                      <a:r>
                        <a:rPr b="0" lang="en-US" sz="2400" spc="-1" strike="noStrike">
                          <a:solidFill>
                            <a:srgbClr val="000000"/>
                          </a:solidFill>
                          <a:latin typeface="Times New Roman"/>
                          <a:ea typeface="DejaVu Sans"/>
                        </a:rPr>
                        <a:t>4</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1.86∙10</a:t>
                      </a:r>
                      <a:r>
                        <a:rPr b="0" lang="en-US" sz="2400" spc="-1" strike="noStrike" baseline="30000">
                          <a:solidFill>
                            <a:srgbClr val="000000"/>
                          </a:solidFill>
                          <a:latin typeface="Times New Roman"/>
                          <a:ea typeface="DejaVu Sans"/>
                        </a:rPr>
                        <a:t>-2</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9.05</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8.91∙10</a:t>
                      </a:r>
                      <a:r>
                        <a:rPr b="0" lang="en-US" sz="2400" spc="-1" strike="noStrike" baseline="30000">
                          <a:solidFill>
                            <a:srgbClr val="000000"/>
                          </a:solidFill>
                          <a:latin typeface="Times New Roman"/>
                          <a:ea typeface="DejaVu Sans"/>
                        </a:rPr>
                        <a:t>-2</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43</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r>
              <a:tr h="402120">
                <a:tc>
                  <a:txBody>
                    <a:bodyPr lIns="8280" rIns="8280" anchor="t">
                      <a:noAutofit/>
                    </a:bodyPr>
                    <a:p>
                      <a:pPr algn="ctr">
                        <a:lnSpc>
                          <a:spcPct val="100000"/>
                        </a:lnSpc>
                        <a:buNone/>
                      </a:pPr>
                      <a:r>
                        <a:rPr b="0" lang="en-US" sz="2400" spc="-1" strike="noStrike">
                          <a:solidFill>
                            <a:srgbClr val="000000"/>
                          </a:solidFill>
                          <a:latin typeface="Times New Roman"/>
                          <a:ea typeface="DejaVu Sans"/>
                        </a:rPr>
                        <a:t>5</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3.63∙10</a:t>
                      </a:r>
                      <a:r>
                        <a:rPr b="0" lang="en-US" sz="2400" spc="-1" strike="noStrike" baseline="30000">
                          <a:solidFill>
                            <a:srgbClr val="000000"/>
                          </a:solidFill>
                          <a:latin typeface="Times New Roman"/>
                          <a:ea typeface="DejaVu Sans"/>
                        </a:rPr>
                        <a:t>-2</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17.5</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1.74∙10</a:t>
                      </a:r>
                      <a:r>
                        <a:rPr b="0" lang="en-US" sz="2400" spc="-1" strike="noStrike" baseline="30000">
                          <a:solidFill>
                            <a:srgbClr val="000000"/>
                          </a:solidFill>
                          <a:latin typeface="Times New Roman"/>
                          <a:ea typeface="DejaVu Sans"/>
                        </a:rPr>
                        <a:t>-1</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84</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r>
              <a:tr h="402120">
                <a:tc>
                  <a:txBody>
                    <a:bodyPr lIns="8280" rIns="8280" anchor="t">
                      <a:noAutofit/>
                    </a:bodyPr>
                    <a:p>
                      <a:pPr algn="ctr">
                        <a:lnSpc>
                          <a:spcPct val="100000"/>
                        </a:lnSpc>
                        <a:buNone/>
                      </a:pPr>
                      <a:r>
                        <a:rPr b="0" lang="en-US" sz="2400" spc="-1" strike="noStrike">
                          <a:solidFill>
                            <a:srgbClr val="000000"/>
                          </a:solidFill>
                          <a:latin typeface="Times New Roman"/>
                          <a:ea typeface="DejaVu Sans"/>
                        </a:rPr>
                        <a:t>6</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6.26∙10</a:t>
                      </a:r>
                      <a:r>
                        <a:rPr b="0" lang="en-US" sz="2400" spc="-1" strike="noStrike" baseline="30000">
                          <a:solidFill>
                            <a:srgbClr val="000000"/>
                          </a:solidFill>
                          <a:latin typeface="Times New Roman"/>
                          <a:ea typeface="DejaVu Sans"/>
                        </a:rPr>
                        <a:t>-2</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29.9</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3.01∙10</a:t>
                      </a:r>
                      <a:r>
                        <a:rPr b="0" lang="en-US" sz="2400" spc="-1" strike="noStrike" baseline="30000">
                          <a:solidFill>
                            <a:srgbClr val="000000"/>
                          </a:solidFill>
                          <a:latin typeface="Times New Roman"/>
                          <a:ea typeface="DejaVu Sans"/>
                        </a:rPr>
                        <a:t>-1</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144</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r>
              <a:tr h="402120">
                <a:tc>
                  <a:txBody>
                    <a:bodyPr lIns="8280" rIns="8280" anchor="t">
                      <a:noAutofit/>
                    </a:bodyPr>
                    <a:p>
                      <a:pPr algn="ctr">
                        <a:lnSpc>
                          <a:spcPct val="100000"/>
                        </a:lnSpc>
                        <a:buNone/>
                      </a:pPr>
                      <a:r>
                        <a:rPr b="0" lang="en-US" sz="2400" spc="-1" strike="noStrike">
                          <a:solidFill>
                            <a:srgbClr val="000000"/>
                          </a:solidFill>
                          <a:latin typeface="Times New Roman"/>
                          <a:ea typeface="DejaVu Sans"/>
                        </a:rPr>
                        <a:t>7</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9.95∙10</a:t>
                      </a:r>
                      <a:r>
                        <a:rPr b="0" lang="en-US" sz="2400" spc="-1" strike="noStrike" baseline="30000">
                          <a:solidFill>
                            <a:srgbClr val="000000"/>
                          </a:solidFill>
                          <a:latin typeface="Times New Roman"/>
                          <a:ea typeface="DejaVu Sans"/>
                        </a:rPr>
                        <a:t>-2</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46.8</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4.77∙10</a:t>
                      </a:r>
                      <a:r>
                        <a:rPr b="0" lang="en-US" sz="2400" spc="-1" strike="noStrike" baseline="30000">
                          <a:solidFill>
                            <a:srgbClr val="000000"/>
                          </a:solidFill>
                          <a:latin typeface="Times New Roman"/>
                          <a:ea typeface="DejaVu Sans"/>
                        </a:rPr>
                        <a:t>-1</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225</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r>
              <a:tr h="402120">
                <a:tc>
                  <a:txBody>
                    <a:bodyPr lIns="8280" rIns="8280" anchor="t">
                      <a:noAutofit/>
                    </a:bodyPr>
                    <a:p>
                      <a:pPr algn="ctr">
                        <a:lnSpc>
                          <a:spcPct val="100000"/>
                        </a:lnSpc>
                        <a:buNone/>
                      </a:pPr>
                      <a:r>
                        <a:rPr b="0" lang="en-US" sz="2400" spc="-1" strike="noStrike">
                          <a:solidFill>
                            <a:srgbClr val="000000"/>
                          </a:solidFill>
                          <a:latin typeface="Times New Roman"/>
                          <a:ea typeface="DejaVu Sans"/>
                        </a:rPr>
                        <a:t>8</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1.48∙10</a:t>
                      </a:r>
                      <a:r>
                        <a:rPr b="0" lang="en-US" sz="2400" spc="-1" strike="noStrike" baseline="30000">
                          <a:solidFill>
                            <a:srgbClr val="000000"/>
                          </a:solidFill>
                          <a:latin typeface="Times New Roman"/>
                          <a:ea typeface="DejaVu Sans"/>
                        </a:rPr>
                        <a:t>-1</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69.3</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7.13∙10</a:t>
                      </a:r>
                      <a:r>
                        <a:rPr b="0" lang="en-US" sz="2400" spc="-1" strike="noStrike" baseline="30000">
                          <a:solidFill>
                            <a:srgbClr val="000000"/>
                          </a:solidFill>
                          <a:latin typeface="Times New Roman"/>
                          <a:ea typeface="DejaVu Sans"/>
                        </a:rPr>
                        <a:t>-1</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c>
                  <a:txBody>
                    <a:bodyPr lIns="8280" rIns="8280" anchor="t">
                      <a:noAutofit/>
                    </a:bodyPr>
                    <a:p>
                      <a:pPr algn="ctr">
                        <a:lnSpc>
                          <a:spcPct val="100000"/>
                        </a:lnSpc>
                        <a:buNone/>
                      </a:pPr>
                      <a:r>
                        <a:rPr b="0" lang="en-US" sz="2400" spc="-1" strike="noStrike">
                          <a:solidFill>
                            <a:srgbClr val="000000"/>
                          </a:solidFill>
                          <a:latin typeface="Times New Roman"/>
                          <a:ea typeface="DejaVu Sans"/>
                        </a:rPr>
                        <a:t>333</a:t>
                      </a:r>
                      <a:endParaRPr b="0" lang="en-GB" sz="2400" spc="-1" strike="noStrike">
                        <a:latin typeface="Arial"/>
                      </a:endParaRPr>
                    </a:p>
                  </a:txBody>
                  <a:tcPr anchor="t" marL="8280" marR="8280">
                    <a:lnL w="12240">
                      <a:solidFill>
                        <a:srgbClr val="8064a2"/>
                      </a:solidFill>
                    </a:lnL>
                    <a:lnR w="12240">
                      <a:solidFill>
                        <a:srgbClr val="8064a2"/>
                      </a:solidFill>
                    </a:lnR>
                    <a:lnT w="12240">
                      <a:solidFill>
                        <a:srgbClr val="8064a2"/>
                      </a:solidFill>
                    </a:lnT>
                    <a:lnB w="12240">
                      <a:solidFill>
                        <a:srgbClr val="8064a2"/>
                      </a:solidFill>
                    </a:lnB>
                    <a:noFill/>
                  </a:tcPr>
                </a:tc>
              </a:tr>
            </a:tbl>
          </a:graphicData>
        </a:graphic>
      </p:graphicFrame>
      <p:sp>
        <p:nvSpPr>
          <p:cNvPr id="1267" name="Rectangle 14"/>
          <p:cNvSpPr/>
          <p:nvPr/>
        </p:nvSpPr>
        <p:spPr>
          <a:xfrm>
            <a:off x="-613800" y="5627160"/>
            <a:ext cx="9131760" cy="360"/>
          </a:xfrm>
          <a:prstGeom prst="rect">
            <a:avLst/>
          </a:prstGeom>
          <a:noFill/>
          <a:ln w="0">
            <a:noFill/>
          </a:ln>
        </p:spPr>
        <p:style>
          <a:lnRef idx="0"/>
          <a:fillRef idx="0"/>
          <a:effectRef idx="0"/>
          <a:fontRef idx="minor"/>
        </p:style>
      </p:sp>
      <p:sp>
        <p:nvSpPr>
          <p:cNvPr id="1268" name="Rectangle 2"/>
          <p:cNvSpPr/>
          <p:nvPr/>
        </p:nvSpPr>
        <p:spPr>
          <a:xfrm>
            <a:off x="-613800" y="5627160"/>
            <a:ext cx="9131760" cy="360"/>
          </a:xfrm>
          <a:prstGeom prst="rect">
            <a:avLst/>
          </a:prstGeom>
          <a:noFill/>
          <a:ln w="0">
            <a:noFill/>
          </a:ln>
        </p:spPr>
        <p:style>
          <a:lnRef idx="0"/>
          <a:fillRef idx="0"/>
          <a:effectRef idx="0"/>
          <a:fontRef idx="minor"/>
        </p:style>
      </p:sp>
      <p:sp>
        <p:nvSpPr>
          <p:cNvPr id="1269" name="Rectangle 16"/>
          <p:cNvSpPr/>
          <p:nvPr/>
        </p:nvSpPr>
        <p:spPr>
          <a:xfrm>
            <a:off x="-613800" y="5627160"/>
            <a:ext cx="9131760" cy="360"/>
          </a:xfrm>
          <a:prstGeom prst="rect">
            <a:avLst/>
          </a:prstGeom>
          <a:noFill/>
          <a:ln w="0">
            <a:noFill/>
          </a:ln>
        </p:spPr>
        <p:style>
          <a:lnRef idx="0"/>
          <a:fillRef idx="0"/>
          <a:effectRef idx="0"/>
          <a:fontRef idx="minor"/>
        </p:style>
      </p:sp>
      <p:sp>
        <p:nvSpPr>
          <p:cNvPr id="1270"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π</a:t>
            </a:r>
            <a:r>
              <a:rPr b="1" i="1" lang="en-US" sz="3600" spc="-1" strike="noStrike" baseline="30000">
                <a:solidFill>
                  <a:srgbClr val="c00000"/>
                </a:solidFill>
                <a:latin typeface="Times New Roman"/>
                <a:ea typeface="DejaVu Sans"/>
              </a:rPr>
              <a:t>+</a:t>
            </a:r>
            <a:r>
              <a:rPr b="1" i="1" lang="el-GR" sz="3600" spc="-1" strike="noStrike">
                <a:solidFill>
                  <a:srgbClr val="c00000"/>
                </a:solidFill>
                <a:latin typeface="Times New Roman"/>
                <a:ea typeface="DejaVu Sans"/>
              </a:rPr>
              <a:t>π</a:t>
            </a:r>
            <a:r>
              <a:rPr b="1" i="1" lang="en-US" sz="3600" spc="-1" strike="noStrike" baseline="30000">
                <a:solidFill>
                  <a:srgbClr val="c00000"/>
                </a:solidFill>
                <a:latin typeface="Times New Roman"/>
                <a:ea typeface="DejaVu Sans"/>
              </a:rPr>
              <a:t>-</a:t>
            </a:r>
            <a:r>
              <a:rPr b="1" i="1" lang="en-US" sz="3600" spc="-1" strike="noStrike">
                <a:solidFill>
                  <a:srgbClr val="c00000"/>
                </a:solidFill>
                <a:latin typeface="Times New Roman"/>
                <a:ea typeface="DejaVu Sans"/>
              </a:rPr>
              <a:t> atom lifetime and decay lengths</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1" name="Rectangle 6_10"/>
          <p:cNvSpPr/>
          <p:nvPr/>
        </p:nvSpPr>
        <p:spPr>
          <a:xfrm>
            <a:off x="6553080" y="6356520"/>
            <a:ext cx="2128680" cy="3600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E55570FA-860B-4908-B533-BA8D8030F0C7}"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272" name="Text Box 6_3"/>
          <p:cNvSpPr/>
          <p:nvPr/>
        </p:nvSpPr>
        <p:spPr>
          <a:xfrm>
            <a:off x="265320" y="5408280"/>
            <a:ext cx="4259160" cy="331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400" spc="-1" strike="noStrike">
                <a:solidFill>
                  <a:srgbClr val="000000"/>
                </a:solidFill>
                <a:latin typeface="Times New Roman"/>
                <a:ea typeface="DejaVu Sans"/>
              </a:rPr>
              <a:t>Fig. 6. |</a:t>
            </a:r>
            <a:r>
              <a:rPr b="0" i="1" lang="en-US" sz="1400" spc="-1" strike="noStrike">
                <a:solidFill>
                  <a:srgbClr val="000000"/>
                </a:solidFill>
                <a:latin typeface="Times New Roman"/>
                <a:ea typeface="DejaVu Sans"/>
              </a:rPr>
              <a:t>Q</a:t>
            </a:r>
            <a:r>
              <a:rPr b="0" i="1" lang="en-US" sz="1400" spc="-1" strike="noStrike" baseline="-25000">
                <a:solidFill>
                  <a:srgbClr val="000000"/>
                </a:solidFill>
                <a:latin typeface="Times New Roman"/>
                <a:ea typeface="DejaVu Sans"/>
              </a:rPr>
              <a:t>L</a:t>
            </a:r>
            <a:r>
              <a:rPr b="0" lang="en-US" sz="1400" spc="-1" strike="noStrike">
                <a:solidFill>
                  <a:srgbClr val="000000"/>
                </a:solidFill>
                <a:latin typeface="Times New Roman"/>
                <a:ea typeface="DejaVu Sans"/>
              </a:rPr>
              <a:t>| distribution of π</a:t>
            </a:r>
            <a:r>
              <a:rPr b="0" lang="en-US" sz="1400" spc="-1" strike="noStrike" baseline="30000">
                <a:solidFill>
                  <a:srgbClr val="000000"/>
                </a:solidFill>
                <a:latin typeface="Times New Roman"/>
                <a:ea typeface="DejaVu Sans"/>
              </a:rPr>
              <a:t>+</a:t>
            </a:r>
            <a:r>
              <a:rPr b="0" lang="en-US" sz="1400" spc="-1" strike="noStrike">
                <a:solidFill>
                  <a:srgbClr val="000000"/>
                </a:solidFill>
                <a:latin typeface="Times New Roman"/>
                <a:ea typeface="DejaVu Sans"/>
              </a:rPr>
              <a:t>π</a:t>
            </a:r>
            <a:r>
              <a:rPr b="0" lang="en-US" sz="1400" spc="-1" strike="noStrike" baseline="30000">
                <a:solidFill>
                  <a:srgbClr val="000000"/>
                </a:solidFill>
                <a:latin typeface="Times New Roman"/>
                <a:ea typeface="DejaVu Sans"/>
              </a:rPr>
              <a:t>-</a:t>
            </a:r>
            <a:r>
              <a:rPr b="0" lang="en-US" sz="1400" spc="-1" strike="noStrike">
                <a:solidFill>
                  <a:srgbClr val="000000"/>
                </a:solidFill>
                <a:latin typeface="Times New Roman"/>
                <a:ea typeface="DejaVu Sans"/>
              </a:rPr>
              <a:t> pairs for </a:t>
            </a:r>
            <a:r>
              <a:rPr b="0" i="1" lang="en-US" sz="1400" spc="-1" strike="noStrike">
                <a:solidFill>
                  <a:srgbClr val="000000"/>
                </a:solidFill>
                <a:latin typeface="Times New Roman"/>
                <a:ea typeface="DejaVu Sans"/>
              </a:rPr>
              <a:t>Q</a:t>
            </a:r>
            <a:r>
              <a:rPr b="0" i="1" lang="en-US" sz="1400" spc="-1" strike="noStrike" baseline="-25000">
                <a:solidFill>
                  <a:srgbClr val="000000"/>
                </a:solidFill>
                <a:latin typeface="Times New Roman"/>
                <a:ea typeface="DejaVu Sans"/>
              </a:rPr>
              <a:t>T </a:t>
            </a:r>
            <a:r>
              <a:rPr b="0" lang="en-US" sz="1400" spc="-1" strike="noStrike">
                <a:solidFill>
                  <a:srgbClr val="000000"/>
                </a:solidFill>
                <a:latin typeface="Times New Roman"/>
                <a:ea typeface="DejaVu Sans"/>
              </a:rPr>
              <a:t>&lt; 2.0 MeV/c</a:t>
            </a:r>
            <a:endParaRPr b="0" lang="en-GB" sz="1400" spc="-1" strike="noStrike">
              <a:latin typeface="Arial"/>
            </a:endParaRPr>
          </a:p>
        </p:txBody>
      </p:sp>
      <p:sp>
        <p:nvSpPr>
          <p:cNvPr id="1273" name="Text Box 7_2"/>
          <p:cNvSpPr/>
          <p:nvPr/>
        </p:nvSpPr>
        <p:spPr>
          <a:xfrm>
            <a:off x="4866840" y="5408280"/>
            <a:ext cx="4275360" cy="331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400" spc="-1" strike="noStrike">
                <a:solidFill>
                  <a:srgbClr val="000000"/>
                </a:solidFill>
                <a:latin typeface="Times New Roman"/>
                <a:ea typeface="DejaVu Sans"/>
              </a:rPr>
              <a:t>Fig.7. </a:t>
            </a:r>
            <a:r>
              <a:rPr b="0" i="1" lang="en-US" sz="1400" spc="-1" strike="noStrike">
                <a:solidFill>
                  <a:srgbClr val="000000"/>
                </a:solidFill>
                <a:latin typeface="Times New Roman"/>
                <a:ea typeface="DejaVu Sans"/>
              </a:rPr>
              <a:t>Q</a:t>
            </a:r>
            <a:r>
              <a:rPr b="0" i="1" lang="en-US" sz="1400" spc="-1" strike="noStrike" baseline="-25000">
                <a:solidFill>
                  <a:srgbClr val="000000"/>
                </a:solidFill>
                <a:latin typeface="Times New Roman"/>
                <a:ea typeface="DejaVu Sans"/>
              </a:rPr>
              <a:t>T</a:t>
            </a:r>
            <a:r>
              <a:rPr b="0" lang="en-US" sz="1400" spc="-1" strike="noStrike">
                <a:solidFill>
                  <a:srgbClr val="000000"/>
                </a:solidFill>
                <a:latin typeface="Times New Roman"/>
                <a:ea typeface="DejaVu Sans"/>
              </a:rPr>
              <a:t> distribution of π</a:t>
            </a:r>
            <a:r>
              <a:rPr b="0" lang="en-US" sz="1400" spc="-1" strike="noStrike" baseline="30000">
                <a:solidFill>
                  <a:srgbClr val="000000"/>
                </a:solidFill>
                <a:latin typeface="Times New Roman"/>
                <a:ea typeface="DejaVu Sans"/>
              </a:rPr>
              <a:t>+</a:t>
            </a:r>
            <a:r>
              <a:rPr b="0" lang="en-US" sz="1400" spc="-1" strike="noStrike">
                <a:solidFill>
                  <a:srgbClr val="000000"/>
                </a:solidFill>
                <a:latin typeface="Times New Roman"/>
                <a:ea typeface="DejaVu Sans"/>
              </a:rPr>
              <a:t>π</a:t>
            </a:r>
            <a:r>
              <a:rPr b="0" lang="en-US" sz="1400" spc="-1" strike="noStrike" baseline="30000">
                <a:solidFill>
                  <a:srgbClr val="000000"/>
                </a:solidFill>
                <a:latin typeface="Times New Roman"/>
                <a:ea typeface="DejaVu Sans"/>
              </a:rPr>
              <a:t>- </a:t>
            </a:r>
            <a:r>
              <a:rPr b="0" lang="en-US" sz="1400" spc="-1" strike="noStrike">
                <a:solidFill>
                  <a:srgbClr val="000000"/>
                </a:solidFill>
                <a:latin typeface="Times New Roman"/>
                <a:ea typeface="DejaVu Sans"/>
              </a:rPr>
              <a:t>pairs for |</a:t>
            </a:r>
            <a:r>
              <a:rPr b="0" i="1" lang="en-US" sz="1400" spc="-1" strike="noStrike">
                <a:solidFill>
                  <a:srgbClr val="000000"/>
                </a:solidFill>
                <a:latin typeface="Times New Roman"/>
                <a:ea typeface="DejaVu Sans"/>
              </a:rPr>
              <a:t>Q</a:t>
            </a:r>
            <a:r>
              <a:rPr b="0" i="1" lang="en-US" sz="1400" spc="-1" strike="noStrike" baseline="-25000">
                <a:solidFill>
                  <a:srgbClr val="000000"/>
                </a:solidFill>
                <a:latin typeface="Times New Roman"/>
                <a:ea typeface="DejaVu Sans"/>
              </a:rPr>
              <a:t>L</a:t>
            </a:r>
            <a:r>
              <a:rPr b="0" lang="en-US" sz="1400" spc="-1" strike="noStrike">
                <a:solidFill>
                  <a:srgbClr val="000000"/>
                </a:solidFill>
                <a:latin typeface="Times New Roman"/>
                <a:ea typeface="DejaVu Sans"/>
              </a:rPr>
              <a:t>|&lt; 2 MeV/c </a:t>
            </a:r>
            <a:endParaRPr b="0" lang="en-GB" sz="1400" spc="-1" strike="noStrike">
              <a:latin typeface="Arial"/>
            </a:endParaRPr>
          </a:p>
        </p:txBody>
      </p:sp>
      <p:sp>
        <p:nvSpPr>
          <p:cNvPr id="1274" name="TextBox 4_2"/>
          <p:cNvSpPr/>
          <p:nvPr/>
        </p:nvSpPr>
        <p:spPr>
          <a:xfrm>
            <a:off x="323640" y="5740200"/>
            <a:ext cx="8587800" cy="758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400" spc="-1" strike="noStrike">
                <a:solidFill>
                  <a:srgbClr val="000000"/>
                </a:solidFill>
                <a:latin typeface="Times New Roman"/>
                <a:ea typeface="DejaVu Sans"/>
              </a:rPr>
              <a:t>a) Experimental distribution (points with statistical error) and the simulated background (solid line).</a:t>
            </a:r>
            <a:endParaRPr b="0" lang="en-GB" sz="1400" spc="-1" strike="noStrike">
              <a:latin typeface="Arial"/>
            </a:endParaRPr>
          </a:p>
          <a:p>
            <a:pPr>
              <a:lnSpc>
                <a:spcPct val="100000"/>
              </a:lnSpc>
              <a:buNone/>
            </a:pPr>
            <a:r>
              <a:rPr b="0" lang="en-US" sz="1400" spc="-1" strike="noStrike">
                <a:solidFill>
                  <a:srgbClr val="000000"/>
                </a:solidFill>
                <a:latin typeface="Times New Roman"/>
                <a:ea typeface="DejaVu Sans"/>
              </a:rPr>
              <a:t>b) Experimental distribution after background subtraction (points with statistical error) and the simulated distribution of atomic pairs (dotted-dashed line). The fit procedure has been applied to the 2-dimensional (|</a:t>
            </a:r>
            <a:r>
              <a:rPr b="0" i="1" lang="en-US" sz="1400" spc="-1" strike="noStrike">
                <a:solidFill>
                  <a:srgbClr val="000000"/>
                </a:solidFill>
                <a:latin typeface="Times New Roman"/>
                <a:ea typeface="DejaVu Sans"/>
              </a:rPr>
              <a:t>Q</a:t>
            </a:r>
            <a:r>
              <a:rPr b="0" i="1" lang="en-US" sz="1400" spc="-1" strike="noStrike" baseline="-25000">
                <a:solidFill>
                  <a:srgbClr val="000000"/>
                </a:solidFill>
                <a:latin typeface="Times New Roman"/>
                <a:ea typeface="DejaVu Sans"/>
              </a:rPr>
              <a:t>L</a:t>
            </a:r>
            <a:r>
              <a:rPr b="0" lang="en-US" sz="1400" spc="-1" strike="noStrike">
                <a:solidFill>
                  <a:srgbClr val="000000"/>
                </a:solidFill>
                <a:latin typeface="Times New Roman"/>
                <a:ea typeface="DejaVu Sans"/>
              </a:rPr>
              <a:t>|,</a:t>
            </a:r>
            <a:r>
              <a:rPr b="0" i="1" lang="en-US" sz="1400" spc="-1" strike="noStrike">
                <a:solidFill>
                  <a:srgbClr val="000000"/>
                </a:solidFill>
                <a:latin typeface="Times New Roman"/>
                <a:ea typeface="DejaVu Sans"/>
              </a:rPr>
              <a:t>Q</a:t>
            </a:r>
            <a:r>
              <a:rPr b="0" i="1" lang="en-US" sz="1400" spc="-1" strike="noStrike" baseline="-25000">
                <a:solidFill>
                  <a:srgbClr val="000000"/>
                </a:solidFill>
                <a:latin typeface="Times New Roman"/>
                <a:ea typeface="DejaVu Sans"/>
              </a:rPr>
              <a:t>T</a:t>
            </a:r>
            <a:r>
              <a:rPr b="0" lang="en-US" sz="1400" spc="-1" strike="noStrike">
                <a:solidFill>
                  <a:srgbClr val="000000"/>
                </a:solidFill>
                <a:latin typeface="Times New Roman"/>
                <a:ea typeface="DejaVu Sans"/>
              </a:rPr>
              <a:t>) distribution.</a:t>
            </a:r>
            <a:endParaRPr b="0" lang="en-GB" sz="1400" spc="-1" strike="noStrike">
              <a:latin typeface="Arial"/>
            </a:endParaRPr>
          </a:p>
        </p:txBody>
      </p:sp>
      <p:sp>
        <p:nvSpPr>
          <p:cNvPr id="1275" name="Date Placeholder 1_9"/>
          <p:cNvSpPr/>
          <p:nvPr/>
        </p:nvSpPr>
        <p:spPr>
          <a:xfrm>
            <a:off x="457200" y="6356520"/>
            <a:ext cx="2128680" cy="3600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43C45762-8144-4FD6-B954-50D4C48E0F19}" type="datetime1">
              <a:rPr b="0" lang="en-US" sz="1200" spc="-1" strike="noStrike">
                <a:solidFill>
                  <a:srgbClr val="8b8b8b"/>
                </a:solidFill>
                <a:latin typeface="Calibri"/>
                <a:ea typeface="DejaVu Sans"/>
              </a:rPr>
              <a:t>02/22/2023</a:t>
            </a:fld>
            <a:endParaRPr b="0" lang="en-GB" sz="1200" spc="-1" strike="noStrike">
              <a:latin typeface="Arial"/>
            </a:endParaRPr>
          </a:p>
        </p:txBody>
      </p:sp>
      <p:pic>
        <p:nvPicPr>
          <p:cNvPr id="1276" name="Picture 1221" descr=""/>
          <p:cNvPicPr/>
          <p:nvPr/>
        </p:nvPicPr>
        <p:blipFill>
          <a:blip r:embed="rId1"/>
          <a:stretch/>
        </p:blipFill>
        <p:spPr>
          <a:xfrm>
            <a:off x="91800" y="683280"/>
            <a:ext cx="4247280" cy="4732560"/>
          </a:xfrm>
          <a:prstGeom prst="rect">
            <a:avLst/>
          </a:prstGeom>
          <a:ln w="0">
            <a:noFill/>
          </a:ln>
        </p:spPr>
      </p:pic>
      <p:pic>
        <p:nvPicPr>
          <p:cNvPr id="1277" name="Picture 1222" descr=""/>
          <p:cNvPicPr/>
          <p:nvPr/>
        </p:nvPicPr>
        <p:blipFill>
          <a:blip r:embed="rId2"/>
          <a:stretch/>
        </p:blipFill>
        <p:spPr>
          <a:xfrm>
            <a:off x="4711680" y="683280"/>
            <a:ext cx="4338720" cy="4745160"/>
          </a:xfrm>
          <a:prstGeom prst="rect">
            <a:avLst/>
          </a:prstGeom>
          <a:ln w="0">
            <a:noFill/>
          </a:ln>
        </p:spPr>
      </p:pic>
      <p:sp>
        <p:nvSpPr>
          <p:cNvPr id="1278"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200" spc="-1" strike="noStrike">
                <a:solidFill>
                  <a:srgbClr val="c00000"/>
                </a:solidFill>
                <a:latin typeface="Times New Roman"/>
                <a:ea typeface="DejaVu Sans"/>
              </a:rPr>
              <a:t>Experimental |Q</a:t>
            </a:r>
            <a:r>
              <a:rPr b="1" i="1" lang="en-US" sz="3200" spc="-1" strike="noStrike" baseline="-25000">
                <a:solidFill>
                  <a:srgbClr val="c00000"/>
                </a:solidFill>
                <a:latin typeface="Times New Roman"/>
                <a:ea typeface="DejaVu Sans"/>
              </a:rPr>
              <a:t>L</a:t>
            </a:r>
            <a:r>
              <a:rPr b="1" i="1" lang="en-US" sz="3200" spc="-1" strike="noStrike">
                <a:solidFill>
                  <a:srgbClr val="c00000"/>
                </a:solidFill>
                <a:latin typeface="Times New Roman"/>
                <a:ea typeface="DejaVu Sans"/>
              </a:rPr>
              <a:t>| and Q</a:t>
            </a:r>
            <a:r>
              <a:rPr b="1" i="1" lang="en-US" sz="3200" spc="-1" strike="noStrike" baseline="-25000">
                <a:solidFill>
                  <a:srgbClr val="c00000"/>
                </a:solidFill>
                <a:latin typeface="Times New Roman"/>
                <a:ea typeface="DejaVu Sans"/>
              </a:rPr>
              <a:t>T</a:t>
            </a:r>
            <a:r>
              <a:rPr b="1" i="1" lang="en-US" sz="3200" spc="-1" strike="noStrike">
                <a:solidFill>
                  <a:srgbClr val="c00000"/>
                </a:solidFill>
                <a:latin typeface="Times New Roman"/>
                <a:ea typeface="DejaVu Sans"/>
              </a:rPr>
              <a:t> distributions of </a:t>
            </a:r>
            <a:r>
              <a:rPr b="1" i="1" lang="el-GR" sz="3200" spc="-1" strike="noStrike">
                <a:solidFill>
                  <a:srgbClr val="c00000"/>
                </a:solidFill>
                <a:latin typeface="Times New Roman"/>
                <a:ea typeface="DejaVu Sans"/>
              </a:rPr>
              <a:t>π</a:t>
            </a:r>
            <a:r>
              <a:rPr b="1" i="1" lang="en-US" sz="3200" spc="-1" strike="noStrike" baseline="30000">
                <a:solidFill>
                  <a:srgbClr val="c00000"/>
                </a:solidFill>
                <a:latin typeface="Times New Roman"/>
                <a:ea typeface="DejaVu Sans"/>
              </a:rPr>
              <a:t>+</a:t>
            </a:r>
            <a:r>
              <a:rPr b="1" i="1" lang="el-GR" sz="3200" spc="-1" strike="noStrike">
                <a:solidFill>
                  <a:srgbClr val="c00000"/>
                </a:solidFill>
                <a:latin typeface="Times New Roman"/>
                <a:ea typeface="DejaVu Sans"/>
              </a:rPr>
              <a:t>π</a:t>
            </a:r>
            <a:r>
              <a:rPr b="1" i="1" lang="en-US" sz="3200" spc="-1" strike="noStrike" baseline="30000">
                <a:solidFill>
                  <a:srgbClr val="c00000"/>
                </a:solidFill>
                <a:latin typeface="Times New Roman"/>
                <a:ea typeface="DejaVu Sans"/>
              </a:rPr>
              <a:t>-</a:t>
            </a:r>
            <a:r>
              <a:rPr b="1" i="1" lang="en-US" sz="3200" spc="-1" strike="noStrike">
                <a:solidFill>
                  <a:srgbClr val="c00000"/>
                </a:solidFill>
                <a:latin typeface="Times New Roman"/>
                <a:ea typeface="DejaVu Sans"/>
              </a:rPr>
              <a:t> pairs</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9" name="Rectangle 3"/>
          <p:cNvSpPr/>
          <p:nvPr/>
        </p:nvSpPr>
        <p:spPr>
          <a:xfrm>
            <a:off x="457200" y="6356520"/>
            <a:ext cx="2131920" cy="3632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tabLst>
                <a:tab algn="l" pos="0"/>
                <a:tab algn="l" pos="442800"/>
                <a:tab algn="l" pos="892080"/>
                <a:tab algn="l" pos="1341360"/>
                <a:tab algn="l" pos="1790640"/>
                <a:tab algn="l" pos="2239920"/>
                <a:tab algn="l" pos="2689200"/>
                <a:tab algn="l" pos="3138480"/>
                <a:tab algn="l" pos="3587760"/>
                <a:tab algn="l" pos="4037040"/>
                <a:tab algn="l" pos="4486320"/>
                <a:tab algn="l" pos="4935600"/>
                <a:tab algn="l" pos="5384880"/>
                <a:tab algn="l" pos="5834160"/>
                <a:tab algn="l" pos="6283440"/>
                <a:tab algn="l" pos="6732720"/>
                <a:tab algn="l" pos="7182000"/>
                <a:tab algn="l" pos="7631280"/>
                <a:tab algn="l" pos="8080200"/>
                <a:tab algn="l" pos="8529480"/>
                <a:tab algn="l" pos="8978760"/>
                <a:tab algn="l" pos="9428040"/>
                <a:tab algn="l" pos="9877320"/>
                <a:tab algn="l" pos="10326600"/>
                <a:tab algn="l" pos="10775880"/>
                <a:tab algn="l" pos="10777680"/>
                <a:tab algn="l" pos="10779120"/>
                <a:tab algn="l" pos="10780560"/>
              </a:tabLst>
            </a:pPr>
            <a:r>
              <a:rPr b="0" lang="en-US" sz="1200" spc="-1" strike="noStrike">
                <a:solidFill>
                  <a:srgbClr val="8b8b8b"/>
                </a:solidFill>
                <a:latin typeface="Calibri"/>
                <a:ea typeface="Microsoft YaHei"/>
              </a:rPr>
              <a:t>08/12/2022</a:t>
            </a:r>
            <a:endParaRPr b="0" lang="en-GB" sz="1200" spc="-1" strike="noStrike">
              <a:latin typeface="Arial"/>
            </a:endParaRPr>
          </a:p>
        </p:txBody>
      </p:sp>
      <p:sp>
        <p:nvSpPr>
          <p:cNvPr id="1280" name="Text Box 4"/>
          <p:cNvSpPr/>
          <p:nvPr/>
        </p:nvSpPr>
        <p:spPr>
          <a:xfrm>
            <a:off x="6553080" y="6356520"/>
            <a:ext cx="2131920" cy="3632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tabLst>
                <a:tab algn="l" pos="0"/>
                <a:tab algn="l" pos="442800"/>
                <a:tab algn="l" pos="892080"/>
                <a:tab algn="l" pos="1341360"/>
                <a:tab algn="l" pos="1790640"/>
                <a:tab algn="l" pos="2239920"/>
                <a:tab algn="l" pos="2689200"/>
                <a:tab algn="l" pos="3138480"/>
                <a:tab algn="l" pos="3587760"/>
                <a:tab algn="l" pos="4037040"/>
                <a:tab algn="l" pos="4486320"/>
                <a:tab algn="l" pos="4935600"/>
                <a:tab algn="l" pos="5384880"/>
                <a:tab algn="l" pos="5834160"/>
                <a:tab algn="l" pos="6283440"/>
                <a:tab algn="l" pos="6732720"/>
                <a:tab algn="l" pos="7182000"/>
                <a:tab algn="l" pos="7631280"/>
                <a:tab algn="l" pos="8080200"/>
                <a:tab algn="l" pos="8529480"/>
                <a:tab algn="l" pos="8978760"/>
                <a:tab algn="l" pos="9428040"/>
                <a:tab algn="l" pos="9877320"/>
                <a:tab algn="l" pos="10326600"/>
                <a:tab algn="l" pos="10775880"/>
                <a:tab algn="l" pos="10777680"/>
                <a:tab algn="l" pos="10779120"/>
                <a:tab algn="l" pos="10780560"/>
              </a:tabLst>
            </a:pPr>
            <a:fld id="{9AB77432-4DB6-47EF-9EE0-A99468484737}" type="slidenum">
              <a:rPr b="0" lang="ru-RU" sz="1200" spc="-1" strike="noStrike">
                <a:solidFill>
                  <a:srgbClr val="8b8b8b"/>
                </a:solidFill>
                <a:latin typeface="Calibri"/>
                <a:ea typeface="Microsoft YaHei"/>
              </a:rPr>
              <a:t>&lt;number&gt;</a:t>
            </a:fld>
            <a:endParaRPr b="0" lang="en-GB" sz="1200" spc="-1" strike="noStrike">
              <a:latin typeface="Arial"/>
            </a:endParaRPr>
          </a:p>
        </p:txBody>
      </p:sp>
      <p:graphicFrame>
        <p:nvGraphicFramePr>
          <p:cNvPr id="1281" name="Group 5"/>
          <p:cNvGraphicFramePr/>
          <p:nvPr/>
        </p:nvGraphicFramePr>
        <p:xfrm>
          <a:off x="679320" y="5464440"/>
          <a:ext cx="7784640" cy="774000"/>
        </p:xfrm>
        <a:graphic>
          <a:graphicData uri="http://schemas.openxmlformats.org/drawingml/2006/table">
            <a:tbl>
              <a:tblPr/>
              <a:tblGrid>
                <a:gridCol w="7785000"/>
              </a:tblGrid>
              <a:tr h="774360">
                <a:tc>
                  <a:txBody>
                    <a:bodyPr anchor="t">
                      <a:noAutofit/>
                    </a:bodyPr>
                    <a:p>
                      <a:pPr>
                        <a:lnSpc>
                          <a:spcPct val="100000"/>
                        </a:lnSpc>
                        <a:buNone/>
                        <a:tabLst>
                          <a:tab algn="l" pos="0"/>
                        </a:tabLst>
                      </a:pPr>
                      <a:r>
                        <a:rPr b="0" lang="en-US" sz="1600" spc="-1" strike="noStrike">
                          <a:solidFill>
                            <a:srgbClr val="000000"/>
                          </a:solidFill>
                          <a:latin typeface="Times New Roman"/>
                          <a:ea typeface="Microsoft YaHei"/>
                        </a:rPr>
                        <a:t>Probability                 calculated as a function of </a:t>
                      </a:r>
                      <a:r>
                        <a:rPr b="0" lang="el-GR" sz="1600" spc="-1" strike="noStrike">
                          <a:solidFill>
                            <a:srgbClr val="000000"/>
                          </a:solidFill>
                          <a:latin typeface="Times New Roman"/>
                          <a:ea typeface="Microsoft YaHei"/>
                        </a:rPr>
                        <a:t>α</a:t>
                      </a:r>
                      <a:r>
                        <a:rPr b="0" lang="en-US" sz="1600" spc="-1" strike="noStrike">
                          <a:solidFill>
                            <a:srgbClr val="000000"/>
                          </a:solidFill>
                          <a:latin typeface="Times New Roman"/>
                          <a:ea typeface="Microsoft YaHei"/>
                        </a:rPr>
                        <a:t> . The horizontal lines correspond to the measured value                                                 together with the total errors. The value </a:t>
                      </a:r>
                      <a:r>
                        <a:rPr b="0" lang="el-GR" sz="1600" spc="-1" strike="noStrike">
                          <a:solidFill>
                            <a:srgbClr val="000000"/>
                          </a:solidFill>
                          <a:latin typeface="Times New Roman"/>
                          <a:ea typeface="Microsoft YaHei"/>
                        </a:rPr>
                        <a:t>α</a:t>
                      </a:r>
                      <a:r>
                        <a:rPr b="0" lang="en-US" sz="1600" spc="-1" strike="noStrike">
                          <a:solidFill>
                            <a:srgbClr val="000000"/>
                          </a:solidFill>
                          <a:latin typeface="Times New Roman"/>
                          <a:ea typeface="Microsoft YaHei"/>
                        </a:rPr>
                        <a:t> = 1, which corresponds to pure QED calculations, is within the error band of the measurement.</a:t>
                      </a:r>
                      <a:endParaRPr b="0" lang="en-GB" sz="1600" spc="-1" strike="noStrike">
                        <a:latin typeface="Arial"/>
                      </a:endParaRPr>
                    </a:p>
                  </a:txBody>
                  <a:tcPr anchor="t" marL="91440" marR="91440">
                    <a:lnL>
                      <a:noFill/>
                    </a:lnL>
                    <a:lnR>
                      <a:noFill/>
                    </a:lnR>
                    <a:lnT>
                      <a:noFill/>
                    </a:lnT>
                    <a:lnB>
                      <a:noFill/>
                    </a:lnB>
                    <a:noFill/>
                  </a:tcPr>
                </a:tc>
              </a:tr>
            </a:tbl>
          </a:graphicData>
        </a:graphic>
      </p:graphicFrame>
      <p:pic>
        <p:nvPicPr>
          <p:cNvPr id="1282" name="Picture 7" descr=""/>
          <p:cNvPicPr/>
          <p:nvPr/>
        </p:nvPicPr>
        <p:blipFill>
          <a:blip r:embed="rId1"/>
          <a:stretch/>
        </p:blipFill>
        <p:spPr>
          <a:xfrm>
            <a:off x="1762200" y="5464440"/>
            <a:ext cx="730080" cy="342720"/>
          </a:xfrm>
          <a:prstGeom prst="rect">
            <a:avLst/>
          </a:prstGeom>
          <a:ln w="0">
            <a:noFill/>
          </a:ln>
        </p:spPr>
      </p:pic>
      <p:pic>
        <p:nvPicPr>
          <p:cNvPr id="1283" name="Picture 8" descr=""/>
          <p:cNvPicPr/>
          <p:nvPr/>
        </p:nvPicPr>
        <p:blipFill>
          <a:blip r:embed="rId2"/>
          <a:stretch/>
        </p:blipFill>
        <p:spPr>
          <a:xfrm>
            <a:off x="2074320" y="5728680"/>
            <a:ext cx="2436480" cy="369720"/>
          </a:xfrm>
          <a:prstGeom prst="rect">
            <a:avLst/>
          </a:prstGeom>
          <a:ln w="0">
            <a:noFill/>
          </a:ln>
        </p:spPr>
      </p:pic>
      <p:pic>
        <p:nvPicPr>
          <p:cNvPr id="1284" name="Picture 9" descr=""/>
          <p:cNvPicPr/>
          <p:nvPr/>
        </p:nvPicPr>
        <p:blipFill>
          <a:blip r:embed="rId3"/>
          <a:stretch/>
        </p:blipFill>
        <p:spPr>
          <a:xfrm>
            <a:off x="239760" y="661320"/>
            <a:ext cx="7873920" cy="4733640"/>
          </a:xfrm>
          <a:prstGeom prst="rect">
            <a:avLst/>
          </a:prstGeom>
          <a:ln w="0">
            <a:noFill/>
          </a:ln>
        </p:spPr>
      </p:pic>
      <p:sp>
        <p:nvSpPr>
          <p:cNvPr id="1285"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Breakup probability</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6" name="Date Placeholder 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C24A4F21-9153-4813-891D-4B0B92672403}"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287"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B5B01ABE-1CCB-4077-B4BA-20426EF01D46}"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288" name="TextBox 6"/>
          <p:cNvSpPr/>
          <p:nvPr/>
        </p:nvSpPr>
        <p:spPr>
          <a:xfrm>
            <a:off x="145800" y="859680"/>
            <a:ext cx="8850960" cy="508752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199"/>
              </a:spcAft>
              <a:buNone/>
            </a:pPr>
            <a:r>
              <a:rPr b="0" lang="en-US" sz="2400" spc="-1" strike="noStrike">
                <a:solidFill>
                  <a:srgbClr val="000000"/>
                </a:solidFill>
                <a:latin typeface="Times New Roman"/>
                <a:ea typeface="DejaVu Sans"/>
              </a:rPr>
              <a:t>Number of  atoms generated on Be target: </a:t>
            </a:r>
            <a:endParaRPr b="0" lang="en-GB" sz="2400" spc="-1" strike="noStrike">
              <a:latin typeface="Arial"/>
            </a:endParaRPr>
          </a:p>
          <a:p>
            <a:pPr>
              <a:lnSpc>
                <a:spcPct val="100000"/>
              </a:lnSpc>
              <a:spcAft>
                <a:spcPts val="1199"/>
              </a:spcAft>
              <a:buNone/>
            </a:pPr>
            <a:r>
              <a:rPr b="0" lang="en-US" sz="2400" spc="-1" strike="noStrike">
                <a:solidFill>
                  <a:srgbClr val="000000"/>
                </a:solidFill>
                <a:latin typeface="Times New Roman"/>
                <a:ea typeface="DejaVu Sans"/>
              </a:rPr>
              <a:t>Number of long-lived atoms after Be target: </a:t>
            </a:r>
            <a:endParaRPr b="0" lang="en-GB" sz="2400" spc="-1" strike="noStrike">
              <a:latin typeface="Arial"/>
            </a:endParaRPr>
          </a:p>
          <a:p>
            <a:pPr>
              <a:lnSpc>
                <a:spcPct val="100000"/>
              </a:lnSpc>
              <a:spcAft>
                <a:spcPts val="1199"/>
              </a:spcAft>
              <a:buNone/>
            </a:pPr>
            <a:r>
              <a:rPr b="0" lang="en-US" sz="2400" spc="-1" strike="noStrike">
                <a:solidFill>
                  <a:srgbClr val="000000"/>
                </a:solidFill>
                <a:latin typeface="Times New Roman"/>
                <a:ea typeface="DejaVu Sans"/>
              </a:rPr>
              <a:t>Number of atoms entered Pt foil: </a:t>
            </a:r>
            <a:endParaRPr b="0" lang="en-GB" sz="2400" spc="-1" strike="noStrike">
              <a:latin typeface="Arial"/>
            </a:endParaRPr>
          </a:p>
          <a:p>
            <a:pPr>
              <a:lnSpc>
                <a:spcPct val="100000"/>
              </a:lnSpc>
              <a:spcAft>
                <a:spcPts val="1199"/>
              </a:spcAft>
              <a:buNone/>
            </a:pPr>
            <a:r>
              <a:rPr b="0" lang="en-US" sz="2400" spc="-1" strike="noStrike">
                <a:solidFill>
                  <a:srgbClr val="000000"/>
                </a:solidFill>
                <a:latin typeface="Times New Roman"/>
                <a:ea typeface="DejaVu Sans"/>
              </a:rPr>
              <a:t>Number of atomic pairs after Pt foil: </a:t>
            </a:r>
            <a:endParaRPr b="0" lang="en-GB" sz="2400" spc="-1" strike="noStrike">
              <a:latin typeface="Arial"/>
            </a:endParaRPr>
          </a:p>
          <a:p>
            <a:pPr>
              <a:lnSpc>
                <a:spcPct val="100000"/>
              </a:lnSpc>
              <a:spcAft>
                <a:spcPts val="1199"/>
              </a:spcAft>
              <a:buNone/>
            </a:pPr>
            <a:r>
              <a:rPr b="0" lang="en-US" sz="2400" spc="-1" strike="noStrike">
                <a:solidFill>
                  <a:srgbClr val="000000"/>
                </a:solidFill>
                <a:latin typeface="Times New Roman"/>
                <a:ea typeface="DejaVu Sans"/>
              </a:rPr>
              <a:t>The lifetime of the long-lived atom in 2p state is:</a:t>
            </a:r>
            <a:r>
              <a:rPr b="0" lang="en-US" sz="2400" spc="-1" strike="noStrike">
                <a:solidFill>
                  <a:srgbClr val="ff0000"/>
                </a:solidFill>
                <a:latin typeface="Times New Roman"/>
                <a:ea typeface="DejaVu Sans"/>
              </a:rPr>
              <a:t> </a:t>
            </a:r>
            <a:endParaRPr b="0" lang="en-GB" sz="2400" spc="-1" strike="noStrike">
              <a:latin typeface="Arial"/>
            </a:endParaRPr>
          </a:p>
          <a:p>
            <a:pPr algn="ctr">
              <a:lnSpc>
                <a:spcPct val="100000"/>
              </a:lnSpc>
              <a:spcAft>
                <a:spcPts val="1199"/>
              </a:spcAft>
              <a:buNone/>
            </a:pPr>
            <a:r>
              <a:rPr b="0" lang="en-US" sz="2400" spc="-1" strike="noStrike">
                <a:solidFill>
                  <a:srgbClr val="0070c0"/>
                </a:solidFill>
                <a:latin typeface="Times New Roman"/>
                <a:ea typeface="DejaVu Sans"/>
              </a:rPr>
              <a:t>QED: </a:t>
            </a:r>
            <a:r>
              <a:rPr b="0" lang="en-US" sz="2800" spc="-1" strike="noStrike">
                <a:solidFill>
                  <a:srgbClr val="0070c0"/>
                </a:solidFill>
                <a:latin typeface="Times New Roman"/>
                <a:ea typeface="DejaVu Sans"/>
              </a:rPr>
              <a:t> </a:t>
            </a:r>
            <a:endParaRPr b="0" lang="en-GB" sz="2800" spc="-1" strike="noStrike">
              <a:latin typeface="Arial"/>
            </a:endParaRPr>
          </a:p>
          <a:p>
            <a:pPr>
              <a:lnSpc>
                <a:spcPct val="100000"/>
              </a:lnSpc>
              <a:spcAft>
                <a:spcPts val="1199"/>
              </a:spcAft>
              <a:buNone/>
            </a:pPr>
            <a:r>
              <a:rPr b="0" lang="en-US" sz="2400" spc="-1" strike="noStrike">
                <a:solidFill>
                  <a:srgbClr val="4f6228"/>
                </a:solidFill>
                <a:latin typeface="Times New Roman"/>
                <a:ea typeface="DejaVu Sans"/>
              </a:rPr>
              <a:t>The measured ground state lifetime is: </a:t>
            </a:r>
            <a:r>
              <a:rPr b="1" i="1" lang="en-US" sz="2400" spc="-1" strike="noStrike" baseline="30000">
                <a:solidFill>
                  <a:srgbClr val="c00000"/>
                </a:solidFill>
                <a:latin typeface="Times New Roman"/>
                <a:ea typeface="DejaVu Sans"/>
              </a:rPr>
              <a:t>   </a:t>
            </a:r>
            <a:r>
              <a:rPr b="0" lang="en-US" sz="2400" spc="-1" strike="noStrike">
                <a:solidFill>
                  <a:srgbClr val="000000"/>
                </a:solidFill>
                <a:latin typeface="Times New Roman"/>
                <a:ea typeface="DejaVu Sans"/>
              </a:rPr>
              <a:t>One-third of the long-lived atoms have a lab decay length of 40 – 140cm. It opens the possibility to measure the Lamb shift and </a:t>
            </a:r>
            <a:r>
              <a:rPr b="1" i="1" lang="el-GR" sz="2400" spc="-1" strike="noStrike">
                <a:solidFill>
                  <a:srgbClr val="000000"/>
                </a:solidFill>
                <a:latin typeface="Times New Roman"/>
                <a:ea typeface="DejaVu Sans"/>
              </a:rPr>
              <a:t>ππ</a:t>
            </a:r>
            <a:r>
              <a:rPr b="0" lang="en-US" sz="2400" spc="-1" strike="noStrike">
                <a:solidFill>
                  <a:srgbClr val="000000"/>
                </a:solidFill>
                <a:latin typeface="Times New Roman"/>
                <a:ea typeface="DejaVu Sans"/>
              </a:rPr>
              <a:t> scattering lengths. The experimental results were presented as section report at  Rochester 2018, submitted as CERN preprint and will be submitted for publication</a:t>
            </a:r>
            <a:endParaRPr b="0" lang="en-GB" sz="2400" spc="-1" strike="noStrike">
              <a:latin typeface="Arial"/>
            </a:endParaRPr>
          </a:p>
        </p:txBody>
      </p:sp>
      <p:sp>
        <p:nvSpPr>
          <p:cNvPr id="1289"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Lifetime of long-lived </a:t>
            </a:r>
            <a:r>
              <a:rPr b="1" i="1" lang="el-GR" sz="3600" spc="-1" strike="noStrike">
                <a:solidFill>
                  <a:srgbClr val="c00000"/>
                </a:solidFill>
                <a:latin typeface="Times New Roman"/>
                <a:ea typeface="DejaVu Sans"/>
              </a:rPr>
              <a:t>π</a:t>
            </a:r>
            <a:r>
              <a:rPr b="1" i="1" lang="en-US" sz="3600" spc="-1" strike="noStrike" baseline="30000">
                <a:solidFill>
                  <a:srgbClr val="c00000"/>
                </a:solidFill>
                <a:latin typeface="Times New Roman"/>
                <a:ea typeface="DejaVu Sans"/>
              </a:rPr>
              <a:t>+</a:t>
            </a:r>
            <a:r>
              <a:rPr b="1" i="1" lang="el-GR" sz="3600" spc="-1" strike="noStrike">
                <a:solidFill>
                  <a:srgbClr val="c00000"/>
                </a:solidFill>
                <a:latin typeface="Times New Roman"/>
                <a:ea typeface="DejaVu Sans"/>
              </a:rPr>
              <a:t>π</a:t>
            </a:r>
            <a:r>
              <a:rPr b="1" i="1" lang="en-US" sz="3600" spc="-1" strike="noStrike" baseline="30000">
                <a:solidFill>
                  <a:srgbClr val="c00000"/>
                </a:solidFill>
                <a:latin typeface="Times New Roman"/>
                <a:ea typeface="DejaVu Sans"/>
              </a:rPr>
              <a:t>-</a:t>
            </a:r>
            <a:r>
              <a:rPr b="1" i="1" lang="en-US" sz="3600" spc="-1" strike="noStrike">
                <a:solidFill>
                  <a:srgbClr val="c00000"/>
                </a:solidFill>
                <a:latin typeface="Times New Roman"/>
                <a:ea typeface="DejaVu Sans"/>
              </a:rPr>
              <a:t> atoms</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0" name="Text Box 12"/>
          <p:cNvSpPr/>
          <p:nvPr/>
        </p:nvSpPr>
        <p:spPr>
          <a:xfrm>
            <a:off x="2133720" y="533520"/>
            <a:ext cx="3142440" cy="644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2800" spc="-1" strike="noStrike">
                <a:solidFill>
                  <a:srgbClr val="4f81bd"/>
                </a:solidFill>
                <a:latin typeface="Calibri"/>
                <a:ea typeface="DejaVu Sans"/>
              </a:rPr>
              <a:t> </a:t>
            </a:r>
            <a:r>
              <a:rPr b="1" lang="en-US" sz="3200" spc="-1" strike="noStrike">
                <a:solidFill>
                  <a:srgbClr val="4f81bd"/>
                </a:solidFill>
                <a:latin typeface="Times New Roman"/>
                <a:ea typeface="DejaVu Sans"/>
              </a:rPr>
              <a:t>A</a:t>
            </a:r>
            <a:r>
              <a:rPr b="1" lang="en-US" sz="3200" spc="-1" strike="noStrike" baseline="-25000">
                <a:solidFill>
                  <a:srgbClr val="4f81bd"/>
                </a:solidFill>
                <a:latin typeface="Times New Roman"/>
                <a:ea typeface="DejaVu Sans"/>
              </a:rPr>
              <a:t>2π</a:t>
            </a:r>
            <a:r>
              <a:rPr b="1" lang="en-US" sz="2800" spc="-1" strike="noStrike">
                <a:solidFill>
                  <a:srgbClr val="4f81bd"/>
                </a:solidFill>
                <a:latin typeface="Times New Roman"/>
                <a:ea typeface="DejaVu Sans"/>
              </a:rPr>
              <a:t> Energy Levels</a:t>
            </a:r>
            <a:endParaRPr b="0" lang="en-GB" sz="2800" spc="-1" strike="noStrike">
              <a:latin typeface="Arial"/>
            </a:endParaRPr>
          </a:p>
        </p:txBody>
      </p:sp>
      <p:sp>
        <p:nvSpPr>
          <p:cNvPr id="1291" name="Text Box 12"/>
          <p:cNvSpPr/>
          <p:nvPr/>
        </p:nvSpPr>
        <p:spPr>
          <a:xfrm>
            <a:off x="4374000" y="4952880"/>
            <a:ext cx="1816560" cy="819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ro-RO" sz="1600" spc="-1" strike="noStrike">
                <a:solidFill>
                  <a:srgbClr val="4f81bd"/>
                </a:solidFill>
                <a:latin typeface="Times New Roman"/>
                <a:ea typeface="DejaVu Sans"/>
              </a:rPr>
              <a:t>G.V.Efimov et al. </a:t>
            </a:r>
            <a:endParaRPr b="0" lang="en-GB" sz="1600" spc="-1" strike="noStrike">
              <a:latin typeface="Arial"/>
            </a:endParaRPr>
          </a:p>
          <a:p>
            <a:pPr algn="ctr">
              <a:lnSpc>
                <a:spcPct val="100000"/>
              </a:lnSpc>
              <a:buNone/>
            </a:pPr>
            <a:r>
              <a:rPr b="1" lang="ro-RO" sz="1600" spc="-1" strike="noStrike">
                <a:solidFill>
                  <a:srgbClr val="4f81bd"/>
                </a:solidFill>
                <a:latin typeface="Times New Roman"/>
                <a:ea typeface="DejaVu Sans"/>
              </a:rPr>
              <a:t>Sov.J.Nucl.Phys. (1986)</a:t>
            </a:r>
            <a:endParaRPr b="0" lang="en-GB" sz="1600" spc="-1" strike="noStrike">
              <a:latin typeface="Arial"/>
            </a:endParaRPr>
          </a:p>
        </p:txBody>
      </p:sp>
      <p:sp>
        <p:nvSpPr>
          <p:cNvPr id="1292" name="Date Placeholder 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2674FF80-3273-41D4-8BC6-824284F3544A}"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293"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C99875E6-1ED8-4FBD-9CC1-94F21186D990}" type="slidenum">
              <a:rPr b="0" lang="ru-RU" sz="1200" spc="-1" strike="noStrike">
                <a:solidFill>
                  <a:srgbClr val="8b8b8b"/>
                </a:solidFill>
                <a:latin typeface="Calibri"/>
                <a:ea typeface="DejaVu Sans"/>
              </a:rPr>
              <a:t>&lt;number&gt;</a:t>
            </a:fld>
            <a:endParaRPr b="0" lang="en-GB" sz="1200" spc="-1" strike="noStrike">
              <a:latin typeface="Arial"/>
            </a:endParaRPr>
          </a:p>
        </p:txBody>
      </p:sp>
      <p:pic>
        <p:nvPicPr>
          <p:cNvPr id="1294" name="Picture 2" descr=""/>
          <p:cNvPicPr/>
          <p:nvPr/>
        </p:nvPicPr>
        <p:blipFill>
          <a:blip r:embed="rId1"/>
          <a:stretch/>
        </p:blipFill>
        <p:spPr>
          <a:xfrm>
            <a:off x="1143000" y="1066680"/>
            <a:ext cx="5245560" cy="2626200"/>
          </a:xfrm>
          <a:prstGeom prst="rect">
            <a:avLst/>
          </a:prstGeom>
          <a:ln w="0">
            <a:noFill/>
          </a:ln>
        </p:spPr>
      </p:pic>
      <p:grpSp>
        <p:nvGrpSpPr>
          <p:cNvPr id="1295" name="Group 17"/>
          <p:cNvGrpSpPr/>
          <p:nvPr/>
        </p:nvGrpSpPr>
        <p:grpSpPr>
          <a:xfrm>
            <a:off x="326880" y="3722040"/>
            <a:ext cx="1333440" cy="455400"/>
            <a:chOff x="326880" y="3722040"/>
            <a:chExt cx="1333440" cy="455400"/>
          </a:xfrm>
        </p:grpSpPr>
        <p:sp>
          <p:nvSpPr>
            <p:cNvPr id="1296" name="TextBox 16"/>
            <p:cNvSpPr/>
            <p:nvPr/>
          </p:nvSpPr>
          <p:spPr>
            <a:xfrm>
              <a:off x="326880" y="3722040"/>
              <a:ext cx="1333440" cy="455400"/>
            </a:xfrm>
            <a:prstGeom prst="rect">
              <a:avLst/>
            </a:prstGeom>
            <a:solidFill>
              <a:srgbClr val="ffff00"/>
            </a:solidFill>
            <a:ln w="0">
              <a:noFill/>
            </a:ln>
          </p:spPr>
          <p:style>
            <a:lnRef idx="0"/>
            <a:fillRef idx="0"/>
            <a:effectRef idx="0"/>
            <a:fontRef idx="minor"/>
          </p:style>
          <p:txBody>
            <a:bodyPr wrap="none" lIns="90000" rIns="90000" tIns="45000" bIns="45000" anchor="t">
              <a:spAutoFit/>
            </a:bodyPr>
            <a:p>
              <a:pPr>
                <a:lnSpc>
                  <a:spcPct val="100000"/>
                </a:lnSpc>
                <a:buNone/>
              </a:pPr>
              <a:r>
                <a:rPr b="0" lang="en-US" sz="2400" spc="-1" strike="noStrike">
                  <a:solidFill>
                    <a:srgbClr val="000000"/>
                  </a:solidFill>
                  <a:latin typeface="Times New Roman"/>
                  <a:ea typeface="DejaVu Sans"/>
                </a:rPr>
                <a:t>Notation:</a:t>
              </a:r>
              <a:endParaRPr b="0" lang="en-GB" sz="2400" spc="-1" strike="noStrike">
                <a:latin typeface="Arial"/>
              </a:endParaRPr>
            </a:p>
          </p:txBody>
        </p:sp>
      </p:grpSp>
      <p:sp>
        <p:nvSpPr>
          <p:cNvPr id="1297" name="Text Box 12"/>
          <p:cNvSpPr/>
          <p:nvPr/>
        </p:nvSpPr>
        <p:spPr>
          <a:xfrm>
            <a:off x="6793920" y="4147560"/>
            <a:ext cx="188064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000" spc="-1" strike="noStrike">
                <a:solidFill>
                  <a:srgbClr val="000000"/>
                </a:solidFill>
                <a:latin typeface="Times New Roman"/>
                <a:ea typeface="DejaVu Sans"/>
              </a:rPr>
              <a:t>J. Schweizer </a:t>
            </a:r>
            <a:endParaRPr b="0" lang="en-GB" sz="2000" spc="-1" strike="noStrike">
              <a:latin typeface="Arial"/>
            </a:endParaRPr>
          </a:p>
          <a:p>
            <a:pPr>
              <a:lnSpc>
                <a:spcPct val="100000"/>
              </a:lnSpc>
              <a:buNone/>
            </a:pPr>
            <a:r>
              <a:rPr b="0" lang="en-US" sz="2000" spc="-1" strike="noStrike">
                <a:solidFill>
                  <a:srgbClr val="000000"/>
                </a:solidFill>
                <a:latin typeface="Times New Roman"/>
                <a:ea typeface="DejaVu Sans"/>
              </a:rPr>
              <a:t>[PL B (2004)]</a:t>
            </a:r>
            <a:endParaRPr b="0" lang="en-GB" sz="2000" spc="-1" strike="noStrike">
              <a:latin typeface="Arial"/>
            </a:endParaRPr>
          </a:p>
        </p:txBody>
      </p:sp>
      <p:sp>
        <p:nvSpPr>
          <p:cNvPr id="1298" name="TextBox 7"/>
          <p:cNvSpPr/>
          <p:nvPr/>
        </p:nvSpPr>
        <p:spPr>
          <a:xfrm>
            <a:off x="6680880" y="3364560"/>
            <a:ext cx="1833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000000"/>
                </a:solidFill>
                <a:latin typeface="Times New Roman"/>
                <a:ea typeface="DejaVu Sans"/>
              </a:rPr>
              <a:t>higher order QED</a:t>
            </a:r>
            <a:endParaRPr b="0" lang="en-GB" sz="1800" spc="-1" strike="noStrike">
              <a:latin typeface="Arial"/>
            </a:endParaRPr>
          </a:p>
        </p:txBody>
      </p:sp>
      <p:grpSp>
        <p:nvGrpSpPr>
          <p:cNvPr id="1299" name="Group 15"/>
          <p:cNvGrpSpPr/>
          <p:nvPr/>
        </p:nvGrpSpPr>
        <p:grpSpPr>
          <a:xfrm>
            <a:off x="136440" y="5992920"/>
            <a:ext cx="8843040" cy="453600"/>
            <a:chOff x="136440" y="5992920"/>
            <a:chExt cx="8843040" cy="453600"/>
          </a:xfrm>
        </p:grpSpPr>
        <p:sp>
          <p:nvSpPr>
            <p:cNvPr id="1300" name="TextBox 21"/>
            <p:cNvSpPr/>
            <p:nvPr/>
          </p:nvSpPr>
          <p:spPr>
            <a:xfrm>
              <a:off x="136440" y="5992920"/>
              <a:ext cx="8843040" cy="453600"/>
            </a:xfrm>
            <a:prstGeom prst="rect">
              <a:avLst/>
            </a:prstGeom>
            <a:solidFill>
              <a:srgbClr val="90d0ec"/>
            </a:solidFill>
            <a:ln w="0">
              <a:noFill/>
            </a:ln>
          </p:spPr>
          <p:style>
            <a:lnRef idx="0"/>
            <a:fillRef idx="0"/>
            <a:effectRef idx="0"/>
            <a:fontRef idx="minor"/>
          </p:style>
          <p:txBody>
            <a:bodyPr lIns="90000" rIns="90000" tIns="45000" bIns="45000" anchor="t">
              <a:spAutoFit/>
            </a:bodyPr>
            <a:p>
              <a:pPr>
                <a:lnSpc>
                  <a:spcPct val="100000"/>
                </a:lnSpc>
                <a:buNone/>
              </a:pPr>
              <a:r>
                <a:rPr b="1" lang="en-US" sz="2100" spc="-1" strike="noStrike">
                  <a:solidFill>
                    <a:srgbClr val="ff0000"/>
                  </a:solidFill>
                  <a:latin typeface="Times New Roman"/>
                  <a:ea typeface="DejaVu Sans"/>
                </a:rPr>
                <a:t>CONCLUSION: one parameter (2</a:t>
              </a:r>
              <a:r>
                <a:rPr b="1" i="1" lang="en-US" sz="2100" spc="-1" strike="noStrike">
                  <a:solidFill>
                    <a:srgbClr val="ff0000"/>
                  </a:solidFill>
                  <a:latin typeface="Times New Roman"/>
                  <a:ea typeface="DejaVu Sans"/>
                </a:rPr>
                <a:t>a</a:t>
              </a:r>
              <a:r>
                <a:rPr b="1" lang="en-US" sz="2100" spc="-1" strike="noStrike" baseline="-25000">
                  <a:solidFill>
                    <a:srgbClr val="ff0000"/>
                  </a:solidFill>
                  <a:latin typeface="Times New Roman"/>
                  <a:ea typeface="DejaVu Sans"/>
                </a:rPr>
                <a:t>0</a:t>
              </a:r>
              <a:r>
                <a:rPr b="1" lang="en-US" sz="2100" spc="-1" strike="noStrike">
                  <a:solidFill>
                    <a:srgbClr val="ff0000"/>
                  </a:solidFill>
                  <a:latin typeface="Times New Roman"/>
                  <a:ea typeface="DejaVu Sans"/>
                </a:rPr>
                <a:t>+</a:t>
              </a:r>
              <a:r>
                <a:rPr b="1" i="1" lang="en-US" sz="2100" spc="-1" strike="noStrike">
                  <a:solidFill>
                    <a:srgbClr val="ff0000"/>
                  </a:solidFill>
                  <a:latin typeface="Times New Roman"/>
                  <a:ea typeface="DejaVu Sans"/>
                </a:rPr>
                <a:t>a</a:t>
              </a:r>
              <a:r>
                <a:rPr b="1" lang="en-US" sz="2100" spc="-1" strike="noStrike" baseline="-25000">
                  <a:solidFill>
                    <a:srgbClr val="ff0000"/>
                  </a:solidFill>
                  <a:latin typeface="Times New Roman"/>
                  <a:ea typeface="DejaVu Sans"/>
                </a:rPr>
                <a:t>2</a:t>
              </a:r>
              <a:r>
                <a:rPr b="1" lang="en-US" sz="2100" spc="-1" strike="noStrike">
                  <a:solidFill>
                    <a:srgbClr val="ff0000"/>
                  </a:solidFill>
                  <a:latin typeface="Times New Roman"/>
                  <a:ea typeface="DejaVu Sans"/>
                </a:rPr>
                <a:t>) allows to calculate all           values</a:t>
              </a:r>
              <a:endParaRPr b="0" lang="en-GB" sz="2100" spc="-1" strike="noStrike">
                <a:latin typeface="Arial"/>
              </a:endParaRPr>
            </a:p>
          </p:txBody>
        </p:sp>
      </p:grpSp>
      <p:sp>
        <p:nvSpPr>
          <p:cNvPr id="1301" name="Rectangle 17"/>
          <p:cNvSpPr/>
          <p:nvPr/>
        </p:nvSpPr>
        <p:spPr>
          <a:xfrm>
            <a:off x="0" y="990720"/>
            <a:ext cx="1435680" cy="11264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1700" spc="-1" strike="noStrike">
                <a:solidFill>
                  <a:srgbClr val="000000"/>
                </a:solidFill>
                <a:latin typeface="Times New Roman"/>
                <a:ea typeface="DejaVu Sans"/>
              </a:rPr>
              <a:t>For Coulomb potential, </a:t>
            </a:r>
            <a:endParaRPr b="0" lang="en-GB" sz="1700" spc="-1" strike="noStrike">
              <a:latin typeface="Arial"/>
            </a:endParaRPr>
          </a:p>
          <a:p>
            <a:pPr algn="ctr">
              <a:lnSpc>
                <a:spcPct val="100000"/>
              </a:lnSpc>
              <a:buNone/>
            </a:pPr>
            <a:r>
              <a:rPr b="1" lang="en-US" sz="1700" spc="-1" strike="noStrike">
                <a:solidFill>
                  <a:srgbClr val="000000"/>
                </a:solidFill>
                <a:latin typeface="Times New Roman"/>
                <a:ea typeface="DejaVu Sans"/>
              </a:rPr>
              <a:t>E depends only on n </a:t>
            </a:r>
            <a:endParaRPr b="0" lang="en-GB" sz="1700" spc="-1" strike="noStrike">
              <a:latin typeface="Arial"/>
            </a:endParaRPr>
          </a:p>
        </p:txBody>
      </p:sp>
      <p:sp>
        <p:nvSpPr>
          <p:cNvPr id="1302" name="Rounded Rectangle 24"/>
          <p:cNvSpPr/>
          <p:nvPr/>
        </p:nvSpPr>
        <p:spPr>
          <a:xfrm>
            <a:off x="6095880" y="708480"/>
            <a:ext cx="2989800" cy="1845000"/>
          </a:xfrm>
          <a:prstGeom prst="roundRect">
            <a:avLst>
              <a:gd name="adj" fmla="val 16667"/>
            </a:avLst>
          </a:prstGeom>
          <a:solidFill>
            <a:srgbClr val="ff6600"/>
          </a:solidFill>
          <a:ln w="12700">
            <a:solidFill>
              <a:srgbClr val="3a5f8b"/>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n-US" sz="2000" spc="-1" strike="noStrike">
                <a:solidFill>
                  <a:srgbClr val="ffffff"/>
                </a:solidFill>
                <a:latin typeface="Times New Roman"/>
                <a:ea typeface="DejaVu Sans"/>
              </a:rPr>
              <a:t> </a:t>
            </a:r>
            <a:r>
              <a:rPr b="0" lang="en-US" sz="2000" spc="-1" strike="noStrike">
                <a:solidFill>
                  <a:srgbClr val="ffffff"/>
                </a:solidFill>
                <a:latin typeface="Times New Roman"/>
                <a:ea typeface="DejaVu Sans"/>
              </a:rPr>
              <a:t>can be calculated with relative precision ≈10</a:t>
            </a:r>
            <a:r>
              <a:rPr b="0" lang="en-GB" sz="2000" spc="-1" strike="noStrike" baseline="30000">
                <a:solidFill>
                  <a:srgbClr val="ffffff"/>
                </a:solidFill>
                <a:latin typeface="Times New Roman"/>
                <a:ea typeface="DejaVu Sans"/>
              </a:rPr>
              <a:t>–5</a:t>
            </a:r>
            <a:r>
              <a:rPr b="0" lang="en-GB" sz="2000" spc="-1" strike="noStrike">
                <a:solidFill>
                  <a:srgbClr val="ffffff"/>
                </a:solidFill>
                <a:latin typeface="Times New Roman"/>
                <a:ea typeface="DejaVu Sans"/>
              </a:rPr>
              <a:t> </a:t>
            </a:r>
            <a:br>
              <a:rPr sz="1800"/>
            </a:br>
            <a:r>
              <a:rPr b="0" lang="en-GB" sz="2000" spc="-1" strike="noStrike">
                <a:solidFill>
                  <a:srgbClr val="ffffff"/>
                </a:solidFill>
                <a:latin typeface="Times New Roman"/>
                <a:ea typeface="DejaVu Sans"/>
              </a:rPr>
              <a:t>(S. Karshtenbom)</a:t>
            </a:r>
            <a:r>
              <a:rPr b="0" lang="en-US" sz="2000" spc="-1" strike="noStrike">
                <a:solidFill>
                  <a:srgbClr val="ffffff"/>
                </a:solidFill>
                <a:latin typeface="Times New Roman"/>
                <a:ea typeface="DejaVu Sans"/>
              </a:rPr>
              <a:t> </a:t>
            </a:r>
            <a:endParaRPr b="0" lang="en-GB" sz="2000" spc="-1" strike="noStrike">
              <a:latin typeface="Arial"/>
            </a:endParaRPr>
          </a:p>
        </p:txBody>
      </p:sp>
      <p:pic>
        <p:nvPicPr>
          <p:cNvPr id="1303" name="Picture 1251" descr=""/>
          <p:cNvPicPr/>
          <p:nvPr/>
        </p:nvPicPr>
        <p:blipFill>
          <a:blip r:embed="rId2"/>
          <a:stretch/>
        </p:blipFill>
        <p:spPr>
          <a:xfrm>
            <a:off x="1930320" y="3733920"/>
            <a:ext cx="2197800" cy="381960"/>
          </a:xfrm>
          <a:prstGeom prst="rect">
            <a:avLst/>
          </a:prstGeom>
          <a:ln w="0">
            <a:noFill/>
          </a:ln>
        </p:spPr>
      </p:pic>
      <p:pic>
        <p:nvPicPr>
          <p:cNvPr id="1304" name="Picture 1252" descr=""/>
          <p:cNvPicPr/>
          <p:nvPr/>
        </p:nvPicPr>
        <p:blipFill>
          <a:blip r:embed="rId3"/>
          <a:stretch/>
        </p:blipFill>
        <p:spPr>
          <a:xfrm>
            <a:off x="4267080" y="3733920"/>
            <a:ext cx="2274120" cy="381960"/>
          </a:xfrm>
          <a:prstGeom prst="rect">
            <a:avLst/>
          </a:prstGeom>
          <a:ln w="0">
            <a:noFill/>
          </a:ln>
        </p:spPr>
      </p:pic>
      <p:pic>
        <p:nvPicPr>
          <p:cNvPr id="1305" name="Picture 1253" descr=""/>
          <p:cNvPicPr/>
          <p:nvPr/>
        </p:nvPicPr>
        <p:blipFill>
          <a:blip r:embed="rId4"/>
          <a:stretch/>
        </p:blipFill>
        <p:spPr>
          <a:xfrm>
            <a:off x="2438280" y="4203720"/>
            <a:ext cx="4230000" cy="559800"/>
          </a:xfrm>
          <a:prstGeom prst="rect">
            <a:avLst/>
          </a:prstGeom>
          <a:ln w="0">
            <a:noFill/>
          </a:ln>
        </p:spPr>
      </p:pic>
      <p:pic>
        <p:nvPicPr>
          <p:cNvPr id="1306" name="Picture 1254" descr=""/>
          <p:cNvPicPr/>
          <p:nvPr/>
        </p:nvPicPr>
        <p:blipFill>
          <a:blip r:embed="rId5"/>
          <a:stretch/>
        </p:blipFill>
        <p:spPr>
          <a:xfrm>
            <a:off x="6629400" y="3733920"/>
            <a:ext cx="1816920" cy="369000"/>
          </a:xfrm>
          <a:prstGeom prst="rect">
            <a:avLst/>
          </a:prstGeom>
          <a:ln w="0">
            <a:noFill/>
          </a:ln>
        </p:spPr>
      </p:pic>
      <p:pic>
        <p:nvPicPr>
          <p:cNvPr id="1307" name="Picture 1255" descr=""/>
          <p:cNvPicPr/>
          <p:nvPr/>
        </p:nvPicPr>
        <p:blipFill>
          <a:blip r:embed="rId6">
            <a:alphaModFix amt="25000"/>
          </a:blip>
          <a:stretch/>
        </p:blipFill>
        <p:spPr>
          <a:xfrm>
            <a:off x="127080" y="4952880"/>
            <a:ext cx="4128480" cy="953280"/>
          </a:xfrm>
          <a:prstGeom prst="rect">
            <a:avLst/>
          </a:prstGeom>
          <a:ln w="0">
            <a:noFill/>
          </a:ln>
        </p:spPr>
      </p:pic>
      <p:pic>
        <p:nvPicPr>
          <p:cNvPr id="1308" name="Picture 1256" descr=""/>
          <p:cNvPicPr/>
          <p:nvPr/>
        </p:nvPicPr>
        <p:blipFill>
          <a:blip r:embed="rId7">
            <a:alphaModFix amt="25000"/>
          </a:blip>
          <a:stretch/>
        </p:blipFill>
        <p:spPr>
          <a:xfrm>
            <a:off x="6286680" y="4952880"/>
            <a:ext cx="2655000" cy="965880"/>
          </a:xfrm>
          <a:prstGeom prst="rect">
            <a:avLst/>
          </a:prstGeom>
          <a:ln w="0">
            <a:noFill/>
          </a:ln>
        </p:spPr>
      </p:pic>
      <p:pic>
        <p:nvPicPr>
          <p:cNvPr id="1309" name="Picture 1257" descr=""/>
          <p:cNvPicPr/>
          <p:nvPr/>
        </p:nvPicPr>
        <p:blipFill>
          <a:blip r:embed="rId8"/>
          <a:stretch/>
        </p:blipFill>
        <p:spPr>
          <a:xfrm>
            <a:off x="76320" y="4140360"/>
            <a:ext cx="1816920" cy="381960"/>
          </a:xfrm>
          <a:prstGeom prst="rect">
            <a:avLst/>
          </a:prstGeom>
          <a:ln w="0">
            <a:noFill/>
          </a:ln>
        </p:spPr>
      </p:pic>
      <p:pic>
        <p:nvPicPr>
          <p:cNvPr id="1310" name="Picture 1258" descr=""/>
          <p:cNvPicPr/>
          <p:nvPr/>
        </p:nvPicPr>
        <p:blipFill>
          <a:blip r:embed="rId9">
            <a:alphaModFix amt="25000"/>
          </a:blip>
          <a:stretch/>
        </p:blipFill>
        <p:spPr>
          <a:xfrm>
            <a:off x="7378560" y="5981760"/>
            <a:ext cx="648360" cy="394560"/>
          </a:xfrm>
          <a:prstGeom prst="rect">
            <a:avLst/>
          </a:prstGeom>
          <a:ln w="0">
            <a:noFill/>
          </a:ln>
        </p:spPr>
      </p:pic>
      <p:sp>
        <p:nvSpPr>
          <p:cNvPr id="1311"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Energy splitting measurement</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2" name="Text Box 4_0"/>
          <p:cNvSpPr/>
          <p:nvPr/>
        </p:nvSpPr>
        <p:spPr>
          <a:xfrm>
            <a:off x="152280" y="838080"/>
            <a:ext cx="8445960" cy="1309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000" spc="-1" strike="noStrike">
                <a:solidFill>
                  <a:srgbClr val="000000"/>
                </a:solidFill>
                <a:latin typeface="Times New Roman"/>
                <a:ea typeface="ＭＳ Ｐゴシック"/>
              </a:rPr>
              <a:t>For charged pairs from short-lived sources and with small relative momenta Q , Coulomb final state interaction has to be taken into account.</a:t>
            </a:r>
            <a:endParaRPr b="0" lang="en-GB" sz="2000" spc="-1" strike="noStrike">
              <a:latin typeface="Arial"/>
            </a:endParaRPr>
          </a:p>
          <a:p>
            <a:pPr>
              <a:lnSpc>
                <a:spcPct val="100000"/>
              </a:lnSpc>
              <a:buNone/>
            </a:pPr>
            <a:r>
              <a:rPr b="0" lang="en-US" sz="2000" spc="-1" strike="noStrike">
                <a:solidFill>
                  <a:srgbClr val="000000"/>
                </a:solidFill>
                <a:latin typeface="Times New Roman"/>
                <a:ea typeface="ＭＳ Ｐゴシック"/>
              </a:rPr>
              <a:t>This interaction increases the production yield of the free pairs with Q decreasing and creates atoms.</a:t>
            </a:r>
            <a:endParaRPr b="0" lang="en-GB" sz="2000" spc="-1" strike="noStrike">
              <a:latin typeface="Arial"/>
            </a:endParaRPr>
          </a:p>
        </p:txBody>
      </p:sp>
      <p:sp>
        <p:nvSpPr>
          <p:cNvPr id="1313" name="Text Box 5_1"/>
          <p:cNvSpPr/>
          <p:nvPr/>
        </p:nvSpPr>
        <p:spPr>
          <a:xfrm>
            <a:off x="228600" y="3732480"/>
            <a:ext cx="8293680" cy="1087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000" spc="-1" strike="noStrike">
                <a:solidFill>
                  <a:srgbClr val="000000"/>
                </a:solidFill>
                <a:latin typeface="Times New Roman"/>
                <a:ea typeface="ＭＳ Ｐゴシック"/>
              </a:rPr>
              <a:t>There is a precise ratio between the number of produced Coulomb pairs (N</a:t>
            </a:r>
            <a:r>
              <a:rPr b="0" lang="en-US" sz="2000" spc="-1" strike="noStrike" baseline="-25000">
                <a:solidFill>
                  <a:srgbClr val="000000"/>
                </a:solidFill>
                <a:latin typeface="Times New Roman"/>
                <a:ea typeface="ＭＳ Ｐゴシック"/>
              </a:rPr>
              <a:t>C</a:t>
            </a:r>
            <a:r>
              <a:rPr b="0" lang="en-US" sz="2000" spc="-1" strike="noStrike">
                <a:solidFill>
                  <a:srgbClr val="000000"/>
                </a:solidFill>
                <a:latin typeface="Times New Roman"/>
                <a:ea typeface="ＭＳ Ｐゴシック"/>
              </a:rPr>
              <a:t>) with small Q and the number of atoms (N</a:t>
            </a:r>
            <a:r>
              <a:rPr b="0" lang="en-US" sz="2000" spc="-1" strike="noStrike" baseline="-25000">
                <a:solidFill>
                  <a:srgbClr val="000000"/>
                </a:solidFill>
                <a:latin typeface="Times New Roman"/>
                <a:ea typeface="ＭＳ Ｐゴシック"/>
              </a:rPr>
              <a:t>A</a:t>
            </a:r>
            <a:r>
              <a:rPr b="0" lang="en-US" sz="2000" spc="-1" strike="noStrike">
                <a:solidFill>
                  <a:srgbClr val="000000"/>
                </a:solidFill>
                <a:latin typeface="Times New Roman"/>
                <a:ea typeface="ＭＳ Ｐゴシック"/>
              </a:rPr>
              <a:t>) produced simultaneously with Coulomb pairs:</a:t>
            </a:r>
            <a:endParaRPr b="0" lang="en-GB" sz="2000" spc="-1" strike="noStrike">
              <a:latin typeface="Arial"/>
            </a:endParaRPr>
          </a:p>
        </p:txBody>
      </p:sp>
      <p:sp>
        <p:nvSpPr>
          <p:cNvPr id="1314" name="Line 11_1"/>
          <p:cNvSpPr/>
          <p:nvPr/>
        </p:nvSpPr>
        <p:spPr>
          <a:xfrm>
            <a:off x="331560" y="2871720"/>
            <a:ext cx="990720" cy="360"/>
          </a:xfrm>
          <a:prstGeom prst="line">
            <a:avLst/>
          </a:prstGeom>
          <a:ln w="28575">
            <a:solidFill>
              <a:srgbClr val="06642a"/>
            </a:solidFill>
            <a:round/>
          </a:ln>
        </p:spPr>
        <p:style>
          <a:lnRef idx="0"/>
          <a:fillRef idx="0"/>
          <a:effectRef idx="0"/>
          <a:fontRef idx="minor"/>
        </p:style>
      </p:sp>
      <p:sp>
        <p:nvSpPr>
          <p:cNvPr id="1315" name="Line 12_1"/>
          <p:cNvSpPr/>
          <p:nvPr/>
        </p:nvSpPr>
        <p:spPr>
          <a:xfrm flipV="1">
            <a:off x="1322280" y="2566800"/>
            <a:ext cx="914400" cy="304920"/>
          </a:xfrm>
          <a:prstGeom prst="line">
            <a:avLst/>
          </a:prstGeom>
          <a:ln w="28575">
            <a:solidFill>
              <a:srgbClr val="107e08"/>
            </a:solidFill>
            <a:round/>
          </a:ln>
        </p:spPr>
        <p:style>
          <a:lnRef idx="0"/>
          <a:fillRef idx="0"/>
          <a:effectRef idx="0"/>
          <a:fontRef idx="minor"/>
        </p:style>
      </p:sp>
      <p:sp>
        <p:nvSpPr>
          <p:cNvPr id="1316" name="Line 16_1"/>
          <p:cNvSpPr/>
          <p:nvPr/>
        </p:nvSpPr>
        <p:spPr>
          <a:xfrm>
            <a:off x="1322280" y="2871720"/>
            <a:ext cx="914400" cy="304560"/>
          </a:xfrm>
          <a:prstGeom prst="line">
            <a:avLst/>
          </a:prstGeom>
          <a:ln w="28575">
            <a:solidFill>
              <a:srgbClr val="107e08"/>
            </a:solidFill>
            <a:round/>
          </a:ln>
        </p:spPr>
        <p:style>
          <a:lnRef idx="0"/>
          <a:fillRef idx="0"/>
          <a:effectRef idx="0"/>
          <a:fontRef idx="minor"/>
        </p:style>
      </p:sp>
      <p:sp>
        <p:nvSpPr>
          <p:cNvPr id="1317" name="Oval 19_1"/>
          <p:cNvSpPr/>
          <p:nvPr/>
        </p:nvSpPr>
        <p:spPr>
          <a:xfrm>
            <a:off x="1246320" y="2759040"/>
            <a:ext cx="216360" cy="216360"/>
          </a:xfrm>
          <a:prstGeom prst="ellipse">
            <a:avLst/>
          </a:prstGeom>
          <a:solidFill>
            <a:srgbClr val="b5f165"/>
          </a:solidFill>
          <a:ln w="9525">
            <a:solidFill>
              <a:srgbClr val="107e08"/>
            </a:solidFill>
            <a:round/>
          </a:ln>
        </p:spPr>
        <p:style>
          <a:lnRef idx="0"/>
          <a:fillRef idx="0"/>
          <a:effectRef idx="0"/>
          <a:fontRef idx="minor"/>
        </p:style>
      </p:sp>
      <p:sp>
        <p:nvSpPr>
          <p:cNvPr id="1318" name="Freeform 24_1"/>
          <p:cNvSpPr/>
          <p:nvPr/>
        </p:nvSpPr>
        <p:spPr>
          <a:xfrm>
            <a:off x="1703520" y="2719440"/>
            <a:ext cx="64080" cy="292680"/>
          </a:xfrm>
          <a:custGeom>
            <a:avLst/>
            <a:gdLst/>
            <a:ahLst/>
            <a:rect l="l" t="t" r="r" b="b"/>
            <a:pathLst>
              <a:path w="48" h="192">
                <a:moveTo>
                  <a:pt x="48" y="0"/>
                </a:moveTo>
                <a:cubicBezTo>
                  <a:pt x="24" y="16"/>
                  <a:pt x="0" y="32"/>
                  <a:pt x="0" y="48"/>
                </a:cubicBezTo>
                <a:cubicBezTo>
                  <a:pt x="0" y="64"/>
                  <a:pt x="48" y="80"/>
                  <a:pt x="48" y="96"/>
                </a:cubicBezTo>
                <a:cubicBezTo>
                  <a:pt x="48" y="112"/>
                  <a:pt x="0" y="128"/>
                  <a:pt x="0" y="144"/>
                </a:cubicBezTo>
                <a:cubicBezTo>
                  <a:pt x="0" y="160"/>
                  <a:pt x="40" y="184"/>
                  <a:pt x="48" y="192"/>
                </a:cubicBezTo>
              </a:path>
            </a:pathLst>
          </a:custGeom>
          <a:noFill/>
          <a:ln w="19050">
            <a:solidFill>
              <a:srgbClr val="e68e18"/>
            </a:solidFill>
            <a:round/>
          </a:ln>
        </p:spPr>
        <p:style>
          <a:lnRef idx="0"/>
          <a:fillRef idx="0"/>
          <a:effectRef idx="0"/>
          <a:fontRef idx="minor"/>
        </p:style>
      </p:sp>
      <p:sp>
        <p:nvSpPr>
          <p:cNvPr id="1319" name="Freeform 25_1"/>
          <p:cNvSpPr/>
          <p:nvPr/>
        </p:nvSpPr>
        <p:spPr>
          <a:xfrm>
            <a:off x="1932120" y="2643120"/>
            <a:ext cx="64080" cy="444960"/>
          </a:xfrm>
          <a:custGeom>
            <a:avLst/>
            <a:gdLst/>
            <a:ahLst/>
            <a:rect l="l" t="t"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a:solidFill>
              <a:srgbClr val="e68e18"/>
            </a:solidFill>
            <a:round/>
          </a:ln>
        </p:spPr>
        <p:style>
          <a:lnRef idx="0"/>
          <a:fillRef idx="0"/>
          <a:effectRef idx="0"/>
          <a:fontRef idx="minor"/>
        </p:style>
      </p:sp>
      <p:grpSp>
        <p:nvGrpSpPr>
          <p:cNvPr id="1320" name="Group 1_1"/>
          <p:cNvGrpSpPr/>
          <p:nvPr/>
        </p:nvGrpSpPr>
        <p:grpSpPr>
          <a:xfrm>
            <a:off x="4179600" y="2632680"/>
            <a:ext cx="2590920" cy="457560"/>
            <a:chOff x="4179600" y="2632680"/>
            <a:chExt cx="2590920" cy="457560"/>
          </a:xfrm>
        </p:grpSpPr>
        <p:sp>
          <p:nvSpPr>
            <p:cNvPr id="1321" name="Line 14_1"/>
            <p:cNvSpPr/>
            <p:nvPr/>
          </p:nvSpPr>
          <p:spPr>
            <a:xfrm>
              <a:off x="4179600" y="2861280"/>
              <a:ext cx="990720" cy="360"/>
            </a:xfrm>
            <a:prstGeom prst="line">
              <a:avLst/>
            </a:prstGeom>
            <a:ln w="28575">
              <a:solidFill>
                <a:srgbClr val="06642a"/>
              </a:solidFill>
              <a:round/>
            </a:ln>
          </p:spPr>
          <p:style>
            <a:lnRef idx="0"/>
            <a:fillRef idx="0"/>
            <a:effectRef idx="0"/>
            <a:fontRef idx="minor"/>
          </p:style>
        </p:sp>
        <p:sp>
          <p:nvSpPr>
            <p:cNvPr id="1322" name="Line 15_1"/>
            <p:cNvSpPr/>
            <p:nvPr/>
          </p:nvSpPr>
          <p:spPr>
            <a:xfrm flipV="1">
              <a:off x="5170320" y="2632680"/>
              <a:ext cx="685800" cy="228600"/>
            </a:xfrm>
            <a:prstGeom prst="line">
              <a:avLst/>
            </a:prstGeom>
            <a:ln w="28575">
              <a:solidFill>
                <a:srgbClr val="107e08"/>
              </a:solidFill>
              <a:round/>
            </a:ln>
          </p:spPr>
          <p:style>
            <a:lnRef idx="0"/>
            <a:fillRef idx="0"/>
            <a:effectRef idx="0"/>
            <a:fontRef idx="minor"/>
          </p:style>
        </p:sp>
        <p:sp>
          <p:nvSpPr>
            <p:cNvPr id="1323" name="Line 17_1"/>
            <p:cNvSpPr/>
            <p:nvPr/>
          </p:nvSpPr>
          <p:spPr>
            <a:xfrm>
              <a:off x="5170320" y="2861280"/>
              <a:ext cx="685800" cy="228600"/>
            </a:xfrm>
            <a:prstGeom prst="line">
              <a:avLst/>
            </a:prstGeom>
            <a:ln w="28575">
              <a:solidFill>
                <a:srgbClr val="107e08"/>
              </a:solidFill>
              <a:round/>
            </a:ln>
          </p:spPr>
          <p:style>
            <a:lnRef idx="0"/>
            <a:fillRef idx="0"/>
            <a:effectRef idx="0"/>
            <a:fontRef idx="minor"/>
          </p:style>
        </p:sp>
        <p:sp>
          <p:nvSpPr>
            <p:cNvPr id="1324" name="Oval 20_1"/>
            <p:cNvSpPr/>
            <p:nvPr/>
          </p:nvSpPr>
          <p:spPr>
            <a:xfrm>
              <a:off x="5094360" y="2745720"/>
              <a:ext cx="216360" cy="216360"/>
            </a:xfrm>
            <a:prstGeom prst="ellipse">
              <a:avLst/>
            </a:prstGeom>
            <a:solidFill>
              <a:srgbClr val="b5f165"/>
            </a:solidFill>
            <a:ln w="9525">
              <a:solidFill>
                <a:srgbClr val="107e08"/>
              </a:solidFill>
              <a:round/>
            </a:ln>
          </p:spPr>
          <p:style>
            <a:lnRef idx="0"/>
            <a:fillRef idx="0"/>
            <a:effectRef idx="0"/>
            <a:fontRef idx="minor"/>
          </p:style>
        </p:sp>
        <p:sp>
          <p:nvSpPr>
            <p:cNvPr id="1325" name="Line 21_1"/>
            <p:cNvSpPr/>
            <p:nvPr/>
          </p:nvSpPr>
          <p:spPr>
            <a:xfrm>
              <a:off x="5856120" y="2632680"/>
              <a:ext cx="914400" cy="360"/>
            </a:xfrm>
            <a:prstGeom prst="line">
              <a:avLst/>
            </a:prstGeom>
            <a:ln w="28575">
              <a:solidFill>
                <a:srgbClr val="107e08"/>
              </a:solidFill>
              <a:round/>
            </a:ln>
          </p:spPr>
          <p:style>
            <a:lnRef idx="0"/>
            <a:fillRef idx="0"/>
            <a:effectRef idx="0"/>
            <a:fontRef idx="minor"/>
          </p:style>
        </p:sp>
        <p:sp>
          <p:nvSpPr>
            <p:cNvPr id="1326" name="Line 22_1"/>
            <p:cNvSpPr/>
            <p:nvPr/>
          </p:nvSpPr>
          <p:spPr>
            <a:xfrm>
              <a:off x="5856120" y="3089880"/>
              <a:ext cx="914400" cy="360"/>
            </a:xfrm>
            <a:prstGeom prst="line">
              <a:avLst/>
            </a:prstGeom>
            <a:ln w="28575">
              <a:solidFill>
                <a:srgbClr val="107e08"/>
              </a:solidFill>
              <a:round/>
            </a:ln>
          </p:spPr>
          <p:style>
            <a:lnRef idx="0"/>
            <a:fillRef idx="0"/>
            <a:effectRef idx="0"/>
            <a:fontRef idx="minor"/>
          </p:style>
        </p:sp>
        <p:sp>
          <p:nvSpPr>
            <p:cNvPr id="1327" name="Freeform 27_1"/>
            <p:cNvSpPr/>
            <p:nvPr/>
          </p:nvSpPr>
          <p:spPr>
            <a:xfrm>
              <a:off x="5398920" y="2785320"/>
              <a:ext cx="64080" cy="140040"/>
            </a:xfrm>
            <a:custGeom>
              <a:avLst/>
              <a:gdLst/>
              <a:ahLst/>
              <a:rect l="l" t="t" r="r" b="b"/>
              <a:pathLst>
                <a:path w="48" h="96">
                  <a:moveTo>
                    <a:pt x="0" y="0"/>
                  </a:moveTo>
                  <a:cubicBezTo>
                    <a:pt x="24" y="20"/>
                    <a:pt x="48" y="40"/>
                    <a:pt x="48" y="48"/>
                  </a:cubicBezTo>
                  <a:cubicBezTo>
                    <a:pt x="48" y="56"/>
                    <a:pt x="0" y="40"/>
                    <a:pt x="0" y="48"/>
                  </a:cubicBezTo>
                  <a:cubicBezTo>
                    <a:pt x="0" y="56"/>
                    <a:pt x="40" y="88"/>
                    <a:pt x="48" y="96"/>
                  </a:cubicBezTo>
                </a:path>
              </a:pathLst>
            </a:custGeom>
            <a:noFill/>
            <a:ln w="19050">
              <a:solidFill>
                <a:srgbClr val="e68e18"/>
              </a:solidFill>
              <a:round/>
            </a:ln>
          </p:spPr>
          <p:style>
            <a:lnRef idx="0"/>
            <a:fillRef idx="0"/>
            <a:effectRef idx="0"/>
            <a:fontRef idx="minor"/>
          </p:style>
        </p:sp>
        <p:sp>
          <p:nvSpPr>
            <p:cNvPr id="1328" name="Freeform 29_1"/>
            <p:cNvSpPr/>
            <p:nvPr/>
          </p:nvSpPr>
          <p:spPr>
            <a:xfrm>
              <a:off x="5551560" y="2709000"/>
              <a:ext cx="64080" cy="292680"/>
            </a:xfrm>
            <a:custGeom>
              <a:avLst/>
              <a:gdLst/>
              <a:ahLst/>
              <a:rect l="l" t="t" r="r" b="b"/>
              <a:pathLst>
                <a:path w="48" h="192">
                  <a:moveTo>
                    <a:pt x="48" y="0"/>
                  </a:moveTo>
                  <a:cubicBezTo>
                    <a:pt x="24" y="16"/>
                    <a:pt x="0" y="32"/>
                    <a:pt x="0" y="48"/>
                  </a:cubicBezTo>
                  <a:cubicBezTo>
                    <a:pt x="0" y="64"/>
                    <a:pt x="48" y="80"/>
                    <a:pt x="48" y="96"/>
                  </a:cubicBezTo>
                  <a:cubicBezTo>
                    <a:pt x="48" y="112"/>
                    <a:pt x="0" y="128"/>
                    <a:pt x="0" y="144"/>
                  </a:cubicBezTo>
                  <a:cubicBezTo>
                    <a:pt x="0" y="160"/>
                    <a:pt x="40" y="184"/>
                    <a:pt x="48" y="192"/>
                  </a:cubicBezTo>
                </a:path>
              </a:pathLst>
            </a:custGeom>
            <a:noFill/>
            <a:ln w="19050">
              <a:solidFill>
                <a:srgbClr val="e68e18"/>
              </a:solidFill>
              <a:round/>
            </a:ln>
          </p:spPr>
          <p:style>
            <a:lnRef idx="0"/>
            <a:fillRef idx="0"/>
            <a:effectRef idx="0"/>
            <a:fontRef idx="minor"/>
          </p:style>
        </p:sp>
        <p:sp>
          <p:nvSpPr>
            <p:cNvPr id="1329" name="Freeform 30_1"/>
            <p:cNvSpPr/>
            <p:nvPr/>
          </p:nvSpPr>
          <p:spPr>
            <a:xfrm>
              <a:off x="6084720" y="2633040"/>
              <a:ext cx="64080" cy="444960"/>
            </a:xfrm>
            <a:custGeom>
              <a:avLst/>
              <a:gdLst/>
              <a:ahLst/>
              <a:rect l="l" t="t"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a:solidFill>
                <a:srgbClr val="e68e18"/>
              </a:solidFill>
              <a:round/>
            </a:ln>
          </p:spPr>
          <p:style>
            <a:lnRef idx="0"/>
            <a:fillRef idx="0"/>
            <a:effectRef idx="0"/>
            <a:fontRef idx="minor"/>
          </p:style>
        </p:sp>
        <p:sp>
          <p:nvSpPr>
            <p:cNvPr id="1330" name="Freeform 31_1"/>
            <p:cNvSpPr/>
            <p:nvPr/>
          </p:nvSpPr>
          <p:spPr>
            <a:xfrm>
              <a:off x="6313320" y="2633040"/>
              <a:ext cx="64080" cy="444960"/>
            </a:xfrm>
            <a:custGeom>
              <a:avLst/>
              <a:gdLst/>
              <a:ahLst/>
              <a:rect l="l" t="t"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a:solidFill>
                <a:srgbClr val="e68e18"/>
              </a:solidFill>
              <a:round/>
            </a:ln>
          </p:spPr>
          <p:style>
            <a:lnRef idx="0"/>
            <a:fillRef idx="0"/>
            <a:effectRef idx="0"/>
            <a:fontRef idx="minor"/>
          </p:style>
        </p:sp>
        <p:sp>
          <p:nvSpPr>
            <p:cNvPr id="1331" name="Freeform 32_1"/>
            <p:cNvSpPr/>
            <p:nvPr/>
          </p:nvSpPr>
          <p:spPr>
            <a:xfrm>
              <a:off x="6541920" y="2633040"/>
              <a:ext cx="64080" cy="444960"/>
            </a:xfrm>
            <a:custGeom>
              <a:avLst/>
              <a:gdLst/>
              <a:ahLst/>
              <a:rect l="l" t="t"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a:solidFill>
                <a:srgbClr val="e68e18"/>
              </a:solidFill>
              <a:round/>
            </a:ln>
          </p:spPr>
          <p:style>
            <a:lnRef idx="0"/>
            <a:fillRef idx="0"/>
            <a:effectRef idx="0"/>
            <a:fontRef idx="minor"/>
          </p:style>
        </p:sp>
      </p:grpSp>
      <p:sp>
        <p:nvSpPr>
          <p:cNvPr id="1332" name="Rectangle 33_1"/>
          <p:cNvSpPr/>
          <p:nvPr/>
        </p:nvSpPr>
        <p:spPr>
          <a:xfrm>
            <a:off x="1274400" y="3328920"/>
            <a:ext cx="1446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4a1e72"/>
                </a:solidFill>
                <a:latin typeface="Times New Roman"/>
                <a:ea typeface="ＭＳ Ｐゴシック"/>
              </a:rPr>
              <a:t>Coulomb pair</a:t>
            </a:r>
            <a:endParaRPr b="0" lang="en-GB" sz="1800" spc="-1" strike="noStrike">
              <a:latin typeface="Arial"/>
            </a:endParaRPr>
          </a:p>
        </p:txBody>
      </p:sp>
      <p:sp>
        <p:nvSpPr>
          <p:cNvPr id="1333" name="Rectangle 34_1"/>
          <p:cNvSpPr/>
          <p:nvPr/>
        </p:nvSpPr>
        <p:spPr>
          <a:xfrm>
            <a:off x="6289560" y="3328920"/>
            <a:ext cx="7009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4a1e72"/>
                </a:solidFill>
                <a:latin typeface="Times New Roman"/>
                <a:ea typeface="ＭＳ Ｐゴシック"/>
              </a:rPr>
              <a:t>Atom</a:t>
            </a:r>
            <a:endParaRPr b="0" lang="en-GB" sz="1800" spc="-1" strike="noStrike">
              <a:latin typeface="Arial"/>
            </a:endParaRPr>
          </a:p>
        </p:txBody>
      </p:sp>
      <p:sp>
        <p:nvSpPr>
          <p:cNvPr id="1334" name="Rectangle 35_2"/>
          <p:cNvSpPr/>
          <p:nvPr/>
        </p:nvSpPr>
        <p:spPr>
          <a:xfrm>
            <a:off x="2951640" y="2422440"/>
            <a:ext cx="894960" cy="647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en-GB" sz="1800" spc="-1" strike="noStrike">
              <a:latin typeface="Arial"/>
            </a:endParaRPr>
          </a:p>
          <a:p>
            <a:pPr>
              <a:lnSpc>
                <a:spcPct val="100000"/>
              </a:lnSpc>
              <a:buNone/>
            </a:pPr>
            <a:r>
              <a:rPr b="0" lang="en-US" sz="1800" spc="-1" strike="noStrike">
                <a:solidFill>
                  <a:srgbClr val="0000ff"/>
                </a:solidFill>
                <a:latin typeface="Symbol"/>
                <a:ea typeface="ＭＳ Ｐゴシック"/>
              </a:rPr>
              <a:t>K</a:t>
            </a:r>
            <a:r>
              <a:rPr b="0" lang="en-US" sz="1800" spc="-1" strike="noStrike" baseline="46000">
                <a:solidFill>
                  <a:srgbClr val="0000ff"/>
                </a:solidFill>
                <a:latin typeface="Sylfaen"/>
                <a:ea typeface="ＭＳ Ｐゴシック"/>
              </a:rPr>
              <a:t>+</a:t>
            </a:r>
            <a:r>
              <a:rPr b="0" lang="en-US" sz="1800" spc="-1" strike="noStrike">
                <a:solidFill>
                  <a:srgbClr val="0000ff"/>
                </a:solidFill>
                <a:latin typeface="Symbol"/>
                <a:ea typeface="ＭＳ Ｐゴシック"/>
              </a:rPr>
              <a:t>K</a:t>
            </a:r>
            <a:r>
              <a:rPr b="0" lang="en-US" sz="1800" spc="-1" strike="noStrike" baseline="46000">
                <a:solidFill>
                  <a:srgbClr val="0000ff"/>
                </a:solidFill>
                <a:latin typeface="Sylfaen"/>
                <a:ea typeface="ＭＳ Ｐゴシック"/>
              </a:rPr>
              <a:t>-</a:t>
            </a:r>
            <a:r>
              <a:rPr b="0" lang="en-US" sz="1800" spc="-1" strike="noStrike">
                <a:solidFill>
                  <a:srgbClr val="0000ff"/>
                </a:solidFill>
                <a:latin typeface="Symbol"/>
                <a:ea typeface="ＭＳ Ｐゴシック"/>
              </a:rPr>
              <a:t> </a:t>
            </a:r>
            <a:endParaRPr b="0" lang="en-GB" sz="1800" spc="-1" strike="noStrike">
              <a:latin typeface="Arial"/>
            </a:endParaRPr>
          </a:p>
        </p:txBody>
      </p:sp>
      <p:sp>
        <p:nvSpPr>
          <p:cNvPr id="1335" name="Date Placeholder 1_2"/>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2F960B43-6C54-47D1-A310-F0E70135DF13}"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336" name="Rectangle 6_1"/>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D7465AD8-936E-4FF9-AC25-482D3FFACDF1}"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337" name="Rectangle 35_3"/>
          <p:cNvSpPr/>
          <p:nvPr/>
        </p:nvSpPr>
        <p:spPr>
          <a:xfrm>
            <a:off x="2484360" y="2594160"/>
            <a:ext cx="8949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en-GB" sz="1800" spc="-1" strike="noStrike">
              <a:latin typeface="Arial"/>
            </a:endParaRPr>
          </a:p>
          <a:p>
            <a:pPr>
              <a:lnSpc>
                <a:spcPct val="100000"/>
              </a:lnSpc>
              <a:buNone/>
            </a:pPr>
            <a:r>
              <a:rPr b="0" lang="en-US" sz="1800" spc="-1" strike="noStrike">
                <a:solidFill>
                  <a:srgbClr val="0000ff"/>
                </a:solidFill>
                <a:latin typeface="Symbol"/>
                <a:ea typeface="ＭＳ Ｐゴシック"/>
              </a:rPr>
              <a:t> </a:t>
            </a:r>
            <a:endParaRPr b="0" lang="en-GB" sz="1800" spc="-1" strike="noStrike">
              <a:latin typeface="Arial"/>
            </a:endParaRPr>
          </a:p>
        </p:txBody>
      </p:sp>
      <p:pic>
        <p:nvPicPr>
          <p:cNvPr id="1338" name="Picture 1287" descr=""/>
          <p:cNvPicPr/>
          <p:nvPr/>
        </p:nvPicPr>
        <p:blipFill>
          <a:blip r:embed="rId1"/>
          <a:stretch/>
        </p:blipFill>
        <p:spPr>
          <a:xfrm>
            <a:off x="2235240" y="4724280"/>
            <a:ext cx="4699800" cy="750240"/>
          </a:xfrm>
          <a:prstGeom prst="rect">
            <a:avLst/>
          </a:prstGeom>
          <a:ln w="9360">
            <a:solidFill>
              <a:srgbClr val="06642a"/>
            </a:solidFill>
            <a:miter/>
          </a:ln>
        </p:spPr>
      </p:pic>
      <p:pic>
        <p:nvPicPr>
          <p:cNvPr id="1339" name="Picture 1288" descr=""/>
          <p:cNvPicPr/>
          <p:nvPr/>
        </p:nvPicPr>
        <p:blipFill>
          <a:blip r:embed="rId2"/>
          <a:stretch/>
        </p:blipFill>
        <p:spPr>
          <a:xfrm>
            <a:off x="2273400" y="5638680"/>
            <a:ext cx="4483800" cy="750240"/>
          </a:xfrm>
          <a:prstGeom prst="rect">
            <a:avLst/>
          </a:prstGeom>
          <a:ln w="9360">
            <a:solidFill>
              <a:srgbClr val="06642a"/>
            </a:solidFill>
            <a:miter/>
          </a:ln>
        </p:spPr>
      </p:pic>
      <p:sp>
        <p:nvSpPr>
          <p:cNvPr id="1340"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K</a:t>
            </a:r>
            <a:r>
              <a:rPr b="1" i="1" lang="en-US" sz="3600" spc="-1" strike="noStrike" baseline="30000">
                <a:solidFill>
                  <a:srgbClr val="c00000"/>
                </a:solidFill>
                <a:latin typeface="Times New Roman"/>
                <a:ea typeface="DejaVu Sans"/>
              </a:rPr>
              <a:t>+</a:t>
            </a:r>
            <a:r>
              <a:rPr b="1" i="1" lang="en-US" sz="3600" spc="-1" strike="noStrike">
                <a:solidFill>
                  <a:srgbClr val="c00000"/>
                </a:solidFill>
                <a:latin typeface="Times New Roman"/>
                <a:ea typeface="DejaVu Sans"/>
              </a:rPr>
              <a:t>K</a:t>
            </a:r>
            <a:r>
              <a:rPr b="1" i="1" lang="en-US" sz="3600" spc="-1" strike="noStrike" baseline="30000">
                <a:solidFill>
                  <a:srgbClr val="c00000"/>
                </a:solidFill>
                <a:latin typeface="Times New Roman"/>
                <a:ea typeface="DejaVu Sans"/>
              </a:rPr>
              <a:t>-</a:t>
            </a:r>
            <a:r>
              <a:rPr b="1" i="1" lang="en-US" sz="3600" spc="-1" strike="noStrike">
                <a:solidFill>
                  <a:srgbClr val="c00000"/>
                </a:solidFill>
                <a:latin typeface="Times New Roman"/>
                <a:ea typeface="DejaVu Sans"/>
              </a:rPr>
              <a:t> Coulomb pairs and K</a:t>
            </a:r>
            <a:r>
              <a:rPr b="1" i="1" lang="en-US" sz="3600" spc="-1" strike="noStrike" baseline="30000">
                <a:solidFill>
                  <a:srgbClr val="c00000"/>
                </a:solidFill>
                <a:latin typeface="Times New Roman"/>
                <a:ea typeface="DejaVu Sans"/>
              </a:rPr>
              <a:t>+</a:t>
            </a:r>
            <a:r>
              <a:rPr b="1" i="1" lang="en-US" sz="3600" spc="-1" strike="noStrike">
                <a:solidFill>
                  <a:srgbClr val="c00000"/>
                </a:solidFill>
                <a:latin typeface="Times New Roman"/>
                <a:ea typeface="DejaVu Sans"/>
              </a:rPr>
              <a:t>K</a:t>
            </a:r>
            <a:r>
              <a:rPr b="1" i="1" lang="en-US" sz="3600" spc="-1" strike="noStrike" baseline="30000">
                <a:solidFill>
                  <a:srgbClr val="c00000"/>
                </a:solidFill>
                <a:latin typeface="Times New Roman"/>
                <a:ea typeface="DejaVu Sans"/>
              </a:rPr>
              <a:t>-</a:t>
            </a:r>
            <a:r>
              <a:rPr b="1" i="1" lang="en-US" sz="3600" spc="-1" strike="noStrike">
                <a:solidFill>
                  <a:srgbClr val="c00000"/>
                </a:solidFill>
                <a:latin typeface="Times New Roman"/>
                <a:ea typeface="DejaVu Sans"/>
              </a:rPr>
              <a:t> atoms</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7" name="Rectangle 38"/>
          <p:cNvSpPr/>
          <p:nvPr/>
        </p:nvSpPr>
        <p:spPr>
          <a:xfrm>
            <a:off x="3240" y="600120"/>
            <a:ext cx="8887320" cy="5268960"/>
          </a:xfrm>
          <a:prstGeom prst="rect">
            <a:avLst/>
          </a:prstGeom>
          <a:noFill/>
          <a:ln w="0">
            <a:noFill/>
          </a:ln>
        </p:spPr>
        <p:style>
          <a:lnRef idx="0"/>
          <a:fillRef idx="0"/>
          <a:effectRef idx="0"/>
          <a:fontRef idx="minor"/>
        </p:style>
        <p:txBody>
          <a:bodyPr lIns="90000" rIns="90000" tIns="45000" bIns="45000" anchor="t">
            <a:spAutoFit/>
          </a:bodyPr>
          <a:p>
            <a:pPr marL="174600">
              <a:lnSpc>
                <a:spcPct val="100000"/>
              </a:lnSpc>
              <a:spcBef>
                <a:spcPts val="839"/>
              </a:spcBef>
              <a:buNone/>
              <a:tabLst>
                <a:tab algn="l" pos="801720"/>
              </a:tabLst>
            </a:pPr>
            <a:r>
              <a:rPr b="1" lang="en-US" sz="2200" spc="-1" strike="noStrike">
                <a:solidFill>
                  <a:srgbClr val="000000"/>
                </a:solidFill>
                <a:latin typeface="Times New Roman"/>
                <a:ea typeface="Gungsuh"/>
              </a:rPr>
              <a:t>1.  Experimental check of  </a:t>
            </a:r>
            <a:r>
              <a:rPr b="1" lang="en-US" sz="2200" spc="-1" strike="noStrike">
                <a:solidFill>
                  <a:srgbClr val="c9211e"/>
                </a:solidFill>
                <a:latin typeface="Times New Roman"/>
                <a:ea typeface="Gungsuh"/>
              </a:rPr>
              <a:t>QCD</a:t>
            </a:r>
            <a:r>
              <a:rPr b="1" lang="en-US" sz="2200" spc="-1" strike="noStrike">
                <a:solidFill>
                  <a:srgbClr val="000000"/>
                </a:solidFill>
                <a:latin typeface="Times New Roman"/>
                <a:ea typeface="Gungsuh"/>
              </a:rPr>
              <a:t> .</a:t>
            </a:r>
            <a:endParaRPr b="0" lang="en-GB" sz="2200" spc="-1" strike="noStrike">
              <a:latin typeface="Arial"/>
            </a:endParaRPr>
          </a:p>
          <a:p>
            <a:pPr marL="174600">
              <a:lnSpc>
                <a:spcPct val="100000"/>
              </a:lnSpc>
              <a:spcBef>
                <a:spcPts val="839"/>
              </a:spcBef>
              <a:buNone/>
              <a:tabLst>
                <a:tab algn="l" pos="801720"/>
              </a:tabLst>
            </a:pPr>
            <a:r>
              <a:rPr b="1" lang="en-US" sz="2200" spc="-1" strike="noStrike">
                <a:solidFill>
                  <a:srgbClr val="000000"/>
                </a:solidFill>
                <a:latin typeface="Times New Roman"/>
                <a:ea typeface="Gungsuh"/>
              </a:rPr>
              <a:t>2. Investigation of short-lived </a:t>
            </a:r>
            <a:r>
              <a:rPr b="1" lang="en-US" sz="2200" spc="-1" strike="noStrike">
                <a:solidFill>
                  <a:srgbClr val="c9211e"/>
                </a:solidFill>
                <a:latin typeface="Times New Roman"/>
                <a:ea typeface="Gungsuh"/>
              </a:rPr>
              <a:t> </a:t>
            </a:r>
            <a:r>
              <a:rPr b="1" lang="el-GR" sz="2200" spc="-1" strike="noStrike">
                <a:solidFill>
                  <a:srgbClr val="c9211e"/>
                </a:solidFill>
                <a:latin typeface="Times New Roman"/>
                <a:ea typeface="Gungsuh"/>
              </a:rPr>
              <a:t>π</a:t>
            </a:r>
            <a:r>
              <a:rPr b="1" lang="en-US" sz="2200" spc="-1" strike="noStrike" baseline="30000">
                <a:solidFill>
                  <a:srgbClr val="c9211e"/>
                </a:solidFill>
                <a:latin typeface="Times New Roman"/>
                <a:ea typeface="Gungsuh"/>
              </a:rPr>
              <a:t>+</a:t>
            </a:r>
            <a:r>
              <a:rPr b="1" lang="el-GR" sz="2200" spc="-1" strike="noStrike">
                <a:solidFill>
                  <a:srgbClr val="c9211e"/>
                </a:solidFill>
                <a:latin typeface="Times New Roman"/>
                <a:ea typeface="Gungsuh"/>
              </a:rPr>
              <a:t>π</a:t>
            </a:r>
            <a:r>
              <a:rPr b="1" i="1" lang="en-US" sz="2200" spc="-1" strike="noStrike" baseline="30000">
                <a:solidFill>
                  <a:srgbClr val="c9211e"/>
                </a:solidFill>
                <a:latin typeface="Times New Roman"/>
                <a:ea typeface="Gungsuh"/>
              </a:rPr>
              <a:t>−</a:t>
            </a:r>
            <a:r>
              <a:rPr b="1" lang="en-US" sz="2200" spc="-1" strike="noStrike">
                <a:solidFill>
                  <a:srgbClr val="c9211e"/>
                </a:solidFill>
                <a:latin typeface="Times New Roman"/>
                <a:ea typeface="Gungsuh"/>
              </a:rPr>
              <a:t> </a:t>
            </a:r>
            <a:r>
              <a:rPr b="1" lang="en-US" sz="2200" spc="-1" strike="noStrike">
                <a:solidFill>
                  <a:srgbClr val="000000"/>
                </a:solidFill>
                <a:latin typeface="Times New Roman"/>
                <a:ea typeface="Gungsuh"/>
              </a:rPr>
              <a:t>atoms.</a:t>
            </a:r>
            <a:endParaRPr b="0" lang="en-GB" sz="2200" spc="-1" strike="noStrike">
              <a:latin typeface="Arial"/>
            </a:endParaRPr>
          </a:p>
          <a:p>
            <a:pPr marL="174600">
              <a:lnSpc>
                <a:spcPct val="100000"/>
              </a:lnSpc>
              <a:spcBef>
                <a:spcPts val="839"/>
              </a:spcBef>
              <a:buNone/>
              <a:tabLst>
                <a:tab algn="l" pos="801720"/>
              </a:tabLst>
            </a:pPr>
            <a:r>
              <a:rPr b="1" lang="el-GR" sz="2200" spc="-1" strike="noStrike">
                <a:solidFill>
                  <a:srgbClr val="000000"/>
                </a:solidFill>
                <a:latin typeface="Times New Roman"/>
                <a:ea typeface="Gungsuh"/>
              </a:rPr>
              <a:t>3. Observation and investigation  of </a:t>
            </a:r>
            <a:r>
              <a:rPr b="1" lang="el-GR" sz="2200" spc="-1" strike="noStrike">
                <a:solidFill>
                  <a:srgbClr val="c9211e"/>
                </a:solidFill>
                <a:latin typeface="Times New Roman"/>
                <a:ea typeface="Gungsuh"/>
              </a:rPr>
              <a:t> π</a:t>
            </a:r>
            <a:r>
              <a:rPr b="1" i="1" lang="en-US" sz="2200" spc="-1" strike="noStrike" baseline="30000">
                <a:solidFill>
                  <a:srgbClr val="c9211e"/>
                </a:solidFill>
                <a:latin typeface="Times New Roman"/>
                <a:ea typeface="Gungsuh"/>
              </a:rPr>
              <a:t>− </a:t>
            </a:r>
            <a:r>
              <a:rPr b="1" i="1" lang="en-US" sz="2200" spc="-1" strike="noStrike">
                <a:solidFill>
                  <a:srgbClr val="c9211e"/>
                </a:solidFill>
                <a:latin typeface="Times New Roman"/>
                <a:ea typeface="Gungsuh"/>
              </a:rPr>
              <a:t>K </a:t>
            </a:r>
            <a:r>
              <a:rPr b="1" lang="en-US" sz="2200" spc="-1" strike="noStrike" baseline="30000">
                <a:solidFill>
                  <a:srgbClr val="c9211e"/>
                </a:solidFill>
                <a:latin typeface="Times New Roman"/>
                <a:ea typeface="Gungsuh"/>
              </a:rPr>
              <a:t>+ </a:t>
            </a:r>
            <a:r>
              <a:rPr b="1" lang="el-GR" sz="2200" spc="-1" strike="noStrike">
                <a:solidFill>
                  <a:srgbClr val="000000"/>
                </a:solidFill>
                <a:latin typeface="Times New Roman"/>
                <a:ea typeface="Gungsuh"/>
              </a:rPr>
              <a:t>and </a:t>
            </a:r>
            <a:r>
              <a:rPr b="1" lang="el-GR" sz="2200" spc="-1" strike="noStrike">
                <a:solidFill>
                  <a:srgbClr val="c9211e"/>
                </a:solidFill>
                <a:latin typeface="Times New Roman"/>
                <a:ea typeface="Gungsuh"/>
              </a:rPr>
              <a:t>π</a:t>
            </a:r>
            <a:r>
              <a:rPr b="1" lang="en-US" sz="2200" spc="-1" strike="noStrike" baseline="30000">
                <a:solidFill>
                  <a:srgbClr val="c9211e"/>
                </a:solidFill>
                <a:latin typeface="Times New Roman"/>
                <a:ea typeface="Gungsuh"/>
              </a:rPr>
              <a:t>+</a:t>
            </a:r>
            <a:r>
              <a:rPr b="1" i="1" lang="en-US" sz="2200" spc="-1" strike="noStrike">
                <a:solidFill>
                  <a:srgbClr val="c9211e"/>
                </a:solidFill>
                <a:latin typeface="Times New Roman"/>
                <a:ea typeface="Gungsuh"/>
              </a:rPr>
              <a:t>K</a:t>
            </a:r>
            <a:r>
              <a:rPr b="1" i="1" lang="en-US" sz="2200" spc="-1" strike="noStrike" baseline="30000">
                <a:solidFill>
                  <a:srgbClr val="c9211e"/>
                </a:solidFill>
                <a:latin typeface="Times New Roman"/>
                <a:ea typeface="Gungsuh"/>
              </a:rPr>
              <a:t>−</a:t>
            </a:r>
            <a:r>
              <a:rPr b="1" lang="en-US" sz="2200" spc="-1" strike="noStrike">
                <a:solidFill>
                  <a:srgbClr val="000000"/>
                </a:solidFill>
                <a:latin typeface="Times New Roman"/>
                <a:ea typeface="Gungsuh"/>
              </a:rPr>
              <a:t> atoms.</a:t>
            </a:r>
            <a:endParaRPr b="0" lang="en-GB" sz="2200" spc="-1" strike="noStrike">
              <a:latin typeface="Arial"/>
            </a:endParaRPr>
          </a:p>
          <a:p>
            <a:pPr marL="174600">
              <a:lnSpc>
                <a:spcPct val="100000"/>
              </a:lnSpc>
              <a:spcBef>
                <a:spcPts val="839"/>
              </a:spcBef>
              <a:buNone/>
              <a:tabLst>
                <a:tab algn="l" pos="801720"/>
              </a:tabLst>
            </a:pPr>
            <a:r>
              <a:rPr b="1" lang="en-US" sz="2200" spc="-1" strike="noStrike">
                <a:solidFill>
                  <a:srgbClr val="000000"/>
                </a:solidFill>
                <a:latin typeface="Times New Roman"/>
                <a:ea typeface="Gungsuh"/>
              </a:rPr>
              <a:t>4. </a:t>
            </a:r>
            <a:r>
              <a:rPr b="1" lang="el-GR" sz="2200" spc="-1" strike="noStrike">
                <a:solidFill>
                  <a:srgbClr val="000000"/>
                </a:solidFill>
                <a:latin typeface="Times New Roman"/>
                <a:ea typeface="Gungsuh"/>
              </a:rPr>
              <a:t>Observation and investigation of l</a:t>
            </a:r>
            <a:r>
              <a:rPr b="1" lang="en-US" sz="2200" spc="-1" strike="noStrike">
                <a:solidFill>
                  <a:srgbClr val="000000"/>
                </a:solidFill>
                <a:latin typeface="Times New Roman"/>
                <a:ea typeface="Gungsuh"/>
              </a:rPr>
              <a:t>ong-lived </a:t>
            </a:r>
            <a:r>
              <a:rPr b="1" lang="en-US" sz="2200" spc="-1" strike="noStrike">
                <a:solidFill>
                  <a:srgbClr val="c9211e"/>
                </a:solidFill>
                <a:latin typeface="Times New Roman"/>
                <a:ea typeface="Gungsuh"/>
              </a:rPr>
              <a:t> </a:t>
            </a:r>
            <a:r>
              <a:rPr b="1" lang="el-GR" sz="2200" spc="-1" strike="noStrike">
                <a:solidFill>
                  <a:srgbClr val="c9211e"/>
                </a:solidFill>
                <a:latin typeface="Times New Roman"/>
                <a:ea typeface="Gungsuh"/>
              </a:rPr>
              <a:t>π</a:t>
            </a:r>
            <a:r>
              <a:rPr b="1" lang="en-US" sz="2200" spc="-1" strike="noStrike" baseline="30000">
                <a:solidFill>
                  <a:srgbClr val="c9211e"/>
                </a:solidFill>
                <a:latin typeface="Times New Roman"/>
                <a:ea typeface="Gungsuh"/>
              </a:rPr>
              <a:t>+</a:t>
            </a:r>
            <a:r>
              <a:rPr b="1" lang="el-GR" sz="2200" spc="-1" strike="noStrike">
                <a:solidFill>
                  <a:srgbClr val="c9211e"/>
                </a:solidFill>
                <a:latin typeface="Times New Roman"/>
                <a:ea typeface="Gungsuh"/>
              </a:rPr>
              <a:t>π</a:t>
            </a:r>
            <a:r>
              <a:rPr b="1" i="1" lang="en-US" sz="2200" spc="-1" strike="noStrike" baseline="30000">
                <a:solidFill>
                  <a:srgbClr val="c9211e"/>
                </a:solidFill>
                <a:latin typeface="Times New Roman"/>
                <a:ea typeface="Gungsuh"/>
              </a:rPr>
              <a:t>−</a:t>
            </a:r>
            <a:r>
              <a:rPr b="1" lang="en-US" sz="2200" spc="-1" strike="noStrike">
                <a:solidFill>
                  <a:srgbClr val="c9211e"/>
                </a:solidFill>
                <a:latin typeface="Times New Roman"/>
                <a:ea typeface="Gungsuh"/>
              </a:rPr>
              <a:t> </a:t>
            </a:r>
            <a:r>
              <a:rPr b="1" lang="en-US" sz="2200" spc="-1" strike="noStrike">
                <a:solidFill>
                  <a:srgbClr val="000000"/>
                </a:solidFill>
                <a:latin typeface="Times New Roman"/>
                <a:ea typeface="Gungsuh"/>
              </a:rPr>
              <a:t>atoms</a:t>
            </a:r>
            <a:endParaRPr b="0" lang="en-GB" sz="2200" spc="-1" strike="noStrike">
              <a:latin typeface="Arial"/>
            </a:endParaRPr>
          </a:p>
          <a:p>
            <a:pPr marL="174600">
              <a:lnSpc>
                <a:spcPct val="100000"/>
              </a:lnSpc>
              <a:spcBef>
                <a:spcPts val="839"/>
              </a:spcBef>
              <a:buNone/>
              <a:tabLst>
                <a:tab algn="l" pos="801720"/>
              </a:tabLst>
            </a:pPr>
            <a:r>
              <a:rPr b="1" lang="en-US" sz="2200" spc="-1" strike="noStrike">
                <a:solidFill>
                  <a:srgbClr val="000000"/>
                </a:solidFill>
                <a:latin typeface="Times New Roman"/>
                <a:ea typeface="Gungsuh"/>
              </a:rPr>
              <a:t>and possibility to measure the atom </a:t>
            </a:r>
            <a:r>
              <a:rPr b="1" lang="en-US" sz="2200" spc="-1" strike="noStrike">
                <a:solidFill>
                  <a:srgbClr val="c9211e"/>
                </a:solidFill>
                <a:latin typeface="Times New Roman"/>
                <a:ea typeface="Gungsuh"/>
              </a:rPr>
              <a:t>Lamb shift</a:t>
            </a:r>
            <a:r>
              <a:rPr b="1" lang="en-US" sz="2200" spc="-1" strike="noStrike">
                <a:solidFill>
                  <a:srgbClr val="000000"/>
                </a:solidFill>
                <a:latin typeface="Times New Roman"/>
                <a:ea typeface="Gungsuh"/>
              </a:rPr>
              <a:t>.   </a:t>
            </a:r>
            <a:endParaRPr b="0" lang="en-GB" sz="2200" spc="-1" strike="noStrike">
              <a:latin typeface="Arial"/>
            </a:endParaRPr>
          </a:p>
          <a:p>
            <a:pPr marL="174600">
              <a:lnSpc>
                <a:spcPct val="100000"/>
              </a:lnSpc>
              <a:spcBef>
                <a:spcPts val="839"/>
              </a:spcBef>
              <a:buNone/>
              <a:tabLst>
                <a:tab algn="l" pos="801720"/>
              </a:tabLst>
            </a:pPr>
            <a:r>
              <a:rPr b="1" lang="en-US" sz="2200" spc="-1" strike="noStrike">
                <a:solidFill>
                  <a:srgbClr val="000000"/>
                </a:solidFill>
                <a:latin typeface="Times New Roman"/>
                <a:ea typeface="Gungsuh"/>
              </a:rPr>
              <a:t>5. Investigation of</a:t>
            </a:r>
            <a:r>
              <a:rPr b="1" i="1" lang="en-US" sz="2200" spc="-1" strike="noStrike">
                <a:solidFill>
                  <a:srgbClr val="000000"/>
                </a:solidFill>
                <a:latin typeface="Times New Roman"/>
                <a:ea typeface="Gungsuh"/>
              </a:rPr>
              <a:t> </a:t>
            </a:r>
            <a:r>
              <a:rPr b="1" i="1" lang="en-US" sz="2200" spc="-1" strike="noStrike">
                <a:solidFill>
                  <a:srgbClr val="c9211e"/>
                </a:solidFill>
                <a:latin typeface="Times New Roman"/>
                <a:ea typeface="Gungsuh"/>
              </a:rPr>
              <a:t>K </a:t>
            </a:r>
            <a:r>
              <a:rPr b="1" lang="en-US" sz="2200" spc="-1" strike="noStrike" baseline="30000">
                <a:solidFill>
                  <a:srgbClr val="c9211e"/>
                </a:solidFill>
                <a:latin typeface="Times New Roman"/>
                <a:ea typeface="Gungsuh"/>
              </a:rPr>
              <a:t>+</a:t>
            </a:r>
            <a:r>
              <a:rPr b="1" i="1" lang="en-US" sz="2200" spc="-1" strike="noStrike">
                <a:solidFill>
                  <a:srgbClr val="c9211e"/>
                </a:solidFill>
                <a:latin typeface="Times New Roman"/>
                <a:ea typeface="Gungsuh"/>
              </a:rPr>
              <a:t>K</a:t>
            </a:r>
            <a:r>
              <a:rPr b="1" lang="en-US" sz="2200" spc="-1" strike="noStrike">
                <a:solidFill>
                  <a:srgbClr val="c9211e"/>
                </a:solidFill>
                <a:latin typeface="Times New Roman"/>
                <a:ea typeface="Gungsuh"/>
              </a:rPr>
              <a:t> </a:t>
            </a:r>
            <a:r>
              <a:rPr b="1" i="1" lang="en-US" sz="2200" spc="-1" strike="noStrike" baseline="30000">
                <a:solidFill>
                  <a:srgbClr val="c9211e"/>
                </a:solidFill>
                <a:latin typeface="Times New Roman"/>
                <a:ea typeface="Gungsuh"/>
              </a:rPr>
              <a:t>− </a:t>
            </a:r>
            <a:r>
              <a:rPr b="1" i="1" lang="en-US" sz="2200" spc="-1" strike="noStrike">
                <a:solidFill>
                  <a:srgbClr val="c9211e"/>
                </a:solidFill>
                <a:latin typeface="Times New Roman"/>
                <a:ea typeface="Gungsuh"/>
              </a:rPr>
              <a:t> </a:t>
            </a:r>
            <a:r>
              <a:rPr b="1" lang="en-US" sz="2200" spc="-1" strike="noStrike">
                <a:solidFill>
                  <a:srgbClr val="000000"/>
                </a:solidFill>
                <a:latin typeface="Times New Roman"/>
                <a:ea typeface="Gungsuh"/>
              </a:rPr>
              <a:t>and proton-antiproton pairs  in the region near two mass and </a:t>
            </a:r>
            <a:r>
              <a:rPr b="1" i="1" lang="en-US" sz="2200" spc="-1" strike="noStrike">
                <a:solidFill>
                  <a:srgbClr val="c9211e"/>
                </a:solidFill>
                <a:latin typeface="Times New Roman"/>
                <a:ea typeface="Gungsuh"/>
              </a:rPr>
              <a:t>K </a:t>
            </a:r>
            <a:r>
              <a:rPr b="1" lang="en-US" sz="2200" spc="-1" strike="noStrike" baseline="30000">
                <a:solidFill>
                  <a:srgbClr val="c9211e"/>
                </a:solidFill>
                <a:latin typeface="Times New Roman"/>
                <a:ea typeface="Gungsuh"/>
              </a:rPr>
              <a:t>+</a:t>
            </a:r>
            <a:r>
              <a:rPr b="1" i="1" lang="en-US" sz="2200" spc="-1" strike="noStrike">
                <a:solidFill>
                  <a:srgbClr val="c9211e"/>
                </a:solidFill>
                <a:latin typeface="Times New Roman"/>
                <a:ea typeface="Gungsuh"/>
              </a:rPr>
              <a:t>K </a:t>
            </a:r>
            <a:r>
              <a:rPr b="1" i="1" lang="en-US" sz="2200" spc="-1" strike="noStrike" baseline="30000">
                <a:solidFill>
                  <a:srgbClr val="c9211e"/>
                </a:solidFill>
                <a:latin typeface="Times New Roman"/>
                <a:ea typeface="Gungsuh"/>
              </a:rPr>
              <a:t>− </a:t>
            </a:r>
            <a:r>
              <a:rPr b="1" i="1" lang="en-US" sz="2200" spc="-1" strike="noStrike" baseline="30000">
                <a:solidFill>
                  <a:srgbClr val="000000"/>
                </a:solidFill>
                <a:latin typeface="Times New Roman"/>
                <a:ea typeface="Gungsuh"/>
              </a:rPr>
              <a:t> </a:t>
            </a:r>
            <a:r>
              <a:rPr b="1" lang="en-US" sz="2200" spc="-1" strike="noStrike">
                <a:solidFill>
                  <a:srgbClr val="000000"/>
                </a:solidFill>
                <a:latin typeface="Times New Roman"/>
                <a:ea typeface="Gungsuh"/>
              </a:rPr>
              <a:t>and proton-antiproton atoms production.</a:t>
            </a:r>
            <a:endParaRPr b="0" lang="en-GB" sz="2200" spc="-1" strike="noStrike">
              <a:latin typeface="Arial"/>
            </a:endParaRPr>
          </a:p>
          <a:p>
            <a:pPr marL="174600">
              <a:lnSpc>
                <a:spcPct val="100000"/>
              </a:lnSpc>
              <a:spcBef>
                <a:spcPts val="839"/>
              </a:spcBef>
              <a:buNone/>
              <a:tabLst>
                <a:tab algn="l" pos="801720"/>
              </a:tabLst>
            </a:pPr>
            <a:r>
              <a:rPr b="1" lang="en-US" sz="2200" spc="-1" strike="noStrike">
                <a:solidFill>
                  <a:srgbClr val="000000"/>
                </a:solidFill>
                <a:latin typeface="Times New Roman"/>
                <a:ea typeface="Gungsuh"/>
              </a:rPr>
              <a:t>6.</a:t>
            </a:r>
            <a:r>
              <a:rPr b="0" lang="en-US" sz="2200" spc="-1" strike="noStrike">
                <a:solidFill>
                  <a:srgbClr val="000000"/>
                </a:solidFill>
                <a:latin typeface="Times New Roman"/>
                <a:ea typeface="Gungsuh"/>
              </a:rPr>
              <a:t> </a:t>
            </a:r>
            <a:r>
              <a:rPr b="1" lang="en-US" sz="2200" spc="-1" strike="noStrike">
                <a:solidFill>
                  <a:srgbClr val="000000"/>
                </a:solidFill>
                <a:latin typeface="Times New Roman"/>
                <a:ea typeface="Gungsuh"/>
              </a:rPr>
              <a:t>The Coulomb pairs as the tool to investigate the particle production in the coordinate space and the experimental setups calibration.</a:t>
            </a:r>
            <a:endParaRPr b="0" lang="en-GB" sz="2200" spc="-1" strike="noStrike">
              <a:latin typeface="Arial"/>
            </a:endParaRPr>
          </a:p>
          <a:p>
            <a:pPr marL="174600">
              <a:lnSpc>
                <a:spcPct val="100000"/>
              </a:lnSpc>
              <a:spcBef>
                <a:spcPts val="720"/>
              </a:spcBef>
              <a:buNone/>
              <a:tabLst>
                <a:tab algn="l" pos="801720"/>
              </a:tabLst>
            </a:pPr>
            <a:r>
              <a:rPr b="1" i="1" lang="en-US" sz="2200" spc="-1" strike="noStrike">
                <a:solidFill>
                  <a:srgbClr val="000000"/>
                </a:solidFill>
                <a:latin typeface="Times New Roman"/>
                <a:ea typeface="Gungsuh"/>
              </a:rPr>
              <a:t> </a:t>
            </a:r>
            <a:r>
              <a:rPr b="1" lang="en-US" sz="2200" spc="-1" strike="noStrike">
                <a:solidFill>
                  <a:srgbClr val="000000"/>
                </a:solidFill>
                <a:latin typeface="Times New Roman"/>
                <a:ea typeface="Gungsuh"/>
              </a:rPr>
              <a:t>7.</a:t>
            </a:r>
            <a:r>
              <a:rPr b="1" i="1" lang="en-US" sz="2200" spc="-1" strike="noStrike">
                <a:solidFill>
                  <a:srgbClr val="c9211e"/>
                </a:solidFill>
                <a:latin typeface="Times New Roman"/>
                <a:ea typeface="Gungsuh"/>
              </a:rPr>
              <a:t> K </a:t>
            </a:r>
            <a:r>
              <a:rPr b="1" lang="en-US" sz="2200" spc="-1" strike="noStrike" baseline="30000">
                <a:solidFill>
                  <a:srgbClr val="c9211e"/>
                </a:solidFill>
                <a:latin typeface="Times New Roman"/>
                <a:ea typeface="Gungsuh"/>
              </a:rPr>
              <a:t>+</a:t>
            </a:r>
            <a:r>
              <a:rPr b="1" lang="el-GR" sz="2200" spc="-1" strike="noStrike">
                <a:solidFill>
                  <a:srgbClr val="c9211e"/>
                </a:solidFill>
                <a:latin typeface="Times New Roman"/>
                <a:ea typeface="Gungsuh"/>
              </a:rPr>
              <a:t>π</a:t>
            </a:r>
            <a:r>
              <a:rPr b="1" i="1" lang="en-US" sz="2200" spc="-1" strike="noStrike" baseline="30000">
                <a:solidFill>
                  <a:srgbClr val="c9211e"/>
                </a:solidFill>
                <a:latin typeface="Times New Roman"/>
                <a:ea typeface="Gungsuh"/>
              </a:rPr>
              <a:t>− </a:t>
            </a:r>
            <a:r>
              <a:rPr b="1" lang="en-US" sz="2200" spc="-1" strike="noStrike">
                <a:solidFill>
                  <a:srgbClr val="c9211e"/>
                </a:solidFill>
                <a:latin typeface="Times New Roman"/>
                <a:ea typeface="Gungsuh"/>
              </a:rPr>
              <a:t>, </a:t>
            </a:r>
            <a:r>
              <a:rPr b="1" i="1" lang="en-US" sz="2200" spc="-1" strike="noStrike">
                <a:solidFill>
                  <a:srgbClr val="c9211e"/>
                </a:solidFill>
                <a:latin typeface="Times New Roman"/>
                <a:ea typeface="Gungsuh"/>
              </a:rPr>
              <a:t>K</a:t>
            </a:r>
            <a:r>
              <a:rPr b="1" i="1" lang="en-US" sz="2200" spc="-1" strike="noStrike" baseline="30000">
                <a:solidFill>
                  <a:srgbClr val="c9211e"/>
                </a:solidFill>
                <a:latin typeface="Times New Roman"/>
                <a:ea typeface="Gungsuh"/>
              </a:rPr>
              <a:t> − </a:t>
            </a:r>
            <a:r>
              <a:rPr b="1" lang="el-GR" sz="2200" spc="-1" strike="noStrike">
                <a:solidFill>
                  <a:srgbClr val="c9211e"/>
                </a:solidFill>
                <a:latin typeface="Times New Roman"/>
                <a:ea typeface="Gungsuh"/>
              </a:rPr>
              <a:t>π</a:t>
            </a:r>
            <a:r>
              <a:rPr b="1" lang="en-US" sz="2200" spc="-1" strike="noStrike" baseline="30000">
                <a:solidFill>
                  <a:srgbClr val="c9211e"/>
                </a:solidFill>
                <a:latin typeface="Times New Roman"/>
                <a:ea typeface="Gungsuh"/>
              </a:rPr>
              <a:t>+</a:t>
            </a:r>
            <a:r>
              <a:rPr b="1" lang="en-US" sz="2200" spc="-1" strike="noStrike">
                <a:solidFill>
                  <a:srgbClr val="c9211e"/>
                </a:solidFill>
                <a:latin typeface="Times New Roman"/>
                <a:ea typeface="Gungsuh"/>
              </a:rPr>
              <a:t>, </a:t>
            </a:r>
            <a:r>
              <a:rPr b="1" lang="el-GR" sz="2200" spc="-1" strike="noStrike">
                <a:solidFill>
                  <a:srgbClr val="c9211e"/>
                </a:solidFill>
                <a:latin typeface="Times New Roman"/>
                <a:ea typeface="Gungsuh"/>
              </a:rPr>
              <a:t>π</a:t>
            </a:r>
            <a:r>
              <a:rPr b="1" lang="en-US" sz="2200" spc="-1" strike="noStrike" baseline="30000">
                <a:solidFill>
                  <a:srgbClr val="c9211e"/>
                </a:solidFill>
                <a:latin typeface="Times New Roman"/>
                <a:ea typeface="Gungsuh"/>
              </a:rPr>
              <a:t>+</a:t>
            </a:r>
            <a:r>
              <a:rPr b="1" lang="el-GR" sz="2200" spc="-1" strike="noStrike">
                <a:solidFill>
                  <a:srgbClr val="c9211e"/>
                </a:solidFill>
                <a:latin typeface="Times New Roman"/>
                <a:ea typeface="Gungsuh"/>
              </a:rPr>
              <a:t>π</a:t>
            </a:r>
            <a:r>
              <a:rPr b="1" i="1" lang="en-US" sz="2200" spc="-1" strike="noStrike" baseline="30000">
                <a:solidFill>
                  <a:srgbClr val="c9211e"/>
                </a:solidFill>
                <a:latin typeface="Times New Roman"/>
                <a:ea typeface="Gungsuh"/>
              </a:rPr>
              <a:t>− </a:t>
            </a:r>
            <a:r>
              <a:rPr b="1" lang="en-US" sz="2200" spc="-1" strike="noStrike">
                <a:solidFill>
                  <a:srgbClr val="000000"/>
                </a:solidFill>
                <a:latin typeface="Times New Roman"/>
                <a:ea typeface="Gungsuh"/>
              </a:rPr>
              <a:t> and</a:t>
            </a:r>
            <a:r>
              <a:rPr b="1" lang="en-US" sz="2200" spc="-1" strike="noStrike">
                <a:solidFill>
                  <a:srgbClr val="c9211e"/>
                </a:solidFill>
                <a:latin typeface="Times New Roman"/>
                <a:ea typeface="Gungsuh"/>
              </a:rPr>
              <a:t> </a:t>
            </a:r>
            <a:r>
              <a:rPr b="1" i="1" lang="en-US" sz="2200" spc="-1" strike="noStrike">
                <a:solidFill>
                  <a:srgbClr val="c9211e"/>
                </a:solidFill>
                <a:latin typeface="Times New Roman"/>
                <a:ea typeface="Gungsuh"/>
              </a:rPr>
              <a:t>K </a:t>
            </a:r>
            <a:r>
              <a:rPr b="1" lang="en-US" sz="2200" spc="-1" strike="noStrike" baseline="30000">
                <a:solidFill>
                  <a:srgbClr val="c9211e"/>
                </a:solidFill>
                <a:latin typeface="Times New Roman"/>
                <a:ea typeface="Gungsuh"/>
              </a:rPr>
              <a:t>+</a:t>
            </a:r>
            <a:r>
              <a:rPr b="1" i="1" lang="en-US" sz="2200" spc="-1" strike="noStrike">
                <a:solidFill>
                  <a:srgbClr val="c9211e"/>
                </a:solidFill>
                <a:latin typeface="Times New Roman"/>
                <a:ea typeface="Gungsuh"/>
              </a:rPr>
              <a:t>K </a:t>
            </a:r>
            <a:r>
              <a:rPr b="1" i="1" lang="en-US" sz="2200" spc="-1" strike="noStrike" baseline="30000">
                <a:solidFill>
                  <a:srgbClr val="c9211e"/>
                </a:solidFill>
                <a:latin typeface="Times New Roman"/>
                <a:ea typeface="Gungsuh"/>
              </a:rPr>
              <a:t>−</a:t>
            </a:r>
            <a:r>
              <a:rPr b="1" lang="en-US" sz="2200" spc="-1" strike="noStrike">
                <a:solidFill>
                  <a:srgbClr val="c9211e"/>
                </a:solidFill>
                <a:latin typeface="Times New Roman"/>
                <a:ea typeface="Gungsuh"/>
              </a:rPr>
              <a:t> </a:t>
            </a:r>
            <a:r>
              <a:rPr b="1" lang="en-US" sz="2200" spc="-1" strike="noStrike">
                <a:solidFill>
                  <a:srgbClr val="000000"/>
                </a:solidFill>
                <a:latin typeface="Times New Roman"/>
                <a:ea typeface="Gungsuh"/>
              </a:rPr>
              <a:t>atom production  at SPS CERN and check of </a:t>
            </a:r>
            <a:r>
              <a:rPr b="1" lang="en-US" sz="2200" spc="-1" strike="noStrike">
                <a:solidFill>
                  <a:srgbClr val="c9211e"/>
                </a:solidFill>
                <a:latin typeface="Times New Roman"/>
                <a:ea typeface="Gungsuh"/>
              </a:rPr>
              <a:t>QCD</a:t>
            </a:r>
            <a:r>
              <a:rPr b="1" lang="en-US" sz="2200" spc="-1" strike="noStrike">
                <a:solidFill>
                  <a:srgbClr val="000000"/>
                </a:solidFill>
                <a:latin typeface="Times New Roman"/>
                <a:ea typeface="Gungsuh"/>
              </a:rPr>
              <a:t>.</a:t>
            </a:r>
            <a:endParaRPr b="0" lang="en-GB" sz="2200" spc="-1" strike="noStrike">
              <a:latin typeface="Arial"/>
            </a:endParaRPr>
          </a:p>
          <a:p>
            <a:pPr marL="174600">
              <a:lnSpc>
                <a:spcPct val="100000"/>
              </a:lnSpc>
              <a:spcBef>
                <a:spcPts val="720"/>
              </a:spcBef>
              <a:buNone/>
              <a:tabLst>
                <a:tab algn="l" pos="801720"/>
              </a:tabLst>
            </a:pPr>
            <a:r>
              <a:rPr b="1" lang="en-GB" sz="2200" spc="-1" strike="noStrike">
                <a:solidFill>
                  <a:srgbClr val="000000"/>
                </a:solidFill>
                <a:latin typeface="Times New Roman"/>
                <a:ea typeface="Gungsuh"/>
              </a:rPr>
              <a:t>8. </a:t>
            </a:r>
            <a:r>
              <a:rPr b="1" lang="en-US" sz="2200" spc="-1" strike="noStrike">
                <a:solidFill>
                  <a:srgbClr val="000000"/>
                </a:solidFill>
                <a:latin typeface="Times New Roman"/>
                <a:ea typeface="Gungsuh"/>
              </a:rPr>
              <a:t>The new physical method  to investigate the particle production in the coordinate space.</a:t>
            </a:r>
            <a:endParaRPr b="0" lang="en-GB" sz="2200" spc="-1" strike="noStrike">
              <a:latin typeface="Arial"/>
            </a:endParaRPr>
          </a:p>
        </p:txBody>
      </p:sp>
      <p:sp>
        <p:nvSpPr>
          <p:cNvPr id="878" name="Date Placeholder 3"/>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36939FDD-7514-4507-8F5D-D3675A7FA93E}"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879" name="Rectangle 39"/>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485E955E-FE57-46A1-A7C5-90BFAFB5FCF9}"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880"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Contents</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1" name="Rectangle 1"/>
          <p:cNvSpPr/>
          <p:nvPr/>
        </p:nvSpPr>
        <p:spPr>
          <a:xfrm>
            <a:off x="457200" y="6356520"/>
            <a:ext cx="2131920" cy="3632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tabLst>
                <a:tab algn="l" pos="0"/>
                <a:tab algn="l" pos="442800"/>
                <a:tab algn="l" pos="892080"/>
                <a:tab algn="l" pos="1341360"/>
                <a:tab algn="l" pos="1790640"/>
                <a:tab algn="l" pos="2239920"/>
                <a:tab algn="l" pos="2689200"/>
                <a:tab algn="l" pos="3138480"/>
                <a:tab algn="l" pos="3587760"/>
                <a:tab algn="l" pos="4037040"/>
                <a:tab algn="l" pos="4486320"/>
                <a:tab algn="l" pos="4935600"/>
                <a:tab algn="l" pos="5384880"/>
                <a:tab algn="l" pos="5834160"/>
                <a:tab algn="l" pos="6283440"/>
                <a:tab algn="l" pos="6732720"/>
                <a:tab algn="l" pos="7182000"/>
                <a:tab algn="l" pos="7631280"/>
                <a:tab algn="l" pos="8080200"/>
                <a:tab algn="l" pos="8529480"/>
                <a:tab algn="l" pos="8978760"/>
                <a:tab algn="l" pos="9428040"/>
                <a:tab algn="l" pos="9877320"/>
                <a:tab algn="l" pos="10326600"/>
                <a:tab algn="l" pos="10775880"/>
                <a:tab algn="l" pos="10777680"/>
                <a:tab algn="l" pos="10779120"/>
                <a:tab algn="l" pos="10780560"/>
              </a:tabLst>
            </a:pPr>
            <a:r>
              <a:rPr b="0" lang="en-US" sz="1200" spc="-1" strike="noStrike">
                <a:solidFill>
                  <a:srgbClr val="8b8b8b"/>
                </a:solidFill>
                <a:latin typeface="Calibri"/>
                <a:ea typeface="Microsoft YaHei"/>
              </a:rPr>
              <a:t>08/12/2022</a:t>
            </a:r>
            <a:endParaRPr b="0" lang="en-GB" sz="1200" spc="-1" strike="noStrike">
              <a:latin typeface="Arial"/>
            </a:endParaRPr>
          </a:p>
        </p:txBody>
      </p:sp>
      <p:sp>
        <p:nvSpPr>
          <p:cNvPr id="1342" name="Text Box 2"/>
          <p:cNvSpPr/>
          <p:nvPr/>
        </p:nvSpPr>
        <p:spPr>
          <a:xfrm>
            <a:off x="6553080" y="6356520"/>
            <a:ext cx="2131920" cy="3632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tabLst>
                <a:tab algn="l" pos="0"/>
                <a:tab algn="l" pos="442800"/>
                <a:tab algn="l" pos="892080"/>
                <a:tab algn="l" pos="1341360"/>
                <a:tab algn="l" pos="1790640"/>
                <a:tab algn="l" pos="2239920"/>
                <a:tab algn="l" pos="2689200"/>
                <a:tab algn="l" pos="3138480"/>
                <a:tab algn="l" pos="3587760"/>
                <a:tab algn="l" pos="4037040"/>
                <a:tab algn="l" pos="4486320"/>
                <a:tab algn="l" pos="4935600"/>
                <a:tab algn="l" pos="5384880"/>
                <a:tab algn="l" pos="5834160"/>
                <a:tab algn="l" pos="6283440"/>
                <a:tab algn="l" pos="6732720"/>
                <a:tab algn="l" pos="7182000"/>
                <a:tab algn="l" pos="7631280"/>
                <a:tab algn="l" pos="8080200"/>
                <a:tab algn="l" pos="8529480"/>
                <a:tab algn="l" pos="8978760"/>
                <a:tab algn="l" pos="9428040"/>
                <a:tab algn="l" pos="9877320"/>
                <a:tab algn="l" pos="10326600"/>
                <a:tab algn="l" pos="10775880"/>
                <a:tab algn="l" pos="10777680"/>
                <a:tab algn="l" pos="10779120"/>
                <a:tab algn="l" pos="10780560"/>
              </a:tabLst>
            </a:pPr>
            <a:fld id="{1A7881A6-7246-4CD1-B1E4-6B152DBF123C}" type="slidenum">
              <a:rPr b="0" lang="ru-RU" sz="1200" spc="-1" strike="noStrike">
                <a:solidFill>
                  <a:srgbClr val="8b8b8b"/>
                </a:solidFill>
                <a:latin typeface="Calibri"/>
                <a:ea typeface="Microsoft YaHei"/>
              </a:rPr>
              <a:t>&lt;number&gt;</a:t>
            </a:fld>
            <a:endParaRPr b="0" lang="en-GB" sz="1200" spc="-1" strike="noStrike">
              <a:latin typeface="Arial"/>
            </a:endParaRPr>
          </a:p>
        </p:txBody>
      </p:sp>
      <p:pic>
        <p:nvPicPr>
          <p:cNvPr id="1343" name="Picture 5" descr=""/>
          <p:cNvPicPr/>
          <p:nvPr/>
        </p:nvPicPr>
        <p:blipFill>
          <a:blip r:embed="rId1"/>
          <a:stretch/>
        </p:blipFill>
        <p:spPr>
          <a:xfrm>
            <a:off x="841320" y="693720"/>
            <a:ext cx="7400880" cy="5686200"/>
          </a:xfrm>
          <a:prstGeom prst="rect">
            <a:avLst/>
          </a:prstGeom>
          <a:ln w="0">
            <a:noFill/>
          </a:ln>
        </p:spPr>
      </p:pic>
      <p:sp>
        <p:nvSpPr>
          <p:cNvPr id="1344"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K</a:t>
            </a:r>
            <a:r>
              <a:rPr b="1" i="1" lang="en-US" sz="3600" spc="-1" strike="noStrike" baseline="30000">
                <a:solidFill>
                  <a:srgbClr val="c00000"/>
                </a:solidFill>
                <a:latin typeface="Times New Roman"/>
                <a:ea typeface="DejaVu Sans"/>
              </a:rPr>
              <a:t>+</a:t>
            </a:r>
            <a:r>
              <a:rPr b="1" i="1" lang="en-US" sz="3600" spc="-1" strike="noStrike">
                <a:solidFill>
                  <a:srgbClr val="c00000"/>
                </a:solidFill>
                <a:latin typeface="Times New Roman"/>
                <a:ea typeface="DejaVu Sans"/>
              </a:rPr>
              <a:t>K</a:t>
            </a:r>
            <a:r>
              <a:rPr b="1" i="1" lang="en-US" sz="3600" spc="-1" strike="noStrike" baseline="30000">
                <a:solidFill>
                  <a:srgbClr val="c00000"/>
                </a:solidFill>
                <a:latin typeface="Times New Roman"/>
                <a:ea typeface="DejaVu Sans"/>
              </a:rPr>
              <a:t>-</a:t>
            </a:r>
            <a:r>
              <a:rPr b="1" i="1" lang="en-US" sz="3600" spc="-1" strike="noStrike">
                <a:solidFill>
                  <a:srgbClr val="c00000"/>
                </a:solidFill>
                <a:latin typeface="Times New Roman"/>
                <a:ea typeface="DejaVu Sans"/>
              </a:rPr>
              <a:t> atom and its lifetime</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5" name="CasetăText 6"/>
          <p:cNvSpPr/>
          <p:nvPr/>
        </p:nvSpPr>
        <p:spPr>
          <a:xfrm>
            <a:off x="3845520" y="5816520"/>
            <a:ext cx="168264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n-US" sz="1400" spc="-1" strike="noStrike">
                <a:solidFill>
                  <a:srgbClr val="000000"/>
                </a:solidFill>
                <a:latin typeface="Times New Roman"/>
                <a:ea typeface="ＭＳ Ｐゴシック"/>
              </a:rPr>
              <a:t>Life time τ in 10</a:t>
            </a:r>
            <a:r>
              <a:rPr b="1" lang="en-US" sz="1400" spc="-1" strike="noStrike" baseline="30000">
                <a:solidFill>
                  <a:srgbClr val="000000"/>
                </a:solidFill>
                <a:latin typeface="Times New Roman"/>
                <a:ea typeface="ＭＳ Ｐゴシック"/>
              </a:rPr>
              <a:t>–18</a:t>
            </a:r>
            <a:r>
              <a:rPr b="1" lang="en-US" sz="1400" spc="-1" strike="noStrike">
                <a:solidFill>
                  <a:srgbClr val="000000"/>
                </a:solidFill>
                <a:latin typeface="Times New Roman"/>
                <a:ea typeface="ＭＳ Ｐゴシック"/>
              </a:rPr>
              <a:t> s</a:t>
            </a:r>
            <a:endParaRPr b="0" lang="en-GB" sz="1400" spc="-1" strike="noStrike">
              <a:latin typeface="Arial"/>
            </a:endParaRPr>
          </a:p>
        </p:txBody>
      </p:sp>
      <p:sp>
        <p:nvSpPr>
          <p:cNvPr id="1346" name="Dreptunghi 9"/>
          <p:cNvSpPr/>
          <p:nvPr/>
        </p:nvSpPr>
        <p:spPr>
          <a:xfrm rot="16200000">
            <a:off x="819360" y="3443040"/>
            <a:ext cx="186408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n-US" sz="1400" spc="-1" strike="noStrike">
                <a:solidFill>
                  <a:srgbClr val="000000"/>
                </a:solidFill>
                <a:latin typeface="Times New Roman"/>
                <a:ea typeface="ＭＳ Ｐゴシック"/>
              </a:rPr>
              <a:t>Ionization Probability</a:t>
            </a:r>
            <a:endParaRPr b="0" lang="en-GB" sz="1400" spc="-1" strike="noStrike">
              <a:latin typeface="Arial"/>
            </a:endParaRPr>
          </a:p>
        </p:txBody>
      </p:sp>
      <p:sp>
        <p:nvSpPr>
          <p:cNvPr id="1347" name="Text Box 23"/>
          <p:cNvSpPr/>
          <p:nvPr/>
        </p:nvSpPr>
        <p:spPr>
          <a:xfrm>
            <a:off x="2209680" y="6172200"/>
            <a:ext cx="4712040" cy="467280"/>
          </a:xfrm>
          <a:prstGeom prst="rect">
            <a:avLst/>
          </a:prstGeom>
          <a:solidFill>
            <a:srgbClr val="e7ffc3"/>
          </a:solidFill>
          <a:ln w="9525">
            <a:solidFill>
              <a:srgbClr val="62e10b"/>
            </a:solidFill>
            <a:miter/>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752fb5"/>
                </a:solidFill>
                <a:latin typeface="Symbol"/>
                <a:ea typeface="ＭＳ Ｐゴシック"/>
              </a:rPr>
              <a:t>K</a:t>
            </a:r>
            <a:r>
              <a:rPr b="0" lang="en-US" sz="2400" spc="-1" strike="noStrike" baseline="46000">
                <a:solidFill>
                  <a:srgbClr val="752fb5"/>
                </a:solidFill>
                <a:latin typeface="Sylfaen"/>
                <a:ea typeface="ＭＳ Ｐゴシック"/>
              </a:rPr>
              <a:t>+</a:t>
            </a:r>
            <a:r>
              <a:rPr b="0" lang="en-US" sz="2400" spc="-1" strike="noStrike">
                <a:solidFill>
                  <a:srgbClr val="752fb5"/>
                </a:solidFill>
                <a:latin typeface="Symbol"/>
                <a:ea typeface="ＭＳ Ｐゴシック"/>
              </a:rPr>
              <a:t>K</a:t>
            </a:r>
            <a:r>
              <a:rPr b="0" lang="en-US" sz="2400" spc="-1" strike="noStrike" baseline="46000">
                <a:solidFill>
                  <a:srgbClr val="752fb5"/>
                </a:solidFill>
                <a:latin typeface="Sylfaen"/>
                <a:ea typeface="ＭＳ Ｐゴシック"/>
              </a:rPr>
              <a:t>-</a:t>
            </a:r>
            <a:r>
              <a:rPr b="0" lang="en-US" sz="2400" spc="-1" strike="noStrike">
                <a:solidFill>
                  <a:srgbClr val="752fb5"/>
                </a:solidFill>
                <a:latin typeface="Sylfaen"/>
                <a:ea typeface="ＭＳ Ｐゴシック"/>
              </a:rPr>
              <a:t> atoms Lorentz factor is </a:t>
            </a:r>
            <a:r>
              <a:rPr b="0" lang="en-US" sz="2400" spc="-1" strike="noStrike">
                <a:solidFill>
                  <a:srgbClr val="752fb5"/>
                </a:solidFill>
                <a:latin typeface="Symbol"/>
                <a:ea typeface="ＭＳ Ｐゴシック"/>
              </a:rPr>
              <a:t>g</a:t>
            </a:r>
            <a:r>
              <a:rPr b="0" lang="en-US" sz="2400" spc="-1" strike="noStrike">
                <a:solidFill>
                  <a:srgbClr val="752fb5"/>
                </a:solidFill>
                <a:latin typeface="Sylfaen"/>
                <a:ea typeface="ＭＳ Ｐゴシック"/>
              </a:rPr>
              <a:t> = 18</a:t>
            </a:r>
            <a:endParaRPr b="0" lang="en-GB" sz="2400" spc="-1" strike="noStrike">
              <a:latin typeface="Arial"/>
            </a:endParaRPr>
          </a:p>
        </p:txBody>
      </p:sp>
      <p:sp>
        <p:nvSpPr>
          <p:cNvPr id="1348" name="タイトル 1"/>
          <p:cNvSpPr/>
          <p:nvPr/>
        </p:nvSpPr>
        <p:spPr>
          <a:xfrm>
            <a:off x="4038480" y="762120"/>
            <a:ext cx="1283040" cy="38448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r>
              <a:rPr b="1" lang="en-US" sz="2100" spc="-1" strike="noStrike">
                <a:solidFill>
                  <a:srgbClr val="1d0260"/>
                </a:solidFill>
                <a:latin typeface="Sylfaen"/>
                <a:ea typeface="ＭＳ Ｐゴシック"/>
              </a:rPr>
              <a:t>28 </a:t>
            </a:r>
            <a:r>
              <a:rPr b="1" lang="en-US" sz="2100" spc="-1" strike="noStrike">
                <a:solidFill>
                  <a:srgbClr val="1d0260"/>
                </a:solidFill>
                <a:latin typeface="Symbol"/>
                <a:ea typeface="ＭＳ Ｐゴシック"/>
              </a:rPr>
              <a:t>m</a:t>
            </a:r>
            <a:r>
              <a:rPr b="1" lang="en-US" sz="2100" spc="-1" strike="noStrike">
                <a:solidFill>
                  <a:srgbClr val="1d0260"/>
                </a:solidFill>
                <a:latin typeface="Sylfaen"/>
                <a:ea typeface="ＭＳ Ｐゴシック"/>
              </a:rPr>
              <a:t>m Pt</a:t>
            </a:r>
            <a:endParaRPr b="0" lang="en-GB" sz="2100" spc="-1" strike="noStrike">
              <a:latin typeface="Arial"/>
            </a:endParaRPr>
          </a:p>
        </p:txBody>
      </p:sp>
      <p:pic>
        <p:nvPicPr>
          <p:cNvPr id="1349" name="Imagine 1" descr=""/>
          <p:cNvPicPr/>
          <p:nvPr/>
        </p:nvPicPr>
        <p:blipFill>
          <a:blip r:embed="rId1"/>
          <a:stretch/>
        </p:blipFill>
        <p:spPr>
          <a:xfrm>
            <a:off x="2363760" y="1274760"/>
            <a:ext cx="4636080" cy="4331160"/>
          </a:xfrm>
          <a:prstGeom prst="rect">
            <a:avLst/>
          </a:prstGeom>
          <a:ln w="0">
            <a:noFill/>
          </a:ln>
        </p:spPr>
      </p:pic>
      <p:sp>
        <p:nvSpPr>
          <p:cNvPr id="1350" name="CasetăText 2"/>
          <p:cNvSpPr/>
          <p:nvPr/>
        </p:nvSpPr>
        <p:spPr>
          <a:xfrm>
            <a:off x="2286000" y="5554800"/>
            <a:ext cx="4864680" cy="5763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600" spc="-1" strike="noStrike">
                <a:solidFill>
                  <a:srgbClr val="000000"/>
                </a:solidFill>
                <a:latin typeface="Times New Roman"/>
                <a:ea typeface="ＭＳ Ｐゴシック"/>
              </a:rPr>
              <a:t>0                    1                    2                     3                    4               </a:t>
            </a:r>
            <a:endParaRPr b="0" lang="en-GB" sz="1600" spc="-1" strike="noStrike">
              <a:latin typeface="Arial"/>
            </a:endParaRPr>
          </a:p>
        </p:txBody>
      </p:sp>
      <p:sp>
        <p:nvSpPr>
          <p:cNvPr id="1351" name="CasetăText 3"/>
          <p:cNvSpPr/>
          <p:nvPr/>
        </p:nvSpPr>
        <p:spPr>
          <a:xfrm>
            <a:off x="1982880" y="990720"/>
            <a:ext cx="749880" cy="4956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600" spc="-1" strike="noStrike">
                <a:solidFill>
                  <a:srgbClr val="000000"/>
                </a:solidFill>
                <a:latin typeface="Times New Roman"/>
                <a:ea typeface="ＭＳ Ｐゴシック"/>
              </a:rPr>
              <a:t>x 10</a:t>
            </a:r>
            <a:r>
              <a:rPr b="0" lang="en-US" sz="1600" spc="-1" strike="noStrike" baseline="30000">
                <a:solidFill>
                  <a:srgbClr val="000000"/>
                </a:solidFill>
                <a:latin typeface="Times New Roman"/>
                <a:ea typeface="ＭＳ Ｐゴシック"/>
              </a:rPr>
              <a:t>-2</a:t>
            </a:r>
            <a:endParaRPr b="0" lang="en-GB" sz="1600" spc="-1" strike="noStrike">
              <a:latin typeface="Arial"/>
            </a:endParaRPr>
          </a:p>
          <a:p>
            <a:pPr>
              <a:lnSpc>
                <a:spcPct val="100000"/>
              </a:lnSpc>
              <a:buNone/>
            </a:pPr>
            <a:r>
              <a:rPr b="0" lang="en-US" sz="1600" spc="-1" strike="noStrike">
                <a:solidFill>
                  <a:srgbClr val="000000"/>
                </a:solidFill>
                <a:latin typeface="Times New Roman"/>
                <a:ea typeface="ＭＳ Ｐゴシック"/>
              </a:rPr>
              <a:t>3.9</a:t>
            </a:r>
            <a:endParaRPr b="0" lang="en-GB" sz="1600" spc="-1" strike="noStrike">
              <a:latin typeface="Arial"/>
            </a:endParaRPr>
          </a:p>
          <a:p>
            <a:pPr>
              <a:lnSpc>
                <a:spcPct val="100000"/>
              </a:lnSpc>
              <a:buNone/>
            </a:pPr>
            <a:endParaRPr b="0" lang="en-GB" sz="1600" spc="-1" strike="noStrike">
              <a:latin typeface="Arial"/>
            </a:endParaRPr>
          </a:p>
          <a:p>
            <a:pPr>
              <a:lnSpc>
                <a:spcPct val="100000"/>
              </a:lnSpc>
              <a:buNone/>
            </a:pPr>
            <a:endParaRPr b="0" lang="en-GB" sz="1600" spc="-1" strike="noStrike">
              <a:latin typeface="Arial"/>
            </a:endParaRPr>
          </a:p>
          <a:p>
            <a:pPr>
              <a:lnSpc>
                <a:spcPct val="100000"/>
              </a:lnSpc>
              <a:buNone/>
            </a:pPr>
            <a:r>
              <a:rPr b="0" lang="en-US" sz="1600" spc="-1" strike="noStrike">
                <a:solidFill>
                  <a:srgbClr val="000000"/>
                </a:solidFill>
                <a:latin typeface="Times New Roman"/>
                <a:ea typeface="ＭＳ Ｐゴシック"/>
              </a:rPr>
              <a:t>3.5</a:t>
            </a:r>
            <a:endParaRPr b="0" lang="en-GB" sz="1600" spc="-1" strike="noStrike">
              <a:latin typeface="Arial"/>
            </a:endParaRPr>
          </a:p>
          <a:p>
            <a:pPr>
              <a:lnSpc>
                <a:spcPct val="100000"/>
              </a:lnSpc>
              <a:buNone/>
            </a:pPr>
            <a:endParaRPr b="0" lang="en-GB" sz="1600" spc="-1" strike="noStrike">
              <a:latin typeface="Arial"/>
            </a:endParaRPr>
          </a:p>
          <a:p>
            <a:pPr>
              <a:lnSpc>
                <a:spcPct val="100000"/>
              </a:lnSpc>
              <a:buNone/>
            </a:pPr>
            <a:endParaRPr b="0" lang="en-GB" sz="1600" spc="-1" strike="noStrike">
              <a:latin typeface="Arial"/>
            </a:endParaRPr>
          </a:p>
          <a:p>
            <a:pPr>
              <a:lnSpc>
                <a:spcPct val="100000"/>
              </a:lnSpc>
              <a:buNone/>
            </a:pPr>
            <a:r>
              <a:rPr b="0" lang="en-US" sz="1600" spc="-1" strike="noStrike">
                <a:solidFill>
                  <a:srgbClr val="000000"/>
                </a:solidFill>
                <a:latin typeface="Times New Roman"/>
                <a:ea typeface="ＭＳ Ｐゴシック"/>
              </a:rPr>
              <a:t>3.1</a:t>
            </a:r>
            <a:endParaRPr b="0" lang="en-GB" sz="1600" spc="-1" strike="noStrike">
              <a:latin typeface="Arial"/>
            </a:endParaRPr>
          </a:p>
          <a:p>
            <a:pPr>
              <a:lnSpc>
                <a:spcPct val="100000"/>
              </a:lnSpc>
              <a:buNone/>
            </a:pPr>
            <a:endParaRPr b="0" lang="en-GB" sz="1600" spc="-1" strike="noStrike">
              <a:latin typeface="Arial"/>
            </a:endParaRPr>
          </a:p>
          <a:p>
            <a:pPr>
              <a:lnSpc>
                <a:spcPct val="100000"/>
              </a:lnSpc>
              <a:buNone/>
            </a:pPr>
            <a:endParaRPr b="0" lang="en-GB" sz="1600" spc="-1" strike="noStrike">
              <a:latin typeface="Arial"/>
            </a:endParaRPr>
          </a:p>
          <a:p>
            <a:pPr>
              <a:lnSpc>
                <a:spcPct val="100000"/>
              </a:lnSpc>
              <a:buNone/>
            </a:pPr>
            <a:r>
              <a:rPr b="0" lang="en-US" sz="1600" spc="-1" strike="noStrike">
                <a:solidFill>
                  <a:srgbClr val="000000"/>
                </a:solidFill>
                <a:latin typeface="Times New Roman"/>
                <a:ea typeface="ＭＳ Ｐゴシック"/>
              </a:rPr>
              <a:t>2.7</a:t>
            </a:r>
            <a:endParaRPr b="0" lang="en-GB" sz="1600" spc="-1" strike="noStrike">
              <a:latin typeface="Arial"/>
            </a:endParaRPr>
          </a:p>
          <a:p>
            <a:pPr>
              <a:lnSpc>
                <a:spcPct val="100000"/>
              </a:lnSpc>
              <a:buNone/>
            </a:pPr>
            <a:endParaRPr b="0" lang="en-GB" sz="1600" spc="-1" strike="noStrike">
              <a:latin typeface="Arial"/>
            </a:endParaRPr>
          </a:p>
          <a:p>
            <a:pPr>
              <a:lnSpc>
                <a:spcPct val="100000"/>
              </a:lnSpc>
              <a:buNone/>
            </a:pPr>
            <a:endParaRPr b="0" lang="en-GB" sz="1600" spc="-1" strike="noStrike">
              <a:latin typeface="Arial"/>
            </a:endParaRPr>
          </a:p>
          <a:p>
            <a:pPr>
              <a:lnSpc>
                <a:spcPct val="100000"/>
              </a:lnSpc>
              <a:buNone/>
            </a:pPr>
            <a:r>
              <a:rPr b="0" lang="en-US" sz="1600" spc="-1" strike="noStrike">
                <a:solidFill>
                  <a:srgbClr val="000000"/>
                </a:solidFill>
                <a:latin typeface="Times New Roman"/>
                <a:ea typeface="ＭＳ Ｐゴシック"/>
              </a:rPr>
              <a:t>2.3</a:t>
            </a:r>
            <a:endParaRPr b="0" lang="en-GB" sz="1600" spc="-1" strike="noStrike">
              <a:latin typeface="Arial"/>
            </a:endParaRPr>
          </a:p>
          <a:p>
            <a:pPr>
              <a:lnSpc>
                <a:spcPct val="100000"/>
              </a:lnSpc>
              <a:buNone/>
            </a:pPr>
            <a:endParaRPr b="0" lang="en-GB" sz="1600" spc="-1" strike="noStrike">
              <a:latin typeface="Arial"/>
            </a:endParaRPr>
          </a:p>
          <a:p>
            <a:pPr>
              <a:lnSpc>
                <a:spcPct val="100000"/>
              </a:lnSpc>
              <a:buNone/>
            </a:pPr>
            <a:endParaRPr b="0" lang="en-GB" sz="1600" spc="-1" strike="noStrike">
              <a:latin typeface="Arial"/>
            </a:endParaRPr>
          </a:p>
          <a:p>
            <a:pPr>
              <a:lnSpc>
                <a:spcPct val="100000"/>
              </a:lnSpc>
              <a:buNone/>
            </a:pPr>
            <a:r>
              <a:rPr b="0" lang="en-US" sz="1600" spc="-1" strike="noStrike">
                <a:solidFill>
                  <a:srgbClr val="000000"/>
                </a:solidFill>
                <a:latin typeface="Times New Roman"/>
                <a:ea typeface="ＭＳ Ｐゴシック"/>
              </a:rPr>
              <a:t>1.9</a:t>
            </a:r>
            <a:endParaRPr b="0" lang="en-GB" sz="1600" spc="-1" strike="noStrike">
              <a:latin typeface="Arial"/>
            </a:endParaRPr>
          </a:p>
          <a:p>
            <a:pPr>
              <a:lnSpc>
                <a:spcPct val="100000"/>
              </a:lnSpc>
              <a:buNone/>
            </a:pPr>
            <a:endParaRPr b="0" lang="en-GB" sz="1600" spc="-1" strike="noStrike">
              <a:latin typeface="Arial"/>
            </a:endParaRPr>
          </a:p>
          <a:p>
            <a:pPr>
              <a:lnSpc>
                <a:spcPct val="100000"/>
              </a:lnSpc>
              <a:buNone/>
            </a:pPr>
            <a:endParaRPr b="0" lang="en-GB" sz="1600" spc="-1" strike="noStrike">
              <a:latin typeface="Arial"/>
            </a:endParaRPr>
          </a:p>
          <a:p>
            <a:pPr>
              <a:lnSpc>
                <a:spcPct val="100000"/>
              </a:lnSpc>
              <a:buNone/>
            </a:pPr>
            <a:r>
              <a:rPr b="0" lang="en-US" sz="1600" spc="-1" strike="noStrike">
                <a:solidFill>
                  <a:srgbClr val="000000"/>
                </a:solidFill>
                <a:latin typeface="Times New Roman"/>
                <a:ea typeface="ＭＳ Ｐゴシック"/>
              </a:rPr>
              <a:t>1.5</a:t>
            </a:r>
            <a:endParaRPr b="0" lang="en-GB" sz="1600" spc="-1" strike="noStrike">
              <a:latin typeface="Arial"/>
            </a:endParaRPr>
          </a:p>
        </p:txBody>
      </p:sp>
      <p:sp>
        <p:nvSpPr>
          <p:cNvPr id="1352"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K</a:t>
            </a:r>
            <a:r>
              <a:rPr b="1" i="1" lang="en-US" sz="3600" spc="-1" strike="noStrike" baseline="30000">
                <a:solidFill>
                  <a:srgbClr val="c00000"/>
                </a:solidFill>
                <a:latin typeface="Times New Roman"/>
                <a:ea typeface="DejaVu Sans"/>
              </a:rPr>
              <a:t>+</a:t>
            </a:r>
            <a:r>
              <a:rPr b="1" i="1" lang="en-US" sz="3600" spc="-1" strike="noStrike">
                <a:solidFill>
                  <a:srgbClr val="c00000"/>
                </a:solidFill>
                <a:latin typeface="Times New Roman"/>
                <a:ea typeface="DejaVu Sans"/>
              </a:rPr>
              <a:t>K</a:t>
            </a:r>
            <a:r>
              <a:rPr b="1" i="1" lang="en-US" sz="3600" spc="-1" strike="noStrike" baseline="30000">
                <a:solidFill>
                  <a:srgbClr val="c00000"/>
                </a:solidFill>
                <a:latin typeface="Times New Roman"/>
                <a:ea typeface="DejaVu Sans"/>
              </a:rPr>
              <a:t>-</a:t>
            </a:r>
            <a:r>
              <a:rPr b="1" i="1" lang="en-US" sz="3600" spc="-1" strike="noStrike">
                <a:solidFill>
                  <a:srgbClr val="c00000"/>
                </a:solidFill>
                <a:latin typeface="Times New Roman"/>
                <a:ea typeface="DejaVu Sans"/>
              </a:rPr>
              <a:t> atom ionization probability</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353" name="Group 8"/>
          <p:cNvGrpSpPr/>
          <p:nvPr/>
        </p:nvGrpSpPr>
        <p:grpSpPr>
          <a:xfrm>
            <a:off x="407880" y="1180080"/>
            <a:ext cx="8621640" cy="1758960"/>
            <a:chOff x="407880" y="1180080"/>
            <a:chExt cx="8621640" cy="1758960"/>
          </a:xfrm>
        </p:grpSpPr>
        <p:pic>
          <p:nvPicPr>
            <p:cNvPr id="1354" name="Picture 5" descr=""/>
            <p:cNvPicPr/>
            <p:nvPr/>
          </p:nvPicPr>
          <p:blipFill>
            <a:blip r:embed="rId1"/>
            <a:stretch/>
          </p:blipFill>
          <p:spPr>
            <a:xfrm>
              <a:off x="407880" y="1180080"/>
              <a:ext cx="921240" cy="1476720"/>
            </a:xfrm>
            <a:prstGeom prst="rect">
              <a:avLst/>
            </a:prstGeom>
            <a:ln w="0">
              <a:noFill/>
            </a:ln>
          </p:spPr>
        </p:pic>
        <p:pic>
          <p:nvPicPr>
            <p:cNvPr id="1355" name="Picture 6" descr=""/>
            <p:cNvPicPr/>
            <p:nvPr/>
          </p:nvPicPr>
          <p:blipFill>
            <a:blip r:embed="rId2"/>
            <a:stretch/>
          </p:blipFill>
          <p:spPr>
            <a:xfrm>
              <a:off x="2220480" y="1180080"/>
              <a:ext cx="6809040" cy="1758960"/>
            </a:xfrm>
            <a:prstGeom prst="rect">
              <a:avLst/>
            </a:prstGeom>
            <a:ln w="0">
              <a:noFill/>
            </a:ln>
          </p:spPr>
        </p:pic>
      </p:grpSp>
      <p:graphicFrame>
        <p:nvGraphicFramePr>
          <p:cNvPr id="1356" name="Table 16"/>
          <p:cNvGraphicFramePr/>
          <p:nvPr/>
        </p:nvGraphicFramePr>
        <p:xfrm>
          <a:off x="354600" y="3084840"/>
          <a:ext cx="8430120" cy="370440"/>
        </p:xfrm>
        <a:graphic>
          <a:graphicData uri="http://schemas.openxmlformats.org/drawingml/2006/table">
            <a:tbl>
              <a:tblPr/>
              <a:tblGrid>
                <a:gridCol w="1073520"/>
                <a:gridCol w="7356960"/>
              </a:tblGrid>
              <a:tr h="370800">
                <a:tc>
                  <a:txBody>
                    <a:bodyPr anchor="t">
                      <a:noAutofit/>
                    </a:bodyPr>
                    <a:p>
                      <a:pPr algn="ctr">
                        <a:lnSpc>
                          <a:spcPct val="100000"/>
                        </a:lnSpc>
                        <a:buNone/>
                      </a:pPr>
                      <a:r>
                        <a:rPr b="0" lang="en-US" sz="2800" spc="-1" strike="noStrike">
                          <a:solidFill>
                            <a:srgbClr val="000000"/>
                          </a:solidFill>
                          <a:latin typeface="Times New Roman"/>
                          <a:ea typeface="DejaVu Sans"/>
                        </a:rPr>
                        <a:t>a)</a:t>
                      </a:r>
                      <a:endParaRPr b="0" lang="en-GB" sz="2800" spc="-1" strike="noStrike">
                        <a:latin typeface="Arial"/>
                      </a:endParaRPr>
                    </a:p>
                  </a:txBody>
                  <a:tcPr anchor="t" marL="91440" marR="91440">
                    <a:lnL w="12240">
                      <a:noFill/>
                    </a:lnL>
                    <a:lnR w="12240">
                      <a:noFill/>
                    </a:lnR>
                    <a:lnT w="12240">
                      <a:noFill/>
                    </a:lnT>
                    <a:lnB w="12240">
                      <a:noFill/>
                    </a:lnB>
                    <a:noFill/>
                  </a:tcPr>
                </a:tc>
                <a:tc>
                  <a:txBody>
                    <a:bodyPr anchor="t">
                      <a:noAutofit/>
                    </a:bodyPr>
                    <a:p>
                      <a:pPr algn="ctr">
                        <a:lnSpc>
                          <a:spcPct val="100000"/>
                        </a:lnSpc>
                        <a:buNone/>
                      </a:pPr>
                      <a:r>
                        <a:rPr b="0" lang="en-US" sz="2800" spc="-1" strike="noStrike">
                          <a:solidFill>
                            <a:srgbClr val="000000"/>
                          </a:solidFill>
                          <a:latin typeface="Times New Roman"/>
                          <a:ea typeface="DejaVu Sans"/>
                        </a:rPr>
                        <a:t>b)</a:t>
                      </a:r>
                      <a:endParaRPr b="0" lang="en-GB" sz="2800" spc="-1" strike="noStrike">
                        <a:latin typeface="Arial"/>
                      </a:endParaRPr>
                    </a:p>
                  </a:txBody>
                  <a:tcPr anchor="t" marL="91440" marR="91440">
                    <a:lnL w="12240">
                      <a:noFill/>
                    </a:lnL>
                    <a:lnR w="12240">
                      <a:noFill/>
                    </a:lnR>
                    <a:lnT w="12240">
                      <a:noFill/>
                    </a:lnT>
                    <a:lnB w="12240">
                      <a:noFill/>
                    </a:lnB>
                    <a:noFill/>
                  </a:tcPr>
                </a:tc>
              </a:tr>
            </a:tbl>
          </a:graphicData>
        </a:graphic>
      </p:graphicFrame>
      <p:sp>
        <p:nvSpPr>
          <p:cNvPr id="1357" name="Date Placeholder 3"/>
          <p:cNvSpPr/>
          <p:nvPr/>
        </p:nvSpPr>
        <p:spPr>
          <a:xfrm>
            <a:off x="628560" y="6356520"/>
            <a:ext cx="2055600" cy="3632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r>
              <a:rPr b="0" lang="en-US" sz="1200" spc="-1" strike="noStrike">
                <a:solidFill>
                  <a:srgbClr val="8b8b8b"/>
                </a:solidFill>
                <a:latin typeface="Arial"/>
                <a:ea typeface="DejaVu Sans"/>
              </a:rPr>
              <a:t>10/3/2022</a:t>
            </a:r>
            <a:endParaRPr b="0" lang="en-GB" sz="1200" spc="-1" strike="noStrike">
              <a:latin typeface="Arial"/>
            </a:endParaRPr>
          </a:p>
        </p:txBody>
      </p:sp>
      <p:sp>
        <p:nvSpPr>
          <p:cNvPr id="1358" name="Slide Number Placeholder 5"/>
          <p:cNvSpPr/>
          <p:nvPr/>
        </p:nvSpPr>
        <p:spPr>
          <a:xfrm>
            <a:off x="6458040" y="6356520"/>
            <a:ext cx="2055600" cy="3632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1F11E21F-4241-453D-93B4-0DCC56C87ECA}" type="slidenum">
              <a:rPr b="0" lang="en-US" sz="1200" spc="-1" strike="noStrike">
                <a:solidFill>
                  <a:srgbClr val="8b8b8b"/>
                </a:solidFill>
                <a:latin typeface="Arial"/>
                <a:ea typeface="DejaVu Sans"/>
              </a:rPr>
              <a:t>&lt;number&gt;</a:t>
            </a:fld>
            <a:endParaRPr b="0" lang="en-GB" sz="1200" spc="-1" strike="noStrike">
              <a:latin typeface="Arial"/>
            </a:endParaRPr>
          </a:p>
        </p:txBody>
      </p:sp>
      <p:sp>
        <p:nvSpPr>
          <p:cNvPr id="1359" name="TextBox 11"/>
          <p:cNvSpPr/>
          <p:nvPr/>
        </p:nvSpPr>
        <p:spPr>
          <a:xfrm>
            <a:off x="628560" y="4134960"/>
            <a:ext cx="799524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Times New Roman"/>
                <a:ea typeface="DejaVu Sans"/>
              </a:rPr>
              <a:t>The schematic description of K</a:t>
            </a:r>
            <a:r>
              <a:rPr b="0" lang="en-US" sz="1800" spc="-1" strike="noStrike" baseline="30000">
                <a:solidFill>
                  <a:srgbClr val="000000"/>
                </a:solidFill>
                <a:latin typeface="Times New Roman"/>
                <a:ea typeface="DejaVu Sans"/>
              </a:rPr>
              <a:t>+</a:t>
            </a:r>
            <a:r>
              <a:rPr b="0" lang="en-US" sz="1800" spc="-1" strike="noStrike">
                <a:solidFill>
                  <a:srgbClr val="000000"/>
                </a:solidFill>
                <a:latin typeface="Times New Roman"/>
                <a:ea typeface="DejaVu Sans"/>
              </a:rPr>
              <a:t>K</a:t>
            </a:r>
            <a:r>
              <a:rPr b="0" lang="en-US" sz="1800" spc="-1" strike="noStrike" baseline="30000">
                <a:solidFill>
                  <a:srgbClr val="000000"/>
                </a:solidFill>
                <a:latin typeface="Times New Roman"/>
                <a:ea typeface="DejaVu Sans"/>
              </a:rPr>
              <a:t>−</a:t>
            </a:r>
            <a:r>
              <a:rPr b="0" lang="en-US" sz="1800" spc="-1" strike="noStrike">
                <a:solidFill>
                  <a:srgbClr val="000000"/>
                </a:solidFill>
                <a:latin typeface="Times New Roman"/>
                <a:ea typeface="DejaVu Sans"/>
              </a:rPr>
              <a:t> production processes.</a:t>
            </a:r>
            <a:endParaRPr b="0" lang="en-GB" sz="1800" spc="-1" strike="noStrike">
              <a:latin typeface="Arial"/>
            </a:endParaRPr>
          </a:p>
          <a:p>
            <a:pPr marL="343080" indent="-343080">
              <a:lnSpc>
                <a:spcPct val="100000"/>
              </a:lnSpc>
              <a:buClr>
                <a:srgbClr val="000000"/>
              </a:buClr>
              <a:buFont typeface="StarSymbol"/>
              <a:buAutoNum type="alphaLcParenR"/>
            </a:pPr>
            <a:r>
              <a:rPr b="0" lang="en-US" sz="1800" spc="-1" strike="noStrike">
                <a:solidFill>
                  <a:srgbClr val="000000"/>
                </a:solidFill>
                <a:latin typeface="Times New Roman"/>
                <a:ea typeface="DejaVu Sans"/>
              </a:rPr>
              <a:t>The black point presents the pair point-like production; the wavy lines describe the Coulomb interaction in the final state. </a:t>
            </a:r>
            <a:endParaRPr b="0" lang="en-GB" sz="1800" spc="-1" strike="noStrike">
              <a:latin typeface="Arial"/>
            </a:endParaRPr>
          </a:p>
          <a:p>
            <a:pPr marL="343080" indent="-343080">
              <a:lnSpc>
                <a:spcPct val="100000"/>
              </a:lnSpc>
              <a:buClr>
                <a:srgbClr val="000000"/>
              </a:buClr>
              <a:buFont typeface="StarSymbol"/>
              <a:buAutoNum type="alphaLcParenR"/>
            </a:pPr>
            <a:r>
              <a:rPr b="0" lang="en-US" sz="1800" spc="-1" strike="noStrike">
                <a:solidFill>
                  <a:srgbClr val="000000"/>
                </a:solidFill>
                <a:latin typeface="Times New Roman"/>
                <a:ea typeface="DejaVu Sans"/>
              </a:rPr>
              <a:t>The circle and square present the pair non point-like production and strong interaction in the final state respectively.</a:t>
            </a:r>
            <a:endParaRPr b="0" lang="en-GB" sz="1800" spc="-1" strike="noStrike">
              <a:latin typeface="Arial"/>
            </a:endParaRPr>
          </a:p>
        </p:txBody>
      </p:sp>
      <p:sp>
        <p:nvSpPr>
          <p:cNvPr id="1360"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200" spc="-1" strike="noStrike">
                <a:solidFill>
                  <a:srgbClr val="c00000"/>
                </a:solidFill>
                <a:latin typeface="Times New Roman"/>
                <a:ea typeface="DejaVu Sans"/>
              </a:rPr>
              <a:t>Schematic description of K</a:t>
            </a:r>
            <a:r>
              <a:rPr b="1" i="1" lang="en-US" sz="3200" spc="-1" strike="noStrike" baseline="30000">
                <a:solidFill>
                  <a:srgbClr val="c00000"/>
                </a:solidFill>
                <a:latin typeface="Times New Roman"/>
                <a:ea typeface="DejaVu Sans"/>
              </a:rPr>
              <a:t>+</a:t>
            </a:r>
            <a:r>
              <a:rPr b="1" i="1" lang="en-US" sz="3200" spc="-1" strike="noStrike">
                <a:solidFill>
                  <a:srgbClr val="c00000"/>
                </a:solidFill>
                <a:latin typeface="Times New Roman"/>
                <a:ea typeface="DejaVu Sans"/>
              </a:rPr>
              <a:t>K</a:t>
            </a:r>
            <a:r>
              <a:rPr b="1" i="1" lang="en-US" sz="3200" spc="-1" strike="noStrike" baseline="30000">
                <a:solidFill>
                  <a:srgbClr val="c00000"/>
                </a:solidFill>
                <a:latin typeface="Times New Roman"/>
                <a:ea typeface="DejaVu Sans"/>
              </a:rPr>
              <a:t>-</a:t>
            </a:r>
            <a:r>
              <a:rPr b="1" i="1" lang="en-US" sz="3200" spc="-1" strike="noStrike">
                <a:solidFill>
                  <a:srgbClr val="c00000"/>
                </a:solidFill>
                <a:latin typeface="Times New Roman"/>
                <a:ea typeface="DejaVu Sans"/>
              </a:rPr>
              <a:t> production processes</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1" name="Picture 4" descr="Diagram&#10;&#10;Description automatically generated"/>
          <p:cNvPicPr/>
          <p:nvPr/>
        </p:nvPicPr>
        <p:blipFill>
          <a:blip r:embed="rId1"/>
          <a:stretch/>
        </p:blipFill>
        <p:spPr>
          <a:xfrm>
            <a:off x="118440" y="1080000"/>
            <a:ext cx="4093560" cy="3812400"/>
          </a:xfrm>
          <a:prstGeom prst="rect">
            <a:avLst/>
          </a:prstGeom>
          <a:ln w="0">
            <a:noFill/>
          </a:ln>
        </p:spPr>
      </p:pic>
      <p:pic>
        <p:nvPicPr>
          <p:cNvPr id="1362" name="Picture 6" descr="Chart, histogram&#10;&#10;Description automatically generated"/>
          <p:cNvPicPr/>
          <p:nvPr/>
        </p:nvPicPr>
        <p:blipFill>
          <a:blip r:embed="rId2"/>
          <a:stretch/>
        </p:blipFill>
        <p:spPr>
          <a:xfrm>
            <a:off x="4310280" y="986400"/>
            <a:ext cx="4214880" cy="3999240"/>
          </a:xfrm>
          <a:prstGeom prst="rect">
            <a:avLst/>
          </a:prstGeom>
          <a:ln w="0">
            <a:noFill/>
          </a:ln>
        </p:spPr>
      </p:pic>
      <p:sp>
        <p:nvSpPr>
          <p:cNvPr id="1363" name="Date Placeholder 3"/>
          <p:cNvSpPr/>
          <p:nvPr/>
        </p:nvSpPr>
        <p:spPr>
          <a:xfrm>
            <a:off x="628560" y="6356520"/>
            <a:ext cx="2055600" cy="3632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r>
              <a:rPr b="0" lang="en-US" sz="1200" spc="-1" strike="noStrike">
                <a:solidFill>
                  <a:srgbClr val="8b8b8b"/>
                </a:solidFill>
                <a:latin typeface="Arial"/>
                <a:ea typeface="DejaVu Sans"/>
              </a:rPr>
              <a:t>10/3/2022</a:t>
            </a:r>
            <a:endParaRPr b="0" lang="en-GB" sz="1200" spc="-1" strike="noStrike">
              <a:latin typeface="Arial"/>
            </a:endParaRPr>
          </a:p>
        </p:txBody>
      </p:sp>
      <p:sp>
        <p:nvSpPr>
          <p:cNvPr id="1364" name="Slide Number Placeholder 5"/>
          <p:cNvSpPr/>
          <p:nvPr/>
        </p:nvSpPr>
        <p:spPr>
          <a:xfrm>
            <a:off x="6458040" y="6356520"/>
            <a:ext cx="2055600" cy="3632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C0927048-7623-4A39-8D51-45F6C10830E6}" type="slidenum">
              <a:rPr b="0" lang="en-US" sz="1200" spc="-1" strike="noStrike">
                <a:solidFill>
                  <a:srgbClr val="8b8b8b"/>
                </a:solidFill>
                <a:latin typeface="Arial"/>
                <a:ea typeface="DejaVu Sans"/>
              </a:rPr>
              <a:t>&lt;number&gt;</a:t>
            </a:fld>
            <a:endParaRPr b="0" lang="en-GB" sz="1200" spc="-1" strike="noStrike">
              <a:latin typeface="Arial"/>
            </a:endParaRPr>
          </a:p>
        </p:txBody>
      </p:sp>
      <p:sp>
        <p:nvSpPr>
          <p:cNvPr id="1365" name="TextBox 7"/>
          <p:cNvSpPr/>
          <p:nvPr/>
        </p:nvSpPr>
        <p:spPr>
          <a:xfrm>
            <a:off x="4572000" y="4987440"/>
            <a:ext cx="4438080" cy="1063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600" spc="-1" strike="noStrike">
                <a:solidFill>
                  <a:srgbClr val="000000"/>
                </a:solidFill>
                <a:latin typeface="Times New Roman"/>
                <a:ea typeface="DejaVu Sans"/>
              </a:rPr>
              <a:t>Δt</a:t>
            </a:r>
            <a:r>
              <a:rPr b="0" lang="en-US" sz="1600" spc="-1" strike="noStrike" baseline="30000">
                <a:solidFill>
                  <a:srgbClr val="000000"/>
                </a:solidFill>
                <a:latin typeface="Times New Roman"/>
                <a:ea typeface="DejaVu Sans"/>
              </a:rPr>
              <a:t>K</a:t>
            </a:r>
            <a:r>
              <a:rPr b="0" lang="en-US" sz="1600" spc="-1" strike="noStrike">
                <a:solidFill>
                  <a:srgbClr val="000000"/>
                </a:solidFill>
                <a:latin typeface="Times New Roman"/>
                <a:ea typeface="DejaVu Sans"/>
              </a:rPr>
              <a:t> distribution of K</a:t>
            </a:r>
            <a:r>
              <a:rPr b="0" lang="en-US" sz="1600" spc="-1" strike="noStrike" baseline="30000">
                <a:solidFill>
                  <a:srgbClr val="000000"/>
                </a:solidFill>
                <a:latin typeface="Times New Roman"/>
                <a:ea typeface="DejaVu Sans"/>
              </a:rPr>
              <a:t>+</a:t>
            </a:r>
            <a:r>
              <a:rPr b="0" lang="en-US" sz="1600" spc="-1" strike="noStrike">
                <a:solidFill>
                  <a:srgbClr val="000000"/>
                </a:solidFill>
                <a:latin typeface="Times New Roman"/>
                <a:ea typeface="DejaVu Sans"/>
              </a:rPr>
              <a:t>K</a:t>
            </a:r>
            <a:r>
              <a:rPr b="0" lang="en-US" sz="1600" spc="-1" strike="noStrike" baseline="30000">
                <a:solidFill>
                  <a:srgbClr val="000000"/>
                </a:solidFill>
                <a:latin typeface="Times New Roman"/>
                <a:ea typeface="DejaVu Sans"/>
              </a:rPr>
              <a:t>−</a:t>
            </a:r>
            <a:r>
              <a:rPr b="0" lang="en-US" sz="1600" spc="-1" strike="noStrike">
                <a:solidFill>
                  <a:srgbClr val="000000"/>
                </a:solidFill>
                <a:latin typeface="Times New Roman"/>
                <a:ea typeface="DejaVu Sans"/>
              </a:rPr>
              <a:t>, π</a:t>
            </a:r>
            <a:r>
              <a:rPr b="0" lang="en-US" sz="1600" spc="-1" strike="noStrike" baseline="30000">
                <a:solidFill>
                  <a:srgbClr val="000000"/>
                </a:solidFill>
                <a:latin typeface="Times New Roman"/>
                <a:ea typeface="DejaVu Sans"/>
              </a:rPr>
              <a:t>+</a:t>
            </a:r>
            <a:r>
              <a:rPr b="0" lang="en-US" sz="1600" spc="-1" strike="noStrike">
                <a:solidFill>
                  <a:srgbClr val="000000"/>
                </a:solidFill>
                <a:latin typeface="Times New Roman"/>
                <a:ea typeface="DejaVu Sans"/>
              </a:rPr>
              <a:t>π</a:t>
            </a:r>
            <a:r>
              <a:rPr b="0" lang="en-US" sz="1600" spc="-1" strike="noStrike" baseline="30000">
                <a:solidFill>
                  <a:srgbClr val="000000"/>
                </a:solidFill>
                <a:latin typeface="Times New Roman"/>
                <a:ea typeface="DejaVu Sans"/>
              </a:rPr>
              <a:t>−</a:t>
            </a:r>
            <a:r>
              <a:rPr b="0" lang="en-US" sz="1600" spc="-1" strike="noStrike">
                <a:solidFill>
                  <a:srgbClr val="000000"/>
                </a:solidFill>
                <a:latin typeface="Times New Roman"/>
                <a:ea typeface="DejaVu Sans"/>
              </a:rPr>
              <a:t> and p-anti p pairs with momentum of about 3.5GeV/c. The peak at zero corresponds to K</a:t>
            </a:r>
            <a:r>
              <a:rPr b="0" lang="en-US" sz="1600" spc="-1" strike="noStrike" baseline="30000">
                <a:solidFill>
                  <a:srgbClr val="000000"/>
                </a:solidFill>
                <a:latin typeface="Times New Roman"/>
                <a:ea typeface="DejaVu Sans"/>
              </a:rPr>
              <a:t>+</a:t>
            </a:r>
            <a:r>
              <a:rPr b="0" lang="en-US" sz="1600" spc="-1" strike="noStrike">
                <a:solidFill>
                  <a:srgbClr val="000000"/>
                </a:solidFill>
                <a:latin typeface="Times New Roman"/>
                <a:ea typeface="DejaVu Sans"/>
              </a:rPr>
              <a:t>K</a:t>
            </a:r>
            <a:r>
              <a:rPr b="0" lang="en-US" sz="1600" spc="-1" strike="noStrike" baseline="30000">
                <a:solidFill>
                  <a:srgbClr val="000000"/>
                </a:solidFill>
                <a:latin typeface="Times New Roman"/>
                <a:ea typeface="DejaVu Sans"/>
              </a:rPr>
              <a:t>−</a:t>
            </a:r>
            <a:r>
              <a:rPr b="0" lang="en-US" sz="1600" spc="-1" strike="noStrike">
                <a:solidFill>
                  <a:srgbClr val="000000"/>
                </a:solidFill>
                <a:latin typeface="Times New Roman"/>
                <a:ea typeface="DejaVu Sans"/>
              </a:rPr>
              <a:t>, the peak on the right to π</a:t>
            </a:r>
            <a:r>
              <a:rPr b="0" lang="en-US" sz="1600" spc="-1" strike="noStrike" baseline="30000">
                <a:solidFill>
                  <a:srgbClr val="000000"/>
                </a:solidFill>
                <a:latin typeface="Times New Roman"/>
                <a:ea typeface="DejaVu Sans"/>
              </a:rPr>
              <a:t>+</a:t>
            </a:r>
            <a:r>
              <a:rPr b="0" lang="en-US" sz="1600" spc="-1" strike="noStrike">
                <a:solidFill>
                  <a:srgbClr val="000000"/>
                </a:solidFill>
                <a:latin typeface="Times New Roman"/>
                <a:ea typeface="DejaVu Sans"/>
              </a:rPr>
              <a:t>π</a:t>
            </a:r>
            <a:r>
              <a:rPr b="0" lang="en-US" sz="1600" spc="-1" strike="noStrike" baseline="30000">
                <a:solidFill>
                  <a:srgbClr val="000000"/>
                </a:solidFill>
                <a:latin typeface="Times New Roman"/>
                <a:ea typeface="DejaVu Sans"/>
              </a:rPr>
              <a:t>−</a:t>
            </a:r>
            <a:r>
              <a:rPr b="0" lang="en-US" sz="1600" spc="-1" strike="noStrike">
                <a:solidFill>
                  <a:srgbClr val="000000"/>
                </a:solidFill>
                <a:latin typeface="Times New Roman"/>
                <a:ea typeface="DejaVu Sans"/>
              </a:rPr>
              <a:t> and the small peak on the left to p-anti p pairs.</a:t>
            </a:r>
            <a:endParaRPr b="0" lang="en-GB" sz="1600" spc="-1" strike="noStrike">
              <a:latin typeface="Arial"/>
            </a:endParaRPr>
          </a:p>
        </p:txBody>
      </p:sp>
      <p:sp>
        <p:nvSpPr>
          <p:cNvPr id="1366" name="TextBox 8"/>
          <p:cNvSpPr/>
          <p:nvPr/>
        </p:nvSpPr>
        <p:spPr>
          <a:xfrm>
            <a:off x="702720" y="4987440"/>
            <a:ext cx="3561480" cy="333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600" spc="-1" strike="noStrike">
                <a:solidFill>
                  <a:srgbClr val="000000"/>
                </a:solidFill>
                <a:latin typeface="Times New Roman"/>
                <a:ea typeface="DejaVu Sans"/>
              </a:rPr>
              <a:t>Δt</a:t>
            </a:r>
            <a:r>
              <a:rPr b="0" lang="en-US" sz="1600" spc="-1" strike="noStrike" baseline="30000">
                <a:solidFill>
                  <a:srgbClr val="000000"/>
                </a:solidFill>
                <a:latin typeface="Times New Roman"/>
                <a:ea typeface="DejaVu Sans"/>
              </a:rPr>
              <a:t>e</a:t>
            </a:r>
            <a:r>
              <a:rPr b="0" lang="en-US" sz="1600" spc="-1" strike="noStrike">
                <a:solidFill>
                  <a:srgbClr val="000000"/>
                </a:solidFill>
                <a:latin typeface="Times New Roman"/>
                <a:ea typeface="DejaVu Sans"/>
              </a:rPr>
              <a:t> distribution of electron-positron pairs.</a:t>
            </a:r>
            <a:endParaRPr b="0" lang="en-GB" sz="1600" spc="-1" strike="noStrike">
              <a:latin typeface="Arial"/>
            </a:endParaRPr>
          </a:p>
        </p:txBody>
      </p:sp>
      <p:sp>
        <p:nvSpPr>
          <p:cNvPr id="1367"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400" spc="-1" strike="noStrike">
                <a:solidFill>
                  <a:srgbClr val="c00000"/>
                </a:solidFill>
                <a:latin typeface="Times New Roman"/>
                <a:ea typeface="DejaVu Sans"/>
              </a:rPr>
              <a:t>K</a:t>
            </a:r>
            <a:r>
              <a:rPr b="1" i="1" lang="en-US" sz="3400" spc="-1" strike="noStrike" baseline="30000">
                <a:solidFill>
                  <a:srgbClr val="c00000"/>
                </a:solidFill>
                <a:latin typeface="Times New Roman"/>
                <a:ea typeface="DejaVu Sans"/>
              </a:rPr>
              <a:t>+</a:t>
            </a:r>
            <a:r>
              <a:rPr b="1" i="1" lang="en-US" sz="3400" spc="-1" strike="noStrike">
                <a:solidFill>
                  <a:srgbClr val="c00000"/>
                </a:solidFill>
                <a:latin typeface="Times New Roman"/>
                <a:ea typeface="DejaVu Sans"/>
              </a:rPr>
              <a:t>K</a:t>
            </a:r>
            <a:r>
              <a:rPr b="1" i="1" lang="en-US" sz="3400" spc="-1" strike="noStrike" baseline="30000">
                <a:solidFill>
                  <a:srgbClr val="c00000"/>
                </a:solidFill>
                <a:latin typeface="Times New Roman"/>
                <a:ea typeface="DejaVu Sans"/>
              </a:rPr>
              <a:t>-</a:t>
            </a:r>
            <a:r>
              <a:rPr b="1" i="1" lang="en-US" sz="3400" spc="-1" strike="noStrike">
                <a:solidFill>
                  <a:srgbClr val="c00000"/>
                </a:solidFill>
                <a:latin typeface="Times New Roman"/>
                <a:ea typeface="DejaVu Sans"/>
              </a:rPr>
              <a:t> production and detection with DIRAC</a:t>
            </a:r>
            <a:endParaRPr b="0" lang="en-GB" sz="34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8" name="Picture 2" descr="Histogram&#10;&#10;Description automatically generated"/>
          <p:cNvPicPr/>
          <p:nvPr/>
        </p:nvPicPr>
        <p:blipFill>
          <a:blip r:embed="rId1"/>
          <a:srcRect l="3568" t="2066" r="3480" b="65677"/>
          <a:stretch/>
        </p:blipFill>
        <p:spPr>
          <a:xfrm>
            <a:off x="59040" y="757800"/>
            <a:ext cx="4336560" cy="2493000"/>
          </a:xfrm>
          <a:prstGeom prst="rect">
            <a:avLst/>
          </a:prstGeom>
          <a:ln w="0">
            <a:noFill/>
          </a:ln>
        </p:spPr>
      </p:pic>
      <p:pic>
        <p:nvPicPr>
          <p:cNvPr id="1369" name="Picture 4" descr="A picture containing graphical user interface&#10;&#10;Description automatically generated"/>
          <p:cNvPicPr/>
          <p:nvPr/>
        </p:nvPicPr>
        <p:blipFill>
          <a:blip r:embed="rId2"/>
          <a:srcRect l="2751" t="5330" r="3475" b="64523"/>
          <a:stretch/>
        </p:blipFill>
        <p:spPr>
          <a:xfrm>
            <a:off x="4661280" y="757800"/>
            <a:ext cx="4336560" cy="2493000"/>
          </a:xfrm>
          <a:prstGeom prst="rect">
            <a:avLst/>
          </a:prstGeom>
          <a:ln w="0">
            <a:noFill/>
          </a:ln>
        </p:spPr>
      </p:pic>
      <p:sp>
        <p:nvSpPr>
          <p:cNvPr id="1370" name="TextBox 1"/>
          <p:cNvSpPr/>
          <p:nvPr/>
        </p:nvSpPr>
        <p:spPr>
          <a:xfrm>
            <a:off x="320400" y="3252600"/>
            <a:ext cx="8679960" cy="9500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Times New Roman"/>
                <a:ea typeface="Calibri"/>
              </a:rPr>
              <a:t>The experimental spectra of </a:t>
            </a:r>
            <a:r>
              <a:rPr b="0" i="1" lang="en-US" sz="1800" spc="-1" strike="noStrike">
                <a:solidFill>
                  <a:srgbClr val="000000"/>
                </a:solidFill>
                <a:latin typeface="Times New Roman"/>
                <a:ea typeface="Calibri"/>
              </a:rPr>
              <a:t>Q</a:t>
            </a:r>
            <a:r>
              <a:rPr b="0" i="1" lang="en-US" sz="1800" spc="-1" strike="noStrike" baseline="-25000">
                <a:solidFill>
                  <a:srgbClr val="000000"/>
                </a:solidFill>
                <a:latin typeface="Times New Roman"/>
                <a:ea typeface="Calibri"/>
              </a:rPr>
              <a:t>L </a:t>
            </a:r>
            <a:r>
              <a:rPr b="0" lang="en-US" sz="1800" spc="-1" strike="noStrike">
                <a:solidFill>
                  <a:srgbClr val="000000"/>
                </a:solidFill>
                <a:latin typeface="Times New Roman"/>
                <a:ea typeface="Calibri"/>
              </a:rPr>
              <a:t>and </a:t>
            </a:r>
            <a:r>
              <a:rPr b="0" i="1" lang="en-US" sz="1800" spc="-1" strike="noStrike">
                <a:solidFill>
                  <a:srgbClr val="000000"/>
                </a:solidFill>
                <a:latin typeface="Times New Roman"/>
                <a:ea typeface="Calibri"/>
              </a:rPr>
              <a:t>Q</a:t>
            </a:r>
            <a:r>
              <a:rPr b="0" lang="en-US" sz="1800" spc="-1" strike="noStrike">
                <a:solidFill>
                  <a:srgbClr val="000000"/>
                </a:solidFill>
                <a:latin typeface="Times New Roman"/>
                <a:ea typeface="Calibri"/>
              </a:rPr>
              <a:t> are fitted by simulated K</a:t>
            </a:r>
            <a:r>
              <a:rPr b="0" lang="en-US" sz="1800" spc="-1" strike="noStrike" baseline="30000">
                <a:solidFill>
                  <a:srgbClr val="000000"/>
                </a:solidFill>
                <a:latin typeface="Times New Roman"/>
                <a:ea typeface="Calibri"/>
              </a:rPr>
              <a:t>+</a:t>
            </a:r>
            <a:r>
              <a:rPr b="0" lang="en-US" sz="1800" spc="-1" strike="noStrike">
                <a:solidFill>
                  <a:srgbClr val="000000"/>
                </a:solidFill>
                <a:latin typeface="Times New Roman"/>
                <a:ea typeface="Calibri"/>
              </a:rPr>
              <a:t>K</a:t>
            </a:r>
            <a:r>
              <a:rPr b="0" i="1" lang="en-US" sz="1800" spc="-1" strike="noStrike" baseline="30000">
                <a:solidFill>
                  <a:srgbClr val="000000"/>
                </a:solidFill>
                <a:latin typeface="Times New Roman"/>
                <a:ea typeface="Times New Roman"/>
              </a:rPr>
              <a:t>-</a:t>
            </a:r>
            <a:r>
              <a:rPr b="0" lang="en-US" sz="1800" spc="-1" strike="noStrike">
                <a:solidFill>
                  <a:srgbClr val="000000"/>
                </a:solidFill>
                <a:latin typeface="Times New Roman"/>
                <a:ea typeface="Calibri"/>
              </a:rPr>
              <a:t> (point-like, Coulomb FSI) and residual </a:t>
            </a:r>
            <a:r>
              <a:rPr b="0" lang="en-US" sz="1800" spc="-1" strike="noStrike">
                <a:solidFill>
                  <a:srgbClr val="000000"/>
                </a:solidFill>
                <a:latin typeface="Times New Roman"/>
                <a:ea typeface="Times New Roman"/>
              </a:rPr>
              <a:t>π</a:t>
            </a:r>
            <a:r>
              <a:rPr b="0" lang="en-US" sz="1800" spc="-1" strike="noStrike" baseline="30000">
                <a:solidFill>
                  <a:srgbClr val="000000"/>
                </a:solidFill>
                <a:latin typeface="Times New Roman"/>
                <a:ea typeface="Times New Roman"/>
              </a:rPr>
              <a:t>+</a:t>
            </a:r>
            <a:r>
              <a:rPr b="0" lang="en-US" sz="1800" spc="-1" strike="noStrike">
                <a:solidFill>
                  <a:srgbClr val="000000"/>
                </a:solidFill>
                <a:latin typeface="Times New Roman"/>
                <a:ea typeface="Times New Roman"/>
              </a:rPr>
              <a:t>π</a:t>
            </a:r>
            <a:r>
              <a:rPr b="0" lang="en-US" sz="1800" spc="-1" strike="noStrike" baseline="30000">
                <a:solidFill>
                  <a:srgbClr val="000000"/>
                </a:solidFill>
                <a:latin typeface="Times New Roman"/>
                <a:ea typeface="Times New Roman"/>
              </a:rPr>
              <a:t>-</a:t>
            </a:r>
            <a:r>
              <a:rPr b="0" lang="en-US" sz="1800" spc="-1" strike="noStrike">
                <a:solidFill>
                  <a:srgbClr val="000000"/>
                </a:solidFill>
                <a:latin typeface="Times New Roman"/>
                <a:ea typeface="Times New Roman"/>
              </a:rPr>
              <a:t> </a:t>
            </a:r>
            <a:r>
              <a:rPr b="0" lang="en-US" sz="1800" spc="-1" strike="noStrike">
                <a:solidFill>
                  <a:srgbClr val="000000"/>
                </a:solidFill>
                <a:latin typeface="Times New Roman"/>
                <a:ea typeface="Calibri"/>
              </a:rPr>
              <a:t>and p-anti-p background distributions. The red curve is the K</a:t>
            </a:r>
            <a:r>
              <a:rPr b="0" lang="en-US" sz="1800" spc="-1" strike="noStrike" baseline="30000">
                <a:solidFill>
                  <a:srgbClr val="000000"/>
                </a:solidFill>
                <a:latin typeface="Times New Roman"/>
                <a:ea typeface="Calibri"/>
              </a:rPr>
              <a:t>+</a:t>
            </a:r>
            <a:r>
              <a:rPr b="0" lang="en-US" sz="1800" spc="-1" strike="noStrike">
                <a:solidFill>
                  <a:srgbClr val="000000"/>
                </a:solidFill>
                <a:latin typeface="Times New Roman"/>
                <a:ea typeface="Calibri"/>
              </a:rPr>
              <a:t>K</a:t>
            </a:r>
            <a:r>
              <a:rPr b="0" lang="en-US" sz="1800" spc="-1" strike="noStrike" baseline="30000">
                <a:solidFill>
                  <a:srgbClr val="000000"/>
                </a:solidFill>
                <a:latin typeface="Times New Roman"/>
                <a:ea typeface="Calibri"/>
              </a:rPr>
              <a:t>-</a:t>
            </a:r>
            <a:r>
              <a:rPr b="0" lang="en-US" sz="1800" spc="-1" strike="noStrike">
                <a:solidFill>
                  <a:srgbClr val="000000"/>
                </a:solidFill>
                <a:latin typeface="Times New Roman"/>
                <a:ea typeface="Calibri"/>
              </a:rPr>
              <a:t> distribution, the black one is the sum of K</a:t>
            </a:r>
            <a:r>
              <a:rPr b="0" lang="en-US" sz="1800" spc="-1" strike="noStrike" baseline="30000">
                <a:solidFill>
                  <a:srgbClr val="000000"/>
                </a:solidFill>
                <a:latin typeface="Times New Roman"/>
                <a:ea typeface="Calibri"/>
              </a:rPr>
              <a:t>+</a:t>
            </a:r>
            <a:r>
              <a:rPr b="0" lang="en-US" sz="1800" spc="-1" strike="noStrike">
                <a:solidFill>
                  <a:srgbClr val="000000"/>
                </a:solidFill>
                <a:latin typeface="Times New Roman"/>
                <a:ea typeface="Calibri"/>
              </a:rPr>
              <a:t>K</a:t>
            </a:r>
            <a:r>
              <a:rPr b="0" lang="en-US" sz="1800" spc="-1" strike="noStrike" baseline="30000">
                <a:solidFill>
                  <a:srgbClr val="000000"/>
                </a:solidFill>
                <a:latin typeface="Times New Roman"/>
                <a:ea typeface="Times New Roman"/>
              </a:rPr>
              <a:t>-</a:t>
            </a:r>
            <a:r>
              <a:rPr b="0" lang="en-US" sz="1800" spc="-1" strike="noStrike">
                <a:solidFill>
                  <a:srgbClr val="000000"/>
                </a:solidFill>
                <a:latin typeface="Times New Roman"/>
                <a:ea typeface="Calibri"/>
              </a:rPr>
              <a:t> and residual background distributions.</a:t>
            </a:r>
            <a:endParaRPr b="0" lang="en-GB" sz="1800" spc="-1" strike="noStrike">
              <a:latin typeface="Arial"/>
            </a:endParaRPr>
          </a:p>
        </p:txBody>
      </p:sp>
      <p:sp>
        <p:nvSpPr>
          <p:cNvPr id="1371" name="Date Placeholder 3"/>
          <p:cNvSpPr/>
          <p:nvPr/>
        </p:nvSpPr>
        <p:spPr>
          <a:xfrm>
            <a:off x="628560" y="6356520"/>
            <a:ext cx="2055600" cy="3632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r>
              <a:rPr b="0" lang="en-US" sz="1200" spc="-1" strike="noStrike">
                <a:solidFill>
                  <a:srgbClr val="8b8b8b"/>
                </a:solidFill>
                <a:latin typeface="Arial"/>
                <a:ea typeface="DejaVu Sans"/>
              </a:rPr>
              <a:t>10/3/2022</a:t>
            </a:r>
            <a:endParaRPr b="0" lang="en-GB" sz="1200" spc="-1" strike="noStrike">
              <a:latin typeface="Arial"/>
            </a:endParaRPr>
          </a:p>
        </p:txBody>
      </p:sp>
      <p:sp>
        <p:nvSpPr>
          <p:cNvPr id="1372" name="Slide Number Placeholder 5"/>
          <p:cNvSpPr/>
          <p:nvPr/>
        </p:nvSpPr>
        <p:spPr>
          <a:xfrm>
            <a:off x="6458040" y="6356520"/>
            <a:ext cx="2055600" cy="3632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051661B9-3596-4D58-86E8-3E240EF95F82}" type="slidenum">
              <a:rPr b="0" lang="en-US" sz="1200" spc="-1" strike="noStrike">
                <a:solidFill>
                  <a:srgbClr val="8b8b8b"/>
                </a:solidFill>
                <a:latin typeface="Arial"/>
                <a:ea typeface="DejaVu Sans"/>
              </a:rPr>
              <a:t>&lt;number&gt;</a:t>
            </a:fld>
            <a:endParaRPr b="0" lang="en-GB" sz="1200" spc="-1" strike="noStrike">
              <a:latin typeface="Arial"/>
            </a:endParaRPr>
          </a:p>
        </p:txBody>
      </p:sp>
      <p:pic>
        <p:nvPicPr>
          <p:cNvPr id="1373" name="Picture 14" descr="Table&#10;&#10;Description automatically generated"/>
          <p:cNvPicPr/>
          <p:nvPr/>
        </p:nvPicPr>
        <p:blipFill>
          <a:blip r:embed="rId3"/>
          <a:srcRect l="18252" t="0" r="0" b="45541"/>
          <a:stretch/>
        </p:blipFill>
        <p:spPr>
          <a:xfrm>
            <a:off x="1048320" y="4408920"/>
            <a:ext cx="7224120" cy="1744920"/>
          </a:xfrm>
          <a:prstGeom prst="rect">
            <a:avLst/>
          </a:prstGeom>
          <a:ln w="0">
            <a:noFill/>
          </a:ln>
        </p:spPr>
      </p:pic>
      <p:sp>
        <p:nvSpPr>
          <p:cNvPr id="1374"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200" spc="-1" strike="noStrike">
                <a:solidFill>
                  <a:srgbClr val="c00000"/>
                </a:solidFill>
                <a:latin typeface="Times New Roman"/>
                <a:ea typeface="DejaVu Sans"/>
              </a:rPr>
              <a:t>K</a:t>
            </a:r>
            <a:r>
              <a:rPr b="1" i="1" lang="en-US" sz="3200" spc="-1" strike="noStrike" baseline="30000">
                <a:solidFill>
                  <a:srgbClr val="c00000"/>
                </a:solidFill>
                <a:latin typeface="Times New Roman"/>
                <a:ea typeface="DejaVu Sans"/>
              </a:rPr>
              <a:t>+</a:t>
            </a:r>
            <a:r>
              <a:rPr b="1" i="1" lang="en-US" sz="3200" spc="-1" strike="noStrike">
                <a:solidFill>
                  <a:srgbClr val="c00000"/>
                </a:solidFill>
                <a:latin typeface="Times New Roman"/>
                <a:ea typeface="DejaVu Sans"/>
              </a:rPr>
              <a:t>K</a:t>
            </a:r>
            <a:r>
              <a:rPr b="1" i="1" lang="en-US" sz="3200" spc="-1" strike="noStrike" baseline="30000">
                <a:solidFill>
                  <a:srgbClr val="c00000"/>
                </a:solidFill>
                <a:latin typeface="Times New Roman"/>
                <a:ea typeface="DejaVu Sans"/>
              </a:rPr>
              <a:t>-</a:t>
            </a:r>
            <a:r>
              <a:rPr b="1" i="1" lang="en-US" sz="3200" spc="-1" strike="noStrike">
                <a:solidFill>
                  <a:srgbClr val="c00000"/>
                </a:solidFill>
                <a:latin typeface="Times New Roman"/>
                <a:ea typeface="DejaVu Sans"/>
              </a:rPr>
              <a:t> production and detection with DIRAC</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5" name="Picture 3" descr="Chart, histogram&#10;&#10;Description automatically generated"/>
          <p:cNvPicPr/>
          <p:nvPr/>
        </p:nvPicPr>
        <p:blipFill>
          <a:blip r:embed="rId1"/>
          <a:srcRect l="0" t="0" r="2507" b="2432"/>
          <a:stretch/>
        </p:blipFill>
        <p:spPr>
          <a:xfrm>
            <a:off x="0" y="590400"/>
            <a:ext cx="4680720" cy="5195880"/>
          </a:xfrm>
          <a:prstGeom prst="rect">
            <a:avLst/>
          </a:prstGeom>
          <a:ln w="0">
            <a:noFill/>
          </a:ln>
        </p:spPr>
      </p:pic>
      <p:sp>
        <p:nvSpPr>
          <p:cNvPr id="1376" name="TextBox 5"/>
          <p:cNvSpPr/>
          <p:nvPr/>
        </p:nvSpPr>
        <p:spPr>
          <a:xfrm>
            <a:off x="4682520" y="786960"/>
            <a:ext cx="4339080" cy="4753080"/>
          </a:xfrm>
          <a:prstGeom prst="rect">
            <a:avLst/>
          </a:prstGeom>
          <a:noFill/>
          <a:ln w="0">
            <a:solidFill>
              <a:srgbClr val="000000"/>
            </a:solid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Times New Roman"/>
                <a:ea typeface="DejaVu Sans"/>
              </a:rPr>
              <a:t>Q distributions in the interval0−30MeV/c of K</a:t>
            </a:r>
            <a:r>
              <a:rPr b="0" lang="en-US" sz="1800" spc="-1" strike="noStrike" baseline="30000">
                <a:solidFill>
                  <a:srgbClr val="000000"/>
                </a:solidFill>
                <a:latin typeface="Times New Roman"/>
                <a:ea typeface="DejaVu Sans"/>
              </a:rPr>
              <a:t>+</a:t>
            </a:r>
            <a:r>
              <a:rPr b="0" lang="en-US" sz="1800" spc="-1" strike="noStrike">
                <a:solidFill>
                  <a:srgbClr val="000000"/>
                </a:solidFill>
                <a:latin typeface="Times New Roman"/>
                <a:ea typeface="DejaVu Sans"/>
              </a:rPr>
              <a:t>K</a:t>
            </a:r>
            <a:r>
              <a:rPr b="0" lang="en-US" sz="1800" spc="-1" strike="noStrike" baseline="30000">
                <a:solidFill>
                  <a:srgbClr val="000000"/>
                </a:solidFill>
                <a:latin typeface="Times New Roman"/>
                <a:ea typeface="DejaVu Sans"/>
              </a:rPr>
              <a:t>−</a:t>
            </a:r>
            <a:r>
              <a:rPr b="0" lang="en-US" sz="1800" spc="-1" strike="noStrike">
                <a:solidFill>
                  <a:srgbClr val="000000"/>
                </a:solidFill>
                <a:latin typeface="Times New Roman"/>
                <a:ea typeface="DejaVu Sans"/>
              </a:rPr>
              <a:t> (ALICE parametrization) of the subsamples 30%, 50% and 70% for the DATA1 and DATA2 after residual background subtraction. The red and the blue fitting curves were evaluated from the analysis of experimental distributions with residual background in Coulomb and Martin parametrizations respectively. It is seen that in this interval of Q the difference between these curves is absent and they describe ”pure” experimental K</a:t>
            </a:r>
            <a:r>
              <a:rPr b="0" lang="en-US" sz="1800" spc="-1" strike="noStrike" baseline="30000">
                <a:solidFill>
                  <a:srgbClr val="000000"/>
                </a:solidFill>
                <a:latin typeface="Times New Roman"/>
                <a:ea typeface="DejaVu Sans"/>
              </a:rPr>
              <a:t>+</a:t>
            </a:r>
            <a:r>
              <a:rPr b="0" lang="en-US" sz="1800" spc="-1" strike="noStrike">
                <a:solidFill>
                  <a:srgbClr val="000000"/>
                </a:solidFill>
                <a:latin typeface="Times New Roman"/>
                <a:ea typeface="DejaVu Sans"/>
              </a:rPr>
              <a:t>K</a:t>
            </a:r>
            <a:r>
              <a:rPr b="0" lang="en-US" sz="1800" spc="-1" strike="noStrike" baseline="30000">
                <a:solidFill>
                  <a:srgbClr val="000000"/>
                </a:solidFill>
                <a:latin typeface="Times New Roman"/>
                <a:ea typeface="DejaVu Sans"/>
              </a:rPr>
              <a:t>−</a:t>
            </a:r>
            <a:r>
              <a:rPr b="0" lang="en-US" sz="1800" spc="-1" strike="noStrike">
                <a:solidFill>
                  <a:srgbClr val="000000"/>
                </a:solidFill>
                <a:latin typeface="Times New Roman"/>
                <a:ea typeface="DejaVu Sans"/>
              </a:rPr>
              <a:t> distributions </a:t>
            </a:r>
            <a:r>
              <a:rPr b="0" lang="en-US" sz="1800" spc="-1" strike="noStrike">
                <a:solidFill>
                  <a:srgbClr val="000000"/>
                </a:solidFill>
                <a:latin typeface="CMR9"/>
                <a:ea typeface="DejaVu Sans"/>
              </a:rPr>
              <a:t>well.</a:t>
            </a: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r>
              <a:rPr b="0" lang="en-US" sz="1800" spc="-1" strike="noStrike">
                <a:solidFill>
                  <a:srgbClr val="000000"/>
                </a:solidFill>
                <a:latin typeface="Times New Roman"/>
                <a:ea typeface="DejaVu Sans"/>
              </a:rPr>
              <a:t>The K</a:t>
            </a:r>
            <a:r>
              <a:rPr b="0" lang="en-US" sz="1800" spc="-1" strike="noStrike" baseline="30000">
                <a:solidFill>
                  <a:srgbClr val="000000"/>
                </a:solidFill>
                <a:latin typeface="Times New Roman"/>
                <a:ea typeface="DejaVu Sans"/>
              </a:rPr>
              <a:t>+</a:t>
            </a:r>
            <a:r>
              <a:rPr b="0" lang="en-US" sz="1800" spc="-1" strike="noStrike">
                <a:solidFill>
                  <a:srgbClr val="000000"/>
                </a:solidFill>
                <a:latin typeface="Times New Roman"/>
                <a:ea typeface="DejaVu Sans"/>
              </a:rPr>
              <a:t>K</a:t>
            </a:r>
            <a:r>
              <a:rPr b="0" lang="en-US" sz="1800" spc="-1" strike="noStrike" baseline="30000">
                <a:solidFill>
                  <a:srgbClr val="000000"/>
                </a:solidFill>
                <a:latin typeface="Times New Roman"/>
                <a:ea typeface="DejaVu Sans"/>
              </a:rPr>
              <a:t>−</a:t>
            </a:r>
            <a:r>
              <a:rPr b="0" lang="en-US" sz="1800" spc="-1" strike="noStrike">
                <a:solidFill>
                  <a:srgbClr val="000000"/>
                </a:solidFill>
                <a:latin typeface="Times New Roman"/>
                <a:ea typeface="DejaVu Sans"/>
              </a:rPr>
              <a:t> pair numbers, including residual background pairs, are 3790 (70%), 6420 (50%) and 11030 (30%).</a:t>
            </a:r>
            <a:endParaRPr b="0" lang="en-GB" sz="1800" spc="-1" strike="noStrike">
              <a:latin typeface="Arial"/>
            </a:endParaRPr>
          </a:p>
        </p:txBody>
      </p:sp>
      <p:sp>
        <p:nvSpPr>
          <p:cNvPr id="1377" name="Date Placeholder 3"/>
          <p:cNvSpPr/>
          <p:nvPr/>
        </p:nvSpPr>
        <p:spPr>
          <a:xfrm>
            <a:off x="628560" y="6356520"/>
            <a:ext cx="2055600" cy="3632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r>
              <a:rPr b="0" lang="en-US" sz="1200" spc="-1" strike="noStrike">
                <a:solidFill>
                  <a:srgbClr val="8b8b8b"/>
                </a:solidFill>
                <a:latin typeface="Arial"/>
                <a:ea typeface="DejaVu Sans"/>
              </a:rPr>
              <a:t>10/3/2022</a:t>
            </a:r>
            <a:endParaRPr b="0" lang="en-GB" sz="1200" spc="-1" strike="noStrike">
              <a:latin typeface="Arial"/>
            </a:endParaRPr>
          </a:p>
        </p:txBody>
      </p:sp>
      <p:sp>
        <p:nvSpPr>
          <p:cNvPr id="1378" name="Slide Number Placeholder 5"/>
          <p:cNvSpPr/>
          <p:nvPr/>
        </p:nvSpPr>
        <p:spPr>
          <a:xfrm>
            <a:off x="6458040" y="6356520"/>
            <a:ext cx="2055600" cy="3632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C614E85B-70CF-470B-BF06-EF204566BF25}" type="slidenum">
              <a:rPr b="0" lang="en-US" sz="1200" spc="-1" strike="noStrike">
                <a:solidFill>
                  <a:srgbClr val="8b8b8b"/>
                </a:solidFill>
                <a:latin typeface="Arial"/>
                <a:ea typeface="DejaVu Sans"/>
              </a:rPr>
              <a:t>&lt;number&gt;</a:t>
            </a:fld>
            <a:endParaRPr b="0" lang="en-GB" sz="1200" spc="-1" strike="noStrike">
              <a:latin typeface="Arial"/>
            </a:endParaRPr>
          </a:p>
        </p:txBody>
      </p:sp>
      <p:sp>
        <p:nvSpPr>
          <p:cNvPr id="1379"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200" spc="-1" strike="noStrike">
                <a:solidFill>
                  <a:srgbClr val="c00000"/>
                </a:solidFill>
                <a:latin typeface="Times New Roman"/>
                <a:ea typeface="DejaVu Sans"/>
              </a:rPr>
              <a:t>K</a:t>
            </a:r>
            <a:r>
              <a:rPr b="1" i="1" lang="en-US" sz="3200" spc="-1" strike="noStrike" baseline="30000">
                <a:solidFill>
                  <a:srgbClr val="c00000"/>
                </a:solidFill>
                <a:latin typeface="Times New Roman"/>
                <a:ea typeface="DejaVu Sans"/>
              </a:rPr>
              <a:t>+</a:t>
            </a:r>
            <a:r>
              <a:rPr b="1" i="1" lang="en-US" sz="3200" spc="-1" strike="noStrike">
                <a:solidFill>
                  <a:srgbClr val="c00000"/>
                </a:solidFill>
                <a:latin typeface="Times New Roman"/>
                <a:ea typeface="DejaVu Sans"/>
              </a:rPr>
              <a:t>K</a:t>
            </a:r>
            <a:r>
              <a:rPr b="1" i="1" lang="en-US" sz="3200" spc="-1" strike="noStrike" baseline="30000">
                <a:solidFill>
                  <a:srgbClr val="c00000"/>
                </a:solidFill>
                <a:latin typeface="Times New Roman"/>
                <a:ea typeface="DejaVu Sans"/>
              </a:rPr>
              <a:t>-</a:t>
            </a:r>
            <a:r>
              <a:rPr b="1" i="1" lang="en-US" sz="3200" spc="-1" strike="noStrike">
                <a:solidFill>
                  <a:srgbClr val="c00000"/>
                </a:solidFill>
                <a:latin typeface="Times New Roman"/>
                <a:ea typeface="DejaVu Sans"/>
              </a:rPr>
              <a:t> production and detection with DIRAC</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0" name="TextBox 4"/>
          <p:cNvSpPr/>
          <p:nvPr/>
        </p:nvSpPr>
        <p:spPr>
          <a:xfrm>
            <a:off x="-360" y="4509000"/>
            <a:ext cx="9132120" cy="165348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nSpc>
                <a:spcPct val="100000"/>
              </a:lnSpc>
              <a:buNone/>
            </a:pPr>
            <a:r>
              <a:rPr b="0" lang="en-GB" sz="2400" spc="-1" strike="noStrike">
                <a:solidFill>
                  <a:srgbClr val="000000"/>
                </a:solidFill>
                <a:latin typeface="Times New Roman"/>
                <a:ea typeface="DejaVu Sans"/>
              </a:rPr>
              <a:t>Simultaneously the </a:t>
            </a:r>
            <a:r>
              <a:rPr b="0" lang="en-GB" sz="2400" spc="-1" strike="noStrike">
                <a:solidFill>
                  <a:srgbClr val="ff0000"/>
                </a:solidFill>
                <a:latin typeface="Times New Roman"/>
                <a:ea typeface="DejaVu Sans"/>
              </a:rPr>
              <a:t>expected number of </a:t>
            </a:r>
            <a:r>
              <a:rPr b="0" lang="el-GR" sz="2400" spc="-1" strike="noStrike">
                <a:solidFill>
                  <a:srgbClr val="ff0000"/>
                </a:solidFill>
                <a:latin typeface="Times New Roman"/>
                <a:ea typeface="DejaVu Sans"/>
              </a:rPr>
              <a:t>π</a:t>
            </a:r>
            <a:r>
              <a:rPr b="0" lang="en-US" sz="2400" spc="-1" strike="noStrike" baseline="30000">
                <a:solidFill>
                  <a:srgbClr val="ff0000"/>
                </a:solidFill>
                <a:latin typeface="Times New Roman"/>
                <a:ea typeface="DejaVu Sans"/>
              </a:rPr>
              <a:t>+</a:t>
            </a:r>
            <a:r>
              <a:rPr b="0" lang="el-GR" sz="2400" spc="-1" strike="noStrike">
                <a:solidFill>
                  <a:srgbClr val="ff0000"/>
                </a:solidFill>
                <a:latin typeface="Times New Roman"/>
                <a:ea typeface="DejaVu Sans"/>
              </a:rPr>
              <a:t>π</a:t>
            </a:r>
            <a:r>
              <a:rPr b="0" lang="en-US" sz="2400" spc="-1" strike="noStrike" baseline="30000">
                <a:solidFill>
                  <a:srgbClr val="ff0000"/>
                </a:solidFill>
                <a:latin typeface="Times New Roman"/>
                <a:ea typeface="DejaVu Sans"/>
              </a:rPr>
              <a:t>- </a:t>
            </a:r>
            <a:r>
              <a:rPr b="0" lang="en-US" sz="2400" spc="-1" strike="noStrike">
                <a:solidFill>
                  <a:srgbClr val="ff0000"/>
                </a:solidFill>
                <a:latin typeface="Times New Roman"/>
                <a:ea typeface="DejaVu Sans"/>
              </a:rPr>
              <a:t>atomic pairs </a:t>
            </a:r>
            <a:r>
              <a:rPr b="0" i="1" lang="en-US" sz="2400" spc="-1" strike="noStrike">
                <a:solidFill>
                  <a:srgbClr val="ff0000"/>
                </a:solidFill>
                <a:latin typeface="Times New Roman"/>
                <a:ea typeface="DejaVu Sans"/>
              </a:rPr>
              <a:t>n</a:t>
            </a:r>
            <a:r>
              <a:rPr b="0" i="1" lang="en-US" sz="2400" spc="-1" strike="noStrike" baseline="-25000">
                <a:solidFill>
                  <a:srgbClr val="ff0000"/>
                </a:solidFill>
                <a:latin typeface="Times New Roman"/>
                <a:ea typeface="DejaVu Sans"/>
              </a:rPr>
              <a:t>A</a:t>
            </a:r>
            <a:r>
              <a:rPr b="0" lang="en-US" sz="2400" spc="-1" strike="noStrike">
                <a:solidFill>
                  <a:srgbClr val="ff0000"/>
                </a:solidFill>
                <a:latin typeface="Times New Roman"/>
                <a:ea typeface="DejaVu Sans"/>
              </a:rPr>
              <a:t>=400000 . </a:t>
            </a:r>
            <a:r>
              <a:rPr b="0" lang="en-GB" sz="2400" spc="-1" strike="noStrike">
                <a:solidFill>
                  <a:srgbClr val="000000"/>
                </a:solidFill>
                <a:latin typeface="Times New Roman"/>
                <a:ea typeface="DejaVu Sans"/>
              </a:rPr>
              <a:t>The </a:t>
            </a:r>
            <a:r>
              <a:rPr b="0" lang="en-GB" sz="2400" spc="-1" strike="noStrike">
                <a:solidFill>
                  <a:srgbClr val="ff0000"/>
                </a:solidFill>
                <a:latin typeface="Times New Roman"/>
                <a:ea typeface="DejaVu Sans"/>
              </a:rPr>
              <a:t>statistical (systematic) precision </a:t>
            </a:r>
            <a:r>
              <a:rPr b="0" lang="en-GB" sz="2400" spc="-1" strike="noStrike">
                <a:solidFill>
                  <a:srgbClr val="000000"/>
                </a:solidFill>
                <a:latin typeface="Times New Roman"/>
                <a:ea typeface="DejaVu Sans"/>
              </a:rPr>
              <a:t>of the </a:t>
            </a:r>
            <a:r>
              <a:rPr b="0" i="1" lang="el-GR" sz="2400" spc="-1" strike="noStrike">
                <a:solidFill>
                  <a:srgbClr val="000000"/>
                </a:solidFill>
                <a:latin typeface="Times New Roman"/>
                <a:ea typeface="DejaVu Sans"/>
              </a:rPr>
              <a:t>π</a:t>
            </a:r>
            <a:r>
              <a:rPr b="0" i="1" lang="en-US" sz="2400" spc="-1" strike="noStrike" baseline="30000">
                <a:solidFill>
                  <a:srgbClr val="000000"/>
                </a:solidFill>
                <a:latin typeface="Times New Roman"/>
                <a:ea typeface="DejaVu Sans"/>
              </a:rPr>
              <a:t>+</a:t>
            </a:r>
            <a:r>
              <a:rPr b="0" i="1" lang="el-GR" sz="2400" spc="-1" strike="noStrike">
                <a:solidFill>
                  <a:srgbClr val="000000"/>
                </a:solidFill>
                <a:latin typeface="Times New Roman"/>
                <a:ea typeface="DejaVu Sans"/>
              </a:rPr>
              <a:t>π</a:t>
            </a:r>
            <a:r>
              <a:rPr b="0" i="1" lang="en-US" sz="2400" spc="-1" strike="noStrike" baseline="30000">
                <a:solidFill>
                  <a:srgbClr val="000000"/>
                </a:solidFill>
                <a:latin typeface="Times New Roman"/>
                <a:ea typeface="DejaVu Sans"/>
              </a:rPr>
              <a:t>-</a:t>
            </a:r>
            <a:r>
              <a:rPr b="0" lang="en-GB" sz="2400" spc="-1" strike="noStrike">
                <a:solidFill>
                  <a:srgbClr val="000000"/>
                </a:solidFill>
                <a:latin typeface="Times New Roman"/>
                <a:ea typeface="DejaVu Sans"/>
              </a:rPr>
              <a:t> scattering length</a:t>
            </a:r>
            <a:endParaRPr b="0" lang="en-GB" sz="2400" spc="-1" strike="noStrike">
              <a:latin typeface="Arial"/>
            </a:endParaRPr>
          </a:p>
          <a:p>
            <a:pPr>
              <a:lnSpc>
                <a:spcPct val="100000"/>
              </a:lnSpc>
              <a:buNone/>
            </a:pPr>
            <a:r>
              <a:rPr b="1" lang="en-US" sz="2400" spc="-1" strike="noStrike">
                <a:solidFill>
                  <a:srgbClr val="000000"/>
                </a:solidFill>
                <a:latin typeface="Times New Roman"/>
                <a:ea typeface="DejaVu Sans"/>
              </a:rPr>
              <a:t>|</a:t>
            </a:r>
            <a:r>
              <a:rPr b="1" i="1" lang="en-US" sz="2400" spc="-1" strike="noStrike">
                <a:solidFill>
                  <a:srgbClr val="000000"/>
                </a:solidFill>
                <a:latin typeface="Times New Roman"/>
                <a:ea typeface="DejaVu Sans"/>
              </a:rPr>
              <a:t>a</a:t>
            </a:r>
            <a:r>
              <a:rPr b="1" lang="en-US" sz="2400" spc="-1" strike="noStrike" baseline="-25000">
                <a:solidFill>
                  <a:srgbClr val="000000"/>
                </a:solidFill>
                <a:latin typeface="Times New Roman"/>
                <a:ea typeface="DejaVu Sans"/>
              </a:rPr>
              <a:t>0</a:t>
            </a:r>
            <a:r>
              <a:rPr b="1" lang="en-US" sz="2400" spc="-1" strike="noStrike">
                <a:solidFill>
                  <a:srgbClr val="000000"/>
                </a:solidFill>
                <a:latin typeface="Times New Roman"/>
                <a:ea typeface="DejaVu Sans"/>
              </a:rPr>
              <a:t>-</a:t>
            </a:r>
            <a:r>
              <a:rPr b="1" i="1" lang="en-US" sz="2400" spc="-1" strike="noStrike">
                <a:solidFill>
                  <a:srgbClr val="000000"/>
                </a:solidFill>
                <a:latin typeface="Times New Roman"/>
                <a:ea typeface="DejaVu Sans"/>
              </a:rPr>
              <a:t>a</a:t>
            </a:r>
            <a:r>
              <a:rPr b="1" lang="en-US" sz="2400" spc="-1" strike="noStrike" baseline="-25000">
                <a:solidFill>
                  <a:srgbClr val="000000"/>
                </a:solidFill>
                <a:latin typeface="Times New Roman"/>
                <a:ea typeface="DejaVu Sans"/>
              </a:rPr>
              <a:t>2</a:t>
            </a:r>
            <a:r>
              <a:rPr b="1" lang="en-US" sz="2400" spc="-1" strike="noStrike">
                <a:solidFill>
                  <a:srgbClr val="000000"/>
                </a:solidFill>
                <a:latin typeface="Times New Roman"/>
                <a:ea typeface="DejaVu Sans"/>
              </a:rPr>
              <a:t>|</a:t>
            </a:r>
            <a:r>
              <a:rPr b="0" lang="en-GB" sz="2400" spc="-1" strike="noStrike">
                <a:solidFill>
                  <a:srgbClr val="000000"/>
                </a:solidFill>
                <a:latin typeface="Times New Roman"/>
                <a:ea typeface="DejaVu Sans"/>
              </a:rPr>
              <a:t> will be: </a:t>
            </a:r>
            <a:r>
              <a:rPr b="0" lang="en-GB" sz="2400" spc="-1" strike="noStrike">
                <a:solidFill>
                  <a:srgbClr val="c00000"/>
                </a:solidFill>
                <a:latin typeface="Times New Roman"/>
                <a:ea typeface="DejaVu Sans"/>
              </a:rPr>
              <a:t>0.7% (2%). </a:t>
            </a:r>
            <a:endParaRPr b="0" lang="en-GB" sz="2400" spc="-1" strike="noStrike">
              <a:latin typeface="Arial"/>
            </a:endParaRPr>
          </a:p>
          <a:p>
            <a:pPr>
              <a:lnSpc>
                <a:spcPct val="100000"/>
              </a:lnSpc>
              <a:buNone/>
            </a:pPr>
            <a:endParaRPr b="0" lang="en-GB" sz="2400" spc="-1" strike="noStrike">
              <a:latin typeface="Arial"/>
            </a:endParaRPr>
          </a:p>
        </p:txBody>
      </p:sp>
      <p:sp>
        <p:nvSpPr>
          <p:cNvPr id="1381" name="Date Placeholder 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AF9CBA94-3C02-4824-B2E3-0A0059444A4C}"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382"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3D2ACBD3-FA3B-4D1C-B0D7-C4743BC9036C}"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383" name="TextBox 11"/>
          <p:cNvSpPr/>
          <p:nvPr/>
        </p:nvSpPr>
        <p:spPr>
          <a:xfrm>
            <a:off x="-25200" y="723600"/>
            <a:ext cx="9156960" cy="321732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nSpc>
                <a:spcPct val="100000"/>
              </a:lnSpc>
              <a:buNone/>
            </a:pPr>
            <a:r>
              <a:rPr b="0" lang="en-US" sz="2400" spc="-1" strike="noStrike">
                <a:solidFill>
                  <a:srgbClr val="000000"/>
                </a:solidFill>
                <a:latin typeface="Times New Roman"/>
                <a:ea typeface="DejaVu Sans"/>
              </a:rPr>
              <a:t>The number of produced  </a:t>
            </a:r>
            <a:r>
              <a:rPr b="0" i="1" lang="en-US" sz="2400" spc="-1" strike="noStrike">
                <a:solidFill>
                  <a:srgbClr val="000000"/>
                </a:solidFill>
                <a:latin typeface="Times New Roman"/>
                <a:ea typeface="DejaVu Sans"/>
              </a:rPr>
              <a:t>A</a:t>
            </a:r>
            <a:r>
              <a:rPr b="0" i="1" lang="en-US" sz="2400" spc="-1" strike="noStrike" baseline="-25000">
                <a:solidFill>
                  <a:srgbClr val="000000"/>
                </a:solidFill>
                <a:latin typeface="Times New Roman"/>
                <a:ea typeface="DejaVu Sans"/>
              </a:rPr>
              <a:t>2</a:t>
            </a:r>
            <a:r>
              <a:rPr b="0" i="1" lang="el-GR" sz="2400" spc="-1" strike="noStrike" baseline="-25000">
                <a:solidFill>
                  <a:srgbClr val="000000"/>
                </a:solidFill>
                <a:latin typeface="Times New Roman"/>
                <a:ea typeface="DejaVu Sans"/>
              </a:rPr>
              <a:t>π</a:t>
            </a:r>
            <a:r>
              <a:rPr b="0" i="1" lang="en-US" sz="2400" spc="-1" strike="noStrike">
                <a:solidFill>
                  <a:srgbClr val="000000"/>
                </a:solidFill>
                <a:latin typeface="Times New Roman"/>
                <a:ea typeface="DejaVu Sans"/>
              </a:rPr>
              <a:t> , A</a:t>
            </a:r>
            <a:r>
              <a:rPr b="0" i="1" lang="el-GR" sz="2400" spc="-1" strike="noStrike" baseline="-25000">
                <a:solidFill>
                  <a:srgbClr val="000000"/>
                </a:solidFill>
                <a:latin typeface="Times New Roman"/>
                <a:ea typeface="DejaVu Sans"/>
              </a:rPr>
              <a:t>π</a:t>
            </a:r>
            <a:r>
              <a:rPr b="0" i="1" lang="en-US" sz="2400" spc="-1" strike="noStrike" baseline="30000">
                <a:solidFill>
                  <a:srgbClr val="000000"/>
                </a:solidFill>
                <a:latin typeface="Times New Roman"/>
                <a:ea typeface="DejaVu Sans"/>
              </a:rPr>
              <a:t>+</a:t>
            </a:r>
            <a:r>
              <a:rPr b="0" i="1" lang="en-US" sz="2400" spc="-1" strike="noStrike" baseline="-25000">
                <a:solidFill>
                  <a:srgbClr val="000000"/>
                </a:solidFill>
                <a:latin typeface="Times New Roman"/>
                <a:ea typeface="DejaVu Sans"/>
              </a:rPr>
              <a:t>K</a:t>
            </a:r>
            <a:r>
              <a:rPr b="0" i="1" lang="en-US" sz="2400" spc="-1" strike="noStrike" baseline="30000">
                <a:solidFill>
                  <a:srgbClr val="000000"/>
                </a:solidFill>
                <a:latin typeface="Times New Roman"/>
                <a:ea typeface="DejaVu Sans"/>
              </a:rPr>
              <a:t>-</a:t>
            </a:r>
            <a:r>
              <a:rPr b="0" lang="en-US" sz="2400" spc="-1" strike="noStrike">
                <a:solidFill>
                  <a:srgbClr val="000000"/>
                </a:solidFill>
                <a:latin typeface="Times New Roman"/>
                <a:ea typeface="DejaVu Sans"/>
              </a:rPr>
              <a:t> and</a:t>
            </a:r>
            <a:r>
              <a:rPr b="0" i="1" lang="en-US" sz="2400" spc="-1" strike="noStrike">
                <a:solidFill>
                  <a:srgbClr val="000000"/>
                </a:solidFill>
                <a:latin typeface="Times New Roman"/>
                <a:ea typeface="DejaVu Sans"/>
              </a:rPr>
              <a:t> A</a:t>
            </a:r>
            <a:r>
              <a:rPr b="0" i="1" lang="el-GR" sz="2400" spc="-1" strike="noStrike" baseline="-25000">
                <a:solidFill>
                  <a:srgbClr val="000000"/>
                </a:solidFill>
                <a:latin typeface="Times New Roman"/>
                <a:ea typeface="DejaVu Sans"/>
              </a:rPr>
              <a:t>π</a:t>
            </a:r>
            <a:r>
              <a:rPr b="0" i="1" lang="en-US" sz="2400" spc="-1" strike="noStrike" baseline="30000">
                <a:solidFill>
                  <a:srgbClr val="000000"/>
                </a:solidFill>
                <a:latin typeface="Times New Roman"/>
                <a:ea typeface="DejaVu Sans"/>
              </a:rPr>
              <a:t>-</a:t>
            </a:r>
            <a:r>
              <a:rPr b="0" i="1" lang="en-US" sz="2400" spc="-1" strike="noStrike" baseline="-25000">
                <a:solidFill>
                  <a:srgbClr val="000000"/>
                </a:solidFill>
                <a:latin typeface="Times New Roman"/>
                <a:ea typeface="DejaVu Sans"/>
              </a:rPr>
              <a:t>K</a:t>
            </a:r>
            <a:r>
              <a:rPr b="0" i="1" lang="en-US" sz="2400" spc="-1" strike="noStrike" baseline="30000">
                <a:solidFill>
                  <a:srgbClr val="000000"/>
                </a:solidFill>
                <a:latin typeface="Times New Roman"/>
                <a:ea typeface="DejaVu Sans"/>
              </a:rPr>
              <a:t>+</a:t>
            </a:r>
            <a:r>
              <a:rPr b="0" lang="en-US" sz="2400" spc="-1" strike="noStrike">
                <a:solidFill>
                  <a:srgbClr val="000000"/>
                </a:solidFill>
                <a:latin typeface="Times New Roman"/>
                <a:ea typeface="DejaVu Sans"/>
              </a:rPr>
              <a:t> per time unit </a:t>
            </a:r>
            <a:r>
              <a:rPr b="0" lang="en-GB" sz="2400" spc="-1" strike="noStrike">
                <a:solidFill>
                  <a:srgbClr val="000000"/>
                </a:solidFill>
                <a:latin typeface="Times New Roman"/>
                <a:ea typeface="DejaVu Sans"/>
              </a:rPr>
              <a:t>at SPS CERN at </a:t>
            </a:r>
            <a:r>
              <a:rPr b="0" i="1" lang="en-GB" sz="2400" spc="-1" strike="noStrike">
                <a:solidFill>
                  <a:srgbClr val="000000"/>
                </a:solidFill>
                <a:latin typeface="Times New Roman"/>
                <a:ea typeface="DejaVu Sans"/>
              </a:rPr>
              <a:t>p</a:t>
            </a:r>
            <a:r>
              <a:rPr b="0" i="1" lang="en-GB" sz="2400" spc="-1" strike="noStrike" baseline="-25000">
                <a:solidFill>
                  <a:srgbClr val="000000"/>
                </a:solidFill>
                <a:latin typeface="Times New Roman"/>
                <a:ea typeface="DejaVu Sans"/>
              </a:rPr>
              <a:t>p</a:t>
            </a:r>
            <a:r>
              <a:rPr b="0" lang="en-GB" sz="2400" spc="-1" strike="noStrike" baseline="-25000">
                <a:solidFill>
                  <a:srgbClr val="000000"/>
                </a:solidFill>
                <a:latin typeface="Times New Roman"/>
                <a:ea typeface="DejaVu Sans"/>
              </a:rPr>
              <a:t> </a:t>
            </a:r>
            <a:r>
              <a:rPr b="0" lang="en-GB" sz="2400" spc="-1" strike="noStrike">
                <a:solidFill>
                  <a:srgbClr val="000000"/>
                </a:solidFill>
                <a:latin typeface="Times New Roman"/>
                <a:ea typeface="DejaVu Sans"/>
              </a:rPr>
              <a:t>= 450</a:t>
            </a:r>
            <a:r>
              <a:rPr b="0" i="1" lang="en-GB" sz="2400" spc="-1" strike="noStrike">
                <a:solidFill>
                  <a:srgbClr val="000000"/>
                </a:solidFill>
                <a:latin typeface="Times New Roman"/>
                <a:ea typeface="DejaVu Sans"/>
              </a:rPr>
              <a:t>Gev/c</a:t>
            </a:r>
            <a:r>
              <a:rPr b="0" lang="en-US" sz="2400" spc="-1" strike="noStrike">
                <a:solidFill>
                  <a:srgbClr val="000000"/>
                </a:solidFill>
                <a:latin typeface="Times New Roman"/>
                <a:ea typeface="DejaVu Sans"/>
              </a:rPr>
              <a:t>, will be </a:t>
            </a:r>
            <a:r>
              <a:rPr b="0" lang="en-US" sz="2400" spc="-1" strike="noStrike">
                <a:solidFill>
                  <a:srgbClr val="c00000"/>
                </a:solidFill>
                <a:latin typeface="Times New Roman"/>
                <a:ea typeface="DejaVu Sans"/>
              </a:rPr>
              <a:t>12±2, 53±11 </a:t>
            </a:r>
            <a:r>
              <a:rPr b="0" lang="en-US" sz="2400" spc="-1" strike="noStrike">
                <a:solidFill>
                  <a:srgbClr val="000000"/>
                </a:solidFill>
                <a:latin typeface="Times New Roman"/>
                <a:ea typeface="DejaVu Sans"/>
              </a:rPr>
              <a:t>and </a:t>
            </a:r>
            <a:r>
              <a:rPr b="0" lang="en-US" sz="2400" spc="-1" strike="noStrike">
                <a:solidFill>
                  <a:srgbClr val="c00000"/>
                </a:solidFill>
                <a:latin typeface="Times New Roman"/>
                <a:ea typeface="DejaVu Sans"/>
              </a:rPr>
              <a:t>24±5</a:t>
            </a:r>
            <a:r>
              <a:rPr b="0" lang="en-US" sz="2400" spc="-1" strike="noStrike">
                <a:solidFill>
                  <a:srgbClr val="000000"/>
                </a:solidFill>
                <a:latin typeface="Times New Roman"/>
                <a:ea typeface="DejaVu Sans"/>
              </a:rPr>
              <a:t> times higher than in the DIRAC experiment [</a:t>
            </a:r>
            <a:r>
              <a:rPr b="0" lang="en-US" sz="2400" spc="-1" strike="noStrike">
                <a:solidFill>
                  <a:srgbClr val="000000"/>
                </a:solidFill>
                <a:latin typeface="Calibri"/>
                <a:ea typeface="DejaVu Sans"/>
              </a:rPr>
              <a:t>J.Phys. G: Nucl. Phys. 43 (2016)</a:t>
            </a:r>
            <a:r>
              <a:rPr b="0" lang="en-US" sz="2400" spc="-1" strike="noStrike">
                <a:solidFill>
                  <a:srgbClr val="000000"/>
                </a:solidFill>
                <a:latin typeface="Times New Roman"/>
                <a:ea typeface="DejaVu Sans"/>
              </a:rPr>
              <a:t>]</a:t>
            </a:r>
            <a:endParaRPr b="0" lang="en-GB" sz="2400" spc="-1" strike="noStrike">
              <a:latin typeface="Arial"/>
            </a:endParaRPr>
          </a:p>
          <a:p>
            <a:pPr>
              <a:lnSpc>
                <a:spcPct val="100000"/>
              </a:lnSpc>
              <a:buNone/>
            </a:pPr>
            <a:r>
              <a:rPr b="0" lang="en-GB" sz="2400" spc="-1" strike="noStrike">
                <a:solidFill>
                  <a:srgbClr val="000000"/>
                </a:solidFill>
                <a:latin typeface="Times New Roman"/>
                <a:ea typeface="DejaVu Sans"/>
              </a:rPr>
              <a:t>For the setup with the same parameters as in the DIRAC experiment and running time </a:t>
            </a:r>
            <a:r>
              <a:rPr b="0" lang="en-GB" sz="2400" spc="-1" strike="noStrike">
                <a:solidFill>
                  <a:srgbClr val="ff0000"/>
                </a:solidFill>
                <a:latin typeface="Times New Roman"/>
                <a:ea typeface="DejaVu Sans"/>
              </a:rPr>
              <a:t>5 months </a:t>
            </a:r>
            <a:r>
              <a:rPr b="0" lang="en-GB" sz="2400" spc="-1" strike="noStrike">
                <a:solidFill>
                  <a:srgbClr val="000000"/>
                </a:solidFill>
                <a:latin typeface="Times New Roman"/>
                <a:ea typeface="DejaVu Sans"/>
              </a:rPr>
              <a:t>the expected  statistical (sysematic) precision  for </a:t>
            </a:r>
            <a:r>
              <a:rPr b="0" i="1" lang="el-GR" sz="2400" spc="-1" strike="noStrike">
                <a:solidFill>
                  <a:srgbClr val="000000"/>
                </a:solidFill>
                <a:latin typeface="Times New Roman"/>
                <a:ea typeface="DejaVu Sans"/>
              </a:rPr>
              <a:t>π</a:t>
            </a:r>
            <a:r>
              <a:rPr b="0" i="1" lang="en-GB" sz="2400" spc="-1" strike="noStrike">
                <a:solidFill>
                  <a:srgbClr val="000000"/>
                </a:solidFill>
                <a:latin typeface="Times New Roman"/>
                <a:ea typeface="DejaVu Sans"/>
              </a:rPr>
              <a:t>K</a:t>
            </a:r>
            <a:r>
              <a:rPr b="0" lang="en-GB" sz="2400" spc="-1" strike="noStrike">
                <a:solidFill>
                  <a:srgbClr val="000000"/>
                </a:solidFill>
                <a:latin typeface="Times New Roman"/>
                <a:ea typeface="DejaVu Sans"/>
              </a:rPr>
              <a:t> scattering length </a:t>
            </a:r>
            <a:r>
              <a:rPr b="0" lang="en-US" sz="2400" spc="-1" strike="noStrike">
                <a:solidFill>
                  <a:srgbClr val="000000"/>
                </a:solidFill>
                <a:latin typeface="Times New Roman"/>
                <a:ea typeface="DejaVu Sans"/>
              </a:rPr>
              <a:t> </a:t>
            </a:r>
            <a:r>
              <a:rPr b="1" lang="en-US" sz="2400" spc="-1" strike="noStrike">
                <a:solidFill>
                  <a:srgbClr val="000000"/>
                </a:solidFill>
                <a:latin typeface="Times New Roman"/>
                <a:ea typeface="DejaVu Sans"/>
              </a:rPr>
              <a:t>|</a:t>
            </a:r>
            <a:r>
              <a:rPr b="1" i="1" lang="en-US" sz="2400" spc="-1" strike="noStrike">
                <a:solidFill>
                  <a:srgbClr val="000000"/>
                </a:solidFill>
                <a:latin typeface="Times New Roman"/>
                <a:ea typeface="DejaVu Sans"/>
              </a:rPr>
              <a:t>a</a:t>
            </a:r>
            <a:r>
              <a:rPr b="1" lang="en-US" sz="2400" spc="-1" strike="noStrike" baseline="-25000">
                <a:solidFill>
                  <a:srgbClr val="000000"/>
                </a:solidFill>
                <a:latin typeface="Times New Roman"/>
                <a:ea typeface="DejaVu Sans"/>
              </a:rPr>
              <a:t>1/2</a:t>
            </a:r>
            <a:r>
              <a:rPr b="1" lang="en-US" sz="2400" spc="-1" strike="noStrike">
                <a:solidFill>
                  <a:srgbClr val="000000"/>
                </a:solidFill>
                <a:latin typeface="Times New Roman"/>
                <a:ea typeface="DejaVu Sans"/>
              </a:rPr>
              <a:t>-</a:t>
            </a:r>
            <a:r>
              <a:rPr b="1" i="1" lang="en-US" sz="2400" spc="-1" strike="noStrike">
                <a:solidFill>
                  <a:srgbClr val="000000"/>
                </a:solidFill>
                <a:latin typeface="Times New Roman"/>
                <a:ea typeface="DejaVu Sans"/>
              </a:rPr>
              <a:t>a</a:t>
            </a:r>
            <a:r>
              <a:rPr b="1" lang="en-US" sz="2400" spc="-1" strike="noStrike" baseline="-25000">
                <a:solidFill>
                  <a:srgbClr val="000000"/>
                </a:solidFill>
                <a:latin typeface="Times New Roman"/>
                <a:ea typeface="DejaVu Sans"/>
              </a:rPr>
              <a:t>3/2</a:t>
            </a:r>
            <a:r>
              <a:rPr b="1" lang="en-US" sz="2400" spc="-1" strike="noStrike">
                <a:solidFill>
                  <a:srgbClr val="000000"/>
                </a:solidFill>
                <a:latin typeface="Times New Roman"/>
                <a:ea typeface="DejaVu Sans"/>
              </a:rPr>
              <a:t>|</a:t>
            </a:r>
            <a:r>
              <a:rPr b="0" lang="en-US" sz="2400" spc="-1" strike="noStrike">
                <a:solidFill>
                  <a:srgbClr val="000000"/>
                </a:solidFill>
                <a:latin typeface="Times New Roman"/>
                <a:ea typeface="DejaVu Sans"/>
              </a:rPr>
              <a:t> </a:t>
            </a:r>
            <a:r>
              <a:rPr b="0" lang="en-GB" sz="2400" spc="-1" strike="noStrike">
                <a:solidFill>
                  <a:srgbClr val="000000"/>
                </a:solidFill>
                <a:latin typeface="Times New Roman"/>
                <a:ea typeface="DejaVu Sans"/>
              </a:rPr>
              <a:t>is </a:t>
            </a:r>
            <a:r>
              <a:rPr b="0" lang="en-GB" sz="2400" spc="-1" strike="noStrike">
                <a:solidFill>
                  <a:srgbClr val="c00000"/>
                </a:solidFill>
                <a:latin typeface="Times New Roman"/>
                <a:ea typeface="DejaVu Sans"/>
              </a:rPr>
              <a:t>~5% (2%). </a:t>
            </a:r>
            <a:r>
              <a:rPr b="0" lang="en-GB" sz="2400" spc="-1" strike="noStrike">
                <a:solidFill>
                  <a:srgbClr val="000000"/>
                </a:solidFill>
                <a:latin typeface="Times New Roman"/>
                <a:ea typeface="DejaVu Sans"/>
              </a:rPr>
              <a:t>(The DIRAC error is </a:t>
            </a:r>
            <a:r>
              <a:rPr b="0" lang="en-GB" sz="2400" spc="-1" strike="noStrike">
                <a:solidFill>
                  <a:srgbClr val="ff0000"/>
                </a:solidFill>
                <a:latin typeface="Times New Roman"/>
                <a:ea typeface="DejaVu Sans"/>
              </a:rPr>
              <a:t>34%</a:t>
            </a:r>
            <a:r>
              <a:rPr b="0" lang="en-GB" sz="2400" spc="-1" strike="noStrike">
                <a:solidFill>
                  <a:srgbClr val="000000"/>
                </a:solidFill>
                <a:latin typeface="Times New Roman"/>
                <a:ea typeface="DejaVu Sans"/>
              </a:rPr>
              <a:t>). It allows </a:t>
            </a:r>
            <a:r>
              <a:rPr b="0" lang="en-US" sz="2400" spc="-1" strike="noStrike">
                <a:solidFill>
                  <a:srgbClr val="c00000"/>
                </a:solidFill>
                <a:latin typeface="Times New Roman"/>
                <a:ea typeface="DejaVu Sans"/>
              </a:rPr>
              <a:t>to check with the same accuracy predictions of the total </a:t>
            </a:r>
            <a:r>
              <a:rPr b="0" lang="en-US" sz="2400" spc="-1" strike="noStrike">
                <a:solidFill>
                  <a:srgbClr val="c00000"/>
                </a:solidFill>
                <a:latin typeface="Script MT Bold"/>
                <a:ea typeface="DejaVu Sans"/>
              </a:rPr>
              <a:t>L</a:t>
            </a:r>
            <a:r>
              <a:rPr b="0" lang="en-US" sz="2400" spc="-1" strike="noStrike">
                <a:solidFill>
                  <a:srgbClr val="c00000"/>
                </a:solidFill>
                <a:latin typeface="Times New Roman"/>
                <a:ea typeface="DejaVu Sans"/>
              </a:rPr>
              <a:t>(3) QCD Lagrangian based on the chiral </a:t>
            </a:r>
            <a:r>
              <a:rPr b="0" i="1" lang="en-US" sz="2400" spc="-1" strike="noStrike">
                <a:solidFill>
                  <a:srgbClr val="c00000"/>
                </a:solidFill>
                <a:latin typeface="Times New Roman"/>
                <a:ea typeface="DejaVu Sans"/>
              </a:rPr>
              <a:t>SU(3)</a:t>
            </a:r>
            <a:r>
              <a:rPr b="0" i="1" lang="en-US" sz="2400" spc="-1" strike="noStrike" baseline="-25000">
                <a:solidFill>
                  <a:srgbClr val="c00000"/>
                </a:solidFill>
                <a:latin typeface="Times New Roman"/>
                <a:ea typeface="DejaVu Sans"/>
              </a:rPr>
              <a:t>L</a:t>
            </a:r>
            <a:r>
              <a:rPr b="0" i="1" lang="en-US" sz="2400" spc="-1" strike="noStrike">
                <a:solidFill>
                  <a:srgbClr val="c00000"/>
                </a:solidFill>
                <a:latin typeface="Times New Roman"/>
                <a:ea typeface="DejaVu Sans"/>
              </a:rPr>
              <a:t>*SU(3)</a:t>
            </a:r>
            <a:r>
              <a:rPr b="0" i="1" lang="en-US" sz="2400" spc="-1" strike="noStrike" baseline="-25000">
                <a:solidFill>
                  <a:srgbClr val="c00000"/>
                </a:solidFill>
                <a:latin typeface="Times New Roman"/>
                <a:ea typeface="DejaVu Sans"/>
              </a:rPr>
              <a:t>R</a:t>
            </a:r>
            <a:r>
              <a:rPr b="0" lang="en-US" sz="2400" spc="-1" strike="noStrike">
                <a:solidFill>
                  <a:srgbClr val="c00000"/>
                </a:solidFill>
                <a:latin typeface="Times New Roman"/>
                <a:ea typeface="DejaVu Sans"/>
              </a:rPr>
              <a:t> symmetry breaking.</a:t>
            </a:r>
            <a:endParaRPr b="0" lang="en-GB" sz="2400" spc="-1" strike="noStrike">
              <a:latin typeface="Arial"/>
            </a:endParaRPr>
          </a:p>
        </p:txBody>
      </p:sp>
      <p:sp>
        <p:nvSpPr>
          <p:cNvPr id="1384"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2600" spc="-1" strike="noStrike">
                <a:solidFill>
                  <a:srgbClr val="c00000"/>
                </a:solidFill>
                <a:latin typeface="Times New Roman"/>
                <a:ea typeface="DejaVu Sans"/>
              </a:rPr>
              <a:t>Measurement of the </a:t>
            </a:r>
            <a:r>
              <a:rPr b="1" i="1" lang="el-GR" sz="2600" spc="-1" strike="noStrike">
                <a:solidFill>
                  <a:srgbClr val="c00000"/>
                </a:solidFill>
                <a:latin typeface="Times New Roman"/>
                <a:ea typeface="DejaVu Sans"/>
              </a:rPr>
              <a:t>π</a:t>
            </a:r>
            <a:r>
              <a:rPr b="1" i="1" lang="en-US" sz="2600" spc="-1" strike="noStrike">
                <a:solidFill>
                  <a:srgbClr val="c00000"/>
                </a:solidFill>
                <a:latin typeface="Times New Roman"/>
                <a:ea typeface="DejaVu Sans"/>
              </a:rPr>
              <a:t>K and </a:t>
            </a:r>
            <a:r>
              <a:rPr b="1" i="1" lang="el-GR" sz="2600" spc="-1" strike="noStrike">
                <a:solidFill>
                  <a:srgbClr val="c00000"/>
                </a:solidFill>
                <a:latin typeface="Times New Roman"/>
                <a:ea typeface="DejaVu Sans"/>
              </a:rPr>
              <a:t>π</a:t>
            </a:r>
            <a:r>
              <a:rPr b="1" i="1" lang="en-US" sz="2600" spc="-1" strike="noStrike" baseline="30000">
                <a:solidFill>
                  <a:srgbClr val="c00000"/>
                </a:solidFill>
                <a:latin typeface="Times New Roman"/>
                <a:ea typeface="DejaVu Sans"/>
              </a:rPr>
              <a:t>+</a:t>
            </a:r>
            <a:r>
              <a:rPr b="1" i="1" lang="el-GR" sz="2600" spc="-1" strike="noStrike">
                <a:solidFill>
                  <a:srgbClr val="c00000"/>
                </a:solidFill>
                <a:latin typeface="Times New Roman"/>
                <a:ea typeface="DejaVu Sans"/>
              </a:rPr>
              <a:t>π</a:t>
            </a:r>
            <a:r>
              <a:rPr b="1" i="1" lang="en-US" sz="2600" spc="-1" strike="noStrike" baseline="30000">
                <a:solidFill>
                  <a:srgbClr val="c00000"/>
                </a:solidFill>
                <a:latin typeface="Times New Roman"/>
                <a:ea typeface="DejaVu Sans"/>
              </a:rPr>
              <a:t>-</a:t>
            </a:r>
            <a:r>
              <a:rPr b="1" i="1" lang="en-US" sz="2600" spc="-1" strike="noStrike">
                <a:solidFill>
                  <a:srgbClr val="c00000"/>
                </a:solidFill>
                <a:latin typeface="Times New Roman"/>
                <a:ea typeface="DejaVu Sans"/>
              </a:rPr>
              <a:t> scattering length on SPS CERN</a:t>
            </a:r>
            <a:endParaRPr b="0" lang="en-GB" sz="26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385" name="Table 12"/>
          <p:cNvGraphicFramePr/>
          <p:nvPr/>
        </p:nvGraphicFramePr>
        <p:xfrm>
          <a:off x="28080" y="1965960"/>
          <a:ext cx="9119160" cy="370440"/>
        </p:xfrm>
        <a:graphic>
          <a:graphicData uri="http://schemas.openxmlformats.org/drawingml/2006/table">
            <a:tbl>
              <a:tblPr/>
              <a:tblGrid>
                <a:gridCol w="1523520"/>
                <a:gridCol w="936000"/>
                <a:gridCol w="1800000"/>
                <a:gridCol w="4860000"/>
              </a:tblGrid>
              <a:tr h="370800">
                <a:tc>
                  <a:txBody>
                    <a:bodyPr anchor="t">
                      <a:noAutofit/>
                    </a:bodyPr>
                    <a:p>
                      <a:pPr algn="ctr">
                        <a:lnSpc>
                          <a:spcPct val="100000"/>
                        </a:lnSpc>
                        <a:buNone/>
                      </a:pPr>
                      <a:r>
                        <a:rPr b="1" lang="en-US" sz="1800" spc="-1" strike="noStrike">
                          <a:solidFill>
                            <a:srgbClr val="000000"/>
                          </a:solidFill>
                          <a:latin typeface="Times New Roman"/>
                          <a:ea typeface="DejaVu Sans"/>
                        </a:rPr>
                        <a:t>Lattice calculations</a:t>
                      </a:r>
                      <a:endParaRPr b="0" lang="en-GB" sz="1800" spc="-1" strike="noStrike">
                        <a:latin typeface="Arial"/>
                      </a:endParaRPr>
                    </a:p>
                    <a:p>
                      <a:pPr algn="ctr">
                        <a:lnSpc>
                          <a:spcPct val="100000"/>
                        </a:lnSpc>
                        <a:buNone/>
                        <a:tabLst>
                          <a:tab algn="l" pos="0"/>
                        </a:tabLst>
                      </a:pPr>
                      <a:r>
                        <a:rPr b="1" lang="en-US" sz="1800" spc="-1" strike="noStrike">
                          <a:solidFill>
                            <a:srgbClr val="00b050"/>
                          </a:solidFill>
                          <a:latin typeface="Times New Roman"/>
                          <a:ea typeface="DejaVu Sans"/>
                        </a:rPr>
                        <a:t>ChPT</a:t>
                      </a:r>
                      <a:endParaRPr b="0" lang="en-GB" sz="1800" spc="-1" strike="noStrike">
                        <a:latin typeface="Arial"/>
                      </a:endParaRPr>
                    </a:p>
                    <a:p>
                      <a:pPr algn="ctr">
                        <a:lnSpc>
                          <a:spcPct val="150000"/>
                        </a:lnSpc>
                        <a:buNone/>
                        <a:tabLst>
                          <a:tab algn="l" pos="0"/>
                        </a:tabLst>
                      </a:pPr>
                      <a:r>
                        <a:rPr b="0" lang="en-US" sz="1800" spc="-1" strike="noStrike">
                          <a:solidFill>
                            <a:srgbClr val="000000"/>
                          </a:solidFill>
                          <a:latin typeface="Times New Roman"/>
                          <a:ea typeface="DejaVu Sans"/>
                        </a:rPr>
                        <a:t>  </a:t>
                      </a:r>
                      <a:endParaRPr b="0" lang="en-GB"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gn="ctr">
                        <a:lnSpc>
                          <a:spcPct val="100000"/>
                        </a:lnSpc>
                        <a:buNone/>
                      </a:pPr>
                      <a:r>
                        <a:rPr b="0" i="1" lang="en-US" sz="1800" spc="-1" strike="noStrike">
                          <a:solidFill>
                            <a:srgbClr val="000000"/>
                          </a:solidFill>
                          <a:latin typeface="Times New Roman"/>
                          <a:ea typeface="DejaVu Sans"/>
                        </a:rPr>
                        <a:t>a</a:t>
                      </a:r>
                      <a:r>
                        <a:rPr b="0" i="1" lang="en-US" sz="1800" spc="-1" strike="noStrike" baseline="-25000">
                          <a:solidFill>
                            <a:srgbClr val="000000"/>
                          </a:solidFill>
                          <a:latin typeface="Times New Roman"/>
                          <a:ea typeface="DejaVu Sans"/>
                        </a:rPr>
                        <a:t>0</a:t>
                      </a:r>
                      <a:r>
                        <a:rPr b="0" lang="en-US" sz="1800" spc="-1" strike="noStrike">
                          <a:solidFill>
                            <a:srgbClr val="000000"/>
                          </a:solidFill>
                          <a:latin typeface="Times New Roman"/>
                          <a:ea typeface="DejaVu Sans"/>
                        </a:rPr>
                        <a:t> </a:t>
                      </a:r>
                      <a:endParaRPr b="0" lang="en-GB" sz="1800" spc="-1" strike="noStrike">
                        <a:latin typeface="Arial"/>
                      </a:endParaRPr>
                    </a:p>
                    <a:p>
                      <a:pPr algn="ctr">
                        <a:lnSpc>
                          <a:spcPct val="100000"/>
                        </a:lnSpc>
                        <a:buNone/>
                      </a:pPr>
                      <a:r>
                        <a:rPr b="0" i="1" lang="en-US" sz="1800" spc="-1" strike="noStrike">
                          <a:solidFill>
                            <a:srgbClr val="000000"/>
                          </a:solidFill>
                          <a:latin typeface="Times New Roman"/>
                          <a:ea typeface="DejaVu Sans"/>
                        </a:rPr>
                        <a:t>a</a:t>
                      </a:r>
                      <a:r>
                        <a:rPr b="0" i="1" lang="en-US" sz="1800" spc="-1" strike="noStrike" baseline="-25000">
                          <a:solidFill>
                            <a:srgbClr val="000000"/>
                          </a:solidFill>
                          <a:latin typeface="Times New Roman"/>
                          <a:ea typeface="DejaVu Sans"/>
                        </a:rPr>
                        <a:t>2</a:t>
                      </a:r>
                      <a:r>
                        <a:rPr b="0" lang="en-US" sz="1800" spc="-1" strike="noStrike">
                          <a:solidFill>
                            <a:srgbClr val="000000"/>
                          </a:solidFill>
                          <a:latin typeface="Times New Roman"/>
                          <a:ea typeface="DejaVu Sans"/>
                        </a:rPr>
                        <a:t> </a:t>
                      </a:r>
                      <a:endParaRPr b="0" lang="en-GB" sz="1800" spc="-1" strike="noStrike">
                        <a:latin typeface="Arial"/>
                      </a:endParaRPr>
                    </a:p>
                    <a:p>
                      <a:pPr algn="ctr">
                        <a:lnSpc>
                          <a:spcPct val="100000"/>
                        </a:lnSpc>
                        <a:buNone/>
                      </a:pPr>
                      <a:endParaRPr b="0" lang="en-GB" sz="1800" spc="-1" strike="noStrike">
                        <a:latin typeface="Arial"/>
                      </a:endParaRPr>
                    </a:p>
                    <a:p>
                      <a:pPr algn="ctr">
                        <a:lnSpc>
                          <a:spcPct val="100000"/>
                        </a:lnSpc>
                        <a:buNone/>
                        <a:tabLst>
                          <a:tab algn="l" pos="0"/>
                        </a:tabLst>
                      </a:pPr>
                      <a:r>
                        <a:rPr b="0" i="1" lang="en-US" sz="1800" spc="-1" strike="noStrike">
                          <a:solidFill>
                            <a:srgbClr val="000000"/>
                          </a:solidFill>
                          <a:latin typeface="Times New Roman"/>
                          <a:ea typeface="DejaVu Sans"/>
                        </a:rPr>
                        <a:t>a</a:t>
                      </a:r>
                      <a:r>
                        <a:rPr b="0" i="1" lang="en-US" sz="1800" spc="-1" strike="noStrike" baseline="-25000">
                          <a:solidFill>
                            <a:srgbClr val="000000"/>
                          </a:solidFill>
                          <a:latin typeface="Times New Roman"/>
                          <a:ea typeface="DejaVu Sans"/>
                        </a:rPr>
                        <a:t>0</a:t>
                      </a:r>
                      <a:r>
                        <a:rPr b="0" lang="en-US" sz="1800" spc="-1" strike="noStrike">
                          <a:solidFill>
                            <a:srgbClr val="000000"/>
                          </a:solidFill>
                          <a:latin typeface="Times New Roman"/>
                          <a:ea typeface="DejaVu Sans"/>
                        </a:rPr>
                        <a:t> </a:t>
                      </a:r>
                      <a:r>
                        <a:rPr b="0" lang="en-US" sz="1400" spc="-1" strike="noStrike">
                          <a:solidFill>
                            <a:srgbClr val="000000"/>
                          </a:solidFill>
                          <a:latin typeface="Times New Roman"/>
                          <a:ea typeface="DejaVu Sans"/>
                        </a:rPr>
                        <a:t>and</a:t>
                      </a:r>
                      <a:r>
                        <a:rPr b="0" lang="en-US" sz="1800" spc="-1" strike="noStrike">
                          <a:solidFill>
                            <a:srgbClr val="000000"/>
                          </a:solidFill>
                          <a:latin typeface="Times New Roman"/>
                          <a:ea typeface="DejaVu Sans"/>
                        </a:rPr>
                        <a:t> </a:t>
                      </a:r>
                      <a:r>
                        <a:rPr b="0" i="1" lang="en-US" sz="1800" spc="-1" strike="noStrike">
                          <a:solidFill>
                            <a:srgbClr val="000000"/>
                          </a:solidFill>
                          <a:latin typeface="Times New Roman"/>
                          <a:ea typeface="DejaVu Sans"/>
                        </a:rPr>
                        <a:t>a</a:t>
                      </a:r>
                      <a:r>
                        <a:rPr b="0" i="1" lang="en-US" sz="1800" spc="-1" strike="noStrike" baseline="-25000">
                          <a:solidFill>
                            <a:srgbClr val="000000"/>
                          </a:solidFill>
                          <a:latin typeface="Times New Roman"/>
                          <a:ea typeface="DejaVu Sans"/>
                        </a:rPr>
                        <a:t>2</a:t>
                      </a:r>
                      <a:r>
                        <a:rPr b="0" lang="en-US" sz="1800" spc="-1" strike="noStrike">
                          <a:solidFill>
                            <a:srgbClr val="000000"/>
                          </a:solidFill>
                          <a:latin typeface="Times New Roman"/>
                          <a:ea typeface="DejaVu Sans"/>
                        </a:rPr>
                        <a:t> </a:t>
                      </a:r>
                      <a:endParaRPr b="0" lang="en-GB" sz="1800" spc="-1" strike="noStrike">
                        <a:latin typeface="Arial"/>
                      </a:endParaRPr>
                    </a:p>
                    <a:p>
                      <a:pPr algn="ctr">
                        <a:lnSpc>
                          <a:spcPct val="100000"/>
                        </a:lnSpc>
                        <a:buNone/>
                        <a:tabLst>
                          <a:tab algn="l" pos="0"/>
                        </a:tabLst>
                      </a:pPr>
                      <a:r>
                        <a:rPr b="0" i="1" lang="en-US" sz="1800" spc="-1" strike="noStrike">
                          <a:solidFill>
                            <a:srgbClr val="000000"/>
                          </a:solidFill>
                          <a:latin typeface="Times New Roman"/>
                          <a:ea typeface="DejaVu Sans"/>
                        </a:rPr>
                        <a:t>a</a:t>
                      </a:r>
                      <a:r>
                        <a:rPr b="0" i="1" lang="en-US" sz="1800" spc="-1" strike="noStrike" baseline="-25000">
                          <a:solidFill>
                            <a:srgbClr val="000000"/>
                          </a:solidFill>
                          <a:latin typeface="Times New Roman"/>
                          <a:ea typeface="DejaVu Sans"/>
                        </a:rPr>
                        <a:t>0</a:t>
                      </a:r>
                      <a:r>
                        <a:rPr b="0" i="1" lang="en-US" sz="1800" spc="-1" strike="noStrike">
                          <a:solidFill>
                            <a:srgbClr val="000000"/>
                          </a:solidFill>
                          <a:latin typeface="Times New Roman"/>
                          <a:ea typeface="DejaVu Sans"/>
                        </a:rPr>
                        <a:t>-a</a:t>
                      </a:r>
                      <a:r>
                        <a:rPr b="0" i="1" lang="en-US" sz="1800" spc="-1" strike="noStrike" baseline="-25000">
                          <a:solidFill>
                            <a:srgbClr val="000000"/>
                          </a:solidFill>
                          <a:latin typeface="Times New Roman"/>
                          <a:ea typeface="DejaVu Sans"/>
                        </a:rPr>
                        <a:t>2</a:t>
                      </a:r>
                      <a:r>
                        <a:rPr b="0" lang="en-US" sz="1800" spc="-1" strike="noStrike">
                          <a:solidFill>
                            <a:srgbClr val="000000"/>
                          </a:solidFill>
                          <a:latin typeface="Times New Roman"/>
                          <a:ea typeface="DejaVu Sans"/>
                        </a:rPr>
                        <a:t> </a:t>
                      </a:r>
                      <a:endParaRPr b="0" lang="en-GB"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gn="ctr">
                        <a:lnSpc>
                          <a:spcPct val="100000"/>
                        </a:lnSpc>
                        <a:buNone/>
                      </a:pPr>
                      <a:r>
                        <a:rPr b="0" lang="en-US" sz="1800" spc="-1" strike="noStrike">
                          <a:solidFill>
                            <a:srgbClr val="c00000"/>
                          </a:solidFill>
                          <a:latin typeface="Times New Roman"/>
                          <a:ea typeface="DejaVu Sans"/>
                        </a:rPr>
                        <a:t> </a:t>
                      </a:r>
                      <a:r>
                        <a:rPr b="0" lang="en-US" sz="1600" spc="-1" strike="noStrike">
                          <a:solidFill>
                            <a:srgbClr val="c00000"/>
                          </a:solidFill>
                          <a:latin typeface="Times New Roman"/>
                          <a:ea typeface="DejaVu Sans"/>
                        </a:rPr>
                        <a:t>4-10% </a:t>
                      </a:r>
                      <a:r>
                        <a:rPr b="0" lang="en-US" sz="1600" spc="-1" strike="noStrike">
                          <a:solidFill>
                            <a:srgbClr val="000000"/>
                          </a:solidFill>
                          <a:latin typeface="Times New Roman"/>
                          <a:ea typeface="DejaVu Sans"/>
                        </a:rPr>
                        <a:t>precision</a:t>
                      </a:r>
                      <a:r>
                        <a:rPr b="0" lang="en-US" sz="1600" spc="-1" strike="noStrike">
                          <a:solidFill>
                            <a:srgbClr val="c00000"/>
                          </a:solidFill>
                          <a:latin typeface="Times New Roman"/>
                          <a:ea typeface="DejaVu Sans"/>
                        </a:rPr>
                        <a:t> </a:t>
                      </a:r>
                      <a:endParaRPr b="0" lang="en-GB" sz="1600" spc="-1" strike="noStrike">
                        <a:latin typeface="Arial"/>
                      </a:endParaRPr>
                    </a:p>
                    <a:p>
                      <a:pPr algn="ctr">
                        <a:lnSpc>
                          <a:spcPct val="100000"/>
                        </a:lnSpc>
                        <a:buNone/>
                      </a:pPr>
                      <a:r>
                        <a:rPr b="0" lang="en-US" sz="1600" spc="-1" strike="noStrike">
                          <a:solidFill>
                            <a:srgbClr val="c00000"/>
                          </a:solidFill>
                          <a:latin typeface="Times New Roman"/>
                          <a:ea typeface="DejaVu Sans"/>
                        </a:rPr>
                        <a:t>~1% </a:t>
                      </a:r>
                      <a:r>
                        <a:rPr b="0" lang="en-US" sz="1600" spc="-1" strike="noStrike">
                          <a:solidFill>
                            <a:srgbClr val="000000"/>
                          </a:solidFill>
                          <a:latin typeface="Times New Roman"/>
                          <a:ea typeface="DejaVu Sans"/>
                        </a:rPr>
                        <a:t>precision</a:t>
                      </a:r>
                      <a:endParaRPr b="0" lang="en-GB" sz="1600" spc="-1" strike="noStrike">
                        <a:latin typeface="Arial"/>
                      </a:endParaRPr>
                    </a:p>
                    <a:p>
                      <a:pPr algn="ctr">
                        <a:lnSpc>
                          <a:spcPct val="100000"/>
                        </a:lnSpc>
                        <a:buNone/>
                      </a:pPr>
                      <a:endParaRPr b="0" lang="en-GB" sz="1600" spc="-1" strike="noStrike">
                        <a:latin typeface="Arial"/>
                      </a:endParaRPr>
                    </a:p>
                    <a:p>
                      <a:pPr algn="ctr">
                        <a:lnSpc>
                          <a:spcPct val="100000"/>
                        </a:lnSpc>
                        <a:buNone/>
                      </a:pPr>
                      <a:r>
                        <a:rPr b="0" lang="en-US" sz="1600" spc="-1" strike="noStrike">
                          <a:solidFill>
                            <a:srgbClr val="00b050"/>
                          </a:solidFill>
                          <a:latin typeface="Times New Roman"/>
                          <a:ea typeface="DejaVu Sans"/>
                        </a:rPr>
                        <a:t>2.3% precision</a:t>
                      </a:r>
                      <a:endParaRPr b="0" lang="en-GB" sz="1600" spc="-1" strike="noStrike">
                        <a:latin typeface="Arial"/>
                      </a:endParaRPr>
                    </a:p>
                    <a:p>
                      <a:pPr algn="ctr">
                        <a:lnSpc>
                          <a:spcPct val="100000"/>
                        </a:lnSpc>
                        <a:buNone/>
                        <a:tabLst>
                          <a:tab algn="l" pos="0"/>
                        </a:tabLst>
                      </a:pPr>
                      <a:r>
                        <a:rPr b="0" lang="en-US" sz="1600" spc="-1" strike="noStrike">
                          <a:solidFill>
                            <a:srgbClr val="00b050"/>
                          </a:solidFill>
                          <a:latin typeface="Times New Roman"/>
                          <a:ea typeface="DejaVu Sans"/>
                        </a:rPr>
                        <a:t>1.5% precision</a:t>
                      </a:r>
                      <a:endParaRPr b="0" lang="en-GB" sz="16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nSpc>
                          <a:spcPct val="100000"/>
                        </a:lnSpc>
                        <a:buNone/>
                      </a:pPr>
                      <a:r>
                        <a:rPr b="0" lang="en-US" sz="1800" spc="-1" strike="noStrike">
                          <a:solidFill>
                            <a:srgbClr val="c00000"/>
                          </a:solidFill>
                          <a:latin typeface="Times New Roman"/>
                          <a:ea typeface="DejaVu Sans"/>
                        </a:rPr>
                        <a:t>K.Sasaki et al., </a:t>
                      </a:r>
                      <a:r>
                        <a:rPr b="0" lang="en-US" sz="1800" spc="-1" strike="noStrike">
                          <a:solidFill>
                            <a:srgbClr val="000000"/>
                          </a:solidFill>
                          <a:latin typeface="Times New Roman"/>
                          <a:ea typeface="DejaVu Sans"/>
                        </a:rPr>
                        <a:t>Phys.Rev. 2014, </a:t>
                      </a:r>
                      <a:r>
                        <a:rPr b="0" lang="en-US" sz="1800" spc="-1" strike="noStrike">
                          <a:solidFill>
                            <a:srgbClr val="c00000"/>
                          </a:solidFill>
                          <a:latin typeface="Times New Roman"/>
                          <a:ea typeface="DejaVu Sans"/>
                        </a:rPr>
                        <a:t>Z.Fu, </a:t>
                      </a:r>
                      <a:r>
                        <a:rPr b="0" lang="en-US" sz="1800" spc="-1" strike="noStrike">
                          <a:solidFill>
                            <a:srgbClr val="000000"/>
                          </a:solidFill>
                          <a:latin typeface="Times New Roman"/>
                          <a:ea typeface="DejaVu Sans"/>
                        </a:rPr>
                        <a:t>Phys.Rev.(2013), </a:t>
                      </a:r>
                      <a:r>
                        <a:rPr b="0" lang="en-US" sz="1800" spc="-1" strike="noStrike">
                          <a:solidFill>
                            <a:srgbClr val="c00000"/>
                          </a:solidFill>
                          <a:latin typeface="Times New Roman"/>
                          <a:ea typeface="DejaVu Sans"/>
                        </a:rPr>
                        <a:t>C.Lang et al</a:t>
                      </a:r>
                      <a:r>
                        <a:rPr b="0" lang="en-US" sz="1800" spc="-1" strike="noStrike">
                          <a:solidFill>
                            <a:srgbClr val="000000"/>
                          </a:solidFill>
                          <a:latin typeface="Times New Roman"/>
                          <a:ea typeface="DejaVu Sans"/>
                        </a:rPr>
                        <a:t>.,Phys.Rev.(2012), </a:t>
                      </a:r>
                      <a:r>
                        <a:rPr b="0" lang="en-US" sz="1800" spc="-1" strike="noStrike">
                          <a:solidFill>
                            <a:srgbClr val="c00000"/>
                          </a:solidFill>
                          <a:latin typeface="Times New Roman"/>
                          <a:ea typeface="DejaVu Sans"/>
                        </a:rPr>
                        <a:t>Feng et al., </a:t>
                      </a:r>
                      <a:r>
                        <a:rPr b="0" lang="en-US" sz="1800" spc="-1" strike="noStrike">
                          <a:solidFill>
                            <a:srgbClr val="000000"/>
                          </a:solidFill>
                          <a:latin typeface="Times New Roman"/>
                          <a:ea typeface="DejaVu Sans"/>
                        </a:rPr>
                        <a:t>Phys. Lett.(2010), </a:t>
                      </a:r>
                      <a:r>
                        <a:rPr b="0" lang="en-US" sz="1800" spc="-1" strike="noStrike">
                          <a:solidFill>
                            <a:srgbClr val="c00000"/>
                          </a:solidFill>
                          <a:latin typeface="Times New Roman"/>
                          <a:ea typeface="DejaVu Sans"/>
                        </a:rPr>
                        <a:t>T.Yagy at al</a:t>
                      </a:r>
                      <a:r>
                        <a:rPr b="0" lang="en-US" sz="1800" spc="-1" strike="noStrike">
                          <a:solidFill>
                            <a:srgbClr val="000000"/>
                          </a:solidFill>
                          <a:latin typeface="Times New Roman"/>
                          <a:ea typeface="DejaVu Sans"/>
                        </a:rPr>
                        <a:t>., arXiv:1108.2970, </a:t>
                      </a:r>
                      <a:r>
                        <a:rPr b="0" lang="en-US" sz="1800" spc="-1" strike="noStrike">
                          <a:solidFill>
                            <a:srgbClr val="c00000"/>
                          </a:solidFill>
                          <a:latin typeface="Times New Roman"/>
                          <a:ea typeface="DejaVu Sans"/>
                        </a:rPr>
                        <a:t>S.Beame et al</a:t>
                      </a:r>
                      <a:r>
                        <a:rPr b="0" lang="en-US" sz="1800" spc="-1" strike="noStrike">
                          <a:solidFill>
                            <a:srgbClr val="000000"/>
                          </a:solidFill>
                          <a:latin typeface="Times New Roman"/>
                          <a:ea typeface="DejaVu Sans"/>
                        </a:rPr>
                        <a:t>. Phys.Rev(2008)</a:t>
                      </a:r>
                      <a:endParaRPr b="0" lang="en-GB" sz="1800" spc="-1" strike="noStrike">
                        <a:latin typeface="Arial"/>
                      </a:endParaRPr>
                    </a:p>
                    <a:p>
                      <a:pPr>
                        <a:lnSpc>
                          <a:spcPct val="100000"/>
                        </a:lnSpc>
                        <a:buNone/>
                        <a:tabLst>
                          <a:tab algn="l" pos="0"/>
                        </a:tabLst>
                      </a:pPr>
                      <a:r>
                        <a:rPr b="0" lang="en-US" sz="1800" spc="-1" strike="noStrike">
                          <a:solidFill>
                            <a:srgbClr val="00b050"/>
                          </a:solidFill>
                          <a:latin typeface="Times New Roman"/>
                          <a:ea typeface="DejaVu Sans"/>
                        </a:rPr>
                        <a:t>Colangelo et al. Nucl.Phys.(2001)</a:t>
                      </a:r>
                      <a:endParaRPr b="0" lang="en-GB"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graphicFrame>
        <p:nvGraphicFramePr>
          <p:cNvPr id="1386" name="Table 16"/>
          <p:cNvGraphicFramePr/>
          <p:nvPr/>
        </p:nvGraphicFramePr>
        <p:xfrm>
          <a:off x="28080" y="3429000"/>
          <a:ext cx="9105480" cy="3362760"/>
        </p:xfrm>
        <a:graphic>
          <a:graphicData uri="http://schemas.openxmlformats.org/drawingml/2006/table">
            <a:tbl>
              <a:tblPr/>
              <a:tblGrid>
                <a:gridCol w="1524960"/>
                <a:gridCol w="929880"/>
                <a:gridCol w="1800000"/>
                <a:gridCol w="4851000"/>
              </a:tblGrid>
              <a:tr h="1255320">
                <a:tc rowSpan="2">
                  <a:txBody>
                    <a:bodyPr anchor="t">
                      <a:noAutofit/>
                    </a:bodyPr>
                    <a:p>
                      <a:pPr algn="ctr">
                        <a:lnSpc>
                          <a:spcPct val="100000"/>
                        </a:lnSpc>
                        <a:buNone/>
                      </a:pPr>
                      <a:r>
                        <a:rPr b="1" lang="en-US" sz="1800" spc="-1" strike="noStrike">
                          <a:solidFill>
                            <a:srgbClr val="000000"/>
                          </a:solidFill>
                          <a:latin typeface="Times New Roman"/>
                          <a:ea typeface="DejaVu Sans"/>
                        </a:rPr>
                        <a:t>Experimental values</a:t>
                      </a:r>
                      <a:r>
                        <a:rPr b="0" lang="en-US" sz="1800" spc="-1" strike="noStrike">
                          <a:solidFill>
                            <a:srgbClr val="000000"/>
                          </a:solidFill>
                          <a:latin typeface="Times New Roman"/>
                          <a:ea typeface="DejaVu Sans"/>
                        </a:rPr>
                        <a:t> </a:t>
                      </a:r>
                      <a:endParaRPr b="0" lang="en-GB"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gn="ctr">
                        <a:lnSpc>
                          <a:spcPct val="100000"/>
                        </a:lnSpc>
                        <a:buNone/>
                      </a:pPr>
                      <a:r>
                        <a:rPr b="0" i="1" lang="en-US" sz="1800" spc="-1" strike="noStrike">
                          <a:solidFill>
                            <a:srgbClr val="000000"/>
                          </a:solidFill>
                          <a:latin typeface="Times New Roman"/>
                          <a:ea typeface="DejaVu Sans"/>
                        </a:rPr>
                        <a:t>a</a:t>
                      </a:r>
                      <a:r>
                        <a:rPr b="0" i="1" lang="en-US" sz="1800" spc="-1" strike="noStrike" baseline="-25000">
                          <a:solidFill>
                            <a:srgbClr val="000000"/>
                          </a:solidFill>
                          <a:latin typeface="Times New Roman"/>
                          <a:ea typeface="DejaVu Sans"/>
                        </a:rPr>
                        <a:t>0</a:t>
                      </a:r>
                      <a:r>
                        <a:rPr b="0" i="1" lang="en-US" sz="1800" spc="-1" strike="noStrike">
                          <a:solidFill>
                            <a:srgbClr val="000000"/>
                          </a:solidFill>
                          <a:latin typeface="Times New Roman"/>
                          <a:ea typeface="DejaVu Sans"/>
                        </a:rPr>
                        <a:t>-a</a:t>
                      </a:r>
                      <a:r>
                        <a:rPr b="0" i="1" lang="en-US" sz="1800" spc="-1" strike="noStrike" baseline="-25000">
                          <a:solidFill>
                            <a:srgbClr val="000000"/>
                          </a:solidFill>
                          <a:latin typeface="Times New Roman"/>
                          <a:ea typeface="DejaVu Sans"/>
                        </a:rPr>
                        <a:t>2</a:t>
                      </a:r>
                      <a:r>
                        <a:rPr b="0" lang="en-US" sz="1800" spc="-1" strike="noStrike">
                          <a:solidFill>
                            <a:srgbClr val="000000"/>
                          </a:solidFill>
                          <a:latin typeface="Times New Roman"/>
                          <a:ea typeface="DejaVu Sans"/>
                        </a:rPr>
                        <a:t> </a:t>
                      </a:r>
                      <a:endParaRPr b="0" lang="en-GB"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gn="ctr">
                        <a:lnSpc>
                          <a:spcPct val="100000"/>
                        </a:lnSpc>
                        <a:buNone/>
                        <a:tabLst>
                          <a:tab algn="l" pos="0"/>
                        </a:tabLst>
                      </a:pPr>
                      <a:r>
                        <a:rPr b="0" lang="en-US" sz="1800" spc="-1" strike="noStrike">
                          <a:solidFill>
                            <a:srgbClr val="c00000"/>
                          </a:solidFill>
                          <a:latin typeface="Times New Roman"/>
                          <a:ea typeface="DejaVu Sans"/>
                        </a:rPr>
                        <a:t>~ 4% </a:t>
                      </a:r>
                      <a:r>
                        <a:rPr b="0" lang="en-US" sz="1800" spc="-1" strike="noStrike">
                          <a:solidFill>
                            <a:srgbClr val="000000"/>
                          </a:solidFill>
                          <a:latin typeface="Times New Roman"/>
                          <a:ea typeface="DejaVu Sans"/>
                        </a:rPr>
                        <a:t>precision</a:t>
                      </a:r>
                      <a:endParaRPr b="0" lang="en-GB"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nSpc>
                          <a:spcPct val="100000"/>
                        </a:lnSpc>
                        <a:buNone/>
                      </a:pPr>
                      <a:r>
                        <a:rPr b="0" lang="en-US" sz="1800" spc="-1" strike="noStrike">
                          <a:solidFill>
                            <a:srgbClr val="c00000"/>
                          </a:solidFill>
                          <a:latin typeface="Times New Roman"/>
                          <a:ea typeface="DejaVu Sans"/>
                        </a:rPr>
                        <a:t>J.R.Bateley at al</a:t>
                      </a:r>
                      <a:r>
                        <a:rPr b="0" lang="en-US" sz="1800" spc="-1" strike="noStrike">
                          <a:solidFill>
                            <a:srgbClr val="000000"/>
                          </a:solidFill>
                          <a:latin typeface="Times New Roman"/>
                          <a:ea typeface="DejaVu Sans"/>
                        </a:rPr>
                        <a:t>., Eur. Phys. J. (2009), </a:t>
                      </a:r>
                      <a:endParaRPr b="0" lang="en-GB" sz="1800" spc="-1" strike="noStrike">
                        <a:latin typeface="Arial"/>
                      </a:endParaRPr>
                    </a:p>
                    <a:p>
                      <a:pPr>
                        <a:lnSpc>
                          <a:spcPct val="100000"/>
                        </a:lnSpc>
                        <a:buNone/>
                      </a:pP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K decay, cusp-effect.</a:t>
                      </a:r>
                      <a:endParaRPr b="0" lang="en-GB" sz="1800" spc="-1" strike="noStrike">
                        <a:latin typeface="Arial"/>
                      </a:endParaRPr>
                    </a:p>
                    <a:p>
                      <a:pPr>
                        <a:lnSpc>
                          <a:spcPct val="100000"/>
                        </a:lnSpc>
                        <a:buNone/>
                      </a:pPr>
                      <a:r>
                        <a:rPr b="0" lang="en-US" sz="1800" spc="-1" strike="noStrike">
                          <a:solidFill>
                            <a:srgbClr val="c00000"/>
                          </a:solidFill>
                          <a:latin typeface="Times New Roman"/>
                          <a:ea typeface="DejaVu Sans"/>
                        </a:rPr>
                        <a:t>Adeva et al</a:t>
                      </a:r>
                      <a:r>
                        <a:rPr b="0" lang="en-US" sz="1800" spc="-1" strike="noStrike">
                          <a:solidFill>
                            <a:srgbClr val="000000"/>
                          </a:solidFill>
                          <a:latin typeface="Times New Roman"/>
                          <a:ea typeface="DejaVu Sans"/>
                        </a:rPr>
                        <a:t>., Phys. Lett. (2011)</a:t>
                      </a:r>
                      <a:endParaRPr b="0" lang="en-GB" sz="1800" spc="-1" strike="noStrike">
                        <a:latin typeface="Arial"/>
                      </a:endParaRPr>
                    </a:p>
                    <a:p>
                      <a:pPr>
                        <a:lnSpc>
                          <a:spcPct val="100000"/>
                        </a:lnSpc>
                        <a:buNone/>
                      </a:pPr>
                      <a:r>
                        <a:rPr b="0" i="1" lang="el-GR" sz="1800" spc="-1" strike="noStrike">
                          <a:solidFill>
                            <a:srgbClr val="000000"/>
                          </a:solidFill>
                          <a:latin typeface="Times New Roman"/>
                          <a:ea typeface="DejaVu Sans"/>
                        </a:rPr>
                        <a:t>ππ</a:t>
                      </a:r>
                      <a:r>
                        <a:rPr b="0" i="1" lang="en-US" sz="1800" spc="-1" strike="noStrike">
                          <a:solidFill>
                            <a:srgbClr val="000000"/>
                          </a:solidFill>
                          <a:latin typeface="Times New Roman"/>
                          <a:ea typeface="DejaVu Sans"/>
                        </a:rPr>
                        <a:t>  </a:t>
                      </a:r>
                      <a:r>
                        <a:rPr b="0" lang="en-GB" sz="1800" spc="-1" strike="noStrike">
                          <a:solidFill>
                            <a:srgbClr val="000000"/>
                          </a:solidFill>
                          <a:latin typeface="Times New Roman"/>
                          <a:ea typeface="DejaVu Sans"/>
                        </a:rPr>
                        <a:t>atom lifetime measurement</a:t>
                      </a:r>
                      <a:endParaRPr b="0" lang="en-GB"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669960">
                <a:tc vMerge="1">
                  <a:tcPr anchor="t" marL="90000" marR="90000">
                    <a:lnL>
                      <a:noFill/>
                    </a:lnL>
                    <a:lnR>
                      <a:noFill/>
                    </a:lnR>
                    <a:lnT>
                      <a:noFill/>
                    </a:lnT>
                    <a:lnB>
                      <a:noFill/>
                    </a:lnB>
                    <a:solidFill>
                      <a:srgbClr val="729fcf"/>
                    </a:solidFill>
                  </a:tcPr>
                </a:tc>
                <a:tc>
                  <a:txBody>
                    <a:bodyPr anchor="t">
                      <a:noAutofit/>
                    </a:bodyPr>
                    <a:p>
                      <a:pPr algn="ctr">
                        <a:lnSpc>
                          <a:spcPct val="100000"/>
                        </a:lnSpc>
                        <a:buNone/>
                      </a:pPr>
                      <a:r>
                        <a:rPr b="0" i="1" lang="en-US" sz="1800" spc="-1" strike="noStrike">
                          <a:solidFill>
                            <a:srgbClr val="000000"/>
                          </a:solidFill>
                          <a:latin typeface="Times New Roman"/>
                          <a:ea typeface="DejaVu Sans"/>
                        </a:rPr>
                        <a:t>a</a:t>
                      </a:r>
                      <a:r>
                        <a:rPr b="0" i="1" lang="en-US" sz="1800" spc="-1" strike="noStrike" baseline="-25000">
                          <a:solidFill>
                            <a:srgbClr val="000000"/>
                          </a:solidFill>
                          <a:latin typeface="Times New Roman"/>
                          <a:ea typeface="DejaVu Sans"/>
                        </a:rPr>
                        <a:t>0</a:t>
                      </a:r>
                      <a:r>
                        <a:rPr b="0" lang="en-US" sz="1800" spc="-1" strike="noStrike">
                          <a:solidFill>
                            <a:srgbClr val="000000"/>
                          </a:solidFill>
                          <a:latin typeface="Times New Roman"/>
                          <a:ea typeface="DejaVu Sans"/>
                        </a:rPr>
                        <a:t> </a:t>
                      </a:r>
                      <a:endParaRPr b="0" lang="en-GB" sz="1800" spc="-1" strike="noStrike">
                        <a:latin typeface="Arial"/>
                      </a:endParaRPr>
                    </a:p>
                    <a:p>
                      <a:pPr algn="ctr">
                        <a:lnSpc>
                          <a:spcPct val="100000"/>
                        </a:lnSpc>
                        <a:buNone/>
                        <a:tabLst>
                          <a:tab algn="l" pos="0"/>
                        </a:tabLst>
                      </a:pPr>
                      <a:r>
                        <a:rPr b="0" i="1" lang="en-US" sz="1800" spc="-1" strike="noStrike">
                          <a:solidFill>
                            <a:srgbClr val="000000"/>
                          </a:solidFill>
                          <a:latin typeface="Times New Roman"/>
                          <a:ea typeface="DejaVu Sans"/>
                        </a:rPr>
                        <a:t>a</a:t>
                      </a:r>
                      <a:r>
                        <a:rPr b="0" i="1" lang="en-US" sz="1800" spc="-1" strike="noStrike" baseline="-25000">
                          <a:solidFill>
                            <a:srgbClr val="000000"/>
                          </a:solidFill>
                          <a:latin typeface="Times New Roman"/>
                          <a:ea typeface="DejaVu Sans"/>
                        </a:rPr>
                        <a:t>2</a:t>
                      </a:r>
                      <a:r>
                        <a:rPr b="0" lang="en-US" sz="1800" spc="-1" strike="noStrike">
                          <a:solidFill>
                            <a:srgbClr val="000000"/>
                          </a:solidFill>
                          <a:latin typeface="Times New Roman"/>
                          <a:ea typeface="DejaVu Sans"/>
                        </a:rPr>
                        <a:t> </a:t>
                      </a:r>
                      <a:endParaRPr b="0" lang="en-GB"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gn="ctr">
                        <a:lnSpc>
                          <a:spcPct val="100000"/>
                        </a:lnSpc>
                        <a:buNone/>
                        <a:tabLst>
                          <a:tab algn="l" pos="0"/>
                        </a:tabLst>
                      </a:pPr>
                      <a:r>
                        <a:rPr b="0" lang="en-US" sz="1800" spc="-1" strike="noStrike">
                          <a:solidFill>
                            <a:srgbClr val="000000"/>
                          </a:solidFill>
                          <a:latin typeface="Times New Roman"/>
                          <a:ea typeface="DejaVu Sans"/>
                        </a:rPr>
                        <a:t>~ </a:t>
                      </a:r>
                      <a:r>
                        <a:rPr b="0" lang="en-US" sz="1800" spc="-1" strike="noStrike">
                          <a:solidFill>
                            <a:srgbClr val="c00000"/>
                          </a:solidFill>
                          <a:latin typeface="Times New Roman"/>
                          <a:ea typeface="DejaVu Sans"/>
                        </a:rPr>
                        <a:t>6%</a:t>
                      </a:r>
                      <a:r>
                        <a:rPr b="0" lang="en-US" sz="1800" spc="-1" strike="noStrike">
                          <a:solidFill>
                            <a:srgbClr val="000000"/>
                          </a:solidFill>
                          <a:latin typeface="Times New Roman"/>
                          <a:ea typeface="DejaVu Sans"/>
                        </a:rPr>
                        <a:t> precision</a:t>
                      </a:r>
                      <a:endParaRPr b="0" lang="en-GB" sz="1800" spc="-1" strike="noStrike">
                        <a:latin typeface="Arial"/>
                      </a:endParaRPr>
                    </a:p>
                    <a:p>
                      <a:pPr algn="ctr">
                        <a:lnSpc>
                          <a:spcPct val="100000"/>
                        </a:lnSpc>
                        <a:buNone/>
                        <a:tabLst>
                          <a:tab algn="l" pos="0"/>
                        </a:tabLst>
                      </a:pPr>
                      <a:r>
                        <a:rPr b="0" lang="en-GB" sz="1800" spc="-1" strike="noStrike">
                          <a:solidFill>
                            <a:srgbClr val="c00000"/>
                          </a:solidFill>
                          <a:latin typeface="Times New Roman"/>
                          <a:ea typeface="DejaVu Sans"/>
                        </a:rPr>
                        <a:t>~</a:t>
                      </a:r>
                      <a:r>
                        <a:rPr b="0" lang="en-GB" sz="1800" spc="-1" strike="noStrike">
                          <a:solidFill>
                            <a:srgbClr val="c00000"/>
                          </a:solidFill>
                          <a:latin typeface="Calibri"/>
                          <a:ea typeface="DejaVu Sans"/>
                        </a:rPr>
                        <a:t>22% </a:t>
                      </a:r>
                      <a:r>
                        <a:rPr b="0" lang="en-GB" sz="1800" spc="-1" strike="noStrike">
                          <a:solidFill>
                            <a:srgbClr val="000000"/>
                          </a:solidFill>
                          <a:latin typeface="Calibri"/>
                          <a:ea typeface="DejaVu Sans"/>
                        </a:rPr>
                        <a:t>precision</a:t>
                      </a:r>
                      <a:endParaRPr b="0" lang="en-GB"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nSpc>
                          <a:spcPct val="100000"/>
                        </a:lnSpc>
                        <a:buNone/>
                        <a:tabLst>
                          <a:tab algn="l" pos="0"/>
                        </a:tabLst>
                      </a:pPr>
                      <a:r>
                        <a:rPr b="0" lang="en-US" sz="1800" spc="-1" strike="noStrike">
                          <a:solidFill>
                            <a:srgbClr val="c00000"/>
                          </a:solidFill>
                          <a:latin typeface="Times New Roman"/>
                          <a:ea typeface="DejaVu Sans"/>
                        </a:rPr>
                        <a:t>J.R.Bateley at al., </a:t>
                      </a:r>
                      <a:r>
                        <a:rPr b="0" lang="en-US" sz="1800" spc="-1" strike="noStrike">
                          <a:solidFill>
                            <a:srgbClr val="000000"/>
                          </a:solidFill>
                          <a:latin typeface="Times New Roman"/>
                          <a:ea typeface="DejaVu Sans"/>
                        </a:rPr>
                        <a:t>Eur. Phys. J. (2009),  </a:t>
                      </a:r>
                      <a:r>
                        <a:rPr b="0" i="1" lang="en-US" sz="1800" spc="-1" strike="noStrike">
                          <a:solidFill>
                            <a:srgbClr val="000000"/>
                          </a:solidFill>
                          <a:latin typeface="Times New Roman"/>
                          <a:ea typeface="DejaVu Sans"/>
                        </a:rPr>
                        <a:t>K</a:t>
                      </a:r>
                      <a:r>
                        <a:rPr b="0" i="1" lang="de-DE" sz="1800" spc="-1" strike="noStrike">
                          <a:solidFill>
                            <a:srgbClr val="000000"/>
                          </a:solidFill>
                          <a:latin typeface="Times New Roman"/>
                          <a:ea typeface="DejaVu Sans"/>
                        </a:rPr>
                        <a:t>e4 decay</a:t>
                      </a:r>
                      <a:endParaRPr b="0" lang="en-GB" sz="1800" spc="-1" strike="noStrike">
                        <a:latin typeface="Arial"/>
                      </a:endParaRPr>
                    </a:p>
                    <a:p>
                      <a:pPr>
                        <a:lnSpc>
                          <a:spcPct val="100000"/>
                        </a:lnSpc>
                        <a:buNone/>
                        <a:tabLst>
                          <a:tab algn="l" pos="0"/>
                        </a:tabLst>
                      </a:pPr>
                      <a:r>
                        <a:rPr b="0" lang="en-US" sz="1800" spc="-1" strike="noStrike">
                          <a:solidFill>
                            <a:srgbClr val="c00000"/>
                          </a:solidFill>
                          <a:latin typeface="Times New Roman"/>
                          <a:ea typeface="DejaVu Sans"/>
                        </a:rPr>
                        <a:t>J.R.Bateley at al., </a:t>
                      </a:r>
                      <a:r>
                        <a:rPr b="0" lang="en-US" sz="1800" spc="-1" strike="noStrike">
                          <a:solidFill>
                            <a:srgbClr val="000000"/>
                          </a:solidFill>
                          <a:latin typeface="Times New Roman"/>
                          <a:ea typeface="DejaVu Sans"/>
                        </a:rPr>
                        <a:t>Eur. Phys. (2010)      </a:t>
                      </a:r>
                      <a:r>
                        <a:rPr b="0" i="1" lang="en-US" sz="1800" spc="-1" strike="noStrike">
                          <a:solidFill>
                            <a:srgbClr val="000000"/>
                          </a:solidFill>
                          <a:latin typeface="Times New Roman"/>
                          <a:ea typeface="DejaVu Sans"/>
                        </a:rPr>
                        <a:t>K</a:t>
                      </a:r>
                      <a:r>
                        <a:rPr b="0" i="1" lang="de-DE" sz="1800" spc="-1" strike="noStrike">
                          <a:solidFill>
                            <a:srgbClr val="000000"/>
                          </a:solidFill>
                          <a:latin typeface="Times New Roman"/>
                          <a:ea typeface="DejaVu Sans"/>
                        </a:rPr>
                        <a:t>e4 decay</a:t>
                      </a:r>
                      <a:endParaRPr b="0" lang="en-GB"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437840">
                <a:tc>
                  <a:txBody>
                    <a:bodyPr anchor="t">
                      <a:noAutofit/>
                    </a:bodyPr>
                    <a:p>
                      <a:pPr algn="ctr">
                        <a:lnSpc>
                          <a:spcPct val="100000"/>
                        </a:lnSpc>
                        <a:buNone/>
                        <a:tabLst>
                          <a:tab algn="l" pos="0"/>
                        </a:tabLst>
                      </a:pPr>
                      <a:r>
                        <a:rPr b="1" lang="en-US" sz="1800" spc="-1" strike="noStrike">
                          <a:solidFill>
                            <a:srgbClr val="000000"/>
                          </a:solidFill>
                          <a:latin typeface="Times New Roman"/>
                          <a:ea typeface="DejaVu Sans"/>
                        </a:rPr>
                        <a:t>Expected</a:t>
                      </a:r>
                      <a:endParaRPr b="0" lang="en-GB" sz="1800" spc="-1" strike="noStrike">
                        <a:latin typeface="Arial"/>
                      </a:endParaRPr>
                    </a:p>
                    <a:p>
                      <a:pPr algn="ctr">
                        <a:lnSpc>
                          <a:spcPct val="100000"/>
                        </a:lnSpc>
                        <a:buNone/>
                        <a:tabLst>
                          <a:tab algn="l" pos="0"/>
                        </a:tabLst>
                      </a:pPr>
                      <a:r>
                        <a:rPr b="1" lang="en-US" sz="1800" spc="-1" strike="noStrike">
                          <a:solidFill>
                            <a:srgbClr val="000000"/>
                          </a:solidFill>
                          <a:latin typeface="Times New Roman"/>
                          <a:ea typeface="DejaVu Sans"/>
                        </a:rPr>
                        <a:t>Experimental values</a:t>
                      </a:r>
                      <a:r>
                        <a:rPr b="0" lang="en-US" sz="1800" spc="-1" strike="noStrike">
                          <a:solidFill>
                            <a:srgbClr val="000000"/>
                          </a:solidFill>
                          <a:latin typeface="Times New Roman"/>
                          <a:ea typeface="DejaVu Sans"/>
                        </a:rPr>
                        <a:t> </a:t>
                      </a:r>
                      <a:endParaRPr b="0" lang="en-GB" sz="1800" spc="-1" strike="noStrike">
                        <a:latin typeface="Arial"/>
                      </a:endParaRPr>
                    </a:p>
                    <a:p>
                      <a:pPr algn="ctr">
                        <a:lnSpc>
                          <a:spcPct val="100000"/>
                        </a:lnSpc>
                        <a:buNone/>
                        <a:tabLst>
                          <a:tab algn="l" pos="0"/>
                        </a:tabLst>
                      </a:pPr>
                      <a:r>
                        <a:rPr b="1" lang="en-US" sz="1800" spc="-1" strike="noStrike">
                          <a:solidFill>
                            <a:srgbClr val="000000"/>
                          </a:solidFill>
                          <a:latin typeface="Times New Roman"/>
                          <a:ea typeface="DejaVu Sans"/>
                        </a:rPr>
                        <a:t>on SPS</a:t>
                      </a:r>
                      <a:endParaRPr b="0" lang="en-GB"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gn="ctr">
                        <a:lnSpc>
                          <a:spcPct val="100000"/>
                        </a:lnSpc>
                        <a:buNone/>
                        <a:tabLst>
                          <a:tab algn="l" pos="0"/>
                        </a:tabLst>
                      </a:pPr>
                      <a:endParaRPr b="0" lang="en-GB" sz="1800" spc="-1" strike="noStrike">
                        <a:latin typeface="Arial"/>
                      </a:endParaRPr>
                    </a:p>
                    <a:p>
                      <a:pPr algn="ctr">
                        <a:lnSpc>
                          <a:spcPct val="100000"/>
                        </a:lnSpc>
                        <a:buNone/>
                        <a:tabLst>
                          <a:tab algn="l" pos="0"/>
                        </a:tabLst>
                      </a:pPr>
                      <a:r>
                        <a:rPr b="0" i="1" lang="en-US" sz="1800" spc="-1" strike="noStrike">
                          <a:solidFill>
                            <a:srgbClr val="000000"/>
                          </a:solidFill>
                          <a:latin typeface="Times New Roman"/>
                          <a:ea typeface="DejaVu Sans"/>
                        </a:rPr>
                        <a:t>a</a:t>
                      </a:r>
                      <a:r>
                        <a:rPr b="0" i="1" lang="en-US" sz="1800" spc="-1" strike="noStrike" baseline="-25000">
                          <a:solidFill>
                            <a:srgbClr val="000000"/>
                          </a:solidFill>
                          <a:latin typeface="Times New Roman"/>
                          <a:ea typeface="DejaVu Sans"/>
                        </a:rPr>
                        <a:t>0</a:t>
                      </a:r>
                      <a:r>
                        <a:rPr b="0" i="1" lang="en-US" sz="1800" spc="-1" strike="noStrike">
                          <a:solidFill>
                            <a:srgbClr val="000000"/>
                          </a:solidFill>
                          <a:latin typeface="Times New Roman"/>
                          <a:ea typeface="DejaVu Sans"/>
                        </a:rPr>
                        <a:t>-a</a:t>
                      </a:r>
                      <a:r>
                        <a:rPr b="0" i="1" lang="en-US" sz="1800" spc="-1" strike="noStrike" baseline="-25000">
                          <a:solidFill>
                            <a:srgbClr val="000000"/>
                          </a:solidFill>
                          <a:latin typeface="Times New Roman"/>
                          <a:ea typeface="DejaVu Sans"/>
                        </a:rPr>
                        <a:t>2</a:t>
                      </a:r>
                      <a:r>
                        <a:rPr b="0" lang="en-US" sz="1800" spc="-1" strike="noStrike">
                          <a:solidFill>
                            <a:srgbClr val="000000"/>
                          </a:solidFill>
                          <a:latin typeface="Times New Roman"/>
                          <a:ea typeface="DejaVu Sans"/>
                        </a:rPr>
                        <a:t> </a:t>
                      </a:r>
                      <a:endParaRPr b="0" lang="en-GB" sz="1800" spc="-1" strike="noStrike">
                        <a:latin typeface="Arial"/>
                      </a:endParaRPr>
                    </a:p>
                    <a:p>
                      <a:pPr algn="ctr">
                        <a:lnSpc>
                          <a:spcPct val="100000"/>
                        </a:lnSpc>
                        <a:buNone/>
                        <a:tabLst>
                          <a:tab algn="l" pos="0"/>
                        </a:tabLst>
                      </a:pPr>
                      <a:endParaRPr b="0" lang="en-GB" sz="1800" spc="-1" strike="noStrike">
                        <a:latin typeface="Arial"/>
                      </a:endParaRPr>
                    </a:p>
                    <a:p>
                      <a:pPr algn="ctr">
                        <a:lnSpc>
                          <a:spcPct val="100000"/>
                        </a:lnSpc>
                        <a:buNone/>
                        <a:tabLst>
                          <a:tab algn="l" pos="0"/>
                        </a:tabLst>
                      </a:pPr>
                      <a:r>
                        <a:rPr b="0" lang="en-US" sz="1800" spc="-1" strike="noStrike">
                          <a:solidFill>
                            <a:srgbClr val="000000"/>
                          </a:solidFill>
                          <a:latin typeface="Times New Roman"/>
                          <a:ea typeface="DejaVu Sans"/>
                        </a:rPr>
                        <a:t>2</a:t>
                      </a:r>
                      <a:r>
                        <a:rPr b="0" i="1" lang="en-US" sz="1800" spc="-1" strike="noStrike">
                          <a:solidFill>
                            <a:srgbClr val="000000"/>
                          </a:solidFill>
                          <a:latin typeface="Times New Roman"/>
                          <a:ea typeface="DejaVu Sans"/>
                        </a:rPr>
                        <a:t>a</a:t>
                      </a:r>
                      <a:r>
                        <a:rPr b="0" i="1" lang="en-US" sz="1800" spc="-1" strike="noStrike" baseline="-25000">
                          <a:solidFill>
                            <a:srgbClr val="000000"/>
                          </a:solidFill>
                          <a:latin typeface="Times New Roman"/>
                          <a:ea typeface="DejaVu Sans"/>
                        </a:rPr>
                        <a:t>0</a:t>
                      </a:r>
                      <a:r>
                        <a:rPr b="0" lang="en-US" sz="1800" spc="-1" strike="noStrike">
                          <a:solidFill>
                            <a:srgbClr val="000000"/>
                          </a:solidFill>
                          <a:latin typeface="Times New Roman"/>
                          <a:ea typeface="DejaVu Sans"/>
                        </a:rPr>
                        <a:t> +</a:t>
                      </a:r>
                      <a:r>
                        <a:rPr b="0" i="1" lang="en-US" sz="1800" spc="-1" strike="noStrike">
                          <a:solidFill>
                            <a:srgbClr val="000000"/>
                          </a:solidFill>
                          <a:latin typeface="Times New Roman"/>
                          <a:ea typeface="DejaVu Sans"/>
                        </a:rPr>
                        <a:t>a</a:t>
                      </a:r>
                      <a:r>
                        <a:rPr b="0" i="1" lang="en-US" sz="1800" spc="-1" strike="noStrike" baseline="-25000">
                          <a:solidFill>
                            <a:srgbClr val="000000"/>
                          </a:solidFill>
                          <a:latin typeface="Times New Roman"/>
                          <a:ea typeface="DejaVu Sans"/>
                        </a:rPr>
                        <a:t>2</a:t>
                      </a:r>
                      <a:r>
                        <a:rPr b="0" lang="en-US" sz="1800" spc="-1" strike="noStrike">
                          <a:solidFill>
                            <a:srgbClr val="000000"/>
                          </a:solidFill>
                          <a:latin typeface="Times New Roman"/>
                          <a:ea typeface="DejaVu Sans"/>
                        </a:rPr>
                        <a:t> </a:t>
                      </a:r>
                      <a:endParaRPr b="0" lang="en-GB" sz="1800" spc="-1" strike="noStrike">
                        <a:latin typeface="Arial"/>
                      </a:endParaRPr>
                    </a:p>
                    <a:p>
                      <a:pPr algn="ctr">
                        <a:lnSpc>
                          <a:spcPct val="100000"/>
                        </a:lnSpc>
                        <a:buNone/>
                        <a:tabLst>
                          <a:tab algn="l" pos="0"/>
                        </a:tabLst>
                      </a:pPr>
                      <a:endParaRPr b="0" lang="en-GB"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gn="ctr">
                        <a:lnSpc>
                          <a:spcPct val="100000"/>
                        </a:lnSpc>
                        <a:buNone/>
                        <a:tabLst>
                          <a:tab algn="l" pos="0"/>
                        </a:tabLst>
                      </a:pPr>
                      <a:r>
                        <a:rPr b="0" lang="en-US" sz="1800" spc="-1" strike="noStrike">
                          <a:solidFill>
                            <a:srgbClr val="ff0000"/>
                          </a:solidFill>
                          <a:latin typeface="Times New Roman"/>
                          <a:ea typeface="DejaVu Sans"/>
                        </a:rPr>
                        <a:t>0.7% (~2%)</a:t>
                      </a:r>
                      <a:endParaRPr b="0" lang="en-GB" sz="1800" spc="-1" strike="noStrike">
                        <a:latin typeface="Arial"/>
                      </a:endParaRPr>
                    </a:p>
                    <a:p>
                      <a:pPr algn="ctr">
                        <a:lnSpc>
                          <a:spcPct val="100000"/>
                        </a:lnSpc>
                        <a:buNone/>
                        <a:tabLst>
                          <a:tab algn="l" pos="0"/>
                        </a:tabLst>
                      </a:pPr>
                      <a:r>
                        <a:rPr b="0" lang="en-US" sz="1400" spc="-1" strike="noStrike">
                          <a:solidFill>
                            <a:srgbClr val="ff0000"/>
                          </a:solidFill>
                          <a:latin typeface="Times New Roman"/>
                          <a:ea typeface="DejaVu Sans"/>
                        </a:rPr>
                        <a:t>Statistical(systematic)</a:t>
                      </a:r>
                      <a:endParaRPr b="0" lang="en-GB" sz="1400" spc="-1" strike="noStrike">
                        <a:latin typeface="Arial"/>
                      </a:endParaRPr>
                    </a:p>
                    <a:p>
                      <a:pPr algn="ctr">
                        <a:lnSpc>
                          <a:spcPct val="100000"/>
                        </a:lnSpc>
                        <a:buNone/>
                        <a:tabLst>
                          <a:tab algn="l" pos="0"/>
                        </a:tabLst>
                      </a:pPr>
                      <a:r>
                        <a:rPr b="0" lang="en-US" sz="1400" spc="-1" strike="noStrike">
                          <a:solidFill>
                            <a:srgbClr val="ff0000"/>
                          </a:solidFill>
                          <a:latin typeface="Times New Roman"/>
                          <a:ea typeface="DejaVu Sans"/>
                        </a:rPr>
                        <a:t>Errors</a:t>
                      </a:r>
                      <a:endParaRPr b="0" lang="en-GB" sz="1400" spc="-1" strike="noStrike">
                        <a:latin typeface="Arial"/>
                      </a:endParaRPr>
                    </a:p>
                    <a:p>
                      <a:pPr algn="ctr">
                        <a:lnSpc>
                          <a:spcPct val="100000"/>
                        </a:lnSpc>
                        <a:buNone/>
                        <a:tabLst>
                          <a:tab algn="l" pos="0"/>
                        </a:tabLst>
                      </a:pPr>
                      <a:endParaRPr b="0" lang="en-GB" sz="1400" spc="-1" strike="noStrike">
                        <a:latin typeface="Arial"/>
                      </a:endParaRPr>
                    </a:p>
                    <a:p>
                      <a:pPr algn="ctr">
                        <a:lnSpc>
                          <a:spcPct val="100000"/>
                        </a:lnSpc>
                        <a:buNone/>
                        <a:tabLst>
                          <a:tab algn="l" pos="0"/>
                        </a:tabLst>
                      </a:pPr>
                      <a:r>
                        <a:rPr b="0" lang="en-US" sz="1600" spc="-1" strike="noStrike">
                          <a:solidFill>
                            <a:srgbClr val="ff0000"/>
                          </a:solidFill>
                          <a:latin typeface="Times New Roman"/>
                          <a:ea typeface="DejaVu Sans"/>
                        </a:rPr>
                        <a:t>Will de estimated</a:t>
                      </a:r>
                      <a:endParaRPr b="0" lang="en-GB" sz="16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a:lnSpc>
                          <a:spcPct val="100000"/>
                        </a:lnSpc>
                        <a:buNone/>
                      </a:pPr>
                      <a:endParaRPr b="0" lang="en-GB" sz="1800" spc="-1" strike="noStrike">
                        <a:latin typeface="Arial"/>
                      </a:endParaRPr>
                    </a:p>
                    <a:p>
                      <a:pPr>
                        <a:lnSpc>
                          <a:spcPct val="100000"/>
                        </a:lnSpc>
                        <a:buNone/>
                      </a:pPr>
                      <a:r>
                        <a:rPr b="0" lang="en-US" sz="1800" spc="-1" strike="noStrike">
                          <a:solidFill>
                            <a:srgbClr val="000000"/>
                          </a:solidFill>
                          <a:latin typeface="Times New Roman"/>
                          <a:ea typeface="DejaVu Sans"/>
                        </a:rPr>
                        <a:t>DIRAC-NOTE-2016-05</a:t>
                      </a:r>
                      <a:endParaRPr b="0" lang="en-GB" sz="18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1387" name="TextBox 2"/>
          <p:cNvSpPr/>
          <p:nvPr/>
        </p:nvSpPr>
        <p:spPr>
          <a:xfrm>
            <a:off x="28080" y="514800"/>
            <a:ext cx="9086040" cy="15735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Times New Roman"/>
                <a:ea typeface="DejaVu Sans"/>
              </a:rPr>
              <a:t>The Lattice calculations: for  the </a:t>
            </a:r>
            <a:r>
              <a:rPr b="0" i="1" lang="el-GR" sz="1800" spc="-1" strike="noStrike">
                <a:solidFill>
                  <a:srgbClr val="000000"/>
                </a:solidFill>
                <a:latin typeface="Times New Roman"/>
                <a:ea typeface="DejaVu Sans"/>
              </a:rPr>
              <a:t>π</a:t>
            </a:r>
            <a:r>
              <a:rPr b="0" i="1" lang="en-US" sz="1800" spc="-1" strike="noStrike">
                <a:solidFill>
                  <a:srgbClr val="000000"/>
                </a:solidFill>
                <a:latin typeface="Times New Roman"/>
                <a:ea typeface="DejaVu Sans"/>
              </a:rPr>
              <a:t>K </a:t>
            </a:r>
            <a:r>
              <a:rPr b="0" lang="en-US" sz="1800" spc="-1" strike="noStrike">
                <a:solidFill>
                  <a:srgbClr val="000000"/>
                </a:solidFill>
                <a:latin typeface="Times New Roman"/>
                <a:ea typeface="DejaVu Sans"/>
              </a:rPr>
              <a:t>scattering lengths  </a:t>
            </a:r>
            <a:r>
              <a:rPr b="0" i="1" lang="en-US" sz="1800" spc="-1" strike="noStrike">
                <a:solidFill>
                  <a:srgbClr val="000000"/>
                </a:solidFill>
                <a:latin typeface="Times New Roman"/>
                <a:ea typeface="DejaVu Sans"/>
              </a:rPr>
              <a:t>a</a:t>
            </a:r>
            <a:r>
              <a:rPr b="0" lang="en-US" sz="1800" spc="-1" strike="noStrike" baseline="-25000">
                <a:solidFill>
                  <a:srgbClr val="000000"/>
                </a:solidFill>
                <a:latin typeface="Times New Roman"/>
                <a:ea typeface="DejaVu Sans"/>
              </a:rPr>
              <a:t>1/2</a:t>
            </a:r>
            <a:r>
              <a:rPr b="0" lang="en-US" sz="1800" spc="-1" strike="noStrike">
                <a:solidFill>
                  <a:srgbClr val="000000"/>
                </a:solidFill>
                <a:latin typeface="Times New Roman"/>
                <a:ea typeface="DejaVu Sans"/>
              </a:rPr>
              <a:t>  and  </a:t>
            </a:r>
            <a:r>
              <a:rPr b="0" i="1" lang="en-US" sz="1800" spc="-1" strike="noStrike">
                <a:solidFill>
                  <a:srgbClr val="000000"/>
                </a:solidFill>
                <a:latin typeface="Times New Roman"/>
                <a:ea typeface="DejaVu Sans"/>
              </a:rPr>
              <a:t>a</a:t>
            </a:r>
            <a:r>
              <a:rPr b="0" lang="en-US" sz="1800" spc="-1" strike="noStrike" baseline="-25000">
                <a:solidFill>
                  <a:srgbClr val="000000"/>
                </a:solidFill>
                <a:latin typeface="Times New Roman"/>
                <a:ea typeface="DejaVu Sans"/>
              </a:rPr>
              <a:t>3/2 </a:t>
            </a:r>
            <a:r>
              <a:rPr b="0" lang="en-US" sz="1800" spc="-1" strike="noStrike">
                <a:solidFill>
                  <a:srgbClr val="000000"/>
                </a:solidFill>
                <a:latin typeface="Times New Roman"/>
                <a:ea typeface="DejaVu Sans"/>
              </a:rPr>
              <a:t>  the precision is~ </a:t>
            </a:r>
            <a:r>
              <a:rPr b="0" lang="en-US" sz="1800" spc="-1" strike="noStrike">
                <a:solidFill>
                  <a:srgbClr val="c00000"/>
                </a:solidFill>
                <a:latin typeface="Times New Roman"/>
                <a:ea typeface="DejaVu Sans"/>
              </a:rPr>
              <a:t>5% and</a:t>
            </a:r>
            <a:r>
              <a:rPr b="0" lang="en-US" sz="1800" spc="-1" strike="noStrike">
                <a:solidFill>
                  <a:srgbClr val="000000"/>
                </a:solidFill>
                <a:latin typeface="Times New Roman"/>
                <a:ea typeface="DejaVu Sans"/>
              </a:rPr>
              <a:t> will be improved in the near future. The experimental precision for  </a:t>
            </a:r>
            <a:r>
              <a:rPr b="0" i="1" lang="en-US" sz="1800" spc="-1" strike="noStrike">
                <a:solidFill>
                  <a:srgbClr val="000000"/>
                </a:solidFill>
                <a:latin typeface="Times New Roman"/>
                <a:ea typeface="DejaVu Sans"/>
              </a:rPr>
              <a:t>a</a:t>
            </a:r>
            <a:r>
              <a:rPr b="0" lang="en-US" sz="1800" spc="-1" strike="noStrike" baseline="-25000">
                <a:solidFill>
                  <a:srgbClr val="000000"/>
                </a:solidFill>
                <a:latin typeface="Times New Roman"/>
                <a:ea typeface="DejaVu Sans"/>
              </a:rPr>
              <a:t>1/2</a:t>
            </a:r>
            <a:r>
              <a:rPr b="0" lang="en-US" sz="1800" spc="-1" strike="noStrike">
                <a:solidFill>
                  <a:srgbClr val="000000"/>
                </a:solidFill>
                <a:latin typeface="Times New Roman"/>
                <a:ea typeface="DejaVu Sans"/>
              </a:rPr>
              <a:t> - </a:t>
            </a:r>
            <a:r>
              <a:rPr b="0" i="1" lang="en-US" sz="1800" spc="-1" strike="noStrike">
                <a:solidFill>
                  <a:srgbClr val="000000"/>
                </a:solidFill>
                <a:latin typeface="Times New Roman"/>
                <a:ea typeface="DejaVu Sans"/>
              </a:rPr>
              <a:t>a</a:t>
            </a:r>
            <a:r>
              <a:rPr b="0" lang="en-US" sz="1800" spc="-1" strike="noStrike" baseline="-25000">
                <a:solidFill>
                  <a:srgbClr val="000000"/>
                </a:solidFill>
                <a:latin typeface="Times New Roman"/>
                <a:ea typeface="DejaVu Sans"/>
              </a:rPr>
              <a:t>3/2  </a:t>
            </a:r>
            <a:r>
              <a:rPr b="0" lang="en-US" sz="1800" spc="-1" strike="noStrike">
                <a:solidFill>
                  <a:srgbClr val="000000"/>
                </a:solidFill>
                <a:latin typeface="Times New Roman"/>
                <a:ea typeface="DejaVu Sans"/>
              </a:rPr>
              <a:t>from the </a:t>
            </a:r>
            <a:r>
              <a:rPr b="0" i="1" lang="el-GR" sz="1800" spc="-1" strike="noStrike">
                <a:solidFill>
                  <a:srgbClr val="000000"/>
                </a:solidFill>
                <a:latin typeface="Times New Roman"/>
                <a:ea typeface="DejaVu Sans"/>
              </a:rPr>
              <a:t>π</a:t>
            </a:r>
            <a:r>
              <a:rPr b="0" i="1" lang="en-US" sz="1800" spc="-1" strike="noStrike">
                <a:solidFill>
                  <a:srgbClr val="000000"/>
                </a:solidFill>
                <a:latin typeface="Times New Roman"/>
                <a:ea typeface="DejaVu Sans"/>
              </a:rPr>
              <a:t>K </a:t>
            </a:r>
            <a:r>
              <a:rPr b="0" lang="en-US" sz="1800" spc="-1" strike="noStrike">
                <a:solidFill>
                  <a:srgbClr val="000000"/>
                </a:solidFill>
                <a:latin typeface="Times New Roman"/>
                <a:ea typeface="DejaVu Sans"/>
              </a:rPr>
              <a:t>atom lifetime measurement is </a:t>
            </a:r>
            <a:r>
              <a:rPr b="0" lang="en-US" sz="1800" spc="-1" strike="noStrike">
                <a:solidFill>
                  <a:srgbClr val="c00000"/>
                </a:solidFill>
                <a:latin typeface="Times New Roman"/>
                <a:ea typeface="DejaVu Sans"/>
              </a:rPr>
              <a:t>34%. For the </a:t>
            </a:r>
            <a:r>
              <a:rPr b="0" lang="en-GB" sz="1800" spc="-1" strike="noStrike">
                <a:solidFill>
                  <a:srgbClr val="000000"/>
                </a:solidFill>
                <a:latin typeface="Times New Roman"/>
                <a:ea typeface="DejaVu Sans"/>
              </a:rPr>
              <a:t>proton beam intensity 3x10</a:t>
            </a:r>
            <a:r>
              <a:rPr b="0" lang="en-GB" sz="1800" spc="-1" strike="noStrike" baseline="30000">
                <a:solidFill>
                  <a:srgbClr val="000000"/>
                </a:solidFill>
                <a:latin typeface="Times New Roman"/>
                <a:ea typeface="DejaVu Sans"/>
              </a:rPr>
              <a:t>11</a:t>
            </a:r>
            <a:r>
              <a:rPr b="0" lang="en-GB" sz="1800" spc="-1" strike="noStrike">
                <a:solidFill>
                  <a:srgbClr val="000000"/>
                </a:solidFill>
                <a:latin typeface="Times New Roman"/>
                <a:ea typeface="DejaVu Sans"/>
              </a:rPr>
              <a:t> protons/s, 3000 spills per  day and running time </a:t>
            </a:r>
            <a:r>
              <a:rPr b="0" lang="en-GB" sz="1800" spc="-1" strike="noStrike">
                <a:solidFill>
                  <a:srgbClr val="ff0000"/>
                </a:solidFill>
                <a:latin typeface="Times New Roman"/>
                <a:ea typeface="DejaVu Sans"/>
              </a:rPr>
              <a:t>5 months the expected accuracy will be 5%. </a:t>
            </a:r>
            <a:r>
              <a:rPr b="0" lang="en-GB" sz="1800" spc="-1" strike="noStrike">
                <a:solidFill>
                  <a:srgbClr val="000000"/>
                </a:solidFill>
                <a:latin typeface="Times New Roman"/>
                <a:ea typeface="DejaVu Sans"/>
              </a:rPr>
              <a:t>At the same running time the </a:t>
            </a:r>
            <a:r>
              <a:rPr b="0" i="1" lang="el-GR" sz="1800" spc="-1" strike="noStrike">
                <a:solidFill>
                  <a:srgbClr val="000000"/>
                </a:solidFill>
                <a:latin typeface="Times New Roman"/>
                <a:ea typeface="DejaVu Sans"/>
              </a:rPr>
              <a:t>ππ</a:t>
            </a:r>
            <a:r>
              <a:rPr b="0" i="1"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scattering lengths   </a:t>
            </a:r>
            <a:r>
              <a:rPr b="0" i="1" lang="en-US" sz="1800" spc="-1" strike="noStrike">
                <a:solidFill>
                  <a:srgbClr val="000000"/>
                </a:solidFill>
                <a:latin typeface="Times New Roman"/>
                <a:ea typeface="DejaVu Sans"/>
              </a:rPr>
              <a:t>a</a:t>
            </a:r>
            <a:r>
              <a:rPr b="0" lang="en-US" sz="1800" spc="-1" strike="noStrike" baseline="-25000">
                <a:solidFill>
                  <a:srgbClr val="000000"/>
                </a:solidFill>
                <a:latin typeface="Times New Roman"/>
                <a:ea typeface="DejaVu Sans"/>
              </a:rPr>
              <a:t>0</a:t>
            </a:r>
            <a:r>
              <a:rPr b="0" lang="en-US" sz="1800" spc="-1" strike="noStrike">
                <a:solidFill>
                  <a:srgbClr val="000000"/>
                </a:solidFill>
                <a:latin typeface="Times New Roman"/>
                <a:ea typeface="DejaVu Sans"/>
              </a:rPr>
              <a:t> , </a:t>
            </a:r>
            <a:r>
              <a:rPr b="0" i="1" lang="en-US" sz="1800" spc="-1" strike="noStrike">
                <a:solidFill>
                  <a:srgbClr val="000000"/>
                </a:solidFill>
                <a:latin typeface="Times New Roman"/>
                <a:ea typeface="DejaVu Sans"/>
              </a:rPr>
              <a:t>a</a:t>
            </a:r>
            <a:r>
              <a:rPr b="0" lang="en-US" sz="1800" spc="-1" strike="noStrike" baseline="-25000">
                <a:solidFill>
                  <a:srgbClr val="000000"/>
                </a:solidFill>
                <a:latin typeface="Times New Roman"/>
                <a:ea typeface="DejaVu Sans"/>
              </a:rPr>
              <a:t>2</a:t>
            </a:r>
            <a:r>
              <a:rPr b="0" lang="en-US" sz="1800" spc="-1" strike="noStrike">
                <a:solidFill>
                  <a:srgbClr val="000000"/>
                </a:solidFill>
                <a:latin typeface="Times New Roman"/>
                <a:ea typeface="DejaVu Sans"/>
              </a:rPr>
              <a:t> measurement will be improved.</a:t>
            </a:r>
            <a:endParaRPr b="0" lang="en-GB" sz="1800" spc="-1" strike="noStrike">
              <a:latin typeface="Arial"/>
            </a:endParaRPr>
          </a:p>
        </p:txBody>
      </p:sp>
      <p:sp>
        <p:nvSpPr>
          <p:cNvPr id="1388"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0" lang="en-US" sz="2200" spc="-1" strike="noStrike">
                <a:solidFill>
                  <a:srgbClr val="c00000"/>
                </a:solidFill>
                <a:latin typeface="Script MT Bold"/>
                <a:ea typeface="DejaVu Sans"/>
              </a:rPr>
              <a:t>L</a:t>
            </a:r>
            <a:r>
              <a:rPr b="0" lang="en-US" sz="2200" spc="-1" strike="noStrike">
                <a:solidFill>
                  <a:srgbClr val="c00000"/>
                </a:solidFill>
                <a:latin typeface="Times New Roman"/>
                <a:ea typeface="DejaVu Sans"/>
              </a:rPr>
              <a:t>(3)</a:t>
            </a:r>
            <a:r>
              <a:rPr b="1" i="1" lang="en-US" sz="2200" spc="-1" strike="noStrike">
                <a:solidFill>
                  <a:srgbClr val="c00000"/>
                </a:solidFill>
                <a:latin typeface="Times New Roman"/>
                <a:ea typeface="DejaVu Sans"/>
              </a:rPr>
              <a:t> ,</a:t>
            </a:r>
            <a:r>
              <a:rPr b="0" lang="en-US" sz="2200" spc="-1" strike="noStrike">
                <a:solidFill>
                  <a:srgbClr val="c00000"/>
                </a:solidFill>
                <a:latin typeface="Script MT Bold"/>
                <a:ea typeface="DejaVu Sans"/>
              </a:rPr>
              <a:t>L</a:t>
            </a:r>
            <a:r>
              <a:rPr b="0" lang="en-US" sz="2200" spc="-1" strike="noStrike">
                <a:solidFill>
                  <a:srgbClr val="c00000"/>
                </a:solidFill>
                <a:latin typeface="Times New Roman"/>
                <a:ea typeface="DejaVu Sans"/>
              </a:rPr>
              <a:t>(2)</a:t>
            </a:r>
            <a:r>
              <a:rPr b="1" i="1" lang="en-US" sz="2200" spc="-1" strike="noStrike">
                <a:solidFill>
                  <a:srgbClr val="c00000"/>
                </a:solidFill>
                <a:latin typeface="Times New Roman"/>
                <a:ea typeface="DejaVu Sans"/>
              </a:rPr>
              <a:t> and Chiral Lagrangian predictions check with  K</a:t>
            </a:r>
            <a:r>
              <a:rPr b="1" i="1" lang="el-GR" sz="2200" spc="-1" strike="noStrike">
                <a:solidFill>
                  <a:srgbClr val="c00000"/>
                </a:solidFill>
                <a:latin typeface="Times New Roman"/>
                <a:ea typeface="DejaVu Sans"/>
              </a:rPr>
              <a:t>π</a:t>
            </a:r>
            <a:r>
              <a:rPr b="1" i="1" lang="en-US" sz="2200" spc="-1" strike="noStrike">
                <a:solidFill>
                  <a:srgbClr val="c00000"/>
                </a:solidFill>
                <a:latin typeface="Times New Roman"/>
                <a:ea typeface="DejaVu Sans"/>
              </a:rPr>
              <a:t>  and  </a:t>
            </a:r>
            <a:r>
              <a:rPr b="1" i="1" lang="el-GR" sz="2200" spc="-1" strike="noStrike">
                <a:solidFill>
                  <a:srgbClr val="c00000"/>
                </a:solidFill>
                <a:latin typeface="Times New Roman"/>
                <a:ea typeface="DejaVu Sans"/>
              </a:rPr>
              <a:t>π</a:t>
            </a:r>
            <a:r>
              <a:rPr b="1" i="1" lang="en-US" sz="2200" spc="-1" strike="noStrike" baseline="30000">
                <a:solidFill>
                  <a:srgbClr val="c00000"/>
                </a:solidFill>
                <a:latin typeface="Times New Roman"/>
                <a:ea typeface="DejaVu Sans"/>
              </a:rPr>
              <a:t>+</a:t>
            </a:r>
            <a:r>
              <a:rPr b="1" i="1" lang="el-GR" sz="2200" spc="-1" strike="noStrike">
                <a:solidFill>
                  <a:srgbClr val="c00000"/>
                </a:solidFill>
                <a:latin typeface="Times New Roman"/>
                <a:ea typeface="DejaVu Sans"/>
              </a:rPr>
              <a:t>π</a:t>
            </a:r>
            <a:r>
              <a:rPr b="1" i="1" lang="en-US" sz="2200" spc="-1" strike="noStrike" baseline="30000">
                <a:solidFill>
                  <a:srgbClr val="c00000"/>
                </a:solidFill>
                <a:latin typeface="Times New Roman"/>
                <a:ea typeface="DejaVu Sans"/>
              </a:rPr>
              <a:t>- </a:t>
            </a:r>
            <a:r>
              <a:rPr b="1" i="1" lang="en-US" sz="2200" spc="-1" strike="noStrike">
                <a:solidFill>
                  <a:srgbClr val="c00000"/>
                </a:solidFill>
                <a:latin typeface="Times New Roman"/>
                <a:ea typeface="DejaVu Sans"/>
              </a:rPr>
              <a:t> atom</a:t>
            </a:r>
            <a:endParaRPr b="0" lang="en-GB" sz="22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389" name="Table 4"/>
          <p:cNvGraphicFramePr/>
          <p:nvPr/>
        </p:nvGraphicFramePr>
        <p:xfrm>
          <a:off x="702720" y="649440"/>
          <a:ext cx="7711920" cy="5039640"/>
        </p:xfrm>
        <a:graphic>
          <a:graphicData uri="http://schemas.openxmlformats.org/drawingml/2006/table">
            <a:tbl>
              <a:tblPr/>
              <a:tblGrid>
                <a:gridCol w="1321560"/>
                <a:gridCol w="1536840"/>
                <a:gridCol w="85680"/>
                <a:gridCol w="1615680"/>
                <a:gridCol w="1609920"/>
                <a:gridCol w="1542240"/>
              </a:tblGrid>
              <a:tr h="360000">
                <a:tc>
                  <a:txBody>
                    <a:bodyPr anchor="t">
                      <a:noAutofit/>
                    </a:bodyPr>
                    <a:p>
                      <a:pPr algn="ctr">
                        <a:lnSpc>
                          <a:spcPct val="107000"/>
                        </a:lnSpc>
                        <a:buNone/>
                      </a:pPr>
                      <a:r>
                        <a:rPr b="0" lang="en-GB" sz="1800" spc="-1" strike="noStrike">
                          <a:solidFill>
                            <a:srgbClr val="ffffff"/>
                          </a:solidFill>
                          <a:latin typeface="Times New Roman"/>
                          <a:ea typeface="DejaVu Sans"/>
                        </a:rPr>
                        <a:t>θ</a:t>
                      </a:r>
                      <a:r>
                        <a:rPr b="0" lang="en-GB" sz="1800" spc="-1" strike="noStrike" baseline="-25000">
                          <a:solidFill>
                            <a:srgbClr val="ffffff"/>
                          </a:solidFill>
                          <a:latin typeface="Times New Roman"/>
                          <a:ea typeface="DejaVu Sans"/>
                        </a:rPr>
                        <a:t>lab</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gridSpan="2">
                  <a:txBody>
                    <a:bodyPr anchor="t">
                      <a:noAutofit/>
                    </a:bodyPr>
                    <a:p>
                      <a:pPr algn="ctr">
                        <a:lnSpc>
                          <a:spcPct val="107000"/>
                        </a:lnSpc>
                        <a:buNone/>
                      </a:pPr>
                      <a:r>
                        <a:rPr b="0" lang="en-GB" sz="1800" spc="-1" strike="noStrike">
                          <a:solidFill>
                            <a:srgbClr val="ffffff"/>
                          </a:solidFill>
                          <a:latin typeface="Times New Roman"/>
                          <a:ea typeface="DejaVu Sans"/>
                        </a:rPr>
                        <a:t>5.7</a:t>
                      </a:r>
                      <a:r>
                        <a:rPr b="0" lang="en-GB" sz="1800" spc="-1" strike="noStrike">
                          <a:solidFill>
                            <a:srgbClr val="ffffff"/>
                          </a:solidFill>
                          <a:latin typeface="Symbol"/>
                          <a:ea typeface="DejaVu Sans"/>
                        </a:rPr>
                        <a:t></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hMerge="1">
                  <a:tcPr anchor="t" marL="90000" marR="90000">
                    <a:lnL>
                      <a:noFill/>
                    </a:lnL>
                    <a:lnR>
                      <a:noFill/>
                    </a:lnR>
                    <a:lnT>
                      <a:noFill/>
                    </a:lnT>
                    <a:lnB>
                      <a:noFill/>
                    </a:lnB>
                    <a:solidFill>
                      <a:srgbClr val="729fcf"/>
                    </a:solidFill>
                  </a:tcPr>
                </a:tc>
                <a:tc>
                  <a:txBody>
                    <a:bodyPr anchor="t">
                      <a:noAutofit/>
                    </a:bodyPr>
                    <a:p>
                      <a:pPr algn="ctr">
                        <a:lnSpc>
                          <a:spcPct val="107000"/>
                        </a:lnSpc>
                        <a:buNone/>
                      </a:pPr>
                      <a:r>
                        <a:rPr b="0" lang="en-GB" sz="1800" spc="-1" strike="noStrike">
                          <a:solidFill>
                            <a:srgbClr val="ffffff"/>
                          </a:solidFill>
                          <a:latin typeface="Times New Roman"/>
                          <a:ea typeface="DejaVu Sans"/>
                        </a:rPr>
                        <a:t>4</a:t>
                      </a:r>
                      <a:r>
                        <a:rPr b="0" lang="en-GB" sz="1800" spc="-1" strike="noStrike">
                          <a:solidFill>
                            <a:srgbClr val="ffffff"/>
                          </a:solidFill>
                          <a:latin typeface="Symbol"/>
                          <a:ea typeface="DejaVu Sans"/>
                        </a:rPr>
                        <a:t></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a:txBody>
                    <a:bodyPr anchor="t">
                      <a:noAutofit/>
                    </a:bodyPr>
                    <a:p>
                      <a:pPr algn="ctr">
                        <a:lnSpc>
                          <a:spcPct val="107000"/>
                        </a:lnSpc>
                        <a:buNone/>
                      </a:pPr>
                      <a:r>
                        <a:rPr b="0" lang="en-GB" sz="1800" spc="-1" strike="noStrike">
                          <a:solidFill>
                            <a:srgbClr val="ffffff"/>
                          </a:solidFill>
                          <a:latin typeface="Times New Roman"/>
                          <a:ea typeface="DejaVu Sans"/>
                        </a:rPr>
                        <a:t>2</a:t>
                      </a:r>
                      <a:r>
                        <a:rPr b="0" lang="en-GB" sz="1800" spc="-1" strike="noStrike">
                          <a:solidFill>
                            <a:srgbClr val="ffffff"/>
                          </a:solidFill>
                          <a:latin typeface="Symbol"/>
                          <a:ea typeface="DejaVu Sans"/>
                        </a:rPr>
                        <a:t></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a:txBody>
                    <a:bodyPr anchor="t">
                      <a:noAutofit/>
                    </a:bodyPr>
                    <a:p>
                      <a:pPr algn="ctr">
                        <a:lnSpc>
                          <a:spcPct val="107000"/>
                        </a:lnSpc>
                        <a:buNone/>
                      </a:pPr>
                      <a:r>
                        <a:rPr b="0" lang="en-GB" sz="1800" spc="-1" strike="noStrike">
                          <a:solidFill>
                            <a:srgbClr val="ffffff"/>
                          </a:solidFill>
                          <a:latin typeface="Times New Roman"/>
                          <a:ea typeface="DejaVu Sans"/>
                        </a:rPr>
                        <a:t>0</a:t>
                      </a:r>
                      <a:r>
                        <a:rPr b="0" lang="en-GB" sz="1800" spc="-1" strike="noStrike">
                          <a:solidFill>
                            <a:srgbClr val="ffffff"/>
                          </a:solidFill>
                          <a:latin typeface="Symbol"/>
                          <a:ea typeface="DejaVu Sans"/>
                        </a:rPr>
                        <a:t></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r>
              <a:tr h="360000">
                <a:tc>
                  <a:txBody>
                    <a:bodyPr anchor="t">
                      <a:noAutofit/>
                    </a:bodyPr>
                    <a:p>
                      <a:pPr algn="ctr">
                        <a:lnSpc>
                          <a:spcPct val="107000"/>
                        </a:lnSpc>
                        <a:buNone/>
                      </a:pPr>
                      <a:r>
                        <a:rPr b="0" lang="en-GB" sz="1800" spc="-1" strike="noStrike">
                          <a:solidFill>
                            <a:srgbClr val="ffffff"/>
                          </a:solidFill>
                          <a:latin typeface="Times New Roman"/>
                          <a:ea typeface="DejaVu Sans"/>
                        </a:rPr>
                        <a:t>E</a:t>
                      </a:r>
                      <a:r>
                        <a:rPr b="0" lang="en-GB" sz="1800" spc="-1" strike="noStrike" baseline="-25000">
                          <a:solidFill>
                            <a:srgbClr val="ffffff"/>
                          </a:solidFill>
                          <a:latin typeface="Times New Roman"/>
                          <a:ea typeface="DejaVu Sans"/>
                        </a:rPr>
                        <a:t>p</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gridSpan="2">
                  <a:txBody>
                    <a:bodyPr anchor="t">
                      <a:noAutofit/>
                    </a:bodyPr>
                    <a:p>
                      <a:pPr algn="ctr">
                        <a:lnSpc>
                          <a:spcPct val="107000"/>
                        </a:lnSpc>
                        <a:buNone/>
                      </a:pPr>
                      <a:r>
                        <a:rPr b="0" lang="en-GB" sz="1800" spc="-1" strike="noStrike">
                          <a:solidFill>
                            <a:srgbClr val="000000"/>
                          </a:solidFill>
                          <a:latin typeface="Times New Roman"/>
                          <a:ea typeface="DejaVu Sans"/>
                        </a:rPr>
                        <a:t>24 GeV/c</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hMerge="1">
                  <a:tcPr anchor="t" marL="90000" marR="90000">
                    <a:lnL>
                      <a:noFill/>
                    </a:lnL>
                    <a:lnR>
                      <a:noFill/>
                    </a:lnR>
                    <a:lnT>
                      <a:noFill/>
                    </a:lnT>
                    <a:lnB>
                      <a:noFill/>
                    </a:lnB>
                    <a:solidFill>
                      <a:srgbClr val="729fcf"/>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450 GeV/c</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450 GeV/c</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450 GeV</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r>
              <a:tr h="360000">
                <a:tc gridSpan="6">
                  <a:txBody>
                    <a:bodyPr anchor="t">
                      <a:noAutofit/>
                    </a:bodyPr>
                    <a:p>
                      <a:pPr algn="ctr">
                        <a:lnSpc>
                          <a:spcPct val="107000"/>
                        </a:lnSpc>
                        <a:buNone/>
                      </a:pPr>
                      <a:r>
                        <a:rPr b="0" lang="en-GB" sz="1800" spc="-1" strike="noStrike">
                          <a:solidFill>
                            <a:srgbClr val="ffffff"/>
                          </a:solidFill>
                          <a:latin typeface="Times New Roman"/>
                          <a:ea typeface="DejaVu Sans"/>
                        </a:rPr>
                        <a:t>The yield of π</a:t>
                      </a:r>
                      <a:r>
                        <a:rPr b="0" lang="en-GB" sz="1800" spc="-1" strike="noStrike" baseline="30000">
                          <a:solidFill>
                            <a:srgbClr val="ffffff"/>
                          </a:solidFill>
                          <a:latin typeface="Times New Roman"/>
                          <a:ea typeface="DejaVu Sans"/>
                        </a:rPr>
                        <a:t>+</a:t>
                      </a:r>
                      <a:r>
                        <a:rPr b="0" lang="en-GB" sz="1800" spc="-1" strike="noStrike">
                          <a:solidFill>
                            <a:srgbClr val="ffffff"/>
                          </a:solidFill>
                          <a:latin typeface="Times New Roman"/>
                          <a:ea typeface="DejaVu Sans"/>
                        </a:rPr>
                        <a:t>π</a:t>
                      </a:r>
                      <a:r>
                        <a:rPr b="0" lang="en-GB" sz="1800" spc="-1" strike="noStrike" baseline="30000">
                          <a:solidFill>
                            <a:srgbClr val="ffffff"/>
                          </a:solidFill>
                          <a:latin typeface="Times New Roman"/>
                          <a:ea typeface="DejaVu Sans"/>
                        </a:rPr>
                        <a:t>−</a:t>
                      </a:r>
                      <a:r>
                        <a:rPr b="0" lang="en-GB" sz="1800" spc="-1" strike="noStrike">
                          <a:solidFill>
                            <a:srgbClr val="ffffff"/>
                          </a:solidFill>
                          <a:latin typeface="Times New Roman"/>
                          <a:ea typeface="DejaVu Sans"/>
                        </a:rPr>
                        <a:t> atoms</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r>
              <a:tr h="360000">
                <a:tc>
                  <a:txBody>
                    <a:bodyPr anchor="t">
                      <a:noAutofit/>
                    </a:bodyPr>
                    <a:p>
                      <a:pPr algn="ctr">
                        <a:lnSpc>
                          <a:spcPct val="107000"/>
                        </a:lnSpc>
                        <a:buNone/>
                      </a:pPr>
                      <a:r>
                        <a:rPr b="0" lang="en-GB" sz="1800" spc="-1" strike="noStrike">
                          <a:solidFill>
                            <a:srgbClr val="ffffff"/>
                          </a:solidFill>
                          <a:latin typeface="Times New Roman"/>
                          <a:ea typeface="DejaVu Sans"/>
                        </a:rPr>
                        <a:t>W</a:t>
                      </a:r>
                      <a:r>
                        <a:rPr b="0" lang="en-GB" sz="1800" spc="-1" strike="noStrike" baseline="-25000">
                          <a:solidFill>
                            <a:srgbClr val="ffffff"/>
                          </a:solidFill>
                          <a:latin typeface="Times New Roman"/>
                          <a:ea typeface="DejaVu Sans"/>
                        </a:rPr>
                        <a:t>A</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1.25·10</a:t>
                      </a:r>
                      <a:r>
                        <a:rPr b="0" lang="en-GB" sz="1800" spc="-1" strike="noStrike" baseline="30000">
                          <a:solidFill>
                            <a:srgbClr val="000000"/>
                          </a:solidFill>
                          <a:latin typeface="Times New Roman"/>
                          <a:ea typeface="DejaVu Sans"/>
                        </a:rPr>
                        <a:t>−9</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gridSpan="2">
                  <a:txBody>
                    <a:bodyPr anchor="t">
                      <a:noAutofit/>
                    </a:bodyPr>
                    <a:p>
                      <a:pPr algn="ctr">
                        <a:lnSpc>
                          <a:spcPct val="107000"/>
                        </a:lnSpc>
                        <a:buNone/>
                      </a:pPr>
                      <a:r>
                        <a:rPr b="0" lang="en-GB" sz="1800" spc="-1" strike="noStrike">
                          <a:solidFill>
                            <a:srgbClr val="000000"/>
                          </a:solidFill>
                          <a:latin typeface="Times New Roman"/>
                          <a:ea typeface="DejaVu Sans"/>
                        </a:rPr>
                        <a:t>1.9·10</a:t>
                      </a:r>
                      <a:r>
                        <a:rPr b="0" lang="en-GB" sz="1800" spc="-1" strike="noStrike" baseline="30000">
                          <a:solidFill>
                            <a:srgbClr val="000000"/>
                          </a:solidFill>
                          <a:latin typeface="Times New Roman"/>
                          <a:ea typeface="DejaVu Sans"/>
                        </a:rPr>
                        <a:t>−8</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hMerge="1">
                  <a:tcPr anchor="t" marL="90000" marR="90000">
                    <a:lnL>
                      <a:noFill/>
                    </a:lnL>
                    <a:lnR>
                      <a:noFill/>
                    </a:lnR>
                    <a:lnT>
                      <a:noFill/>
                    </a:lnT>
                    <a:lnB>
                      <a:noFill/>
                    </a:lnB>
                    <a:solidFill>
                      <a:srgbClr val="729fcf"/>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3.5·10</a:t>
                      </a:r>
                      <a:r>
                        <a:rPr b="0" lang="en-GB" sz="1800" spc="-1" strike="noStrike" baseline="30000">
                          <a:solidFill>
                            <a:srgbClr val="000000"/>
                          </a:solidFill>
                          <a:latin typeface="Times New Roman"/>
                          <a:ea typeface="DejaVu Sans"/>
                        </a:rPr>
                        <a:t>−8</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4.5·10</a:t>
                      </a:r>
                      <a:r>
                        <a:rPr b="0" lang="en-GB" sz="1800" spc="-1" strike="noStrike" baseline="30000">
                          <a:solidFill>
                            <a:srgbClr val="000000"/>
                          </a:solidFill>
                          <a:latin typeface="Times New Roman"/>
                          <a:ea typeface="DejaVu Sans"/>
                        </a:rPr>
                        <a:t>−8</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r>
              <a:tr h="360000">
                <a:tc>
                  <a:txBody>
                    <a:bodyPr anchor="t">
                      <a:noAutofit/>
                    </a:bodyPr>
                    <a:p>
                      <a:pPr algn="ctr">
                        <a:lnSpc>
                          <a:spcPct val="107000"/>
                        </a:lnSpc>
                        <a:buNone/>
                      </a:pPr>
                      <a:r>
                        <a:rPr b="0" lang="en-GB" sz="1800" spc="-1" strike="noStrike">
                          <a:solidFill>
                            <a:srgbClr val="ffffff"/>
                          </a:solidFill>
                          <a:latin typeface="Times New Roman"/>
                          <a:ea typeface="DejaVu Sans"/>
                        </a:rPr>
                        <a:t>W</a:t>
                      </a:r>
                      <a:r>
                        <a:rPr b="0" lang="en-GB" sz="1800" spc="-1" strike="noStrike" baseline="-25000">
                          <a:solidFill>
                            <a:srgbClr val="ffffff"/>
                          </a:solidFill>
                          <a:latin typeface="Times New Roman"/>
                          <a:ea typeface="DejaVu Sans"/>
                        </a:rPr>
                        <a:t>A</a:t>
                      </a:r>
                      <a:r>
                        <a:rPr b="0" lang="en-GB" sz="1800" spc="-1" strike="noStrike" baseline="30000">
                          <a:solidFill>
                            <a:srgbClr val="ffffff"/>
                          </a:solidFill>
                          <a:latin typeface="Times New Roman"/>
                          <a:ea typeface="DejaVu Sans"/>
                        </a:rPr>
                        <a:t>N</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1</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ff3e9"/>
                    </a:solidFill>
                  </a:tcPr>
                </a:tc>
                <a:tc gridSpan="2">
                  <a:txBody>
                    <a:bodyPr anchor="t">
                      <a:noAutofit/>
                    </a:bodyPr>
                    <a:p>
                      <a:pPr algn="ctr">
                        <a:lnSpc>
                          <a:spcPct val="107000"/>
                        </a:lnSpc>
                        <a:buNone/>
                      </a:pPr>
                      <a:r>
                        <a:rPr b="0" lang="en-GB" sz="1800" spc="-1" strike="noStrike">
                          <a:solidFill>
                            <a:srgbClr val="000000"/>
                          </a:solidFill>
                          <a:latin typeface="Times New Roman"/>
                          <a:ea typeface="DejaVu Sans"/>
                        </a:rPr>
                        <a:t>15 (9.7±1.5)</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ff3e9"/>
                    </a:solidFill>
                  </a:tcPr>
                </a:tc>
                <a:tc hMerge="1">
                  <a:tcPr anchor="t" marL="90000" marR="90000">
                    <a:lnL>
                      <a:noFill/>
                    </a:lnL>
                    <a:lnR>
                      <a:noFill/>
                    </a:lnR>
                    <a:lnT>
                      <a:noFill/>
                    </a:lnT>
                    <a:lnB>
                      <a:noFill/>
                    </a:lnB>
                    <a:solidFill>
                      <a:srgbClr val="729fcf"/>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28 (17.5±2.8)</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ff3e9"/>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36 (22.7±3.6)</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ff3e9"/>
                    </a:solidFill>
                  </a:tcPr>
                </a:tc>
              </a:tr>
              <a:tr h="360000">
                <a:tc>
                  <a:txBody>
                    <a:bodyPr anchor="t">
                      <a:noAutofit/>
                    </a:bodyPr>
                    <a:p>
                      <a:pPr algn="ctr">
                        <a:lnSpc>
                          <a:spcPct val="107000"/>
                        </a:lnSpc>
                        <a:buNone/>
                      </a:pPr>
                      <a:r>
                        <a:rPr b="0" lang="en-GB" sz="1800" spc="-1" strike="noStrike">
                          <a:solidFill>
                            <a:srgbClr val="ffffff"/>
                          </a:solidFill>
                          <a:latin typeface="Times New Roman"/>
                          <a:ea typeface="DejaVu Sans"/>
                        </a:rPr>
                        <a:t>(W</a:t>
                      </a:r>
                      <a:r>
                        <a:rPr b="0" lang="en-GB" sz="1800" spc="-1" strike="noStrike" baseline="-25000">
                          <a:solidFill>
                            <a:srgbClr val="ffffff"/>
                          </a:solidFill>
                          <a:latin typeface="Times New Roman"/>
                          <a:ea typeface="DejaVu Sans"/>
                        </a:rPr>
                        <a:t>A</a:t>
                      </a:r>
                      <a:r>
                        <a:rPr b="0" lang="en-GB" sz="1800" spc="-1" strike="noStrike">
                          <a:solidFill>
                            <a:srgbClr val="ffffff"/>
                          </a:solidFill>
                          <a:latin typeface="Times New Roman"/>
                          <a:ea typeface="DejaVu Sans"/>
                        </a:rPr>
                        <a:t>/W</a:t>
                      </a:r>
                      <a:r>
                        <a:rPr b="0" lang="en-GB" sz="1800" spc="-1" strike="noStrike" baseline="-25000">
                          <a:solidFill>
                            <a:srgbClr val="ffffff"/>
                          </a:solidFill>
                          <a:latin typeface="Times New Roman"/>
                          <a:ea typeface="DejaVu Sans"/>
                        </a:rPr>
                        <a:t>ch</a:t>
                      </a:r>
                      <a:r>
                        <a:rPr b="0" lang="en-GB" sz="1800" spc="-1" strike="noStrike">
                          <a:solidFill>
                            <a:srgbClr val="ffffff"/>
                          </a:solidFill>
                          <a:latin typeface="Times New Roman"/>
                          <a:ea typeface="DejaVu Sans"/>
                        </a:rPr>
                        <a:t>)</a:t>
                      </a:r>
                      <a:r>
                        <a:rPr b="0" lang="en-GB" sz="1800" spc="-1" strike="noStrike" baseline="30000">
                          <a:solidFill>
                            <a:srgbClr val="ffffff"/>
                          </a:solidFill>
                          <a:latin typeface="Times New Roman"/>
                          <a:ea typeface="DejaVu Sans"/>
                        </a:rPr>
                        <a:t>N</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1</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gridSpan="2">
                  <a:txBody>
                    <a:bodyPr anchor="t">
                      <a:noAutofit/>
                    </a:bodyPr>
                    <a:p>
                      <a:pPr algn="ctr">
                        <a:lnSpc>
                          <a:spcPct val="107000"/>
                        </a:lnSpc>
                        <a:buNone/>
                      </a:pPr>
                      <a:r>
                        <a:rPr b="0" lang="en-GB" sz="1800" spc="-1" strike="noStrike">
                          <a:solidFill>
                            <a:srgbClr val="000000"/>
                          </a:solidFill>
                          <a:latin typeface="Times New Roman"/>
                          <a:ea typeface="DejaVu Sans"/>
                        </a:rPr>
                        <a:t>2.4 (1.55±0.20)</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hMerge="1">
                  <a:tcPr anchor="t" marL="90000" marR="90000">
                    <a:lnL>
                      <a:noFill/>
                    </a:lnL>
                    <a:lnR>
                      <a:noFill/>
                    </a:lnR>
                    <a:lnT>
                      <a:noFill/>
                    </a:lnT>
                    <a:lnB>
                      <a:noFill/>
                    </a:lnB>
                    <a:solidFill>
                      <a:srgbClr val="729fcf"/>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1.2 (0.77±0.13)</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0.27 (0.17±0.03)</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r>
              <a:tr h="360000">
                <a:tc gridSpan="6">
                  <a:txBody>
                    <a:bodyPr anchor="t">
                      <a:noAutofit/>
                    </a:bodyPr>
                    <a:p>
                      <a:pPr algn="ctr">
                        <a:lnSpc>
                          <a:spcPct val="107000"/>
                        </a:lnSpc>
                        <a:buNone/>
                      </a:pPr>
                      <a:r>
                        <a:rPr b="0" lang="en-GB" sz="1800" spc="-1" strike="noStrike">
                          <a:solidFill>
                            <a:srgbClr val="ffffff"/>
                          </a:solidFill>
                          <a:latin typeface="Times New Roman"/>
                          <a:ea typeface="DejaVu Sans"/>
                        </a:rPr>
                        <a:t>The yield of π</a:t>
                      </a:r>
                      <a:r>
                        <a:rPr b="0" lang="en-GB" sz="1800" spc="-1" strike="noStrike" baseline="30000">
                          <a:solidFill>
                            <a:srgbClr val="ffffff"/>
                          </a:solidFill>
                          <a:latin typeface="Times New Roman"/>
                          <a:ea typeface="DejaVu Sans"/>
                        </a:rPr>
                        <a:t>+</a:t>
                      </a:r>
                      <a:r>
                        <a:rPr b="0" lang="en-GB" sz="1800" spc="-1" strike="noStrike">
                          <a:solidFill>
                            <a:srgbClr val="ffffff"/>
                          </a:solidFill>
                          <a:latin typeface="Times New Roman"/>
                          <a:ea typeface="DejaVu Sans"/>
                        </a:rPr>
                        <a:t>K</a:t>
                      </a:r>
                      <a:r>
                        <a:rPr b="0" lang="en-GB" sz="1800" spc="-1" strike="noStrike" baseline="30000">
                          <a:solidFill>
                            <a:srgbClr val="ffffff"/>
                          </a:solidFill>
                          <a:latin typeface="Times New Roman"/>
                          <a:ea typeface="DejaVu Sans"/>
                        </a:rPr>
                        <a:t>−</a:t>
                      </a:r>
                      <a:r>
                        <a:rPr b="0" lang="en-GB" sz="1800" spc="-1" strike="noStrike">
                          <a:solidFill>
                            <a:srgbClr val="ffffff"/>
                          </a:solidFill>
                          <a:latin typeface="Times New Roman"/>
                          <a:ea typeface="DejaVu Sans"/>
                        </a:rPr>
                        <a:t> atoms</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r>
              <a:tr h="360000">
                <a:tc>
                  <a:txBody>
                    <a:bodyPr anchor="t">
                      <a:noAutofit/>
                    </a:bodyPr>
                    <a:p>
                      <a:pPr algn="ctr">
                        <a:lnSpc>
                          <a:spcPct val="107000"/>
                        </a:lnSpc>
                        <a:buNone/>
                      </a:pPr>
                      <a:r>
                        <a:rPr b="0" lang="en-GB" sz="1800" spc="-1" strike="noStrike">
                          <a:solidFill>
                            <a:srgbClr val="ffffff"/>
                          </a:solidFill>
                          <a:latin typeface="Times New Roman"/>
                          <a:ea typeface="DejaVu Sans"/>
                        </a:rPr>
                        <a:t>W</a:t>
                      </a:r>
                      <a:r>
                        <a:rPr b="0" lang="en-GB" sz="1800" spc="-1" strike="noStrike" baseline="-25000">
                          <a:solidFill>
                            <a:srgbClr val="ffffff"/>
                          </a:solidFill>
                          <a:latin typeface="Times New Roman"/>
                          <a:ea typeface="DejaVu Sans"/>
                        </a:rPr>
                        <a:t>A</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1.3·10</a:t>
                      </a:r>
                      <a:r>
                        <a:rPr b="0" lang="en-GB" sz="1800" spc="-1" strike="noStrike" baseline="30000">
                          <a:solidFill>
                            <a:srgbClr val="000000"/>
                          </a:solidFill>
                          <a:latin typeface="Times New Roman"/>
                          <a:ea typeface="DejaVu Sans"/>
                        </a:rPr>
                        <a:t>−11</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gridSpan="2">
                  <a:txBody>
                    <a:bodyPr anchor="t">
                      <a:noAutofit/>
                    </a:bodyPr>
                    <a:p>
                      <a:pPr algn="ctr">
                        <a:lnSpc>
                          <a:spcPct val="107000"/>
                        </a:lnSpc>
                        <a:buNone/>
                      </a:pPr>
                      <a:r>
                        <a:rPr b="0" lang="en-GB" sz="1800" spc="-1" strike="noStrike">
                          <a:solidFill>
                            <a:srgbClr val="000000"/>
                          </a:solidFill>
                          <a:latin typeface="Times New Roman"/>
                          <a:ea typeface="DejaVu Sans"/>
                        </a:rPr>
                        <a:t>8.8·10</a:t>
                      </a:r>
                      <a:r>
                        <a:rPr b="0" lang="en-GB" sz="1800" spc="-1" strike="noStrike" baseline="30000">
                          <a:solidFill>
                            <a:srgbClr val="000000"/>
                          </a:solidFill>
                          <a:latin typeface="Times New Roman"/>
                          <a:ea typeface="DejaVu Sans"/>
                        </a:rPr>
                        <a:t>−10</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hMerge="1">
                  <a:tcPr anchor="t" marL="90000" marR="90000">
                    <a:lnL>
                      <a:noFill/>
                    </a:lnL>
                    <a:lnR>
                      <a:noFill/>
                    </a:lnR>
                    <a:lnT>
                      <a:noFill/>
                    </a:lnT>
                    <a:lnB>
                      <a:noFill/>
                    </a:lnB>
                    <a:solidFill>
                      <a:srgbClr val="729fcf"/>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1.7·10</a:t>
                      </a:r>
                      <a:r>
                        <a:rPr b="0" lang="en-GB" sz="1800" spc="-1" strike="noStrike" baseline="30000">
                          <a:solidFill>
                            <a:srgbClr val="000000"/>
                          </a:solidFill>
                          <a:latin typeface="Times New Roman"/>
                          <a:ea typeface="DejaVu Sans"/>
                        </a:rPr>
                        <a:t>−9</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2.0·10</a:t>
                      </a:r>
                      <a:r>
                        <a:rPr b="0" lang="en-GB" sz="1800" spc="-1" strike="noStrike" baseline="30000">
                          <a:solidFill>
                            <a:srgbClr val="000000"/>
                          </a:solidFill>
                          <a:latin typeface="Times New Roman"/>
                          <a:ea typeface="DejaVu Sans"/>
                        </a:rPr>
                        <a:t>−9</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r>
              <a:tr h="360000">
                <a:tc>
                  <a:txBody>
                    <a:bodyPr anchor="t">
                      <a:noAutofit/>
                    </a:bodyPr>
                    <a:p>
                      <a:pPr algn="ctr">
                        <a:lnSpc>
                          <a:spcPct val="107000"/>
                        </a:lnSpc>
                        <a:buNone/>
                      </a:pPr>
                      <a:r>
                        <a:rPr b="0" lang="en-GB" sz="1800" spc="-1" strike="noStrike">
                          <a:solidFill>
                            <a:srgbClr val="ffffff"/>
                          </a:solidFill>
                          <a:latin typeface="Times New Roman"/>
                          <a:ea typeface="DejaVu Sans"/>
                        </a:rPr>
                        <a:t>W</a:t>
                      </a:r>
                      <a:r>
                        <a:rPr b="0" lang="en-GB" sz="1800" spc="-1" strike="noStrike" baseline="-25000">
                          <a:solidFill>
                            <a:srgbClr val="ffffff"/>
                          </a:solidFill>
                          <a:latin typeface="Times New Roman"/>
                          <a:ea typeface="DejaVu Sans"/>
                        </a:rPr>
                        <a:t>A</a:t>
                      </a:r>
                      <a:r>
                        <a:rPr b="0" lang="en-GB" sz="1800" spc="-1" strike="noStrike" baseline="30000">
                          <a:solidFill>
                            <a:srgbClr val="ffffff"/>
                          </a:solidFill>
                          <a:latin typeface="Times New Roman"/>
                          <a:ea typeface="DejaVu Sans"/>
                        </a:rPr>
                        <a:t>N</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1</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ff3e9"/>
                    </a:solidFill>
                  </a:tcPr>
                </a:tc>
                <a:tc gridSpan="2">
                  <a:txBody>
                    <a:bodyPr anchor="t">
                      <a:noAutofit/>
                    </a:bodyPr>
                    <a:p>
                      <a:pPr algn="ctr">
                        <a:lnSpc>
                          <a:spcPct val="107000"/>
                        </a:lnSpc>
                        <a:buNone/>
                      </a:pPr>
                      <a:r>
                        <a:rPr b="0" lang="en-GB" sz="1800" spc="-1" strike="noStrike">
                          <a:solidFill>
                            <a:srgbClr val="000000"/>
                          </a:solidFill>
                          <a:latin typeface="Times New Roman"/>
                          <a:ea typeface="DejaVu Sans"/>
                        </a:rPr>
                        <a:t>67 (45 ± 8)</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ff3e9"/>
                    </a:solidFill>
                  </a:tcPr>
                </a:tc>
                <a:tc hMerge="1">
                  <a:tcPr anchor="t" marL="90000" marR="90000">
                    <a:lnL>
                      <a:noFill/>
                    </a:lnL>
                    <a:lnR>
                      <a:noFill/>
                    </a:lnR>
                    <a:lnT>
                      <a:noFill/>
                    </a:lnT>
                    <a:lnB>
                      <a:noFill/>
                    </a:lnB>
                    <a:solidFill>
                      <a:srgbClr val="729fcf"/>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131 (87 ± 15)</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ff3e9"/>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154 (104 ± 18)</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ff3e9"/>
                    </a:solidFill>
                  </a:tcPr>
                </a:tc>
              </a:tr>
              <a:tr h="360000">
                <a:tc>
                  <a:txBody>
                    <a:bodyPr anchor="t">
                      <a:noAutofit/>
                    </a:bodyPr>
                    <a:p>
                      <a:pPr algn="ctr">
                        <a:lnSpc>
                          <a:spcPct val="107000"/>
                        </a:lnSpc>
                        <a:buNone/>
                      </a:pPr>
                      <a:r>
                        <a:rPr b="0" lang="en-GB" sz="1800" spc="-1" strike="noStrike">
                          <a:solidFill>
                            <a:srgbClr val="ffffff"/>
                          </a:solidFill>
                          <a:latin typeface="Times New Roman"/>
                          <a:ea typeface="DejaVu Sans"/>
                        </a:rPr>
                        <a:t>(W</a:t>
                      </a:r>
                      <a:r>
                        <a:rPr b="0" lang="en-GB" sz="1800" spc="-1" strike="noStrike" baseline="-25000">
                          <a:solidFill>
                            <a:srgbClr val="ffffff"/>
                          </a:solidFill>
                          <a:latin typeface="Times New Roman"/>
                          <a:ea typeface="DejaVu Sans"/>
                        </a:rPr>
                        <a:t>A</a:t>
                      </a:r>
                      <a:r>
                        <a:rPr b="0" lang="en-GB" sz="1800" spc="-1" strike="noStrike">
                          <a:solidFill>
                            <a:srgbClr val="ffffff"/>
                          </a:solidFill>
                          <a:latin typeface="Times New Roman"/>
                          <a:ea typeface="DejaVu Sans"/>
                        </a:rPr>
                        <a:t>/W</a:t>
                      </a:r>
                      <a:r>
                        <a:rPr b="0" lang="en-GB" sz="1800" spc="-1" strike="noStrike" baseline="-25000">
                          <a:solidFill>
                            <a:srgbClr val="ffffff"/>
                          </a:solidFill>
                          <a:latin typeface="Times New Roman"/>
                          <a:ea typeface="DejaVu Sans"/>
                        </a:rPr>
                        <a:t>ch</a:t>
                      </a:r>
                      <a:r>
                        <a:rPr b="0" lang="en-GB" sz="1800" spc="-1" strike="noStrike">
                          <a:solidFill>
                            <a:srgbClr val="ffffff"/>
                          </a:solidFill>
                          <a:latin typeface="Times New Roman"/>
                          <a:ea typeface="DejaVu Sans"/>
                        </a:rPr>
                        <a:t>)</a:t>
                      </a:r>
                      <a:r>
                        <a:rPr b="0" lang="en-GB" sz="1800" spc="-1" strike="noStrike" baseline="30000">
                          <a:solidFill>
                            <a:srgbClr val="ffffff"/>
                          </a:solidFill>
                          <a:latin typeface="Times New Roman"/>
                          <a:ea typeface="DejaVu Sans"/>
                        </a:rPr>
                        <a:t>N</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1</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gridSpan="2">
                  <a:txBody>
                    <a:bodyPr anchor="t">
                      <a:noAutofit/>
                    </a:bodyPr>
                    <a:p>
                      <a:pPr algn="ctr">
                        <a:lnSpc>
                          <a:spcPct val="107000"/>
                        </a:lnSpc>
                        <a:buNone/>
                      </a:pPr>
                      <a:r>
                        <a:rPr b="0" lang="en-GB" sz="1800" spc="-1" strike="noStrike">
                          <a:solidFill>
                            <a:srgbClr val="000000"/>
                          </a:solidFill>
                          <a:latin typeface="Times New Roman"/>
                          <a:ea typeface="DejaVu Sans"/>
                        </a:rPr>
                        <a:t>10.6 (7.0±1.0)</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hMerge="1">
                  <a:tcPr anchor="t" marL="90000" marR="90000">
                    <a:lnL>
                      <a:noFill/>
                    </a:lnL>
                    <a:lnR>
                      <a:noFill/>
                    </a:lnR>
                    <a:lnT>
                      <a:noFill/>
                    </a:lnT>
                    <a:lnB>
                      <a:noFill/>
                    </a:lnB>
                    <a:solidFill>
                      <a:srgbClr val="729fcf"/>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5.8 (3.9±0.7)</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1.2 (0.79±0.13)</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r>
              <a:tr h="360000">
                <a:tc gridSpan="6">
                  <a:txBody>
                    <a:bodyPr anchor="t">
                      <a:noAutofit/>
                    </a:bodyPr>
                    <a:p>
                      <a:pPr algn="ctr">
                        <a:lnSpc>
                          <a:spcPct val="107000"/>
                        </a:lnSpc>
                        <a:buNone/>
                      </a:pPr>
                      <a:r>
                        <a:rPr b="0" lang="en-GB" sz="1800" spc="-1" strike="noStrike">
                          <a:solidFill>
                            <a:srgbClr val="ffffff"/>
                          </a:solidFill>
                          <a:latin typeface="Times New Roman"/>
                          <a:ea typeface="DejaVu Sans"/>
                        </a:rPr>
                        <a:t>The yield of K</a:t>
                      </a:r>
                      <a:r>
                        <a:rPr b="0" lang="en-GB" sz="1800" spc="-1" strike="noStrike" baseline="30000">
                          <a:solidFill>
                            <a:srgbClr val="ffffff"/>
                          </a:solidFill>
                          <a:latin typeface="Times New Roman"/>
                          <a:ea typeface="DejaVu Sans"/>
                        </a:rPr>
                        <a:t>+</a:t>
                      </a:r>
                      <a:r>
                        <a:rPr b="0" lang="en-GB" sz="1800" spc="-1" strike="noStrike">
                          <a:solidFill>
                            <a:srgbClr val="ffffff"/>
                          </a:solidFill>
                          <a:latin typeface="Times New Roman"/>
                          <a:ea typeface="DejaVu Sans"/>
                        </a:rPr>
                        <a:t>π</a:t>
                      </a:r>
                      <a:r>
                        <a:rPr b="0" lang="en-GB" sz="1800" spc="-1" strike="noStrike" baseline="30000">
                          <a:solidFill>
                            <a:srgbClr val="ffffff"/>
                          </a:solidFill>
                          <a:latin typeface="Times New Roman"/>
                          <a:ea typeface="DejaVu Sans"/>
                        </a:rPr>
                        <a:t>−</a:t>
                      </a:r>
                      <a:r>
                        <a:rPr b="0" lang="en-GB" sz="1800" spc="-1" strike="noStrike">
                          <a:solidFill>
                            <a:srgbClr val="ffffff"/>
                          </a:solidFill>
                          <a:latin typeface="Times New Roman"/>
                          <a:ea typeface="DejaVu Sans"/>
                        </a:rPr>
                        <a:t> atoms</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r>
              <a:tr h="360000">
                <a:tc>
                  <a:txBody>
                    <a:bodyPr anchor="t">
                      <a:noAutofit/>
                    </a:bodyPr>
                    <a:p>
                      <a:pPr algn="ctr">
                        <a:lnSpc>
                          <a:spcPct val="107000"/>
                        </a:lnSpc>
                        <a:buNone/>
                      </a:pPr>
                      <a:r>
                        <a:rPr b="0" lang="en-GB" sz="1800" spc="-1" strike="noStrike">
                          <a:solidFill>
                            <a:srgbClr val="ffffff"/>
                          </a:solidFill>
                          <a:latin typeface="Times New Roman"/>
                          <a:ea typeface="DejaVu Sans"/>
                        </a:rPr>
                        <a:t>W</a:t>
                      </a:r>
                      <a:r>
                        <a:rPr b="0" lang="en-GB" sz="1800" spc="-1" strike="noStrike" baseline="-25000">
                          <a:solidFill>
                            <a:srgbClr val="ffffff"/>
                          </a:solidFill>
                          <a:latin typeface="Times New Roman"/>
                          <a:ea typeface="DejaVu Sans"/>
                        </a:rPr>
                        <a:t>A</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3.1·10</a:t>
                      </a:r>
                      <a:r>
                        <a:rPr b="0" lang="en-GB" sz="1800" spc="-1" strike="noStrike" baseline="30000">
                          <a:solidFill>
                            <a:srgbClr val="000000"/>
                          </a:solidFill>
                          <a:latin typeface="Times New Roman"/>
                          <a:ea typeface="DejaVu Sans"/>
                        </a:rPr>
                        <a:t>−11</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gridSpan="2">
                  <a:txBody>
                    <a:bodyPr anchor="t">
                      <a:noAutofit/>
                    </a:bodyPr>
                    <a:p>
                      <a:pPr algn="ctr">
                        <a:lnSpc>
                          <a:spcPct val="107000"/>
                        </a:lnSpc>
                        <a:buNone/>
                      </a:pPr>
                      <a:r>
                        <a:rPr b="0" lang="en-GB" sz="1800" spc="-1" strike="noStrike">
                          <a:solidFill>
                            <a:srgbClr val="000000"/>
                          </a:solidFill>
                          <a:latin typeface="Times New Roman"/>
                          <a:ea typeface="DejaVu Sans"/>
                        </a:rPr>
                        <a:t>9.7·10</a:t>
                      </a:r>
                      <a:r>
                        <a:rPr b="0" lang="en-GB" sz="1800" spc="-1" strike="noStrike" baseline="30000">
                          <a:solidFill>
                            <a:srgbClr val="000000"/>
                          </a:solidFill>
                          <a:latin typeface="Times New Roman"/>
                          <a:ea typeface="DejaVu Sans"/>
                        </a:rPr>
                        <a:t>−10</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hMerge="1">
                  <a:tcPr anchor="t" marL="90000" marR="90000">
                    <a:lnL>
                      <a:noFill/>
                    </a:lnL>
                    <a:lnR>
                      <a:noFill/>
                    </a:lnR>
                    <a:lnT>
                      <a:noFill/>
                    </a:lnT>
                    <a:lnB>
                      <a:noFill/>
                    </a:lnB>
                    <a:solidFill>
                      <a:srgbClr val="729fcf"/>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2.1·10</a:t>
                      </a:r>
                      <a:r>
                        <a:rPr b="0" lang="en-GB" sz="1800" spc="-1" strike="noStrike" baseline="30000">
                          <a:solidFill>
                            <a:srgbClr val="000000"/>
                          </a:solidFill>
                          <a:latin typeface="Times New Roman"/>
                          <a:ea typeface="DejaVu Sans"/>
                        </a:rPr>
                        <a:t>−9</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2.7·10</a:t>
                      </a:r>
                      <a:r>
                        <a:rPr b="0" lang="en-GB" sz="1800" spc="-1" strike="noStrike" baseline="30000">
                          <a:solidFill>
                            <a:srgbClr val="000000"/>
                          </a:solidFill>
                          <a:latin typeface="Times New Roman"/>
                          <a:ea typeface="DejaVu Sans"/>
                        </a:rPr>
                        <a:t>−9</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r>
              <a:tr h="360000">
                <a:tc>
                  <a:txBody>
                    <a:bodyPr anchor="t">
                      <a:noAutofit/>
                    </a:bodyPr>
                    <a:p>
                      <a:pPr algn="ctr">
                        <a:lnSpc>
                          <a:spcPct val="107000"/>
                        </a:lnSpc>
                        <a:buNone/>
                      </a:pPr>
                      <a:r>
                        <a:rPr b="0" lang="en-GB" sz="1800" spc="-1" strike="noStrike">
                          <a:solidFill>
                            <a:srgbClr val="ffffff"/>
                          </a:solidFill>
                          <a:latin typeface="Times New Roman"/>
                          <a:ea typeface="DejaVu Sans"/>
                        </a:rPr>
                        <a:t>W</a:t>
                      </a:r>
                      <a:r>
                        <a:rPr b="0" lang="en-GB" sz="1800" spc="-1" strike="noStrike" baseline="-25000">
                          <a:solidFill>
                            <a:srgbClr val="ffffff"/>
                          </a:solidFill>
                          <a:latin typeface="Times New Roman"/>
                          <a:ea typeface="DejaVu Sans"/>
                        </a:rPr>
                        <a:t>A</a:t>
                      </a:r>
                      <a:r>
                        <a:rPr b="0" lang="en-GB" sz="1800" spc="-1" strike="noStrike" baseline="30000">
                          <a:solidFill>
                            <a:srgbClr val="ffffff"/>
                          </a:solidFill>
                          <a:latin typeface="Times New Roman"/>
                          <a:ea typeface="DejaVu Sans"/>
                        </a:rPr>
                        <a:t>N</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1</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ff3e9"/>
                    </a:solidFill>
                  </a:tcPr>
                </a:tc>
                <a:tc gridSpan="2">
                  <a:txBody>
                    <a:bodyPr anchor="t">
                      <a:noAutofit/>
                    </a:bodyPr>
                    <a:p>
                      <a:pPr algn="ctr">
                        <a:lnSpc>
                          <a:spcPct val="107000"/>
                        </a:lnSpc>
                        <a:buNone/>
                      </a:pPr>
                      <a:r>
                        <a:rPr b="0" lang="en-GB" sz="1800" spc="-1" strike="noStrike">
                          <a:solidFill>
                            <a:srgbClr val="000000"/>
                          </a:solidFill>
                          <a:latin typeface="Times New Roman"/>
                          <a:ea typeface="DejaVu Sans"/>
                        </a:rPr>
                        <a:t>31 (18.6±4.1)</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ff3e9"/>
                    </a:solidFill>
                  </a:tcPr>
                </a:tc>
                <a:tc hMerge="1">
                  <a:tcPr anchor="t" marL="90000" marR="90000">
                    <a:lnL>
                      <a:noFill/>
                    </a:lnL>
                    <a:lnR>
                      <a:noFill/>
                    </a:lnR>
                    <a:lnT>
                      <a:noFill/>
                    </a:lnT>
                    <a:lnB>
                      <a:noFill/>
                    </a:lnB>
                    <a:solidFill>
                      <a:srgbClr val="729fcf"/>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68 (41±9)</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ff3e9"/>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87 (52±11)</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ff3e9"/>
                    </a:solidFill>
                  </a:tcPr>
                </a:tc>
              </a:tr>
              <a:tr h="360000">
                <a:tc>
                  <a:txBody>
                    <a:bodyPr anchor="t">
                      <a:noAutofit/>
                    </a:bodyPr>
                    <a:p>
                      <a:pPr algn="ctr">
                        <a:lnSpc>
                          <a:spcPct val="107000"/>
                        </a:lnSpc>
                        <a:buNone/>
                      </a:pPr>
                      <a:r>
                        <a:rPr b="0" lang="en-GB" sz="1800" spc="-1" strike="noStrike">
                          <a:solidFill>
                            <a:srgbClr val="ffffff"/>
                          </a:solidFill>
                          <a:latin typeface="Times New Roman"/>
                          <a:ea typeface="DejaVu Sans"/>
                        </a:rPr>
                        <a:t>(W</a:t>
                      </a:r>
                      <a:r>
                        <a:rPr b="0" lang="en-GB" sz="1800" spc="-1" strike="noStrike" baseline="-25000">
                          <a:solidFill>
                            <a:srgbClr val="ffffff"/>
                          </a:solidFill>
                          <a:latin typeface="Times New Roman"/>
                          <a:ea typeface="DejaVu Sans"/>
                        </a:rPr>
                        <a:t>A</a:t>
                      </a:r>
                      <a:r>
                        <a:rPr b="0" lang="en-GB" sz="1800" spc="-1" strike="noStrike">
                          <a:solidFill>
                            <a:srgbClr val="ffffff"/>
                          </a:solidFill>
                          <a:latin typeface="Times New Roman"/>
                          <a:ea typeface="DejaVu Sans"/>
                        </a:rPr>
                        <a:t>/W</a:t>
                      </a:r>
                      <a:r>
                        <a:rPr b="0" lang="en-GB" sz="1800" spc="-1" strike="noStrike" baseline="-25000">
                          <a:solidFill>
                            <a:srgbClr val="ffffff"/>
                          </a:solidFill>
                          <a:latin typeface="Times New Roman"/>
                          <a:ea typeface="DejaVu Sans"/>
                        </a:rPr>
                        <a:t>ch</a:t>
                      </a:r>
                      <a:r>
                        <a:rPr b="0" lang="en-GB" sz="1800" spc="-1" strike="noStrike">
                          <a:solidFill>
                            <a:srgbClr val="ffffff"/>
                          </a:solidFill>
                          <a:latin typeface="Times New Roman"/>
                          <a:ea typeface="DejaVu Sans"/>
                        </a:rPr>
                        <a:t>)</a:t>
                      </a:r>
                      <a:r>
                        <a:rPr b="0" lang="en-GB" sz="1800" spc="-1" strike="noStrike" baseline="30000">
                          <a:solidFill>
                            <a:srgbClr val="ffffff"/>
                          </a:solidFill>
                          <a:latin typeface="Times New Roman"/>
                          <a:ea typeface="DejaVu Sans"/>
                        </a:rPr>
                        <a:t>N</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9bbb59"/>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1.</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gridSpan="2">
                  <a:txBody>
                    <a:bodyPr anchor="t">
                      <a:noAutofit/>
                    </a:bodyPr>
                    <a:p>
                      <a:pPr algn="ctr">
                        <a:lnSpc>
                          <a:spcPct val="107000"/>
                        </a:lnSpc>
                        <a:buNone/>
                      </a:pPr>
                      <a:r>
                        <a:rPr b="0" lang="en-GB" sz="1800" spc="-1" strike="noStrike">
                          <a:solidFill>
                            <a:srgbClr val="000000"/>
                          </a:solidFill>
                          <a:latin typeface="Times New Roman"/>
                          <a:ea typeface="DejaVu Sans"/>
                        </a:rPr>
                        <a:t>4.9 (2.9±0.6)</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hMerge="1">
                  <a:tcPr anchor="t" marL="90000" marR="90000">
                    <a:lnL>
                      <a:noFill/>
                    </a:lnL>
                    <a:lnR>
                      <a:noFill/>
                    </a:lnR>
                    <a:lnT>
                      <a:noFill/>
                    </a:lnT>
                    <a:lnB>
                      <a:noFill/>
                    </a:lnB>
                    <a:solidFill>
                      <a:srgbClr val="729fcf"/>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3.0 (1.9±0.4)</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c>
                  <a:txBody>
                    <a:bodyPr anchor="t">
                      <a:noAutofit/>
                    </a:bodyPr>
                    <a:p>
                      <a:pPr algn="ctr">
                        <a:lnSpc>
                          <a:spcPct val="107000"/>
                        </a:lnSpc>
                        <a:buNone/>
                      </a:pPr>
                      <a:r>
                        <a:rPr b="0" lang="en-GB" sz="1800" spc="-1" strike="noStrike">
                          <a:solidFill>
                            <a:srgbClr val="000000"/>
                          </a:solidFill>
                          <a:latin typeface="Times New Roman"/>
                          <a:ea typeface="DejaVu Sans"/>
                        </a:rPr>
                        <a:t>0.66 (0.40±0.09)</a:t>
                      </a:r>
                      <a:endParaRPr b="0" lang="en-GB"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ee6d1"/>
                    </a:solidFill>
                  </a:tcPr>
                </a:tc>
              </a:tr>
            </a:tbl>
          </a:graphicData>
        </a:graphic>
      </p:graphicFrame>
      <p:sp>
        <p:nvSpPr>
          <p:cNvPr id="1390" name="TextBox 1"/>
          <p:cNvSpPr/>
          <p:nvPr/>
        </p:nvSpPr>
        <p:spPr>
          <a:xfrm>
            <a:off x="2706120" y="6101280"/>
            <a:ext cx="52833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2400" spc="-1" strike="noStrike">
                <a:solidFill>
                  <a:srgbClr val="ff0000"/>
                </a:solidFill>
                <a:latin typeface="Times New Roman"/>
                <a:ea typeface="DejaVu Sans"/>
              </a:rPr>
              <a:t>SPS duty cycle add factor 5 relative to PS</a:t>
            </a:r>
            <a:endParaRPr b="0" lang="en-GB" sz="2400" spc="-1" strike="noStrike">
              <a:latin typeface="Arial"/>
            </a:endParaRPr>
          </a:p>
        </p:txBody>
      </p:sp>
      <p:sp>
        <p:nvSpPr>
          <p:cNvPr id="1391" name="Date Placeholder 1"/>
          <p:cNvSpPr/>
          <p:nvPr/>
        </p:nvSpPr>
        <p:spPr>
          <a:xfrm>
            <a:off x="457200" y="6356520"/>
            <a:ext cx="2131920" cy="3632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2399FAF8-D5E7-4EC5-A614-E683A1ECF9C6}"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392" name="PlaceHolder 1"/>
          <p:cNvSpPr>
            <a:spLocks noGrp="1"/>
          </p:cNvSpPr>
          <p:nvPr>
            <p:ph type="sldNum" idx="7"/>
          </p:nvPr>
        </p:nvSpPr>
        <p:spPr>
          <a:xfrm>
            <a:off x="6458040" y="6356520"/>
            <a:ext cx="2055600" cy="363240"/>
          </a:xfrm>
          <a:prstGeom prst="rect">
            <a:avLst/>
          </a:prstGeom>
          <a:noFill/>
          <a:ln w="0">
            <a:noFill/>
          </a:ln>
        </p:spPr>
        <p:txBody>
          <a:bodyPr lIns="90000" rIns="90000" tIns="45000" bIns="45000" anchor="ctr">
            <a:noAutofit/>
          </a:bodyPr>
          <a:lstStyle>
            <a:lvl1pPr algn="r">
              <a:lnSpc>
                <a:spcPct val="100000"/>
              </a:lnSpc>
              <a:buNone/>
              <a:defRPr b="0" lang="en-US" sz="1200" spc="-1" strike="noStrike">
                <a:solidFill>
                  <a:srgbClr val="8b8b8b"/>
                </a:solidFill>
                <a:latin typeface="Arial"/>
                <a:ea typeface="DejaVu Sans"/>
              </a:defRPr>
            </a:lvl1pPr>
          </a:lstStyle>
          <a:p>
            <a:pPr algn="r">
              <a:lnSpc>
                <a:spcPct val="100000"/>
              </a:lnSpc>
              <a:buNone/>
            </a:pPr>
            <a:fld id="{3EA38CED-EFBC-4400-944C-AF5D575DFDB0}" type="slidenum">
              <a:rPr b="0" lang="en-US" sz="1200" spc="-1" strike="noStrike">
                <a:solidFill>
                  <a:srgbClr val="8b8b8b"/>
                </a:solidFill>
                <a:latin typeface="Arial"/>
                <a:ea typeface="DejaVu Sans"/>
              </a:rPr>
              <a:t>&lt;number&gt;</a:t>
            </a:fld>
            <a:endParaRPr b="0" lang="en-GB" sz="1200" spc="-1" strike="noStrike">
              <a:latin typeface="Times New Roman"/>
            </a:endParaRPr>
          </a:p>
        </p:txBody>
      </p:sp>
      <p:sp>
        <p:nvSpPr>
          <p:cNvPr id="1393"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The yield of </a:t>
            </a:r>
            <a:r>
              <a:rPr b="1" i="1" lang="el-GR" sz="3600" spc="-1" strike="noStrike">
                <a:solidFill>
                  <a:srgbClr val="c00000"/>
                </a:solidFill>
                <a:latin typeface="Times New Roman"/>
                <a:ea typeface="DejaVu Sans"/>
              </a:rPr>
              <a:t>π</a:t>
            </a:r>
            <a:r>
              <a:rPr b="1" i="1" lang="en-US" sz="3600" spc="-1" strike="noStrike" baseline="30000">
                <a:solidFill>
                  <a:srgbClr val="c00000"/>
                </a:solidFill>
                <a:latin typeface="Times New Roman"/>
                <a:ea typeface="DejaVu Sans"/>
              </a:rPr>
              <a:t>+</a:t>
            </a:r>
            <a:r>
              <a:rPr b="1" i="1" lang="el-GR" sz="3600" spc="-1" strike="noStrike">
                <a:solidFill>
                  <a:srgbClr val="c00000"/>
                </a:solidFill>
                <a:latin typeface="Times New Roman"/>
                <a:ea typeface="DejaVu Sans"/>
              </a:rPr>
              <a:t>π</a:t>
            </a:r>
            <a:r>
              <a:rPr b="1" i="1" lang="en-US" sz="3600" spc="-1" strike="noStrike" baseline="30000">
                <a:solidFill>
                  <a:srgbClr val="c00000"/>
                </a:solidFill>
                <a:latin typeface="Times New Roman"/>
                <a:ea typeface="DejaVu Sans"/>
              </a:rPr>
              <a:t>-</a:t>
            </a:r>
            <a:r>
              <a:rPr b="1" i="1" lang="en-US" sz="3600" spc="-1" strike="noStrike">
                <a:solidFill>
                  <a:srgbClr val="c00000"/>
                </a:solidFill>
                <a:latin typeface="Times New Roman"/>
                <a:ea typeface="DejaVu Sans"/>
              </a:rPr>
              <a:t>, </a:t>
            </a:r>
            <a:r>
              <a:rPr b="1" i="1" lang="el-GR" sz="3600" spc="-1" strike="noStrike">
                <a:solidFill>
                  <a:srgbClr val="c00000"/>
                </a:solidFill>
                <a:latin typeface="Times New Roman"/>
                <a:ea typeface="DejaVu Sans"/>
              </a:rPr>
              <a:t>π</a:t>
            </a:r>
            <a:r>
              <a:rPr b="1" i="1" lang="en-US" sz="3600" spc="-1" strike="noStrike" baseline="30000">
                <a:solidFill>
                  <a:srgbClr val="c00000"/>
                </a:solidFill>
                <a:latin typeface="Times New Roman"/>
                <a:ea typeface="DejaVu Sans"/>
              </a:rPr>
              <a:t>+</a:t>
            </a:r>
            <a:r>
              <a:rPr b="1" i="1" lang="en-US" sz="3600" spc="-1" strike="noStrike">
                <a:solidFill>
                  <a:srgbClr val="c00000"/>
                </a:solidFill>
                <a:latin typeface="Times New Roman"/>
                <a:ea typeface="DejaVu Sans"/>
              </a:rPr>
              <a:t>K</a:t>
            </a:r>
            <a:r>
              <a:rPr b="1" i="1" lang="en-US" sz="3600" spc="-1" strike="noStrike" baseline="30000">
                <a:solidFill>
                  <a:srgbClr val="c00000"/>
                </a:solidFill>
                <a:latin typeface="Times New Roman"/>
                <a:ea typeface="DejaVu Sans"/>
              </a:rPr>
              <a:t>-</a:t>
            </a:r>
            <a:r>
              <a:rPr b="1" i="1" lang="en-US" sz="3600" spc="-1" strike="noStrike">
                <a:solidFill>
                  <a:srgbClr val="c00000"/>
                </a:solidFill>
                <a:latin typeface="Times New Roman"/>
                <a:ea typeface="DejaVu Sans"/>
              </a:rPr>
              <a:t> and K</a:t>
            </a:r>
            <a:r>
              <a:rPr b="1" i="1" lang="en-US" sz="3600" spc="-1" strike="noStrike" baseline="30000">
                <a:solidFill>
                  <a:srgbClr val="c00000"/>
                </a:solidFill>
                <a:latin typeface="Times New Roman"/>
                <a:ea typeface="DejaVu Sans"/>
              </a:rPr>
              <a:t>+</a:t>
            </a:r>
            <a:r>
              <a:rPr b="1" i="1" lang="el-GR" sz="3600" spc="-1" strike="noStrike">
                <a:solidFill>
                  <a:srgbClr val="c00000"/>
                </a:solidFill>
                <a:latin typeface="Times New Roman"/>
                <a:ea typeface="DejaVu Sans"/>
              </a:rPr>
              <a:t>π</a:t>
            </a:r>
            <a:r>
              <a:rPr b="1" i="1" lang="en-US" sz="3600" spc="-1" strike="noStrike" baseline="30000">
                <a:solidFill>
                  <a:srgbClr val="c00000"/>
                </a:solidFill>
                <a:latin typeface="Times New Roman"/>
                <a:ea typeface="DejaVu Sans"/>
              </a:rPr>
              <a:t>-</a:t>
            </a:r>
            <a:r>
              <a:rPr b="1" i="1" lang="en-US" sz="3600" spc="-1" strike="noStrike">
                <a:solidFill>
                  <a:srgbClr val="c00000"/>
                </a:solidFill>
                <a:latin typeface="Times New Roman"/>
                <a:ea typeface="DejaVu Sans"/>
              </a:rPr>
              <a:t> atoms</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394" name="Object 1"/>
          <p:cNvGraphicFramePr/>
          <p:nvPr/>
        </p:nvGraphicFramePr>
        <p:xfrm>
          <a:off x="4887360" y="672480"/>
          <a:ext cx="3917520" cy="2651760"/>
        </p:xfrm>
        <a:graphic>
          <a:graphicData uri="http://schemas.openxmlformats.org/presentationml/2006/ole">
            <p:oleObj progId="Acrobat.Document.DC" r:id="rId1" spid="">
              <p:embed/>
              <p:pic>
                <p:nvPicPr>
                  <p:cNvPr id="1395" name="Object 1" descr=""/>
                  <p:cNvPicPr/>
                  <p:nvPr/>
                </p:nvPicPr>
                <p:blipFill>
                  <a:blip r:embed="rId2"/>
                  <a:stretch/>
                </p:blipFill>
                <p:spPr>
                  <a:xfrm>
                    <a:off x="4887360" y="672480"/>
                    <a:ext cx="3917520" cy="2651760"/>
                  </a:xfrm>
                  <a:prstGeom prst="rect">
                    <a:avLst/>
                  </a:prstGeom>
                  <a:ln w="0">
                    <a:noFill/>
                  </a:ln>
                </p:spPr>
              </p:pic>
            </p:oleObj>
          </a:graphicData>
        </a:graphic>
      </p:graphicFrame>
      <p:graphicFrame>
        <p:nvGraphicFramePr>
          <p:cNvPr id="1396" name="Object 3"/>
          <p:cNvGraphicFramePr/>
          <p:nvPr/>
        </p:nvGraphicFramePr>
        <p:xfrm>
          <a:off x="521640" y="672480"/>
          <a:ext cx="3917520" cy="2651760"/>
        </p:xfrm>
        <a:graphic>
          <a:graphicData uri="http://schemas.openxmlformats.org/presentationml/2006/ole">
            <p:oleObj progId="Acrobat.Document.DC" r:id="rId3" spid="">
              <p:embed/>
              <p:pic>
                <p:nvPicPr>
                  <p:cNvPr id="1397" name="Object 3" descr=""/>
                  <p:cNvPicPr/>
                  <p:nvPr/>
                </p:nvPicPr>
                <p:blipFill>
                  <a:blip r:embed="rId4"/>
                  <a:stretch/>
                </p:blipFill>
                <p:spPr>
                  <a:xfrm>
                    <a:off x="521640" y="672480"/>
                    <a:ext cx="3917520" cy="2651760"/>
                  </a:xfrm>
                  <a:prstGeom prst="rect">
                    <a:avLst/>
                  </a:prstGeom>
                  <a:ln w="0">
                    <a:noFill/>
                  </a:ln>
                </p:spPr>
              </p:pic>
            </p:oleObj>
          </a:graphicData>
        </a:graphic>
      </p:graphicFrame>
      <p:graphicFrame>
        <p:nvGraphicFramePr>
          <p:cNvPr id="1398" name="Object 6"/>
          <p:cNvGraphicFramePr/>
          <p:nvPr/>
        </p:nvGraphicFramePr>
        <p:xfrm>
          <a:off x="521640" y="3531960"/>
          <a:ext cx="3917520" cy="2651760"/>
        </p:xfrm>
        <a:graphic>
          <a:graphicData uri="http://schemas.openxmlformats.org/presentationml/2006/ole">
            <p:oleObj progId="Acrobat.Document.DC" r:id="rId5" spid="">
              <p:embed/>
              <p:pic>
                <p:nvPicPr>
                  <p:cNvPr id="1399" name="Object 6" descr=""/>
                  <p:cNvPicPr/>
                  <p:nvPr/>
                </p:nvPicPr>
                <p:blipFill>
                  <a:blip r:embed="rId6"/>
                  <a:stretch/>
                </p:blipFill>
                <p:spPr>
                  <a:xfrm>
                    <a:off x="521640" y="3531960"/>
                    <a:ext cx="3917520" cy="2651760"/>
                  </a:xfrm>
                  <a:prstGeom prst="rect">
                    <a:avLst/>
                  </a:prstGeom>
                  <a:ln w="0">
                    <a:noFill/>
                  </a:ln>
                </p:spPr>
              </p:pic>
            </p:oleObj>
          </a:graphicData>
        </a:graphic>
      </p:graphicFrame>
      <p:graphicFrame>
        <p:nvGraphicFramePr>
          <p:cNvPr id="1400" name="Object 7"/>
          <p:cNvGraphicFramePr/>
          <p:nvPr/>
        </p:nvGraphicFramePr>
        <p:xfrm>
          <a:off x="4887360" y="3531960"/>
          <a:ext cx="3917520" cy="2651760"/>
        </p:xfrm>
        <a:graphic>
          <a:graphicData uri="http://schemas.openxmlformats.org/presentationml/2006/ole">
            <p:oleObj progId="Acrobat.Document.DC" r:id="rId7" spid="">
              <p:embed/>
              <p:pic>
                <p:nvPicPr>
                  <p:cNvPr id="1401" name="Object 7" descr=""/>
                  <p:cNvPicPr/>
                  <p:nvPr/>
                </p:nvPicPr>
                <p:blipFill>
                  <a:blip r:embed="rId8"/>
                  <a:stretch/>
                </p:blipFill>
                <p:spPr>
                  <a:xfrm>
                    <a:off x="4887360" y="3531960"/>
                    <a:ext cx="3917520" cy="2651760"/>
                  </a:xfrm>
                  <a:prstGeom prst="rect">
                    <a:avLst/>
                  </a:prstGeom>
                  <a:ln w="0">
                    <a:noFill/>
                  </a:ln>
                </p:spPr>
              </p:pic>
            </p:oleObj>
          </a:graphicData>
        </a:graphic>
      </p:graphicFrame>
      <p:sp>
        <p:nvSpPr>
          <p:cNvPr id="1402"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200" spc="-1" strike="noStrike">
                <a:solidFill>
                  <a:srgbClr val="c00000"/>
                </a:solidFill>
                <a:latin typeface="Times New Roman"/>
                <a:ea typeface="DejaVu Sans"/>
              </a:rPr>
              <a:t>Q</a:t>
            </a:r>
            <a:r>
              <a:rPr b="1" i="1" lang="en-US" sz="3200" spc="-1" strike="noStrike" baseline="-25000">
                <a:solidFill>
                  <a:srgbClr val="c00000"/>
                </a:solidFill>
                <a:latin typeface="Times New Roman"/>
                <a:ea typeface="DejaVu Sans"/>
              </a:rPr>
              <a:t>l</a:t>
            </a:r>
            <a:r>
              <a:rPr b="1" i="1" lang="en-US" sz="3200" spc="-1" strike="noStrike">
                <a:solidFill>
                  <a:srgbClr val="c00000"/>
                </a:solidFill>
                <a:latin typeface="Times New Roman"/>
                <a:ea typeface="DejaVu Sans"/>
              </a:rPr>
              <a:t> for different Q</a:t>
            </a:r>
            <a:r>
              <a:rPr b="1" i="1" lang="en-US" sz="3200" spc="-1" strike="noStrike" baseline="-25000">
                <a:solidFill>
                  <a:srgbClr val="c00000"/>
                </a:solidFill>
                <a:latin typeface="Times New Roman"/>
                <a:ea typeface="DejaVu Sans"/>
              </a:rPr>
              <a:t>T</a:t>
            </a:r>
            <a:r>
              <a:rPr b="1" i="1" lang="en-US" sz="3200" spc="-1" strike="noStrike">
                <a:solidFill>
                  <a:srgbClr val="c00000"/>
                </a:solidFill>
                <a:latin typeface="Times New Roman"/>
                <a:ea typeface="DejaVu Sans"/>
              </a:rPr>
              <a:t> intervals (accidental subtracted)</a:t>
            </a:r>
            <a:endParaRPr b="0" lang="en-GB" sz="3200" spc="-1" strike="noStrike">
              <a:latin typeface="Arial"/>
            </a:endParaRPr>
          </a:p>
        </p:txBody>
      </p:sp>
      <p:sp>
        <p:nvSpPr>
          <p:cNvPr id="1403" name="TextBox 2"/>
          <p:cNvSpPr/>
          <p:nvPr/>
        </p:nvSpPr>
        <p:spPr>
          <a:xfrm>
            <a:off x="1664280" y="3187440"/>
            <a:ext cx="150408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200" spc="-1" strike="noStrike">
                <a:solidFill>
                  <a:srgbClr val="000000"/>
                </a:solidFill>
                <a:latin typeface="Times New Roman"/>
                <a:ea typeface="DejaVu Sans"/>
              </a:rPr>
              <a:t>FWHM =3.25 MeV/c</a:t>
            </a:r>
            <a:endParaRPr b="0" lang="en-GB" sz="1200" spc="-1" strike="noStrike">
              <a:latin typeface="Arial"/>
            </a:endParaRPr>
          </a:p>
        </p:txBody>
      </p:sp>
      <p:sp>
        <p:nvSpPr>
          <p:cNvPr id="1404" name="TextBox 5"/>
          <p:cNvSpPr/>
          <p:nvPr/>
        </p:nvSpPr>
        <p:spPr>
          <a:xfrm>
            <a:off x="1766520" y="6046920"/>
            <a:ext cx="142776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200" spc="-1" strike="noStrike">
                <a:solidFill>
                  <a:srgbClr val="000000"/>
                </a:solidFill>
                <a:latin typeface="Times New Roman"/>
                <a:ea typeface="DejaVu Sans"/>
              </a:rPr>
              <a:t>FWHM =4.8 MeV/c</a:t>
            </a:r>
            <a:endParaRPr b="0" lang="en-GB" sz="1200" spc="-1" strike="noStrike">
              <a:latin typeface="Arial"/>
            </a:endParaRPr>
          </a:p>
        </p:txBody>
      </p:sp>
      <p:sp>
        <p:nvSpPr>
          <p:cNvPr id="1405" name="TextBox 9"/>
          <p:cNvSpPr/>
          <p:nvPr/>
        </p:nvSpPr>
        <p:spPr>
          <a:xfrm>
            <a:off x="6094080" y="6046920"/>
            <a:ext cx="150408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200" spc="-1" strike="noStrike">
                <a:solidFill>
                  <a:srgbClr val="000000"/>
                </a:solidFill>
                <a:latin typeface="Times New Roman"/>
                <a:ea typeface="DejaVu Sans"/>
              </a:rPr>
              <a:t>FWHM =10.5 MeV/c</a:t>
            </a:r>
            <a:endParaRPr b="0" lang="en-GB" sz="1200" spc="-1" strike="noStrike">
              <a:latin typeface="Arial"/>
            </a:endParaRPr>
          </a:p>
        </p:txBody>
      </p:sp>
      <p:sp>
        <p:nvSpPr>
          <p:cNvPr id="1406" name="TextBox 13"/>
          <p:cNvSpPr/>
          <p:nvPr/>
        </p:nvSpPr>
        <p:spPr>
          <a:xfrm>
            <a:off x="6132240" y="3195000"/>
            <a:ext cx="142776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200" spc="-1" strike="noStrike">
                <a:solidFill>
                  <a:srgbClr val="000000"/>
                </a:solidFill>
                <a:latin typeface="Times New Roman"/>
                <a:ea typeface="DejaVu Sans"/>
              </a:rPr>
              <a:t>FWHM =3.5 MeV/c</a:t>
            </a:r>
            <a:endParaRPr b="0" lang="en-GB" sz="1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1" name="TextBox 4"/>
          <p:cNvSpPr/>
          <p:nvPr/>
        </p:nvSpPr>
        <p:spPr>
          <a:xfrm>
            <a:off x="70560" y="615600"/>
            <a:ext cx="8908200" cy="8060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200" spc="-1" strike="noStrike">
                <a:solidFill>
                  <a:srgbClr val="000000"/>
                </a:solidFill>
                <a:latin typeface="Times New Roman"/>
                <a:ea typeface="DejaVu Sans"/>
              </a:rPr>
              <a:t>The QCD Lagrangians use the </a:t>
            </a:r>
            <a:r>
              <a:rPr b="0" i="1" lang="en-US" sz="2200" spc="-1" strike="noStrike">
                <a:solidFill>
                  <a:srgbClr val="000000"/>
                </a:solidFill>
                <a:latin typeface="Times New Roman"/>
                <a:ea typeface="DejaVu Sans"/>
              </a:rPr>
              <a:t>SU(3)</a:t>
            </a:r>
            <a:r>
              <a:rPr b="0" i="1" lang="en-US" sz="2200" spc="-1" strike="noStrike" baseline="-25000">
                <a:solidFill>
                  <a:srgbClr val="000000"/>
                </a:solidFill>
                <a:latin typeface="Times New Roman"/>
                <a:ea typeface="DejaVu Sans"/>
              </a:rPr>
              <a:t>L</a:t>
            </a:r>
            <a:r>
              <a:rPr b="0" i="1" lang="en-US" sz="2200" spc="-1" strike="noStrike">
                <a:solidFill>
                  <a:srgbClr val="000000"/>
                </a:solidFill>
                <a:latin typeface="Times New Roman"/>
                <a:ea typeface="DejaVu Sans"/>
              </a:rPr>
              <a:t>*SU(3)</a:t>
            </a:r>
            <a:r>
              <a:rPr b="0" i="1" lang="en-US" sz="2200" spc="-1" strike="noStrike" baseline="-25000">
                <a:solidFill>
                  <a:srgbClr val="000000"/>
                </a:solidFill>
                <a:latin typeface="Times New Roman"/>
                <a:ea typeface="DejaVu Sans"/>
              </a:rPr>
              <a:t>R</a:t>
            </a:r>
            <a:r>
              <a:rPr b="0" lang="en-US" sz="2200" spc="-1" strike="noStrike" baseline="-25000">
                <a:solidFill>
                  <a:srgbClr val="000000"/>
                </a:solidFill>
                <a:latin typeface="Times New Roman"/>
                <a:ea typeface="DejaVu Sans"/>
              </a:rPr>
              <a:t> </a:t>
            </a:r>
            <a:r>
              <a:rPr b="0" lang="en-US" sz="2200" spc="-1" strike="noStrike">
                <a:solidFill>
                  <a:srgbClr val="000000"/>
                </a:solidFill>
                <a:latin typeface="Times New Roman"/>
                <a:ea typeface="DejaVu Sans"/>
              </a:rPr>
              <a:t>and </a:t>
            </a:r>
            <a:r>
              <a:rPr b="0" i="1" lang="en-US" sz="2200" spc="-1" strike="noStrike">
                <a:solidFill>
                  <a:srgbClr val="000000"/>
                </a:solidFill>
                <a:latin typeface="Times New Roman"/>
                <a:ea typeface="DejaVu Sans"/>
              </a:rPr>
              <a:t>SU(2)</a:t>
            </a:r>
            <a:r>
              <a:rPr b="0" i="1" lang="en-US" sz="2200" spc="-1" strike="noStrike" baseline="-25000">
                <a:solidFill>
                  <a:srgbClr val="000000"/>
                </a:solidFill>
                <a:latin typeface="Times New Roman"/>
                <a:ea typeface="DejaVu Sans"/>
              </a:rPr>
              <a:t>L</a:t>
            </a:r>
            <a:r>
              <a:rPr b="0" i="1" lang="en-US" sz="2200" spc="-1" strike="noStrike">
                <a:solidFill>
                  <a:srgbClr val="000000"/>
                </a:solidFill>
                <a:latin typeface="Times New Roman"/>
                <a:ea typeface="DejaVu Sans"/>
              </a:rPr>
              <a:t>*SU(2)</a:t>
            </a:r>
            <a:r>
              <a:rPr b="0" i="1" lang="en-US" sz="2200" spc="-1" strike="noStrike" baseline="-25000">
                <a:solidFill>
                  <a:srgbClr val="000000"/>
                </a:solidFill>
                <a:latin typeface="Times New Roman"/>
                <a:ea typeface="DejaVu Sans"/>
              </a:rPr>
              <a:t>R </a:t>
            </a:r>
            <a:r>
              <a:rPr b="0" lang="en-US" sz="2200" spc="-1" strike="noStrike">
                <a:solidFill>
                  <a:srgbClr val="000000"/>
                </a:solidFill>
                <a:latin typeface="Times New Roman"/>
                <a:ea typeface="DejaVu Sans"/>
              </a:rPr>
              <a:t>chiral symmetry breaking.</a:t>
            </a:r>
            <a:endParaRPr b="0" lang="en-GB" sz="2200" spc="-1" strike="noStrike">
              <a:latin typeface="Arial"/>
            </a:endParaRPr>
          </a:p>
        </p:txBody>
      </p:sp>
      <p:sp>
        <p:nvSpPr>
          <p:cNvPr id="882" name="Date Placeholder 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224A66A4-FCDA-440F-9663-C3282556308D}"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883"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4D426F81-FDB2-45A1-9789-94008E7A3CD9}" type="slidenum">
              <a:rPr b="0" lang="ru-RU" sz="1200" spc="-1" strike="noStrike">
                <a:solidFill>
                  <a:srgbClr val="8b8b8b"/>
                </a:solidFill>
                <a:latin typeface="Calibri"/>
                <a:ea typeface="DejaVu Sans"/>
              </a:rPr>
              <a:t>&lt;number&gt;</a:t>
            </a:fld>
            <a:endParaRPr b="0" lang="en-GB" sz="1200" spc="-1" strike="noStrike">
              <a:latin typeface="Arial"/>
            </a:endParaRPr>
          </a:p>
        </p:txBody>
      </p:sp>
      <p:grpSp>
        <p:nvGrpSpPr>
          <p:cNvPr id="884" name="Group 7"/>
          <p:cNvGrpSpPr/>
          <p:nvPr/>
        </p:nvGrpSpPr>
        <p:grpSpPr>
          <a:xfrm>
            <a:off x="275040" y="1462680"/>
            <a:ext cx="8363520" cy="1046160"/>
            <a:chOff x="275040" y="1462680"/>
            <a:chExt cx="8363520" cy="1046160"/>
          </a:xfrm>
        </p:grpSpPr>
        <p:sp>
          <p:nvSpPr>
            <p:cNvPr id="885" name="Rectangle 3"/>
            <p:cNvSpPr/>
            <p:nvPr/>
          </p:nvSpPr>
          <p:spPr>
            <a:xfrm>
              <a:off x="275040" y="1462680"/>
              <a:ext cx="4515840" cy="505800"/>
            </a:xfrm>
            <a:prstGeom prst="rect">
              <a:avLst/>
            </a:prstGeom>
            <a:solidFill>
              <a:srgbClr val="ffff00"/>
            </a:solidFill>
            <a:ln w="0">
              <a:solidFill>
                <a:srgbClr val="0070c0"/>
              </a:solidFill>
            </a:ln>
          </p:spPr>
          <p:style>
            <a:lnRef idx="0"/>
            <a:fillRef idx="0"/>
            <a:effectRef idx="0"/>
            <a:fontRef idx="minor"/>
          </p:style>
          <p:txBody>
            <a:bodyPr wrap="none" lIns="90000" rIns="90000" tIns="45000" bIns="45000" anchor="t">
              <a:spAutoFit/>
            </a:bodyPr>
            <a:p>
              <a:pPr algn="ctr">
                <a:lnSpc>
                  <a:spcPct val="100000"/>
                </a:lnSpc>
                <a:buNone/>
              </a:pPr>
              <a:r>
                <a:rPr b="0" lang="en-US" sz="2400" spc="-1" strike="noStrike">
                  <a:solidFill>
                    <a:srgbClr val="002060"/>
                  </a:solidFill>
                  <a:latin typeface="Script MT Bold"/>
                  <a:ea typeface="DejaVu Sans"/>
                </a:rPr>
                <a:t>L</a:t>
              </a:r>
              <a:r>
                <a:rPr b="0" lang="en-US" sz="2400" spc="-1" strike="noStrike">
                  <a:solidFill>
                    <a:srgbClr val="002060"/>
                  </a:solidFill>
                  <a:latin typeface="Times New Roman"/>
                  <a:ea typeface="DejaVu Sans"/>
                </a:rPr>
                <a:t>(u,d,s) = </a:t>
              </a:r>
              <a:r>
                <a:rPr b="0" lang="en-US" sz="2400" spc="-1" strike="noStrike">
                  <a:solidFill>
                    <a:srgbClr val="002060"/>
                  </a:solidFill>
                  <a:latin typeface="Script MT Bold"/>
                  <a:ea typeface="DejaVu Sans"/>
                </a:rPr>
                <a:t>L</a:t>
              </a:r>
              <a:r>
                <a:rPr b="0" lang="en-US" sz="2400" spc="-1" strike="noStrike">
                  <a:solidFill>
                    <a:srgbClr val="002060"/>
                  </a:solidFill>
                  <a:latin typeface="Times New Roman"/>
                  <a:ea typeface="DejaVu Sans"/>
                </a:rPr>
                <a:t>(3) = </a:t>
              </a:r>
              <a:r>
                <a:rPr b="0" lang="en-US" sz="2400" spc="-1" strike="noStrike">
                  <a:solidFill>
                    <a:srgbClr val="002060"/>
                  </a:solidFill>
                  <a:latin typeface="Script MT Bold"/>
                  <a:ea typeface="DejaVu Sans"/>
                </a:rPr>
                <a:t>L</a:t>
              </a:r>
              <a:r>
                <a:rPr b="0" lang="en-US" sz="2400" spc="-1" strike="noStrike" baseline="-25000">
                  <a:solidFill>
                    <a:srgbClr val="002060"/>
                  </a:solidFill>
                  <a:latin typeface="Times New Roman"/>
                  <a:ea typeface="DejaVu Sans"/>
                </a:rPr>
                <a:t>sym</a:t>
              </a:r>
              <a:r>
                <a:rPr b="0" lang="en-US" sz="2400" spc="-1" strike="noStrike">
                  <a:solidFill>
                    <a:srgbClr val="002060"/>
                  </a:solidFill>
                  <a:latin typeface="Times New Roman"/>
                  <a:ea typeface="DejaVu Sans"/>
                </a:rPr>
                <a:t>(3)+</a:t>
              </a:r>
              <a:r>
                <a:rPr b="0" lang="en-US" sz="2400" spc="-1" strike="noStrike">
                  <a:solidFill>
                    <a:srgbClr val="002060"/>
                  </a:solidFill>
                  <a:latin typeface="Script MT Bold"/>
                  <a:ea typeface="DejaVu Sans"/>
                </a:rPr>
                <a:t> L</a:t>
              </a:r>
              <a:r>
                <a:rPr b="0" lang="en-US" sz="2400" spc="-1" strike="noStrike" baseline="-25000">
                  <a:solidFill>
                    <a:srgbClr val="002060"/>
                  </a:solidFill>
                  <a:latin typeface="Times New Roman"/>
                  <a:ea typeface="DejaVu Sans"/>
                </a:rPr>
                <a:t>sym.br.</a:t>
              </a:r>
              <a:r>
                <a:rPr b="0" lang="en-US" sz="2400" spc="-1" strike="noStrike">
                  <a:solidFill>
                    <a:srgbClr val="002060"/>
                  </a:solidFill>
                  <a:latin typeface="Times New Roman"/>
                  <a:ea typeface="DejaVu Sans"/>
                </a:rPr>
                <a:t>(3)</a:t>
              </a:r>
              <a:endParaRPr b="0" lang="en-GB" sz="2400" spc="-1" strike="noStrike">
                <a:latin typeface="Arial"/>
              </a:endParaRPr>
            </a:p>
          </p:txBody>
        </p:sp>
        <p:sp>
          <p:nvSpPr>
            <p:cNvPr id="886" name="Rectangle 6"/>
            <p:cNvSpPr/>
            <p:nvPr/>
          </p:nvSpPr>
          <p:spPr>
            <a:xfrm>
              <a:off x="5027760" y="1733400"/>
              <a:ext cx="3610800" cy="50580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buNone/>
              </a:pPr>
              <a:r>
                <a:rPr b="0" lang="en-US" sz="2400" spc="-1" strike="noStrike">
                  <a:solidFill>
                    <a:srgbClr val="000000"/>
                  </a:solidFill>
                  <a:latin typeface="Script MT Bold"/>
                  <a:ea typeface="DejaVu Sans"/>
                </a:rPr>
                <a:t>L</a:t>
              </a:r>
              <a:r>
                <a:rPr b="0" lang="en-US" sz="2400" spc="-1" strike="noStrike" baseline="-25000">
                  <a:solidFill>
                    <a:srgbClr val="000000"/>
                  </a:solidFill>
                  <a:latin typeface="Times New Roman"/>
                  <a:ea typeface="DejaVu Sans"/>
                </a:rPr>
                <a:t>sym.br.</a:t>
              </a:r>
              <a:r>
                <a:rPr b="0" lang="en-US" sz="2400" spc="-1" strike="noStrike">
                  <a:solidFill>
                    <a:srgbClr val="000000"/>
                  </a:solidFill>
                  <a:latin typeface="Times New Roman"/>
                  <a:ea typeface="DejaVu Sans"/>
                </a:rPr>
                <a:t> is proportional  to </a:t>
              </a:r>
              <a:r>
                <a:rPr b="0" i="1" lang="en-US" sz="2400" spc="-1" strike="noStrike">
                  <a:solidFill>
                    <a:srgbClr val="000000"/>
                  </a:solidFill>
                  <a:latin typeface="Times New Roman"/>
                  <a:ea typeface="DejaVu Sans"/>
                </a:rPr>
                <a:t>m</a:t>
              </a:r>
              <a:r>
                <a:rPr b="0" i="1" lang="en-US" sz="2400" spc="-1" strike="noStrike" baseline="-25000">
                  <a:solidFill>
                    <a:srgbClr val="000000"/>
                  </a:solidFill>
                  <a:latin typeface="Times New Roman"/>
                  <a:ea typeface="DejaVu Sans"/>
                </a:rPr>
                <a:t>q</a:t>
              </a:r>
              <a:r>
                <a:rPr b="0" lang="en-US" sz="2400" spc="-1" strike="noStrike">
                  <a:solidFill>
                    <a:srgbClr val="000000"/>
                  </a:solidFill>
                  <a:latin typeface="Times New Roman"/>
                  <a:ea typeface="DejaVu Sans"/>
                </a:rPr>
                <a:t> </a:t>
              </a:r>
              <a:endParaRPr b="0" lang="en-GB" sz="2400" spc="-1" strike="noStrike">
                <a:latin typeface="Arial"/>
              </a:endParaRPr>
            </a:p>
          </p:txBody>
        </p:sp>
        <p:sp>
          <p:nvSpPr>
            <p:cNvPr id="887" name="Rectangle 12"/>
            <p:cNvSpPr/>
            <p:nvPr/>
          </p:nvSpPr>
          <p:spPr>
            <a:xfrm>
              <a:off x="313200" y="2003040"/>
              <a:ext cx="4473000" cy="505800"/>
            </a:xfrm>
            <a:prstGeom prst="rect">
              <a:avLst/>
            </a:prstGeom>
            <a:solidFill>
              <a:srgbClr val="ffff00"/>
            </a:solidFill>
            <a:ln w="0">
              <a:solidFill>
                <a:srgbClr val="0070c0"/>
              </a:solidFill>
            </a:ln>
          </p:spPr>
          <p:style>
            <a:lnRef idx="0"/>
            <a:fillRef idx="0"/>
            <a:effectRef idx="0"/>
            <a:fontRef idx="minor"/>
          </p:style>
          <p:txBody>
            <a:bodyPr wrap="none" lIns="90000" rIns="90000" tIns="45000" bIns="45000" anchor="t">
              <a:spAutoFit/>
            </a:bodyPr>
            <a:p>
              <a:pPr algn="ctr">
                <a:lnSpc>
                  <a:spcPct val="100000"/>
                </a:lnSpc>
                <a:buNone/>
              </a:pPr>
              <a:r>
                <a:rPr b="0" lang="en-US" sz="2400" spc="-1" strike="noStrike">
                  <a:solidFill>
                    <a:srgbClr val="002060"/>
                  </a:solidFill>
                  <a:latin typeface="Script MT Bold"/>
                  <a:ea typeface="DejaVu Sans"/>
                </a:rPr>
                <a:t>L</a:t>
              </a:r>
              <a:r>
                <a:rPr b="0" lang="en-US" sz="2400" spc="-1" strike="noStrike">
                  <a:solidFill>
                    <a:srgbClr val="002060"/>
                  </a:solidFill>
                  <a:latin typeface="Times New Roman"/>
                  <a:ea typeface="DejaVu Sans"/>
                </a:rPr>
                <a:t>(u,d) = </a:t>
              </a:r>
              <a:r>
                <a:rPr b="0" lang="en-US" sz="2400" spc="-1" strike="noStrike">
                  <a:solidFill>
                    <a:srgbClr val="002060"/>
                  </a:solidFill>
                  <a:latin typeface="Script MT Bold"/>
                  <a:ea typeface="DejaVu Sans"/>
                </a:rPr>
                <a:t>L</a:t>
              </a:r>
              <a:r>
                <a:rPr b="0" lang="en-US" sz="2400" spc="-1" strike="noStrike">
                  <a:solidFill>
                    <a:srgbClr val="002060"/>
                  </a:solidFill>
                  <a:latin typeface="Times New Roman"/>
                  <a:ea typeface="DejaVu Sans"/>
                </a:rPr>
                <a:t>(2) = </a:t>
              </a:r>
              <a:r>
                <a:rPr b="0" lang="en-US" sz="2400" spc="-1" strike="noStrike">
                  <a:solidFill>
                    <a:srgbClr val="002060"/>
                  </a:solidFill>
                  <a:latin typeface="Script MT Bold"/>
                  <a:ea typeface="DejaVu Sans"/>
                </a:rPr>
                <a:t>L</a:t>
              </a:r>
              <a:r>
                <a:rPr b="0" lang="en-US" sz="2400" spc="-1" strike="noStrike" baseline="-25000">
                  <a:solidFill>
                    <a:srgbClr val="002060"/>
                  </a:solidFill>
                  <a:latin typeface="Times New Roman"/>
                  <a:ea typeface="DejaVu Sans"/>
                </a:rPr>
                <a:t>sym</a:t>
              </a:r>
              <a:r>
                <a:rPr b="0" lang="en-US" sz="2400" spc="-1" strike="noStrike">
                  <a:solidFill>
                    <a:srgbClr val="002060"/>
                  </a:solidFill>
                  <a:latin typeface="Times New Roman"/>
                  <a:ea typeface="DejaVu Sans"/>
                </a:rPr>
                <a:t>(2) +</a:t>
              </a:r>
              <a:r>
                <a:rPr b="0" lang="en-US" sz="2400" spc="-1" strike="noStrike">
                  <a:solidFill>
                    <a:srgbClr val="002060"/>
                  </a:solidFill>
                  <a:latin typeface="Script MT Bold"/>
                  <a:ea typeface="DejaVu Sans"/>
                </a:rPr>
                <a:t> L</a:t>
              </a:r>
              <a:r>
                <a:rPr b="0" lang="en-US" sz="2400" spc="-1" strike="noStrike" baseline="-25000">
                  <a:solidFill>
                    <a:srgbClr val="002060"/>
                  </a:solidFill>
                  <a:latin typeface="Times New Roman"/>
                  <a:ea typeface="DejaVu Sans"/>
                </a:rPr>
                <a:t>sym.br.</a:t>
              </a:r>
              <a:r>
                <a:rPr b="0" lang="en-US" sz="2400" spc="-1" strike="noStrike">
                  <a:solidFill>
                    <a:srgbClr val="002060"/>
                  </a:solidFill>
                  <a:latin typeface="Times New Roman"/>
                  <a:ea typeface="DejaVu Sans"/>
                </a:rPr>
                <a:t>(2) </a:t>
              </a:r>
              <a:endParaRPr b="0" lang="en-GB" sz="2400" spc="-1" strike="noStrike">
                <a:latin typeface="Arial"/>
              </a:endParaRPr>
            </a:p>
          </p:txBody>
        </p:sp>
      </p:grpSp>
      <p:grpSp>
        <p:nvGrpSpPr>
          <p:cNvPr id="888" name="Group 14"/>
          <p:cNvGrpSpPr/>
          <p:nvPr/>
        </p:nvGrpSpPr>
        <p:grpSpPr>
          <a:xfrm>
            <a:off x="151200" y="2660040"/>
            <a:ext cx="8827560" cy="1904760"/>
            <a:chOff x="151200" y="2660040"/>
            <a:chExt cx="8827560" cy="1904760"/>
          </a:xfrm>
        </p:grpSpPr>
        <p:sp>
          <p:nvSpPr>
            <p:cNvPr id="889" name="TextBox 5"/>
            <p:cNvSpPr/>
            <p:nvPr/>
          </p:nvSpPr>
          <p:spPr>
            <a:xfrm>
              <a:off x="151200" y="2676600"/>
              <a:ext cx="8827560" cy="188820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gn="r">
                <a:lnSpc>
                  <a:spcPct val="100000"/>
                </a:lnSpc>
                <a:buNone/>
              </a:pPr>
              <a:r>
                <a:rPr b="0" lang="en-US" sz="2400" spc="-1" strike="noStrike">
                  <a:solidFill>
                    <a:srgbClr val="000000"/>
                  </a:solidFill>
                  <a:latin typeface="Times New Roman"/>
                  <a:ea typeface="DejaVu Sans"/>
                </a:rPr>
                <a:t>QCD provides cross sections with </a:t>
              </a:r>
              <a:r>
                <a:rPr b="0" lang="en-US" sz="2400" spc="-1" strike="noStrike">
                  <a:solidFill>
                    <a:srgbClr val="c00000"/>
                  </a:solidFill>
                  <a:latin typeface="Times New Roman"/>
                  <a:ea typeface="DejaVu Sans"/>
                </a:rPr>
                <a:t>1% </a:t>
              </a:r>
              <a:r>
                <a:rPr b="0" lang="en-US" sz="2400" spc="-1" strike="noStrike">
                  <a:solidFill>
                    <a:srgbClr val="000000"/>
                  </a:solidFill>
                  <a:latin typeface="Times New Roman"/>
                  <a:ea typeface="DejaVu Sans"/>
                </a:rPr>
                <a:t>precision</a:t>
              </a:r>
              <a:endParaRPr b="0" lang="en-GB" sz="2400" spc="-1" strike="noStrike">
                <a:latin typeface="Arial"/>
              </a:endParaRPr>
            </a:p>
            <a:p>
              <a:pPr marL="343080" indent="-334800">
                <a:lnSpc>
                  <a:spcPct val="100000"/>
                </a:lnSpc>
                <a:buClr>
                  <a:srgbClr val="000000"/>
                </a:buClr>
                <a:buFont typeface="StarSymbol"/>
                <a:buAutoNum type="arabicPeriod"/>
              </a:pPr>
              <a:r>
                <a:rPr b="0" lang="en-US" sz="2200" spc="-1" strike="noStrike">
                  <a:solidFill>
                    <a:srgbClr val="000000"/>
                  </a:solidFill>
                  <a:latin typeface="Times New Roman"/>
                  <a:ea typeface="DejaVu Sans"/>
                </a:rPr>
                <a:t>Perturbation theory is working at </a:t>
              </a:r>
              <a:r>
                <a:rPr b="0" lang="en-US" sz="2200" spc="-1" strike="noStrike" u="sng">
                  <a:solidFill>
                    <a:srgbClr val="000000"/>
                  </a:solidFill>
                  <a:uFillTx/>
                  <a:latin typeface="Times New Roman"/>
                  <a:ea typeface="DejaVu Sans"/>
                </a:rPr>
                <a:t>high momentum transfer</a:t>
              </a:r>
              <a:r>
                <a:rPr b="0" lang="en-US" sz="2200" spc="-1" strike="noStrike">
                  <a:solidFill>
                    <a:srgbClr val="000000"/>
                  </a:solidFill>
                  <a:latin typeface="Times New Roman"/>
                  <a:ea typeface="DejaVu Sans"/>
                </a:rPr>
                <a:t> </a:t>
              </a:r>
              <a:r>
                <a:rPr b="0" i="1" lang="en-US" sz="2200" spc="-1" strike="noStrike">
                  <a:solidFill>
                    <a:srgbClr val="000000"/>
                  </a:solidFill>
                  <a:latin typeface="Times New Roman"/>
                  <a:ea typeface="DejaVu Sans"/>
                </a:rPr>
                <a:t>Q.</a:t>
              </a:r>
              <a:endParaRPr b="0" lang="en-GB" sz="2200" spc="-1" strike="noStrike">
                <a:latin typeface="Arial"/>
              </a:endParaRPr>
            </a:p>
            <a:p>
              <a:pPr marL="343080" indent="-334800">
                <a:lnSpc>
                  <a:spcPct val="100000"/>
                </a:lnSpc>
                <a:buClr>
                  <a:srgbClr val="000000"/>
                </a:buClr>
                <a:buFont typeface="StarSymbol"/>
                <a:buAutoNum type="arabicPeriod"/>
              </a:pPr>
              <a:r>
                <a:rPr b="0" lang="en-US" sz="2200" spc="-1" strike="noStrike">
                  <a:solidFill>
                    <a:srgbClr val="000000"/>
                  </a:solidFill>
                  <a:latin typeface="Times New Roman"/>
                  <a:ea typeface="DejaVu Sans"/>
                </a:rPr>
                <a:t>Unitarity condition. </a:t>
              </a:r>
              <a:endParaRPr b="0" lang="en-GB" sz="2200" spc="-1" strike="noStrike">
                <a:latin typeface="Arial"/>
              </a:endParaRPr>
            </a:p>
            <a:p>
              <a:pPr>
                <a:lnSpc>
                  <a:spcPct val="100000"/>
                </a:lnSpc>
                <a:buNone/>
              </a:pPr>
              <a:r>
                <a:rPr b="0" lang="en-US" sz="2200" spc="-1" strike="noStrike">
                  <a:solidFill>
                    <a:srgbClr val="000000"/>
                  </a:solidFill>
                  <a:latin typeface="Times New Roman"/>
                  <a:ea typeface="DejaVu Sans"/>
                </a:rPr>
                <a:t>At large </a:t>
              </a:r>
              <a:r>
                <a:rPr b="0" i="1" lang="en-US" sz="2200" spc="-1" strike="noStrike">
                  <a:solidFill>
                    <a:srgbClr val="000000"/>
                  </a:solidFill>
                  <a:latin typeface="Times New Roman"/>
                  <a:ea typeface="DejaVu Sans"/>
                </a:rPr>
                <a:t>Q</a:t>
              </a:r>
              <a:r>
                <a:rPr b="0" lang="en-US" sz="2200" spc="-1" strike="noStrike">
                  <a:solidFill>
                    <a:srgbClr val="000000"/>
                  </a:solidFill>
                  <a:latin typeface="Times New Roman"/>
                  <a:ea typeface="DejaVu Sans"/>
                </a:rPr>
                <a:t>, contribution of </a:t>
              </a:r>
              <a:r>
                <a:rPr b="0" lang="en-US" sz="2200" spc="-1" strike="noStrike">
                  <a:solidFill>
                    <a:srgbClr val="000000"/>
                  </a:solidFill>
                  <a:latin typeface="Script MT Bold"/>
                  <a:ea typeface="DejaVu Sans"/>
                </a:rPr>
                <a:t>L</a:t>
              </a:r>
              <a:r>
                <a:rPr b="0" lang="en-US" sz="2200" spc="-1" strike="noStrike" baseline="-25000">
                  <a:solidFill>
                    <a:srgbClr val="000000"/>
                  </a:solidFill>
                  <a:latin typeface="Times New Roman"/>
                  <a:ea typeface="DejaVu Sans"/>
                </a:rPr>
                <a:t>sym.br.</a:t>
              </a:r>
              <a:r>
                <a:rPr b="0" lang="en-US" sz="2200" spc="-1" strike="noStrike" baseline="30000">
                  <a:solidFill>
                    <a:srgbClr val="000000"/>
                  </a:solidFill>
                  <a:latin typeface="Times New Roman"/>
                  <a:ea typeface="DejaVu Sans"/>
                </a:rPr>
                <a:t> </a:t>
              </a:r>
              <a:r>
                <a:rPr b="0" lang="en-US" sz="2200" spc="-1" strike="noStrike">
                  <a:solidFill>
                    <a:srgbClr val="000000"/>
                  </a:solidFill>
                  <a:latin typeface="Times New Roman"/>
                  <a:ea typeface="DejaVu Sans"/>
                </a:rPr>
                <a:t>to the cross section is proportional to </a:t>
              </a:r>
              <a:r>
                <a:rPr b="0" i="1" lang="en-US" sz="2200" spc="-1" strike="noStrike">
                  <a:solidFill>
                    <a:srgbClr val="000000"/>
                  </a:solidFill>
                  <a:latin typeface="Times New Roman"/>
                  <a:ea typeface="DejaVu Sans"/>
                </a:rPr>
                <a:t>1/Q</a:t>
              </a:r>
              <a:r>
                <a:rPr b="0" i="1" lang="en-US" sz="2200" spc="-1" strike="noStrike" baseline="30000">
                  <a:solidFill>
                    <a:srgbClr val="000000"/>
                  </a:solidFill>
                  <a:latin typeface="Times New Roman"/>
                  <a:ea typeface="DejaVu Sans"/>
                </a:rPr>
                <a:t>4</a:t>
              </a:r>
              <a:r>
                <a:rPr b="0" i="1" lang="en-US" sz="2200" spc="-1" strike="noStrike">
                  <a:solidFill>
                    <a:srgbClr val="000000"/>
                  </a:solidFill>
                  <a:latin typeface="Times New Roman"/>
                  <a:ea typeface="DejaVu Sans"/>
                </a:rPr>
                <a:t>. </a:t>
              </a:r>
              <a:r>
                <a:rPr b="0" lang="en-US" sz="2200" spc="-1" strike="noStrike">
                  <a:solidFill>
                    <a:srgbClr val="000000"/>
                  </a:solidFill>
                  <a:latin typeface="Times New Roman"/>
                  <a:ea typeface="DejaVu Sans"/>
                </a:rPr>
                <a:t>Therefore these experiments checked only the </a:t>
              </a:r>
              <a:r>
                <a:rPr b="0" lang="en-US" sz="2200" spc="-1" strike="noStrike">
                  <a:solidFill>
                    <a:srgbClr val="000000"/>
                  </a:solidFill>
                  <a:latin typeface="Script MT Bold"/>
                  <a:ea typeface="DejaVu Sans"/>
                </a:rPr>
                <a:t>L</a:t>
              </a:r>
              <a:r>
                <a:rPr b="0" lang="en-US" sz="2200" spc="-1" strike="noStrike" baseline="-25000">
                  <a:solidFill>
                    <a:srgbClr val="000000"/>
                  </a:solidFill>
                  <a:latin typeface="Times New Roman"/>
                  <a:ea typeface="DejaVu Sans"/>
                </a:rPr>
                <a:t>sym </a:t>
              </a:r>
              <a:r>
                <a:rPr b="0" lang="en-US" sz="2200" spc="-1" strike="noStrike">
                  <a:solidFill>
                    <a:srgbClr val="000000"/>
                  </a:solidFill>
                  <a:latin typeface="Times New Roman"/>
                  <a:ea typeface="DejaVu Sans"/>
                </a:rPr>
                <a:t>prediction precision.</a:t>
              </a:r>
              <a:endParaRPr b="0" lang="en-GB" sz="2200" spc="-1" strike="noStrike">
                <a:latin typeface="Arial"/>
              </a:endParaRPr>
            </a:p>
          </p:txBody>
        </p:sp>
        <p:pic>
          <p:nvPicPr>
            <p:cNvPr id="890" name="Picture 2" descr=""/>
            <p:cNvPicPr/>
            <p:nvPr/>
          </p:nvPicPr>
          <p:blipFill>
            <a:blip r:embed="rId1"/>
            <a:stretch/>
          </p:blipFill>
          <p:spPr>
            <a:xfrm>
              <a:off x="488160" y="2660040"/>
              <a:ext cx="2304000" cy="633960"/>
            </a:xfrm>
            <a:prstGeom prst="rect">
              <a:avLst/>
            </a:prstGeom>
            <a:ln w="0">
              <a:noFill/>
            </a:ln>
          </p:spPr>
        </p:pic>
      </p:grpSp>
      <p:sp>
        <p:nvSpPr>
          <p:cNvPr id="891" name="TextBox 16"/>
          <p:cNvSpPr/>
          <p:nvPr/>
        </p:nvSpPr>
        <p:spPr>
          <a:xfrm>
            <a:off x="140760" y="4676040"/>
            <a:ext cx="8838000" cy="75996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gn="ctr">
              <a:lnSpc>
                <a:spcPct val="100000"/>
              </a:lnSpc>
              <a:buNone/>
            </a:pPr>
            <a:r>
              <a:rPr b="0" lang="en-US" sz="2200" spc="-1" strike="noStrike">
                <a:solidFill>
                  <a:srgbClr val="000000"/>
                </a:solidFill>
                <a:latin typeface="Times New Roman"/>
                <a:ea typeface="DejaVu Sans"/>
              </a:rPr>
              <a:t>To check the total </a:t>
            </a:r>
            <a:r>
              <a:rPr b="0" lang="en-US" sz="2200" spc="-1" strike="noStrike">
                <a:solidFill>
                  <a:srgbClr val="002060"/>
                </a:solidFill>
                <a:latin typeface="Script MT Bold"/>
                <a:ea typeface="DejaVu Sans"/>
              </a:rPr>
              <a:t>L</a:t>
            </a:r>
            <a:r>
              <a:rPr b="0" lang="en-US" sz="2200" spc="-1" strike="noStrike">
                <a:solidFill>
                  <a:srgbClr val="002060"/>
                </a:solidFill>
                <a:latin typeface="Times New Roman"/>
                <a:ea typeface="DejaVu Sans"/>
              </a:rPr>
              <a:t>(3)</a:t>
            </a:r>
            <a:r>
              <a:rPr b="0" lang="en-US" sz="2200" spc="-1" strike="noStrike">
                <a:solidFill>
                  <a:srgbClr val="000000"/>
                </a:solidFill>
                <a:latin typeface="Times New Roman"/>
                <a:ea typeface="DejaVu Sans"/>
              </a:rPr>
              <a:t> Lagrangian predictions, we must study the </a:t>
            </a:r>
            <a:endParaRPr b="0" lang="en-GB" sz="2200" spc="-1" strike="noStrike">
              <a:latin typeface="Arial"/>
            </a:endParaRPr>
          </a:p>
          <a:p>
            <a:pPr algn="ctr">
              <a:lnSpc>
                <a:spcPct val="100000"/>
              </a:lnSpc>
              <a:buNone/>
            </a:pPr>
            <a:r>
              <a:rPr b="0" lang="en-US" sz="2200" spc="-1" strike="noStrike" u="sng">
                <a:solidFill>
                  <a:srgbClr val="000000"/>
                </a:solidFill>
                <a:uFillTx/>
                <a:latin typeface="Times New Roman"/>
                <a:ea typeface="DejaVu Sans"/>
              </a:rPr>
              <a:t>low momentum transfer</a:t>
            </a:r>
            <a:r>
              <a:rPr b="0" lang="en-US" sz="2200" spc="-1" strike="noStrike">
                <a:solidFill>
                  <a:srgbClr val="000000"/>
                </a:solidFill>
                <a:latin typeface="Times New Roman"/>
                <a:ea typeface="DejaVu Sans"/>
              </a:rPr>
              <a:t> </a:t>
            </a:r>
            <a:r>
              <a:rPr b="0" i="1" lang="en-US" sz="2200" spc="-1" strike="noStrike">
                <a:solidFill>
                  <a:srgbClr val="000000"/>
                </a:solidFill>
                <a:latin typeface="Times New Roman"/>
                <a:ea typeface="DejaVu Sans"/>
              </a:rPr>
              <a:t>Q</a:t>
            </a:r>
            <a:r>
              <a:rPr b="0" lang="en-US" sz="2200" spc="-1" strike="noStrike">
                <a:solidFill>
                  <a:srgbClr val="000000"/>
                </a:solidFill>
                <a:latin typeface="Times New Roman"/>
                <a:ea typeface="DejaVu Sans"/>
              </a:rPr>
              <a:t> processes.</a:t>
            </a:r>
            <a:endParaRPr b="0" lang="en-GB" sz="2200" spc="-1" strike="noStrike">
              <a:latin typeface="Arial"/>
            </a:endParaRPr>
          </a:p>
        </p:txBody>
      </p:sp>
      <p:sp>
        <p:nvSpPr>
          <p:cNvPr id="892" name="Rectangle 17"/>
          <p:cNvSpPr/>
          <p:nvPr/>
        </p:nvSpPr>
        <p:spPr>
          <a:xfrm>
            <a:off x="152280" y="5620320"/>
            <a:ext cx="8838000" cy="82116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nSpc>
                <a:spcPct val="100000"/>
              </a:lnSpc>
              <a:buNone/>
            </a:pPr>
            <a:r>
              <a:rPr b="1" lang="en-US" sz="2400" spc="-1" strike="noStrike">
                <a:solidFill>
                  <a:srgbClr val="000000"/>
                </a:solidFill>
                <a:latin typeface="Times New Roman"/>
                <a:ea typeface="DejaVu Sans"/>
              </a:rPr>
              <a:t>Tools: </a:t>
            </a:r>
            <a:r>
              <a:rPr b="0" lang="en-US" sz="2400" spc="-1" strike="noStrike">
                <a:solidFill>
                  <a:srgbClr val="000000"/>
                </a:solidFill>
                <a:latin typeface="Times New Roman"/>
                <a:ea typeface="DejaVu Sans"/>
              </a:rPr>
              <a:t>Lattice calculations and Chiral Perturbation Theory (ChPT)</a:t>
            </a:r>
            <a:endParaRPr b="0" lang="en-GB" sz="2400" spc="-1" strike="noStrike">
              <a:latin typeface="Arial"/>
            </a:endParaRPr>
          </a:p>
          <a:p>
            <a:pPr algn="ctr">
              <a:lnSpc>
                <a:spcPct val="100000"/>
              </a:lnSpc>
              <a:buNone/>
            </a:pPr>
            <a:r>
              <a:rPr b="0" lang="en-US" sz="2400" spc="-1" strike="noStrike">
                <a:solidFill>
                  <a:srgbClr val="000000"/>
                </a:solidFill>
                <a:latin typeface="Times New Roman"/>
                <a:ea typeface="DejaVu Sans"/>
              </a:rPr>
              <a:t>Lattice-----</a:t>
            </a:r>
            <a:r>
              <a:rPr b="0" lang="en-US" sz="2400" spc="-1" strike="noStrike">
                <a:solidFill>
                  <a:srgbClr val="002060"/>
                </a:solidFill>
                <a:latin typeface="Script MT Bold"/>
                <a:ea typeface="DejaVu Sans"/>
              </a:rPr>
              <a:t> L</a:t>
            </a:r>
            <a:r>
              <a:rPr b="0" lang="en-US" sz="2400" spc="-1" strike="noStrike">
                <a:solidFill>
                  <a:srgbClr val="002060"/>
                </a:solidFill>
                <a:latin typeface="Times New Roman"/>
                <a:ea typeface="DejaVu Sans"/>
              </a:rPr>
              <a:t>(3)</a:t>
            </a:r>
            <a:r>
              <a:rPr b="0" lang="en-US" sz="2400" spc="-1" strike="noStrike">
                <a:solidFill>
                  <a:srgbClr val="000000"/>
                </a:solidFill>
                <a:latin typeface="Times New Roman"/>
                <a:ea typeface="DejaVu Sans"/>
              </a:rPr>
              <a:t>, </a:t>
            </a:r>
            <a:r>
              <a:rPr b="0" lang="en-US" sz="2400" spc="-1" strike="noStrike">
                <a:solidFill>
                  <a:srgbClr val="002060"/>
                </a:solidFill>
                <a:latin typeface="Script MT Bold"/>
                <a:ea typeface="DejaVu Sans"/>
              </a:rPr>
              <a:t>L</a:t>
            </a:r>
            <a:r>
              <a:rPr b="0" lang="en-US" sz="2400" spc="-1" strike="noStrike">
                <a:solidFill>
                  <a:srgbClr val="002060"/>
                </a:solidFill>
                <a:latin typeface="Times New Roman"/>
                <a:ea typeface="DejaVu Sans"/>
              </a:rPr>
              <a:t>(2)</a:t>
            </a:r>
            <a:r>
              <a:rPr b="0" lang="en-US" sz="2400" spc="-1" strike="noStrike">
                <a:solidFill>
                  <a:srgbClr val="000000"/>
                </a:solidFill>
                <a:latin typeface="Times New Roman"/>
                <a:ea typeface="DejaVu Sans"/>
              </a:rPr>
              <a:t>           ChPT------Effective Lagrangians.</a:t>
            </a:r>
            <a:endParaRPr b="0" lang="en-GB" sz="2400" spc="-1" strike="noStrike">
              <a:latin typeface="Arial"/>
            </a:endParaRPr>
          </a:p>
        </p:txBody>
      </p:sp>
      <p:sp>
        <p:nvSpPr>
          <p:cNvPr id="893"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QCD Lagrangian and its prediction</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07" name="Picture 5" descr="Chart, box and whisker chart&#10;&#10;Description automatically generated"/>
          <p:cNvPicPr/>
          <p:nvPr/>
        </p:nvPicPr>
        <p:blipFill>
          <a:blip r:embed="rId1"/>
          <a:srcRect l="0" t="154" r="0" b="0"/>
          <a:stretch/>
        </p:blipFill>
        <p:spPr>
          <a:xfrm>
            <a:off x="1419120" y="1325880"/>
            <a:ext cx="6303600" cy="4211280"/>
          </a:xfrm>
          <a:prstGeom prst="rect">
            <a:avLst/>
          </a:prstGeom>
          <a:ln w="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5e9eff"/>
            </a:gs>
            <a:gs pos="100000">
              <a:srgbClr val="85c2ff"/>
            </a:gs>
          </a:gsLst>
          <a:lin ang="5400000"/>
        </a:gradFill>
      </p:bgPr>
    </p:bg>
    <p:spTree>
      <p:nvGrpSpPr>
        <p:cNvPr id="1" name=""/>
        <p:cNvGrpSpPr/>
        <p:nvPr/>
      </p:nvGrpSpPr>
      <p:grpSpPr>
        <a:xfrm>
          <a:off x="0" y="0"/>
          <a:ext cx="0" cy="0"/>
          <a:chOff x="0" y="0"/>
          <a:chExt cx="0" cy="0"/>
        </a:xfrm>
      </p:grpSpPr>
      <p:sp>
        <p:nvSpPr>
          <p:cNvPr id="1408" name="Rectangle 1"/>
          <p:cNvSpPr/>
          <p:nvPr/>
        </p:nvSpPr>
        <p:spPr>
          <a:xfrm>
            <a:off x="2362320" y="4509000"/>
            <a:ext cx="4425480" cy="118692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spcBef>
                <a:spcPts val="2160"/>
              </a:spcBef>
              <a:buNone/>
            </a:pPr>
            <a:r>
              <a:rPr b="1" lang="en-US" sz="7200" spc="-1" strike="noStrike">
                <a:solidFill>
                  <a:srgbClr val="ca4b05"/>
                </a:solidFill>
                <a:latin typeface="Times New Roman"/>
                <a:ea typeface="Gungsuh"/>
              </a:rPr>
              <a:t>Thank you</a:t>
            </a:r>
            <a:endParaRPr b="0" lang="en-GB" sz="7200" spc="-1" strike="noStrike">
              <a:latin typeface="Arial"/>
            </a:endParaRPr>
          </a:p>
        </p:txBody>
      </p:sp>
      <p:sp>
        <p:nvSpPr>
          <p:cNvPr id="1409" name="Date Placeholder 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342116FE-7DCD-4241-B274-A23AE541DD7E}"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410"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A7279374-A6DC-423D-8489-3A97CBAE545A}" type="slidenum">
              <a:rPr b="0" lang="ru-RU" sz="1200" spc="-1" strike="noStrike">
                <a:solidFill>
                  <a:srgbClr val="8b8b8b"/>
                </a:solidFill>
                <a:latin typeface="Calibri"/>
                <a:ea typeface="DejaVu Sans"/>
              </a:rPr>
              <a:t>&lt;number&gt;</a:t>
            </a:fld>
            <a:endParaRPr b="0" lang="en-GB" sz="12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1" name="Text Box 3_ 1"/>
          <p:cNvSpPr/>
          <p:nvPr/>
        </p:nvSpPr>
        <p:spPr>
          <a:xfrm>
            <a:off x="987480" y="1731960"/>
            <a:ext cx="7268400" cy="3123720"/>
          </a:xfrm>
          <a:prstGeom prst="rect">
            <a:avLst/>
          </a:prstGeom>
          <a:noFill/>
          <a:ln w="0">
            <a:noFill/>
          </a:ln>
        </p:spPr>
        <p:style>
          <a:lnRef idx="0"/>
          <a:fillRef idx="0"/>
          <a:effectRef idx="0"/>
          <a:fontRef idx="minor"/>
        </p:style>
        <p:txBody>
          <a:bodyPr lIns="90000" rIns="90000" tIns="45000" bIns="45000" anchor="t">
            <a:spAutoFit/>
          </a:bodyPr>
          <a:p>
            <a:pPr>
              <a:lnSpc>
                <a:spcPct val="120000"/>
              </a:lnSpc>
              <a:spcBef>
                <a:spcPts val="1400"/>
              </a:spcBef>
              <a:buNone/>
            </a:pPr>
            <a:r>
              <a:rPr b="0" lang="en-US" sz="2400" spc="-1" strike="noStrike">
                <a:solidFill>
                  <a:srgbClr val="006600"/>
                </a:solidFill>
                <a:latin typeface="Arial"/>
                <a:ea typeface="DejaVu Sans"/>
              </a:rPr>
              <a:t>The measurement of the </a:t>
            </a:r>
            <a:r>
              <a:rPr b="0" i="1" lang="en-US" sz="2800" spc="-1" strike="noStrike">
                <a:solidFill>
                  <a:srgbClr val="006600"/>
                </a:solidFill>
                <a:latin typeface="Times New Roman"/>
                <a:ea typeface="DejaVu Sans"/>
              </a:rPr>
              <a:t>s-</a:t>
            </a:r>
            <a:r>
              <a:rPr b="0" lang="en-US" sz="2400" spc="-1" strike="noStrike">
                <a:solidFill>
                  <a:srgbClr val="006600"/>
                </a:solidFill>
                <a:latin typeface="Arial"/>
                <a:ea typeface="DejaVu Sans"/>
              </a:rPr>
              <a:t>wave</a:t>
            </a:r>
            <a:r>
              <a:rPr b="0" lang="en-US" sz="2800" spc="-1" strike="noStrike">
                <a:solidFill>
                  <a:srgbClr val="006600"/>
                </a:solidFill>
                <a:latin typeface="Arial"/>
                <a:ea typeface="DejaVu Sans"/>
              </a:rPr>
              <a:t> </a:t>
            </a:r>
            <a:r>
              <a:rPr b="0" i="1" lang="el-GR" sz="2800" spc="-1" strike="noStrike">
                <a:solidFill>
                  <a:srgbClr val="f96a1b"/>
                </a:solidFill>
                <a:latin typeface="Times New Roman"/>
                <a:ea typeface="DejaVu Sans"/>
              </a:rPr>
              <a:t>π</a:t>
            </a:r>
            <a:r>
              <a:rPr b="0" i="1" lang="ru-RU" sz="2800" spc="-1" strike="noStrike">
                <a:solidFill>
                  <a:srgbClr val="f96a1b"/>
                </a:solidFill>
                <a:latin typeface="Times New Roman"/>
                <a:ea typeface="DejaVu Sans"/>
              </a:rPr>
              <a:t>K</a:t>
            </a:r>
            <a:r>
              <a:rPr b="0" i="1" lang="en-US" sz="2400" spc="-1" strike="noStrike">
                <a:solidFill>
                  <a:srgbClr val="006600"/>
                </a:solidFill>
                <a:latin typeface="Arial"/>
                <a:ea typeface="DejaVu Sans"/>
              </a:rPr>
              <a:t> </a:t>
            </a:r>
            <a:r>
              <a:rPr b="0" lang="en-US" sz="2400" spc="-1" strike="noStrike">
                <a:solidFill>
                  <a:srgbClr val="006600"/>
                </a:solidFill>
                <a:latin typeface="Arial"/>
                <a:ea typeface="DejaVu Sans"/>
              </a:rPr>
              <a:t>scattering lengths would test our understanding of the chiral</a:t>
            </a:r>
            <a:r>
              <a:rPr b="0" lang="en-US" sz="2400" spc="-1" strike="noStrike">
                <a:solidFill>
                  <a:srgbClr val="00cc99"/>
                </a:solidFill>
                <a:latin typeface="Arial"/>
                <a:ea typeface="DejaVu Sans"/>
              </a:rPr>
              <a:t> </a:t>
            </a:r>
            <a:r>
              <a:rPr b="0" i="1" lang="en-US" sz="2400" spc="-1" strike="noStrike">
                <a:solidFill>
                  <a:srgbClr val="cc0000"/>
                </a:solidFill>
                <a:latin typeface="Arial"/>
                <a:ea typeface="DejaVu Sans"/>
              </a:rPr>
              <a:t>SU(3)</a:t>
            </a:r>
            <a:r>
              <a:rPr b="0" i="1" lang="en-US" sz="2400" spc="-1" strike="noStrike" baseline="-25000">
                <a:solidFill>
                  <a:srgbClr val="cc0000"/>
                </a:solidFill>
                <a:latin typeface="Times New Roman"/>
                <a:ea typeface="DejaVu Sans"/>
              </a:rPr>
              <a:t>L</a:t>
            </a:r>
            <a:r>
              <a:rPr b="0" i="1" lang="en-US" sz="2400" spc="-1" strike="noStrike">
                <a:solidFill>
                  <a:srgbClr val="cc0000"/>
                </a:solidFill>
                <a:latin typeface="Arial"/>
                <a:ea typeface="DejaVu Sans"/>
              </a:rPr>
              <a:t> </a:t>
            </a:r>
            <a:r>
              <a:rPr b="0" i="1" lang="en-US" sz="2400" spc="-1" strike="noStrike">
                <a:solidFill>
                  <a:srgbClr val="cc0000"/>
                </a:solidFill>
                <a:latin typeface="Symbol"/>
                <a:ea typeface="DejaVu Sans"/>
              </a:rPr>
              <a:t></a:t>
            </a:r>
            <a:r>
              <a:rPr b="0" i="1" lang="en-US" sz="2400" spc="-1" strike="noStrike">
                <a:solidFill>
                  <a:srgbClr val="cc0000"/>
                </a:solidFill>
                <a:latin typeface="Arial"/>
                <a:ea typeface="DejaVu Sans"/>
              </a:rPr>
              <a:t> SU(3)</a:t>
            </a:r>
            <a:r>
              <a:rPr b="0" i="1" lang="en-US" sz="2400" spc="-1" strike="noStrike" baseline="-25000">
                <a:solidFill>
                  <a:srgbClr val="cc0000"/>
                </a:solidFill>
                <a:latin typeface="Times New Roman"/>
                <a:ea typeface="DejaVu Sans"/>
              </a:rPr>
              <a:t>R</a:t>
            </a:r>
            <a:r>
              <a:rPr b="0" i="1" lang="en-US" sz="2400" spc="-1" strike="noStrike">
                <a:solidFill>
                  <a:srgbClr val="00cc99"/>
                </a:solidFill>
                <a:latin typeface="Arial"/>
                <a:ea typeface="DejaVu Sans"/>
              </a:rPr>
              <a:t> </a:t>
            </a:r>
            <a:r>
              <a:rPr b="0" lang="en-US" sz="2400" spc="-1" strike="noStrike">
                <a:solidFill>
                  <a:srgbClr val="006600"/>
                </a:solidFill>
                <a:latin typeface="Arial"/>
                <a:ea typeface="DejaVu Sans"/>
              </a:rPr>
              <a:t>symmetry  breaking of </a:t>
            </a:r>
            <a:r>
              <a:rPr b="0" i="1" lang="en-US" sz="2400" spc="-1" strike="noStrike">
                <a:solidFill>
                  <a:srgbClr val="006600"/>
                </a:solidFill>
                <a:latin typeface="Arial"/>
                <a:ea typeface="DejaVu Sans"/>
              </a:rPr>
              <a:t>QCD</a:t>
            </a:r>
            <a:r>
              <a:rPr b="0" i="1" lang="en-US" sz="2400" spc="-1" strike="noStrike">
                <a:solidFill>
                  <a:srgbClr val="00cc99"/>
                </a:solidFill>
                <a:latin typeface="Arial"/>
                <a:ea typeface="DejaVu Sans"/>
              </a:rPr>
              <a:t> </a:t>
            </a:r>
            <a:r>
              <a:rPr b="0" i="1" lang="en-US" sz="2400" spc="-1" strike="noStrike">
                <a:solidFill>
                  <a:srgbClr val="000000"/>
                </a:solidFill>
                <a:latin typeface="Arial"/>
                <a:ea typeface="DejaVu Sans"/>
              </a:rPr>
              <a:t>(</a:t>
            </a:r>
            <a:r>
              <a:rPr b="0" i="1" lang="en-US" sz="2800" spc="-1" strike="noStrike">
                <a:solidFill>
                  <a:srgbClr val="cc0000"/>
                </a:solidFill>
                <a:latin typeface="Times New Roman"/>
                <a:ea typeface="DejaVu Sans"/>
              </a:rPr>
              <a:t>u</a:t>
            </a:r>
            <a:r>
              <a:rPr b="0" i="1" lang="en-US" sz="2800" spc="-1" strike="noStrike">
                <a:solidFill>
                  <a:srgbClr val="cc0000"/>
                </a:solidFill>
                <a:latin typeface="Arial"/>
                <a:ea typeface="DejaVu Sans"/>
              </a:rPr>
              <a:t>, </a:t>
            </a:r>
            <a:r>
              <a:rPr b="0" i="1" lang="en-US" sz="2800" spc="-1" strike="noStrike">
                <a:solidFill>
                  <a:srgbClr val="cc0000"/>
                </a:solidFill>
                <a:latin typeface="Times New Roman"/>
                <a:ea typeface="DejaVu Sans"/>
              </a:rPr>
              <a:t>d</a:t>
            </a:r>
            <a:r>
              <a:rPr b="0" i="1" lang="ru-RU" sz="2400" spc="-1" strike="noStrike">
                <a:solidFill>
                  <a:srgbClr val="cc0000"/>
                </a:solidFill>
                <a:latin typeface="Arial"/>
                <a:ea typeface="DejaVu Sans"/>
              </a:rPr>
              <a:t> </a:t>
            </a:r>
            <a:r>
              <a:rPr b="0" lang="en-US" sz="2400" spc="-1" strike="noStrike">
                <a:solidFill>
                  <a:srgbClr val="cc0000"/>
                </a:solidFill>
                <a:latin typeface="Arial"/>
                <a:ea typeface="DejaVu Sans"/>
              </a:rPr>
              <a:t>and</a:t>
            </a:r>
            <a:r>
              <a:rPr b="0" i="1" lang="en-US" sz="2400" spc="-1" strike="noStrike">
                <a:solidFill>
                  <a:srgbClr val="cc0000"/>
                </a:solidFill>
                <a:latin typeface="Arial"/>
                <a:ea typeface="DejaVu Sans"/>
              </a:rPr>
              <a:t> </a:t>
            </a:r>
            <a:r>
              <a:rPr b="0" i="1" lang="en-US" sz="2800" spc="-1" strike="noStrike">
                <a:solidFill>
                  <a:srgbClr val="cc0000"/>
                </a:solidFill>
                <a:latin typeface="Times New Roman"/>
                <a:ea typeface="DejaVu Sans"/>
              </a:rPr>
              <a:t>s</a:t>
            </a:r>
            <a:r>
              <a:rPr b="0" i="1" lang="en-US" sz="2400" spc="-1" strike="noStrike">
                <a:solidFill>
                  <a:srgbClr val="cc0000"/>
                </a:solidFill>
                <a:latin typeface="Times New Roman"/>
                <a:ea typeface="DejaVu Sans"/>
              </a:rPr>
              <a:t> </a:t>
            </a:r>
            <a:r>
              <a:rPr b="0" lang="en-US" sz="2400" spc="-1" strike="noStrike">
                <a:solidFill>
                  <a:srgbClr val="cc0000"/>
                </a:solidFill>
                <a:latin typeface="Arial"/>
                <a:ea typeface="DejaVu Sans"/>
              </a:rPr>
              <a:t>quarks</a:t>
            </a:r>
            <a:r>
              <a:rPr b="0" i="1" lang="en-US" sz="2400" spc="-1" strike="noStrike">
                <a:solidFill>
                  <a:srgbClr val="000000"/>
                </a:solidFill>
                <a:latin typeface="Arial"/>
                <a:ea typeface="DejaVu Sans"/>
              </a:rPr>
              <a:t>),</a:t>
            </a:r>
            <a:r>
              <a:rPr b="0" lang="en-US" sz="2400" spc="-1" strike="noStrike">
                <a:solidFill>
                  <a:srgbClr val="000000"/>
                </a:solidFill>
                <a:latin typeface="Arial"/>
                <a:ea typeface="DejaVu Sans"/>
              </a:rPr>
              <a:t> </a:t>
            </a:r>
            <a:r>
              <a:rPr b="0" lang="en-US" sz="2400" spc="-1" strike="noStrike">
                <a:solidFill>
                  <a:srgbClr val="006600"/>
                </a:solidFill>
                <a:latin typeface="Arial"/>
                <a:ea typeface="DejaVu Sans"/>
              </a:rPr>
              <a:t>while the measurement of </a:t>
            </a:r>
            <a:r>
              <a:rPr b="0" i="1" lang="el-GR" sz="2800" spc="-1" strike="noStrike">
                <a:solidFill>
                  <a:srgbClr val="f96a1b"/>
                </a:solidFill>
                <a:latin typeface="Times New Roman"/>
                <a:ea typeface="DejaVu Sans"/>
              </a:rPr>
              <a:t>ππ</a:t>
            </a:r>
            <a:r>
              <a:rPr b="0" lang="en-US" sz="2400" spc="-1" strike="noStrike">
                <a:solidFill>
                  <a:srgbClr val="006600"/>
                </a:solidFill>
                <a:latin typeface="Arial"/>
                <a:ea typeface="DejaVu Sans"/>
              </a:rPr>
              <a:t> scattering lengths checks only</a:t>
            </a:r>
            <a:r>
              <a:rPr b="0" lang="en-US" sz="2400" spc="-1" strike="noStrike">
                <a:solidFill>
                  <a:srgbClr val="00cc99"/>
                </a:solidFill>
                <a:latin typeface="Arial"/>
                <a:ea typeface="DejaVu Sans"/>
              </a:rPr>
              <a:t> </a:t>
            </a:r>
            <a:r>
              <a:rPr b="0" lang="en-US" sz="2400" spc="-1" strike="noStrike">
                <a:solidFill>
                  <a:srgbClr val="006600"/>
                </a:solidFill>
                <a:latin typeface="Arial"/>
                <a:ea typeface="DejaVu Sans"/>
              </a:rPr>
              <a:t>the </a:t>
            </a:r>
            <a:r>
              <a:rPr b="0" i="1" lang="en-US" sz="2400" spc="-1" strike="noStrike">
                <a:solidFill>
                  <a:srgbClr val="cc0000"/>
                </a:solidFill>
                <a:latin typeface="Arial"/>
                <a:ea typeface="DejaVu Sans"/>
              </a:rPr>
              <a:t>SU(2)</a:t>
            </a:r>
            <a:r>
              <a:rPr b="0" i="1" lang="en-US" sz="2400" spc="-1" strike="noStrike" baseline="-25000">
                <a:solidFill>
                  <a:srgbClr val="cc0000"/>
                </a:solidFill>
                <a:latin typeface="Times New Roman"/>
                <a:ea typeface="DejaVu Sans"/>
              </a:rPr>
              <a:t>L</a:t>
            </a:r>
            <a:r>
              <a:rPr b="0" i="1" lang="en-US" sz="2400" spc="-1" strike="noStrike">
                <a:solidFill>
                  <a:srgbClr val="cc0000"/>
                </a:solidFill>
                <a:latin typeface="Arial"/>
                <a:ea typeface="DejaVu Sans"/>
              </a:rPr>
              <a:t> </a:t>
            </a:r>
            <a:r>
              <a:rPr b="1" lang="en-US" sz="2400" spc="-1" strike="noStrike">
                <a:solidFill>
                  <a:srgbClr val="cc0000"/>
                </a:solidFill>
                <a:latin typeface="Symbol"/>
                <a:ea typeface="DejaVu Sans"/>
              </a:rPr>
              <a:t></a:t>
            </a:r>
            <a:r>
              <a:rPr b="0" i="1" lang="en-US" sz="2400" spc="-1" strike="noStrike">
                <a:solidFill>
                  <a:srgbClr val="cc0000"/>
                </a:solidFill>
                <a:latin typeface="Arial"/>
                <a:ea typeface="DejaVu Sans"/>
              </a:rPr>
              <a:t> SU(2)</a:t>
            </a:r>
            <a:r>
              <a:rPr b="0" i="1" lang="en-US" sz="2400" spc="-1" strike="noStrike" baseline="-25000">
                <a:solidFill>
                  <a:srgbClr val="cc0000"/>
                </a:solidFill>
                <a:latin typeface="Times New Roman"/>
                <a:ea typeface="DejaVu Sans"/>
              </a:rPr>
              <a:t>R</a:t>
            </a:r>
            <a:r>
              <a:rPr b="0" i="1" lang="en-US" sz="2400" spc="-1" strike="noStrike">
                <a:solidFill>
                  <a:srgbClr val="00cc99"/>
                </a:solidFill>
                <a:latin typeface="Arial"/>
                <a:ea typeface="DejaVu Sans"/>
              </a:rPr>
              <a:t> </a:t>
            </a:r>
            <a:r>
              <a:rPr b="0" lang="en-US" sz="2400" spc="-1" strike="noStrike">
                <a:solidFill>
                  <a:srgbClr val="006600"/>
                </a:solidFill>
                <a:latin typeface="Arial"/>
                <a:ea typeface="DejaVu Sans"/>
              </a:rPr>
              <a:t>symmetry  breaking</a:t>
            </a:r>
            <a:r>
              <a:rPr b="0" i="1" lang="en-US" sz="2400" spc="-1" strike="noStrike">
                <a:solidFill>
                  <a:srgbClr val="00cc99"/>
                </a:solidFill>
                <a:latin typeface="Arial"/>
                <a:ea typeface="DejaVu Sans"/>
              </a:rPr>
              <a:t> </a:t>
            </a:r>
            <a:r>
              <a:rPr b="0" i="1" lang="en-US" sz="2400" spc="-1" strike="noStrike">
                <a:solidFill>
                  <a:srgbClr val="cc0000"/>
                </a:solidFill>
                <a:latin typeface="Arial"/>
                <a:ea typeface="DejaVu Sans"/>
              </a:rPr>
              <a:t>(</a:t>
            </a:r>
            <a:r>
              <a:rPr b="0" i="1" lang="en-US" sz="2800" spc="-1" strike="noStrike">
                <a:solidFill>
                  <a:srgbClr val="cc0000"/>
                </a:solidFill>
                <a:latin typeface="Times New Roman"/>
                <a:ea typeface="DejaVu Sans"/>
              </a:rPr>
              <a:t>u, d</a:t>
            </a:r>
            <a:r>
              <a:rPr b="0" i="1" lang="en-US" sz="2400" spc="-1" strike="noStrike">
                <a:solidFill>
                  <a:srgbClr val="cc0000"/>
                </a:solidFill>
                <a:latin typeface="Times New Roman"/>
                <a:ea typeface="DejaVu Sans"/>
              </a:rPr>
              <a:t> </a:t>
            </a:r>
            <a:r>
              <a:rPr b="0" lang="en-US" sz="2400" spc="-1" strike="noStrike">
                <a:solidFill>
                  <a:srgbClr val="cc0000"/>
                </a:solidFill>
                <a:latin typeface="Arial"/>
                <a:ea typeface="DejaVu Sans"/>
              </a:rPr>
              <a:t>quarks</a:t>
            </a:r>
            <a:r>
              <a:rPr b="0" i="1" lang="en-US" sz="2400" spc="-1" strike="noStrike">
                <a:solidFill>
                  <a:srgbClr val="cc0000"/>
                </a:solidFill>
                <a:latin typeface="Arial"/>
                <a:ea typeface="DejaVu Sans"/>
              </a:rPr>
              <a:t>)</a:t>
            </a:r>
            <a:r>
              <a:rPr b="0" i="1" lang="en-US" sz="2400" spc="-1" strike="noStrike">
                <a:solidFill>
                  <a:srgbClr val="000000"/>
                </a:solidFill>
                <a:latin typeface="Arial"/>
                <a:ea typeface="DejaVu Sans"/>
              </a:rPr>
              <a:t>.</a:t>
            </a:r>
            <a:endParaRPr b="0" lang="en-GB" sz="2400" spc="-1" strike="noStrike">
              <a:latin typeface="Arial"/>
            </a:endParaRPr>
          </a:p>
        </p:txBody>
      </p:sp>
      <p:sp>
        <p:nvSpPr>
          <p:cNvPr id="1412" name="Rectangle 4_ 2"/>
          <p:cNvSpPr/>
          <p:nvPr/>
        </p:nvSpPr>
        <p:spPr>
          <a:xfrm>
            <a:off x="838080" y="972360"/>
            <a:ext cx="7365240" cy="700920"/>
          </a:xfrm>
          <a:prstGeom prst="rect">
            <a:avLst/>
          </a:prstGeom>
          <a:noFill/>
          <a:ln w="0">
            <a:noFill/>
          </a:ln>
        </p:spPr>
        <p:style>
          <a:lnRef idx="0"/>
          <a:fillRef idx="0"/>
          <a:effectRef idx="0"/>
          <a:fontRef idx="minor"/>
        </p:style>
        <p:txBody>
          <a:bodyPr lIns="90000" rIns="90000" tIns="45000" bIns="45000" anchor="ctr">
            <a:noAutofit/>
          </a:bodyPr>
          <a:p>
            <a:pPr>
              <a:lnSpc>
                <a:spcPct val="80000"/>
              </a:lnSpc>
              <a:buNone/>
            </a:pPr>
            <a:r>
              <a:rPr b="0" lang="en-US" sz="2800" spc="-1" strike="noStrike">
                <a:solidFill>
                  <a:srgbClr val="0000ff"/>
                </a:solidFill>
                <a:latin typeface="Arial"/>
                <a:ea typeface="DejaVu Sans"/>
              </a:rPr>
              <a:t>What new will be known if </a:t>
            </a:r>
            <a:r>
              <a:rPr b="0" i="1" lang="en-US" sz="2800" spc="-1" strike="noStrike">
                <a:solidFill>
                  <a:srgbClr val="0000ff"/>
                </a:solidFill>
                <a:latin typeface="Symbol"/>
                <a:ea typeface="DejaVu Sans"/>
              </a:rPr>
              <a:t></a:t>
            </a:r>
            <a:r>
              <a:rPr b="0" i="1" lang="en-US" sz="2800" spc="-1" strike="noStrike">
                <a:solidFill>
                  <a:srgbClr val="0000ff"/>
                </a:solidFill>
                <a:latin typeface="Times New Roman"/>
                <a:ea typeface="DejaVu Sans"/>
              </a:rPr>
              <a:t>K</a:t>
            </a:r>
            <a:r>
              <a:rPr b="0" lang="en-US" sz="2800" spc="-1" strike="noStrike">
                <a:solidFill>
                  <a:srgbClr val="0000ff"/>
                </a:solidFill>
                <a:latin typeface="Arial"/>
                <a:ea typeface="DejaVu Sans"/>
              </a:rPr>
              <a:t> scattering length will be measured?</a:t>
            </a:r>
            <a:endParaRPr b="0" lang="en-GB" sz="2800" spc="-1" strike="noStrike">
              <a:latin typeface="Arial"/>
            </a:endParaRPr>
          </a:p>
        </p:txBody>
      </p:sp>
      <p:sp>
        <p:nvSpPr>
          <p:cNvPr id="1413" name="Text Box 6_ 2"/>
          <p:cNvSpPr/>
          <p:nvPr/>
        </p:nvSpPr>
        <p:spPr>
          <a:xfrm>
            <a:off x="380880" y="4952880"/>
            <a:ext cx="8527320" cy="473400"/>
          </a:xfrm>
          <a:prstGeom prst="rect">
            <a:avLst/>
          </a:prstGeom>
          <a:noFill/>
          <a:ln w="0">
            <a:noFill/>
          </a:ln>
        </p:spPr>
        <p:style>
          <a:lnRef idx="0"/>
          <a:fillRef idx="0"/>
          <a:effectRef idx="0"/>
          <a:fontRef idx="minor"/>
        </p:style>
        <p:txBody>
          <a:bodyPr lIns="90000" rIns="90000" tIns="45000" bIns="45000" anchor="t">
            <a:spAutoFit/>
          </a:bodyPr>
          <a:p>
            <a:pPr>
              <a:lnSpc>
                <a:spcPct val="90000"/>
              </a:lnSpc>
              <a:spcBef>
                <a:spcPts val="1400"/>
              </a:spcBef>
              <a:buNone/>
            </a:pPr>
            <a:r>
              <a:rPr b="0" lang="en-US" sz="2400" spc="-1" strike="noStrike">
                <a:solidFill>
                  <a:srgbClr val="d60093"/>
                </a:solidFill>
                <a:latin typeface="Arial"/>
                <a:ea typeface="DejaVu Sans"/>
              </a:rPr>
              <a:t>This is the principal difference between</a:t>
            </a:r>
            <a:r>
              <a:rPr b="0" i="1" lang="en-US" sz="2400" spc="-1" strike="noStrike">
                <a:solidFill>
                  <a:srgbClr val="0000ff"/>
                </a:solidFill>
                <a:latin typeface="Arial"/>
                <a:ea typeface="DejaVu Sans"/>
              </a:rPr>
              <a:t> </a:t>
            </a:r>
            <a:r>
              <a:rPr b="0" i="1" lang="el-GR" sz="2800" spc="-1" strike="noStrike">
                <a:solidFill>
                  <a:srgbClr val="cc0000"/>
                </a:solidFill>
                <a:latin typeface="Times New Roman"/>
                <a:ea typeface="DejaVu Sans"/>
              </a:rPr>
              <a:t>ππ</a:t>
            </a:r>
            <a:r>
              <a:rPr b="0" lang="en-US" sz="2400" spc="-1" strike="noStrike">
                <a:solidFill>
                  <a:srgbClr val="0000ff"/>
                </a:solidFill>
                <a:latin typeface="Arial"/>
                <a:ea typeface="DejaVu Sans"/>
              </a:rPr>
              <a:t> </a:t>
            </a:r>
            <a:r>
              <a:rPr b="0" lang="en-US" sz="2400" spc="-1" strike="noStrike">
                <a:solidFill>
                  <a:srgbClr val="d60093"/>
                </a:solidFill>
                <a:latin typeface="Arial"/>
                <a:ea typeface="DejaVu Sans"/>
              </a:rPr>
              <a:t>and</a:t>
            </a:r>
            <a:r>
              <a:rPr b="0" lang="en-US" sz="2400" spc="-1" strike="noStrike">
                <a:solidFill>
                  <a:srgbClr val="0000ff"/>
                </a:solidFill>
                <a:latin typeface="Arial"/>
                <a:ea typeface="DejaVu Sans"/>
              </a:rPr>
              <a:t> </a:t>
            </a:r>
            <a:r>
              <a:rPr b="0" i="1" lang="el-GR" sz="2800" spc="-1" strike="noStrike">
                <a:solidFill>
                  <a:srgbClr val="cc0000"/>
                </a:solidFill>
                <a:latin typeface="Times New Roman"/>
                <a:ea typeface="DejaVu Sans"/>
              </a:rPr>
              <a:t>π</a:t>
            </a:r>
            <a:r>
              <a:rPr b="0" i="1" lang="ru-RU" sz="2800" spc="-1" strike="noStrike">
                <a:solidFill>
                  <a:srgbClr val="cc0000"/>
                </a:solidFill>
                <a:latin typeface="Times New Roman"/>
                <a:ea typeface="DejaVu Sans"/>
              </a:rPr>
              <a:t>K</a:t>
            </a:r>
            <a:r>
              <a:rPr b="0" lang="en-US" sz="2400" spc="-1" strike="noStrike">
                <a:solidFill>
                  <a:srgbClr val="0000ff"/>
                </a:solidFill>
                <a:latin typeface="Arial"/>
                <a:ea typeface="DejaVu Sans"/>
              </a:rPr>
              <a:t> </a:t>
            </a:r>
            <a:r>
              <a:rPr b="0" lang="en-US" sz="2400" spc="-1" strike="noStrike">
                <a:solidFill>
                  <a:srgbClr val="d60093"/>
                </a:solidFill>
                <a:latin typeface="Arial"/>
                <a:ea typeface="DejaVu Sans"/>
              </a:rPr>
              <a:t>scattering!</a:t>
            </a:r>
            <a:endParaRPr b="0" lang="en-GB" sz="2400" spc="-1" strike="noStrike">
              <a:latin typeface="Arial"/>
            </a:endParaRPr>
          </a:p>
        </p:txBody>
      </p:sp>
      <p:sp>
        <p:nvSpPr>
          <p:cNvPr id="1414" name="Date Placeholder 1_ 2"/>
          <p:cNvSpPr/>
          <p:nvPr/>
        </p:nvSpPr>
        <p:spPr>
          <a:xfrm>
            <a:off x="457200" y="6356520"/>
            <a:ext cx="2126520" cy="3578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6A81D0F2-427B-4950-A739-6DD413996D06}"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415" name="Rectangle 6_ 2"/>
          <p:cNvSpPr/>
          <p:nvPr/>
        </p:nvSpPr>
        <p:spPr>
          <a:xfrm>
            <a:off x="6553080" y="6356520"/>
            <a:ext cx="2126520" cy="3578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FD1FCC1F-38B1-43D3-A130-D7080B85F408}"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416" name="Rectangle 13_ 2"/>
          <p:cNvSpPr/>
          <p:nvPr/>
        </p:nvSpPr>
        <p:spPr>
          <a:xfrm>
            <a:off x="0" y="0"/>
            <a:ext cx="9136800" cy="6134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sp>
      <p:sp>
        <p:nvSpPr>
          <p:cNvPr id="1417" name="WordArt 98_ 2"/>
          <p:cNvSpPr txBox="1"/>
          <p:nvPr/>
        </p:nvSpPr>
        <p:spPr>
          <a:xfrm>
            <a:off x="2809800" y="103320"/>
            <a:ext cx="3421800" cy="45000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0" i="1" lang="el-GR" sz="3600" spc="-1" strike="noStrike">
                <a:ln w="0">
                  <a:noFill/>
                </a:ln>
                <a:solidFill>
                  <a:srgbClr val="c00000"/>
                </a:solidFill>
                <a:latin typeface="Times New Roman"/>
                <a:ea typeface="DejaVu Sans"/>
              </a:rPr>
              <a:t>π</a:t>
            </a:r>
            <a:r>
              <a:rPr b="0" i="1" lang="en-US" sz="3600" spc="-1" strike="noStrike">
                <a:ln w="0">
                  <a:noFill/>
                </a:ln>
                <a:solidFill>
                  <a:srgbClr val="c00000"/>
                </a:solidFill>
                <a:latin typeface="Times New Roman"/>
                <a:ea typeface="DejaVu Sans"/>
              </a:rPr>
              <a:t>K scattering</a:t>
            </a:r>
            <a:endParaRPr b="0" lang="en-GB" sz="3600" spc="-1" strike="noStrike">
              <a:ln w="0">
                <a:noFill/>
              </a:ln>
              <a:solidFill>
                <a:srgbClr val="c00000"/>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8" name="TextBox 4"/>
          <p:cNvSpPr/>
          <p:nvPr/>
        </p:nvSpPr>
        <p:spPr>
          <a:xfrm>
            <a:off x="5400" y="908640"/>
            <a:ext cx="9126360" cy="136944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nSpc>
                <a:spcPct val="100000"/>
              </a:lnSpc>
              <a:buNone/>
            </a:pPr>
            <a:r>
              <a:rPr b="0" lang="en-US" sz="2800" spc="-1" strike="noStrike">
                <a:solidFill>
                  <a:srgbClr val="000000"/>
                </a:solidFill>
                <a:latin typeface="Times New Roman"/>
                <a:ea typeface="DejaVu Sans"/>
              </a:rPr>
              <a:t>The DIRAC collaboration  Phys.Lett.(2015) observed </a:t>
            </a:r>
            <a:r>
              <a:rPr b="0" lang="en-US" sz="2800" spc="-1" strike="noStrike">
                <a:solidFill>
                  <a:srgbClr val="c00000"/>
                </a:solidFill>
                <a:latin typeface="Times New Roman"/>
                <a:ea typeface="DejaVu Sans"/>
              </a:rPr>
              <a:t>436±61</a:t>
            </a:r>
            <a:r>
              <a:rPr b="0" lang="en-US" sz="2800" spc="-1" strike="noStrike">
                <a:solidFill>
                  <a:srgbClr val="000000"/>
                </a:solidFill>
                <a:latin typeface="Times New Roman"/>
                <a:ea typeface="DejaVu Sans"/>
              </a:rPr>
              <a:t> pion pairs from the long-lived (</a:t>
            </a:r>
            <a:r>
              <a:rPr b="0" lang="en-US" sz="2800" spc="-1" strike="noStrike">
                <a:solidFill>
                  <a:srgbClr val="000000"/>
                </a:solidFill>
                <a:latin typeface="Symbol"/>
                <a:ea typeface="DejaVu Sans"/>
              </a:rPr>
              <a:t></a:t>
            </a:r>
            <a:r>
              <a:rPr b="0" lang="en-US" sz="2800" spc="-1" strike="noStrike">
                <a:solidFill>
                  <a:srgbClr val="000000"/>
                </a:solidFill>
                <a:latin typeface="Times New Roman"/>
                <a:ea typeface="DejaVu Sans"/>
              </a:rPr>
              <a:t> </a:t>
            </a:r>
            <a:r>
              <a:rPr b="0" lang="en-US" sz="2800" spc="-1" strike="noStrike">
                <a:solidFill>
                  <a:srgbClr val="000000"/>
                </a:solidFill>
                <a:latin typeface="Symbol"/>
                <a:ea typeface="DejaVu Sans"/>
              </a:rPr>
              <a:t></a:t>
            </a:r>
            <a:r>
              <a:rPr b="0" lang="en-US" sz="2800" spc="-1" strike="noStrike">
                <a:solidFill>
                  <a:srgbClr val="000000"/>
                </a:solidFill>
                <a:latin typeface="Times New Roman"/>
                <a:ea typeface="DejaVu Sans"/>
              </a:rPr>
              <a:t> 1</a:t>
            </a:r>
            <a:r>
              <a:rPr b="0" lang="en-US" sz="2800" spc="-1" strike="noStrike">
                <a:solidFill>
                  <a:srgbClr val="000000"/>
                </a:solidFill>
                <a:latin typeface="Symbol"/>
                <a:ea typeface="DejaVu Sans"/>
              </a:rPr>
              <a:t></a:t>
            </a:r>
            <a:r>
              <a:rPr b="0" lang="en-US" sz="2800" spc="-1" strike="noStrike">
                <a:solidFill>
                  <a:srgbClr val="000000"/>
                </a:solidFill>
                <a:latin typeface="Times New Roman"/>
                <a:ea typeface="DejaVu Sans"/>
              </a:rPr>
              <a:t>10</a:t>
            </a:r>
            <a:r>
              <a:rPr b="0" lang="en-US" sz="2800" spc="-1" strike="noStrike" baseline="30000">
                <a:solidFill>
                  <a:srgbClr val="000000"/>
                </a:solidFill>
                <a:latin typeface="Times New Roman"/>
                <a:ea typeface="DejaVu Sans"/>
              </a:rPr>
              <a:t>-11</a:t>
            </a:r>
            <a:r>
              <a:rPr b="0" lang="en-US" sz="2800" spc="-1" strike="noStrike">
                <a:solidFill>
                  <a:srgbClr val="000000"/>
                </a:solidFill>
                <a:latin typeface="Times New Roman"/>
                <a:ea typeface="DejaVu Sans"/>
              </a:rPr>
              <a:t> sec) </a:t>
            </a:r>
            <a:r>
              <a:rPr b="0" lang="el-GR" sz="2800" spc="-1" strike="noStrike">
                <a:solidFill>
                  <a:srgbClr val="000000"/>
                </a:solidFill>
                <a:latin typeface="Times New Roman"/>
                <a:ea typeface="DejaVu Sans"/>
              </a:rPr>
              <a:t>π</a:t>
            </a:r>
            <a:r>
              <a:rPr b="0" lang="en-US" sz="2800" spc="-1" strike="noStrike" baseline="30000">
                <a:solidFill>
                  <a:srgbClr val="000000"/>
                </a:solidFill>
                <a:latin typeface="Times New Roman"/>
                <a:ea typeface="DejaVu Sans"/>
              </a:rPr>
              <a:t>+</a:t>
            </a:r>
            <a:r>
              <a:rPr b="0" lang="el-GR" sz="2800" spc="-1" strike="noStrike">
                <a:solidFill>
                  <a:srgbClr val="000000"/>
                </a:solidFill>
                <a:latin typeface="Times New Roman"/>
                <a:ea typeface="DejaVu Sans"/>
              </a:rPr>
              <a:t>π</a:t>
            </a:r>
            <a:r>
              <a:rPr b="0" lang="en-US" sz="2800" spc="-1" strike="noStrike" baseline="30000">
                <a:solidFill>
                  <a:srgbClr val="000000"/>
                </a:solidFill>
                <a:latin typeface="Times New Roman"/>
                <a:ea typeface="DejaVu Sans"/>
              </a:rPr>
              <a:t>-</a:t>
            </a:r>
            <a:r>
              <a:rPr b="0" lang="en-US" sz="2800" spc="-1" strike="noStrike">
                <a:solidFill>
                  <a:srgbClr val="000000"/>
                </a:solidFill>
                <a:latin typeface="Times New Roman"/>
                <a:ea typeface="DejaVu Sans"/>
              </a:rPr>
              <a:t> atom breakup  in Pt foil(Phys.Lett.(2015). </a:t>
            </a:r>
            <a:endParaRPr b="0" lang="en-GB" sz="2800" spc="-1" strike="noStrike">
              <a:latin typeface="Arial"/>
            </a:endParaRPr>
          </a:p>
        </p:txBody>
      </p:sp>
      <p:sp>
        <p:nvSpPr>
          <p:cNvPr id="1419" name="TextBox 16"/>
          <p:cNvSpPr/>
          <p:nvPr/>
        </p:nvSpPr>
        <p:spPr>
          <a:xfrm>
            <a:off x="-8280" y="2493000"/>
            <a:ext cx="9140040" cy="234072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nSpc>
                <a:spcPct val="100000"/>
              </a:lnSpc>
              <a:buNone/>
            </a:pPr>
            <a:r>
              <a:rPr b="0" lang="en-US" sz="2800" spc="-1" strike="noStrike">
                <a:solidFill>
                  <a:srgbClr val="000000"/>
                </a:solidFill>
                <a:latin typeface="Times New Roman"/>
                <a:ea typeface="DejaVu Sans"/>
              </a:rPr>
              <a:t>The short-lived atoms lifetime measurement allowed to  evaluate ππ scattering length combination  </a:t>
            </a:r>
            <a:r>
              <a:rPr b="0" i="1" lang="en-US" sz="2800" spc="-1" strike="noStrike">
                <a:solidFill>
                  <a:srgbClr val="ff0000"/>
                </a:solidFill>
                <a:latin typeface="Times New Roman"/>
                <a:ea typeface="DejaVu Sans"/>
              </a:rPr>
              <a:t>a</a:t>
            </a:r>
            <a:r>
              <a:rPr b="0" i="1" lang="en-US" sz="2800" spc="-1" strike="noStrike" baseline="-25000">
                <a:solidFill>
                  <a:srgbClr val="ff0000"/>
                </a:solidFill>
                <a:latin typeface="Times New Roman"/>
                <a:ea typeface="DejaVu Sans"/>
              </a:rPr>
              <a:t>0</a:t>
            </a:r>
            <a:r>
              <a:rPr b="0" i="1" lang="en-US" sz="2800" spc="-1" strike="noStrike">
                <a:solidFill>
                  <a:srgbClr val="ff0000"/>
                </a:solidFill>
                <a:latin typeface="Times New Roman"/>
                <a:ea typeface="DejaVu Sans"/>
              </a:rPr>
              <a:t> - a</a:t>
            </a:r>
            <a:r>
              <a:rPr b="0" i="1" lang="en-US" sz="2800" spc="-1" strike="noStrike" baseline="-25000">
                <a:solidFill>
                  <a:srgbClr val="ff0000"/>
                </a:solidFill>
                <a:latin typeface="Times New Roman"/>
                <a:ea typeface="DejaVu Sans"/>
              </a:rPr>
              <a:t>2</a:t>
            </a:r>
            <a:r>
              <a:rPr b="0" i="1" lang="en-US" sz="2800" spc="-1" strike="noStrike" baseline="-25000">
                <a:solidFill>
                  <a:srgbClr val="000000"/>
                </a:solidFill>
                <a:latin typeface="Times New Roman"/>
                <a:ea typeface="DejaVu Sans"/>
              </a:rPr>
              <a:t>.</a:t>
            </a:r>
            <a:endParaRPr b="0" lang="en-GB" sz="2800" spc="-1" strike="noStrike">
              <a:latin typeface="Arial"/>
            </a:endParaRPr>
          </a:p>
          <a:p>
            <a:pPr>
              <a:lnSpc>
                <a:spcPct val="100000"/>
              </a:lnSpc>
              <a:buNone/>
            </a:pPr>
            <a:r>
              <a:rPr b="0" lang="en-US" sz="2800" spc="-1" strike="noStrike">
                <a:solidFill>
                  <a:srgbClr val="000000"/>
                </a:solidFill>
                <a:latin typeface="Times New Roman"/>
                <a:ea typeface="DejaVu Sans"/>
              </a:rPr>
              <a:t>The study of the long-lived atoms will allow to measure the Lamb shift depending on another ππ scattering length combination: </a:t>
            </a:r>
            <a:r>
              <a:rPr b="0" i="1" lang="en-US" sz="2800" spc="-1" strike="noStrike">
                <a:solidFill>
                  <a:srgbClr val="ff0000"/>
                </a:solidFill>
                <a:latin typeface="Times New Roman"/>
                <a:ea typeface="DejaVu Sans"/>
              </a:rPr>
              <a:t>2a</a:t>
            </a:r>
            <a:r>
              <a:rPr b="0" i="1" lang="en-US" sz="2800" spc="-1" strike="noStrike" baseline="-25000">
                <a:solidFill>
                  <a:srgbClr val="ff0000"/>
                </a:solidFill>
                <a:latin typeface="Times New Roman"/>
                <a:ea typeface="DejaVu Sans"/>
              </a:rPr>
              <a:t>0</a:t>
            </a:r>
            <a:r>
              <a:rPr b="0" i="1" lang="en-US" sz="2800" spc="-1" strike="noStrike">
                <a:solidFill>
                  <a:srgbClr val="ff0000"/>
                </a:solidFill>
                <a:latin typeface="Times New Roman"/>
                <a:ea typeface="DejaVu Sans"/>
              </a:rPr>
              <a:t>+a</a:t>
            </a:r>
            <a:r>
              <a:rPr b="0" i="1" lang="en-US" sz="2800" spc="-1" strike="noStrike" baseline="-25000">
                <a:solidFill>
                  <a:srgbClr val="ff0000"/>
                </a:solidFill>
                <a:latin typeface="Times New Roman"/>
                <a:ea typeface="DejaVu Sans"/>
              </a:rPr>
              <a:t>2</a:t>
            </a:r>
            <a:r>
              <a:rPr b="0" lang="en-US" sz="2800" spc="-1" strike="noStrike">
                <a:solidFill>
                  <a:srgbClr val="ff0000"/>
                </a:solidFill>
                <a:latin typeface="Times New Roman"/>
                <a:ea typeface="DejaVu Sans"/>
              </a:rPr>
              <a:t> </a:t>
            </a:r>
            <a:r>
              <a:rPr b="0" lang="en-US" sz="2800" spc="-1" strike="noStrike">
                <a:solidFill>
                  <a:srgbClr val="000000"/>
                </a:solidFill>
                <a:latin typeface="Times New Roman"/>
                <a:ea typeface="DejaVu Sans"/>
              </a:rPr>
              <a:t>and to evaluate the  </a:t>
            </a:r>
            <a:r>
              <a:rPr b="0" i="1" lang="en-US" sz="2800" spc="-1" strike="noStrike">
                <a:solidFill>
                  <a:srgbClr val="ff0000"/>
                </a:solidFill>
                <a:latin typeface="Times New Roman"/>
                <a:ea typeface="DejaVu Sans"/>
              </a:rPr>
              <a:t>a</a:t>
            </a:r>
            <a:r>
              <a:rPr b="0" i="1" lang="en-US" sz="2800" spc="-1" strike="noStrike" baseline="-25000">
                <a:solidFill>
                  <a:srgbClr val="ff0000"/>
                </a:solidFill>
                <a:latin typeface="Times New Roman"/>
                <a:ea typeface="DejaVu Sans"/>
              </a:rPr>
              <a:t>0</a:t>
            </a:r>
            <a:r>
              <a:rPr b="0" i="1" lang="en-US" sz="2800" spc="-1" strike="noStrike">
                <a:solidFill>
                  <a:srgbClr val="ff0000"/>
                </a:solidFill>
                <a:latin typeface="Times New Roman"/>
                <a:ea typeface="DejaVu Sans"/>
              </a:rPr>
              <a:t>, a</a:t>
            </a:r>
            <a:r>
              <a:rPr b="0" i="1" lang="en-US" sz="2800" spc="-1" strike="noStrike" baseline="-25000">
                <a:solidFill>
                  <a:srgbClr val="ff0000"/>
                </a:solidFill>
                <a:latin typeface="Times New Roman"/>
                <a:ea typeface="DejaVu Sans"/>
              </a:rPr>
              <a:t>2</a:t>
            </a:r>
            <a:r>
              <a:rPr b="0" lang="en-US" sz="2800" spc="-1" strike="noStrike">
                <a:solidFill>
                  <a:srgbClr val="ff0000"/>
                </a:solidFill>
                <a:latin typeface="Times New Roman"/>
                <a:ea typeface="DejaVu Sans"/>
              </a:rPr>
              <a:t>  </a:t>
            </a:r>
            <a:r>
              <a:rPr b="0" lang="en-US" sz="2800" spc="-1" strike="noStrike">
                <a:solidFill>
                  <a:srgbClr val="000000"/>
                </a:solidFill>
                <a:latin typeface="Times New Roman"/>
                <a:ea typeface="DejaVu Sans"/>
              </a:rPr>
              <a:t>separately. </a:t>
            </a:r>
            <a:endParaRPr b="0" lang="en-GB" sz="2800" spc="-1" strike="noStrike">
              <a:latin typeface="Arial"/>
            </a:endParaRPr>
          </a:p>
        </p:txBody>
      </p:sp>
      <p:sp>
        <p:nvSpPr>
          <p:cNvPr id="1420" name="Date Placeholder 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998836E6-59DA-4959-B18A-DFE3C58D679E}"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421"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2820F70A-39C0-4AC0-80A0-561F8A0E0824}"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422" name="Rectangle 13"/>
          <p:cNvSpPr/>
          <p:nvPr/>
        </p:nvSpPr>
        <p:spPr>
          <a:xfrm>
            <a:off x="3240" y="-10800"/>
            <a:ext cx="9128520" cy="51696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sp>
      <p:sp>
        <p:nvSpPr>
          <p:cNvPr id="1423" name="WordArt 98"/>
          <p:cNvSpPr txBox="1"/>
          <p:nvPr/>
        </p:nvSpPr>
        <p:spPr>
          <a:xfrm>
            <a:off x="179640" y="42480"/>
            <a:ext cx="8700840" cy="44496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1" i="1" lang="en-US" sz="3600" spc="-1" strike="noStrike">
                <a:ln w="0">
                  <a:noFill/>
                </a:ln>
                <a:solidFill>
                  <a:srgbClr val="c00000"/>
                </a:solidFill>
                <a:latin typeface="Times New Roman"/>
                <a:ea typeface="DejaVu Sans"/>
              </a:rPr>
              <a:t>QCD and Chiral Lagrangian predictions check with long-lived </a:t>
            </a:r>
            <a:r>
              <a:rPr b="1" i="1" lang="el-GR" sz="3600" spc="-1" strike="noStrike">
                <a:ln w="0">
                  <a:noFill/>
                </a:ln>
                <a:solidFill>
                  <a:srgbClr val="c00000"/>
                </a:solidFill>
                <a:latin typeface="Times New Roman"/>
                <a:ea typeface="DejaVu Sans"/>
              </a:rPr>
              <a:t>π</a:t>
            </a:r>
            <a:r>
              <a:rPr b="1" i="1" lang="en-US" sz="3600" spc="-1" strike="noStrike" baseline="30000">
                <a:ln w="0">
                  <a:noFill/>
                </a:ln>
                <a:solidFill>
                  <a:srgbClr val="c00000"/>
                </a:solidFill>
                <a:latin typeface="Times New Roman"/>
                <a:ea typeface="DejaVu Sans"/>
              </a:rPr>
              <a:t>+</a:t>
            </a:r>
            <a:r>
              <a:rPr b="1" i="1" lang="el-GR" sz="3600" spc="-1" strike="noStrike">
                <a:ln w="0">
                  <a:noFill/>
                </a:ln>
                <a:solidFill>
                  <a:srgbClr val="c00000"/>
                </a:solidFill>
                <a:latin typeface="Times New Roman"/>
                <a:ea typeface="DejaVu Sans"/>
              </a:rPr>
              <a:t>π</a:t>
            </a:r>
            <a:r>
              <a:rPr b="1" i="1" lang="en-US" sz="3600" spc="-1" strike="noStrike" baseline="30000">
                <a:ln w="0">
                  <a:noFill/>
                </a:ln>
                <a:solidFill>
                  <a:srgbClr val="c00000"/>
                </a:solidFill>
                <a:latin typeface="Times New Roman"/>
                <a:ea typeface="DejaVu Sans"/>
              </a:rPr>
              <a:t>-</a:t>
            </a:r>
            <a:r>
              <a:rPr b="1" i="1" lang="en-US" sz="3600" spc="-1" strike="noStrike">
                <a:ln w="0">
                  <a:noFill/>
                </a:ln>
                <a:solidFill>
                  <a:srgbClr val="c00000"/>
                </a:solidFill>
                <a:latin typeface="Times New Roman"/>
                <a:ea typeface="DejaVu Sans"/>
              </a:rPr>
              <a:t> atoms</a:t>
            </a:r>
            <a:endParaRPr b="0" lang="en-GB" sz="3600" spc="-1" strike="noStrike">
              <a:ln w="0">
                <a:noFill/>
              </a:ln>
              <a:solidFill>
                <a:srgbClr val="c00000"/>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4" name="Date Placeholder 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005DC2C2-63B8-43FF-990F-8D80C7419933}"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425"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F7FED07B-7FD9-43E9-971D-C00B66A646C4}"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426" name="Rectangle 13"/>
          <p:cNvSpPr/>
          <p:nvPr/>
        </p:nvSpPr>
        <p:spPr>
          <a:xfrm>
            <a:off x="3240" y="-10800"/>
            <a:ext cx="9128520" cy="51696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sp>
      <p:sp>
        <p:nvSpPr>
          <p:cNvPr id="1427" name="WordArt 98"/>
          <p:cNvSpPr txBox="1"/>
          <p:nvPr/>
        </p:nvSpPr>
        <p:spPr>
          <a:xfrm>
            <a:off x="179640" y="42480"/>
            <a:ext cx="8700840" cy="44496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0" lang="en-US" sz="3600" spc="-1" strike="noStrike">
                <a:ln w="0">
                  <a:noFill/>
                </a:ln>
                <a:solidFill>
                  <a:srgbClr val="c00000"/>
                </a:solidFill>
                <a:latin typeface="Script MT Bold"/>
                <a:ea typeface="DejaVu Sans"/>
              </a:rPr>
              <a:t>  </a:t>
            </a:r>
            <a:r>
              <a:rPr b="0" lang="en-US" sz="3600" spc="-1" strike="noStrike">
                <a:ln w="0">
                  <a:noFill/>
                </a:ln>
                <a:solidFill>
                  <a:srgbClr val="c00000"/>
                </a:solidFill>
                <a:latin typeface="Script MT Bold"/>
                <a:ea typeface="DejaVu Sans"/>
              </a:rPr>
              <a:t>Lifetime</a:t>
            </a:r>
            <a:r>
              <a:rPr b="1" i="1" lang="en-US" sz="3600" spc="-1" strike="noStrike">
                <a:ln w="0">
                  <a:noFill/>
                </a:ln>
                <a:solidFill>
                  <a:srgbClr val="c00000"/>
                </a:solidFill>
                <a:latin typeface="Times New Roman"/>
                <a:ea typeface="DejaVu Sans"/>
              </a:rPr>
              <a:t> of long-lived  </a:t>
            </a:r>
            <a:r>
              <a:rPr b="1" i="1" lang="el-GR" sz="3600" spc="-1" strike="noStrike">
                <a:ln w="0">
                  <a:noFill/>
                </a:ln>
                <a:solidFill>
                  <a:srgbClr val="c00000"/>
                </a:solidFill>
                <a:latin typeface="Times New Roman"/>
                <a:ea typeface="DejaVu Sans"/>
              </a:rPr>
              <a:t>π</a:t>
            </a:r>
            <a:r>
              <a:rPr b="1" i="1" lang="en-US" sz="3600" spc="-1" strike="noStrike" baseline="30000">
                <a:ln w="0">
                  <a:noFill/>
                </a:ln>
                <a:solidFill>
                  <a:srgbClr val="c00000"/>
                </a:solidFill>
                <a:latin typeface="Times New Roman"/>
                <a:ea typeface="DejaVu Sans"/>
              </a:rPr>
              <a:t>+</a:t>
            </a:r>
            <a:r>
              <a:rPr b="1" i="1" lang="el-GR" sz="3600" spc="-1" strike="noStrike">
                <a:ln w="0">
                  <a:noFill/>
                </a:ln>
                <a:solidFill>
                  <a:srgbClr val="c00000"/>
                </a:solidFill>
                <a:latin typeface="Times New Roman"/>
                <a:ea typeface="DejaVu Sans"/>
              </a:rPr>
              <a:t>π</a:t>
            </a:r>
            <a:r>
              <a:rPr b="1" i="1" lang="en-US" sz="3600" spc="-1" strike="noStrike" baseline="30000">
                <a:ln w="0">
                  <a:noFill/>
                </a:ln>
                <a:solidFill>
                  <a:srgbClr val="c00000"/>
                </a:solidFill>
                <a:latin typeface="Times New Roman"/>
                <a:ea typeface="DejaVu Sans"/>
              </a:rPr>
              <a:t>-</a:t>
            </a:r>
            <a:r>
              <a:rPr b="1" i="1" lang="en-US" sz="3600" spc="-1" strike="noStrike">
                <a:ln w="0">
                  <a:noFill/>
                </a:ln>
                <a:solidFill>
                  <a:srgbClr val="c00000"/>
                </a:solidFill>
                <a:latin typeface="Times New Roman"/>
                <a:ea typeface="DejaVu Sans"/>
              </a:rPr>
              <a:t> atoms</a:t>
            </a:r>
            <a:endParaRPr b="0" lang="en-GB" sz="3600" spc="-1" strike="noStrike">
              <a:ln w="0">
                <a:noFill/>
              </a:ln>
              <a:solidFill>
                <a:srgbClr val="c00000"/>
              </a:solidFill>
              <a:latin typeface="Arial"/>
            </a:endParaRPr>
          </a:p>
        </p:txBody>
      </p:sp>
      <p:sp>
        <p:nvSpPr>
          <p:cNvPr id="1428" name="TextBox 6"/>
          <p:cNvSpPr/>
          <p:nvPr/>
        </p:nvSpPr>
        <p:spPr>
          <a:xfrm>
            <a:off x="3240" y="499680"/>
            <a:ext cx="9131760" cy="4660920"/>
          </a:xfrm>
          <a:prstGeom prst="rect">
            <a:avLst/>
          </a:prstGeom>
          <a:noFill/>
          <a:ln w="0">
            <a:noFill/>
          </a:ln>
        </p:spPr>
        <p:style>
          <a:lnRef idx="0"/>
          <a:fillRef idx="0"/>
          <a:effectRef idx="0"/>
          <a:fontRef idx="minor"/>
        </p:style>
        <p:txBody>
          <a:bodyPr lIns="90000" rIns="90000" tIns="45000" bIns="45000" anchor="t">
            <a:spAutoFit/>
          </a:bodyPr>
          <a:p>
            <a:pPr>
              <a:lnSpc>
                <a:spcPct val="150000"/>
              </a:lnSpc>
              <a:buNone/>
            </a:pPr>
            <a:r>
              <a:rPr b="0" lang="en-US" sz="2400" spc="-1" strike="noStrike">
                <a:solidFill>
                  <a:srgbClr val="000000"/>
                </a:solidFill>
                <a:latin typeface="Times New Roman"/>
                <a:ea typeface="DejaVu Sans"/>
              </a:rPr>
              <a:t>The table: the population of atoms as function of n,l and the decay length</a:t>
            </a:r>
            <a:endParaRPr b="0" lang="en-GB" sz="2400" spc="-1" strike="noStrike">
              <a:latin typeface="Arial"/>
            </a:endParaRPr>
          </a:p>
          <a:p>
            <a:pPr>
              <a:lnSpc>
                <a:spcPct val="150000"/>
              </a:lnSpc>
              <a:buNone/>
            </a:pPr>
            <a:r>
              <a:rPr b="0" lang="en-US" sz="2400" spc="-1" strike="noStrike">
                <a:solidFill>
                  <a:srgbClr val="000000"/>
                </a:solidFill>
                <a:latin typeface="Times New Roman"/>
                <a:ea typeface="DejaVu Sans"/>
              </a:rPr>
              <a:t>As a function of n.</a:t>
            </a:r>
            <a:endParaRPr b="0" lang="en-GB" sz="2400" spc="-1" strike="noStrike">
              <a:latin typeface="Arial"/>
            </a:endParaRPr>
          </a:p>
          <a:p>
            <a:pPr>
              <a:lnSpc>
                <a:spcPct val="150000"/>
              </a:lnSpc>
              <a:buNone/>
            </a:pPr>
            <a:r>
              <a:rPr b="0" lang="en-US" sz="2400" spc="-1" strike="noStrike">
                <a:solidFill>
                  <a:srgbClr val="000000"/>
                </a:solidFill>
                <a:latin typeface="Times New Roman"/>
                <a:ea typeface="DejaVu Sans"/>
              </a:rPr>
              <a:t>Number of atoms entered Pt foil: </a:t>
            </a:r>
            <a:endParaRPr b="0" lang="en-GB" sz="2400" spc="-1" strike="noStrike">
              <a:latin typeface="Arial"/>
            </a:endParaRPr>
          </a:p>
          <a:p>
            <a:pPr>
              <a:lnSpc>
                <a:spcPct val="150000"/>
              </a:lnSpc>
              <a:buNone/>
            </a:pPr>
            <a:r>
              <a:rPr b="0" lang="en-US" sz="2400" spc="-1" strike="noStrike">
                <a:solidFill>
                  <a:srgbClr val="000000"/>
                </a:solidFill>
                <a:latin typeface="Times New Roman"/>
                <a:ea typeface="DejaVu Sans"/>
              </a:rPr>
              <a:t>Number of atomic pairs after Pt foil: </a:t>
            </a:r>
            <a:endParaRPr b="0" lang="en-GB" sz="2400" spc="-1" strike="noStrike">
              <a:latin typeface="Arial"/>
            </a:endParaRPr>
          </a:p>
          <a:p>
            <a:pPr>
              <a:lnSpc>
                <a:spcPct val="150000"/>
              </a:lnSpc>
              <a:buNone/>
            </a:pPr>
            <a:r>
              <a:rPr b="0" lang="en-US" sz="2400" spc="-1" strike="noStrike">
                <a:solidFill>
                  <a:srgbClr val="000000"/>
                </a:solidFill>
                <a:latin typeface="Times New Roman"/>
                <a:ea typeface="DejaVu Sans"/>
              </a:rPr>
              <a:t>The lifetime of long-lived atom in simple approach:</a:t>
            </a:r>
            <a:endParaRPr b="0" lang="en-GB" sz="2400" spc="-1" strike="noStrike">
              <a:latin typeface="Arial"/>
            </a:endParaRPr>
          </a:p>
          <a:p>
            <a:pPr algn="ctr">
              <a:lnSpc>
                <a:spcPct val="150000"/>
              </a:lnSpc>
              <a:buNone/>
            </a:pPr>
            <a:r>
              <a:rPr b="0" lang="en-US" sz="2400" spc="-1" strike="noStrike">
                <a:solidFill>
                  <a:srgbClr val="ff0000"/>
                </a:solidFill>
                <a:latin typeface="Times New Roman"/>
                <a:ea typeface="DejaVu Sans"/>
              </a:rPr>
              <a:t> </a:t>
            </a:r>
            <a:endParaRPr b="0" lang="en-GB" sz="2400" spc="-1" strike="noStrike">
              <a:latin typeface="Arial"/>
            </a:endParaRPr>
          </a:p>
          <a:p>
            <a:pPr algn="ctr">
              <a:lnSpc>
                <a:spcPct val="150000"/>
              </a:lnSpc>
              <a:buNone/>
            </a:pPr>
            <a:r>
              <a:rPr b="0" lang="en-US" sz="2400" spc="-1" strike="noStrike">
                <a:solidFill>
                  <a:srgbClr val="0070c0"/>
                </a:solidFill>
                <a:latin typeface="Times New Roman"/>
                <a:ea typeface="DejaVu Sans"/>
              </a:rPr>
              <a:t>QED: </a:t>
            </a:r>
            <a:r>
              <a:rPr b="0" lang="en-US" sz="2800" spc="-1" strike="noStrike">
                <a:solidFill>
                  <a:srgbClr val="0070c0"/>
                </a:solidFill>
                <a:latin typeface="Times New Roman"/>
                <a:ea typeface="DejaVu Sans"/>
              </a:rPr>
              <a:t> </a:t>
            </a:r>
            <a:endParaRPr b="0" lang="en-GB" sz="2800" spc="-1" strike="noStrike">
              <a:latin typeface="Arial"/>
            </a:endParaRPr>
          </a:p>
          <a:p>
            <a:pPr>
              <a:lnSpc>
                <a:spcPct val="150000"/>
              </a:lnSpc>
              <a:buNone/>
            </a:pPr>
            <a:r>
              <a:rPr b="0" lang="en-US" sz="2400" spc="-1" strike="noStrike">
                <a:solidFill>
                  <a:srgbClr val="4f6228"/>
                </a:solidFill>
                <a:latin typeface="Times New Roman"/>
                <a:ea typeface="DejaVu Sans"/>
              </a:rPr>
              <a:t>The measured ground state lifetime: </a:t>
            </a:r>
            <a:r>
              <a:rPr b="0" lang="en-US" sz="2800" spc="-1" strike="noStrike">
                <a:solidFill>
                  <a:srgbClr val="4f6228"/>
                </a:solidFill>
                <a:latin typeface="Times New Roman"/>
                <a:ea typeface="DejaVu Sans"/>
              </a:rPr>
              <a:t> </a:t>
            </a:r>
            <a:r>
              <a:rPr b="1" i="1" lang="en-US" sz="2400" spc="-1" strike="noStrike" baseline="30000">
                <a:solidFill>
                  <a:srgbClr val="4f6228"/>
                </a:solidFill>
                <a:latin typeface="Times New Roman"/>
                <a:ea typeface="DejaVu Sans"/>
              </a:rPr>
              <a:t>  </a:t>
            </a:r>
            <a:r>
              <a:rPr b="1" i="1" lang="en-US" sz="2400" spc="-1" strike="noStrike" baseline="30000">
                <a:solidFill>
                  <a:srgbClr val="00b050"/>
                </a:solidFill>
                <a:latin typeface="Times New Roman"/>
                <a:ea typeface="DejaVu Sans"/>
              </a:rPr>
              <a:t> </a:t>
            </a:r>
            <a:r>
              <a:rPr b="0" lang="en-US" sz="2400" spc="-1" strike="noStrike">
                <a:solidFill>
                  <a:srgbClr val="00b050"/>
                </a:solidFill>
                <a:latin typeface="Times New Roman"/>
                <a:ea typeface="DejaVu Sans"/>
              </a:rPr>
              <a:t> </a:t>
            </a: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9" name="Date Placeholder 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8A60E2DC-0F12-4B81-A634-122DD35B9E6F}"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430"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FE3488E7-C685-4C3E-956F-74D6147B686C}"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431" name="Rectangle 13"/>
          <p:cNvSpPr/>
          <p:nvPr/>
        </p:nvSpPr>
        <p:spPr>
          <a:xfrm>
            <a:off x="3240" y="0"/>
            <a:ext cx="9128520" cy="50616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sp>
      <p:sp>
        <p:nvSpPr>
          <p:cNvPr id="1432" name="WordArt 98"/>
          <p:cNvSpPr txBox="1"/>
          <p:nvPr/>
        </p:nvSpPr>
        <p:spPr>
          <a:xfrm>
            <a:off x="755640" y="42480"/>
            <a:ext cx="7548480" cy="44496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1" i="1" lang="en-US" sz="3600" spc="-1" strike="noStrike">
                <a:ln w="0">
                  <a:noFill/>
                </a:ln>
                <a:solidFill>
                  <a:srgbClr val="c00000"/>
                </a:solidFill>
                <a:latin typeface="Times New Roman"/>
                <a:ea typeface="DejaVu Sans"/>
              </a:rPr>
              <a:t>III. The short-lived π</a:t>
            </a:r>
            <a:r>
              <a:rPr b="1" i="1" lang="en-US" sz="3600" spc="-1" strike="noStrike" baseline="30000">
                <a:ln w="0">
                  <a:noFill/>
                </a:ln>
                <a:solidFill>
                  <a:srgbClr val="c00000"/>
                </a:solidFill>
                <a:latin typeface="Times New Roman"/>
                <a:ea typeface="DejaVu Sans"/>
              </a:rPr>
              <a:t>+</a:t>
            </a:r>
            <a:r>
              <a:rPr b="1" i="1" lang="en-US" sz="3600" spc="-1" strike="noStrike">
                <a:ln w="0">
                  <a:noFill/>
                </a:ln>
                <a:solidFill>
                  <a:srgbClr val="c00000"/>
                </a:solidFill>
                <a:latin typeface="Times New Roman"/>
                <a:ea typeface="DejaVu Sans"/>
              </a:rPr>
              <a:t>π</a:t>
            </a:r>
            <a:r>
              <a:rPr b="1" i="1" lang="en-US" sz="3600" spc="-1" strike="noStrike" baseline="30000">
                <a:ln w="0">
                  <a:noFill/>
                </a:ln>
                <a:solidFill>
                  <a:srgbClr val="c00000"/>
                </a:solidFill>
                <a:latin typeface="Times New Roman"/>
                <a:ea typeface="DejaVu Sans"/>
              </a:rPr>
              <a:t>−</a:t>
            </a:r>
            <a:r>
              <a:rPr b="1" i="1" lang="en-US" sz="3600" spc="-1" strike="noStrike">
                <a:ln w="0">
                  <a:noFill/>
                </a:ln>
                <a:solidFill>
                  <a:srgbClr val="c00000"/>
                </a:solidFill>
                <a:latin typeface="Times New Roman"/>
                <a:ea typeface="DejaVu Sans"/>
              </a:rPr>
              <a:t> atom lifetime measurement</a:t>
            </a:r>
            <a:endParaRPr b="0" lang="en-GB" sz="3600" spc="-1" strike="noStrike">
              <a:ln w="0">
                <a:noFill/>
              </a:ln>
              <a:solidFill>
                <a:srgbClr val="c00000"/>
              </a:solidFill>
              <a:latin typeface="Arial"/>
            </a:endParaRPr>
          </a:p>
        </p:txBody>
      </p:sp>
      <p:pic>
        <p:nvPicPr>
          <p:cNvPr id="1433" name="Picture 1" descr=""/>
          <p:cNvPicPr/>
          <p:nvPr/>
        </p:nvPicPr>
        <p:blipFill>
          <a:blip r:embed="rId1"/>
          <a:srcRect l="2544" t="1365" r="7243" b="0"/>
          <a:stretch/>
        </p:blipFill>
        <p:spPr>
          <a:xfrm>
            <a:off x="107640" y="573480"/>
            <a:ext cx="5129640" cy="5770800"/>
          </a:xfrm>
          <a:prstGeom prst="rect">
            <a:avLst/>
          </a:prstGeom>
          <a:ln w="0">
            <a:noFill/>
          </a:ln>
        </p:spPr>
      </p:pic>
      <p:sp>
        <p:nvSpPr>
          <p:cNvPr id="1434" name="TextBox 13"/>
          <p:cNvSpPr/>
          <p:nvPr/>
        </p:nvSpPr>
        <p:spPr>
          <a:xfrm>
            <a:off x="5254560" y="2401920"/>
            <a:ext cx="3762360" cy="395748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nSpc>
                <a:spcPct val="100000"/>
              </a:lnSpc>
              <a:buNone/>
            </a:pPr>
            <a:r>
              <a:rPr b="0" lang="en-US" sz="2000" spc="-1" strike="noStrike">
                <a:solidFill>
                  <a:srgbClr val="000000"/>
                </a:solidFill>
                <a:latin typeface="Times New Roman"/>
                <a:ea typeface="DejaVu Sans"/>
              </a:rPr>
              <a:t>Fig.1. Distribution over |Q</a:t>
            </a:r>
            <a:r>
              <a:rPr b="0" lang="en-US" sz="2000" spc="-1" strike="noStrike" baseline="-25000">
                <a:solidFill>
                  <a:srgbClr val="000000"/>
                </a:solidFill>
                <a:latin typeface="Times New Roman"/>
                <a:ea typeface="DejaVu Sans"/>
              </a:rPr>
              <a:t>L</a:t>
            </a:r>
            <a:r>
              <a:rPr b="0" lang="en-US" sz="2000" spc="-1" strike="noStrike">
                <a:solidFill>
                  <a:srgbClr val="000000"/>
                </a:solidFill>
                <a:latin typeface="Times New Roman"/>
                <a:ea typeface="DejaVu Sans"/>
              </a:rPr>
              <a:t>| for events, selected with criterion </a:t>
            </a:r>
            <a:endParaRPr b="0" lang="en-GB" sz="2000" spc="-1" strike="noStrike">
              <a:latin typeface="Arial"/>
            </a:endParaRPr>
          </a:p>
          <a:p>
            <a:pPr>
              <a:lnSpc>
                <a:spcPct val="100000"/>
              </a:lnSpc>
              <a:buNone/>
            </a:pPr>
            <a:r>
              <a:rPr b="0" lang="en-US" sz="2000" spc="-1" strike="noStrike">
                <a:solidFill>
                  <a:srgbClr val="000000"/>
                </a:solidFill>
                <a:latin typeface="Times New Roman"/>
                <a:ea typeface="DejaVu Sans"/>
              </a:rPr>
              <a:t>Q</a:t>
            </a:r>
            <a:r>
              <a:rPr b="0" lang="en-US" sz="2000" spc="-1" strike="noStrike" baseline="-25000">
                <a:solidFill>
                  <a:srgbClr val="000000"/>
                </a:solidFill>
                <a:latin typeface="Times New Roman"/>
                <a:ea typeface="DejaVu Sans"/>
              </a:rPr>
              <a:t>T </a:t>
            </a:r>
            <a:r>
              <a:rPr b="0" lang="en-US" sz="2000" spc="-1" strike="noStrike">
                <a:solidFill>
                  <a:srgbClr val="000000"/>
                </a:solidFill>
                <a:latin typeface="Times New Roman"/>
                <a:ea typeface="DejaVu Sans"/>
              </a:rPr>
              <a:t>&lt; 4 MeV/c.  Fractions of atomic,  Coulomb and non-Coulomb pairs were obtained by fitting the distri-bution over (|Q</a:t>
            </a:r>
            <a:r>
              <a:rPr b="0" lang="en-US" sz="2000" spc="-1" strike="noStrike" baseline="-25000">
                <a:solidFill>
                  <a:srgbClr val="000000"/>
                </a:solidFill>
                <a:latin typeface="Times New Roman"/>
                <a:ea typeface="DejaVu Sans"/>
              </a:rPr>
              <a:t>L</a:t>
            </a:r>
            <a:r>
              <a:rPr b="0" lang="en-US" sz="2000" spc="-1" strike="noStrike">
                <a:solidFill>
                  <a:srgbClr val="000000"/>
                </a:solidFill>
                <a:latin typeface="Times New Roman"/>
                <a:ea typeface="DejaVu Sans"/>
              </a:rPr>
              <a:t>|,Q</a:t>
            </a:r>
            <a:r>
              <a:rPr b="0" lang="en-US" sz="2000" spc="-1" strike="noStrike" baseline="-25000">
                <a:solidFill>
                  <a:srgbClr val="000000"/>
                </a:solidFill>
                <a:latin typeface="Times New Roman"/>
                <a:ea typeface="DejaVu Sans"/>
              </a:rPr>
              <a:t>T</a:t>
            </a:r>
            <a:r>
              <a:rPr b="0" lang="en-US" sz="2000" spc="-1" strike="noStrike">
                <a:solidFill>
                  <a:srgbClr val="000000"/>
                </a:solidFill>
                <a:latin typeface="Times New Roman"/>
                <a:ea typeface="DejaVu Sans"/>
              </a:rPr>
              <a:t>) with criteria:  |Q</a:t>
            </a:r>
            <a:r>
              <a:rPr b="0" lang="en-US" sz="2000" spc="-1" strike="noStrike" baseline="-25000">
                <a:solidFill>
                  <a:srgbClr val="000000"/>
                </a:solidFill>
                <a:latin typeface="Times New Roman"/>
                <a:ea typeface="DejaVu Sans"/>
              </a:rPr>
              <a:t>L</a:t>
            </a:r>
            <a:r>
              <a:rPr b="0" lang="en-US" sz="2000" spc="-1" strike="noStrike">
                <a:solidFill>
                  <a:srgbClr val="000000"/>
                </a:solidFill>
                <a:latin typeface="Times New Roman"/>
                <a:ea typeface="DejaVu Sans"/>
              </a:rPr>
              <a:t>|&lt;15 MeV/c, Q</a:t>
            </a:r>
            <a:r>
              <a:rPr b="0" lang="en-US" sz="2000" spc="-1" strike="noStrike" baseline="-25000">
                <a:solidFill>
                  <a:srgbClr val="000000"/>
                </a:solidFill>
                <a:latin typeface="Times New Roman"/>
                <a:ea typeface="DejaVu Sans"/>
              </a:rPr>
              <a:t>T</a:t>
            </a:r>
            <a:r>
              <a:rPr b="0" lang="en-US" sz="2000" spc="-1" strike="noStrike">
                <a:solidFill>
                  <a:srgbClr val="000000"/>
                </a:solidFill>
                <a:latin typeface="Times New Roman"/>
                <a:ea typeface="DejaVu Sans"/>
              </a:rPr>
              <a:t> &lt; 4 MeV/c. </a:t>
            </a:r>
            <a:endParaRPr b="0" lang="en-GB" sz="2000" spc="-1" strike="noStrike">
              <a:latin typeface="Arial"/>
            </a:endParaRPr>
          </a:p>
          <a:p>
            <a:pPr>
              <a:lnSpc>
                <a:spcPct val="100000"/>
              </a:lnSpc>
              <a:buNone/>
            </a:pPr>
            <a:r>
              <a:rPr b="0" lang="en-US" sz="2000" spc="-1" strike="noStrike">
                <a:solidFill>
                  <a:srgbClr val="000000"/>
                </a:solidFill>
                <a:latin typeface="Times New Roman"/>
                <a:ea typeface="DejaVu Sans"/>
              </a:rPr>
              <a:t>N</a:t>
            </a:r>
            <a:r>
              <a:rPr b="0" lang="en-US" sz="2000" spc="-1" strike="noStrike" baseline="-25000">
                <a:solidFill>
                  <a:srgbClr val="000000"/>
                </a:solidFill>
                <a:latin typeface="Times New Roman"/>
                <a:ea typeface="DejaVu Sans"/>
              </a:rPr>
              <a:t>A</a:t>
            </a:r>
            <a:r>
              <a:rPr b="0" lang="en-US" sz="2000" spc="-1" strike="noStrike">
                <a:solidFill>
                  <a:srgbClr val="000000"/>
                </a:solidFill>
                <a:latin typeface="Times New Roman"/>
                <a:ea typeface="DejaVu Sans"/>
              </a:rPr>
              <a:t>, n</a:t>
            </a:r>
            <a:r>
              <a:rPr b="0" lang="en-US" sz="2000" spc="-1" strike="noStrike" baseline="-25000">
                <a:solidFill>
                  <a:srgbClr val="000000"/>
                </a:solidFill>
                <a:latin typeface="Times New Roman"/>
                <a:ea typeface="DejaVu Sans"/>
              </a:rPr>
              <a:t>A</a:t>
            </a:r>
            <a:r>
              <a:rPr b="0" lang="en-US" sz="2000" spc="-1" strike="noStrike">
                <a:solidFill>
                  <a:srgbClr val="000000"/>
                </a:solidFill>
                <a:latin typeface="Times New Roman"/>
                <a:ea typeface="DejaVu Sans"/>
              </a:rPr>
              <a:t> and P</a:t>
            </a:r>
            <a:r>
              <a:rPr b="0" lang="en-US" sz="2000" spc="-1" strike="noStrike" baseline="-25000">
                <a:solidFill>
                  <a:srgbClr val="000000"/>
                </a:solidFill>
                <a:latin typeface="Times New Roman"/>
                <a:ea typeface="DejaVu Sans"/>
              </a:rPr>
              <a:t>br</a:t>
            </a:r>
            <a:r>
              <a:rPr b="0" lang="en-US" sz="2000" spc="-1" strike="noStrike">
                <a:solidFill>
                  <a:srgbClr val="000000"/>
                </a:solidFill>
                <a:latin typeface="Times New Roman"/>
                <a:ea typeface="DejaVu Sans"/>
              </a:rPr>
              <a:t>. are the number of produced atoms, detected atomic  pairs and probability of the atoms breaking in the target respectively. </a:t>
            </a:r>
            <a:endParaRPr b="0" lang="en-GB" sz="2000" spc="-1" strike="noStrike">
              <a:latin typeface="Arial"/>
            </a:endParaRPr>
          </a:p>
        </p:txBody>
      </p:sp>
      <p:sp>
        <p:nvSpPr>
          <p:cNvPr id="1435" name="TextBox 2"/>
          <p:cNvSpPr/>
          <p:nvPr/>
        </p:nvSpPr>
        <p:spPr>
          <a:xfrm>
            <a:off x="5249160" y="815400"/>
            <a:ext cx="3767760" cy="1309320"/>
          </a:xfrm>
          <a:prstGeom prst="rect">
            <a:avLst/>
          </a:prstGeom>
          <a:noFill/>
          <a:ln w="19050">
            <a:solidFill>
              <a:srgbClr val="c00000"/>
            </a:solidFill>
            <a:round/>
          </a:ln>
        </p:spPr>
        <p:style>
          <a:lnRef idx="0"/>
          <a:fillRef idx="0"/>
          <a:effectRef idx="0"/>
          <a:fontRef idx="minor"/>
        </p:style>
        <p:txBody>
          <a:bodyPr lIns="90000" rIns="90000" tIns="45000" bIns="45000" anchor="t">
            <a:spAutoFit/>
          </a:bodyPr>
          <a:p>
            <a:pPr>
              <a:lnSpc>
                <a:spcPct val="100000"/>
              </a:lnSpc>
              <a:buNone/>
            </a:pPr>
            <a:r>
              <a:rPr b="0" lang="en-US" sz="2000" spc="-1" strike="noStrike">
                <a:solidFill>
                  <a:srgbClr val="000000"/>
                </a:solidFill>
                <a:latin typeface="Times New Roman"/>
                <a:ea typeface="DejaVu Sans"/>
              </a:rPr>
              <a:t>Preliminary results on the short-lived atom lifetime measurement based on all available 2008-2010 data are presented in Fig. 1 and 2.</a:t>
            </a: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6" name="Date Placeholder 1_10"/>
          <p:cNvSpPr/>
          <p:nvPr/>
        </p:nvSpPr>
        <p:spPr>
          <a:xfrm>
            <a:off x="457200" y="6356520"/>
            <a:ext cx="2129400" cy="36072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5E025989-EF99-4990-A20E-B901E07AECC0}"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437" name="Rectangle 6_11"/>
          <p:cNvSpPr/>
          <p:nvPr/>
        </p:nvSpPr>
        <p:spPr>
          <a:xfrm>
            <a:off x="6553080" y="6356520"/>
            <a:ext cx="2129400" cy="36072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2358BA31-08C8-4522-A437-E960543A77F5}"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438" name="TextBox 11_3"/>
          <p:cNvSpPr/>
          <p:nvPr/>
        </p:nvSpPr>
        <p:spPr>
          <a:xfrm>
            <a:off x="5253480" y="2394360"/>
            <a:ext cx="3775680" cy="365256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nSpc>
                <a:spcPct val="100000"/>
              </a:lnSpc>
              <a:buNone/>
            </a:pPr>
            <a:r>
              <a:rPr b="0" lang="en-US" sz="2000" spc="-1" strike="noStrike">
                <a:solidFill>
                  <a:srgbClr val="000000"/>
                </a:solidFill>
                <a:latin typeface="Times New Roman"/>
                <a:ea typeface="DejaVu Sans"/>
              </a:rPr>
              <a:t>Fig.2. Distribution over Q</a:t>
            </a:r>
            <a:r>
              <a:rPr b="0" lang="en-US" sz="2000" spc="-1" strike="noStrike" baseline="-25000">
                <a:solidFill>
                  <a:srgbClr val="000000"/>
                </a:solidFill>
                <a:latin typeface="Times New Roman"/>
                <a:ea typeface="DejaVu Sans"/>
              </a:rPr>
              <a:t>T</a:t>
            </a:r>
            <a:r>
              <a:rPr b="0" lang="en-US" sz="2000" spc="-1" strike="noStrike">
                <a:solidFill>
                  <a:srgbClr val="000000"/>
                </a:solidFill>
                <a:latin typeface="Times New Roman"/>
                <a:ea typeface="DejaVu Sans"/>
              </a:rPr>
              <a:t> of events, selected with criterion |Q</a:t>
            </a:r>
            <a:r>
              <a:rPr b="0" lang="en-US" sz="2000" spc="-1" strike="noStrike" baseline="-25000">
                <a:solidFill>
                  <a:srgbClr val="000000"/>
                </a:solidFill>
                <a:latin typeface="Times New Roman"/>
                <a:ea typeface="DejaVu Sans"/>
              </a:rPr>
              <a:t>L</a:t>
            </a:r>
            <a:r>
              <a:rPr b="0" lang="en-US" sz="2000" spc="-1" strike="noStrike">
                <a:solidFill>
                  <a:srgbClr val="000000"/>
                </a:solidFill>
                <a:latin typeface="Times New Roman"/>
                <a:ea typeface="DejaVu Sans"/>
              </a:rPr>
              <a:t>| &lt; 2 MeV/c.  Fractions of atomic,  Coulomb and non-Coulomb pairs were obtained by fitting the distri-bution over (|Q</a:t>
            </a:r>
            <a:r>
              <a:rPr b="0" lang="en-US" sz="2000" spc="-1" strike="noStrike" baseline="-25000">
                <a:solidFill>
                  <a:srgbClr val="000000"/>
                </a:solidFill>
                <a:latin typeface="Times New Roman"/>
                <a:ea typeface="DejaVu Sans"/>
              </a:rPr>
              <a:t>L</a:t>
            </a:r>
            <a:r>
              <a:rPr b="0" lang="en-US" sz="2000" spc="-1" strike="noStrike">
                <a:solidFill>
                  <a:srgbClr val="000000"/>
                </a:solidFill>
                <a:latin typeface="Times New Roman"/>
                <a:ea typeface="DejaVu Sans"/>
              </a:rPr>
              <a:t>|,Q</a:t>
            </a:r>
            <a:r>
              <a:rPr b="0" lang="en-US" sz="2000" spc="-1" strike="noStrike" baseline="-25000">
                <a:solidFill>
                  <a:srgbClr val="000000"/>
                </a:solidFill>
                <a:latin typeface="Times New Roman"/>
                <a:ea typeface="DejaVu Sans"/>
              </a:rPr>
              <a:t>T</a:t>
            </a:r>
            <a:r>
              <a:rPr b="0" lang="en-US" sz="2000" spc="-1" strike="noStrike">
                <a:solidFill>
                  <a:srgbClr val="000000"/>
                </a:solidFill>
                <a:latin typeface="Times New Roman"/>
                <a:ea typeface="DejaVu Sans"/>
              </a:rPr>
              <a:t>) with criteria:  |Q</a:t>
            </a:r>
            <a:r>
              <a:rPr b="0" lang="en-US" sz="2000" spc="-1" strike="noStrike" baseline="-25000">
                <a:solidFill>
                  <a:srgbClr val="000000"/>
                </a:solidFill>
                <a:latin typeface="Times New Roman"/>
                <a:ea typeface="DejaVu Sans"/>
              </a:rPr>
              <a:t>L</a:t>
            </a:r>
            <a:r>
              <a:rPr b="0" lang="en-US" sz="2000" spc="-1" strike="noStrike">
                <a:solidFill>
                  <a:srgbClr val="000000"/>
                </a:solidFill>
                <a:latin typeface="Times New Roman"/>
                <a:ea typeface="DejaVu Sans"/>
              </a:rPr>
              <a:t>|&lt;15 MeV/c, Q</a:t>
            </a:r>
            <a:r>
              <a:rPr b="0" lang="en-US" sz="2000" spc="-1" strike="noStrike" baseline="-25000">
                <a:solidFill>
                  <a:srgbClr val="000000"/>
                </a:solidFill>
                <a:latin typeface="Times New Roman"/>
                <a:ea typeface="DejaVu Sans"/>
              </a:rPr>
              <a:t>T</a:t>
            </a:r>
            <a:r>
              <a:rPr b="0" lang="en-US" sz="2000" spc="-1" strike="noStrike">
                <a:solidFill>
                  <a:srgbClr val="000000"/>
                </a:solidFill>
                <a:latin typeface="Times New Roman"/>
                <a:ea typeface="DejaVu Sans"/>
              </a:rPr>
              <a:t> &lt; 4 MeV/c. N</a:t>
            </a:r>
            <a:r>
              <a:rPr b="0" lang="en-US" sz="2000" spc="-1" strike="noStrike" baseline="-25000">
                <a:solidFill>
                  <a:srgbClr val="000000"/>
                </a:solidFill>
                <a:latin typeface="Times New Roman"/>
                <a:ea typeface="DejaVu Sans"/>
              </a:rPr>
              <a:t>A</a:t>
            </a:r>
            <a:r>
              <a:rPr b="0" lang="en-US" sz="2000" spc="-1" strike="noStrike">
                <a:solidFill>
                  <a:srgbClr val="000000"/>
                </a:solidFill>
                <a:latin typeface="Times New Roman"/>
                <a:ea typeface="DejaVu Sans"/>
              </a:rPr>
              <a:t>, n</a:t>
            </a:r>
            <a:r>
              <a:rPr b="0" lang="en-US" sz="2000" spc="-1" strike="noStrike" baseline="-25000">
                <a:solidFill>
                  <a:srgbClr val="000000"/>
                </a:solidFill>
                <a:latin typeface="Times New Roman"/>
                <a:ea typeface="DejaVu Sans"/>
              </a:rPr>
              <a:t>A</a:t>
            </a:r>
            <a:r>
              <a:rPr b="0" lang="en-US" sz="2000" spc="-1" strike="noStrike">
                <a:solidFill>
                  <a:srgbClr val="000000"/>
                </a:solidFill>
                <a:latin typeface="Times New Roman"/>
                <a:ea typeface="DejaVu Sans"/>
              </a:rPr>
              <a:t> and P</a:t>
            </a:r>
            <a:r>
              <a:rPr b="0" lang="en-US" sz="2000" spc="-1" strike="noStrike" baseline="-25000">
                <a:solidFill>
                  <a:srgbClr val="000000"/>
                </a:solidFill>
                <a:latin typeface="Times New Roman"/>
                <a:ea typeface="DejaVu Sans"/>
              </a:rPr>
              <a:t>br</a:t>
            </a:r>
            <a:r>
              <a:rPr b="0" lang="en-US" sz="2000" spc="-1" strike="noStrike">
                <a:solidFill>
                  <a:srgbClr val="000000"/>
                </a:solidFill>
                <a:latin typeface="Times New Roman"/>
                <a:ea typeface="DejaVu Sans"/>
              </a:rPr>
              <a:t>. are the number of produced atoms, detected atomic  pairs and probability of the atoms breaking in the target respectively. </a:t>
            </a:r>
            <a:endParaRPr b="0" lang="en-GB" sz="2000" spc="-1" strike="noStrike">
              <a:latin typeface="Arial"/>
            </a:endParaRPr>
          </a:p>
        </p:txBody>
      </p:sp>
      <p:pic>
        <p:nvPicPr>
          <p:cNvPr id="1439" name="Picture 2_2" descr=""/>
          <p:cNvPicPr/>
          <p:nvPr/>
        </p:nvPicPr>
        <p:blipFill>
          <a:blip r:embed="rId1"/>
          <a:srcRect l="2723" t="1359" r="7542" b="0"/>
          <a:stretch/>
        </p:blipFill>
        <p:spPr>
          <a:xfrm>
            <a:off x="107640" y="714960"/>
            <a:ext cx="5108400" cy="5637240"/>
          </a:xfrm>
          <a:prstGeom prst="rect">
            <a:avLst/>
          </a:prstGeom>
          <a:ln w="0">
            <a:noFill/>
          </a:ln>
        </p:spPr>
      </p:pic>
      <p:sp>
        <p:nvSpPr>
          <p:cNvPr id="1440" name="TextBox 12_1"/>
          <p:cNvSpPr/>
          <p:nvPr/>
        </p:nvSpPr>
        <p:spPr>
          <a:xfrm>
            <a:off x="5249520" y="805320"/>
            <a:ext cx="3779280" cy="1309320"/>
          </a:xfrm>
          <a:prstGeom prst="rect">
            <a:avLst/>
          </a:prstGeom>
          <a:noFill/>
          <a:ln w="19050">
            <a:solidFill>
              <a:srgbClr val="c00000"/>
            </a:solidFill>
            <a:round/>
          </a:ln>
        </p:spPr>
        <p:style>
          <a:lnRef idx="0"/>
          <a:fillRef idx="0"/>
          <a:effectRef idx="0"/>
          <a:fontRef idx="minor"/>
        </p:style>
        <p:txBody>
          <a:bodyPr lIns="90000" rIns="90000" tIns="45000" bIns="45000" anchor="t">
            <a:spAutoFit/>
          </a:bodyPr>
          <a:p>
            <a:pPr>
              <a:lnSpc>
                <a:spcPct val="100000"/>
              </a:lnSpc>
              <a:buNone/>
            </a:pPr>
            <a:r>
              <a:rPr b="0" lang="en-US" sz="2000" spc="-1" strike="noStrike">
                <a:solidFill>
                  <a:srgbClr val="000000"/>
                </a:solidFill>
                <a:latin typeface="Times New Roman"/>
                <a:ea typeface="DejaVu Sans"/>
              </a:rPr>
              <a:t>Preliminary results on the short-lived atom lifetime measurement based on all available 2008-2010 data are presented in Fig. 1 and 2.</a:t>
            </a:r>
            <a:endParaRPr b="0" lang="en-GB" sz="2000" spc="-1" strike="noStrike">
              <a:latin typeface="Arial"/>
            </a:endParaRPr>
          </a:p>
        </p:txBody>
      </p:sp>
      <p:sp>
        <p:nvSpPr>
          <p:cNvPr id="1441" name="Rectangle 13_12"/>
          <p:cNvSpPr/>
          <p:nvPr/>
        </p:nvSpPr>
        <p:spPr>
          <a:xfrm>
            <a:off x="3240" y="0"/>
            <a:ext cx="9136440" cy="51408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sp>
      <p:sp>
        <p:nvSpPr>
          <p:cNvPr id="1442" name="WordArt 98_12"/>
          <p:cNvSpPr txBox="1"/>
          <p:nvPr/>
        </p:nvSpPr>
        <p:spPr>
          <a:xfrm>
            <a:off x="755640" y="42480"/>
            <a:ext cx="7556400" cy="45288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1" i="1" lang="en-US" sz="3600" spc="-1" strike="noStrike">
                <a:ln w="0">
                  <a:noFill/>
                </a:ln>
                <a:solidFill>
                  <a:srgbClr val="c00000"/>
                </a:solidFill>
                <a:latin typeface="Times New Roman"/>
                <a:ea typeface="DejaVu Sans"/>
              </a:rPr>
              <a:t>III. The short-lived π</a:t>
            </a:r>
            <a:r>
              <a:rPr b="1" i="1" lang="en-US" sz="3600" spc="-1" strike="noStrike" baseline="30000">
                <a:ln w="0">
                  <a:noFill/>
                </a:ln>
                <a:solidFill>
                  <a:srgbClr val="c00000"/>
                </a:solidFill>
                <a:latin typeface="Times New Roman"/>
                <a:ea typeface="DejaVu Sans"/>
              </a:rPr>
              <a:t>+</a:t>
            </a:r>
            <a:r>
              <a:rPr b="1" i="1" lang="en-US" sz="3600" spc="-1" strike="noStrike">
                <a:ln w="0">
                  <a:noFill/>
                </a:ln>
                <a:solidFill>
                  <a:srgbClr val="c00000"/>
                </a:solidFill>
                <a:latin typeface="Times New Roman"/>
                <a:ea typeface="DejaVu Sans"/>
              </a:rPr>
              <a:t>π</a:t>
            </a:r>
            <a:r>
              <a:rPr b="1" i="1" lang="en-US" sz="3600" spc="-1" strike="noStrike" baseline="30000">
                <a:ln w="0">
                  <a:noFill/>
                </a:ln>
                <a:solidFill>
                  <a:srgbClr val="c00000"/>
                </a:solidFill>
                <a:latin typeface="Times New Roman"/>
                <a:ea typeface="DejaVu Sans"/>
              </a:rPr>
              <a:t>−</a:t>
            </a:r>
            <a:r>
              <a:rPr b="1" i="1" lang="en-US" sz="3600" spc="-1" strike="noStrike">
                <a:ln w="0">
                  <a:noFill/>
                </a:ln>
                <a:solidFill>
                  <a:srgbClr val="c00000"/>
                </a:solidFill>
                <a:latin typeface="Times New Roman"/>
                <a:ea typeface="DejaVu Sans"/>
              </a:rPr>
              <a:t> atom lifetime measurement</a:t>
            </a:r>
            <a:endParaRPr b="0" lang="en-GB" sz="3600" spc="-1" strike="noStrike">
              <a:ln w="0">
                <a:noFill/>
              </a:ln>
              <a:solidFill>
                <a:srgbClr val="c00000"/>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3" name="TextBox 1"/>
          <p:cNvSpPr/>
          <p:nvPr/>
        </p:nvSpPr>
        <p:spPr>
          <a:xfrm>
            <a:off x="-2160" y="568440"/>
            <a:ext cx="9133920" cy="200268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nSpc>
                <a:spcPct val="100000"/>
              </a:lnSpc>
              <a:buNone/>
            </a:pPr>
            <a:r>
              <a:rPr b="0" lang="en-US" sz="2000" spc="-1" strike="noStrike">
                <a:solidFill>
                  <a:srgbClr val="000000"/>
                </a:solidFill>
                <a:latin typeface="Times New Roman"/>
                <a:ea typeface="DejaVu Sans"/>
              </a:rPr>
              <a:t>1. The average probability of π</a:t>
            </a:r>
            <a:r>
              <a:rPr b="0" lang="en-US" sz="2000" spc="-1" strike="noStrike" baseline="30000">
                <a:solidFill>
                  <a:srgbClr val="000000"/>
                </a:solidFill>
                <a:latin typeface="Times New Roman"/>
                <a:ea typeface="DejaVu Sans"/>
              </a:rPr>
              <a:t>+</a:t>
            </a:r>
            <a:r>
              <a:rPr b="0" lang="en-US" sz="2000" spc="-1" strike="noStrike">
                <a:solidFill>
                  <a:srgbClr val="000000"/>
                </a:solidFill>
                <a:latin typeface="Times New Roman"/>
                <a:ea typeface="DejaVu Sans"/>
              </a:rPr>
              <a:t>π</a:t>
            </a:r>
            <a:r>
              <a:rPr b="0" lang="en-US" sz="2000" spc="-1" strike="noStrike" baseline="30000">
                <a:solidFill>
                  <a:srgbClr val="000000"/>
                </a:solidFill>
                <a:latin typeface="Times New Roman"/>
                <a:ea typeface="DejaVu Sans"/>
              </a:rPr>
              <a:t>−</a:t>
            </a:r>
            <a:r>
              <a:rPr b="0" lang="en-US" sz="2000" spc="-1" strike="noStrike">
                <a:solidFill>
                  <a:srgbClr val="000000"/>
                </a:solidFill>
                <a:latin typeface="Times New Roman"/>
                <a:ea typeface="DejaVu Sans"/>
              </a:rPr>
              <a:t> atom breakup for the Ni targets of 98 µm thickness (RUN 2008) and 109 µm (RUNS 2009-2010) was evaluated as P</a:t>
            </a:r>
            <a:r>
              <a:rPr b="0" lang="en-US" sz="2000" spc="-1" strike="noStrike" baseline="-25000">
                <a:solidFill>
                  <a:srgbClr val="000000"/>
                </a:solidFill>
                <a:latin typeface="Times New Roman"/>
                <a:ea typeface="DejaVu Sans"/>
              </a:rPr>
              <a:t>br</a:t>
            </a:r>
            <a:r>
              <a:rPr b="0" lang="en-US" sz="2000" spc="-1" strike="noStrike">
                <a:solidFill>
                  <a:srgbClr val="000000"/>
                </a:solidFill>
                <a:latin typeface="Times New Roman"/>
                <a:ea typeface="DejaVu Sans"/>
              </a:rPr>
              <a:t>= 0.474 ± 0.01. It is in agreement with the value P</a:t>
            </a:r>
            <a:r>
              <a:rPr b="0" lang="en-US" sz="2000" spc="-1" strike="noStrike" baseline="-25000">
                <a:solidFill>
                  <a:srgbClr val="000000"/>
                </a:solidFill>
                <a:latin typeface="Times New Roman"/>
                <a:ea typeface="DejaVu Sans"/>
              </a:rPr>
              <a:t>br</a:t>
            </a:r>
            <a:r>
              <a:rPr b="0" lang="en-US" sz="2000" spc="-1" strike="noStrike">
                <a:solidFill>
                  <a:srgbClr val="000000"/>
                </a:solidFill>
                <a:latin typeface="Times New Roman"/>
                <a:ea typeface="DejaVu Sans"/>
              </a:rPr>
              <a:t>= 0.46 ± 0.013 obtained for the 98 µm target and published in 2011.  </a:t>
            </a:r>
            <a:endParaRPr b="0" lang="en-GB" sz="2000" spc="-1" strike="noStrike">
              <a:latin typeface="Arial"/>
            </a:endParaRPr>
          </a:p>
          <a:p>
            <a:pPr>
              <a:lnSpc>
                <a:spcPct val="100000"/>
              </a:lnSpc>
              <a:buNone/>
            </a:pPr>
            <a:r>
              <a:rPr b="0" lang="en-US" sz="2000" spc="-1" strike="noStrike">
                <a:solidFill>
                  <a:srgbClr val="000000"/>
                </a:solidFill>
                <a:latin typeface="Times New Roman"/>
                <a:ea typeface="DejaVu Sans"/>
              </a:rPr>
              <a:t>In the final data analysis, the new measurements of multiple scattering will be included. The dedicated paper will be ready before June of 2018. </a:t>
            </a:r>
            <a:endParaRPr b="0" lang="en-GB" sz="2000" spc="-1" strike="noStrike">
              <a:latin typeface="Arial"/>
            </a:endParaRPr>
          </a:p>
        </p:txBody>
      </p:sp>
      <p:sp>
        <p:nvSpPr>
          <p:cNvPr id="1444" name="TextBox 4"/>
          <p:cNvSpPr/>
          <p:nvPr/>
        </p:nvSpPr>
        <p:spPr>
          <a:xfrm>
            <a:off x="0" y="2709000"/>
            <a:ext cx="9131760" cy="339552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nSpc>
                <a:spcPct val="100000"/>
              </a:lnSpc>
              <a:buNone/>
            </a:pPr>
            <a:r>
              <a:rPr b="0" lang="en-US" sz="1900" spc="-1" strike="noStrike">
                <a:solidFill>
                  <a:srgbClr val="000000"/>
                </a:solidFill>
                <a:latin typeface="Times New Roman"/>
                <a:ea typeface="DejaVu Sans"/>
              </a:rPr>
              <a:t>2. The current value of systematical error in the π</a:t>
            </a:r>
            <a:r>
              <a:rPr b="0" lang="en-US" sz="1900" spc="-1" strike="noStrike" baseline="30000">
                <a:solidFill>
                  <a:srgbClr val="000000"/>
                </a:solidFill>
                <a:latin typeface="Times New Roman"/>
                <a:ea typeface="DejaVu Sans"/>
              </a:rPr>
              <a:t>+</a:t>
            </a:r>
            <a:r>
              <a:rPr b="0" lang="en-US" sz="1900" spc="-1" strike="noStrike">
                <a:solidFill>
                  <a:srgbClr val="000000"/>
                </a:solidFill>
                <a:latin typeface="Times New Roman"/>
                <a:ea typeface="DejaVu Sans"/>
              </a:rPr>
              <a:t>π</a:t>
            </a:r>
            <a:r>
              <a:rPr b="0" lang="en-US" sz="1900" spc="-1" strike="noStrike" baseline="30000">
                <a:solidFill>
                  <a:srgbClr val="000000"/>
                </a:solidFill>
                <a:latin typeface="Times New Roman"/>
                <a:ea typeface="DejaVu Sans"/>
              </a:rPr>
              <a:t>−</a:t>
            </a:r>
            <a:r>
              <a:rPr b="0" lang="en-US" sz="1900" spc="-1" strike="noStrike">
                <a:solidFill>
                  <a:srgbClr val="000000"/>
                </a:solidFill>
                <a:latin typeface="Times New Roman"/>
                <a:ea typeface="DejaVu Sans"/>
              </a:rPr>
              <a:t> atom lifetime measurement is equal to the statistical uncertainty. The main part of the systematical error arises due to an uncertainty in the multiple scattering in the Ni target. </a:t>
            </a:r>
            <a:endParaRPr b="0" lang="en-GB" sz="1900" spc="-1" strike="noStrike">
              <a:latin typeface="Arial"/>
            </a:endParaRPr>
          </a:p>
          <a:p>
            <a:pPr>
              <a:lnSpc>
                <a:spcPct val="100000"/>
              </a:lnSpc>
              <a:buNone/>
            </a:pPr>
            <a:r>
              <a:rPr b="0" lang="en-US" sz="1900" spc="-1" strike="noStrike">
                <a:solidFill>
                  <a:srgbClr val="000000"/>
                </a:solidFill>
                <a:latin typeface="Times New Roman"/>
                <a:ea typeface="DejaVu Sans"/>
              </a:rPr>
              <a:t>To reduce this error, we did an experimental study of the multiple scattering in the targets: Be: 100 and 2000 </a:t>
            </a:r>
            <a:r>
              <a:rPr b="0" lang="el-GR" sz="1900" spc="-1" strike="noStrike">
                <a:solidFill>
                  <a:srgbClr val="000000"/>
                </a:solidFill>
                <a:latin typeface="Times New Roman"/>
                <a:ea typeface="DejaVu Sans"/>
              </a:rPr>
              <a:t>μ</a:t>
            </a:r>
            <a:r>
              <a:rPr b="0" lang="en-US" sz="1900" spc="-1" strike="noStrike">
                <a:solidFill>
                  <a:srgbClr val="000000"/>
                </a:solidFill>
                <a:latin typeface="Times New Roman"/>
                <a:ea typeface="DejaVu Sans"/>
              </a:rPr>
              <a:t>m; Ti: 250 </a:t>
            </a:r>
            <a:r>
              <a:rPr b="0" lang="el-GR" sz="1900" spc="-1" strike="noStrike">
                <a:solidFill>
                  <a:srgbClr val="000000"/>
                </a:solidFill>
                <a:latin typeface="Times New Roman"/>
                <a:ea typeface="DejaVu Sans"/>
              </a:rPr>
              <a:t>μ</a:t>
            </a:r>
            <a:r>
              <a:rPr b="0" lang="en-US" sz="1900" spc="-1" strike="noStrike">
                <a:solidFill>
                  <a:srgbClr val="000000"/>
                </a:solidFill>
                <a:latin typeface="Times New Roman"/>
                <a:ea typeface="DejaVu Sans"/>
              </a:rPr>
              <a:t>m ; Ni: 50, 109 and 150 μm and  Pt: 2 and 30 </a:t>
            </a:r>
            <a:r>
              <a:rPr b="0" lang="el-GR" sz="1900" spc="-1" strike="noStrike">
                <a:solidFill>
                  <a:srgbClr val="000000"/>
                </a:solidFill>
                <a:latin typeface="Times New Roman"/>
                <a:ea typeface="DejaVu Sans"/>
              </a:rPr>
              <a:t>μ</a:t>
            </a:r>
            <a:r>
              <a:rPr b="0" lang="en-US" sz="1900" spc="-1" strike="noStrike">
                <a:solidFill>
                  <a:srgbClr val="000000"/>
                </a:solidFill>
                <a:latin typeface="Times New Roman"/>
                <a:ea typeface="DejaVu Sans"/>
              </a:rPr>
              <a:t>m.   </a:t>
            </a:r>
            <a:endParaRPr b="0" lang="en-GB" sz="1900" spc="-1" strike="noStrike">
              <a:latin typeface="Arial"/>
            </a:endParaRPr>
          </a:p>
          <a:p>
            <a:pPr>
              <a:lnSpc>
                <a:spcPct val="100000"/>
              </a:lnSpc>
              <a:buNone/>
            </a:pPr>
            <a:r>
              <a:rPr b="0" lang="en-US" sz="1900" spc="-1" strike="noStrike">
                <a:solidFill>
                  <a:srgbClr val="000000"/>
                </a:solidFill>
                <a:latin typeface="Times New Roman"/>
                <a:ea typeface="DejaVu Sans"/>
              </a:rPr>
              <a:t>For Be (2000 </a:t>
            </a:r>
            <a:r>
              <a:rPr b="0" lang="el-GR" sz="1900" spc="-1" strike="noStrike">
                <a:solidFill>
                  <a:srgbClr val="000000"/>
                </a:solidFill>
                <a:latin typeface="Times New Roman"/>
                <a:ea typeface="DejaVu Sans"/>
              </a:rPr>
              <a:t>μ</a:t>
            </a:r>
            <a:r>
              <a:rPr b="0" lang="en-US" sz="1900" spc="-1" strike="noStrike">
                <a:solidFill>
                  <a:srgbClr val="000000"/>
                </a:solidFill>
                <a:latin typeface="Times New Roman"/>
                <a:ea typeface="DejaVu Sans"/>
              </a:rPr>
              <a:t>m), Ni (109 </a:t>
            </a:r>
            <a:r>
              <a:rPr b="0" lang="el-GR" sz="1900" spc="-1" strike="noStrike">
                <a:solidFill>
                  <a:srgbClr val="000000"/>
                </a:solidFill>
                <a:latin typeface="Times New Roman"/>
                <a:ea typeface="DejaVu Sans"/>
              </a:rPr>
              <a:t>μ</a:t>
            </a:r>
            <a:r>
              <a:rPr b="0" lang="en-US" sz="1900" spc="-1" strike="noStrike">
                <a:solidFill>
                  <a:srgbClr val="000000"/>
                </a:solidFill>
                <a:latin typeface="Times New Roman"/>
                <a:ea typeface="DejaVu Sans"/>
              </a:rPr>
              <a:t>m) the difference between theoretical and experimental r.m.s. is 0.4% and 0.8% accordingly. The r.m.s. values were calculated in the interval of ±2σ. </a:t>
            </a:r>
            <a:endParaRPr b="0" lang="en-GB" sz="1900" spc="-1" strike="noStrike">
              <a:latin typeface="Arial"/>
            </a:endParaRPr>
          </a:p>
          <a:p>
            <a:pPr>
              <a:lnSpc>
                <a:spcPct val="100000"/>
              </a:lnSpc>
              <a:buNone/>
            </a:pPr>
            <a:r>
              <a:rPr b="0" lang="en-US" sz="2800" spc="-1" strike="noStrike">
                <a:solidFill>
                  <a:srgbClr val="ff0000"/>
                </a:solidFill>
                <a:latin typeface="Times New Roman"/>
                <a:ea typeface="DejaVu Sans"/>
              </a:rPr>
              <a:t>The achieved precision of multiple scattering investigation is better by one order of magnitude than in the previous experiments. </a:t>
            </a:r>
            <a:endParaRPr b="0" lang="en-GB" sz="2800" spc="-1" strike="noStrike">
              <a:latin typeface="Arial"/>
            </a:endParaRPr>
          </a:p>
        </p:txBody>
      </p:sp>
      <p:sp>
        <p:nvSpPr>
          <p:cNvPr id="1445" name="Date Placeholder 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57E48D76-9047-4ABE-B4EF-B86C2C5F6D55}"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446"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B8DD2E38-9BB1-4FF4-81F7-B0B5050631C9}"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447" name="Rectangle 13"/>
          <p:cNvSpPr/>
          <p:nvPr/>
        </p:nvSpPr>
        <p:spPr>
          <a:xfrm>
            <a:off x="3240" y="0"/>
            <a:ext cx="9128520" cy="50616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sp>
      <p:sp>
        <p:nvSpPr>
          <p:cNvPr id="1448" name="WordArt 98"/>
          <p:cNvSpPr txBox="1"/>
          <p:nvPr/>
        </p:nvSpPr>
        <p:spPr>
          <a:xfrm>
            <a:off x="755640" y="42480"/>
            <a:ext cx="7548480" cy="44496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1" i="1" lang="en-US" sz="3600" spc="-1" strike="noStrike">
                <a:ln w="0">
                  <a:noFill/>
                </a:ln>
                <a:solidFill>
                  <a:srgbClr val="c00000"/>
                </a:solidFill>
                <a:latin typeface="Times New Roman"/>
                <a:ea typeface="DejaVu Sans"/>
              </a:rPr>
              <a:t>III. The short-lived π</a:t>
            </a:r>
            <a:r>
              <a:rPr b="1" i="1" lang="en-US" sz="3600" spc="-1" strike="noStrike" baseline="30000">
                <a:ln w="0">
                  <a:noFill/>
                </a:ln>
                <a:solidFill>
                  <a:srgbClr val="c00000"/>
                </a:solidFill>
                <a:latin typeface="Times New Roman"/>
                <a:ea typeface="DejaVu Sans"/>
              </a:rPr>
              <a:t>+</a:t>
            </a:r>
            <a:r>
              <a:rPr b="1" i="1" lang="en-US" sz="3600" spc="-1" strike="noStrike">
                <a:ln w="0">
                  <a:noFill/>
                </a:ln>
                <a:solidFill>
                  <a:srgbClr val="c00000"/>
                </a:solidFill>
                <a:latin typeface="Times New Roman"/>
                <a:ea typeface="DejaVu Sans"/>
              </a:rPr>
              <a:t>π</a:t>
            </a:r>
            <a:r>
              <a:rPr b="1" i="1" lang="en-US" sz="3600" spc="-1" strike="noStrike" baseline="30000">
                <a:ln w="0">
                  <a:noFill/>
                </a:ln>
                <a:solidFill>
                  <a:srgbClr val="c00000"/>
                </a:solidFill>
                <a:latin typeface="Times New Roman"/>
                <a:ea typeface="DejaVu Sans"/>
              </a:rPr>
              <a:t>−</a:t>
            </a:r>
            <a:r>
              <a:rPr b="1" i="1" lang="en-US" sz="3600" spc="-1" strike="noStrike">
                <a:ln w="0">
                  <a:noFill/>
                </a:ln>
                <a:solidFill>
                  <a:srgbClr val="c00000"/>
                </a:solidFill>
                <a:latin typeface="Times New Roman"/>
                <a:ea typeface="DejaVu Sans"/>
              </a:rPr>
              <a:t> atom lifetime measurement</a:t>
            </a:r>
            <a:endParaRPr b="0" lang="en-GB" sz="3600" spc="-1" strike="noStrike">
              <a:ln w="0">
                <a:noFill/>
              </a:ln>
              <a:solidFill>
                <a:srgbClr val="c00000"/>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9" name="Date Placeholder 1_0"/>
          <p:cNvSpPr/>
          <p:nvPr/>
        </p:nvSpPr>
        <p:spPr>
          <a:xfrm>
            <a:off x="628560" y="6356520"/>
            <a:ext cx="2048400" cy="35604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7A92EE54-F9ED-436E-BA7D-9B1CBE57C9C3}" type="datetime">
              <a:rPr b="0" lang="en-US" sz="1200" spc="-1" strike="noStrike">
                <a:solidFill>
                  <a:srgbClr val="8b8b8b"/>
                </a:solidFill>
                <a:latin typeface="Calibri"/>
                <a:ea typeface="DejaVu Sans"/>
              </a:rPr>
              <a:t>2/22/23</a:t>
            </a:fld>
            <a:endParaRPr b="0" lang="en-GB" sz="1200" spc="-1" strike="noStrike">
              <a:latin typeface="Arial"/>
            </a:endParaRPr>
          </a:p>
        </p:txBody>
      </p:sp>
      <p:sp>
        <p:nvSpPr>
          <p:cNvPr id="1450" name="Footer Placeholder 2_1"/>
          <p:cNvSpPr/>
          <p:nvPr/>
        </p:nvSpPr>
        <p:spPr>
          <a:xfrm>
            <a:off x="3029040" y="6356520"/>
            <a:ext cx="3077280" cy="3560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US" sz="1200" spc="-1" strike="noStrike">
                <a:solidFill>
                  <a:srgbClr val="8b8b8b"/>
                </a:solidFill>
                <a:latin typeface="Calibri"/>
                <a:ea typeface="DejaVu Sans"/>
              </a:rPr>
              <a:t>L. Nemenov</a:t>
            </a:r>
            <a:endParaRPr b="0" lang="en-GB" sz="1200" spc="-1" strike="noStrike">
              <a:latin typeface="Arial"/>
            </a:endParaRPr>
          </a:p>
        </p:txBody>
      </p:sp>
      <p:sp>
        <p:nvSpPr>
          <p:cNvPr id="1451" name="Slide Number Placeholder 3_1"/>
          <p:cNvSpPr/>
          <p:nvPr/>
        </p:nvSpPr>
        <p:spPr>
          <a:xfrm>
            <a:off x="6458040" y="6356520"/>
            <a:ext cx="2048400" cy="35604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5BB11279-9168-4869-924D-E32703891692}" type="slidenum">
              <a:rPr b="0" lang="en-US" sz="1200" spc="-1" strike="noStrike">
                <a:solidFill>
                  <a:srgbClr val="8b8b8b"/>
                </a:solidFill>
                <a:latin typeface="Calibri"/>
                <a:ea typeface="DejaVu Sans"/>
              </a:rPr>
              <a:t>&lt;number&gt;</a:t>
            </a:fld>
            <a:endParaRPr b="0" lang="en-GB" sz="1200" spc="-1" strike="noStrike">
              <a:latin typeface="Arial"/>
            </a:endParaRPr>
          </a:p>
        </p:txBody>
      </p:sp>
      <p:sp>
        <p:nvSpPr>
          <p:cNvPr id="1452" name="Rectangle 68_1"/>
          <p:cNvSpPr/>
          <p:nvPr/>
        </p:nvSpPr>
        <p:spPr>
          <a:xfrm>
            <a:off x="1440" y="0"/>
            <a:ext cx="9135000" cy="5846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sp>
      <p:sp>
        <p:nvSpPr>
          <p:cNvPr id="1453" name="WordArt 4_1"/>
          <p:cNvSpPr txBox="1"/>
          <p:nvPr/>
        </p:nvSpPr>
        <p:spPr>
          <a:xfrm>
            <a:off x="192600" y="69480"/>
            <a:ext cx="8703360" cy="44820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1" i="1" lang="en-US" sz="3600" spc="-1" strike="noStrike">
                <a:ln w="0">
                  <a:noFill/>
                </a:ln>
                <a:solidFill>
                  <a:srgbClr val="c00000"/>
                </a:solidFill>
                <a:latin typeface="Arial"/>
                <a:ea typeface="DejaVu Sans"/>
              </a:rPr>
              <a:t>QCD and Chiral Lagrangian predictions check with long-lived π+π- atoms</a:t>
            </a:r>
            <a:endParaRPr b="0" lang="en-GB" sz="3600" spc="-1" strike="noStrike">
              <a:ln w="0">
                <a:noFill/>
              </a:ln>
              <a:solidFill>
                <a:srgbClr val="c00000"/>
              </a:solidFill>
              <a:latin typeface="Arial"/>
            </a:endParaRPr>
          </a:p>
        </p:txBody>
      </p:sp>
      <p:sp>
        <p:nvSpPr>
          <p:cNvPr id="1454" name="Rectangle 1_1"/>
          <p:cNvSpPr/>
          <p:nvPr/>
        </p:nvSpPr>
        <p:spPr>
          <a:xfrm>
            <a:off x="6480" y="702720"/>
            <a:ext cx="9128520" cy="1369440"/>
          </a:xfrm>
          <a:prstGeom prst="rect">
            <a:avLst/>
          </a:prstGeom>
          <a:solidFill>
            <a:srgbClr val="ffffff"/>
          </a:solidFill>
          <a:ln w="25560">
            <a:solidFill>
              <a:srgbClr val="c0504d"/>
            </a:solidFill>
            <a:round/>
          </a:ln>
        </p:spPr>
        <p:style>
          <a:lnRef idx="0"/>
          <a:fillRef idx="0"/>
          <a:effectRef idx="0"/>
          <a:fontRef idx="minor"/>
        </p:style>
        <p:txBody>
          <a:bodyPr lIns="90000" rIns="90000" tIns="45000" bIns="45000" anchor="t">
            <a:spAutoFit/>
          </a:bodyPr>
          <a:p>
            <a:pPr>
              <a:lnSpc>
                <a:spcPct val="100000"/>
              </a:lnSpc>
              <a:buNone/>
              <a:tabLst>
                <a:tab algn="l" pos="0"/>
                <a:tab algn="l" pos="442800"/>
                <a:tab algn="l" pos="892080"/>
                <a:tab algn="l" pos="1341360"/>
                <a:tab algn="l" pos="1790640"/>
                <a:tab algn="l" pos="2239920"/>
                <a:tab algn="l" pos="2689200"/>
                <a:tab algn="l" pos="3138480"/>
                <a:tab algn="l" pos="3587760"/>
                <a:tab algn="l" pos="4037040"/>
                <a:tab algn="l" pos="4486320"/>
                <a:tab algn="l" pos="4935600"/>
                <a:tab algn="l" pos="5384880"/>
                <a:tab algn="l" pos="5834160"/>
                <a:tab algn="l" pos="6283440"/>
                <a:tab algn="l" pos="6732720"/>
                <a:tab algn="l" pos="7182000"/>
                <a:tab algn="l" pos="7631280"/>
                <a:tab algn="l" pos="8080200"/>
                <a:tab algn="l" pos="8529480"/>
                <a:tab algn="l" pos="8978760"/>
                <a:tab algn="l" pos="9428040"/>
                <a:tab algn="l" pos="9877320"/>
                <a:tab algn="l" pos="10326600"/>
                <a:tab algn="l" pos="10775880"/>
                <a:tab algn="l" pos="10777680"/>
                <a:tab algn="l" pos="10779120"/>
                <a:tab algn="l" pos="10780560"/>
              </a:tabLst>
            </a:pPr>
            <a:r>
              <a:rPr b="0" lang="en-US" sz="2800" spc="-1" strike="noStrike">
                <a:solidFill>
                  <a:srgbClr val="000000"/>
                </a:solidFill>
                <a:latin typeface="Times New Roman"/>
                <a:ea typeface="Microsoft YaHei"/>
              </a:rPr>
              <a:t>The DIRAC collaboration  Phys.Lett.(2015) observed </a:t>
            </a:r>
            <a:r>
              <a:rPr b="0" lang="en-US" sz="2800" spc="-1" strike="noStrike">
                <a:solidFill>
                  <a:srgbClr val="c00000"/>
                </a:solidFill>
                <a:latin typeface="Times New Roman"/>
                <a:ea typeface="Microsoft YaHei"/>
              </a:rPr>
              <a:t>436±61</a:t>
            </a:r>
            <a:r>
              <a:rPr b="0" lang="en-US" sz="2800" spc="-1" strike="noStrike">
                <a:solidFill>
                  <a:srgbClr val="000000"/>
                </a:solidFill>
                <a:latin typeface="Times New Roman"/>
                <a:ea typeface="Microsoft YaHei"/>
              </a:rPr>
              <a:t> pion pairs from the long-lived (</a:t>
            </a:r>
            <a:r>
              <a:rPr b="0" lang="en-US" sz="2800" spc="-1" strike="noStrike">
                <a:solidFill>
                  <a:srgbClr val="000000"/>
                </a:solidFill>
                <a:latin typeface="Symbol"/>
                <a:ea typeface="Microsoft YaHei"/>
              </a:rPr>
              <a:t></a:t>
            </a:r>
            <a:r>
              <a:rPr b="0" lang="en-US" sz="2800" spc="-1" strike="noStrike">
                <a:solidFill>
                  <a:srgbClr val="000000"/>
                </a:solidFill>
                <a:latin typeface="Times New Roman"/>
                <a:ea typeface="Microsoft YaHei"/>
              </a:rPr>
              <a:t> </a:t>
            </a:r>
            <a:r>
              <a:rPr b="0" lang="en-US" sz="2800" spc="-1" strike="noStrike">
                <a:solidFill>
                  <a:srgbClr val="000000"/>
                </a:solidFill>
                <a:latin typeface="Symbol"/>
                <a:ea typeface="Microsoft YaHei"/>
              </a:rPr>
              <a:t></a:t>
            </a:r>
            <a:r>
              <a:rPr b="0" lang="en-US" sz="2800" spc="-1" strike="noStrike">
                <a:solidFill>
                  <a:srgbClr val="000000"/>
                </a:solidFill>
                <a:latin typeface="Times New Roman"/>
                <a:ea typeface="Microsoft YaHei"/>
              </a:rPr>
              <a:t> 1</a:t>
            </a:r>
            <a:r>
              <a:rPr b="0" lang="en-US" sz="2800" spc="-1" strike="noStrike">
                <a:solidFill>
                  <a:srgbClr val="000000"/>
                </a:solidFill>
                <a:latin typeface="Symbol"/>
                <a:ea typeface="Microsoft YaHei"/>
              </a:rPr>
              <a:t></a:t>
            </a:r>
            <a:r>
              <a:rPr b="0" lang="en-US" sz="2800" spc="-1" strike="noStrike">
                <a:solidFill>
                  <a:srgbClr val="000000"/>
                </a:solidFill>
                <a:latin typeface="Times New Roman"/>
                <a:ea typeface="Microsoft YaHei"/>
              </a:rPr>
              <a:t>10</a:t>
            </a:r>
            <a:r>
              <a:rPr b="0" lang="en-US" sz="2800" spc="-1" strike="noStrike" baseline="30000">
                <a:solidFill>
                  <a:srgbClr val="000000"/>
                </a:solidFill>
                <a:latin typeface="Times New Roman"/>
                <a:ea typeface="Microsoft YaHei"/>
              </a:rPr>
              <a:t>-11</a:t>
            </a:r>
            <a:r>
              <a:rPr b="0" lang="en-US" sz="2800" spc="-1" strike="noStrike">
                <a:solidFill>
                  <a:srgbClr val="000000"/>
                </a:solidFill>
                <a:latin typeface="Times New Roman"/>
                <a:ea typeface="Microsoft YaHei"/>
              </a:rPr>
              <a:t> sec) </a:t>
            </a:r>
            <a:r>
              <a:rPr b="0" lang="el-GR" sz="2800" spc="-1" strike="noStrike">
                <a:solidFill>
                  <a:srgbClr val="000000"/>
                </a:solidFill>
                <a:latin typeface="Times New Roman"/>
                <a:ea typeface="Microsoft YaHei"/>
              </a:rPr>
              <a:t>π</a:t>
            </a:r>
            <a:r>
              <a:rPr b="0" lang="en-US" sz="2800" spc="-1" strike="noStrike" baseline="30000">
                <a:solidFill>
                  <a:srgbClr val="000000"/>
                </a:solidFill>
                <a:latin typeface="Times New Roman"/>
                <a:ea typeface="Microsoft YaHei"/>
              </a:rPr>
              <a:t>+</a:t>
            </a:r>
            <a:r>
              <a:rPr b="0" lang="el-GR" sz="2800" spc="-1" strike="noStrike">
                <a:solidFill>
                  <a:srgbClr val="000000"/>
                </a:solidFill>
                <a:latin typeface="Times New Roman"/>
                <a:ea typeface="Microsoft YaHei"/>
              </a:rPr>
              <a:t>π</a:t>
            </a:r>
            <a:r>
              <a:rPr b="0" lang="en-US" sz="2800" spc="-1" strike="noStrike" baseline="30000">
                <a:solidFill>
                  <a:srgbClr val="000000"/>
                </a:solidFill>
                <a:latin typeface="Times New Roman"/>
                <a:ea typeface="Microsoft YaHei"/>
              </a:rPr>
              <a:t>-</a:t>
            </a:r>
            <a:r>
              <a:rPr b="0" lang="en-US" sz="2800" spc="-1" strike="noStrike">
                <a:solidFill>
                  <a:srgbClr val="000000"/>
                </a:solidFill>
                <a:latin typeface="Times New Roman"/>
                <a:ea typeface="Microsoft YaHei"/>
              </a:rPr>
              <a:t> atom breakup  in Pt foil(Phys.Lett.(2015). </a:t>
            </a:r>
            <a:endParaRPr b="0" lang="en-GB" sz="2800" spc="-1" strike="noStrike">
              <a:latin typeface="Arial"/>
            </a:endParaRPr>
          </a:p>
        </p:txBody>
      </p:sp>
      <p:sp>
        <p:nvSpPr>
          <p:cNvPr id="1455" name="Rectangle 5_1"/>
          <p:cNvSpPr/>
          <p:nvPr/>
        </p:nvSpPr>
        <p:spPr>
          <a:xfrm>
            <a:off x="6480" y="2131920"/>
            <a:ext cx="9128520" cy="4224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 algn="l" pos="442800"/>
                <a:tab algn="l" pos="892080"/>
                <a:tab algn="l" pos="1341360"/>
                <a:tab algn="l" pos="1790640"/>
                <a:tab algn="l" pos="2239920"/>
                <a:tab algn="l" pos="2689200"/>
                <a:tab algn="l" pos="3138480"/>
                <a:tab algn="l" pos="3587760"/>
                <a:tab algn="l" pos="4037040"/>
                <a:tab algn="l" pos="4486320"/>
                <a:tab algn="l" pos="4935600"/>
                <a:tab algn="l" pos="5384880"/>
                <a:tab algn="l" pos="5834160"/>
                <a:tab algn="l" pos="6283440"/>
                <a:tab algn="l" pos="6732720"/>
                <a:tab algn="l" pos="7182000"/>
                <a:tab algn="l" pos="7631280"/>
                <a:tab algn="l" pos="8080200"/>
                <a:tab algn="l" pos="8529480"/>
                <a:tab algn="l" pos="8978760"/>
                <a:tab algn="l" pos="9428040"/>
                <a:tab algn="l" pos="9877320"/>
                <a:tab algn="l" pos="10326600"/>
                <a:tab algn="l" pos="10775880"/>
                <a:tab algn="l" pos="10777680"/>
                <a:tab algn="l" pos="10779120"/>
                <a:tab algn="l" pos="10780560"/>
              </a:tabLst>
            </a:pPr>
            <a:r>
              <a:rPr b="0" lang="en-US" sz="2800" spc="-1" strike="noStrike">
                <a:solidFill>
                  <a:srgbClr val="000000"/>
                </a:solidFill>
                <a:latin typeface="Times New Roman"/>
                <a:ea typeface="Microsoft YaHei"/>
              </a:rPr>
              <a:t>The short-lived atoms lifetime measurement allowed to  evaluate ππ scattering length combination  </a:t>
            </a:r>
            <a:r>
              <a:rPr b="0" i="1" lang="en-US" sz="2800" spc="-1" strike="noStrike">
                <a:solidFill>
                  <a:srgbClr val="ff0000"/>
                </a:solidFill>
                <a:latin typeface="Times New Roman"/>
                <a:ea typeface="Microsoft YaHei"/>
              </a:rPr>
              <a:t>a</a:t>
            </a:r>
            <a:r>
              <a:rPr b="0" i="1" lang="en-US" sz="2800" spc="-1" strike="noStrike" baseline="-25000">
                <a:solidFill>
                  <a:srgbClr val="ff0000"/>
                </a:solidFill>
                <a:latin typeface="Times New Roman"/>
                <a:ea typeface="Microsoft YaHei"/>
              </a:rPr>
              <a:t>0</a:t>
            </a:r>
            <a:r>
              <a:rPr b="0" i="1" lang="en-US" sz="2800" spc="-1" strike="noStrike">
                <a:solidFill>
                  <a:srgbClr val="ff0000"/>
                </a:solidFill>
                <a:latin typeface="Times New Roman"/>
                <a:ea typeface="Microsoft YaHei"/>
              </a:rPr>
              <a:t> - a</a:t>
            </a:r>
            <a:r>
              <a:rPr b="0" i="1" lang="en-US" sz="2800" spc="-1" strike="noStrike" baseline="-25000">
                <a:solidFill>
                  <a:srgbClr val="ff0000"/>
                </a:solidFill>
                <a:latin typeface="Times New Roman"/>
                <a:ea typeface="Microsoft YaHei"/>
              </a:rPr>
              <a:t>2</a:t>
            </a:r>
            <a:r>
              <a:rPr b="0" i="1" lang="en-US" sz="2800" spc="-1" strike="noStrike" baseline="-25000">
                <a:solidFill>
                  <a:srgbClr val="000000"/>
                </a:solidFill>
                <a:latin typeface="Times New Roman"/>
                <a:ea typeface="Microsoft YaHei"/>
              </a:rPr>
              <a:t>.</a:t>
            </a:r>
            <a:endParaRPr b="0" lang="en-GB" sz="2800" spc="-1" strike="noStrike">
              <a:latin typeface="Arial"/>
            </a:endParaRPr>
          </a:p>
          <a:p>
            <a:pPr>
              <a:lnSpc>
                <a:spcPct val="100000"/>
              </a:lnSpc>
              <a:buNone/>
              <a:tabLst>
                <a:tab algn="l" pos="0"/>
                <a:tab algn="l" pos="442800"/>
                <a:tab algn="l" pos="892080"/>
                <a:tab algn="l" pos="1341360"/>
                <a:tab algn="l" pos="1790640"/>
                <a:tab algn="l" pos="2239920"/>
                <a:tab algn="l" pos="2689200"/>
                <a:tab algn="l" pos="3138480"/>
                <a:tab algn="l" pos="3587760"/>
                <a:tab algn="l" pos="4037040"/>
                <a:tab algn="l" pos="4486320"/>
                <a:tab algn="l" pos="4935600"/>
                <a:tab algn="l" pos="5384880"/>
                <a:tab algn="l" pos="5834160"/>
                <a:tab algn="l" pos="6283440"/>
                <a:tab algn="l" pos="6732720"/>
                <a:tab algn="l" pos="7182000"/>
                <a:tab algn="l" pos="7631280"/>
                <a:tab algn="l" pos="8080200"/>
                <a:tab algn="l" pos="8529480"/>
                <a:tab algn="l" pos="8978760"/>
                <a:tab algn="l" pos="9428040"/>
                <a:tab algn="l" pos="9877320"/>
                <a:tab algn="l" pos="10326600"/>
                <a:tab algn="l" pos="10775880"/>
                <a:tab algn="l" pos="10777680"/>
                <a:tab algn="l" pos="10779120"/>
                <a:tab algn="l" pos="10780560"/>
              </a:tabLst>
            </a:pPr>
            <a:r>
              <a:rPr b="0" lang="en-US" sz="2800" spc="-1" strike="noStrike">
                <a:solidFill>
                  <a:srgbClr val="000000"/>
                </a:solidFill>
                <a:latin typeface="Times New Roman"/>
                <a:ea typeface="Microsoft YaHei"/>
              </a:rPr>
              <a:t>The study of the long-lived atoms will allow to measure the Lamb shift depending on another ππ scattering length combination: </a:t>
            </a:r>
            <a:r>
              <a:rPr b="0" i="1" lang="en-US" sz="2800" spc="-1" strike="noStrike">
                <a:solidFill>
                  <a:srgbClr val="ff0000"/>
                </a:solidFill>
                <a:latin typeface="Times New Roman"/>
                <a:ea typeface="Microsoft YaHei"/>
              </a:rPr>
              <a:t>2a</a:t>
            </a:r>
            <a:r>
              <a:rPr b="0" i="1" lang="en-US" sz="2800" spc="-1" strike="noStrike" baseline="-25000">
                <a:solidFill>
                  <a:srgbClr val="ff0000"/>
                </a:solidFill>
                <a:latin typeface="Times New Roman"/>
                <a:ea typeface="Microsoft YaHei"/>
              </a:rPr>
              <a:t>0</a:t>
            </a:r>
            <a:r>
              <a:rPr b="0" i="1" lang="en-US" sz="2800" spc="-1" strike="noStrike">
                <a:solidFill>
                  <a:srgbClr val="ff0000"/>
                </a:solidFill>
                <a:latin typeface="Times New Roman"/>
                <a:ea typeface="Microsoft YaHei"/>
              </a:rPr>
              <a:t>+a</a:t>
            </a:r>
            <a:r>
              <a:rPr b="0" i="1" lang="en-US" sz="2800" spc="-1" strike="noStrike" baseline="-25000">
                <a:solidFill>
                  <a:srgbClr val="ff0000"/>
                </a:solidFill>
                <a:latin typeface="Times New Roman"/>
                <a:ea typeface="Microsoft YaHei"/>
              </a:rPr>
              <a:t>2</a:t>
            </a:r>
            <a:r>
              <a:rPr b="0" lang="en-US" sz="2800" spc="-1" strike="noStrike">
                <a:solidFill>
                  <a:srgbClr val="ff0000"/>
                </a:solidFill>
                <a:latin typeface="Times New Roman"/>
                <a:ea typeface="Microsoft YaHei"/>
              </a:rPr>
              <a:t> </a:t>
            </a:r>
            <a:r>
              <a:rPr b="0" lang="en-US" sz="2800" spc="-1" strike="noStrike">
                <a:solidFill>
                  <a:srgbClr val="000000"/>
                </a:solidFill>
                <a:latin typeface="Times New Roman"/>
                <a:ea typeface="Microsoft YaHei"/>
              </a:rPr>
              <a:t>and to evaluate the  </a:t>
            </a:r>
            <a:r>
              <a:rPr b="0" i="1" lang="en-US" sz="2800" spc="-1" strike="noStrike">
                <a:solidFill>
                  <a:srgbClr val="ff0000"/>
                </a:solidFill>
                <a:latin typeface="Times New Roman"/>
                <a:ea typeface="Microsoft YaHei"/>
              </a:rPr>
              <a:t>a</a:t>
            </a:r>
            <a:r>
              <a:rPr b="0" i="1" lang="en-US" sz="2800" spc="-1" strike="noStrike" baseline="-25000">
                <a:solidFill>
                  <a:srgbClr val="ff0000"/>
                </a:solidFill>
                <a:latin typeface="Times New Roman"/>
                <a:ea typeface="Microsoft YaHei"/>
              </a:rPr>
              <a:t>0</a:t>
            </a:r>
            <a:r>
              <a:rPr b="0" i="1" lang="en-US" sz="2800" spc="-1" strike="noStrike">
                <a:solidFill>
                  <a:srgbClr val="ff0000"/>
                </a:solidFill>
                <a:latin typeface="Times New Roman"/>
                <a:ea typeface="Microsoft YaHei"/>
              </a:rPr>
              <a:t>, a</a:t>
            </a:r>
            <a:r>
              <a:rPr b="0" i="1" lang="en-US" sz="2800" spc="-1" strike="noStrike" baseline="-25000">
                <a:solidFill>
                  <a:srgbClr val="ff0000"/>
                </a:solidFill>
                <a:latin typeface="Times New Roman"/>
                <a:ea typeface="Microsoft YaHei"/>
              </a:rPr>
              <a:t>2</a:t>
            </a:r>
            <a:r>
              <a:rPr b="0" lang="en-US" sz="2800" spc="-1" strike="noStrike">
                <a:solidFill>
                  <a:srgbClr val="ff0000"/>
                </a:solidFill>
                <a:latin typeface="Times New Roman"/>
                <a:ea typeface="Microsoft YaHei"/>
              </a:rPr>
              <a:t>  </a:t>
            </a:r>
            <a:r>
              <a:rPr b="0" lang="en-US" sz="2800" spc="-1" strike="noStrike">
                <a:solidFill>
                  <a:srgbClr val="000000"/>
                </a:solidFill>
                <a:latin typeface="Times New Roman"/>
                <a:ea typeface="Microsoft YaHei"/>
              </a:rPr>
              <a:t>separately. </a:t>
            </a:r>
            <a:endParaRPr b="0" lang="en-GB" sz="2800" spc="-1" strike="noStrike">
              <a:latin typeface="Arial"/>
            </a:endParaRPr>
          </a:p>
          <a:p>
            <a:pPr>
              <a:lnSpc>
                <a:spcPct val="100000"/>
              </a:lnSpc>
              <a:buNone/>
              <a:tabLst>
                <a:tab algn="l" pos="0"/>
                <a:tab algn="l" pos="442800"/>
                <a:tab algn="l" pos="892080"/>
                <a:tab algn="l" pos="1341360"/>
                <a:tab algn="l" pos="1790640"/>
                <a:tab algn="l" pos="2239920"/>
                <a:tab algn="l" pos="2689200"/>
                <a:tab algn="l" pos="3138480"/>
                <a:tab algn="l" pos="3587760"/>
                <a:tab algn="l" pos="4037040"/>
                <a:tab algn="l" pos="4486320"/>
                <a:tab algn="l" pos="4935600"/>
                <a:tab algn="l" pos="5384880"/>
                <a:tab algn="l" pos="5834160"/>
                <a:tab algn="l" pos="6283440"/>
                <a:tab algn="l" pos="6732720"/>
                <a:tab algn="l" pos="7182000"/>
                <a:tab algn="l" pos="7631280"/>
                <a:tab algn="l" pos="8080200"/>
                <a:tab algn="l" pos="8529480"/>
                <a:tab algn="l" pos="8978760"/>
                <a:tab algn="l" pos="9428040"/>
                <a:tab algn="l" pos="9877320"/>
                <a:tab algn="l" pos="10326600"/>
                <a:tab algn="l" pos="10775880"/>
                <a:tab algn="l" pos="10777680"/>
                <a:tab algn="l" pos="10779120"/>
                <a:tab algn="l" pos="10780560"/>
              </a:tabLst>
            </a:pPr>
            <a:r>
              <a:rPr b="0" lang="en-US" sz="2800" spc="-1" strike="noStrike">
                <a:solidFill>
                  <a:srgbClr val="000000"/>
                </a:solidFill>
                <a:latin typeface="Times New Roman"/>
                <a:ea typeface="Microsoft YaHei"/>
              </a:rPr>
              <a:t>At present time:</a:t>
            </a:r>
            <a:endParaRPr b="0" lang="en-GB" sz="2800" spc="-1" strike="noStrike">
              <a:latin typeface="Arial"/>
            </a:endParaRPr>
          </a:p>
          <a:p>
            <a:pPr>
              <a:lnSpc>
                <a:spcPct val="100000"/>
              </a:lnSpc>
              <a:buNone/>
              <a:tabLst>
                <a:tab algn="l" pos="0"/>
                <a:tab algn="l" pos="442800"/>
                <a:tab algn="l" pos="892080"/>
                <a:tab algn="l" pos="1341360"/>
                <a:tab algn="l" pos="1790640"/>
                <a:tab algn="l" pos="2239920"/>
                <a:tab algn="l" pos="2689200"/>
                <a:tab algn="l" pos="3138480"/>
                <a:tab algn="l" pos="3587760"/>
                <a:tab algn="l" pos="4037040"/>
                <a:tab algn="l" pos="4486320"/>
                <a:tab algn="l" pos="4935600"/>
                <a:tab algn="l" pos="5384880"/>
                <a:tab algn="l" pos="5834160"/>
                <a:tab algn="l" pos="6283440"/>
                <a:tab algn="l" pos="6732720"/>
                <a:tab algn="l" pos="7182000"/>
                <a:tab algn="l" pos="7631280"/>
                <a:tab algn="l" pos="8080200"/>
                <a:tab algn="l" pos="8529480"/>
                <a:tab algn="l" pos="8978760"/>
                <a:tab algn="l" pos="9428040"/>
                <a:tab algn="l" pos="9877320"/>
                <a:tab algn="l" pos="10326600"/>
                <a:tab algn="l" pos="10775880"/>
                <a:tab algn="l" pos="10777680"/>
                <a:tab algn="l" pos="10779120"/>
                <a:tab algn="l" pos="10780560"/>
              </a:tabLst>
            </a:pPr>
            <a:r>
              <a:rPr b="0" i="1" lang="en-US" sz="2800" spc="-1" strike="noStrike">
                <a:solidFill>
                  <a:srgbClr val="ff0000"/>
                </a:solidFill>
                <a:latin typeface="Times New Roman"/>
                <a:ea typeface="Microsoft YaHei"/>
              </a:rPr>
              <a:t>a</a:t>
            </a:r>
            <a:r>
              <a:rPr b="0" i="1" lang="en-US" sz="2800" spc="-1" strike="noStrike" baseline="-25000">
                <a:solidFill>
                  <a:srgbClr val="ff0000"/>
                </a:solidFill>
                <a:latin typeface="Times New Roman"/>
                <a:ea typeface="Microsoft YaHei"/>
              </a:rPr>
              <a:t>0 </a:t>
            </a:r>
            <a:r>
              <a:rPr b="0" i="1" lang="en-US" sz="2800" spc="-1" strike="noStrike">
                <a:solidFill>
                  <a:srgbClr val="ff0000"/>
                </a:solidFill>
                <a:latin typeface="Times New Roman"/>
                <a:ea typeface="Microsoft YaHei"/>
              </a:rPr>
              <a:t> </a:t>
            </a:r>
            <a:r>
              <a:rPr b="0" lang="en-US" sz="2800" spc="-1" strike="noStrike">
                <a:solidFill>
                  <a:srgbClr val="000000"/>
                </a:solidFill>
                <a:latin typeface="Times New Roman"/>
                <a:ea typeface="Microsoft YaHei"/>
              </a:rPr>
              <a:t>precision is 6% (experiment), 4-10%(Lattice), 2.3%(ChPT)</a:t>
            </a:r>
            <a:endParaRPr b="0" lang="en-GB" sz="2800" spc="-1" strike="noStrike">
              <a:latin typeface="Arial"/>
            </a:endParaRPr>
          </a:p>
          <a:p>
            <a:pPr>
              <a:lnSpc>
                <a:spcPct val="100000"/>
              </a:lnSpc>
              <a:buNone/>
              <a:tabLst>
                <a:tab algn="l" pos="0"/>
                <a:tab algn="l" pos="442800"/>
                <a:tab algn="l" pos="892080"/>
                <a:tab algn="l" pos="1341360"/>
                <a:tab algn="l" pos="1790640"/>
                <a:tab algn="l" pos="2239920"/>
                <a:tab algn="l" pos="2689200"/>
                <a:tab algn="l" pos="3138480"/>
                <a:tab algn="l" pos="3587760"/>
                <a:tab algn="l" pos="4037040"/>
                <a:tab algn="l" pos="4486320"/>
                <a:tab algn="l" pos="4935600"/>
                <a:tab algn="l" pos="5384880"/>
                <a:tab algn="l" pos="5834160"/>
                <a:tab algn="l" pos="6283440"/>
                <a:tab algn="l" pos="6732720"/>
                <a:tab algn="l" pos="7182000"/>
                <a:tab algn="l" pos="7631280"/>
                <a:tab algn="l" pos="8080200"/>
                <a:tab algn="l" pos="8529480"/>
                <a:tab algn="l" pos="8978760"/>
                <a:tab algn="l" pos="9428040"/>
                <a:tab algn="l" pos="9877320"/>
                <a:tab algn="l" pos="10326600"/>
                <a:tab algn="l" pos="10775880"/>
                <a:tab algn="l" pos="10777680"/>
                <a:tab algn="l" pos="10779120"/>
                <a:tab algn="l" pos="10780560"/>
              </a:tabLst>
            </a:pPr>
            <a:r>
              <a:rPr b="0" i="1" lang="en-US" sz="2800" spc="-1" strike="noStrike">
                <a:solidFill>
                  <a:srgbClr val="ff0000"/>
                </a:solidFill>
                <a:latin typeface="Times New Roman"/>
                <a:ea typeface="Microsoft YaHei"/>
              </a:rPr>
              <a:t>a</a:t>
            </a:r>
            <a:r>
              <a:rPr b="0" i="1" lang="en-US" sz="2800" spc="-1" strike="noStrike" baseline="-25000">
                <a:solidFill>
                  <a:srgbClr val="ff0000"/>
                </a:solidFill>
                <a:latin typeface="Times New Roman"/>
                <a:ea typeface="Microsoft YaHei"/>
              </a:rPr>
              <a:t>2</a:t>
            </a:r>
            <a:r>
              <a:rPr b="0" i="1" lang="en-US" sz="2800" spc="-1" strike="noStrike" baseline="-25000">
                <a:solidFill>
                  <a:srgbClr val="000000"/>
                </a:solidFill>
                <a:latin typeface="Times New Roman"/>
                <a:ea typeface="Microsoft YaHei"/>
              </a:rPr>
              <a:t>  </a:t>
            </a:r>
            <a:r>
              <a:rPr b="0" lang="en-US" sz="2800" spc="-1" strike="noStrike">
                <a:solidFill>
                  <a:srgbClr val="000000"/>
                </a:solidFill>
                <a:latin typeface="Times New Roman"/>
                <a:ea typeface="Microsoft YaHei"/>
              </a:rPr>
              <a:t>precision is 22% (experiment), </a:t>
            </a:r>
            <a:r>
              <a:rPr b="1" lang="en-US" sz="2800" spc="-1" strike="noStrike">
                <a:solidFill>
                  <a:srgbClr val="ff0000"/>
                </a:solidFill>
                <a:latin typeface="Times New Roman"/>
                <a:ea typeface="Microsoft YaHei"/>
              </a:rPr>
              <a:t>1% (Lattice), </a:t>
            </a:r>
            <a:r>
              <a:rPr b="0" lang="en-US" sz="2800" spc="-1" strike="noStrike">
                <a:solidFill>
                  <a:srgbClr val="000000"/>
                </a:solidFill>
                <a:latin typeface="Times New Roman"/>
                <a:ea typeface="Microsoft YaHei"/>
              </a:rPr>
              <a:t>2.3% (ChPT)</a:t>
            </a:r>
            <a:endParaRPr b="0" lang="en-GB" sz="2800" spc="-1" strike="noStrike">
              <a:latin typeface="Arial"/>
            </a:endParaRPr>
          </a:p>
          <a:p>
            <a:pPr>
              <a:lnSpc>
                <a:spcPct val="100000"/>
              </a:lnSpc>
              <a:buNone/>
              <a:tabLst>
                <a:tab algn="l" pos="0"/>
                <a:tab algn="l" pos="442800"/>
                <a:tab algn="l" pos="892080"/>
                <a:tab algn="l" pos="1341360"/>
                <a:tab algn="l" pos="1790640"/>
                <a:tab algn="l" pos="2239920"/>
                <a:tab algn="l" pos="2689200"/>
                <a:tab algn="l" pos="3138480"/>
                <a:tab algn="l" pos="3587760"/>
                <a:tab algn="l" pos="4037040"/>
                <a:tab algn="l" pos="4486320"/>
                <a:tab algn="l" pos="4935600"/>
                <a:tab algn="l" pos="5384880"/>
                <a:tab algn="l" pos="5834160"/>
                <a:tab algn="l" pos="6283440"/>
                <a:tab algn="l" pos="6732720"/>
                <a:tab algn="l" pos="7182000"/>
                <a:tab algn="l" pos="7631280"/>
                <a:tab algn="l" pos="8080200"/>
                <a:tab algn="l" pos="8529480"/>
                <a:tab algn="l" pos="8978760"/>
                <a:tab algn="l" pos="9428040"/>
                <a:tab algn="l" pos="9877320"/>
                <a:tab algn="l" pos="10326600"/>
                <a:tab algn="l" pos="10775880"/>
                <a:tab algn="l" pos="10777680"/>
                <a:tab algn="l" pos="10779120"/>
                <a:tab algn="l" pos="10780560"/>
              </a:tabLst>
            </a:pPr>
            <a:r>
              <a:rPr b="0" i="1" lang="en-US" sz="2800" spc="-1" strike="noStrike">
                <a:solidFill>
                  <a:srgbClr val="ff0000"/>
                </a:solidFill>
                <a:latin typeface="Times New Roman"/>
                <a:ea typeface="Microsoft YaHei"/>
              </a:rPr>
              <a:t>a</a:t>
            </a:r>
            <a:r>
              <a:rPr b="0" i="1" lang="en-US" sz="2800" spc="-1" strike="noStrike" baseline="-25000">
                <a:solidFill>
                  <a:srgbClr val="ff0000"/>
                </a:solidFill>
                <a:latin typeface="Times New Roman"/>
                <a:ea typeface="Microsoft YaHei"/>
              </a:rPr>
              <a:t>0</a:t>
            </a:r>
            <a:r>
              <a:rPr b="0" i="1" lang="en-US" sz="2800" spc="-1" strike="noStrike">
                <a:solidFill>
                  <a:srgbClr val="ff0000"/>
                </a:solidFill>
                <a:latin typeface="Times New Roman"/>
                <a:ea typeface="Microsoft YaHei"/>
              </a:rPr>
              <a:t> - a</a:t>
            </a:r>
            <a:r>
              <a:rPr b="0" i="1" lang="en-US" sz="2800" spc="-1" strike="noStrike" baseline="-25000">
                <a:solidFill>
                  <a:srgbClr val="ff0000"/>
                </a:solidFill>
                <a:latin typeface="Times New Roman"/>
                <a:ea typeface="Microsoft YaHei"/>
              </a:rPr>
              <a:t>2</a:t>
            </a:r>
            <a:r>
              <a:rPr b="0" i="1" lang="en-US" sz="2800" spc="-1" strike="noStrike" baseline="-25000">
                <a:solidFill>
                  <a:srgbClr val="000000"/>
                </a:solidFill>
                <a:latin typeface="Times New Roman"/>
                <a:ea typeface="Microsoft YaHei"/>
              </a:rPr>
              <a:t>. </a:t>
            </a:r>
            <a:r>
              <a:rPr b="0" lang="en-US" sz="2800" spc="-1" strike="noStrike">
                <a:solidFill>
                  <a:srgbClr val="000000"/>
                </a:solidFill>
                <a:latin typeface="Times New Roman"/>
                <a:ea typeface="Microsoft YaHei"/>
              </a:rPr>
              <a:t>precision is 4% (experiment), 1.5%(ChPT)</a:t>
            </a:r>
            <a:endParaRPr b="0" lang="en-GB" sz="28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6" name="Rectangle 13"/>
          <p:cNvSpPr/>
          <p:nvPr/>
        </p:nvSpPr>
        <p:spPr>
          <a:xfrm>
            <a:off x="3240" y="-10800"/>
            <a:ext cx="9128520" cy="51696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sp>
      <p:sp>
        <p:nvSpPr>
          <p:cNvPr id="1457" name="WordArt 98"/>
          <p:cNvSpPr txBox="1"/>
          <p:nvPr/>
        </p:nvSpPr>
        <p:spPr>
          <a:xfrm>
            <a:off x="457200" y="42480"/>
            <a:ext cx="8134920" cy="44496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1" i="1" lang="en-US" sz="3600" spc="-1" strike="noStrike">
                <a:ln w="0">
                  <a:noFill/>
                </a:ln>
                <a:solidFill>
                  <a:srgbClr val="c00000"/>
                </a:solidFill>
                <a:latin typeface="Times New Roman"/>
                <a:ea typeface="DejaVu Sans"/>
              </a:rPr>
              <a:t>SPS beam time for</a:t>
            </a:r>
            <a:r>
              <a:rPr b="1" i="1" lang="el-GR" sz="3600" spc="-1" strike="noStrike">
                <a:ln w="0">
                  <a:noFill/>
                </a:ln>
                <a:solidFill>
                  <a:srgbClr val="c00000"/>
                </a:solidFill>
                <a:latin typeface="Times New Roman"/>
                <a:ea typeface="DejaVu Sans"/>
              </a:rPr>
              <a:t> π</a:t>
            </a:r>
            <a:r>
              <a:rPr b="1" i="1" lang="en-US" sz="3600" spc="-1" strike="noStrike">
                <a:ln w="0">
                  <a:noFill/>
                </a:ln>
                <a:solidFill>
                  <a:srgbClr val="c00000"/>
                </a:solidFill>
                <a:latin typeface="Times New Roman"/>
                <a:ea typeface="DejaVu Sans"/>
              </a:rPr>
              <a:t>K scattering length measurement </a:t>
            </a:r>
            <a:endParaRPr b="0" lang="en-GB" sz="3600" spc="-1" strike="noStrike">
              <a:ln w="0">
                <a:noFill/>
              </a:ln>
              <a:solidFill>
                <a:srgbClr val="c00000"/>
              </a:solidFill>
              <a:latin typeface="Arial"/>
            </a:endParaRPr>
          </a:p>
        </p:txBody>
      </p:sp>
      <p:sp>
        <p:nvSpPr>
          <p:cNvPr id="1458" name="Date Placeholder 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2802F33A-E103-4111-BBE7-9A9578D28605}"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459"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59D33471-AA14-4BB6-AB65-D2053531C219}"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460" name="TextBox 5"/>
          <p:cNvSpPr/>
          <p:nvPr/>
        </p:nvSpPr>
        <p:spPr>
          <a:xfrm>
            <a:off x="146160" y="554040"/>
            <a:ext cx="8877240" cy="74124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nSpc>
                <a:spcPct val="100000"/>
              </a:lnSpc>
              <a:buNone/>
            </a:pPr>
            <a:r>
              <a:rPr b="0" lang="en-GB" sz="2000" spc="-1" strike="noStrike">
                <a:solidFill>
                  <a:srgbClr val="000000"/>
                </a:solidFill>
                <a:latin typeface="Times New Roman"/>
                <a:ea typeface="DejaVu Sans"/>
              </a:rPr>
              <a:t>The data at </a:t>
            </a:r>
            <a:r>
              <a:rPr b="0" i="1" lang="en-GB" sz="2000" spc="-1" strike="noStrike">
                <a:solidFill>
                  <a:srgbClr val="000000"/>
                </a:solidFill>
                <a:latin typeface="Times New Roman"/>
                <a:ea typeface="DejaVu Sans"/>
              </a:rPr>
              <a:t>p</a:t>
            </a:r>
            <a:r>
              <a:rPr b="0" i="1" lang="en-GB" sz="2000" spc="-1" strike="noStrike" baseline="-25000">
                <a:solidFill>
                  <a:srgbClr val="000000"/>
                </a:solidFill>
                <a:latin typeface="Times New Roman"/>
                <a:ea typeface="DejaVu Sans"/>
              </a:rPr>
              <a:t>p</a:t>
            </a:r>
            <a:r>
              <a:rPr b="0" lang="en-GB" sz="2000" spc="-1" strike="noStrike" baseline="-25000">
                <a:solidFill>
                  <a:srgbClr val="000000"/>
                </a:solidFill>
                <a:latin typeface="Times New Roman"/>
                <a:ea typeface="DejaVu Sans"/>
              </a:rPr>
              <a:t> </a:t>
            </a:r>
            <a:r>
              <a:rPr b="0" lang="en-GB" sz="2000" spc="-1" strike="noStrike">
                <a:solidFill>
                  <a:srgbClr val="000000"/>
                </a:solidFill>
                <a:latin typeface="Times New Roman"/>
                <a:ea typeface="DejaVu Sans"/>
              </a:rPr>
              <a:t>= 24</a:t>
            </a:r>
            <a:r>
              <a:rPr b="0" i="1" lang="en-GB" sz="2000" spc="-1" strike="noStrike">
                <a:solidFill>
                  <a:srgbClr val="000000"/>
                </a:solidFill>
                <a:latin typeface="Times New Roman"/>
                <a:ea typeface="DejaVu Sans"/>
              </a:rPr>
              <a:t>GeV/c</a:t>
            </a:r>
            <a:r>
              <a:rPr b="0" lang="en-GB" sz="2000" spc="-1" strike="noStrike">
                <a:solidFill>
                  <a:srgbClr val="000000"/>
                </a:solidFill>
                <a:latin typeface="Times New Roman"/>
                <a:ea typeface="DejaVu Sans"/>
              </a:rPr>
              <a:t> and 450</a:t>
            </a:r>
            <a:r>
              <a:rPr b="0" i="1" lang="en-GB" sz="2000" spc="-1" strike="noStrike">
                <a:solidFill>
                  <a:srgbClr val="000000"/>
                </a:solidFill>
                <a:latin typeface="Times New Roman"/>
                <a:ea typeface="DejaVu Sans"/>
              </a:rPr>
              <a:t>Gev/c</a:t>
            </a:r>
            <a:r>
              <a:rPr b="0" lang="en-GB" sz="2000" spc="-1" strike="noStrike">
                <a:solidFill>
                  <a:srgbClr val="000000"/>
                </a:solidFill>
                <a:latin typeface="Times New Roman"/>
                <a:ea typeface="DejaVu Sans"/>
              </a:rPr>
              <a:t> were </a:t>
            </a:r>
            <a:r>
              <a:rPr b="0" lang="en-GB" sz="2000" spc="-1" strike="noStrike">
                <a:solidFill>
                  <a:srgbClr val="ff0000"/>
                </a:solidFill>
                <a:latin typeface="Times New Roman"/>
                <a:ea typeface="DejaVu Sans"/>
              </a:rPr>
              <a:t>simulated, processed and analysed </a:t>
            </a:r>
            <a:r>
              <a:rPr b="0" lang="en-GB" sz="2000" spc="-1" strike="noStrike">
                <a:solidFill>
                  <a:srgbClr val="000000"/>
                </a:solidFill>
                <a:latin typeface="Times New Roman"/>
                <a:ea typeface="DejaVu Sans"/>
              </a:rPr>
              <a:t>(V.Yazkov, DIRAC note, 2016 05).</a:t>
            </a:r>
            <a:endParaRPr b="0" lang="en-GB" sz="2000" spc="-1" strike="noStrike">
              <a:latin typeface="Arial"/>
            </a:endParaRPr>
          </a:p>
        </p:txBody>
      </p:sp>
      <p:sp>
        <p:nvSpPr>
          <p:cNvPr id="1461" name="TextBox 4095"/>
          <p:cNvSpPr/>
          <p:nvPr/>
        </p:nvSpPr>
        <p:spPr>
          <a:xfrm>
            <a:off x="146160" y="1194120"/>
            <a:ext cx="8877240" cy="252900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gn="ctr">
              <a:lnSpc>
                <a:spcPct val="100000"/>
              </a:lnSpc>
              <a:buNone/>
            </a:pPr>
            <a:r>
              <a:rPr b="1" lang="en-GB" sz="2000" spc="-1" strike="noStrike">
                <a:solidFill>
                  <a:srgbClr val="000000"/>
                </a:solidFill>
                <a:latin typeface="Times New Roman"/>
                <a:ea typeface="DejaVu Sans"/>
              </a:rPr>
              <a:t>Experimental conditions on SPS with Ni target</a:t>
            </a:r>
            <a:endParaRPr b="0" lang="en-GB" sz="2000" spc="-1" strike="noStrike">
              <a:latin typeface="Arial"/>
            </a:endParaRPr>
          </a:p>
          <a:p>
            <a:pPr>
              <a:lnSpc>
                <a:spcPct val="100000"/>
              </a:lnSpc>
              <a:buNone/>
            </a:pPr>
            <a:r>
              <a:rPr b="0" lang="en-US" sz="2000" spc="-1" strike="noStrike">
                <a:solidFill>
                  <a:srgbClr val="000000"/>
                </a:solidFill>
                <a:latin typeface="Times New Roman"/>
                <a:ea typeface="DejaVu Sans"/>
              </a:rPr>
              <a:t>Thin</a:t>
            </a:r>
            <a:r>
              <a:rPr b="0" i="1" lang="en-US" sz="2000" spc="-1" strike="noStrike">
                <a:solidFill>
                  <a:srgbClr val="000000"/>
                </a:solidFill>
                <a:latin typeface="Times New Roman"/>
                <a:ea typeface="DejaVu Sans"/>
              </a:rPr>
              <a:t> Ni</a:t>
            </a:r>
            <a:r>
              <a:rPr b="0" lang="en-US" sz="2000" spc="-1" strike="noStrike">
                <a:solidFill>
                  <a:srgbClr val="000000"/>
                </a:solidFill>
                <a:latin typeface="Times New Roman"/>
                <a:ea typeface="DejaVu Sans"/>
              </a:rPr>
              <a:t> target, nuclear efficiency ~ 6x10</a:t>
            </a:r>
            <a:r>
              <a:rPr b="0" lang="en-US" sz="2000" spc="-1" strike="noStrike" baseline="30000">
                <a:solidFill>
                  <a:srgbClr val="000000"/>
                </a:solidFill>
                <a:latin typeface="Times New Roman"/>
                <a:ea typeface="DejaVu Sans"/>
              </a:rPr>
              <a:t>-4</a:t>
            </a:r>
            <a:r>
              <a:rPr b="0" lang="en-US" sz="2000" spc="-1" strike="noStrike">
                <a:solidFill>
                  <a:srgbClr val="000000"/>
                </a:solidFill>
                <a:latin typeface="Times New Roman"/>
                <a:ea typeface="DejaVu Sans"/>
              </a:rPr>
              <a:t>. </a:t>
            </a:r>
            <a:endParaRPr b="0" lang="en-GB" sz="2000" spc="-1" strike="noStrike">
              <a:latin typeface="Arial"/>
            </a:endParaRPr>
          </a:p>
          <a:p>
            <a:pPr>
              <a:lnSpc>
                <a:spcPct val="100000"/>
              </a:lnSpc>
              <a:buNone/>
            </a:pPr>
            <a:r>
              <a:rPr b="0" lang="en-US" sz="2000" spc="-1" strike="noStrike">
                <a:solidFill>
                  <a:srgbClr val="c00000"/>
                </a:solidFill>
                <a:latin typeface="Times New Roman"/>
                <a:ea typeface="DejaVu Sans"/>
              </a:rPr>
              <a:t>	</a:t>
            </a:r>
            <a:r>
              <a:rPr b="0" lang="en-US" sz="2000" spc="-1" strike="noStrike">
                <a:solidFill>
                  <a:srgbClr val="c00000"/>
                </a:solidFill>
                <a:latin typeface="Times New Roman"/>
                <a:ea typeface="DejaVu Sans"/>
              </a:rPr>
              <a:t>	</a:t>
            </a:r>
            <a:r>
              <a:rPr b="0" lang="en-US" sz="2000" spc="-1" strike="noStrike">
                <a:solidFill>
                  <a:srgbClr val="c00000"/>
                </a:solidFill>
                <a:latin typeface="Times New Roman"/>
                <a:ea typeface="DejaVu Sans"/>
              </a:rPr>
              <a:t>The proton beam can be used for other experiments.</a:t>
            </a:r>
            <a:endParaRPr b="0" lang="en-GB" sz="2000" spc="-1" strike="noStrike">
              <a:latin typeface="Arial"/>
            </a:endParaRPr>
          </a:p>
          <a:p>
            <a:pPr>
              <a:lnSpc>
                <a:spcPct val="100000"/>
              </a:lnSpc>
              <a:buNone/>
            </a:pPr>
            <a:r>
              <a:rPr b="0" lang="en-GB" sz="2000" spc="-1" strike="noStrike">
                <a:solidFill>
                  <a:srgbClr val="000000"/>
                </a:solidFill>
                <a:latin typeface="Times New Roman"/>
                <a:ea typeface="DejaVu Sans"/>
              </a:rPr>
              <a:t>Proton beam intensity: 3x10</a:t>
            </a:r>
            <a:r>
              <a:rPr b="0" lang="en-GB" sz="2000" spc="-1" strike="noStrike" baseline="30000">
                <a:solidFill>
                  <a:srgbClr val="000000"/>
                </a:solidFill>
                <a:latin typeface="Times New Roman"/>
                <a:ea typeface="DejaVu Sans"/>
              </a:rPr>
              <a:t>11</a:t>
            </a:r>
            <a:r>
              <a:rPr b="0" lang="en-GB" sz="2000" spc="-1" strike="noStrike">
                <a:solidFill>
                  <a:srgbClr val="000000"/>
                </a:solidFill>
                <a:latin typeface="Times New Roman"/>
                <a:ea typeface="DejaVu Sans"/>
              </a:rPr>
              <a:t> protons/s</a:t>
            </a:r>
            <a:endParaRPr b="0" lang="en-GB" sz="2000" spc="-1" strike="noStrike">
              <a:latin typeface="Arial"/>
            </a:endParaRPr>
          </a:p>
          <a:p>
            <a:pPr>
              <a:lnSpc>
                <a:spcPct val="100000"/>
              </a:lnSpc>
              <a:buNone/>
            </a:pPr>
            <a:r>
              <a:rPr b="0" lang="en-GB" sz="2000" spc="-1" strike="noStrike">
                <a:solidFill>
                  <a:srgbClr val="000000"/>
                </a:solidFill>
                <a:latin typeface="Times New Roman"/>
                <a:ea typeface="DejaVu Sans"/>
              </a:rPr>
              <a:t> </a:t>
            </a:r>
            <a:r>
              <a:rPr b="0" lang="en-GB" sz="2000" spc="-1" strike="noStrike">
                <a:solidFill>
                  <a:srgbClr val="000000"/>
                </a:solidFill>
                <a:latin typeface="Times New Roman"/>
                <a:ea typeface="DejaVu Sans"/>
              </a:rPr>
              <a:t>(DIRAC worked at 2.7x10</a:t>
            </a:r>
            <a:r>
              <a:rPr b="0" lang="en-GB" sz="2000" spc="-1" strike="noStrike" baseline="30000">
                <a:solidFill>
                  <a:srgbClr val="000000"/>
                </a:solidFill>
                <a:latin typeface="Times New Roman"/>
                <a:ea typeface="DejaVu Sans"/>
              </a:rPr>
              <a:t>11</a:t>
            </a:r>
            <a:r>
              <a:rPr b="0" lang="en-GB" sz="2000" spc="-1" strike="noStrike">
                <a:solidFill>
                  <a:srgbClr val="000000"/>
                </a:solidFill>
                <a:latin typeface="Times New Roman"/>
                <a:ea typeface="DejaVu Sans"/>
              </a:rPr>
              <a:t> protons/s)</a:t>
            </a:r>
            <a:endParaRPr b="0" lang="en-GB" sz="2000" spc="-1" strike="noStrike">
              <a:latin typeface="Arial"/>
            </a:endParaRPr>
          </a:p>
          <a:p>
            <a:pPr>
              <a:lnSpc>
                <a:spcPct val="100000"/>
              </a:lnSpc>
              <a:buNone/>
            </a:pPr>
            <a:r>
              <a:rPr b="0" lang="en-GB" sz="2000" spc="-1" strike="noStrike">
                <a:solidFill>
                  <a:srgbClr val="000000"/>
                </a:solidFill>
                <a:latin typeface="Times New Roman"/>
                <a:ea typeface="DejaVu Sans"/>
              </a:rPr>
              <a:t>Number of spills: 4.5x10</a:t>
            </a:r>
            <a:r>
              <a:rPr b="0" lang="en-GB" sz="2000" spc="-1" strike="noStrike" baseline="30000">
                <a:solidFill>
                  <a:srgbClr val="000000"/>
                </a:solidFill>
                <a:latin typeface="Times New Roman"/>
                <a:ea typeface="DejaVu Sans"/>
              </a:rPr>
              <a:t>5</a:t>
            </a:r>
            <a:r>
              <a:rPr b="0" lang="en-GB" sz="2000" spc="-1" strike="noStrike">
                <a:solidFill>
                  <a:srgbClr val="000000"/>
                </a:solidFill>
                <a:latin typeface="Times New Roman"/>
                <a:ea typeface="DejaVu Sans"/>
              </a:rPr>
              <a:t> with spill duration 4.5 s</a:t>
            </a:r>
            <a:endParaRPr b="0" lang="en-GB" sz="2000" spc="-1" strike="noStrike">
              <a:latin typeface="Arial"/>
            </a:endParaRPr>
          </a:p>
          <a:p>
            <a:pPr>
              <a:lnSpc>
                <a:spcPct val="100000"/>
              </a:lnSpc>
              <a:buNone/>
            </a:pPr>
            <a:r>
              <a:rPr b="0" lang="en-GB" sz="2000" spc="-1" strike="noStrike">
                <a:solidFill>
                  <a:srgbClr val="000000"/>
                </a:solidFill>
                <a:latin typeface="Times New Roman"/>
                <a:ea typeface="DejaVu Sans"/>
              </a:rPr>
              <a:t>Data taking: 3000 spills per 24 hours.</a:t>
            </a:r>
            <a:endParaRPr b="0" lang="en-GB" sz="2000" spc="-1" strike="noStrike">
              <a:latin typeface="Arial"/>
            </a:endParaRPr>
          </a:p>
          <a:p>
            <a:pPr>
              <a:lnSpc>
                <a:spcPct val="100000"/>
              </a:lnSpc>
              <a:buNone/>
            </a:pPr>
            <a:r>
              <a:rPr b="0" lang="en-GB" sz="2000" spc="-1" strike="noStrike">
                <a:solidFill>
                  <a:srgbClr val="000000"/>
                </a:solidFill>
                <a:latin typeface="Times New Roman"/>
                <a:ea typeface="DejaVu Sans"/>
              </a:rPr>
              <a:t>Running time: </a:t>
            </a:r>
            <a:r>
              <a:rPr b="0" lang="en-GB" sz="2000" spc="-1" strike="noStrike">
                <a:solidFill>
                  <a:srgbClr val="ff0000"/>
                </a:solidFill>
                <a:latin typeface="Times New Roman"/>
                <a:ea typeface="DejaVu Sans"/>
              </a:rPr>
              <a:t>5 months</a:t>
            </a:r>
            <a:endParaRPr b="0" lang="en-GB" sz="2000" spc="-1" strike="noStrike">
              <a:latin typeface="Arial"/>
            </a:endParaRPr>
          </a:p>
        </p:txBody>
      </p:sp>
      <p:sp>
        <p:nvSpPr>
          <p:cNvPr id="1462" name="TextBox 4096"/>
          <p:cNvSpPr/>
          <p:nvPr/>
        </p:nvSpPr>
        <p:spPr>
          <a:xfrm>
            <a:off x="146160" y="3748680"/>
            <a:ext cx="8877240" cy="282672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nSpc>
                <a:spcPct val="100000"/>
              </a:lnSpc>
              <a:buNone/>
            </a:pPr>
            <a:r>
              <a:rPr b="0" lang="en-GB" sz="1800" spc="-1" strike="noStrike">
                <a:solidFill>
                  <a:srgbClr val="000000"/>
                </a:solidFill>
                <a:latin typeface="Times New Roman"/>
                <a:ea typeface="DejaVu Sans"/>
              </a:rPr>
              <a:t>The </a:t>
            </a:r>
            <a:r>
              <a:rPr b="0" lang="en-GB" sz="1800" spc="-1" strike="noStrike" u="sng">
                <a:solidFill>
                  <a:srgbClr val="000000"/>
                </a:solidFill>
                <a:uFillTx/>
                <a:latin typeface="Times New Roman"/>
                <a:ea typeface="DejaVu Sans"/>
              </a:rPr>
              <a:t>expected number of </a:t>
            </a:r>
            <a:r>
              <a:rPr b="0" i="1" lang="el-GR" sz="1800" spc="-1" strike="noStrike">
                <a:solidFill>
                  <a:srgbClr val="000000"/>
                </a:solidFill>
                <a:latin typeface="Times New Roman"/>
                <a:ea typeface="DejaVu Sans"/>
              </a:rPr>
              <a:t>π</a:t>
            </a:r>
            <a:r>
              <a:rPr b="0" i="1" lang="en-GB" sz="1800" spc="-1" strike="noStrike">
                <a:solidFill>
                  <a:srgbClr val="000000"/>
                </a:solidFill>
                <a:latin typeface="Times New Roman"/>
                <a:ea typeface="DejaVu Sans"/>
              </a:rPr>
              <a:t>K</a:t>
            </a:r>
            <a:r>
              <a:rPr b="0" lang="en-GB" sz="1800" spc="-1" strike="noStrike" u="sng">
                <a:solidFill>
                  <a:srgbClr val="000000"/>
                </a:solidFill>
                <a:uFillTx/>
                <a:latin typeface="Times New Roman"/>
                <a:ea typeface="DejaVu Sans"/>
              </a:rPr>
              <a:t> atomic pairs</a:t>
            </a:r>
            <a:r>
              <a:rPr b="0" lang="en-GB" sz="1800" spc="-1" strike="noStrike">
                <a:solidFill>
                  <a:srgbClr val="000000"/>
                </a:solidFill>
                <a:latin typeface="Times New Roman"/>
                <a:ea typeface="DejaVu Sans"/>
              </a:rPr>
              <a:t>: </a:t>
            </a:r>
            <a:r>
              <a:rPr b="0" i="1" lang="en-GB" sz="1800" spc="-1" strike="noStrike">
                <a:solidFill>
                  <a:srgbClr val="c00000"/>
                </a:solidFill>
                <a:latin typeface="Times New Roman"/>
                <a:ea typeface="DejaVu Sans"/>
              </a:rPr>
              <a:t>n</a:t>
            </a:r>
            <a:r>
              <a:rPr b="0" i="1" lang="en-GB" sz="1800" spc="-1" strike="noStrike" baseline="-25000">
                <a:solidFill>
                  <a:srgbClr val="c00000"/>
                </a:solidFill>
                <a:latin typeface="Times New Roman"/>
                <a:ea typeface="DejaVu Sans"/>
              </a:rPr>
              <a:t>A</a:t>
            </a:r>
            <a:r>
              <a:rPr b="0" lang="en-GB" sz="1800" spc="-1" strike="noStrike">
                <a:solidFill>
                  <a:srgbClr val="c00000"/>
                </a:solidFill>
                <a:latin typeface="Times New Roman"/>
                <a:ea typeface="DejaVu Sans"/>
              </a:rPr>
              <a:t>=13000</a:t>
            </a:r>
            <a:r>
              <a:rPr b="0" lang="en-GB" sz="1800" spc="-1" strike="noStrike">
                <a:solidFill>
                  <a:srgbClr val="000000"/>
                </a:solidFill>
                <a:latin typeface="Times New Roman"/>
                <a:ea typeface="DejaVu Sans"/>
              </a:rPr>
              <a:t>  </a:t>
            </a:r>
            <a:endParaRPr b="0" lang="en-GB" sz="1800" spc="-1" strike="noStrike">
              <a:latin typeface="Arial"/>
            </a:endParaRPr>
          </a:p>
          <a:p>
            <a:pPr>
              <a:lnSpc>
                <a:spcPct val="100000"/>
              </a:lnSpc>
              <a:buNone/>
            </a:pPr>
            <a:r>
              <a:rPr b="0" lang="en-GB" sz="1800" spc="-1" strike="noStrike">
                <a:solidFill>
                  <a:srgbClr val="000000"/>
                </a:solidFill>
                <a:latin typeface="Times New Roman"/>
                <a:ea typeface="DejaVu Sans"/>
              </a:rPr>
              <a:t> </a:t>
            </a:r>
            <a:r>
              <a:rPr b="0" lang="en-GB" sz="1800" spc="-1" strike="noStrike">
                <a:solidFill>
                  <a:srgbClr val="000000"/>
                </a:solidFill>
                <a:latin typeface="Times New Roman"/>
                <a:ea typeface="DejaVu Sans"/>
              </a:rPr>
              <a:t>(In the DIRAC experiment was </a:t>
            </a:r>
            <a:r>
              <a:rPr b="0" i="1" lang="en-GB" sz="1800" spc="-1" strike="noStrike">
                <a:solidFill>
                  <a:srgbClr val="c00000"/>
                </a:solidFill>
                <a:latin typeface="Times New Roman"/>
                <a:ea typeface="DejaVu Sans"/>
              </a:rPr>
              <a:t>n</a:t>
            </a:r>
            <a:r>
              <a:rPr b="0" i="1" lang="en-GB" sz="1800" spc="-1" strike="noStrike" baseline="-25000">
                <a:solidFill>
                  <a:srgbClr val="c00000"/>
                </a:solidFill>
                <a:latin typeface="Times New Roman"/>
                <a:ea typeface="DejaVu Sans"/>
              </a:rPr>
              <a:t>A</a:t>
            </a:r>
            <a:r>
              <a:rPr b="0" lang="en-GB" sz="1800" spc="-1" strike="noStrike">
                <a:solidFill>
                  <a:srgbClr val="c00000"/>
                </a:solidFill>
                <a:latin typeface="Times New Roman"/>
                <a:ea typeface="DejaVu Sans"/>
              </a:rPr>
              <a:t>=349±62</a:t>
            </a:r>
            <a:r>
              <a:rPr b="0" lang="en-GB" sz="1800" spc="-1" strike="noStrike">
                <a:solidFill>
                  <a:srgbClr val="000000"/>
                </a:solidFill>
                <a:latin typeface="Times New Roman"/>
                <a:ea typeface="DejaVu Sans"/>
              </a:rPr>
              <a:t>)</a:t>
            </a:r>
            <a:endParaRPr b="0" lang="en-GB" sz="1800" spc="-1" strike="noStrike">
              <a:latin typeface="Arial"/>
            </a:endParaRPr>
          </a:p>
          <a:p>
            <a:pPr>
              <a:lnSpc>
                <a:spcPct val="150000"/>
              </a:lnSpc>
              <a:buNone/>
            </a:pPr>
            <a:r>
              <a:rPr b="0" lang="en-GB" sz="1800" spc="-1" strike="noStrike">
                <a:solidFill>
                  <a:srgbClr val="000000"/>
                </a:solidFill>
                <a:latin typeface="Times New Roman"/>
                <a:ea typeface="DejaVu Sans"/>
              </a:rPr>
              <a:t>The </a:t>
            </a:r>
            <a:r>
              <a:rPr b="0" lang="en-GB" sz="1800" spc="-1" strike="noStrike" u="sng">
                <a:solidFill>
                  <a:srgbClr val="000000"/>
                </a:solidFill>
                <a:uFillTx/>
                <a:latin typeface="Times New Roman"/>
                <a:ea typeface="DejaVu Sans"/>
              </a:rPr>
              <a:t>statistical precision</a:t>
            </a:r>
            <a:r>
              <a:rPr b="0" lang="en-GB" sz="1800" spc="-1" strike="noStrike">
                <a:solidFill>
                  <a:srgbClr val="000000"/>
                </a:solidFill>
                <a:latin typeface="Times New Roman"/>
                <a:ea typeface="DejaVu Sans"/>
              </a:rPr>
              <a:t> in these conditions for  </a:t>
            </a:r>
            <a:r>
              <a:rPr b="0" i="1" lang="el-GR" sz="1800" spc="-1" strike="noStrike">
                <a:solidFill>
                  <a:srgbClr val="000000"/>
                </a:solidFill>
                <a:latin typeface="Times New Roman"/>
                <a:ea typeface="DejaVu Sans"/>
              </a:rPr>
              <a:t>π</a:t>
            </a:r>
            <a:r>
              <a:rPr b="0" i="1" lang="en-GB" sz="1800" spc="-1" strike="noStrike">
                <a:solidFill>
                  <a:srgbClr val="000000"/>
                </a:solidFill>
                <a:latin typeface="Times New Roman"/>
                <a:ea typeface="DejaVu Sans"/>
              </a:rPr>
              <a:t>K</a:t>
            </a:r>
            <a:r>
              <a:rPr b="0" lang="en-GB" sz="1800" spc="-1" strike="noStrike">
                <a:solidFill>
                  <a:srgbClr val="000000"/>
                </a:solidFill>
                <a:latin typeface="Times New Roman"/>
                <a:ea typeface="DejaVu Sans"/>
              </a:rPr>
              <a:t> scattering length will be:</a:t>
            </a:r>
            <a:r>
              <a:rPr b="0" lang="en-GB" sz="1800" spc="-1" strike="noStrike">
                <a:solidFill>
                  <a:srgbClr val="c00000"/>
                </a:solidFill>
                <a:latin typeface="Times New Roman"/>
                <a:ea typeface="DejaVu Sans"/>
              </a:rPr>
              <a:t> ~5%</a:t>
            </a:r>
            <a:endParaRPr b="0" lang="en-GB" sz="1800" spc="-1" strike="noStrike">
              <a:latin typeface="Arial"/>
            </a:endParaRPr>
          </a:p>
          <a:p>
            <a:pPr>
              <a:lnSpc>
                <a:spcPct val="150000"/>
              </a:lnSpc>
              <a:buNone/>
            </a:pPr>
            <a:r>
              <a:rPr b="0" lang="en-GB" sz="1800" spc="-1" strike="noStrike">
                <a:solidFill>
                  <a:srgbClr val="000000"/>
                </a:solidFill>
                <a:latin typeface="Times New Roman"/>
                <a:ea typeface="DejaVu Sans"/>
              </a:rPr>
              <a:t>The </a:t>
            </a:r>
            <a:r>
              <a:rPr b="0" lang="en-GB" sz="1800" spc="-1" strike="noStrike" u="sng">
                <a:solidFill>
                  <a:srgbClr val="000000"/>
                </a:solidFill>
                <a:uFillTx/>
                <a:latin typeface="Times New Roman"/>
                <a:ea typeface="DejaVu Sans"/>
              </a:rPr>
              <a:t>expected systematic error</a:t>
            </a:r>
            <a:r>
              <a:rPr b="0" lang="en-GB" sz="1800" spc="-1" strike="noStrike">
                <a:solidFill>
                  <a:srgbClr val="000000"/>
                </a:solidFill>
                <a:latin typeface="Times New Roman"/>
                <a:ea typeface="DejaVu Sans"/>
              </a:rPr>
              <a:t> will be at the level of </a:t>
            </a:r>
            <a:r>
              <a:rPr b="0" lang="en-GB" sz="1800" spc="-1" strike="noStrike">
                <a:solidFill>
                  <a:srgbClr val="c00000"/>
                </a:solidFill>
                <a:latin typeface="Times New Roman"/>
                <a:ea typeface="DejaVu Sans"/>
              </a:rPr>
              <a:t>2%</a:t>
            </a:r>
            <a:endParaRPr b="0" lang="en-GB" sz="1800" spc="-1" strike="noStrike">
              <a:latin typeface="Arial"/>
            </a:endParaRPr>
          </a:p>
          <a:p>
            <a:pPr>
              <a:lnSpc>
                <a:spcPct val="150000"/>
              </a:lnSpc>
              <a:buNone/>
            </a:pPr>
            <a:r>
              <a:rPr b="0" lang="en-GB" sz="1800" spc="-1" strike="noStrike">
                <a:solidFill>
                  <a:srgbClr val="000000"/>
                </a:solidFill>
                <a:latin typeface="Times New Roman"/>
                <a:ea typeface="DejaVu Sans"/>
              </a:rPr>
              <a:t>The </a:t>
            </a:r>
            <a:r>
              <a:rPr b="0" lang="en-GB" sz="1800" spc="-1" strike="noStrike" u="sng">
                <a:solidFill>
                  <a:srgbClr val="000000"/>
                </a:solidFill>
                <a:uFillTx/>
                <a:latin typeface="Times New Roman"/>
                <a:ea typeface="DejaVu Sans"/>
              </a:rPr>
              <a:t>expected number of </a:t>
            </a:r>
            <a:r>
              <a:rPr b="0" lang="el-GR" sz="1800" spc="-1" strike="noStrike" u="sng">
                <a:solidFill>
                  <a:srgbClr val="000000"/>
                </a:solidFill>
                <a:uFillTx/>
                <a:latin typeface="Times New Roman"/>
                <a:ea typeface="DejaVu Sans"/>
              </a:rPr>
              <a:t>π</a:t>
            </a:r>
            <a:r>
              <a:rPr b="0" lang="en-US" sz="1800" spc="-1" strike="noStrike" u="sng" baseline="30000">
                <a:solidFill>
                  <a:srgbClr val="000000"/>
                </a:solidFill>
                <a:uFillTx/>
                <a:latin typeface="Times New Roman"/>
                <a:ea typeface="DejaVu Sans"/>
              </a:rPr>
              <a:t>+</a:t>
            </a:r>
            <a:r>
              <a:rPr b="0" lang="el-GR" sz="1800" spc="-1" strike="noStrike" u="sng">
                <a:solidFill>
                  <a:srgbClr val="000000"/>
                </a:solidFill>
                <a:uFillTx/>
                <a:latin typeface="Times New Roman"/>
                <a:ea typeface="DejaVu Sans"/>
              </a:rPr>
              <a:t>π</a:t>
            </a:r>
            <a:r>
              <a:rPr b="0" lang="en-US" sz="1800" spc="-1" strike="noStrike" u="sng" baseline="30000">
                <a:solidFill>
                  <a:srgbClr val="000000"/>
                </a:solidFill>
                <a:uFillTx/>
                <a:latin typeface="Times New Roman"/>
                <a:ea typeface="DejaVu Sans"/>
              </a:rPr>
              <a:t>- </a:t>
            </a:r>
            <a:r>
              <a:rPr b="0" lang="en-US" sz="1800" spc="-1" strike="noStrike" u="sng">
                <a:solidFill>
                  <a:srgbClr val="000000"/>
                </a:solidFill>
                <a:uFillTx/>
                <a:latin typeface="Times New Roman"/>
                <a:ea typeface="DejaVu Sans"/>
              </a:rPr>
              <a:t>atomic pairs </a:t>
            </a:r>
            <a:r>
              <a:rPr b="0" i="1" lang="en-US" sz="1800" spc="-1" strike="noStrike" u="sng">
                <a:solidFill>
                  <a:srgbClr val="c00000"/>
                </a:solidFill>
                <a:uFillTx/>
                <a:latin typeface="Times New Roman"/>
                <a:ea typeface="DejaVu Sans"/>
              </a:rPr>
              <a:t>n</a:t>
            </a:r>
            <a:r>
              <a:rPr b="0" i="1" lang="en-US" sz="1800" spc="-1" strike="noStrike" u="sng" baseline="-25000">
                <a:solidFill>
                  <a:srgbClr val="c00000"/>
                </a:solidFill>
                <a:uFillTx/>
                <a:latin typeface="Times New Roman"/>
                <a:ea typeface="DejaVu Sans"/>
              </a:rPr>
              <a:t>A</a:t>
            </a:r>
            <a:r>
              <a:rPr b="0" lang="en-US" sz="1800" spc="-1" strike="noStrike" u="sng">
                <a:solidFill>
                  <a:srgbClr val="c00000"/>
                </a:solidFill>
                <a:uFillTx/>
                <a:latin typeface="Times New Roman"/>
                <a:ea typeface="DejaVu Sans"/>
              </a:rPr>
              <a:t>=400000 </a:t>
            </a:r>
            <a:endParaRPr b="0" lang="en-GB" sz="1800" spc="-1" strike="noStrike">
              <a:latin typeface="Arial"/>
            </a:endParaRPr>
          </a:p>
          <a:p>
            <a:pPr>
              <a:lnSpc>
                <a:spcPct val="150000"/>
              </a:lnSpc>
              <a:buNone/>
            </a:pPr>
            <a:r>
              <a:rPr b="0" lang="en-GB" sz="1800" spc="-1" strike="noStrike">
                <a:solidFill>
                  <a:srgbClr val="000000"/>
                </a:solidFill>
                <a:latin typeface="Times New Roman"/>
                <a:ea typeface="DejaVu Sans"/>
              </a:rPr>
              <a:t>The </a:t>
            </a:r>
            <a:r>
              <a:rPr b="0" lang="en-GB" sz="1800" spc="-1" strike="noStrike" u="sng">
                <a:solidFill>
                  <a:srgbClr val="000000"/>
                </a:solidFill>
                <a:uFillTx/>
                <a:latin typeface="Times New Roman"/>
                <a:ea typeface="DejaVu Sans"/>
              </a:rPr>
              <a:t>statistical precision</a:t>
            </a:r>
            <a:r>
              <a:rPr b="0" lang="en-GB" sz="1800" spc="-1" strike="noStrike">
                <a:solidFill>
                  <a:srgbClr val="000000"/>
                </a:solidFill>
                <a:latin typeface="Times New Roman"/>
                <a:ea typeface="DejaVu Sans"/>
              </a:rPr>
              <a:t> of the </a:t>
            </a:r>
            <a:r>
              <a:rPr b="0" i="1" lang="el-GR" sz="1800" spc="-1" strike="noStrike">
                <a:solidFill>
                  <a:srgbClr val="000000"/>
                </a:solidFill>
                <a:latin typeface="Times New Roman"/>
                <a:ea typeface="DejaVu Sans"/>
              </a:rPr>
              <a:t>π</a:t>
            </a:r>
            <a:r>
              <a:rPr b="0" i="1" lang="en-US" sz="1800" spc="-1" strike="noStrike" baseline="30000">
                <a:solidFill>
                  <a:srgbClr val="000000"/>
                </a:solidFill>
                <a:latin typeface="Times New Roman"/>
                <a:ea typeface="DejaVu Sans"/>
              </a:rPr>
              <a:t>+</a:t>
            </a:r>
            <a:r>
              <a:rPr b="0" i="1" lang="el-GR" sz="1800" spc="-1" strike="noStrike">
                <a:solidFill>
                  <a:srgbClr val="000000"/>
                </a:solidFill>
                <a:latin typeface="Times New Roman"/>
                <a:ea typeface="DejaVu Sans"/>
              </a:rPr>
              <a:t>π</a:t>
            </a:r>
            <a:r>
              <a:rPr b="0" i="1" lang="en-US" sz="1800" spc="-1" strike="noStrike" baseline="30000">
                <a:solidFill>
                  <a:srgbClr val="000000"/>
                </a:solidFill>
                <a:latin typeface="Times New Roman"/>
                <a:ea typeface="DejaVu Sans"/>
              </a:rPr>
              <a:t>-</a:t>
            </a:r>
            <a:r>
              <a:rPr b="0" lang="en-GB" sz="1800" spc="-1" strike="noStrike">
                <a:solidFill>
                  <a:srgbClr val="000000"/>
                </a:solidFill>
                <a:latin typeface="Times New Roman"/>
                <a:ea typeface="DejaVu Sans"/>
              </a:rPr>
              <a:t> scattering length will be: </a:t>
            </a:r>
            <a:r>
              <a:rPr b="0" lang="en-GB" sz="1800" spc="-1" strike="noStrike">
                <a:solidFill>
                  <a:srgbClr val="c00000"/>
                </a:solidFill>
                <a:latin typeface="Times New Roman"/>
                <a:ea typeface="DejaVu Sans"/>
              </a:rPr>
              <a:t>0.7%</a:t>
            </a:r>
            <a:endParaRPr b="0" lang="en-GB" sz="1800" spc="-1" strike="noStrike">
              <a:latin typeface="Arial"/>
            </a:endParaRPr>
          </a:p>
          <a:p>
            <a:pPr>
              <a:lnSpc>
                <a:spcPct val="150000"/>
              </a:lnSpc>
              <a:buNone/>
            </a:pPr>
            <a:r>
              <a:rPr b="0" lang="en-GB" sz="1800" spc="-1" strike="noStrike">
                <a:solidFill>
                  <a:srgbClr val="000000"/>
                </a:solidFill>
                <a:latin typeface="Times New Roman"/>
                <a:ea typeface="DejaVu Sans"/>
              </a:rPr>
              <a:t>The </a:t>
            </a:r>
            <a:r>
              <a:rPr b="0" lang="en-GB" sz="1800" spc="-1" strike="noStrike" u="sng">
                <a:solidFill>
                  <a:srgbClr val="000000"/>
                </a:solidFill>
                <a:uFillTx/>
                <a:latin typeface="Times New Roman"/>
                <a:ea typeface="DejaVu Sans"/>
              </a:rPr>
              <a:t>expected systematic error</a:t>
            </a:r>
            <a:r>
              <a:rPr b="0" lang="en-GB" sz="1800" spc="-1" strike="noStrike">
                <a:solidFill>
                  <a:srgbClr val="000000"/>
                </a:solidFill>
                <a:latin typeface="Times New Roman"/>
                <a:ea typeface="DejaVu Sans"/>
              </a:rPr>
              <a:t> will be at the level of </a:t>
            </a:r>
            <a:r>
              <a:rPr b="0" lang="en-GB" sz="1800" spc="-1" strike="noStrike">
                <a:solidFill>
                  <a:srgbClr val="c00000"/>
                </a:solidFill>
                <a:latin typeface="Times New Roman"/>
                <a:ea typeface="DejaVu Sans"/>
              </a:rPr>
              <a:t>2%</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4" name="TextBox 4"/>
          <p:cNvSpPr/>
          <p:nvPr/>
        </p:nvSpPr>
        <p:spPr>
          <a:xfrm>
            <a:off x="192600" y="775080"/>
            <a:ext cx="8706600" cy="196236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nSpc>
                <a:spcPct val="150000"/>
              </a:lnSpc>
              <a:buNone/>
            </a:pPr>
            <a:r>
              <a:rPr b="0" lang="en-US" sz="2400" spc="-1" strike="noStrike">
                <a:solidFill>
                  <a:srgbClr val="000000"/>
                </a:solidFill>
                <a:latin typeface="Times New Roman"/>
                <a:ea typeface="DejaVu Sans"/>
              </a:rPr>
              <a:t>The </a:t>
            </a:r>
            <a:r>
              <a:rPr b="0" i="1" lang="en-US" sz="2400" spc="-1" strike="noStrike">
                <a:solidFill>
                  <a:srgbClr val="000000"/>
                </a:solidFill>
                <a:latin typeface="Times New Roman"/>
                <a:ea typeface="DejaVu Sans"/>
              </a:rPr>
              <a:t>S-</a:t>
            </a:r>
            <a:r>
              <a:rPr b="0" lang="en-US" sz="2400" spc="-1" strike="noStrike">
                <a:solidFill>
                  <a:srgbClr val="000000"/>
                </a:solidFill>
                <a:latin typeface="Times New Roman"/>
                <a:ea typeface="DejaVu Sans"/>
              </a:rPr>
              <a:t>wave </a:t>
            </a:r>
            <a:r>
              <a:rPr b="0" i="1" lang="el-GR" sz="2400" spc="-1" strike="noStrike">
                <a:solidFill>
                  <a:srgbClr val="000000"/>
                </a:solidFill>
                <a:latin typeface="Times New Roman"/>
                <a:ea typeface="DejaVu Sans"/>
              </a:rPr>
              <a:t>π</a:t>
            </a:r>
            <a:r>
              <a:rPr b="0" i="1" lang="en-US" sz="2400" spc="-1" strike="noStrike">
                <a:solidFill>
                  <a:srgbClr val="000000"/>
                </a:solidFill>
                <a:latin typeface="Times New Roman"/>
                <a:ea typeface="DejaVu Sans"/>
              </a:rPr>
              <a:t>K </a:t>
            </a:r>
            <a:r>
              <a:rPr b="0" lang="en-US" sz="2400" spc="-1" strike="noStrike">
                <a:solidFill>
                  <a:srgbClr val="000000"/>
                </a:solidFill>
                <a:latin typeface="Times New Roman"/>
                <a:ea typeface="DejaVu Sans"/>
              </a:rPr>
              <a:t>scattering lengths </a:t>
            </a:r>
            <a:r>
              <a:rPr b="0" i="1" lang="en-US" sz="2400" spc="-1" strike="noStrike">
                <a:solidFill>
                  <a:srgbClr val="000000"/>
                </a:solidFill>
                <a:latin typeface="Times New Roman"/>
                <a:ea typeface="DejaVu Sans"/>
              </a:rPr>
              <a:t>a</a:t>
            </a:r>
            <a:r>
              <a:rPr b="0" lang="en-US" sz="2400" spc="-1" strike="noStrike" baseline="-25000">
                <a:solidFill>
                  <a:srgbClr val="000000"/>
                </a:solidFill>
                <a:latin typeface="Times New Roman"/>
                <a:ea typeface="DejaVu Sans"/>
              </a:rPr>
              <a:t>1/2</a:t>
            </a:r>
            <a:r>
              <a:rPr b="0" lang="en-US" sz="2400" spc="-1" strike="noStrike">
                <a:solidFill>
                  <a:srgbClr val="000000"/>
                </a:solidFill>
                <a:latin typeface="Times New Roman"/>
                <a:ea typeface="DejaVu Sans"/>
              </a:rPr>
              <a:t> and </a:t>
            </a:r>
            <a:r>
              <a:rPr b="0" i="1" lang="en-US" sz="2400" spc="-1" strike="noStrike">
                <a:solidFill>
                  <a:srgbClr val="000000"/>
                </a:solidFill>
                <a:latin typeface="Times New Roman"/>
                <a:ea typeface="DejaVu Sans"/>
              </a:rPr>
              <a:t>a</a:t>
            </a:r>
            <a:r>
              <a:rPr b="0" lang="en-US" sz="2400" spc="-1" strike="noStrike" baseline="-25000">
                <a:solidFill>
                  <a:srgbClr val="000000"/>
                </a:solidFill>
                <a:latin typeface="Times New Roman"/>
                <a:ea typeface="DejaVu Sans"/>
              </a:rPr>
              <a:t>3/2</a:t>
            </a:r>
            <a:r>
              <a:rPr b="0" lang="en-US" sz="2400" spc="-1" strike="noStrike">
                <a:solidFill>
                  <a:srgbClr val="000000"/>
                </a:solidFill>
                <a:latin typeface="Times New Roman"/>
                <a:ea typeface="DejaVu Sans"/>
              </a:rPr>
              <a:t> in the chiral symmetry world are zero</a:t>
            </a:r>
            <a:r>
              <a:rPr b="0" lang="en-US" sz="1800" spc="-1" strike="noStrike">
                <a:solidFill>
                  <a:srgbClr val="000000"/>
                </a:solidFill>
                <a:latin typeface="Calibri"/>
                <a:ea typeface="DejaVu Sans"/>
              </a:rPr>
              <a:t>.</a:t>
            </a:r>
            <a:r>
              <a:rPr b="0" lang="en-US" sz="2400" spc="-1" strike="noStrike">
                <a:solidFill>
                  <a:srgbClr val="000000"/>
                </a:solidFill>
                <a:latin typeface="Times New Roman"/>
                <a:ea typeface="DejaVu Sans"/>
              </a:rPr>
              <a:t> Therefore the scattering length values </a:t>
            </a:r>
            <a:r>
              <a:rPr b="0" i="1" lang="en-US" sz="2400" spc="-1" strike="noStrike">
                <a:solidFill>
                  <a:srgbClr val="000000"/>
                </a:solidFill>
                <a:latin typeface="Times New Roman"/>
                <a:ea typeface="DejaVu Sans"/>
              </a:rPr>
              <a:t>a</a:t>
            </a:r>
            <a:r>
              <a:rPr b="0" lang="en-US" sz="2400" spc="-1" strike="noStrike" baseline="-25000">
                <a:solidFill>
                  <a:srgbClr val="000000"/>
                </a:solidFill>
                <a:latin typeface="Times New Roman"/>
                <a:ea typeface="DejaVu Sans"/>
              </a:rPr>
              <a:t>1/2</a:t>
            </a:r>
            <a:r>
              <a:rPr b="0" lang="en-US" sz="2400" spc="-1" strike="noStrike">
                <a:solidFill>
                  <a:srgbClr val="000000"/>
                </a:solidFill>
                <a:latin typeface="Times New Roman"/>
                <a:ea typeface="DejaVu Sans"/>
              </a:rPr>
              <a:t> and </a:t>
            </a:r>
            <a:r>
              <a:rPr b="0" i="1" lang="en-US" sz="2400" spc="-1" strike="noStrike">
                <a:solidFill>
                  <a:srgbClr val="000000"/>
                </a:solidFill>
                <a:latin typeface="Times New Roman"/>
                <a:ea typeface="DejaVu Sans"/>
              </a:rPr>
              <a:t>a</a:t>
            </a:r>
            <a:r>
              <a:rPr b="0" lang="en-US" sz="2400" spc="-1" strike="noStrike" baseline="-25000">
                <a:solidFill>
                  <a:srgbClr val="000000"/>
                </a:solidFill>
                <a:latin typeface="Times New Roman"/>
                <a:ea typeface="DejaVu Sans"/>
              </a:rPr>
              <a:t>3/2</a:t>
            </a:r>
            <a:r>
              <a:rPr b="0" lang="en-US" sz="2400" spc="-1" strike="noStrike">
                <a:solidFill>
                  <a:srgbClr val="000000"/>
                </a:solidFill>
                <a:latin typeface="Times New Roman"/>
                <a:ea typeface="DejaVu Sans"/>
              </a:rPr>
              <a:t> are very sensitive to the </a:t>
            </a:r>
            <a:r>
              <a:rPr b="0" lang="en-US" sz="2400" spc="-1" strike="noStrike">
                <a:solidFill>
                  <a:srgbClr val="000000"/>
                </a:solidFill>
                <a:latin typeface="Script MT Bold"/>
                <a:ea typeface="DejaVu Sans"/>
              </a:rPr>
              <a:t>L</a:t>
            </a:r>
            <a:r>
              <a:rPr b="0" lang="en-US" sz="2400" spc="-1" strike="noStrike" baseline="-25000">
                <a:solidFill>
                  <a:srgbClr val="000000"/>
                </a:solidFill>
                <a:latin typeface="Times New Roman"/>
                <a:ea typeface="DejaVu Sans"/>
              </a:rPr>
              <a:t>sym.br.</a:t>
            </a:r>
            <a:r>
              <a:rPr b="0" lang="en-US" sz="2400" spc="-1" strike="noStrike">
                <a:solidFill>
                  <a:srgbClr val="000000"/>
                </a:solidFill>
                <a:latin typeface="Times New Roman"/>
                <a:ea typeface="DejaVu Sans"/>
              </a:rPr>
              <a:t>(3).</a:t>
            </a:r>
            <a:endParaRPr b="0" lang="en-GB" sz="2400" spc="-1" strike="noStrike">
              <a:latin typeface="Arial"/>
            </a:endParaRPr>
          </a:p>
        </p:txBody>
      </p:sp>
      <p:sp>
        <p:nvSpPr>
          <p:cNvPr id="895" name="Date Placeholder 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CB9C2BB0-FDEE-47E7-A12E-E6BBC633203C}"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896"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52892307-C242-4A0E-BBA6-C06D499D9E95}"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897" name="TextBox 3"/>
          <p:cNvSpPr/>
          <p:nvPr/>
        </p:nvSpPr>
        <p:spPr>
          <a:xfrm>
            <a:off x="214200" y="2676600"/>
            <a:ext cx="8706600" cy="155268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nSpc>
                <a:spcPct val="100000"/>
              </a:lnSpc>
              <a:buNone/>
            </a:pPr>
            <a:r>
              <a:rPr b="0" lang="en-US" sz="2400" spc="-1" strike="noStrike">
                <a:solidFill>
                  <a:srgbClr val="000000"/>
                </a:solidFill>
                <a:latin typeface="Times New Roman"/>
                <a:ea typeface="DejaVu Sans"/>
              </a:rPr>
              <a:t>For Lattice QCD the </a:t>
            </a:r>
            <a:r>
              <a:rPr b="0" i="1" lang="el-GR" sz="2400" spc="-1" strike="noStrike">
                <a:solidFill>
                  <a:srgbClr val="000000"/>
                </a:solidFill>
                <a:latin typeface="Times New Roman"/>
                <a:ea typeface="DejaVu Sans"/>
              </a:rPr>
              <a:t>π</a:t>
            </a:r>
            <a:r>
              <a:rPr b="0" i="1" lang="en-US" sz="2400" spc="-1" strike="noStrike">
                <a:solidFill>
                  <a:srgbClr val="000000"/>
                </a:solidFill>
                <a:latin typeface="Times New Roman"/>
                <a:ea typeface="DejaVu Sans"/>
              </a:rPr>
              <a:t>K </a:t>
            </a:r>
            <a:r>
              <a:rPr b="0" lang="en-US" sz="2400" spc="-1" strike="noStrike">
                <a:solidFill>
                  <a:srgbClr val="000000"/>
                </a:solidFill>
                <a:latin typeface="Times New Roman"/>
                <a:ea typeface="DejaVu Sans"/>
              </a:rPr>
              <a:t>interaction at threshold is a relatively simple process. It gives </a:t>
            </a:r>
            <a:r>
              <a:rPr b="0" i="1" lang="el-GR" sz="2400" spc="-1" strike="noStrike">
                <a:solidFill>
                  <a:srgbClr val="000000"/>
                </a:solidFill>
                <a:latin typeface="Times New Roman"/>
                <a:ea typeface="DejaVu Sans"/>
              </a:rPr>
              <a:t>π</a:t>
            </a:r>
            <a:r>
              <a:rPr b="0" i="1" lang="en-US" sz="2400" spc="-1" strike="noStrike">
                <a:solidFill>
                  <a:srgbClr val="000000"/>
                </a:solidFill>
                <a:latin typeface="Times New Roman"/>
                <a:ea typeface="DejaVu Sans"/>
              </a:rPr>
              <a:t>K </a:t>
            </a:r>
            <a:r>
              <a:rPr b="0" lang="en-US" sz="2400" spc="-1" strike="noStrike">
                <a:solidFill>
                  <a:srgbClr val="000000"/>
                </a:solidFill>
                <a:latin typeface="Times New Roman"/>
                <a:ea typeface="DejaVu Sans"/>
              </a:rPr>
              <a:t>scattering length values with an average precision of </a:t>
            </a:r>
            <a:r>
              <a:rPr b="0" lang="en-US" sz="2400" spc="-1" strike="noStrike">
                <a:solidFill>
                  <a:srgbClr val="ff0000"/>
                </a:solidFill>
                <a:latin typeface="Times New Roman"/>
                <a:ea typeface="DejaVu Sans"/>
              </a:rPr>
              <a:t>5%.</a:t>
            </a:r>
            <a:endParaRPr b="0" lang="en-GB" sz="2400" spc="-1" strike="noStrike">
              <a:latin typeface="Arial"/>
            </a:endParaRPr>
          </a:p>
          <a:p>
            <a:pPr>
              <a:lnSpc>
                <a:spcPct val="100000"/>
              </a:lnSpc>
              <a:buNone/>
            </a:pPr>
            <a:r>
              <a:rPr b="0" lang="en-US" sz="2400" spc="-1" strike="noStrike">
                <a:solidFill>
                  <a:srgbClr val="ff0000"/>
                </a:solidFill>
                <a:latin typeface="Times New Roman"/>
                <a:ea typeface="DejaVu Sans"/>
              </a:rPr>
              <a:t>This precision will be improved in the near future.</a:t>
            </a:r>
            <a:endParaRPr b="0" lang="en-GB" sz="2400" spc="-1" strike="noStrike">
              <a:latin typeface="Arial"/>
            </a:endParaRPr>
          </a:p>
        </p:txBody>
      </p:sp>
      <p:sp>
        <p:nvSpPr>
          <p:cNvPr id="898" name="TextBox 17"/>
          <p:cNvSpPr/>
          <p:nvPr/>
        </p:nvSpPr>
        <p:spPr>
          <a:xfrm>
            <a:off x="175680" y="4466520"/>
            <a:ext cx="8723520" cy="1811160"/>
          </a:xfrm>
          <a:prstGeom prst="rect">
            <a:avLst/>
          </a:prstGeom>
          <a:solidFill>
            <a:srgbClr val="ffffff"/>
          </a:solidFill>
          <a:ln>
            <a:solidFill>
              <a:srgbClr val="c0504d"/>
            </a:solidFill>
            <a:round/>
          </a:ln>
        </p:spPr>
        <p:style>
          <a:lnRef idx="2">
            <a:schemeClr val="accent2"/>
          </a:lnRef>
          <a:fillRef idx="1">
            <a:schemeClr val="lt1"/>
          </a:fillRef>
          <a:effectRef idx="0">
            <a:schemeClr val="accent2"/>
          </a:effectRef>
          <a:fontRef idx="minor"/>
        </p:style>
        <p:txBody>
          <a:bodyPr lIns="90000" rIns="90000" tIns="45000" bIns="45000" anchor="t">
            <a:spAutoFit/>
          </a:bodyPr>
          <a:p>
            <a:pPr>
              <a:lnSpc>
                <a:spcPct val="150000"/>
              </a:lnSpc>
              <a:buNone/>
            </a:pPr>
            <a:r>
              <a:rPr b="0" lang="en-US" sz="2400" spc="-1" strike="noStrike">
                <a:solidFill>
                  <a:srgbClr val="000000"/>
                </a:solidFill>
                <a:latin typeface="Times New Roman"/>
                <a:ea typeface="DejaVu Sans"/>
              </a:rPr>
              <a:t>There is only one experimental data: </a:t>
            </a:r>
            <a:r>
              <a:rPr b="0" lang="en-US" sz="2400" spc="-1" strike="noStrike" u="sng">
                <a:solidFill>
                  <a:srgbClr val="000000"/>
                </a:solidFill>
                <a:uFillTx/>
                <a:latin typeface="Times New Roman"/>
                <a:ea typeface="DejaVu Sans"/>
              </a:rPr>
              <a:t>DIRAC collaboration </a:t>
            </a:r>
            <a:r>
              <a:rPr b="0" lang="en-US" sz="2400" spc="-1" strike="noStrike">
                <a:solidFill>
                  <a:srgbClr val="000000"/>
                </a:solidFill>
                <a:latin typeface="Times New Roman"/>
                <a:ea typeface="DejaVu Sans"/>
              </a:rPr>
              <a:t>observed 349±62 </a:t>
            </a:r>
            <a:r>
              <a:rPr b="0" i="1" lang="el-GR" sz="2400" spc="-1" strike="noStrike">
                <a:solidFill>
                  <a:srgbClr val="000000"/>
                </a:solidFill>
                <a:latin typeface="Times New Roman"/>
                <a:ea typeface="DejaVu Sans"/>
              </a:rPr>
              <a:t>π</a:t>
            </a:r>
            <a:r>
              <a:rPr b="0" i="1" lang="en-US" sz="2400" spc="-1" strike="noStrike">
                <a:solidFill>
                  <a:srgbClr val="000000"/>
                </a:solidFill>
                <a:latin typeface="Times New Roman"/>
                <a:ea typeface="DejaVu Sans"/>
              </a:rPr>
              <a:t>K</a:t>
            </a:r>
            <a:r>
              <a:rPr b="0" lang="en-US" sz="2400" spc="-1" strike="noStrike">
                <a:solidFill>
                  <a:srgbClr val="000000"/>
                </a:solidFill>
                <a:latin typeface="Times New Roman"/>
                <a:ea typeface="DejaVu Sans"/>
              </a:rPr>
              <a:t> atomic pairs</a:t>
            </a:r>
            <a:r>
              <a:rPr b="0" i="1" lang="en-US" sz="2400" spc="-1" strike="noStrike">
                <a:solidFill>
                  <a:srgbClr val="000000"/>
                </a:solidFill>
                <a:latin typeface="Times New Roman"/>
                <a:ea typeface="DejaVu Sans"/>
              </a:rPr>
              <a:t> </a:t>
            </a:r>
            <a:r>
              <a:rPr b="0" lang="en-US" sz="2400" spc="-1" strike="noStrike">
                <a:solidFill>
                  <a:srgbClr val="000000"/>
                </a:solidFill>
                <a:latin typeface="Times New Roman"/>
                <a:ea typeface="Times New Roman"/>
              </a:rPr>
              <a:t>(</a:t>
            </a:r>
            <a:r>
              <a:rPr b="0" i="1" lang="en-US" sz="2400" spc="-1" strike="noStrike">
                <a:solidFill>
                  <a:srgbClr val="000000"/>
                </a:solidFill>
                <a:latin typeface="Times New Roman"/>
                <a:ea typeface="Times New Roman"/>
              </a:rPr>
              <a:t>Phys.Rev.Lett</a:t>
            </a:r>
            <a:r>
              <a:rPr b="0" lang="en-US" sz="2400" spc="-1" strike="noStrike">
                <a:solidFill>
                  <a:srgbClr val="000000"/>
                </a:solidFill>
                <a:latin typeface="Times New Roman"/>
                <a:ea typeface="Times New Roman"/>
              </a:rPr>
              <a:t>. 2016) and measured </a:t>
            </a:r>
            <a:endParaRPr b="0" lang="en-GB" sz="2400" spc="-1" strike="noStrike">
              <a:latin typeface="Arial"/>
            </a:endParaRPr>
          </a:p>
          <a:p>
            <a:pPr>
              <a:lnSpc>
                <a:spcPct val="150000"/>
              </a:lnSpc>
              <a:buNone/>
            </a:pPr>
            <a:r>
              <a:rPr b="1" lang="en-US" sz="2400" spc="-1" strike="noStrike">
                <a:solidFill>
                  <a:srgbClr val="000000"/>
                </a:solidFill>
                <a:latin typeface="Times New Roman"/>
                <a:ea typeface="Times New Roman"/>
              </a:rPr>
              <a:t>|</a:t>
            </a:r>
            <a:r>
              <a:rPr b="1" i="1" lang="en-US" sz="2400" spc="-1" strike="noStrike">
                <a:solidFill>
                  <a:srgbClr val="000000"/>
                </a:solidFill>
                <a:latin typeface="Times New Roman"/>
                <a:ea typeface="Times New Roman"/>
              </a:rPr>
              <a:t>a</a:t>
            </a:r>
            <a:r>
              <a:rPr b="1" lang="en-US" sz="2400" spc="-1" strike="noStrike" baseline="-25000">
                <a:solidFill>
                  <a:srgbClr val="000000"/>
                </a:solidFill>
                <a:latin typeface="Times New Roman"/>
                <a:ea typeface="Times New Roman"/>
              </a:rPr>
              <a:t>1/2</a:t>
            </a:r>
            <a:r>
              <a:rPr b="1" lang="en-US" sz="2400" spc="-1" strike="noStrike">
                <a:solidFill>
                  <a:srgbClr val="000000"/>
                </a:solidFill>
                <a:latin typeface="Times New Roman"/>
                <a:ea typeface="Times New Roman"/>
              </a:rPr>
              <a:t>-</a:t>
            </a:r>
            <a:r>
              <a:rPr b="1" i="1" lang="en-US" sz="2400" spc="-1" strike="noStrike">
                <a:solidFill>
                  <a:srgbClr val="000000"/>
                </a:solidFill>
                <a:latin typeface="Times New Roman"/>
                <a:ea typeface="Times New Roman"/>
              </a:rPr>
              <a:t>a</a:t>
            </a:r>
            <a:r>
              <a:rPr b="1" lang="en-US" sz="2400" spc="-1" strike="noStrike" baseline="-25000">
                <a:solidFill>
                  <a:srgbClr val="000000"/>
                </a:solidFill>
                <a:latin typeface="Times New Roman"/>
                <a:ea typeface="Times New Roman"/>
              </a:rPr>
              <a:t>3/2</a:t>
            </a:r>
            <a:r>
              <a:rPr b="1" lang="en-US" sz="2400" spc="-1" strike="noStrike">
                <a:solidFill>
                  <a:srgbClr val="000000"/>
                </a:solidFill>
                <a:latin typeface="Times New Roman"/>
                <a:ea typeface="Times New Roman"/>
              </a:rPr>
              <a:t>|</a:t>
            </a:r>
            <a:r>
              <a:rPr b="0" lang="en-US" sz="2400" spc="-1" strike="noStrike">
                <a:solidFill>
                  <a:srgbClr val="000000"/>
                </a:solidFill>
                <a:latin typeface="Times New Roman"/>
                <a:ea typeface="Times New Roman"/>
              </a:rPr>
              <a:t> with an average precision of </a:t>
            </a:r>
            <a:r>
              <a:rPr b="0" lang="en-US" sz="2400" spc="-1" strike="noStrike">
                <a:solidFill>
                  <a:srgbClr val="ff0000"/>
                </a:solidFill>
                <a:latin typeface="Times New Roman"/>
                <a:ea typeface="Times New Roman"/>
              </a:rPr>
              <a:t>34% </a:t>
            </a:r>
            <a:r>
              <a:rPr b="0" lang="en-US" sz="2400" spc="-1" strike="noStrike">
                <a:solidFill>
                  <a:srgbClr val="000000"/>
                </a:solidFill>
                <a:latin typeface="Times New Roman"/>
                <a:ea typeface="Times New Roman"/>
              </a:rPr>
              <a:t>(</a:t>
            </a:r>
            <a:r>
              <a:rPr b="0" i="1" lang="en-US" sz="2400" spc="-1" strike="noStrike">
                <a:solidFill>
                  <a:srgbClr val="000000"/>
                </a:solidFill>
                <a:latin typeface="Times New Roman"/>
                <a:ea typeface="Times New Roman"/>
              </a:rPr>
              <a:t>Phys.Rev.D </a:t>
            </a:r>
            <a:r>
              <a:rPr b="0" lang="en-US" sz="2400" spc="-1" strike="noStrike">
                <a:solidFill>
                  <a:srgbClr val="000000"/>
                </a:solidFill>
                <a:latin typeface="Times New Roman"/>
                <a:ea typeface="Times New Roman"/>
              </a:rPr>
              <a:t>2017).</a:t>
            </a:r>
            <a:endParaRPr b="0" lang="en-GB" sz="2400" spc="-1" strike="noStrike">
              <a:latin typeface="Arial"/>
            </a:endParaRPr>
          </a:p>
        </p:txBody>
      </p:sp>
      <p:sp>
        <p:nvSpPr>
          <p:cNvPr id="899"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Measurement of the πK scattering length</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900" name="Group 48"/>
          <p:cNvGrpSpPr/>
          <p:nvPr/>
        </p:nvGrpSpPr>
        <p:grpSpPr>
          <a:xfrm>
            <a:off x="207000" y="1372320"/>
            <a:ext cx="4102560" cy="1872360"/>
            <a:chOff x="207000" y="1372320"/>
            <a:chExt cx="4102560" cy="1872360"/>
          </a:xfrm>
        </p:grpSpPr>
        <p:grpSp>
          <p:nvGrpSpPr>
            <p:cNvPr id="901" name="Group 43"/>
            <p:cNvGrpSpPr/>
            <p:nvPr/>
          </p:nvGrpSpPr>
          <p:grpSpPr>
            <a:xfrm>
              <a:off x="279000" y="1809360"/>
              <a:ext cx="3424320" cy="1105200"/>
              <a:chOff x="279000" y="1809360"/>
              <a:chExt cx="3424320" cy="1105200"/>
            </a:xfrm>
          </p:grpSpPr>
          <p:sp>
            <p:nvSpPr>
              <p:cNvPr id="902" name="Oval 1"/>
              <p:cNvSpPr/>
              <p:nvPr/>
            </p:nvSpPr>
            <p:spPr>
              <a:xfrm>
                <a:off x="2300400" y="2134080"/>
                <a:ext cx="420840" cy="444960"/>
              </a:xfrm>
              <a:prstGeom prst="ellipse">
                <a:avLst/>
              </a:prstGeom>
              <a:solidFill>
                <a:srgbClr val="ffff00"/>
              </a:solidFill>
              <a:ln>
                <a:noFill/>
              </a:ln>
              <a:effectLst>
                <a:innerShdw blurRad="190500" dir="1680000">
                  <a:srgbClr val="00b0f0"/>
                </a:innerShdw>
              </a:effectLst>
            </p:spPr>
            <p:style>
              <a:lnRef idx="2">
                <a:schemeClr val="accent1">
                  <a:shade val="50000"/>
                </a:schemeClr>
              </a:lnRef>
              <a:fillRef idx="1">
                <a:schemeClr val="accent1"/>
              </a:fillRef>
              <a:effectRef idx="0">
                <a:schemeClr val="accent1"/>
              </a:effectRef>
              <a:fontRef idx="minor"/>
            </p:style>
          </p:sp>
          <p:grpSp>
            <p:nvGrpSpPr>
              <p:cNvPr id="903" name="Group 12"/>
              <p:cNvGrpSpPr/>
              <p:nvPr/>
            </p:nvGrpSpPr>
            <p:grpSpPr>
              <a:xfrm>
                <a:off x="279000" y="1905480"/>
                <a:ext cx="2084760" cy="295560"/>
                <a:chOff x="279000" y="1905480"/>
                <a:chExt cx="2084760" cy="295560"/>
              </a:xfrm>
            </p:grpSpPr>
            <p:sp>
              <p:nvSpPr>
                <p:cNvPr id="904" name="Straight Connector 5"/>
                <p:cNvSpPr/>
                <p:nvPr/>
              </p:nvSpPr>
              <p:spPr>
                <a:xfrm>
                  <a:off x="784440" y="1905480"/>
                  <a:ext cx="866160" cy="360"/>
                </a:xfrm>
                <a:prstGeom prst="line">
                  <a:avLst/>
                </a:prstGeom>
                <a:ln w="25400">
                  <a:solidFill>
                    <a:srgbClr val="00b0f0"/>
                  </a:solidFill>
                  <a:round/>
                </a:ln>
              </p:spPr>
              <p:style>
                <a:lnRef idx="1">
                  <a:schemeClr val="accent1"/>
                </a:lnRef>
                <a:fillRef idx="0">
                  <a:schemeClr val="accent1"/>
                </a:fillRef>
                <a:effectRef idx="0">
                  <a:schemeClr val="accent1"/>
                </a:effectRef>
                <a:fontRef idx="minor"/>
              </p:style>
            </p:sp>
            <p:sp>
              <p:nvSpPr>
                <p:cNvPr id="905" name="Straight Arrow Connector 8"/>
                <p:cNvSpPr/>
                <p:nvPr/>
              </p:nvSpPr>
              <p:spPr>
                <a:xfrm>
                  <a:off x="279000" y="1905480"/>
                  <a:ext cx="493200" cy="360"/>
                </a:xfrm>
                <a:custGeom>
                  <a:avLst/>
                  <a:gdLst/>
                  <a:ahLst/>
                  <a:rect l="l" t="t" r="r" b="b"/>
                  <a:pathLst>
                    <a:path w="21600" h="21600">
                      <a:moveTo>
                        <a:pt x="0" y="0"/>
                      </a:moveTo>
                      <a:lnTo>
                        <a:pt x="21600" y="21600"/>
                      </a:lnTo>
                    </a:path>
                  </a:pathLst>
                </a:custGeom>
                <a:noFill/>
                <a:ln w="31750">
                  <a:solidFill>
                    <a:srgbClr val="00b0f0"/>
                  </a:solidFill>
                  <a:round/>
                  <a:tailEnd len="med" type="arrow" w="med"/>
                </a:ln>
              </p:spPr>
              <p:style>
                <a:lnRef idx="1">
                  <a:schemeClr val="accent1"/>
                </a:lnRef>
                <a:fillRef idx="0">
                  <a:schemeClr val="accent1"/>
                </a:fillRef>
                <a:effectRef idx="0">
                  <a:schemeClr val="accent1"/>
                </a:effectRef>
                <a:fontRef idx="minor"/>
              </p:style>
            </p:sp>
            <p:sp>
              <p:nvSpPr>
                <p:cNvPr id="906" name="Straight Connector 10"/>
                <p:cNvSpPr/>
                <p:nvPr/>
              </p:nvSpPr>
              <p:spPr>
                <a:xfrm>
                  <a:off x="1650600" y="1905480"/>
                  <a:ext cx="713160" cy="295560"/>
                </a:xfrm>
                <a:prstGeom prst="line">
                  <a:avLst/>
                </a:prstGeom>
                <a:ln w="25400">
                  <a:solidFill>
                    <a:srgbClr val="00b0f0"/>
                  </a:solidFill>
                  <a:round/>
                </a:ln>
              </p:spPr>
              <p:style>
                <a:lnRef idx="1">
                  <a:schemeClr val="accent1"/>
                </a:lnRef>
                <a:fillRef idx="0">
                  <a:schemeClr val="accent1"/>
                </a:fillRef>
                <a:effectRef idx="0">
                  <a:schemeClr val="accent1"/>
                </a:effectRef>
                <a:fontRef idx="minor"/>
              </p:style>
            </p:sp>
          </p:grpSp>
          <p:grpSp>
            <p:nvGrpSpPr>
              <p:cNvPr id="907" name="Group 13"/>
              <p:cNvGrpSpPr/>
              <p:nvPr/>
            </p:nvGrpSpPr>
            <p:grpSpPr>
              <a:xfrm>
                <a:off x="279000" y="2514960"/>
                <a:ext cx="2084760" cy="295920"/>
                <a:chOff x="279000" y="2514960"/>
                <a:chExt cx="2084760" cy="295920"/>
              </a:xfrm>
            </p:grpSpPr>
            <p:sp>
              <p:nvSpPr>
                <p:cNvPr id="908" name="Straight Connector 14"/>
                <p:cNvSpPr/>
                <p:nvPr/>
              </p:nvSpPr>
              <p:spPr>
                <a:xfrm>
                  <a:off x="784440" y="2810520"/>
                  <a:ext cx="866160" cy="360"/>
                </a:xfrm>
                <a:prstGeom prst="line">
                  <a:avLst/>
                </a:prstGeom>
                <a:ln w="25400">
                  <a:solidFill>
                    <a:srgbClr val="00b0f0"/>
                  </a:solidFill>
                  <a:round/>
                </a:ln>
              </p:spPr>
              <p:style>
                <a:lnRef idx="1">
                  <a:schemeClr val="accent1"/>
                </a:lnRef>
                <a:fillRef idx="0">
                  <a:schemeClr val="accent1"/>
                </a:fillRef>
                <a:effectRef idx="0">
                  <a:schemeClr val="accent1"/>
                </a:effectRef>
                <a:fontRef idx="minor"/>
              </p:style>
            </p:sp>
            <p:sp>
              <p:nvSpPr>
                <p:cNvPr id="909" name="Straight Arrow Connector 15"/>
                <p:cNvSpPr/>
                <p:nvPr/>
              </p:nvSpPr>
              <p:spPr>
                <a:xfrm flipV="1">
                  <a:off x="279000" y="2786400"/>
                  <a:ext cx="493200" cy="360"/>
                </a:xfrm>
                <a:custGeom>
                  <a:avLst/>
                  <a:gdLst/>
                  <a:ahLst/>
                  <a:rect l="l" t="t" r="r" b="b"/>
                  <a:pathLst>
                    <a:path w="21600" h="21600">
                      <a:moveTo>
                        <a:pt x="0" y="0"/>
                      </a:moveTo>
                      <a:lnTo>
                        <a:pt x="21600" y="21600"/>
                      </a:lnTo>
                    </a:path>
                  </a:pathLst>
                </a:custGeom>
                <a:noFill/>
                <a:ln w="31750">
                  <a:solidFill>
                    <a:srgbClr val="00b0f0"/>
                  </a:solidFill>
                  <a:round/>
                  <a:tailEnd len="med" type="arrow" w="med"/>
                </a:ln>
              </p:spPr>
              <p:style>
                <a:lnRef idx="1">
                  <a:schemeClr val="accent1"/>
                </a:lnRef>
                <a:fillRef idx="0">
                  <a:schemeClr val="accent1"/>
                </a:fillRef>
                <a:effectRef idx="0">
                  <a:schemeClr val="accent1"/>
                </a:effectRef>
                <a:fontRef idx="minor"/>
              </p:style>
            </p:sp>
            <p:sp>
              <p:nvSpPr>
                <p:cNvPr id="910" name="Straight Connector 16"/>
                <p:cNvSpPr/>
                <p:nvPr/>
              </p:nvSpPr>
              <p:spPr>
                <a:xfrm flipV="1">
                  <a:off x="1650600" y="2514960"/>
                  <a:ext cx="713160" cy="295560"/>
                </a:xfrm>
                <a:prstGeom prst="line">
                  <a:avLst/>
                </a:prstGeom>
                <a:ln w="25400">
                  <a:solidFill>
                    <a:srgbClr val="00b0f0"/>
                  </a:solidFill>
                  <a:round/>
                </a:ln>
              </p:spPr>
              <p:style>
                <a:lnRef idx="1">
                  <a:schemeClr val="accent1"/>
                </a:lnRef>
                <a:fillRef idx="0">
                  <a:schemeClr val="accent1"/>
                </a:fillRef>
                <a:effectRef idx="0">
                  <a:schemeClr val="accent1"/>
                </a:effectRef>
                <a:fontRef idx="minor"/>
              </p:style>
            </p:sp>
          </p:grpSp>
          <p:sp>
            <p:nvSpPr>
              <p:cNvPr id="911" name="Straight Arrow Connector 30"/>
              <p:cNvSpPr/>
              <p:nvPr/>
            </p:nvSpPr>
            <p:spPr>
              <a:xfrm flipV="1">
                <a:off x="2661480" y="1809000"/>
                <a:ext cx="1027440" cy="399240"/>
              </a:xfrm>
              <a:custGeom>
                <a:avLst/>
                <a:gdLst/>
                <a:ahLst/>
                <a:rect l="l" t="t" r="r" b="b"/>
                <a:pathLst>
                  <a:path w="21600" h="21600">
                    <a:moveTo>
                      <a:pt x="0" y="0"/>
                    </a:moveTo>
                    <a:lnTo>
                      <a:pt x="21600" y="21600"/>
                    </a:lnTo>
                  </a:path>
                </a:pathLst>
              </a:custGeom>
              <a:noFill/>
              <a:ln w="25400">
                <a:solidFill>
                  <a:srgbClr val="00b0f0"/>
                </a:solidFill>
                <a:round/>
                <a:tailEnd len="med" type="arrow" w="med"/>
              </a:ln>
            </p:spPr>
            <p:style>
              <a:lnRef idx="1">
                <a:schemeClr val="accent1"/>
              </a:lnRef>
              <a:fillRef idx="0">
                <a:schemeClr val="accent1"/>
              </a:fillRef>
              <a:effectRef idx="0">
                <a:schemeClr val="accent1"/>
              </a:effectRef>
              <a:fontRef idx="minor"/>
            </p:style>
          </p:sp>
          <p:sp>
            <p:nvSpPr>
              <p:cNvPr id="912" name="Straight Arrow Connector 32"/>
              <p:cNvSpPr/>
              <p:nvPr/>
            </p:nvSpPr>
            <p:spPr>
              <a:xfrm>
                <a:off x="2675880" y="2515320"/>
                <a:ext cx="1027440" cy="399240"/>
              </a:xfrm>
              <a:custGeom>
                <a:avLst/>
                <a:gdLst/>
                <a:ahLst/>
                <a:rect l="l" t="t" r="r" b="b"/>
                <a:pathLst>
                  <a:path w="21600" h="21600">
                    <a:moveTo>
                      <a:pt x="0" y="0"/>
                    </a:moveTo>
                    <a:lnTo>
                      <a:pt x="21600" y="21600"/>
                    </a:lnTo>
                  </a:path>
                </a:pathLst>
              </a:custGeom>
              <a:noFill/>
              <a:ln w="25400">
                <a:solidFill>
                  <a:srgbClr val="00b0f0"/>
                </a:solidFill>
                <a:round/>
                <a:tailEnd len="med" type="arrow" w="med"/>
              </a:ln>
            </p:spPr>
            <p:style>
              <a:lnRef idx="1">
                <a:schemeClr val="accent1"/>
              </a:lnRef>
              <a:fillRef idx="0">
                <a:schemeClr val="accent1"/>
              </a:fillRef>
              <a:effectRef idx="0">
                <a:schemeClr val="accent1"/>
              </a:effectRef>
              <a:fontRef idx="minor"/>
            </p:style>
          </p:sp>
          <p:grpSp>
            <p:nvGrpSpPr>
              <p:cNvPr id="913" name="Group 42"/>
              <p:cNvGrpSpPr/>
              <p:nvPr/>
            </p:nvGrpSpPr>
            <p:grpSpPr>
              <a:xfrm>
                <a:off x="856800" y="1905480"/>
                <a:ext cx="564120" cy="887040"/>
                <a:chOff x="856800" y="1905480"/>
                <a:chExt cx="564120" cy="887040"/>
              </a:xfrm>
            </p:grpSpPr>
            <p:sp>
              <p:nvSpPr>
                <p:cNvPr id="914" name="Freeform 38"/>
                <p:cNvSpPr/>
                <p:nvPr/>
              </p:nvSpPr>
              <p:spPr>
                <a:xfrm>
                  <a:off x="856800" y="1905480"/>
                  <a:ext cx="116640" cy="887040"/>
                </a:xfrm>
                <a:custGeom>
                  <a:avLst/>
                  <a:gdLst/>
                  <a:ahLst/>
                  <a:rect l="l" t="t" r="r" b="b"/>
                  <a:pathLst>
                    <a:path w="1859342" h="5471160">
                      <a:moveTo>
                        <a:pt x="899192" y="0"/>
                      </a:moveTo>
                      <a:cubicBezTo>
                        <a:pt x="1376712" y="151130"/>
                        <a:pt x="1854232" y="302260"/>
                        <a:pt x="1859312" y="457200"/>
                      </a:cubicBezTo>
                      <a:cubicBezTo>
                        <a:pt x="1864392" y="612140"/>
                        <a:pt x="1237012" y="779780"/>
                        <a:pt x="929672" y="929640"/>
                      </a:cubicBezTo>
                      <a:cubicBezTo>
                        <a:pt x="622332" y="1079500"/>
                        <a:pt x="15272" y="1206500"/>
                        <a:pt x="15272" y="1356360"/>
                      </a:cubicBezTo>
                      <a:cubicBezTo>
                        <a:pt x="15272" y="1506220"/>
                        <a:pt x="624872" y="1678940"/>
                        <a:pt x="929672" y="1828800"/>
                      </a:cubicBezTo>
                      <a:cubicBezTo>
                        <a:pt x="1234472" y="1978660"/>
                        <a:pt x="1849152" y="2100580"/>
                        <a:pt x="1844072" y="2255520"/>
                      </a:cubicBezTo>
                      <a:cubicBezTo>
                        <a:pt x="1838992" y="2410460"/>
                        <a:pt x="1206532" y="2600960"/>
                        <a:pt x="899192" y="2758440"/>
                      </a:cubicBezTo>
                      <a:cubicBezTo>
                        <a:pt x="591852" y="2915920"/>
                        <a:pt x="-5048" y="3053080"/>
                        <a:pt x="32" y="3200400"/>
                      </a:cubicBezTo>
                      <a:cubicBezTo>
                        <a:pt x="5112" y="3347720"/>
                        <a:pt x="929672" y="3642360"/>
                        <a:pt x="929672" y="3642360"/>
                      </a:cubicBezTo>
                      <a:cubicBezTo>
                        <a:pt x="1237012" y="3789680"/>
                        <a:pt x="1844072" y="3931920"/>
                        <a:pt x="1844072" y="4084320"/>
                      </a:cubicBezTo>
                      <a:cubicBezTo>
                        <a:pt x="1844072" y="4236720"/>
                        <a:pt x="929672" y="4556760"/>
                        <a:pt x="929672" y="4556760"/>
                      </a:cubicBezTo>
                      <a:cubicBezTo>
                        <a:pt x="622332" y="4714240"/>
                        <a:pt x="-2508" y="4876800"/>
                        <a:pt x="32" y="5029200"/>
                      </a:cubicBezTo>
                      <a:cubicBezTo>
                        <a:pt x="2572" y="5181600"/>
                        <a:pt x="473742" y="5326380"/>
                        <a:pt x="944912" y="5471160"/>
                      </a:cubicBezTo>
                    </a:path>
                  </a:pathLst>
                </a:cu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915" name="Freeform 39"/>
                <p:cNvSpPr/>
                <p:nvPr/>
              </p:nvSpPr>
              <p:spPr>
                <a:xfrm>
                  <a:off x="1087560" y="1905480"/>
                  <a:ext cx="116640" cy="887040"/>
                </a:xfrm>
                <a:custGeom>
                  <a:avLst/>
                  <a:gdLst/>
                  <a:ahLst/>
                  <a:rect l="l" t="t" r="r" b="b"/>
                  <a:pathLst>
                    <a:path w="1859342" h="5471160">
                      <a:moveTo>
                        <a:pt x="899192" y="0"/>
                      </a:moveTo>
                      <a:cubicBezTo>
                        <a:pt x="1376712" y="151130"/>
                        <a:pt x="1854232" y="302260"/>
                        <a:pt x="1859312" y="457200"/>
                      </a:cubicBezTo>
                      <a:cubicBezTo>
                        <a:pt x="1864392" y="612140"/>
                        <a:pt x="1237012" y="779780"/>
                        <a:pt x="929672" y="929640"/>
                      </a:cubicBezTo>
                      <a:cubicBezTo>
                        <a:pt x="622332" y="1079500"/>
                        <a:pt x="15272" y="1206500"/>
                        <a:pt x="15272" y="1356360"/>
                      </a:cubicBezTo>
                      <a:cubicBezTo>
                        <a:pt x="15272" y="1506220"/>
                        <a:pt x="624872" y="1678940"/>
                        <a:pt x="929672" y="1828800"/>
                      </a:cubicBezTo>
                      <a:cubicBezTo>
                        <a:pt x="1234472" y="1978660"/>
                        <a:pt x="1849152" y="2100580"/>
                        <a:pt x="1844072" y="2255520"/>
                      </a:cubicBezTo>
                      <a:cubicBezTo>
                        <a:pt x="1838992" y="2410460"/>
                        <a:pt x="1206532" y="2600960"/>
                        <a:pt x="899192" y="2758440"/>
                      </a:cubicBezTo>
                      <a:cubicBezTo>
                        <a:pt x="591852" y="2915920"/>
                        <a:pt x="-5048" y="3053080"/>
                        <a:pt x="32" y="3200400"/>
                      </a:cubicBezTo>
                      <a:cubicBezTo>
                        <a:pt x="5112" y="3347720"/>
                        <a:pt x="929672" y="3642360"/>
                        <a:pt x="929672" y="3642360"/>
                      </a:cubicBezTo>
                      <a:cubicBezTo>
                        <a:pt x="1237012" y="3789680"/>
                        <a:pt x="1844072" y="3931920"/>
                        <a:pt x="1844072" y="4084320"/>
                      </a:cubicBezTo>
                      <a:cubicBezTo>
                        <a:pt x="1844072" y="4236720"/>
                        <a:pt x="929672" y="4556760"/>
                        <a:pt x="929672" y="4556760"/>
                      </a:cubicBezTo>
                      <a:cubicBezTo>
                        <a:pt x="622332" y="4714240"/>
                        <a:pt x="-2508" y="4876800"/>
                        <a:pt x="32" y="5029200"/>
                      </a:cubicBezTo>
                      <a:cubicBezTo>
                        <a:pt x="2572" y="5181600"/>
                        <a:pt x="473742" y="5326380"/>
                        <a:pt x="944912" y="5471160"/>
                      </a:cubicBezTo>
                    </a:path>
                  </a:pathLst>
                </a:cu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916" name="Freeform 40"/>
                <p:cNvSpPr/>
                <p:nvPr/>
              </p:nvSpPr>
              <p:spPr>
                <a:xfrm>
                  <a:off x="1304280" y="1905480"/>
                  <a:ext cx="116640" cy="887040"/>
                </a:xfrm>
                <a:custGeom>
                  <a:avLst/>
                  <a:gdLst/>
                  <a:ahLst/>
                  <a:rect l="l" t="t" r="r" b="b"/>
                  <a:pathLst>
                    <a:path w="1859342" h="5471160">
                      <a:moveTo>
                        <a:pt x="899192" y="0"/>
                      </a:moveTo>
                      <a:cubicBezTo>
                        <a:pt x="1376712" y="151130"/>
                        <a:pt x="1854232" y="302260"/>
                        <a:pt x="1859312" y="457200"/>
                      </a:cubicBezTo>
                      <a:cubicBezTo>
                        <a:pt x="1864392" y="612140"/>
                        <a:pt x="1237012" y="779780"/>
                        <a:pt x="929672" y="929640"/>
                      </a:cubicBezTo>
                      <a:cubicBezTo>
                        <a:pt x="622332" y="1079500"/>
                        <a:pt x="15272" y="1206500"/>
                        <a:pt x="15272" y="1356360"/>
                      </a:cubicBezTo>
                      <a:cubicBezTo>
                        <a:pt x="15272" y="1506220"/>
                        <a:pt x="624872" y="1678940"/>
                        <a:pt x="929672" y="1828800"/>
                      </a:cubicBezTo>
                      <a:cubicBezTo>
                        <a:pt x="1234472" y="1978660"/>
                        <a:pt x="1849152" y="2100580"/>
                        <a:pt x="1844072" y="2255520"/>
                      </a:cubicBezTo>
                      <a:cubicBezTo>
                        <a:pt x="1838992" y="2410460"/>
                        <a:pt x="1206532" y="2600960"/>
                        <a:pt x="899192" y="2758440"/>
                      </a:cubicBezTo>
                      <a:cubicBezTo>
                        <a:pt x="591852" y="2915920"/>
                        <a:pt x="-5048" y="3053080"/>
                        <a:pt x="32" y="3200400"/>
                      </a:cubicBezTo>
                      <a:cubicBezTo>
                        <a:pt x="5112" y="3347720"/>
                        <a:pt x="929672" y="3642360"/>
                        <a:pt x="929672" y="3642360"/>
                      </a:cubicBezTo>
                      <a:cubicBezTo>
                        <a:pt x="1237012" y="3789680"/>
                        <a:pt x="1844072" y="3931920"/>
                        <a:pt x="1844072" y="4084320"/>
                      </a:cubicBezTo>
                      <a:cubicBezTo>
                        <a:pt x="1844072" y="4236720"/>
                        <a:pt x="929672" y="4556760"/>
                        <a:pt x="929672" y="4556760"/>
                      </a:cubicBezTo>
                      <a:cubicBezTo>
                        <a:pt x="622332" y="4714240"/>
                        <a:pt x="-2508" y="4876800"/>
                        <a:pt x="32" y="5029200"/>
                      </a:cubicBezTo>
                      <a:cubicBezTo>
                        <a:pt x="2572" y="5181600"/>
                        <a:pt x="473742" y="5326380"/>
                        <a:pt x="944912" y="5471160"/>
                      </a:cubicBezTo>
                    </a:path>
                  </a:pathLst>
                </a:custGeom>
                <a:noFill/>
                <a:ln>
                  <a:solidFill>
                    <a:srgbClr val="ff0000"/>
                  </a:solidFill>
                  <a:round/>
                </a:ln>
              </p:spPr>
              <p:style>
                <a:lnRef idx="2">
                  <a:schemeClr val="accent1">
                    <a:shade val="50000"/>
                  </a:schemeClr>
                </a:lnRef>
                <a:fillRef idx="1">
                  <a:schemeClr val="accent1"/>
                </a:fillRef>
                <a:effectRef idx="0">
                  <a:schemeClr val="accent1"/>
                </a:effectRef>
                <a:fontRef idx="minor"/>
              </p:style>
            </p:sp>
          </p:grpSp>
        </p:grpSp>
        <p:sp>
          <p:nvSpPr>
            <p:cNvPr id="917" name="TextBox 44"/>
            <p:cNvSpPr/>
            <p:nvPr/>
          </p:nvSpPr>
          <p:spPr>
            <a:xfrm>
              <a:off x="207000" y="1372320"/>
              <a:ext cx="637560" cy="577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l-GR" sz="3200" spc="-1" strike="noStrike">
                  <a:solidFill>
                    <a:srgbClr val="000000"/>
                  </a:solidFill>
                  <a:latin typeface="Times New Roman"/>
                  <a:ea typeface="DejaVu Sans"/>
                </a:rPr>
                <a:t>π</a:t>
              </a:r>
              <a:r>
                <a:rPr b="0" lang="en-US" sz="3200" spc="-1" strike="noStrike" baseline="30000">
                  <a:solidFill>
                    <a:srgbClr val="000000"/>
                  </a:solidFill>
                  <a:latin typeface="Times New Roman"/>
                  <a:ea typeface="DejaVu Sans"/>
                </a:rPr>
                <a:t>+</a:t>
              </a:r>
              <a:endParaRPr b="0" lang="en-GB" sz="3200" spc="-1" strike="noStrike">
                <a:latin typeface="Arial"/>
              </a:endParaRPr>
            </a:p>
          </p:txBody>
        </p:sp>
        <p:sp>
          <p:nvSpPr>
            <p:cNvPr id="918" name="TextBox 45"/>
            <p:cNvSpPr/>
            <p:nvPr/>
          </p:nvSpPr>
          <p:spPr>
            <a:xfrm>
              <a:off x="207000" y="2667600"/>
              <a:ext cx="637560" cy="577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l-GR" sz="3200" spc="-1" strike="noStrike">
                  <a:solidFill>
                    <a:srgbClr val="000000"/>
                  </a:solidFill>
                  <a:latin typeface="Times New Roman"/>
                  <a:ea typeface="DejaVu Sans"/>
                </a:rPr>
                <a:t>π</a:t>
              </a:r>
              <a:r>
                <a:rPr b="0" lang="en-US" sz="3200" spc="-1" strike="noStrike" baseline="30000">
                  <a:solidFill>
                    <a:srgbClr val="000000"/>
                  </a:solidFill>
                  <a:latin typeface="Times New Roman"/>
                  <a:ea typeface="DejaVu Sans"/>
                </a:rPr>
                <a:t>-</a:t>
              </a:r>
              <a:endParaRPr b="0" lang="en-GB" sz="3200" spc="-1" strike="noStrike">
                <a:latin typeface="Arial"/>
              </a:endParaRPr>
            </a:p>
          </p:txBody>
        </p:sp>
        <p:sp>
          <p:nvSpPr>
            <p:cNvPr id="919" name="TextBox 46"/>
            <p:cNvSpPr/>
            <p:nvPr/>
          </p:nvSpPr>
          <p:spPr>
            <a:xfrm>
              <a:off x="3672000" y="1448280"/>
              <a:ext cx="637560" cy="577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l-GR" sz="3200" spc="-1" strike="noStrike">
                  <a:solidFill>
                    <a:srgbClr val="000000"/>
                  </a:solidFill>
                  <a:latin typeface="Times New Roman"/>
                  <a:ea typeface="DejaVu Sans"/>
                </a:rPr>
                <a:t>π</a:t>
              </a:r>
              <a:r>
                <a:rPr b="0" lang="en-US" sz="3200" spc="-1" strike="noStrike" baseline="30000">
                  <a:solidFill>
                    <a:srgbClr val="000000"/>
                  </a:solidFill>
                  <a:latin typeface="Times New Roman"/>
                  <a:ea typeface="DejaVu Sans"/>
                </a:rPr>
                <a:t>0</a:t>
              </a:r>
              <a:endParaRPr b="0" lang="en-GB" sz="3200" spc="-1" strike="noStrike">
                <a:latin typeface="Arial"/>
              </a:endParaRPr>
            </a:p>
          </p:txBody>
        </p:sp>
        <p:sp>
          <p:nvSpPr>
            <p:cNvPr id="920" name="TextBox 47"/>
            <p:cNvSpPr/>
            <p:nvPr/>
          </p:nvSpPr>
          <p:spPr>
            <a:xfrm>
              <a:off x="3672000" y="2667600"/>
              <a:ext cx="637560" cy="577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l-GR" sz="3200" spc="-1" strike="noStrike">
                  <a:solidFill>
                    <a:srgbClr val="000000"/>
                  </a:solidFill>
                  <a:latin typeface="Times New Roman"/>
                  <a:ea typeface="DejaVu Sans"/>
                </a:rPr>
                <a:t>π</a:t>
              </a:r>
              <a:r>
                <a:rPr b="0" lang="en-US" sz="3200" spc="-1" strike="noStrike" baseline="30000">
                  <a:solidFill>
                    <a:srgbClr val="000000"/>
                  </a:solidFill>
                  <a:latin typeface="Times New Roman"/>
                  <a:ea typeface="DejaVu Sans"/>
                </a:rPr>
                <a:t>0</a:t>
              </a:r>
              <a:endParaRPr b="0" lang="en-GB" sz="3200" spc="-1" strike="noStrike">
                <a:latin typeface="Arial"/>
              </a:endParaRPr>
            </a:p>
          </p:txBody>
        </p:sp>
      </p:grpSp>
      <p:sp>
        <p:nvSpPr>
          <p:cNvPr id="921" name="TextBox 56"/>
          <p:cNvSpPr/>
          <p:nvPr/>
        </p:nvSpPr>
        <p:spPr>
          <a:xfrm>
            <a:off x="0" y="621000"/>
            <a:ext cx="9056880" cy="9104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l-GR" sz="2200" spc="-1" strike="noStrike">
                <a:solidFill>
                  <a:srgbClr val="000000"/>
                </a:solidFill>
                <a:latin typeface="Times New Roman"/>
                <a:ea typeface="DejaVu Sans"/>
              </a:rPr>
              <a:t>π</a:t>
            </a:r>
            <a:r>
              <a:rPr b="0" lang="en-US" sz="2200" spc="-1" strike="noStrike" baseline="30000">
                <a:solidFill>
                  <a:srgbClr val="000000"/>
                </a:solidFill>
                <a:latin typeface="Times New Roman"/>
                <a:ea typeface="DejaVu Sans"/>
              </a:rPr>
              <a:t>+</a:t>
            </a:r>
            <a:r>
              <a:rPr b="0" lang="el-GR" sz="2200" spc="-1" strike="noStrike">
                <a:solidFill>
                  <a:srgbClr val="000000"/>
                </a:solidFill>
                <a:latin typeface="Times New Roman"/>
                <a:ea typeface="DejaVu Sans"/>
              </a:rPr>
              <a:t>π</a:t>
            </a:r>
            <a:r>
              <a:rPr b="0" lang="en-GB" sz="2200" spc="-1" strike="noStrike" baseline="30000">
                <a:solidFill>
                  <a:srgbClr val="000000"/>
                </a:solidFill>
                <a:latin typeface="Calibri"/>
                <a:ea typeface="DejaVu Sans"/>
              </a:rPr>
              <a:t>–</a:t>
            </a:r>
            <a:r>
              <a:rPr b="0" lang="en-US" sz="2200" spc="-1" strike="noStrike">
                <a:solidFill>
                  <a:srgbClr val="000000"/>
                </a:solidFill>
                <a:latin typeface="Times New Roman"/>
                <a:ea typeface="DejaVu Sans"/>
              </a:rPr>
              <a:t> atom (pionium) is a hydrogen-like atom consisting of </a:t>
            </a:r>
            <a:r>
              <a:rPr b="0" lang="el-GR" sz="2200" spc="-1" strike="noStrike">
                <a:solidFill>
                  <a:srgbClr val="000000"/>
                </a:solidFill>
                <a:latin typeface="Times New Roman"/>
                <a:ea typeface="DejaVu Sans"/>
              </a:rPr>
              <a:t>π</a:t>
            </a:r>
            <a:r>
              <a:rPr b="0" lang="en-US" sz="2200" spc="-1" strike="noStrike" baseline="30000">
                <a:solidFill>
                  <a:srgbClr val="000000"/>
                </a:solidFill>
                <a:latin typeface="Times New Roman"/>
                <a:ea typeface="DejaVu Sans"/>
              </a:rPr>
              <a:t>+</a:t>
            </a:r>
            <a:r>
              <a:rPr b="0" lang="en-US" sz="2200" spc="-1" strike="noStrike">
                <a:solidFill>
                  <a:srgbClr val="000000"/>
                </a:solidFill>
                <a:latin typeface="Times New Roman"/>
                <a:ea typeface="DejaVu Sans"/>
              </a:rPr>
              <a:t> and </a:t>
            </a:r>
            <a:r>
              <a:rPr b="0" lang="el-GR" sz="2200" spc="-1" strike="noStrike">
                <a:solidFill>
                  <a:srgbClr val="000000"/>
                </a:solidFill>
                <a:latin typeface="Times New Roman"/>
                <a:ea typeface="DejaVu Sans"/>
              </a:rPr>
              <a:t>π</a:t>
            </a:r>
            <a:r>
              <a:rPr b="0" lang="en-GB" sz="2200" spc="-1" strike="noStrike" baseline="30000">
                <a:solidFill>
                  <a:srgbClr val="000000"/>
                </a:solidFill>
                <a:latin typeface="Calibri"/>
                <a:ea typeface="DejaVu Sans"/>
              </a:rPr>
              <a:t>–</a:t>
            </a:r>
            <a:r>
              <a:rPr b="0" lang="en-US" sz="2200" spc="-1" strike="noStrike">
                <a:solidFill>
                  <a:srgbClr val="000000"/>
                </a:solidFill>
                <a:latin typeface="Times New Roman"/>
                <a:ea typeface="DejaVu Sans"/>
              </a:rPr>
              <a:t> mesons:</a:t>
            </a:r>
            <a:endParaRPr b="0" lang="en-GB" sz="2200" spc="-1" strike="noStrike">
              <a:latin typeface="Arial"/>
            </a:endParaRPr>
          </a:p>
          <a:p>
            <a:pPr algn="ctr">
              <a:lnSpc>
                <a:spcPct val="100000"/>
              </a:lnSpc>
              <a:buNone/>
            </a:pPr>
            <a:r>
              <a:rPr b="0" lang="en-US" sz="2800" spc="-1" strike="noStrike">
                <a:solidFill>
                  <a:srgbClr val="c00000"/>
                </a:solidFill>
                <a:latin typeface="Times New Roman"/>
                <a:ea typeface="DejaVu Sans"/>
              </a:rPr>
              <a:t>E</a:t>
            </a:r>
            <a:r>
              <a:rPr b="0" lang="en-US" sz="2800" spc="-1" strike="noStrike" baseline="-25000">
                <a:solidFill>
                  <a:srgbClr val="c00000"/>
                </a:solidFill>
                <a:latin typeface="Times New Roman"/>
                <a:ea typeface="DejaVu Sans"/>
              </a:rPr>
              <a:t>B </a:t>
            </a:r>
            <a:r>
              <a:rPr b="0" lang="en-US" sz="2800" spc="-1" strike="noStrike">
                <a:solidFill>
                  <a:srgbClr val="c00000"/>
                </a:solidFill>
                <a:latin typeface="Times New Roman"/>
                <a:ea typeface="DejaVu Sans"/>
              </a:rPr>
              <a:t>= -1.86 keV,</a:t>
            </a:r>
            <a:r>
              <a:rPr b="0" lang="en-US" sz="2800" spc="-1" strike="noStrike">
                <a:solidFill>
                  <a:srgbClr val="c00000"/>
                </a:solidFill>
                <a:latin typeface="Times New Roman"/>
                <a:ea typeface="DejaVu Sans"/>
              </a:rPr>
              <a:t>	</a:t>
            </a:r>
            <a:r>
              <a:rPr b="0" lang="en-US" sz="2800" spc="-1" strike="noStrike">
                <a:solidFill>
                  <a:srgbClr val="c00000"/>
                </a:solidFill>
                <a:latin typeface="Times New Roman"/>
                <a:ea typeface="DejaVu Sans"/>
              </a:rPr>
              <a:t>	</a:t>
            </a:r>
            <a:r>
              <a:rPr b="0" lang="en-US" sz="2800" spc="-1" strike="noStrike">
                <a:solidFill>
                  <a:srgbClr val="c00000"/>
                </a:solidFill>
                <a:latin typeface="Times New Roman"/>
                <a:ea typeface="DejaVu Sans"/>
              </a:rPr>
              <a:t>r</a:t>
            </a:r>
            <a:r>
              <a:rPr b="0" lang="en-US" sz="2800" spc="-1" strike="noStrike" baseline="-25000">
                <a:solidFill>
                  <a:srgbClr val="c00000"/>
                </a:solidFill>
                <a:latin typeface="Times New Roman"/>
                <a:ea typeface="DejaVu Sans"/>
              </a:rPr>
              <a:t>B </a:t>
            </a:r>
            <a:r>
              <a:rPr b="0" lang="en-US" sz="2800" spc="-1" strike="noStrike">
                <a:solidFill>
                  <a:srgbClr val="c00000"/>
                </a:solidFill>
                <a:latin typeface="Times New Roman"/>
                <a:ea typeface="DejaVu Sans"/>
              </a:rPr>
              <a:t>= 387 fm,</a:t>
            </a:r>
            <a:r>
              <a:rPr b="0" lang="en-US" sz="2800" spc="-1" strike="noStrike">
                <a:solidFill>
                  <a:srgbClr val="c00000"/>
                </a:solidFill>
                <a:latin typeface="Times New Roman"/>
                <a:ea typeface="DejaVu Sans"/>
              </a:rPr>
              <a:t>	</a:t>
            </a:r>
            <a:r>
              <a:rPr b="0" lang="en-US" sz="2800" spc="-1" strike="noStrike">
                <a:solidFill>
                  <a:srgbClr val="c00000"/>
                </a:solidFill>
                <a:latin typeface="Times New Roman"/>
                <a:ea typeface="DejaVu Sans"/>
              </a:rPr>
              <a:t>	</a:t>
            </a:r>
            <a:r>
              <a:rPr b="0" lang="en-US" sz="2800" spc="-1" strike="noStrike">
                <a:solidFill>
                  <a:srgbClr val="c00000"/>
                </a:solidFill>
                <a:latin typeface="Times New Roman"/>
                <a:ea typeface="DejaVu Sans"/>
              </a:rPr>
              <a:t>p</a:t>
            </a:r>
            <a:r>
              <a:rPr b="0" lang="en-US" sz="2800" spc="-1" strike="noStrike" baseline="-25000">
                <a:solidFill>
                  <a:srgbClr val="c00000"/>
                </a:solidFill>
                <a:latin typeface="Times New Roman"/>
                <a:ea typeface="DejaVu Sans"/>
              </a:rPr>
              <a:t>B</a:t>
            </a:r>
            <a:r>
              <a:rPr b="0" lang="en-US" sz="2800" spc="-1" strike="noStrike">
                <a:solidFill>
                  <a:srgbClr val="c00000"/>
                </a:solidFill>
                <a:latin typeface="Times New Roman"/>
                <a:ea typeface="DejaVu Sans"/>
              </a:rPr>
              <a:t> ≈ 0.5 MeV/c</a:t>
            </a:r>
            <a:endParaRPr b="0" lang="en-GB" sz="2800" spc="-1" strike="noStrike">
              <a:latin typeface="Arial"/>
            </a:endParaRPr>
          </a:p>
        </p:txBody>
      </p:sp>
      <p:grpSp>
        <p:nvGrpSpPr>
          <p:cNvPr id="922" name="Group 61"/>
          <p:cNvGrpSpPr/>
          <p:nvPr/>
        </p:nvGrpSpPr>
        <p:grpSpPr>
          <a:xfrm>
            <a:off x="4240440" y="1740600"/>
            <a:ext cx="4668120" cy="790200"/>
            <a:chOff x="4240440" y="1740600"/>
            <a:chExt cx="4668120" cy="790200"/>
          </a:xfrm>
        </p:grpSpPr>
        <p:sp>
          <p:nvSpPr>
            <p:cNvPr id="923" name="TextBox 57"/>
            <p:cNvSpPr/>
            <p:nvPr/>
          </p:nvSpPr>
          <p:spPr>
            <a:xfrm>
              <a:off x="4240440" y="1740600"/>
              <a:ext cx="4668120" cy="7902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300" spc="-1" strike="noStrike">
                  <a:solidFill>
                    <a:srgbClr val="000000"/>
                  </a:solidFill>
                  <a:latin typeface="Times New Roman"/>
                  <a:ea typeface="DejaVu Sans"/>
                </a:rPr>
                <a:t>The </a:t>
              </a:r>
              <a:r>
                <a:rPr b="0" lang="el-GR" sz="2300" spc="-1" strike="noStrike">
                  <a:solidFill>
                    <a:srgbClr val="000000"/>
                  </a:solidFill>
                  <a:latin typeface="Times New Roman"/>
                  <a:ea typeface="DejaVu Sans"/>
                </a:rPr>
                <a:t>π</a:t>
              </a:r>
              <a:r>
                <a:rPr b="0" lang="en-US" sz="2300" spc="-1" strike="noStrike" baseline="30000">
                  <a:solidFill>
                    <a:srgbClr val="000000"/>
                  </a:solidFill>
                  <a:latin typeface="Times New Roman"/>
                  <a:ea typeface="DejaVu Sans"/>
                </a:rPr>
                <a:t>+</a:t>
              </a:r>
              <a:r>
                <a:rPr b="0" lang="el-GR" sz="2300" spc="-1" strike="noStrike">
                  <a:solidFill>
                    <a:srgbClr val="000000"/>
                  </a:solidFill>
                  <a:latin typeface="Times New Roman"/>
                  <a:ea typeface="DejaVu Sans"/>
                </a:rPr>
                <a:t>π</a:t>
              </a:r>
              <a:r>
                <a:rPr b="0" lang="en-US" sz="2300" spc="-1" strike="noStrike" baseline="30000">
                  <a:solidFill>
                    <a:srgbClr val="000000"/>
                  </a:solidFill>
                  <a:latin typeface="Times New Roman"/>
                  <a:ea typeface="DejaVu Sans"/>
                </a:rPr>
                <a:t>-</a:t>
              </a:r>
              <a:r>
                <a:rPr b="0" lang="en-US" sz="2300" spc="-1" strike="noStrike">
                  <a:solidFill>
                    <a:srgbClr val="000000"/>
                  </a:solidFill>
                  <a:latin typeface="Times New Roman"/>
                  <a:ea typeface="DejaVu Sans"/>
                </a:rPr>
                <a:t> atom lifetime is dominated by the decay into </a:t>
              </a:r>
              <a:r>
                <a:rPr b="0" lang="el-GR" sz="2300" spc="-1" strike="noStrike">
                  <a:solidFill>
                    <a:srgbClr val="000000"/>
                  </a:solidFill>
                  <a:latin typeface="Times New Roman"/>
                  <a:ea typeface="DejaVu Sans"/>
                </a:rPr>
                <a:t>π</a:t>
              </a:r>
              <a:r>
                <a:rPr b="0" lang="en-US" sz="2300" spc="-1" strike="noStrike" baseline="30000">
                  <a:solidFill>
                    <a:srgbClr val="000000"/>
                  </a:solidFill>
                  <a:latin typeface="Times New Roman"/>
                  <a:ea typeface="DejaVu Sans"/>
                </a:rPr>
                <a:t>0</a:t>
              </a:r>
              <a:r>
                <a:rPr b="0" lang="en-US" sz="2300" spc="-1" strike="noStrike">
                  <a:solidFill>
                    <a:srgbClr val="000000"/>
                  </a:solidFill>
                  <a:latin typeface="Times New Roman"/>
                  <a:ea typeface="DejaVu Sans"/>
                </a:rPr>
                <a:t> </a:t>
              </a:r>
              <a:r>
                <a:rPr b="0" lang="el-GR" sz="2300" spc="-1" strike="noStrike">
                  <a:solidFill>
                    <a:srgbClr val="000000"/>
                  </a:solidFill>
                  <a:latin typeface="Times New Roman"/>
                  <a:ea typeface="DejaVu Sans"/>
                </a:rPr>
                <a:t>π</a:t>
              </a:r>
              <a:r>
                <a:rPr b="0" lang="en-US" sz="2300" spc="-1" strike="noStrike" baseline="30000">
                  <a:solidFill>
                    <a:srgbClr val="000000"/>
                  </a:solidFill>
                  <a:latin typeface="Times New Roman"/>
                  <a:ea typeface="DejaVu Sans"/>
                </a:rPr>
                <a:t>0</a:t>
              </a:r>
              <a:r>
                <a:rPr b="0" lang="en-US" sz="2300" spc="-1" strike="noStrike">
                  <a:solidFill>
                    <a:srgbClr val="000000"/>
                  </a:solidFill>
                  <a:latin typeface="Times New Roman"/>
                  <a:ea typeface="DejaVu Sans"/>
                </a:rPr>
                <a:t> mesons:</a:t>
              </a:r>
              <a:endParaRPr b="0" lang="en-GB" sz="2300" spc="-1" strike="noStrike">
                <a:latin typeface="Arial"/>
              </a:endParaRPr>
            </a:p>
          </p:txBody>
        </p:sp>
      </p:grpSp>
      <p:sp>
        <p:nvSpPr>
          <p:cNvPr id="924" name="TextBox 2"/>
          <p:cNvSpPr/>
          <p:nvPr/>
        </p:nvSpPr>
        <p:spPr>
          <a:xfrm>
            <a:off x="263520" y="4567320"/>
            <a:ext cx="7552440" cy="436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i="1" lang="en-US" sz="2000" spc="-1" strike="noStrike">
                <a:solidFill>
                  <a:srgbClr val="000000"/>
                </a:solidFill>
                <a:latin typeface="Times New Roman"/>
                <a:ea typeface="DejaVu Sans"/>
              </a:rPr>
              <a:t>a</a:t>
            </a:r>
            <a:r>
              <a:rPr b="0" lang="en-US" sz="2000" spc="-1" strike="noStrike" baseline="-25000">
                <a:solidFill>
                  <a:srgbClr val="000000"/>
                </a:solidFill>
                <a:latin typeface="Times New Roman"/>
                <a:ea typeface="DejaVu Sans"/>
              </a:rPr>
              <a:t>0</a:t>
            </a:r>
            <a:r>
              <a:rPr b="0" lang="en-US" sz="2000" spc="-1" strike="noStrike">
                <a:solidFill>
                  <a:srgbClr val="000000"/>
                </a:solidFill>
                <a:latin typeface="Times New Roman"/>
                <a:ea typeface="DejaVu Sans"/>
              </a:rPr>
              <a:t> and </a:t>
            </a:r>
            <a:r>
              <a:rPr b="0" i="1" lang="en-US" sz="2000" spc="-1" strike="noStrike">
                <a:solidFill>
                  <a:srgbClr val="000000"/>
                </a:solidFill>
                <a:latin typeface="Times New Roman"/>
                <a:ea typeface="DejaVu Sans"/>
              </a:rPr>
              <a:t>a</a:t>
            </a:r>
            <a:r>
              <a:rPr b="0" lang="en-US" sz="2000" spc="-1" strike="noStrike" baseline="-25000">
                <a:solidFill>
                  <a:srgbClr val="000000"/>
                </a:solidFill>
                <a:latin typeface="Times New Roman"/>
                <a:ea typeface="DejaVu Sans"/>
              </a:rPr>
              <a:t>2</a:t>
            </a:r>
            <a:r>
              <a:rPr b="0" lang="en-US" sz="2000" spc="-1" strike="noStrike">
                <a:solidFill>
                  <a:srgbClr val="000000"/>
                </a:solidFill>
                <a:latin typeface="Times New Roman"/>
                <a:ea typeface="DejaVu Sans"/>
              </a:rPr>
              <a:t> are the </a:t>
            </a:r>
            <a:r>
              <a:rPr b="0" lang="el-GR" sz="2000" spc="-1" strike="noStrike">
                <a:solidFill>
                  <a:srgbClr val="000000"/>
                </a:solidFill>
                <a:latin typeface="Times New Roman"/>
                <a:ea typeface="DejaVu Sans"/>
              </a:rPr>
              <a:t>ππ</a:t>
            </a:r>
            <a:r>
              <a:rPr b="0" lang="en-US" sz="2000" spc="-1" strike="noStrike">
                <a:solidFill>
                  <a:srgbClr val="000000"/>
                </a:solidFill>
                <a:latin typeface="Times New Roman"/>
                <a:ea typeface="DejaVu Sans"/>
              </a:rPr>
              <a:t> </a:t>
            </a:r>
            <a:r>
              <a:rPr b="0" i="1" lang="en-US" sz="2000" spc="-1" strike="noStrike">
                <a:solidFill>
                  <a:srgbClr val="000000"/>
                </a:solidFill>
                <a:latin typeface="Times New Roman"/>
                <a:ea typeface="DejaVu Sans"/>
              </a:rPr>
              <a:t>S</a:t>
            </a:r>
            <a:r>
              <a:rPr b="0" lang="en-US" sz="2000" spc="-1" strike="noStrike">
                <a:solidFill>
                  <a:srgbClr val="000000"/>
                </a:solidFill>
                <a:latin typeface="Times New Roman"/>
                <a:ea typeface="DejaVu Sans"/>
              </a:rPr>
              <a:t>-wave scattering lengths for isospin  I=0  and  I=2</a:t>
            </a:r>
            <a:r>
              <a:rPr b="0" lang="en-US" sz="1800" spc="-1" strike="noStrike">
                <a:solidFill>
                  <a:srgbClr val="000000"/>
                </a:solidFill>
                <a:latin typeface="Times New Roman"/>
                <a:ea typeface="DejaVu Sans"/>
              </a:rPr>
              <a:t>.</a:t>
            </a:r>
            <a:endParaRPr b="0" lang="en-GB" sz="1800" spc="-1" strike="noStrike">
              <a:latin typeface="Arial"/>
            </a:endParaRPr>
          </a:p>
        </p:txBody>
      </p:sp>
      <p:grpSp>
        <p:nvGrpSpPr>
          <p:cNvPr id="925" name="Group 28"/>
          <p:cNvGrpSpPr/>
          <p:nvPr/>
        </p:nvGrpSpPr>
        <p:grpSpPr>
          <a:xfrm>
            <a:off x="1122840" y="4889160"/>
            <a:ext cx="7302960" cy="1064880"/>
            <a:chOff x="1122840" y="4889160"/>
            <a:chExt cx="7302960" cy="1064880"/>
          </a:xfrm>
        </p:grpSpPr>
        <p:sp>
          <p:nvSpPr>
            <p:cNvPr id="926" name="Left Brace 6"/>
            <p:cNvSpPr/>
            <p:nvPr/>
          </p:nvSpPr>
          <p:spPr>
            <a:xfrm>
              <a:off x="1122840" y="5102640"/>
              <a:ext cx="140040" cy="765000"/>
            </a:xfrm>
            <a:prstGeom prst="leftBrace">
              <a:avLst>
                <a:gd name="adj1" fmla="val 8333"/>
                <a:gd name="adj2" fmla="val 50000"/>
              </a:avLst>
            </a:prstGeom>
            <a:noFill/>
            <a:ln w="28575">
              <a:solidFill>
                <a:srgbClr val="000000"/>
              </a:solidFill>
              <a:round/>
            </a:ln>
          </p:spPr>
          <p:style>
            <a:lnRef idx="1">
              <a:schemeClr val="accent1"/>
            </a:lnRef>
            <a:fillRef idx="0">
              <a:schemeClr val="accent1"/>
            </a:fillRef>
            <a:effectRef idx="0">
              <a:schemeClr val="accent1"/>
            </a:effectRef>
            <a:fontRef idx="minor"/>
          </p:style>
        </p:sp>
        <p:grpSp>
          <p:nvGrpSpPr>
            <p:cNvPr id="927" name="Group 25"/>
            <p:cNvGrpSpPr/>
            <p:nvPr/>
          </p:nvGrpSpPr>
          <p:grpSpPr>
            <a:xfrm>
              <a:off x="1275120" y="4889160"/>
              <a:ext cx="6053400" cy="561960"/>
              <a:chOff x="1275120" y="4889160"/>
              <a:chExt cx="6053400" cy="561960"/>
            </a:xfrm>
          </p:grpSpPr>
          <p:sp>
            <p:nvSpPr>
              <p:cNvPr id="928" name="TextBox 7"/>
              <p:cNvSpPr/>
              <p:nvPr/>
            </p:nvSpPr>
            <p:spPr>
              <a:xfrm>
                <a:off x="1275120" y="4904280"/>
                <a:ext cx="1740240" cy="546840"/>
              </a:xfrm>
              <a:prstGeom prst="rect">
                <a:avLst/>
              </a:prstGeom>
              <a:noFill/>
              <a:ln w="0">
                <a:noFill/>
              </a:ln>
            </p:spPr>
            <p:style>
              <a:lnRef idx="0"/>
              <a:fillRef idx="0"/>
              <a:effectRef idx="0"/>
              <a:fontRef idx="minor"/>
            </p:style>
            <p:txBody>
              <a:bodyPr lIns="90000" rIns="90000" tIns="45000" bIns="45000" anchor="t">
                <a:spAutoFit/>
              </a:bodyPr>
              <a:p>
                <a:pPr>
                  <a:lnSpc>
                    <a:spcPct val="150000"/>
                  </a:lnSpc>
                  <a:buNone/>
                </a:pPr>
                <a:r>
                  <a:rPr b="0" lang="en-US" sz="2000" spc="-1" strike="noStrike">
                    <a:solidFill>
                      <a:srgbClr val="000000"/>
                    </a:solidFill>
                    <a:latin typeface="Times New Roman"/>
                    <a:ea typeface="DejaVu Sans"/>
                  </a:rPr>
                  <a:t>≠ </a:t>
                </a:r>
                <a:r>
                  <a:rPr b="0" lang="en-US" sz="2000" spc="-1" strike="noStrike">
                    <a:solidFill>
                      <a:srgbClr val="000000"/>
                    </a:solidFill>
                    <a:latin typeface="Times New Roman"/>
                    <a:ea typeface="DejaVu Sans"/>
                  </a:rPr>
                  <a:t>0 for </a:t>
                </a:r>
                <a:r>
                  <a:rPr b="0" lang="en-US" sz="2000" spc="-1" strike="noStrike">
                    <a:solidFill>
                      <a:srgbClr val="000000"/>
                    </a:solidFill>
                    <a:latin typeface="Times New Roman"/>
                    <a:ea typeface="DejaVu Sans"/>
                  </a:rPr>
                  <a:t>	</a:t>
                </a:r>
                <a:r>
                  <a:rPr b="0" i="1" lang="en-US" sz="2000" spc="-1" strike="noStrike">
                    <a:solidFill>
                      <a:srgbClr val="1d0260"/>
                    </a:solidFill>
                    <a:latin typeface="Times New Roman"/>
                    <a:ea typeface="ＭＳ Ｐゴシック"/>
                  </a:rPr>
                  <a:t>l</a:t>
                </a:r>
                <a:r>
                  <a:rPr b="0" lang="en-US" sz="2000" spc="-1" strike="noStrike">
                    <a:solidFill>
                      <a:srgbClr val="000000"/>
                    </a:solidFill>
                    <a:latin typeface="Times New Roman"/>
                    <a:ea typeface="ＭＳ Ｐゴシック"/>
                  </a:rPr>
                  <a:t> = 0</a:t>
                </a:r>
                <a:endParaRPr b="0" lang="en-GB" sz="2000" spc="-1" strike="noStrike">
                  <a:latin typeface="Arial"/>
                </a:endParaRPr>
              </a:p>
            </p:txBody>
          </p:sp>
          <p:grpSp>
            <p:nvGrpSpPr>
              <p:cNvPr id="929" name="Group 21"/>
              <p:cNvGrpSpPr/>
              <p:nvPr/>
            </p:nvGrpSpPr>
            <p:grpSpPr>
              <a:xfrm>
                <a:off x="2991960" y="4889160"/>
                <a:ext cx="4336560" cy="551520"/>
                <a:chOff x="2991960" y="4889160"/>
                <a:chExt cx="4336560" cy="551520"/>
              </a:xfrm>
            </p:grpSpPr>
            <p:sp>
              <p:nvSpPr>
                <p:cNvPr id="930" name="TextBox 62"/>
                <p:cNvSpPr/>
                <p:nvPr/>
              </p:nvSpPr>
              <p:spPr>
                <a:xfrm>
                  <a:off x="2991960" y="4934880"/>
                  <a:ext cx="2282040" cy="5058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2400" spc="-1" strike="noStrike">
                      <a:solidFill>
                        <a:srgbClr val="000000"/>
                      </a:solidFill>
                      <a:latin typeface="Times New Roman"/>
                      <a:ea typeface="DejaVu Sans"/>
                    </a:rPr>
                    <a:t>A</a:t>
                  </a:r>
                  <a:r>
                    <a:rPr b="0" lang="en-US" sz="2400" spc="-1" strike="noStrike" baseline="-25000">
                      <a:solidFill>
                        <a:srgbClr val="000000"/>
                      </a:solidFill>
                      <a:latin typeface="Times New Roman"/>
                      <a:ea typeface="DejaVu Sans"/>
                    </a:rPr>
                    <a:t>2</a:t>
                  </a:r>
                  <a:r>
                    <a:rPr b="0" lang="el-GR" sz="2400" spc="-1" strike="noStrike" baseline="-25000">
                      <a:solidFill>
                        <a:srgbClr val="000000"/>
                      </a:solidFill>
                      <a:latin typeface="Times New Roman"/>
                      <a:ea typeface="DejaVu Sans"/>
                    </a:rPr>
                    <a:t>π</a:t>
                  </a:r>
                  <a:r>
                    <a:rPr b="0" lang="en-US" sz="2400" spc="-1" strike="noStrike">
                      <a:solidFill>
                        <a:srgbClr val="000000"/>
                      </a:solidFill>
                      <a:latin typeface="Times New Roman"/>
                      <a:ea typeface="DejaVu Sans"/>
                    </a:rPr>
                    <a:t>(1s, 2</a:t>
                  </a:r>
                  <a:r>
                    <a:rPr b="0" i="1" lang="en-US" sz="2400" spc="-1" strike="noStrike">
                      <a:solidFill>
                        <a:srgbClr val="000000"/>
                      </a:solidFill>
                      <a:latin typeface="Times New Roman"/>
                      <a:ea typeface="DejaVu Sans"/>
                    </a:rPr>
                    <a:t>s</a:t>
                  </a:r>
                  <a:r>
                    <a:rPr b="0" lang="en-US" sz="2400" spc="-1" strike="noStrike">
                      <a:solidFill>
                        <a:srgbClr val="000000"/>
                      </a:solidFill>
                      <a:latin typeface="Times New Roman"/>
                      <a:ea typeface="DejaVu Sans"/>
                    </a:rPr>
                    <a:t>,…, </a:t>
                  </a:r>
                  <a:r>
                    <a:rPr b="0" i="1" lang="en-US" sz="2400" spc="-1" strike="noStrike">
                      <a:solidFill>
                        <a:srgbClr val="000000"/>
                      </a:solidFill>
                      <a:latin typeface="Times New Roman"/>
                      <a:ea typeface="DejaVu Sans"/>
                    </a:rPr>
                    <a:t>ns</a:t>
                  </a:r>
                  <a:r>
                    <a:rPr b="0" lang="en-US" sz="2400" spc="-1" strike="noStrike">
                      <a:solidFill>
                        <a:srgbClr val="000000"/>
                      </a:solidFill>
                      <a:latin typeface="Times New Roman"/>
                      <a:ea typeface="DejaVu Sans"/>
                    </a:rPr>
                    <a:t>)</a:t>
                  </a:r>
                  <a:endParaRPr b="0" lang="en-GB" sz="2400" spc="-1" strike="noStrike">
                    <a:latin typeface="Arial"/>
                  </a:endParaRPr>
                </a:p>
              </p:txBody>
            </p:sp>
            <p:sp>
              <p:nvSpPr>
                <p:cNvPr id="931" name="Straight Arrow Connector 64"/>
                <p:cNvSpPr/>
                <p:nvPr/>
              </p:nvSpPr>
              <p:spPr>
                <a:xfrm>
                  <a:off x="5466240" y="5194080"/>
                  <a:ext cx="444960" cy="360"/>
                </a:xfrm>
                <a:custGeom>
                  <a:avLst/>
                  <a:gdLst/>
                  <a:ahLst/>
                  <a:rect l="l" t="t" r="r" b="b"/>
                  <a:pathLst>
                    <a:path w="21600" h="21600">
                      <a:moveTo>
                        <a:pt x="0" y="0"/>
                      </a:moveTo>
                      <a:lnTo>
                        <a:pt x="21600" y="21600"/>
                      </a:lnTo>
                    </a:path>
                  </a:pathLst>
                </a:custGeom>
                <a:noFill/>
                <a:ln w="25400">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932" name="Rectangle 20"/>
                <p:cNvSpPr/>
                <p:nvPr/>
              </p:nvSpPr>
              <p:spPr>
                <a:xfrm>
                  <a:off x="6045480" y="4889160"/>
                  <a:ext cx="128304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l-GR" sz="2400" spc="-1" strike="noStrike">
                      <a:solidFill>
                        <a:srgbClr val="000000"/>
                      </a:solidFill>
                      <a:latin typeface="Times New Roman"/>
                      <a:ea typeface="DejaVu Sans"/>
                    </a:rPr>
                    <a:t>π</a:t>
                  </a:r>
                  <a:r>
                    <a:rPr b="0" lang="en-US" sz="2400" spc="-1" strike="noStrike" baseline="30000">
                      <a:solidFill>
                        <a:srgbClr val="000000"/>
                      </a:solidFill>
                      <a:latin typeface="Times New Roman"/>
                      <a:ea typeface="DejaVu Sans"/>
                    </a:rPr>
                    <a:t>0</a:t>
                  </a:r>
                  <a:r>
                    <a:rPr b="0" lang="el-GR" sz="2400" spc="-1" strike="noStrike">
                      <a:solidFill>
                        <a:srgbClr val="000000"/>
                      </a:solidFill>
                      <a:latin typeface="Times New Roman"/>
                      <a:ea typeface="DejaVu Sans"/>
                    </a:rPr>
                    <a:t>π</a:t>
                  </a:r>
                  <a:r>
                    <a:rPr b="0" lang="en-US" sz="2400" spc="-1" strike="noStrike" baseline="30000">
                      <a:solidFill>
                        <a:srgbClr val="000000"/>
                      </a:solidFill>
                      <a:latin typeface="Times New Roman"/>
                      <a:ea typeface="DejaVu Sans"/>
                    </a:rPr>
                    <a:t>0</a:t>
                  </a:r>
                  <a:r>
                    <a:rPr b="0" lang="en-US" sz="2800" spc="-1" strike="noStrike">
                      <a:solidFill>
                        <a:srgbClr val="000000"/>
                      </a:solidFill>
                      <a:latin typeface="Times New Roman"/>
                      <a:ea typeface="DejaVu Sans"/>
                    </a:rPr>
                    <a:t> </a:t>
                  </a:r>
                  <a:endParaRPr b="0" lang="en-GB" sz="2800" spc="-1" strike="noStrike">
                    <a:latin typeface="Arial"/>
                  </a:endParaRPr>
                </a:p>
              </p:txBody>
            </p:sp>
          </p:grpSp>
        </p:grpSp>
        <p:grpSp>
          <p:nvGrpSpPr>
            <p:cNvPr id="933" name="Group 26"/>
            <p:cNvGrpSpPr/>
            <p:nvPr/>
          </p:nvGrpSpPr>
          <p:grpSpPr>
            <a:xfrm>
              <a:off x="1275120" y="5270040"/>
              <a:ext cx="7150680" cy="684000"/>
              <a:chOff x="1275120" y="5270040"/>
              <a:chExt cx="7150680" cy="684000"/>
            </a:xfrm>
          </p:grpSpPr>
          <p:grpSp>
            <p:nvGrpSpPr>
              <p:cNvPr id="934" name="Group 23"/>
              <p:cNvGrpSpPr/>
              <p:nvPr/>
            </p:nvGrpSpPr>
            <p:grpSpPr>
              <a:xfrm>
                <a:off x="2985840" y="5270040"/>
                <a:ext cx="5439960" cy="658440"/>
                <a:chOff x="2985840" y="5270040"/>
                <a:chExt cx="5439960" cy="658440"/>
              </a:xfrm>
            </p:grpSpPr>
            <p:sp>
              <p:nvSpPr>
                <p:cNvPr id="935" name="TextBox 9"/>
                <p:cNvSpPr/>
                <p:nvPr/>
              </p:nvSpPr>
              <p:spPr>
                <a:xfrm>
                  <a:off x="2985840" y="5422680"/>
                  <a:ext cx="1087200" cy="5058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2400" spc="-1" strike="noStrike">
                      <a:solidFill>
                        <a:srgbClr val="000000"/>
                      </a:solidFill>
                      <a:latin typeface="Times New Roman"/>
                      <a:ea typeface="DejaVu Sans"/>
                    </a:rPr>
                    <a:t>A</a:t>
                  </a:r>
                  <a:r>
                    <a:rPr b="0" lang="en-US" sz="2400" spc="-1" strike="noStrike" baseline="-25000">
                      <a:solidFill>
                        <a:srgbClr val="000000"/>
                      </a:solidFill>
                      <a:latin typeface="Times New Roman"/>
                      <a:ea typeface="DejaVu Sans"/>
                    </a:rPr>
                    <a:t>2</a:t>
                  </a:r>
                  <a:r>
                    <a:rPr b="0" lang="el-GR" sz="2400" spc="-1" strike="noStrike" baseline="-25000">
                      <a:solidFill>
                        <a:srgbClr val="000000"/>
                      </a:solidFill>
                      <a:latin typeface="Times New Roman"/>
                      <a:ea typeface="DejaVu Sans"/>
                    </a:rPr>
                    <a:t>π</a:t>
                  </a:r>
                  <a:r>
                    <a:rPr b="0" lang="en-US" sz="2400" spc="-1" strike="noStrike">
                      <a:solidFill>
                        <a:srgbClr val="000000"/>
                      </a:solidFill>
                      <a:latin typeface="Times New Roman"/>
                      <a:ea typeface="DejaVu Sans"/>
                    </a:rPr>
                    <a:t>(</a:t>
                  </a:r>
                  <a:r>
                    <a:rPr b="0" i="1" lang="en-US" sz="2400" spc="-1" strike="noStrike">
                      <a:solidFill>
                        <a:srgbClr val="000000"/>
                      </a:solidFill>
                      <a:latin typeface="Times New Roman"/>
                      <a:ea typeface="DejaVu Sans"/>
                    </a:rPr>
                    <a:t>np</a:t>
                  </a:r>
                  <a:r>
                    <a:rPr b="0" lang="en-US" sz="2400" spc="-1" strike="noStrike">
                      <a:solidFill>
                        <a:srgbClr val="000000"/>
                      </a:solidFill>
                      <a:latin typeface="Times New Roman"/>
                      <a:ea typeface="DejaVu Sans"/>
                    </a:rPr>
                    <a:t>)</a:t>
                  </a:r>
                  <a:endParaRPr b="0" lang="en-GB" sz="2400" spc="-1" strike="noStrike">
                    <a:latin typeface="Arial"/>
                  </a:endParaRPr>
                </a:p>
              </p:txBody>
            </p:sp>
            <p:sp>
              <p:nvSpPr>
                <p:cNvPr id="936" name="Straight Arrow Connector 17"/>
                <p:cNvSpPr/>
                <p:nvPr/>
              </p:nvSpPr>
              <p:spPr>
                <a:xfrm>
                  <a:off x="4033800" y="5727240"/>
                  <a:ext cx="444960" cy="360"/>
                </a:xfrm>
                <a:custGeom>
                  <a:avLst/>
                  <a:gdLst/>
                  <a:ahLst/>
                  <a:rect l="l" t="t" r="r" b="b"/>
                  <a:pathLst>
                    <a:path w="21600" h="21600">
                      <a:moveTo>
                        <a:pt x="0" y="0"/>
                      </a:moveTo>
                      <a:lnTo>
                        <a:pt x="21600" y="21600"/>
                      </a:lnTo>
                    </a:path>
                  </a:pathLst>
                </a:custGeom>
                <a:noFill/>
                <a:ln w="25400">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937" name="TextBox 22"/>
                <p:cNvSpPr/>
                <p:nvPr/>
              </p:nvSpPr>
              <p:spPr>
                <a:xfrm>
                  <a:off x="4036320" y="5270040"/>
                  <a:ext cx="31392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l-GR" sz="2400" spc="-1" strike="noStrike">
                      <a:solidFill>
                        <a:srgbClr val="000000"/>
                      </a:solidFill>
                      <a:latin typeface="Times New Roman"/>
                      <a:ea typeface="DejaVu Sans"/>
                    </a:rPr>
                    <a:t>γ</a:t>
                  </a:r>
                  <a:endParaRPr b="0" lang="en-GB" sz="2400" spc="-1" strike="noStrike">
                    <a:latin typeface="Arial"/>
                  </a:endParaRPr>
                </a:p>
              </p:txBody>
            </p:sp>
            <p:sp>
              <p:nvSpPr>
                <p:cNvPr id="938" name="TextBox 65"/>
                <p:cNvSpPr/>
                <p:nvPr/>
              </p:nvSpPr>
              <p:spPr>
                <a:xfrm>
                  <a:off x="4516920" y="5422680"/>
                  <a:ext cx="2588040" cy="5058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2400" spc="-1" strike="noStrike">
                      <a:solidFill>
                        <a:srgbClr val="000000"/>
                      </a:solidFill>
                      <a:latin typeface="Times New Roman"/>
                      <a:ea typeface="DejaVu Sans"/>
                    </a:rPr>
                    <a:t>A</a:t>
                  </a:r>
                  <a:r>
                    <a:rPr b="0" lang="en-US" sz="2400" spc="-1" strike="noStrike" baseline="-25000">
                      <a:solidFill>
                        <a:srgbClr val="000000"/>
                      </a:solidFill>
                      <a:latin typeface="Times New Roman"/>
                      <a:ea typeface="DejaVu Sans"/>
                    </a:rPr>
                    <a:t>2</a:t>
                  </a:r>
                  <a:r>
                    <a:rPr b="0" lang="el-GR" sz="2400" spc="-1" strike="noStrike" baseline="-25000">
                      <a:solidFill>
                        <a:srgbClr val="000000"/>
                      </a:solidFill>
                      <a:latin typeface="Times New Roman"/>
                      <a:ea typeface="DejaVu Sans"/>
                    </a:rPr>
                    <a:t>π</a:t>
                  </a:r>
                  <a:r>
                    <a:rPr b="0" lang="en-US" sz="2400" spc="-1" strike="noStrike">
                      <a:solidFill>
                        <a:srgbClr val="000000"/>
                      </a:solidFill>
                      <a:latin typeface="Times New Roman"/>
                      <a:ea typeface="DejaVu Sans"/>
                    </a:rPr>
                    <a:t>(1</a:t>
                  </a:r>
                  <a:r>
                    <a:rPr b="0" i="1" lang="en-US" sz="2400" spc="-1" strike="noStrike">
                      <a:solidFill>
                        <a:srgbClr val="000000"/>
                      </a:solidFill>
                      <a:latin typeface="Times New Roman"/>
                      <a:ea typeface="DejaVu Sans"/>
                    </a:rPr>
                    <a:t>s</a:t>
                  </a:r>
                  <a:r>
                    <a:rPr b="0" lang="en-US" sz="2400" spc="-1" strike="noStrike">
                      <a:solidFill>
                        <a:srgbClr val="000000"/>
                      </a:solidFill>
                      <a:latin typeface="Times New Roman"/>
                      <a:ea typeface="DejaVu Sans"/>
                    </a:rPr>
                    <a:t>, 2</a:t>
                  </a:r>
                  <a:r>
                    <a:rPr b="0" i="1" lang="en-US" sz="2400" spc="-1" strike="noStrike">
                      <a:solidFill>
                        <a:srgbClr val="000000"/>
                      </a:solidFill>
                      <a:latin typeface="Times New Roman"/>
                      <a:ea typeface="DejaVu Sans"/>
                    </a:rPr>
                    <a:t>s</a:t>
                  </a:r>
                  <a:r>
                    <a:rPr b="0" lang="en-US" sz="2400" spc="-1" strike="noStrike">
                      <a:solidFill>
                        <a:srgbClr val="000000"/>
                      </a:solidFill>
                      <a:latin typeface="Times New Roman"/>
                      <a:ea typeface="DejaVu Sans"/>
                    </a:rPr>
                    <a:t>,…(</a:t>
                  </a:r>
                  <a:r>
                    <a:rPr b="0" i="1" lang="en-US" sz="2400" spc="-1" strike="noStrike">
                      <a:solidFill>
                        <a:srgbClr val="000000"/>
                      </a:solidFill>
                      <a:latin typeface="Times New Roman"/>
                      <a:ea typeface="DejaVu Sans"/>
                    </a:rPr>
                    <a:t>n</a:t>
                  </a:r>
                  <a:r>
                    <a:rPr b="0" lang="en-US" sz="2400" spc="-1" strike="noStrike">
                      <a:solidFill>
                        <a:srgbClr val="000000"/>
                      </a:solidFill>
                      <a:latin typeface="Times New Roman"/>
                      <a:ea typeface="DejaVu Sans"/>
                    </a:rPr>
                    <a:t>-1)</a:t>
                  </a:r>
                  <a:r>
                    <a:rPr b="0" i="1" lang="en-US" sz="2400" spc="-1" strike="noStrike">
                      <a:solidFill>
                        <a:srgbClr val="000000"/>
                      </a:solidFill>
                      <a:latin typeface="Times New Roman"/>
                      <a:ea typeface="DejaVu Sans"/>
                    </a:rPr>
                    <a:t>s</a:t>
                  </a:r>
                  <a:r>
                    <a:rPr b="0" lang="en-US" sz="2400" spc="-1" strike="noStrike">
                      <a:solidFill>
                        <a:srgbClr val="000000"/>
                      </a:solidFill>
                      <a:latin typeface="Times New Roman"/>
                      <a:ea typeface="DejaVu Sans"/>
                    </a:rPr>
                    <a:t>)</a:t>
                  </a:r>
                  <a:endParaRPr b="0" lang="en-GB" sz="2400" spc="-1" strike="noStrike">
                    <a:latin typeface="Arial"/>
                  </a:endParaRPr>
                </a:p>
              </p:txBody>
            </p:sp>
            <p:sp>
              <p:nvSpPr>
                <p:cNvPr id="939" name="Straight Arrow Connector 66"/>
                <p:cNvSpPr/>
                <p:nvPr/>
              </p:nvSpPr>
              <p:spPr>
                <a:xfrm>
                  <a:off x="7142760" y="5651280"/>
                  <a:ext cx="444960" cy="360"/>
                </a:xfrm>
                <a:custGeom>
                  <a:avLst/>
                  <a:gdLst/>
                  <a:ahLst/>
                  <a:rect l="l" t="t" r="r" b="b"/>
                  <a:pathLst>
                    <a:path w="21600" h="21600">
                      <a:moveTo>
                        <a:pt x="0" y="0"/>
                      </a:moveTo>
                      <a:lnTo>
                        <a:pt x="21600" y="21600"/>
                      </a:lnTo>
                    </a:path>
                  </a:pathLst>
                </a:custGeom>
                <a:noFill/>
                <a:ln w="25400">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940" name="Rectangle 67"/>
                <p:cNvSpPr/>
                <p:nvPr/>
              </p:nvSpPr>
              <p:spPr>
                <a:xfrm>
                  <a:off x="7675920" y="5346360"/>
                  <a:ext cx="74988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l-GR" sz="2400" spc="-1" strike="noStrike">
                      <a:solidFill>
                        <a:srgbClr val="000000"/>
                      </a:solidFill>
                      <a:latin typeface="Times New Roman"/>
                      <a:ea typeface="DejaVu Sans"/>
                    </a:rPr>
                    <a:t>π</a:t>
                  </a:r>
                  <a:r>
                    <a:rPr b="0" lang="en-US" sz="2400" spc="-1" strike="noStrike" baseline="30000">
                      <a:solidFill>
                        <a:srgbClr val="000000"/>
                      </a:solidFill>
                      <a:latin typeface="Times New Roman"/>
                      <a:ea typeface="DejaVu Sans"/>
                    </a:rPr>
                    <a:t>0</a:t>
                  </a:r>
                  <a:r>
                    <a:rPr b="0" lang="el-GR" sz="2400" spc="-1" strike="noStrike">
                      <a:solidFill>
                        <a:srgbClr val="000000"/>
                      </a:solidFill>
                      <a:latin typeface="Times New Roman"/>
                      <a:ea typeface="DejaVu Sans"/>
                    </a:rPr>
                    <a:t>π</a:t>
                  </a:r>
                  <a:r>
                    <a:rPr b="0" lang="en-US" sz="2400" spc="-1" strike="noStrike" baseline="30000">
                      <a:solidFill>
                        <a:srgbClr val="000000"/>
                      </a:solidFill>
                      <a:latin typeface="Times New Roman"/>
                      <a:ea typeface="DejaVu Sans"/>
                    </a:rPr>
                    <a:t>0</a:t>
                  </a:r>
                  <a:r>
                    <a:rPr b="0" lang="en-US" sz="2800" spc="-1" strike="noStrike">
                      <a:solidFill>
                        <a:srgbClr val="000000"/>
                      </a:solidFill>
                      <a:latin typeface="Times New Roman"/>
                      <a:ea typeface="DejaVu Sans"/>
                    </a:rPr>
                    <a:t> </a:t>
                  </a:r>
                  <a:endParaRPr b="0" lang="en-GB" sz="2800" spc="-1" strike="noStrike">
                    <a:latin typeface="Arial"/>
                  </a:endParaRPr>
                </a:p>
              </p:txBody>
            </p:sp>
          </p:grpSp>
          <p:sp>
            <p:nvSpPr>
              <p:cNvPr id="941" name="TextBox 68"/>
              <p:cNvSpPr/>
              <p:nvPr/>
            </p:nvSpPr>
            <p:spPr>
              <a:xfrm>
                <a:off x="1275120" y="5407200"/>
                <a:ext cx="1740240" cy="546840"/>
              </a:xfrm>
              <a:prstGeom prst="rect">
                <a:avLst/>
              </a:prstGeom>
              <a:noFill/>
              <a:ln w="0">
                <a:noFill/>
              </a:ln>
            </p:spPr>
            <p:style>
              <a:lnRef idx="0"/>
              <a:fillRef idx="0"/>
              <a:effectRef idx="0"/>
              <a:fontRef idx="minor"/>
            </p:style>
            <p:txBody>
              <a:bodyPr lIns="90000" rIns="90000" tIns="45000" bIns="45000" anchor="t">
                <a:spAutoFit/>
              </a:bodyPr>
              <a:p>
                <a:pPr>
                  <a:lnSpc>
                    <a:spcPct val="150000"/>
                  </a:lnSpc>
                  <a:buNone/>
                </a:pPr>
                <a:r>
                  <a:rPr b="0" lang="en-US" sz="2000" spc="-1" strike="noStrike">
                    <a:solidFill>
                      <a:srgbClr val="000000"/>
                    </a:solidFill>
                    <a:latin typeface="Times New Roman"/>
                    <a:ea typeface="DejaVu Sans"/>
                  </a:rPr>
                  <a:t>= 0 for </a:t>
                </a:r>
                <a:r>
                  <a:rPr b="0" lang="en-US" sz="2000" spc="-1" strike="noStrike">
                    <a:solidFill>
                      <a:srgbClr val="000000"/>
                    </a:solidFill>
                    <a:latin typeface="Times New Roman"/>
                    <a:ea typeface="DejaVu Sans"/>
                  </a:rPr>
                  <a:t>	</a:t>
                </a:r>
                <a:r>
                  <a:rPr b="0" i="1" lang="en-US" sz="2000" spc="-1" strike="noStrike">
                    <a:solidFill>
                      <a:srgbClr val="1d0260"/>
                    </a:solidFill>
                    <a:latin typeface="Times New Roman"/>
                    <a:ea typeface="ＭＳ Ｐゴシック"/>
                  </a:rPr>
                  <a:t>l</a:t>
                </a:r>
                <a:r>
                  <a:rPr b="0" lang="en-US" sz="2000" spc="-1" strike="noStrike">
                    <a:solidFill>
                      <a:srgbClr val="000000"/>
                    </a:solidFill>
                    <a:latin typeface="Times New Roman"/>
                    <a:ea typeface="ＭＳ Ｐゴシック"/>
                  </a:rPr>
                  <a:t> ≠ 0</a:t>
                </a:r>
                <a:endParaRPr b="0" lang="en-GB" sz="2000" spc="-1" strike="noStrike">
                  <a:latin typeface="Arial"/>
                </a:endParaRPr>
              </a:p>
            </p:txBody>
          </p:sp>
        </p:grpSp>
      </p:grpSp>
      <p:sp>
        <p:nvSpPr>
          <p:cNvPr id="942" name="TextBox 31"/>
          <p:cNvSpPr/>
          <p:nvPr/>
        </p:nvSpPr>
        <p:spPr>
          <a:xfrm>
            <a:off x="85320" y="5978880"/>
            <a:ext cx="8921160" cy="699480"/>
          </a:xfrm>
          <a:prstGeom prst="rect">
            <a:avLst/>
          </a:prstGeom>
          <a:solidFill>
            <a:srgbClr val="ffc000"/>
          </a:solidFill>
          <a:ln w="0">
            <a:noFill/>
          </a:ln>
        </p:spPr>
        <p:style>
          <a:lnRef idx="0"/>
          <a:fillRef idx="0"/>
          <a:effectRef idx="0"/>
          <a:fontRef idx="minor"/>
        </p:style>
        <p:txBody>
          <a:bodyPr wrap="none" lIns="90000" rIns="90000" tIns="45000" bIns="45000" anchor="t">
            <a:spAutoFit/>
          </a:bodyPr>
          <a:p>
            <a:pPr>
              <a:lnSpc>
                <a:spcPct val="100000"/>
              </a:lnSpc>
              <a:buNone/>
            </a:pPr>
            <a:r>
              <a:rPr b="0" lang="en-US" sz="2000" spc="-1" strike="noStrike">
                <a:solidFill>
                  <a:srgbClr val="000000"/>
                </a:solidFill>
                <a:latin typeface="Times New Roman"/>
                <a:ea typeface="DejaVu Sans"/>
              </a:rPr>
              <a:t>The </a:t>
            </a:r>
            <a:r>
              <a:rPr b="0" i="1" lang="en-US" sz="2000" spc="-1" strike="noStrike">
                <a:solidFill>
                  <a:srgbClr val="000000"/>
                </a:solidFill>
                <a:latin typeface="Times New Roman"/>
                <a:ea typeface="DejaVu Sans"/>
              </a:rPr>
              <a:t>np</a:t>
            </a:r>
            <a:r>
              <a:rPr b="0" lang="en-US" sz="2000" spc="-1" strike="noStrike">
                <a:solidFill>
                  <a:srgbClr val="000000"/>
                </a:solidFill>
                <a:latin typeface="Times New Roman"/>
                <a:ea typeface="DejaVu Sans"/>
              </a:rPr>
              <a:t> state lifetime depends on the transition  </a:t>
            </a:r>
            <a:r>
              <a:rPr b="0" i="1" lang="en-US" sz="2000" spc="-1" strike="noStrike">
                <a:solidFill>
                  <a:srgbClr val="000000"/>
                </a:solidFill>
                <a:latin typeface="Times New Roman"/>
                <a:ea typeface="DejaVu Sans"/>
              </a:rPr>
              <a:t>np          </a:t>
            </a:r>
            <a:r>
              <a:rPr b="0" lang="en-US" sz="2000" spc="-1" strike="noStrike">
                <a:solidFill>
                  <a:srgbClr val="000000"/>
                </a:solidFill>
                <a:latin typeface="Times New Roman"/>
                <a:ea typeface="DejaVu Sans"/>
              </a:rPr>
              <a:t>1</a:t>
            </a:r>
            <a:r>
              <a:rPr b="0" i="1" lang="en-US" sz="2000" spc="-1" strike="noStrike">
                <a:solidFill>
                  <a:srgbClr val="000000"/>
                </a:solidFill>
                <a:latin typeface="Times New Roman"/>
                <a:ea typeface="DejaVu Sans"/>
              </a:rPr>
              <a:t>s</a:t>
            </a:r>
            <a:r>
              <a:rPr b="0" lang="en-US" sz="2000" spc="-1" strike="noStrike">
                <a:solidFill>
                  <a:srgbClr val="000000"/>
                </a:solidFill>
                <a:latin typeface="Times New Roman"/>
                <a:ea typeface="DejaVu Sans"/>
              </a:rPr>
              <a:t>, 2</a:t>
            </a:r>
            <a:r>
              <a:rPr b="0" i="1" lang="en-US" sz="2000" spc="-1" strike="noStrike">
                <a:solidFill>
                  <a:srgbClr val="000000"/>
                </a:solidFill>
                <a:latin typeface="Times New Roman"/>
                <a:ea typeface="DejaVu Sans"/>
              </a:rPr>
              <a:t>s</a:t>
            </a:r>
            <a:r>
              <a:rPr b="0" lang="en-US" sz="2000" spc="-1" strike="noStrike">
                <a:solidFill>
                  <a:srgbClr val="000000"/>
                </a:solidFill>
                <a:latin typeface="Times New Roman"/>
                <a:ea typeface="DejaVu Sans"/>
              </a:rPr>
              <a:t>,…, (</a:t>
            </a:r>
            <a:r>
              <a:rPr b="0" i="1" lang="en-US" sz="2000" spc="-1" strike="noStrike">
                <a:solidFill>
                  <a:srgbClr val="000000"/>
                </a:solidFill>
                <a:latin typeface="Times New Roman"/>
                <a:ea typeface="DejaVu Sans"/>
              </a:rPr>
              <a:t>n</a:t>
            </a:r>
            <a:r>
              <a:rPr b="0" lang="en-US" sz="2000" spc="-1" strike="noStrike">
                <a:solidFill>
                  <a:srgbClr val="000000"/>
                </a:solidFill>
                <a:latin typeface="Times New Roman"/>
                <a:ea typeface="DejaVu Sans"/>
              </a:rPr>
              <a:t>-1)</a:t>
            </a:r>
            <a:r>
              <a:rPr b="0" i="1" lang="en-US" sz="2000" spc="-1" strike="noStrike">
                <a:solidFill>
                  <a:srgbClr val="000000"/>
                </a:solidFill>
                <a:latin typeface="Times New Roman"/>
                <a:ea typeface="DejaVu Sans"/>
              </a:rPr>
              <a:t>s </a:t>
            </a:r>
            <a:r>
              <a:rPr b="0" lang="en-US" sz="2000" spc="-1" strike="noStrike">
                <a:solidFill>
                  <a:srgbClr val="000000"/>
                </a:solidFill>
                <a:latin typeface="Times New Roman"/>
                <a:ea typeface="DejaVu Sans"/>
              </a:rPr>
              <a:t> probability. </a:t>
            </a:r>
            <a:endParaRPr b="0" lang="en-GB" sz="2000" spc="-1" strike="noStrike">
              <a:latin typeface="Arial"/>
            </a:endParaRPr>
          </a:p>
          <a:p>
            <a:pPr>
              <a:lnSpc>
                <a:spcPct val="100000"/>
              </a:lnSpc>
              <a:buNone/>
            </a:pPr>
            <a:r>
              <a:rPr b="0" lang="en-US" sz="2000" spc="-1" strike="noStrike">
                <a:solidFill>
                  <a:srgbClr val="000000"/>
                </a:solidFill>
                <a:latin typeface="Times New Roman"/>
                <a:ea typeface="DejaVu Sans"/>
              </a:rPr>
              <a:t>This probability is about 3 orders of magnitude less than for </a:t>
            </a:r>
            <a:r>
              <a:rPr b="0" i="1" lang="en-US" sz="2000" spc="-1" strike="noStrike">
                <a:solidFill>
                  <a:srgbClr val="000000"/>
                </a:solidFill>
                <a:latin typeface="Times New Roman"/>
                <a:ea typeface="DejaVu Sans"/>
              </a:rPr>
              <a:t>ns</a:t>
            </a:r>
            <a:r>
              <a:rPr b="0" lang="en-US" sz="2000" spc="-1" strike="noStrike">
                <a:solidFill>
                  <a:srgbClr val="000000"/>
                </a:solidFill>
                <a:latin typeface="Times New Roman"/>
                <a:ea typeface="DejaVu Sans"/>
              </a:rPr>
              <a:t>           </a:t>
            </a:r>
            <a:r>
              <a:rPr b="0" lang="el-GR" sz="2000" spc="-1" strike="noStrike">
                <a:solidFill>
                  <a:srgbClr val="000000"/>
                </a:solidFill>
                <a:latin typeface="Times New Roman"/>
                <a:ea typeface="DejaVu Sans"/>
              </a:rPr>
              <a:t>π</a:t>
            </a:r>
            <a:r>
              <a:rPr b="0" lang="en-US" sz="2000" spc="-1" strike="noStrike" baseline="30000">
                <a:solidFill>
                  <a:srgbClr val="000000"/>
                </a:solidFill>
                <a:latin typeface="Times New Roman"/>
                <a:ea typeface="DejaVu Sans"/>
              </a:rPr>
              <a:t>0</a:t>
            </a:r>
            <a:r>
              <a:rPr b="0" lang="el-GR" sz="2000" spc="-1" strike="noStrike">
                <a:solidFill>
                  <a:srgbClr val="000000"/>
                </a:solidFill>
                <a:latin typeface="Times New Roman"/>
                <a:ea typeface="DejaVu Sans"/>
              </a:rPr>
              <a:t>π</a:t>
            </a:r>
            <a:r>
              <a:rPr b="0" lang="en-US" sz="2000" spc="-1" strike="noStrike" baseline="30000">
                <a:solidFill>
                  <a:srgbClr val="000000"/>
                </a:solidFill>
                <a:latin typeface="Times New Roman"/>
                <a:ea typeface="DejaVu Sans"/>
              </a:rPr>
              <a:t>0</a:t>
            </a:r>
            <a:r>
              <a:rPr b="0" lang="en-US" sz="2000" spc="-1" strike="noStrike">
                <a:solidFill>
                  <a:srgbClr val="000000"/>
                </a:solidFill>
                <a:latin typeface="Times New Roman"/>
                <a:ea typeface="DejaVu Sans"/>
              </a:rPr>
              <a:t>.</a:t>
            </a:r>
            <a:endParaRPr b="0" lang="en-GB" sz="2000" spc="-1" strike="noStrike">
              <a:latin typeface="Arial"/>
            </a:endParaRPr>
          </a:p>
        </p:txBody>
      </p:sp>
      <p:sp>
        <p:nvSpPr>
          <p:cNvPr id="943" name="Straight Arrow Connector 69"/>
          <p:cNvSpPr/>
          <p:nvPr/>
        </p:nvSpPr>
        <p:spPr>
          <a:xfrm>
            <a:off x="5313960" y="6212160"/>
            <a:ext cx="381600" cy="360"/>
          </a:xfrm>
          <a:custGeom>
            <a:avLst/>
            <a:gdLst/>
            <a:ahLst/>
            <a:rect l="l" t="t" r="r" b="b"/>
            <a:pathLst>
              <a:path w="21600" h="21600">
                <a:moveTo>
                  <a:pt x="0" y="0"/>
                </a:moveTo>
                <a:lnTo>
                  <a:pt x="21600" y="21600"/>
                </a:lnTo>
              </a:path>
            </a:pathLst>
          </a:custGeom>
          <a:noFill/>
          <a:ln w="25400">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944" name="Straight Arrow Connector 70"/>
          <p:cNvSpPr/>
          <p:nvPr/>
        </p:nvSpPr>
        <p:spPr>
          <a:xfrm>
            <a:off x="6603840" y="6500160"/>
            <a:ext cx="444960" cy="360"/>
          </a:xfrm>
          <a:custGeom>
            <a:avLst/>
            <a:gdLst/>
            <a:ahLst/>
            <a:rect l="l" t="t" r="r" b="b"/>
            <a:pathLst>
              <a:path w="21600" h="21600">
                <a:moveTo>
                  <a:pt x="0" y="0"/>
                </a:moveTo>
                <a:lnTo>
                  <a:pt x="21600" y="21600"/>
                </a:lnTo>
              </a:path>
            </a:pathLst>
          </a:custGeom>
          <a:noFill/>
          <a:ln w="25400">
            <a:solidFill>
              <a:srgbClr val="4a7ebb"/>
            </a:solidFill>
            <a:round/>
            <a:tailEnd len="med" type="arrow" w="med"/>
          </a:ln>
        </p:spPr>
        <p:style>
          <a:lnRef idx="1">
            <a:schemeClr val="accent1"/>
          </a:lnRef>
          <a:fillRef idx="0">
            <a:schemeClr val="accent1"/>
          </a:fillRef>
          <a:effectRef idx="0">
            <a:schemeClr val="accent1"/>
          </a:effectRef>
          <a:fontRef idx="minor"/>
        </p:style>
      </p:sp>
      <mc:AlternateContent>
        <mc:Choice xmlns:a14="http://schemas.microsoft.com/office/drawing/2010/main" Requires="a14">
          <p:sp>
            <p:nvSpPr>
              <p:cNvPr id="945" name="Rectangle 18"/>
              <p:cNvSpPr txBox="1"/>
              <p:nvPr/>
            </p:nvSpPr>
            <p:spPr>
              <a:xfrm>
                <a:off x="4629600" y="3552480"/>
                <a:ext cx="3740040" cy="453600"/>
              </a:xfrm>
              <a:prstGeom prst="rect">
                <a:avLst/>
              </a:prstGeom>
            </p:spPr>
            <p:txBody>
              <a:bodyPr/>
              <a:p>
                <a14:m>
                  <m:oMath xmlns:m="http://schemas.openxmlformats.org/officeDocument/2006/math">
                    <m:sSub>
                      <m:e>
                        <m:r>
                          <m:t xml:space="preserve">𝜏</m:t>
                        </m:r>
                      </m:e>
                      <m:sub>
                        <m:r>
                          <m:t xml:space="preserve">1</m:t>
                        </m:r>
                        <m:r>
                          <m:t xml:space="preserve">𝑠</m:t>
                        </m:r>
                      </m:sub>
                    </m:sSub>
                    <m:r>
                      <m:t xml:space="preserve">=</m:t>
                    </m:r>
                    <m:d>
                      <m:dPr>
                        <m:begChr m:val="("/>
                        <m:endChr m:val=")"/>
                      </m:dPr>
                      <m:e>
                        <m:r>
                          <m:t xml:space="preserve">2.9</m:t>
                        </m:r>
                        <m:r>
                          <m:t xml:space="preserve">±</m:t>
                        </m:r>
                        <m:r>
                          <m:t xml:space="preserve">0.1</m:t>
                        </m:r>
                      </m:e>
                    </m:d>
                    <m:r>
                      <m:t xml:space="preserve">×</m:t>
                    </m:r>
                    <m:sSup>
                      <m:e>
                        <m:r>
                          <m:t xml:space="preserve">10</m:t>
                        </m:r>
                      </m:e>
                      <m:sup>
                        <m:r>
                          <m:t xml:space="preserve">−</m:t>
                        </m:r>
                        <m:r>
                          <m:t xml:space="preserve">15</m:t>
                        </m:r>
                      </m:sup>
                    </m:sSup>
                    <m:r>
                      <m:t xml:space="preserve">𝑠</m:t>
                    </m:r>
                  </m:oMath>
                </a14:m>
              </a:p>
            </p:txBody>
          </p:sp>
        </mc:Choice>
        <mc:Fallback/>
      </mc:AlternateContent>
      <mc:AlternateContent>
        <mc:Choice xmlns:a14="http://schemas.microsoft.com/office/drawing/2010/main" Requires="a14">
          <p:sp>
            <p:nvSpPr>
              <p:cNvPr id="946" name="Rectangle 19"/>
              <p:cNvSpPr txBox="1"/>
              <p:nvPr/>
            </p:nvSpPr>
            <p:spPr>
              <a:xfrm>
                <a:off x="4629600" y="4098240"/>
                <a:ext cx="3078000" cy="484560"/>
              </a:xfrm>
              <a:prstGeom prst="rect">
                <a:avLst/>
              </a:prstGeom>
            </p:spPr>
            <p:txBody>
              <a:bodyPr/>
              <a:p>
                <a14:m>
                  <m:oMath xmlns:m="http://schemas.openxmlformats.org/officeDocument/2006/math">
                    <m:sSub>
                      <m:e>
                        <m:r>
                          <m:t xml:space="preserve">𝜏</m:t>
                        </m:r>
                      </m:e>
                      <m:sub>
                        <m:r>
                          <m:t xml:space="preserve">2</m:t>
                        </m:r>
                        <m:r>
                          <m:t xml:space="preserve">𝑝</m:t>
                        </m:r>
                      </m:sub>
                    </m:sSub>
                    <m:r>
                      <m:t xml:space="preserve">=</m:t>
                    </m:r>
                    <m:r>
                      <m:t xml:space="preserve">1.17</m:t>
                    </m:r>
                    <m:r>
                      <m:t xml:space="preserve">×</m:t>
                    </m:r>
                    <m:sSup>
                      <m:e>
                        <m:r>
                          <m:t xml:space="preserve">10</m:t>
                        </m:r>
                      </m:e>
                      <m:sup>
                        <m:r>
                          <m:t xml:space="preserve">−</m:t>
                        </m:r>
                        <m:r>
                          <m:t xml:space="preserve">11</m:t>
                        </m:r>
                      </m:sup>
                    </m:sSup>
                    <m:r>
                      <m:t xml:space="preserve">𝑠</m:t>
                    </m:r>
                  </m:oMath>
                </a14:m>
              </a:p>
            </p:txBody>
          </p:sp>
        </mc:Choice>
        <mc:Fallback/>
      </mc:AlternateContent>
      <mc:AlternateContent>
        <mc:Choice xmlns:a14="http://schemas.microsoft.com/office/drawing/2010/main" Requires="a14">
          <p:sp>
            <p:nvSpPr>
              <p:cNvPr id="947" name="Rectangle 60"/>
              <p:cNvSpPr txBox="1"/>
              <p:nvPr/>
            </p:nvSpPr>
            <p:spPr>
              <a:xfrm>
                <a:off x="1076040" y="3028680"/>
                <a:ext cx="2367360" cy="771480"/>
              </a:xfrm>
              <a:prstGeom prst="rect">
                <a:avLst/>
              </a:prstGeom>
            </p:spPr>
            <p:txBody>
              <a:bodyPr/>
              <a:p>
                <a14:m>
                  <m:oMath xmlns:m="http://schemas.openxmlformats.org/officeDocument/2006/math">
                    <m:f>
                      <m:num>
                        <m:r>
                          <m:t xml:space="preserve">𝛥</m:t>
                        </m:r>
                        <m:r>
                          <m:t xml:space="preserve">𝑅</m:t>
                        </m:r>
                      </m:num>
                      <m:den>
                        <m:r>
                          <m:t xml:space="preserve">𝑅</m:t>
                        </m:r>
                      </m:den>
                    </m:f>
                    <m:r>
                      <m:t xml:space="preserve">=</m:t>
                    </m:r>
                    <m:r>
                      <m:t xml:space="preserve">1.2</m:t>
                    </m:r>
                    <m:r>
                      <m:t xml:space="preserve">×</m:t>
                    </m:r>
                    <m:sSup>
                      <m:e>
                        <m:r>
                          <m:t xml:space="preserve">10</m:t>
                        </m:r>
                      </m:e>
                      <m:sup>
                        <m:r>
                          <m:t xml:space="preserve">−</m:t>
                        </m:r>
                        <m:r>
                          <m:t xml:space="preserve">2</m:t>
                        </m:r>
                      </m:sup>
                    </m:sSup>
                  </m:oMath>
                </a14:m>
              </a:p>
            </p:txBody>
          </p:sp>
        </mc:Choice>
        <mc:Fallback/>
      </mc:AlternateContent>
      <p:pic>
        <p:nvPicPr>
          <p:cNvPr id="948" name="Picture 875" descr=""/>
          <p:cNvPicPr/>
          <p:nvPr/>
        </p:nvPicPr>
        <p:blipFill>
          <a:blip r:embed="rId1"/>
          <a:stretch/>
        </p:blipFill>
        <p:spPr>
          <a:xfrm>
            <a:off x="4539240" y="2566440"/>
            <a:ext cx="2401200" cy="826200"/>
          </a:xfrm>
          <a:prstGeom prst="rect">
            <a:avLst/>
          </a:prstGeom>
          <a:ln w="0">
            <a:solidFill>
              <a:srgbClr val="000000"/>
            </a:solidFill>
          </a:ln>
        </p:spPr>
      </p:pic>
      <p:pic>
        <p:nvPicPr>
          <p:cNvPr id="949" name="Picture 876" descr=""/>
          <p:cNvPicPr/>
          <p:nvPr/>
        </p:nvPicPr>
        <p:blipFill>
          <a:blip r:embed="rId2"/>
          <a:stretch/>
        </p:blipFill>
        <p:spPr>
          <a:xfrm>
            <a:off x="7180920" y="2566440"/>
            <a:ext cx="1766160" cy="928080"/>
          </a:xfrm>
          <a:prstGeom prst="rect">
            <a:avLst/>
          </a:prstGeom>
          <a:ln w="0">
            <a:noFill/>
          </a:ln>
        </p:spPr>
      </p:pic>
      <p:pic>
        <p:nvPicPr>
          <p:cNvPr id="950" name="Picture 877" descr=""/>
          <p:cNvPicPr/>
          <p:nvPr/>
        </p:nvPicPr>
        <p:blipFill>
          <a:blip r:embed="rId3">
            <a:alphaModFix amt="50000"/>
          </a:blip>
          <a:stretch/>
        </p:blipFill>
        <p:spPr>
          <a:xfrm>
            <a:off x="208440" y="3938040"/>
            <a:ext cx="4102920" cy="585000"/>
          </a:xfrm>
          <a:prstGeom prst="rect">
            <a:avLst/>
          </a:prstGeom>
          <a:ln w="0">
            <a:solidFill>
              <a:srgbClr val="000000"/>
            </a:solidFill>
          </a:ln>
        </p:spPr>
      </p:pic>
      <p:pic>
        <p:nvPicPr>
          <p:cNvPr id="951" name="Picture 878" descr=""/>
          <p:cNvPicPr/>
          <p:nvPr/>
        </p:nvPicPr>
        <p:blipFill>
          <a:blip r:embed="rId4"/>
          <a:stretch/>
        </p:blipFill>
        <p:spPr>
          <a:xfrm>
            <a:off x="208440" y="5258880"/>
            <a:ext cx="864360" cy="483480"/>
          </a:xfrm>
          <a:prstGeom prst="rect">
            <a:avLst/>
          </a:prstGeom>
          <a:ln w="0">
            <a:noFill/>
          </a:ln>
        </p:spPr>
      </p:pic>
      <p:sp>
        <p:nvSpPr>
          <p:cNvPr id="952"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l-GR" sz="4400" spc="-1" strike="noStrike">
                <a:solidFill>
                  <a:srgbClr val="c00000"/>
                </a:solidFill>
                <a:latin typeface="Times New Roman"/>
                <a:ea typeface="DejaVu Sans"/>
              </a:rPr>
              <a:t>π</a:t>
            </a:r>
            <a:r>
              <a:rPr b="1" i="1" lang="en-US" sz="4400" spc="-1" strike="noStrike" baseline="30000">
                <a:solidFill>
                  <a:srgbClr val="c00000"/>
                </a:solidFill>
                <a:latin typeface="Times New Roman"/>
                <a:ea typeface="DejaVu Sans"/>
              </a:rPr>
              <a:t>+</a:t>
            </a:r>
            <a:r>
              <a:rPr b="1" i="1" lang="el-GR" sz="4400" spc="-1" strike="noStrike">
                <a:solidFill>
                  <a:srgbClr val="c00000"/>
                </a:solidFill>
                <a:latin typeface="Times New Roman"/>
                <a:ea typeface="DejaVu Sans"/>
              </a:rPr>
              <a:t>π</a:t>
            </a:r>
            <a:r>
              <a:rPr b="1" i="1" lang="en-US" sz="4400" spc="-1" strike="noStrike" baseline="30000">
                <a:solidFill>
                  <a:srgbClr val="c00000"/>
                </a:solidFill>
                <a:latin typeface="Times New Roman"/>
                <a:ea typeface="DejaVu Sans"/>
              </a:rPr>
              <a:t>-</a:t>
            </a:r>
            <a:r>
              <a:rPr b="1" i="1" lang="en-US" sz="4400" spc="-1" strike="noStrike">
                <a:solidFill>
                  <a:srgbClr val="c00000"/>
                </a:solidFill>
                <a:latin typeface="Times New Roman"/>
                <a:ea typeface="DejaVu Sans"/>
              </a:rPr>
              <a:t> atom lifetime</a:t>
            </a:r>
            <a:endParaRPr b="0" lang="en-GB" sz="4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953" name="Group 3"/>
          <p:cNvGrpSpPr/>
          <p:nvPr/>
        </p:nvGrpSpPr>
        <p:grpSpPr>
          <a:xfrm>
            <a:off x="2936880" y="822240"/>
            <a:ext cx="1959480" cy="5910840"/>
            <a:chOff x="2936880" y="822240"/>
            <a:chExt cx="1959480" cy="5910840"/>
          </a:xfrm>
        </p:grpSpPr>
        <p:sp>
          <p:nvSpPr>
            <p:cNvPr id="954" name="Rectangle 9"/>
            <p:cNvSpPr/>
            <p:nvPr/>
          </p:nvSpPr>
          <p:spPr>
            <a:xfrm>
              <a:off x="2936880" y="825120"/>
              <a:ext cx="1959480" cy="5907960"/>
            </a:xfrm>
            <a:prstGeom prst="rect">
              <a:avLst/>
            </a:prstGeom>
            <a:solidFill>
              <a:srgbClr val="ffff00"/>
            </a:solidFill>
            <a:ln w="12700">
              <a:solidFill>
                <a:srgbClr val="000000"/>
              </a:solidFill>
              <a:miter/>
            </a:ln>
          </p:spPr>
          <p:style>
            <a:lnRef idx="0"/>
            <a:fillRef idx="0"/>
            <a:effectRef idx="0"/>
            <a:fontRef idx="minor"/>
          </p:style>
        </p:sp>
        <p:sp>
          <p:nvSpPr>
            <p:cNvPr id="955" name="Text Box 11"/>
            <p:cNvSpPr/>
            <p:nvPr/>
          </p:nvSpPr>
          <p:spPr>
            <a:xfrm>
              <a:off x="3100680" y="822240"/>
              <a:ext cx="1632240" cy="339480"/>
            </a:xfrm>
            <a:prstGeom prst="rect">
              <a:avLst/>
            </a:prstGeom>
            <a:noFill/>
            <a:ln w="0">
              <a:noFill/>
            </a:ln>
          </p:spPr>
          <p:style>
            <a:lnRef idx="0"/>
            <a:fillRef idx="0"/>
            <a:effectRef idx="0"/>
            <a:fontRef idx="minor"/>
          </p:style>
          <p:txBody>
            <a:bodyPr lIns="80640" rIns="80640" tIns="40320" bIns="40320" anchor="t">
              <a:spAutoFit/>
            </a:bodyPr>
            <a:p>
              <a:pPr algn="ctr">
                <a:lnSpc>
                  <a:spcPct val="100000"/>
                </a:lnSpc>
                <a:buNone/>
              </a:pPr>
              <a:r>
                <a:rPr b="0" lang="en-US" sz="1600" spc="-1" strike="noStrike">
                  <a:solidFill>
                    <a:srgbClr val="0000cc"/>
                  </a:solidFill>
                  <a:latin typeface="Times New Roman"/>
                  <a:ea typeface="ＭＳ Ｐゴシック"/>
                </a:rPr>
                <a:t>Target Ni 98 </a:t>
              </a:r>
              <a:r>
                <a:rPr b="0" lang="en-US" sz="1700" spc="-1" strike="noStrike">
                  <a:solidFill>
                    <a:srgbClr val="0000cc"/>
                  </a:solidFill>
                  <a:latin typeface="Symbol"/>
                  <a:ea typeface="ＭＳ Ｐゴシック"/>
                </a:rPr>
                <a:t></a:t>
              </a:r>
              <a:r>
                <a:rPr b="0" lang="en-US" sz="1600" spc="-1" strike="noStrike">
                  <a:solidFill>
                    <a:srgbClr val="0000cc"/>
                  </a:solidFill>
                  <a:latin typeface="Times New Roman"/>
                  <a:ea typeface="ＭＳ Ｐゴシック"/>
                </a:rPr>
                <a:t>m</a:t>
              </a:r>
              <a:endParaRPr b="0" lang="en-GB" sz="1600" spc="-1" strike="noStrike">
                <a:latin typeface="Arial"/>
              </a:endParaRPr>
            </a:p>
          </p:txBody>
        </p:sp>
      </p:grpSp>
      <p:grpSp>
        <p:nvGrpSpPr>
          <p:cNvPr id="956" name="Group 6"/>
          <p:cNvGrpSpPr/>
          <p:nvPr/>
        </p:nvGrpSpPr>
        <p:grpSpPr>
          <a:xfrm>
            <a:off x="3638520" y="5200560"/>
            <a:ext cx="3958200" cy="1192680"/>
            <a:chOff x="3638520" y="5200560"/>
            <a:chExt cx="3958200" cy="1192680"/>
          </a:xfrm>
        </p:grpSpPr>
        <p:sp>
          <p:nvSpPr>
            <p:cNvPr id="957" name="Line 14"/>
            <p:cNvSpPr/>
            <p:nvPr/>
          </p:nvSpPr>
          <p:spPr>
            <a:xfrm flipV="1">
              <a:off x="3700800" y="5263920"/>
              <a:ext cx="1937520" cy="424080"/>
            </a:xfrm>
            <a:prstGeom prst="line">
              <a:avLst/>
            </a:prstGeom>
            <a:ln w="25400">
              <a:solidFill>
                <a:srgbClr val="ff0000"/>
              </a:solidFill>
              <a:round/>
              <a:tailEnd len="lg" type="triangle" w="lg"/>
            </a:ln>
          </p:spPr>
          <p:style>
            <a:lnRef idx="0"/>
            <a:fillRef idx="0"/>
            <a:effectRef idx="0"/>
            <a:fontRef idx="minor"/>
          </p:style>
        </p:sp>
        <p:sp>
          <p:nvSpPr>
            <p:cNvPr id="958" name="Text Box 45"/>
            <p:cNvSpPr/>
            <p:nvPr/>
          </p:nvSpPr>
          <p:spPr>
            <a:xfrm>
              <a:off x="5562360" y="5965920"/>
              <a:ext cx="405360" cy="33948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l-GR" sz="1700" spc="-1" strike="noStrike">
                  <a:solidFill>
                    <a:srgbClr val="000000"/>
                  </a:solidFill>
                  <a:latin typeface="Times New Roman"/>
                  <a:ea typeface="ＭＳ Ｐゴシック"/>
                </a:rPr>
                <a:t>π</a:t>
              </a:r>
              <a:r>
                <a:rPr b="0" i="1" lang="en-US" sz="1700" spc="-1" strike="noStrike" baseline="30000">
                  <a:solidFill>
                    <a:srgbClr val="000000"/>
                  </a:solidFill>
                  <a:latin typeface="Times New Roman"/>
                  <a:ea typeface="ＭＳ Ｐゴシック"/>
                </a:rPr>
                <a:t>−</a:t>
              </a:r>
              <a:endParaRPr b="0" lang="en-GB" sz="1700" spc="-1" strike="noStrike">
                <a:latin typeface="Arial"/>
              </a:endParaRPr>
            </a:p>
          </p:txBody>
        </p:sp>
        <p:sp>
          <p:nvSpPr>
            <p:cNvPr id="959" name="Text Box 46"/>
            <p:cNvSpPr/>
            <p:nvPr/>
          </p:nvSpPr>
          <p:spPr>
            <a:xfrm>
              <a:off x="5584680" y="5224320"/>
              <a:ext cx="481320" cy="33948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l-GR" sz="1700" spc="-1" strike="noStrike">
                  <a:solidFill>
                    <a:srgbClr val="000000"/>
                  </a:solidFill>
                  <a:latin typeface="Times New Roman"/>
                  <a:ea typeface="ＭＳ Ｐゴシック"/>
                </a:rPr>
                <a:t>π</a:t>
              </a:r>
              <a:r>
                <a:rPr b="0" i="1" lang="en-US" sz="1700" spc="-1" strike="noStrike" baseline="30000">
                  <a:solidFill>
                    <a:srgbClr val="000000"/>
                  </a:solidFill>
                  <a:latin typeface="Times New Roman"/>
                  <a:ea typeface="ＭＳ Ｐゴシック"/>
                </a:rPr>
                <a:t>+</a:t>
              </a:r>
              <a:endParaRPr b="0" lang="en-GB" sz="1700" spc="-1" strike="noStrike">
                <a:latin typeface="Arial"/>
              </a:endParaRPr>
            </a:p>
          </p:txBody>
        </p:sp>
        <p:sp>
          <p:nvSpPr>
            <p:cNvPr id="960" name="Right Brace 91"/>
            <p:cNvSpPr/>
            <p:nvPr/>
          </p:nvSpPr>
          <p:spPr>
            <a:xfrm>
              <a:off x="5841720" y="5200560"/>
              <a:ext cx="101880" cy="1192680"/>
            </a:xfrm>
            <a:prstGeom prst="rightBrace">
              <a:avLst>
                <a:gd name="adj1" fmla="val 18448"/>
                <a:gd name="adj2" fmla="val 50000"/>
              </a:avLst>
            </a:prstGeom>
            <a:noFill/>
            <a:ln w="9525">
              <a:solidFill>
                <a:srgbClr val="000000"/>
              </a:solidFill>
              <a:round/>
            </a:ln>
          </p:spPr>
          <p:style>
            <a:lnRef idx="0"/>
            <a:fillRef idx="0"/>
            <a:effectRef idx="0"/>
            <a:fontRef idx="minor"/>
          </p:style>
        </p:sp>
        <p:sp>
          <p:nvSpPr>
            <p:cNvPr id="961" name="Line 14"/>
            <p:cNvSpPr/>
            <p:nvPr/>
          </p:nvSpPr>
          <p:spPr>
            <a:xfrm>
              <a:off x="3638520" y="6035400"/>
              <a:ext cx="1999800" cy="295200"/>
            </a:xfrm>
            <a:prstGeom prst="line">
              <a:avLst/>
            </a:prstGeom>
            <a:ln w="25400">
              <a:solidFill>
                <a:srgbClr val="ff0000"/>
              </a:solidFill>
              <a:round/>
              <a:tailEnd len="lg" type="triangle" w="lg"/>
            </a:ln>
          </p:spPr>
          <p:style>
            <a:lnRef idx="0"/>
            <a:fillRef idx="0"/>
            <a:effectRef idx="0"/>
            <a:fontRef idx="minor"/>
          </p:style>
        </p:sp>
        <p:sp>
          <p:nvSpPr>
            <p:cNvPr id="962" name="Rectangle 4"/>
            <p:cNvSpPr/>
            <p:nvPr/>
          </p:nvSpPr>
          <p:spPr>
            <a:xfrm>
              <a:off x="6005520" y="5646600"/>
              <a:ext cx="1591200" cy="343440"/>
            </a:xfrm>
            <a:prstGeom prst="rect">
              <a:avLst/>
            </a:prstGeom>
            <a:noFill/>
            <a:ln w="0">
              <a:noFill/>
            </a:ln>
          </p:spPr>
          <p:style>
            <a:lnRef idx="0"/>
            <a:fillRef idx="0"/>
            <a:effectRef idx="0"/>
            <a:fontRef idx="minor"/>
          </p:style>
          <p:txBody>
            <a:bodyPr lIns="80640" rIns="80640" tIns="40320" bIns="40320" anchor="t">
              <a:noAutofit/>
            </a:bodyPr>
            <a:p>
              <a:pPr>
                <a:lnSpc>
                  <a:spcPct val="100000"/>
                </a:lnSpc>
                <a:buNone/>
              </a:pPr>
              <a:r>
                <a:rPr b="0" i="1" lang="en-US" sz="1600" spc="-1" strike="noStrike">
                  <a:solidFill>
                    <a:srgbClr val="ff0000"/>
                  </a:solidFill>
                  <a:latin typeface="Times New Roman"/>
                  <a:ea typeface="ＭＳ Ｐゴシック"/>
                </a:rPr>
                <a:t>Accidental pairs</a:t>
              </a:r>
              <a:endParaRPr b="0" lang="en-GB" sz="1600" spc="-1" strike="noStrike">
                <a:latin typeface="Arial"/>
              </a:endParaRPr>
            </a:p>
          </p:txBody>
        </p:sp>
      </p:grpSp>
      <p:grpSp>
        <p:nvGrpSpPr>
          <p:cNvPr id="963" name="Group 35"/>
          <p:cNvGrpSpPr/>
          <p:nvPr/>
        </p:nvGrpSpPr>
        <p:grpSpPr>
          <a:xfrm>
            <a:off x="3216240" y="2279520"/>
            <a:ext cx="4489920" cy="1076040"/>
            <a:chOff x="3216240" y="2279520"/>
            <a:chExt cx="4489920" cy="1076040"/>
          </a:xfrm>
        </p:grpSpPr>
        <p:sp>
          <p:nvSpPr>
            <p:cNvPr id="964" name="Line 14"/>
            <p:cNvSpPr/>
            <p:nvPr/>
          </p:nvSpPr>
          <p:spPr>
            <a:xfrm flipV="1">
              <a:off x="3479400" y="2350800"/>
              <a:ext cx="2158560" cy="468360"/>
            </a:xfrm>
            <a:prstGeom prst="line">
              <a:avLst/>
            </a:prstGeom>
            <a:ln w="25400">
              <a:solidFill>
                <a:srgbClr val="ff0000"/>
              </a:solidFill>
              <a:round/>
              <a:tailEnd len="lg" type="triangle" w="lg"/>
            </a:ln>
          </p:spPr>
          <p:style>
            <a:lnRef idx="0"/>
            <a:fillRef idx="0"/>
            <a:effectRef idx="0"/>
            <a:fontRef idx="minor"/>
          </p:style>
        </p:sp>
        <p:sp>
          <p:nvSpPr>
            <p:cNvPr id="965" name="Line 21"/>
            <p:cNvSpPr/>
            <p:nvPr/>
          </p:nvSpPr>
          <p:spPr>
            <a:xfrm>
              <a:off x="3841560" y="2987640"/>
              <a:ext cx="1795320" cy="333360"/>
            </a:xfrm>
            <a:prstGeom prst="line">
              <a:avLst/>
            </a:prstGeom>
            <a:ln w="28575">
              <a:solidFill>
                <a:srgbClr val="ff0000"/>
              </a:solidFill>
              <a:round/>
              <a:tailEnd len="lg" type="triangle" w="lg"/>
            </a:ln>
          </p:spPr>
          <p:style>
            <a:lnRef idx="1">
              <a:schemeClr val="accent2"/>
            </a:lnRef>
            <a:fillRef idx="0">
              <a:schemeClr val="accent2"/>
            </a:fillRef>
            <a:effectRef idx="0">
              <a:schemeClr val="accent2"/>
            </a:effectRef>
            <a:fontRef idx="minor"/>
          </p:style>
        </p:sp>
        <p:sp>
          <p:nvSpPr>
            <p:cNvPr id="966" name="Text Box 45"/>
            <p:cNvSpPr/>
            <p:nvPr/>
          </p:nvSpPr>
          <p:spPr>
            <a:xfrm>
              <a:off x="5542920" y="2513160"/>
              <a:ext cx="403560" cy="33948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l-GR" sz="1700" spc="-1" strike="noStrike">
                  <a:solidFill>
                    <a:srgbClr val="000000"/>
                  </a:solidFill>
                  <a:latin typeface="Times New Roman"/>
                  <a:ea typeface="ＭＳ Ｐゴシック"/>
                </a:rPr>
                <a:t>π</a:t>
              </a:r>
              <a:r>
                <a:rPr b="0" i="1" lang="en-US" sz="1700" spc="-1" strike="noStrike" baseline="30000">
                  <a:solidFill>
                    <a:srgbClr val="000000"/>
                  </a:solidFill>
                  <a:latin typeface="Times New Roman"/>
                  <a:ea typeface="ＭＳ Ｐゴシック"/>
                </a:rPr>
                <a:t>−</a:t>
              </a:r>
              <a:endParaRPr b="0" lang="en-GB" sz="1700" spc="-1" strike="noStrike">
                <a:latin typeface="Arial"/>
              </a:endParaRPr>
            </a:p>
          </p:txBody>
        </p:sp>
        <p:sp>
          <p:nvSpPr>
            <p:cNvPr id="967" name="Text Box 46"/>
            <p:cNvSpPr/>
            <p:nvPr/>
          </p:nvSpPr>
          <p:spPr>
            <a:xfrm>
              <a:off x="5531760" y="2279520"/>
              <a:ext cx="479880" cy="33948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l-GR" sz="1700" spc="-1" strike="noStrike">
                  <a:solidFill>
                    <a:srgbClr val="000000"/>
                  </a:solidFill>
                  <a:latin typeface="Times New Roman"/>
                  <a:ea typeface="ＭＳ Ｐゴシック"/>
                </a:rPr>
                <a:t>π</a:t>
              </a:r>
              <a:r>
                <a:rPr b="0" i="1" lang="en-US" sz="1700" spc="-1" strike="noStrike" baseline="30000">
                  <a:solidFill>
                    <a:srgbClr val="000000"/>
                  </a:solidFill>
                  <a:latin typeface="Times New Roman"/>
                  <a:ea typeface="ＭＳ Ｐゴシック"/>
                </a:rPr>
                <a:t>+</a:t>
              </a:r>
              <a:endParaRPr b="0" lang="en-GB" sz="1700" spc="-1" strike="noStrike">
                <a:latin typeface="Arial"/>
              </a:endParaRPr>
            </a:p>
          </p:txBody>
        </p:sp>
        <p:sp>
          <p:nvSpPr>
            <p:cNvPr id="968" name="Line 14"/>
            <p:cNvSpPr/>
            <p:nvPr/>
          </p:nvSpPr>
          <p:spPr>
            <a:xfrm flipV="1">
              <a:off x="3852720" y="2836800"/>
              <a:ext cx="1784160" cy="147600"/>
            </a:xfrm>
            <a:prstGeom prst="line">
              <a:avLst/>
            </a:prstGeom>
            <a:ln w="28575">
              <a:solidFill>
                <a:srgbClr val="ff0000"/>
              </a:solidFill>
              <a:round/>
              <a:tailEnd len="lg" type="triangle" w="lg"/>
            </a:ln>
          </p:spPr>
          <p:style>
            <a:lnRef idx="1">
              <a:schemeClr val="dk1"/>
            </a:lnRef>
            <a:fillRef idx="0">
              <a:schemeClr val="dk1"/>
            </a:fillRef>
            <a:effectRef idx="0">
              <a:schemeClr val="dk1"/>
            </a:effectRef>
            <a:fontRef idx="minor"/>
          </p:style>
        </p:sp>
        <p:sp>
          <p:nvSpPr>
            <p:cNvPr id="969" name="Text Box 46"/>
            <p:cNvSpPr/>
            <p:nvPr/>
          </p:nvSpPr>
          <p:spPr>
            <a:xfrm>
              <a:off x="5531760" y="3016080"/>
              <a:ext cx="495720" cy="33948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l-GR" sz="1700" spc="-1" strike="noStrike">
                  <a:solidFill>
                    <a:srgbClr val="000000"/>
                  </a:solidFill>
                  <a:latin typeface="Times New Roman"/>
                  <a:ea typeface="ＭＳ Ｐゴシック"/>
                </a:rPr>
                <a:t>π</a:t>
              </a:r>
              <a:r>
                <a:rPr b="0" i="1" lang="en-US" sz="1700" spc="-1" strike="noStrike" baseline="30000">
                  <a:solidFill>
                    <a:srgbClr val="000000"/>
                  </a:solidFill>
                  <a:latin typeface="Times New Roman"/>
                  <a:ea typeface="ＭＳ Ｐゴシック"/>
                </a:rPr>
                <a:t>+</a:t>
              </a:r>
              <a:endParaRPr b="0" lang="en-GB" sz="1700" spc="-1" strike="noStrike">
                <a:latin typeface="Arial"/>
              </a:endParaRPr>
            </a:p>
          </p:txBody>
        </p:sp>
        <p:sp>
          <p:nvSpPr>
            <p:cNvPr id="970" name="Freeform 29"/>
            <p:cNvSpPr/>
            <p:nvPr/>
          </p:nvSpPr>
          <p:spPr>
            <a:xfrm rot="20867400">
              <a:off x="4058640" y="2676240"/>
              <a:ext cx="214560" cy="254520"/>
            </a:xfrm>
            <a:custGeom>
              <a:avLst/>
              <a:gdLst/>
              <a:ahLst/>
              <a:rect l="l" t="t" r="r" b="b"/>
              <a:pathLst>
                <a:path w="582" h="958">
                  <a:moveTo>
                    <a:pt x="66" y="0"/>
                  </a:moveTo>
                  <a:lnTo>
                    <a:pt x="66" y="2"/>
                  </a:lnTo>
                  <a:lnTo>
                    <a:pt x="62" y="8"/>
                  </a:lnTo>
                  <a:lnTo>
                    <a:pt x="52" y="20"/>
                  </a:lnTo>
                  <a:lnTo>
                    <a:pt x="38" y="40"/>
                  </a:lnTo>
                  <a:lnTo>
                    <a:pt x="24" y="60"/>
                  </a:lnTo>
                  <a:lnTo>
                    <a:pt x="14" y="80"/>
                  </a:lnTo>
                  <a:lnTo>
                    <a:pt x="6" y="96"/>
                  </a:lnTo>
                  <a:lnTo>
                    <a:pt x="0" y="112"/>
                  </a:lnTo>
                  <a:lnTo>
                    <a:pt x="0" y="124"/>
                  </a:lnTo>
                  <a:lnTo>
                    <a:pt x="0" y="138"/>
                  </a:lnTo>
                  <a:lnTo>
                    <a:pt x="4" y="150"/>
                  </a:lnTo>
                  <a:lnTo>
                    <a:pt x="10" y="162"/>
                  </a:lnTo>
                  <a:lnTo>
                    <a:pt x="18" y="176"/>
                  </a:lnTo>
                  <a:lnTo>
                    <a:pt x="28" y="192"/>
                  </a:lnTo>
                  <a:lnTo>
                    <a:pt x="36" y="206"/>
                  </a:lnTo>
                  <a:lnTo>
                    <a:pt x="46" y="222"/>
                  </a:lnTo>
                  <a:lnTo>
                    <a:pt x="54" y="238"/>
                  </a:lnTo>
                  <a:lnTo>
                    <a:pt x="62" y="254"/>
                  </a:lnTo>
                  <a:lnTo>
                    <a:pt x="66" y="270"/>
                  </a:lnTo>
                  <a:lnTo>
                    <a:pt x="66" y="286"/>
                  </a:lnTo>
                  <a:lnTo>
                    <a:pt x="66" y="302"/>
                  </a:lnTo>
                  <a:lnTo>
                    <a:pt x="62" y="318"/>
                  </a:lnTo>
                  <a:lnTo>
                    <a:pt x="54" y="336"/>
                  </a:lnTo>
                  <a:lnTo>
                    <a:pt x="46" y="356"/>
                  </a:lnTo>
                  <a:lnTo>
                    <a:pt x="38" y="378"/>
                  </a:lnTo>
                  <a:lnTo>
                    <a:pt x="30" y="396"/>
                  </a:lnTo>
                  <a:lnTo>
                    <a:pt x="20" y="416"/>
                  </a:lnTo>
                  <a:lnTo>
                    <a:pt x="14" y="434"/>
                  </a:lnTo>
                  <a:lnTo>
                    <a:pt x="10" y="452"/>
                  </a:lnTo>
                  <a:lnTo>
                    <a:pt x="10" y="468"/>
                  </a:lnTo>
                  <a:lnTo>
                    <a:pt x="10" y="484"/>
                  </a:lnTo>
                  <a:lnTo>
                    <a:pt x="14" y="498"/>
                  </a:lnTo>
                  <a:lnTo>
                    <a:pt x="20" y="514"/>
                  </a:lnTo>
                  <a:lnTo>
                    <a:pt x="30" y="530"/>
                  </a:lnTo>
                  <a:lnTo>
                    <a:pt x="38" y="548"/>
                  </a:lnTo>
                  <a:lnTo>
                    <a:pt x="46" y="564"/>
                  </a:lnTo>
                  <a:lnTo>
                    <a:pt x="54" y="580"/>
                  </a:lnTo>
                  <a:lnTo>
                    <a:pt x="62" y="596"/>
                  </a:lnTo>
                  <a:lnTo>
                    <a:pt x="66" y="612"/>
                  </a:lnTo>
                  <a:lnTo>
                    <a:pt x="66" y="628"/>
                  </a:lnTo>
                  <a:lnTo>
                    <a:pt x="66" y="644"/>
                  </a:lnTo>
                  <a:lnTo>
                    <a:pt x="62" y="660"/>
                  </a:lnTo>
                  <a:lnTo>
                    <a:pt x="54" y="678"/>
                  </a:lnTo>
                  <a:lnTo>
                    <a:pt x="46" y="698"/>
                  </a:lnTo>
                  <a:lnTo>
                    <a:pt x="38" y="720"/>
                  </a:lnTo>
                  <a:lnTo>
                    <a:pt x="30" y="738"/>
                  </a:lnTo>
                  <a:lnTo>
                    <a:pt x="20" y="758"/>
                  </a:lnTo>
                  <a:lnTo>
                    <a:pt x="14" y="776"/>
                  </a:lnTo>
                  <a:lnTo>
                    <a:pt x="10" y="794"/>
                  </a:lnTo>
                  <a:lnTo>
                    <a:pt x="10" y="810"/>
                  </a:lnTo>
                  <a:lnTo>
                    <a:pt x="10" y="826"/>
                  </a:lnTo>
                  <a:lnTo>
                    <a:pt x="16" y="840"/>
                  </a:lnTo>
                  <a:lnTo>
                    <a:pt x="26" y="858"/>
                  </a:lnTo>
                  <a:lnTo>
                    <a:pt x="40" y="876"/>
                  </a:lnTo>
                  <a:lnTo>
                    <a:pt x="58" y="896"/>
                  </a:lnTo>
                  <a:lnTo>
                    <a:pt x="80" y="918"/>
                  </a:lnTo>
                  <a:lnTo>
                    <a:pt x="100" y="936"/>
                  </a:lnTo>
                  <a:lnTo>
                    <a:pt x="114" y="950"/>
                  </a:lnTo>
                  <a:lnTo>
                    <a:pt x="122" y="956"/>
                  </a:lnTo>
                  <a:lnTo>
                    <a:pt x="124" y="958"/>
                  </a:lnTo>
                  <a:moveTo>
                    <a:pt x="296" y="0"/>
                  </a:moveTo>
                  <a:lnTo>
                    <a:pt x="294" y="2"/>
                  </a:lnTo>
                  <a:lnTo>
                    <a:pt x="290" y="8"/>
                  </a:lnTo>
                  <a:lnTo>
                    <a:pt x="280" y="20"/>
                  </a:lnTo>
                  <a:lnTo>
                    <a:pt x="268" y="40"/>
                  </a:lnTo>
                  <a:lnTo>
                    <a:pt x="254" y="60"/>
                  </a:lnTo>
                  <a:lnTo>
                    <a:pt x="242" y="80"/>
                  </a:lnTo>
                  <a:lnTo>
                    <a:pt x="234" y="96"/>
                  </a:lnTo>
                  <a:lnTo>
                    <a:pt x="230" y="112"/>
                  </a:lnTo>
                  <a:lnTo>
                    <a:pt x="228" y="124"/>
                  </a:lnTo>
                  <a:lnTo>
                    <a:pt x="230" y="138"/>
                  </a:lnTo>
                  <a:lnTo>
                    <a:pt x="234" y="150"/>
                  </a:lnTo>
                  <a:lnTo>
                    <a:pt x="238" y="162"/>
                  </a:lnTo>
                  <a:lnTo>
                    <a:pt x="248" y="176"/>
                  </a:lnTo>
                  <a:lnTo>
                    <a:pt x="256" y="192"/>
                  </a:lnTo>
                  <a:lnTo>
                    <a:pt x="264" y="206"/>
                  </a:lnTo>
                  <a:lnTo>
                    <a:pt x="276" y="222"/>
                  </a:lnTo>
                  <a:lnTo>
                    <a:pt x="282" y="238"/>
                  </a:lnTo>
                  <a:lnTo>
                    <a:pt x="290" y="254"/>
                  </a:lnTo>
                  <a:lnTo>
                    <a:pt x="294" y="270"/>
                  </a:lnTo>
                  <a:lnTo>
                    <a:pt x="296" y="286"/>
                  </a:lnTo>
                  <a:lnTo>
                    <a:pt x="294" y="302"/>
                  </a:lnTo>
                  <a:lnTo>
                    <a:pt x="290" y="318"/>
                  </a:lnTo>
                  <a:lnTo>
                    <a:pt x="284" y="336"/>
                  </a:lnTo>
                  <a:lnTo>
                    <a:pt x="276" y="356"/>
                  </a:lnTo>
                  <a:lnTo>
                    <a:pt x="266" y="378"/>
                  </a:lnTo>
                  <a:lnTo>
                    <a:pt x="258" y="396"/>
                  </a:lnTo>
                  <a:lnTo>
                    <a:pt x="250" y="416"/>
                  </a:lnTo>
                  <a:lnTo>
                    <a:pt x="244" y="434"/>
                  </a:lnTo>
                  <a:lnTo>
                    <a:pt x="240" y="452"/>
                  </a:lnTo>
                  <a:lnTo>
                    <a:pt x="238" y="468"/>
                  </a:lnTo>
                  <a:lnTo>
                    <a:pt x="240" y="484"/>
                  </a:lnTo>
                  <a:lnTo>
                    <a:pt x="244" y="498"/>
                  </a:lnTo>
                  <a:lnTo>
                    <a:pt x="250" y="514"/>
                  </a:lnTo>
                  <a:lnTo>
                    <a:pt x="258" y="530"/>
                  </a:lnTo>
                  <a:lnTo>
                    <a:pt x="268" y="548"/>
                  </a:lnTo>
                  <a:lnTo>
                    <a:pt x="276" y="564"/>
                  </a:lnTo>
                  <a:lnTo>
                    <a:pt x="284" y="580"/>
                  </a:lnTo>
                  <a:lnTo>
                    <a:pt x="290" y="596"/>
                  </a:lnTo>
                  <a:lnTo>
                    <a:pt x="294" y="612"/>
                  </a:lnTo>
                  <a:lnTo>
                    <a:pt x="296" y="628"/>
                  </a:lnTo>
                  <a:lnTo>
                    <a:pt x="294" y="644"/>
                  </a:lnTo>
                  <a:lnTo>
                    <a:pt x="290" y="660"/>
                  </a:lnTo>
                  <a:lnTo>
                    <a:pt x="284" y="678"/>
                  </a:lnTo>
                  <a:lnTo>
                    <a:pt x="276" y="698"/>
                  </a:lnTo>
                  <a:lnTo>
                    <a:pt x="266" y="720"/>
                  </a:lnTo>
                  <a:lnTo>
                    <a:pt x="258" y="738"/>
                  </a:lnTo>
                  <a:lnTo>
                    <a:pt x="250" y="758"/>
                  </a:lnTo>
                  <a:lnTo>
                    <a:pt x="244" y="776"/>
                  </a:lnTo>
                  <a:lnTo>
                    <a:pt x="240" y="794"/>
                  </a:lnTo>
                  <a:lnTo>
                    <a:pt x="238" y="810"/>
                  </a:lnTo>
                  <a:lnTo>
                    <a:pt x="240" y="826"/>
                  </a:lnTo>
                  <a:lnTo>
                    <a:pt x="246" y="840"/>
                  </a:lnTo>
                  <a:lnTo>
                    <a:pt x="254" y="858"/>
                  </a:lnTo>
                  <a:lnTo>
                    <a:pt x="268" y="876"/>
                  </a:lnTo>
                  <a:lnTo>
                    <a:pt x="288" y="896"/>
                  </a:lnTo>
                  <a:lnTo>
                    <a:pt x="310" y="918"/>
                  </a:lnTo>
                  <a:lnTo>
                    <a:pt x="330" y="936"/>
                  </a:lnTo>
                  <a:lnTo>
                    <a:pt x="344" y="950"/>
                  </a:lnTo>
                  <a:lnTo>
                    <a:pt x="352" y="956"/>
                  </a:lnTo>
                  <a:lnTo>
                    <a:pt x="352" y="958"/>
                  </a:lnTo>
                  <a:moveTo>
                    <a:pt x="524" y="0"/>
                  </a:moveTo>
                  <a:lnTo>
                    <a:pt x="524" y="2"/>
                  </a:lnTo>
                  <a:lnTo>
                    <a:pt x="520" y="8"/>
                  </a:lnTo>
                  <a:lnTo>
                    <a:pt x="510" y="20"/>
                  </a:lnTo>
                  <a:lnTo>
                    <a:pt x="496" y="40"/>
                  </a:lnTo>
                  <a:lnTo>
                    <a:pt x="482" y="60"/>
                  </a:lnTo>
                  <a:lnTo>
                    <a:pt x="472" y="80"/>
                  </a:lnTo>
                  <a:lnTo>
                    <a:pt x="464" y="96"/>
                  </a:lnTo>
                  <a:lnTo>
                    <a:pt x="458" y="112"/>
                  </a:lnTo>
                  <a:lnTo>
                    <a:pt x="458" y="124"/>
                  </a:lnTo>
                  <a:lnTo>
                    <a:pt x="458" y="138"/>
                  </a:lnTo>
                  <a:lnTo>
                    <a:pt x="462" y="150"/>
                  </a:lnTo>
                  <a:lnTo>
                    <a:pt x="468" y="162"/>
                  </a:lnTo>
                  <a:lnTo>
                    <a:pt x="476" y="176"/>
                  </a:lnTo>
                  <a:lnTo>
                    <a:pt x="486" y="192"/>
                  </a:lnTo>
                  <a:lnTo>
                    <a:pt x="494" y="206"/>
                  </a:lnTo>
                  <a:lnTo>
                    <a:pt x="504" y="222"/>
                  </a:lnTo>
                  <a:lnTo>
                    <a:pt x="512" y="238"/>
                  </a:lnTo>
                  <a:lnTo>
                    <a:pt x="520" y="254"/>
                  </a:lnTo>
                  <a:lnTo>
                    <a:pt x="524" y="270"/>
                  </a:lnTo>
                  <a:lnTo>
                    <a:pt x="524" y="286"/>
                  </a:lnTo>
                  <a:lnTo>
                    <a:pt x="524" y="302"/>
                  </a:lnTo>
                  <a:lnTo>
                    <a:pt x="520" y="318"/>
                  </a:lnTo>
                  <a:lnTo>
                    <a:pt x="514" y="336"/>
                  </a:lnTo>
                  <a:lnTo>
                    <a:pt x="504" y="356"/>
                  </a:lnTo>
                  <a:lnTo>
                    <a:pt x="496" y="378"/>
                  </a:lnTo>
                  <a:lnTo>
                    <a:pt x="488" y="396"/>
                  </a:lnTo>
                  <a:lnTo>
                    <a:pt x="478" y="416"/>
                  </a:lnTo>
                  <a:lnTo>
                    <a:pt x="472" y="434"/>
                  </a:lnTo>
                  <a:lnTo>
                    <a:pt x="468" y="452"/>
                  </a:lnTo>
                  <a:lnTo>
                    <a:pt x="468" y="468"/>
                  </a:lnTo>
                  <a:lnTo>
                    <a:pt x="468" y="484"/>
                  </a:lnTo>
                  <a:lnTo>
                    <a:pt x="472" y="498"/>
                  </a:lnTo>
                  <a:lnTo>
                    <a:pt x="478" y="514"/>
                  </a:lnTo>
                  <a:lnTo>
                    <a:pt x="488" y="530"/>
                  </a:lnTo>
                  <a:lnTo>
                    <a:pt x="496" y="548"/>
                  </a:lnTo>
                  <a:lnTo>
                    <a:pt x="504" y="564"/>
                  </a:lnTo>
                  <a:lnTo>
                    <a:pt x="514" y="580"/>
                  </a:lnTo>
                  <a:lnTo>
                    <a:pt x="520" y="596"/>
                  </a:lnTo>
                  <a:lnTo>
                    <a:pt x="524" y="612"/>
                  </a:lnTo>
                  <a:lnTo>
                    <a:pt x="524" y="628"/>
                  </a:lnTo>
                  <a:lnTo>
                    <a:pt x="524" y="644"/>
                  </a:lnTo>
                  <a:lnTo>
                    <a:pt x="520" y="660"/>
                  </a:lnTo>
                  <a:lnTo>
                    <a:pt x="514" y="678"/>
                  </a:lnTo>
                  <a:lnTo>
                    <a:pt x="504" y="698"/>
                  </a:lnTo>
                  <a:lnTo>
                    <a:pt x="496" y="720"/>
                  </a:lnTo>
                  <a:lnTo>
                    <a:pt x="488" y="738"/>
                  </a:lnTo>
                  <a:lnTo>
                    <a:pt x="478" y="758"/>
                  </a:lnTo>
                  <a:lnTo>
                    <a:pt x="472" y="776"/>
                  </a:lnTo>
                  <a:lnTo>
                    <a:pt x="468" y="794"/>
                  </a:lnTo>
                  <a:lnTo>
                    <a:pt x="468" y="810"/>
                  </a:lnTo>
                  <a:lnTo>
                    <a:pt x="468" y="826"/>
                  </a:lnTo>
                  <a:lnTo>
                    <a:pt x="474" y="840"/>
                  </a:lnTo>
                  <a:lnTo>
                    <a:pt x="484" y="858"/>
                  </a:lnTo>
                  <a:lnTo>
                    <a:pt x="498" y="876"/>
                  </a:lnTo>
                  <a:lnTo>
                    <a:pt x="516" y="896"/>
                  </a:lnTo>
                  <a:lnTo>
                    <a:pt x="538" y="918"/>
                  </a:lnTo>
                  <a:lnTo>
                    <a:pt x="558" y="936"/>
                  </a:lnTo>
                  <a:lnTo>
                    <a:pt x="572" y="950"/>
                  </a:lnTo>
                  <a:lnTo>
                    <a:pt x="580" y="956"/>
                  </a:lnTo>
                  <a:lnTo>
                    <a:pt x="582" y="958"/>
                  </a:lnTo>
                </a:path>
              </a:pathLst>
            </a:custGeom>
            <a:noFill/>
            <a:ln w="28575">
              <a:solidFill>
                <a:srgbClr val="0033cc"/>
              </a:solidFill>
              <a:miter/>
            </a:ln>
          </p:spPr>
          <p:style>
            <a:lnRef idx="0"/>
            <a:fillRef idx="0"/>
            <a:effectRef idx="0"/>
            <a:fontRef idx="minor"/>
          </p:style>
        </p:sp>
        <p:sp>
          <p:nvSpPr>
            <p:cNvPr id="971" name="Right Brace 91"/>
            <p:cNvSpPr/>
            <p:nvPr/>
          </p:nvSpPr>
          <p:spPr>
            <a:xfrm>
              <a:off x="5796720" y="2301840"/>
              <a:ext cx="100440" cy="559440"/>
            </a:xfrm>
            <a:prstGeom prst="rightBrace">
              <a:avLst>
                <a:gd name="adj1" fmla="val 8873"/>
                <a:gd name="adj2" fmla="val 50000"/>
              </a:avLst>
            </a:prstGeom>
            <a:noFill/>
            <a:ln w="9525">
              <a:solidFill>
                <a:srgbClr val="000000"/>
              </a:solidFill>
              <a:round/>
            </a:ln>
          </p:spPr>
          <p:style>
            <a:lnRef idx="0"/>
            <a:fillRef idx="0"/>
            <a:effectRef idx="0"/>
            <a:fontRef idx="minor"/>
          </p:style>
        </p:sp>
        <p:sp>
          <p:nvSpPr>
            <p:cNvPr id="972" name="Text Box 46"/>
            <p:cNvSpPr/>
            <p:nvPr/>
          </p:nvSpPr>
          <p:spPr>
            <a:xfrm>
              <a:off x="3216240" y="2937600"/>
              <a:ext cx="876600" cy="32364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n-US" sz="1600" spc="-1" strike="noStrike">
                  <a:solidFill>
                    <a:srgbClr val="000000"/>
                  </a:solidFill>
                  <a:latin typeface="Symbol"/>
                  <a:ea typeface="ＭＳ Ｐゴシック"/>
                </a:rPr>
                <a:t></a:t>
              </a:r>
              <a:r>
                <a:rPr b="0" i="1" lang="en-US" sz="1600" spc="-1" strike="noStrike">
                  <a:solidFill>
                    <a:srgbClr val="000000"/>
                  </a:solidFill>
                  <a:latin typeface="Times New Roman"/>
                  <a:ea typeface="ＭＳ Ｐゴシック"/>
                </a:rPr>
                <a:t>,</a:t>
              </a:r>
              <a:r>
                <a:rPr b="0" i="1" lang="en-US" sz="1600" spc="-1" strike="noStrike">
                  <a:solidFill>
                    <a:srgbClr val="000000"/>
                  </a:solidFill>
                  <a:latin typeface="Symbol"/>
                  <a:ea typeface="ＭＳ Ｐゴシック"/>
                </a:rPr>
                <a:t></a:t>
              </a:r>
              <a:r>
                <a:rPr b="0" i="1" lang="en-US" sz="1600" spc="-1" strike="noStrike">
                  <a:solidFill>
                    <a:srgbClr val="000000"/>
                  </a:solidFill>
                  <a:latin typeface="Times New Roman"/>
                  <a:ea typeface="ＭＳ Ｐゴシック"/>
                </a:rPr>
                <a:t>,</a:t>
              </a:r>
              <a:r>
                <a:rPr b="0" i="1" lang="en-US" sz="1600" spc="-1" strike="noStrike">
                  <a:solidFill>
                    <a:srgbClr val="000000"/>
                  </a:solidFill>
                  <a:latin typeface="Symbol"/>
                  <a:ea typeface="ＭＳ Ｐゴシック"/>
                </a:rPr>
                <a:t></a:t>
              </a:r>
              <a:r>
                <a:rPr b="0" i="1" lang="en-US" sz="1600" spc="-1" strike="noStrike">
                  <a:solidFill>
                    <a:srgbClr val="000000"/>
                  </a:solidFill>
                  <a:latin typeface="Times New Roman"/>
                  <a:ea typeface="ＭＳ Ｐゴシック"/>
                </a:rPr>
                <a:t>,…</a:t>
              </a:r>
              <a:endParaRPr b="0" lang="en-GB" sz="1600" spc="-1" strike="noStrike">
                <a:latin typeface="Arial"/>
              </a:endParaRPr>
            </a:p>
          </p:txBody>
        </p:sp>
        <p:sp>
          <p:nvSpPr>
            <p:cNvPr id="973" name="Text Box 49"/>
            <p:cNvSpPr/>
            <p:nvPr/>
          </p:nvSpPr>
          <p:spPr>
            <a:xfrm>
              <a:off x="5128560" y="2455920"/>
              <a:ext cx="552600" cy="35712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lang="en-US" sz="1600" spc="-1" strike="noStrike">
                  <a:solidFill>
                    <a:srgbClr val="000000"/>
                  </a:solidFill>
                  <a:latin typeface="Times New Roman"/>
                  <a:ea typeface="ＭＳ Ｐゴシック"/>
                </a:rPr>
                <a:t>(</a:t>
              </a:r>
              <a:r>
                <a:rPr b="0" i="1" lang="en-US" sz="1600" spc="-1" strike="noStrike">
                  <a:solidFill>
                    <a:srgbClr val="000000"/>
                  </a:solidFill>
                  <a:latin typeface="Times New Roman"/>
                  <a:ea typeface="ＭＳ Ｐゴシック"/>
                </a:rPr>
                <a:t>N</a:t>
              </a:r>
              <a:r>
                <a:rPr b="0" i="1" lang="en-US" sz="1600" spc="-1" strike="noStrike" baseline="-25000">
                  <a:solidFill>
                    <a:srgbClr val="000000"/>
                  </a:solidFill>
                  <a:latin typeface="Times New Roman"/>
                  <a:ea typeface="ＭＳ Ｐゴシック"/>
                </a:rPr>
                <a:t>C</a:t>
              </a:r>
              <a:r>
                <a:rPr b="0" lang="en-US" sz="1600" spc="-1" strike="noStrike">
                  <a:solidFill>
                    <a:srgbClr val="000000"/>
                  </a:solidFill>
                  <a:latin typeface="Times New Roman"/>
                  <a:ea typeface="ＭＳ Ｐゴシック"/>
                </a:rPr>
                <a:t>)</a:t>
              </a:r>
              <a:endParaRPr b="0" lang="en-GB" sz="1600" spc="-1" strike="noStrike">
                <a:latin typeface="Arial"/>
              </a:endParaRPr>
            </a:p>
          </p:txBody>
        </p:sp>
        <p:grpSp>
          <p:nvGrpSpPr>
            <p:cNvPr id="974" name="Group 46"/>
            <p:cNvGrpSpPr/>
            <p:nvPr/>
          </p:nvGrpSpPr>
          <p:grpSpPr>
            <a:xfrm>
              <a:off x="3547440" y="2819160"/>
              <a:ext cx="306720" cy="184320"/>
              <a:chOff x="3547440" y="2819160"/>
              <a:chExt cx="306720" cy="184320"/>
            </a:xfrm>
          </p:grpSpPr>
          <p:sp>
            <p:nvSpPr>
              <p:cNvPr id="975" name="Straight Connector 68"/>
              <p:cNvSpPr/>
              <p:nvPr/>
            </p:nvSpPr>
            <p:spPr>
              <a:xfrm>
                <a:off x="3547440" y="2878560"/>
                <a:ext cx="289440" cy="124920"/>
              </a:xfrm>
              <a:prstGeom prst="line">
                <a:avLst/>
              </a:prstGeom>
              <a:ln w="19050">
                <a:solidFill>
                  <a:srgbClr val="000000"/>
                </a:solidFill>
                <a:round/>
              </a:ln>
            </p:spPr>
            <p:style>
              <a:lnRef idx="0"/>
              <a:fillRef idx="0"/>
              <a:effectRef idx="0"/>
              <a:fontRef idx="minor"/>
            </p:style>
          </p:sp>
          <p:sp>
            <p:nvSpPr>
              <p:cNvPr id="976" name="Straight Connector 68"/>
              <p:cNvSpPr/>
              <p:nvPr/>
            </p:nvSpPr>
            <p:spPr>
              <a:xfrm>
                <a:off x="3547440" y="2819160"/>
                <a:ext cx="306720" cy="140040"/>
              </a:xfrm>
              <a:prstGeom prst="line">
                <a:avLst/>
              </a:prstGeom>
              <a:ln w="19050">
                <a:solidFill>
                  <a:srgbClr val="000000"/>
                </a:solidFill>
                <a:round/>
              </a:ln>
            </p:spPr>
            <p:style>
              <a:lnRef idx="0"/>
              <a:fillRef idx="0"/>
              <a:effectRef idx="0"/>
              <a:fontRef idx="minor"/>
            </p:style>
          </p:sp>
        </p:grpSp>
        <p:sp>
          <p:nvSpPr>
            <p:cNvPr id="977" name="Rectangle 4"/>
            <p:cNvSpPr/>
            <p:nvPr/>
          </p:nvSpPr>
          <p:spPr>
            <a:xfrm>
              <a:off x="5958000" y="2419200"/>
              <a:ext cx="1748160" cy="351360"/>
            </a:xfrm>
            <a:prstGeom prst="rect">
              <a:avLst/>
            </a:prstGeom>
            <a:noFill/>
            <a:ln w="0">
              <a:noFill/>
            </a:ln>
          </p:spPr>
          <p:style>
            <a:lnRef idx="0"/>
            <a:fillRef idx="0"/>
            <a:effectRef idx="0"/>
            <a:fontRef idx="minor"/>
          </p:style>
          <p:txBody>
            <a:bodyPr wrap="none" lIns="80640" rIns="80640" tIns="40320" bIns="40320" anchor="t">
              <a:noAutofit/>
            </a:bodyPr>
            <a:p>
              <a:pPr>
                <a:lnSpc>
                  <a:spcPct val="100000"/>
                </a:lnSpc>
                <a:buNone/>
              </a:pPr>
              <a:r>
                <a:rPr b="0" i="1" lang="en-US" sz="1600" spc="-1" strike="noStrike">
                  <a:solidFill>
                    <a:srgbClr val="ff0000"/>
                  </a:solidFill>
                  <a:latin typeface="Times New Roman"/>
                  <a:ea typeface="ＭＳ Ｐゴシック"/>
                </a:rPr>
                <a:t>Coulomb pairs</a:t>
              </a:r>
              <a:endParaRPr b="0" lang="en-GB" sz="1600" spc="-1" strike="noStrike">
                <a:latin typeface="Arial"/>
              </a:endParaRPr>
            </a:p>
          </p:txBody>
        </p:sp>
        <p:sp>
          <p:nvSpPr>
            <p:cNvPr id="978" name="Oval 26"/>
            <p:cNvSpPr/>
            <p:nvPr/>
          </p:nvSpPr>
          <p:spPr>
            <a:xfrm>
              <a:off x="3778200" y="2925000"/>
              <a:ext cx="105120" cy="96480"/>
            </a:xfrm>
            <a:prstGeom prst="ellipse">
              <a:avLst/>
            </a:prstGeom>
            <a:solidFill>
              <a:srgbClr val="ff0000"/>
            </a:solidFill>
            <a:ln w="9525">
              <a:solidFill>
                <a:srgbClr val="ff0000"/>
              </a:solidFill>
              <a:round/>
            </a:ln>
          </p:spPr>
          <p:style>
            <a:lnRef idx="0"/>
            <a:fillRef idx="0"/>
            <a:effectRef idx="0"/>
            <a:fontRef idx="minor"/>
          </p:style>
        </p:sp>
      </p:grpSp>
      <p:grpSp>
        <p:nvGrpSpPr>
          <p:cNvPr id="979" name="Group 51"/>
          <p:cNvGrpSpPr/>
          <p:nvPr/>
        </p:nvGrpSpPr>
        <p:grpSpPr>
          <a:xfrm>
            <a:off x="3368520" y="3562200"/>
            <a:ext cx="4228200" cy="1574640"/>
            <a:chOff x="3368520" y="3562200"/>
            <a:chExt cx="4228200" cy="1574640"/>
          </a:xfrm>
        </p:grpSpPr>
        <p:sp>
          <p:nvSpPr>
            <p:cNvPr id="980" name="Line 14"/>
            <p:cNvSpPr/>
            <p:nvPr/>
          </p:nvSpPr>
          <p:spPr>
            <a:xfrm flipV="1">
              <a:off x="3525480" y="3612960"/>
              <a:ext cx="2112840" cy="446040"/>
            </a:xfrm>
            <a:prstGeom prst="line">
              <a:avLst/>
            </a:prstGeom>
            <a:ln w="25400">
              <a:solidFill>
                <a:srgbClr val="ff0000"/>
              </a:solidFill>
              <a:round/>
              <a:tailEnd len="lg" type="triangle" w="lg"/>
            </a:ln>
          </p:spPr>
          <p:style>
            <a:lnRef idx="0"/>
            <a:fillRef idx="0"/>
            <a:effectRef idx="0"/>
            <a:fontRef idx="minor"/>
          </p:style>
        </p:sp>
        <p:sp>
          <p:nvSpPr>
            <p:cNvPr id="981" name="Line 21"/>
            <p:cNvSpPr/>
            <p:nvPr/>
          </p:nvSpPr>
          <p:spPr>
            <a:xfrm>
              <a:off x="4240080" y="4387680"/>
              <a:ext cx="1398600" cy="196920"/>
            </a:xfrm>
            <a:prstGeom prst="line">
              <a:avLst/>
            </a:prstGeom>
            <a:ln w="28575">
              <a:solidFill>
                <a:srgbClr val="ff0000"/>
              </a:solidFill>
              <a:round/>
              <a:tailEnd len="lg" type="triangle" w="lg"/>
            </a:ln>
          </p:spPr>
          <p:style>
            <a:lnRef idx="1">
              <a:schemeClr val="accent2"/>
            </a:lnRef>
            <a:fillRef idx="0">
              <a:schemeClr val="accent2"/>
            </a:fillRef>
            <a:effectRef idx="0">
              <a:schemeClr val="accent2"/>
            </a:effectRef>
            <a:fontRef idx="minor"/>
          </p:style>
        </p:sp>
        <p:sp>
          <p:nvSpPr>
            <p:cNvPr id="982" name="Text Box 45"/>
            <p:cNvSpPr/>
            <p:nvPr/>
          </p:nvSpPr>
          <p:spPr>
            <a:xfrm>
              <a:off x="5532120" y="3957480"/>
              <a:ext cx="371880" cy="33948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l-GR" sz="1700" spc="-1" strike="noStrike">
                  <a:solidFill>
                    <a:srgbClr val="000000"/>
                  </a:solidFill>
                  <a:latin typeface="Times New Roman"/>
                  <a:ea typeface="ＭＳ Ｐゴシック"/>
                </a:rPr>
                <a:t>π</a:t>
              </a:r>
              <a:r>
                <a:rPr b="0" i="1" lang="en-US" sz="1700" spc="-1" strike="noStrike" baseline="30000">
                  <a:solidFill>
                    <a:srgbClr val="000000"/>
                  </a:solidFill>
                  <a:latin typeface="Times New Roman"/>
                  <a:ea typeface="ＭＳ Ｐゴシック"/>
                </a:rPr>
                <a:t>−</a:t>
              </a:r>
              <a:endParaRPr b="0" lang="en-GB" sz="1700" spc="-1" strike="noStrike">
                <a:latin typeface="Arial"/>
              </a:endParaRPr>
            </a:p>
          </p:txBody>
        </p:sp>
        <p:sp>
          <p:nvSpPr>
            <p:cNvPr id="983" name="Text Box 46"/>
            <p:cNvSpPr/>
            <p:nvPr/>
          </p:nvSpPr>
          <p:spPr>
            <a:xfrm>
              <a:off x="5513040" y="3562200"/>
              <a:ext cx="362520" cy="33948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l-GR" sz="1700" spc="-1" strike="noStrike">
                  <a:solidFill>
                    <a:srgbClr val="000000"/>
                  </a:solidFill>
                  <a:latin typeface="Times New Roman"/>
                  <a:ea typeface="ＭＳ Ｐゴシック"/>
                </a:rPr>
                <a:t>π</a:t>
              </a:r>
              <a:r>
                <a:rPr b="0" i="1" lang="en-US" sz="1700" spc="-1" strike="noStrike" baseline="30000">
                  <a:solidFill>
                    <a:srgbClr val="000000"/>
                  </a:solidFill>
                  <a:latin typeface="Times New Roman"/>
                  <a:ea typeface="ＭＳ Ｐゴシック"/>
                </a:rPr>
                <a:t>+</a:t>
              </a:r>
              <a:endParaRPr b="0" lang="en-GB" sz="1700" spc="-1" strike="noStrike">
                <a:latin typeface="Arial"/>
              </a:endParaRPr>
            </a:p>
          </p:txBody>
        </p:sp>
        <p:sp>
          <p:nvSpPr>
            <p:cNvPr id="984" name="Line 14"/>
            <p:cNvSpPr/>
            <p:nvPr/>
          </p:nvSpPr>
          <p:spPr>
            <a:xfrm flipV="1">
              <a:off x="4252680" y="4292280"/>
              <a:ext cx="1386000" cy="88920"/>
            </a:xfrm>
            <a:prstGeom prst="line">
              <a:avLst/>
            </a:prstGeom>
            <a:ln w="28575">
              <a:solidFill>
                <a:srgbClr val="ff0000"/>
              </a:solidFill>
              <a:round/>
              <a:tailEnd len="lg" type="triangle" w="lg"/>
            </a:ln>
          </p:spPr>
          <p:style>
            <a:lnRef idx="1">
              <a:schemeClr val="dk1"/>
            </a:lnRef>
            <a:fillRef idx="0">
              <a:schemeClr val="dk1"/>
            </a:fillRef>
            <a:effectRef idx="0">
              <a:schemeClr val="dk1"/>
            </a:effectRef>
            <a:fontRef idx="minor"/>
          </p:style>
        </p:sp>
        <p:grpSp>
          <p:nvGrpSpPr>
            <p:cNvPr id="985" name="Group 57"/>
            <p:cNvGrpSpPr/>
            <p:nvPr/>
          </p:nvGrpSpPr>
          <p:grpSpPr>
            <a:xfrm>
              <a:off x="3431520" y="4023720"/>
              <a:ext cx="821160" cy="396000"/>
              <a:chOff x="3431520" y="4023720"/>
              <a:chExt cx="821160" cy="396000"/>
            </a:xfrm>
          </p:grpSpPr>
          <p:sp>
            <p:nvSpPr>
              <p:cNvPr id="986" name="Straight Connector 79"/>
              <p:cNvSpPr/>
              <p:nvPr/>
            </p:nvSpPr>
            <p:spPr>
              <a:xfrm>
                <a:off x="3446640" y="4023720"/>
                <a:ext cx="806040" cy="338040"/>
              </a:xfrm>
              <a:prstGeom prst="line">
                <a:avLst/>
              </a:prstGeom>
              <a:ln w="19050">
                <a:solidFill>
                  <a:srgbClr val="000000"/>
                </a:solidFill>
                <a:round/>
              </a:ln>
            </p:spPr>
            <p:style>
              <a:lnRef idx="0"/>
              <a:fillRef idx="0"/>
              <a:effectRef idx="0"/>
              <a:fontRef idx="minor"/>
            </p:style>
          </p:sp>
          <p:sp>
            <p:nvSpPr>
              <p:cNvPr id="987" name="Straight Connector 80"/>
              <p:cNvSpPr/>
              <p:nvPr/>
            </p:nvSpPr>
            <p:spPr>
              <a:xfrm>
                <a:off x="3431520" y="4072320"/>
                <a:ext cx="811440" cy="347400"/>
              </a:xfrm>
              <a:prstGeom prst="line">
                <a:avLst/>
              </a:prstGeom>
              <a:ln w="19050">
                <a:solidFill>
                  <a:srgbClr val="000000"/>
                </a:solidFill>
                <a:round/>
              </a:ln>
            </p:spPr>
            <p:style>
              <a:lnRef idx="0"/>
              <a:fillRef idx="0"/>
              <a:effectRef idx="0"/>
              <a:fontRef idx="minor"/>
            </p:style>
          </p:sp>
        </p:grpSp>
        <p:sp>
          <p:nvSpPr>
            <p:cNvPr id="988" name="Line 21"/>
            <p:cNvSpPr/>
            <p:nvPr/>
          </p:nvSpPr>
          <p:spPr>
            <a:xfrm>
              <a:off x="4262400" y="4398840"/>
              <a:ext cx="1350720" cy="503280"/>
            </a:xfrm>
            <a:prstGeom prst="line">
              <a:avLst/>
            </a:prstGeom>
            <a:ln w="28575">
              <a:solidFill>
                <a:srgbClr val="ff0000"/>
              </a:solidFill>
              <a:round/>
              <a:tailEnd len="lg" type="triangle" w="lg"/>
            </a:ln>
          </p:spPr>
          <p:style>
            <a:lnRef idx="1">
              <a:schemeClr val="accent2"/>
            </a:lnRef>
            <a:fillRef idx="0">
              <a:schemeClr val="accent2"/>
            </a:fillRef>
            <a:effectRef idx="0">
              <a:schemeClr val="accent2"/>
            </a:effectRef>
            <a:fontRef idx="minor"/>
          </p:style>
        </p:sp>
        <p:sp>
          <p:nvSpPr>
            <p:cNvPr id="989" name="Text Box 46"/>
            <p:cNvSpPr/>
            <p:nvPr/>
          </p:nvSpPr>
          <p:spPr>
            <a:xfrm>
              <a:off x="5594040" y="4797360"/>
              <a:ext cx="363960" cy="33948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l-GR" sz="1700" spc="-1" strike="noStrike">
                  <a:solidFill>
                    <a:srgbClr val="000000"/>
                  </a:solidFill>
                  <a:latin typeface="Times New Roman"/>
                  <a:ea typeface="ＭＳ Ｐゴシック"/>
                </a:rPr>
                <a:t>π</a:t>
              </a:r>
              <a:r>
                <a:rPr b="0" i="1" lang="en-US" sz="1700" spc="-1" strike="noStrike" baseline="30000">
                  <a:solidFill>
                    <a:srgbClr val="000000"/>
                  </a:solidFill>
                  <a:latin typeface="Times New Roman"/>
                  <a:ea typeface="ＭＳ Ｐゴシック"/>
                </a:rPr>
                <a:t>0</a:t>
              </a:r>
              <a:endParaRPr b="0" lang="en-GB" sz="1700" spc="-1" strike="noStrike">
                <a:latin typeface="Arial"/>
              </a:endParaRPr>
            </a:p>
          </p:txBody>
        </p:sp>
        <p:sp>
          <p:nvSpPr>
            <p:cNvPr id="990" name="Text Box 46"/>
            <p:cNvSpPr/>
            <p:nvPr/>
          </p:nvSpPr>
          <p:spPr>
            <a:xfrm>
              <a:off x="5630760" y="4444920"/>
              <a:ext cx="362520" cy="33948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l-GR" sz="1700" spc="-1" strike="noStrike">
                  <a:solidFill>
                    <a:srgbClr val="000000"/>
                  </a:solidFill>
                  <a:latin typeface="Times New Roman"/>
                  <a:ea typeface="ＭＳ Ｐゴシック"/>
                </a:rPr>
                <a:t>π</a:t>
              </a:r>
              <a:r>
                <a:rPr b="0" i="1" lang="en-US" sz="1700" spc="-1" strike="noStrike" baseline="30000">
                  <a:solidFill>
                    <a:srgbClr val="000000"/>
                  </a:solidFill>
                  <a:latin typeface="Times New Roman"/>
                  <a:ea typeface="ＭＳ Ｐゴシック"/>
                </a:rPr>
                <a:t>+</a:t>
              </a:r>
              <a:endParaRPr b="0" lang="en-GB" sz="1700" spc="-1" strike="noStrike">
                <a:latin typeface="Arial"/>
              </a:endParaRPr>
            </a:p>
          </p:txBody>
        </p:sp>
        <p:sp>
          <p:nvSpPr>
            <p:cNvPr id="991" name="Right Brace 92"/>
            <p:cNvSpPr/>
            <p:nvPr/>
          </p:nvSpPr>
          <p:spPr>
            <a:xfrm>
              <a:off x="5789520" y="3567240"/>
              <a:ext cx="114840" cy="667080"/>
            </a:xfrm>
            <a:prstGeom prst="rightBrace">
              <a:avLst>
                <a:gd name="adj1" fmla="val 7579"/>
                <a:gd name="adj2" fmla="val 50000"/>
              </a:avLst>
            </a:prstGeom>
            <a:noFill/>
            <a:ln w="9525">
              <a:solidFill>
                <a:srgbClr val="000000"/>
              </a:solidFill>
              <a:round/>
            </a:ln>
          </p:spPr>
          <p:style>
            <a:lnRef idx="0"/>
            <a:fillRef idx="0"/>
            <a:effectRef idx="0"/>
            <a:fontRef idx="minor"/>
          </p:style>
        </p:sp>
        <p:sp>
          <p:nvSpPr>
            <p:cNvPr id="992" name="Text Box 46"/>
            <p:cNvSpPr/>
            <p:nvPr/>
          </p:nvSpPr>
          <p:spPr>
            <a:xfrm>
              <a:off x="3368520" y="4183560"/>
              <a:ext cx="865440" cy="32364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l-GR" sz="1600" spc="-1" strike="noStrike">
                  <a:solidFill>
                    <a:srgbClr val="000000"/>
                  </a:solidFill>
                  <a:latin typeface="Times New Roman"/>
                  <a:ea typeface="ＭＳ Ｐゴシック"/>
                </a:rPr>
                <a:t>η</a:t>
              </a:r>
              <a:r>
                <a:rPr b="0" i="1" lang="en-US" sz="1600" spc="-1" strike="noStrike">
                  <a:solidFill>
                    <a:srgbClr val="000000"/>
                  </a:solidFill>
                  <a:latin typeface="Times New Roman"/>
                  <a:ea typeface="ＭＳ Ｐゴシック"/>
                </a:rPr>
                <a:t>, </a:t>
              </a:r>
              <a:r>
                <a:rPr b="0" i="1" lang="el-GR" sz="1600" spc="-1" strike="noStrike">
                  <a:solidFill>
                    <a:srgbClr val="000000"/>
                  </a:solidFill>
                  <a:latin typeface="Times New Roman"/>
                  <a:ea typeface="ＭＳ Ｐゴシック"/>
                </a:rPr>
                <a:t>η</a:t>
              </a:r>
              <a:r>
                <a:rPr b="0" i="1" lang="en-US" sz="1600" spc="-1" strike="noStrike">
                  <a:solidFill>
                    <a:srgbClr val="000000"/>
                  </a:solidFill>
                  <a:latin typeface="Times New Roman"/>
                  <a:ea typeface="ＭＳ Ｐゴシック"/>
                </a:rPr>
                <a:t>’,…</a:t>
              </a:r>
              <a:endParaRPr b="0" lang="en-GB" sz="1600" spc="-1" strike="noStrike">
                <a:latin typeface="Arial"/>
              </a:endParaRPr>
            </a:p>
          </p:txBody>
        </p:sp>
        <p:sp>
          <p:nvSpPr>
            <p:cNvPr id="993" name="Rectangle 4"/>
            <p:cNvSpPr/>
            <p:nvPr/>
          </p:nvSpPr>
          <p:spPr>
            <a:xfrm>
              <a:off x="5935680" y="3730680"/>
              <a:ext cx="1661040" cy="383040"/>
            </a:xfrm>
            <a:prstGeom prst="rect">
              <a:avLst/>
            </a:prstGeom>
            <a:noFill/>
            <a:ln w="0">
              <a:noFill/>
            </a:ln>
          </p:spPr>
          <p:style>
            <a:lnRef idx="0"/>
            <a:fillRef idx="0"/>
            <a:effectRef idx="0"/>
            <a:fontRef idx="minor"/>
          </p:style>
          <p:txBody>
            <a:bodyPr wrap="none" lIns="80640" rIns="80640" tIns="40320" bIns="40320" anchor="t">
              <a:noAutofit/>
            </a:bodyPr>
            <a:p>
              <a:pPr>
                <a:lnSpc>
                  <a:spcPct val="100000"/>
                </a:lnSpc>
                <a:buNone/>
              </a:pPr>
              <a:r>
                <a:rPr b="0" i="1" lang="en-US" sz="1600" spc="-1" strike="noStrike">
                  <a:solidFill>
                    <a:srgbClr val="ff0000"/>
                  </a:solidFill>
                  <a:latin typeface="Times New Roman"/>
                  <a:ea typeface="ＭＳ Ｐゴシック"/>
                </a:rPr>
                <a:t>Non-Coulomb pairs</a:t>
              </a:r>
              <a:endParaRPr b="0" lang="en-GB" sz="1600" spc="-1" strike="noStrike">
                <a:latin typeface="Arial"/>
              </a:endParaRPr>
            </a:p>
          </p:txBody>
        </p:sp>
        <p:sp>
          <p:nvSpPr>
            <p:cNvPr id="994" name="Oval 26"/>
            <p:cNvSpPr/>
            <p:nvPr/>
          </p:nvSpPr>
          <p:spPr>
            <a:xfrm>
              <a:off x="4145400" y="4334040"/>
              <a:ext cx="105120" cy="96480"/>
            </a:xfrm>
            <a:prstGeom prst="ellipse">
              <a:avLst/>
            </a:prstGeom>
            <a:solidFill>
              <a:srgbClr val="ff0000"/>
            </a:solidFill>
            <a:ln w="9525">
              <a:solidFill>
                <a:srgbClr val="ff0000"/>
              </a:solidFill>
              <a:round/>
            </a:ln>
          </p:spPr>
          <p:style>
            <a:lnRef idx="0"/>
            <a:fillRef idx="0"/>
            <a:effectRef idx="0"/>
            <a:fontRef idx="minor"/>
          </p:style>
        </p:sp>
      </p:grpSp>
      <p:grpSp>
        <p:nvGrpSpPr>
          <p:cNvPr id="995" name="Group 67"/>
          <p:cNvGrpSpPr/>
          <p:nvPr/>
        </p:nvGrpSpPr>
        <p:grpSpPr>
          <a:xfrm>
            <a:off x="1224000" y="1292400"/>
            <a:ext cx="2467440" cy="5016240"/>
            <a:chOff x="1224000" y="1292400"/>
            <a:chExt cx="2467440" cy="5016240"/>
          </a:xfrm>
        </p:grpSpPr>
        <p:sp>
          <p:nvSpPr>
            <p:cNvPr id="996" name="Oval 26"/>
            <p:cNvSpPr/>
            <p:nvPr/>
          </p:nvSpPr>
          <p:spPr>
            <a:xfrm>
              <a:off x="3580200" y="5647680"/>
              <a:ext cx="105120" cy="96480"/>
            </a:xfrm>
            <a:prstGeom prst="ellipse">
              <a:avLst/>
            </a:prstGeom>
            <a:solidFill>
              <a:srgbClr val="ff0000"/>
            </a:solidFill>
            <a:ln w="9525">
              <a:solidFill>
                <a:srgbClr val="ff0000"/>
              </a:solidFill>
              <a:round/>
            </a:ln>
          </p:spPr>
          <p:style>
            <a:lnRef idx="0"/>
            <a:fillRef idx="0"/>
            <a:effectRef idx="0"/>
            <a:fontRef idx="minor"/>
          </p:style>
        </p:sp>
        <p:sp>
          <p:nvSpPr>
            <p:cNvPr id="997" name="Oval 26"/>
            <p:cNvSpPr/>
            <p:nvPr/>
          </p:nvSpPr>
          <p:spPr>
            <a:xfrm>
              <a:off x="3586320" y="5989320"/>
              <a:ext cx="105120" cy="96480"/>
            </a:xfrm>
            <a:prstGeom prst="ellipse">
              <a:avLst/>
            </a:prstGeom>
            <a:solidFill>
              <a:srgbClr val="ff0000"/>
            </a:solidFill>
            <a:ln w="9525">
              <a:solidFill>
                <a:srgbClr val="ff0000"/>
              </a:solidFill>
              <a:round/>
            </a:ln>
          </p:spPr>
          <p:style>
            <a:lnRef idx="0"/>
            <a:fillRef idx="0"/>
            <a:effectRef idx="0"/>
            <a:fontRef idx="minor"/>
          </p:style>
        </p:sp>
        <p:sp>
          <p:nvSpPr>
            <p:cNvPr id="998" name="Oval 26"/>
            <p:cNvSpPr/>
            <p:nvPr/>
          </p:nvSpPr>
          <p:spPr>
            <a:xfrm>
              <a:off x="3449880" y="2782800"/>
              <a:ext cx="105120" cy="96480"/>
            </a:xfrm>
            <a:prstGeom prst="ellipse">
              <a:avLst/>
            </a:prstGeom>
            <a:solidFill>
              <a:srgbClr val="ff0000"/>
            </a:solidFill>
            <a:ln w="9525">
              <a:solidFill>
                <a:srgbClr val="ff0000"/>
              </a:solidFill>
              <a:round/>
            </a:ln>
          </p:spPr>
          <p:style>
            <a:lnRef idx="0"/>
            <a:fillRef idx="0"/>
            <a:effectRef idx="0"/>
            <a:fontRef idx="minor"/>
          </p:style>
        </p:sp>
        <p:sp>
          <p:nvSpPr>
            <p:cNvPr id="999" name="Oval 26"/>
            <p:cNvSpPr/>
            <p:nvPr/>
          </p:nvSpPr>
          <p:spPr>
            <a:xfrm>
              <a:off x="3384360" y="3995280"/>
              <a:ext cx="105120" cy="96480"/>
            </a:xfrm>
            <a:prstGeom prst="ellipse">
              <a:avLst/>
            </a:prstGeom>
            <a:solidFill>
              <a:srgbClr val="ff0000"/>
            </a:solidFill>
            <a:ln w="9525">
              <a:solidFill>
                <a:srgbClr val="ff0000"/>
              </a:solidFill>
              <a:round/>
            </a:ln>
          </p:spPr>
          <p:style>
            <a:lnRef idx="0"/>
            <a:fillRef idx="0"/>
            <a:effectRef idx="0"/>
            <a:fontRef idx="minor"/>
          </p:style>
        </p:sp>
        <p:grpSp>
          <p:nvGrpSpPr>
            <p:cNvPr id="1000" name="Group 72"/>
            <p:cNvGrpSpPr/>
            <p:nvPr/>
          </p:nvGrpSpPr>
          <p:grpSpPr>
            <a:xfrm>
              <a:off x="1224000" y="1292400"/>
              <a:ext cx="2384640" cy="5016240"/>
              <a:chOff x="1224000" y="1292400"/>
              <a:chExt cx="2384640" cy="5016240"/>
            </a:xfrm>
          </p:grpSpPr>
          <p:grpSp>
            <p:nvGrpSpPr>
              <p:cNvPr id="1001" name="Group 73"/>
              <p:cNvGrpSpPr/>
              <p:nvPr/>
            </p:nvGrpSpPr>
            <p:grpSpPr>
              <a:xfrm>
                <a:off x="1224000" y="1292400"/>
                <a:ext cx="2384640" cy="5016240"/>
                <a:chOff x="1224000" y="1292400"/>
                <a:chExt cx="2384640" cy="5016240"/>
              </a:xfrm>
            </p:grpSpPr>
            <p:grpSp>
              <p:nvGrpSpPr>
                <p:cNvPr id="1002" name="Group 75"/>
                <p:cNvGrpSpPr/>
                <p:nvPr/>
              </p:nvGrpSpPr>
              <p:grpSpPr>
                <a:xfrm>
                  <a:off x="2095560" y="1292400"/>
                  <a:ext cx="1039680" cy="632880"/>
                  <a:chOff x="2095560" y="1292400"/>
                  <a:chExt cx="1039680" cy="632880"/>
                </a:xfrm>
              </p:grpSpPr>
              <p:sp>
                <p:nvSpPr>
                  <p:cNvPr id="1003" name="Text Box 19"/>
                  <p:cNvSpPr/>
                  <p:nvPr/>
                </p:nvSpPr>
                <p:spPr>
                  <a:xfrm>
                    <a:off x="2482920" y="1292400"/>
                    <a:ext cx="181440" cy="32364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n-US" sz="1600" spc="-1" strike="noStrike">
                        <a:solidFill>
                          <a:srgbClr val="000000"/>
                        </a:solidFill>
                        <a:latin typeface="Times New Roman"/>
                        <a:ea typeface="ＭＳ Ｐゴシック"/>
                      </a:rPr>
                      <a:t>p</a:t>
                    </a:r>
                    <a:endParaRPr b="0" lang="en-GB" sz="1600" spc="-1" strike="noStrike">
                      <a:latin typeface="Arial"/>
                    </a:endParaRPr>
                  </a:p>
                </p:txBody>
              </p:sp>
              <p:sp>
                <p:nvSpPr>
                  <p:cNvPr id="1004" name="Text Box 22"/>
                  <p:cNvSpPr/>
                  <p:nvPr/>
                </p:nvSpPr>
                <p:spPr>
                  <a:xfrm>
                    <a:off x="2095560" y="1631880"/>
                    <a:ext cx="1039680" cy="29340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lang="ro-RO" sz="1400" spc="-1" strike="noStrike">
                        <a:solidFill>
                          <a:srgbClr val="000000"/>
                        </a:solidFill>
                        <a:latin typeface="Times New Roman"/>
                        <a:ea typeface="ＭＳ Ｐゴシック"/>
                      </a:rPr>
                      <a:t>24 GeV/c</a:t>
                    </a:r>
                    <a:endParaRPr b="0" lang="en-GB" sz="1400" spc="-1" strike="noStrike">
                      <a:latin typeface="Arial"/>
                    </a:endParaRPr>
                  </a:p>
                </p:txBody>
              </p:sp>
              <p:sp>
                <p:nvSpPr>
                  <p:cNvPr id="1005" name="Line 24"/>
                  <p:cNvSpPr/>
                  <p:nvPr/>
                </p:nvSpPr>
                <p:spPr>
                  <a:xfrm>
                    <a:off x="2346120" y="1620720"/>
                    <a:ext cx="502920" cy="360"/>
                  </a:xfrm>
                  <a:prstGeom prst="line">
                    <a:avLst/>
                  </a:prstGeom>
                  <a:ln w="25400">
                    <a:solidFill>
                      <a:srgbClr val="0000ff"/>
                    </a:solidFill>
                    <a:round/>
                    <a:tailEnd len="lg" type="triangle" w="lg"/>
                  </a:ln>
                </p:spPr>
                <p:style>
                  <a:lnRef idx="0"/>
                  <a:fillRef idx="0"/>
                  <a:effectRef idx="0"/>
                  <a:fontRef idx="minor"/>
                </p:style>
              </p:sp>
            </p:grpSp>
            <p:grpSp>
              <p:nvGrpSpPr>
                <p:cNvPr id="1006" name="Group 76"/>
                <p:cNvGrpSpPr/>
                <p:nvPr/>
              </p:nvGrpSpPr>
              <p:grpSpPr>
                <a:xfrm>
                  <a:off x="1224000" y="1625400"/>
                  <a:ext cx="2384640" cy="4683240"/>
                  <a:chOff x="1224000" y="1625400"/>
                  <a:chExt cx="2384640" cy="4683240"/>
                </a:xfrm>
              </p:grpSpPr>
              <p:grpSp>
                <p:nvGrpSpPr>
                  <p:cNvPr id="1007" name="Group 77"/>
                  <p:cNvGrpSpPr/>
                  <p:nvPr/>
                </p:nvGrpSpPr>
                <p:grpSpPr>
                  <a:xfrm>
                    <a:off x="1280520" y="3710160"/>
                    <a:ext cx="2328120" cy="2598480"/>
                    <a:chOff x="1280520" y="3710160"/>
                    <a:chExt cx="2328120" cy="2598480"/>
                  </a:xfrm>
                </p:grpSpPr>
                <p:sp>
                  <p:nvSpPr>
                    <p:cNvPr id="1008" name="Line 12"/>
                    <p:cNvSpPr/>
                    <p:nvPr/>
                  </p:nvSpPr>
                  <p:spPr>
                    <a:xfrm>
                      <a:off x="2640600" y="4054320"/>
                      <a:ext cx="726840" cy="6480"/>
                    </a:xfrm>
                    <a:prstGeom prst="line">
                      <a:avLst/>
                    </a:prstGeom>
                    <a:ln w="12700">
                      <a:solidFill>
                        <a:srgbClr val="0000ff"/>
                      </a:solidFill>
                      <a:round/>
                    </a:ln>
                  </p:spPr>
                  <p:style>
                    <a:lnRef idx="0"/>
                    <a:fillRef idx="0"/>
                    <a:effectRef idx="0"/>
                    <a:fontRef idx="minor"/>
                  </p:style>
                </p:sp>
                <p:sp>
                  <p:nvSpPr>
                    <p:cNvPr id="1009" name="Text Box 17"/>
                    <p:cNvSpPr/>
                    <p:nvPr/>
                  </p:nvSpPr>
                  <p:spPr>
                    <a:xfrm>
                      <a:off x="2596320" y="3710160"/>
                      <a:ext cx="182880" cy="32364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n-US" sz="1600" spc="-1" strike="noStrike">
                          <a:solidFill>
                            <a:srgbClr val="000000"/>
                          </a:solidFill>
                          <a:latin typeface="Times New Roman"/>
                          <a:ea typeface="ＭＳ Ｐゴシック"/>
                        </a:rPr>
                        <a:t>p</a:t>
                      </a:r>
                      <a:endParaRPr b="0" lang="en-GB" sz="1600" spc="-1" strike="noStrike">
                        <a:latin typeface="Arial"/>
                      </a:endParaRPr>
                    </a:p>
                  </p:txBody>
                </p:sp>
                <p:sp>
                  <p:nvSpPr>
                    <p:cNvPr id="1010" name="Text Box 18"/>
                    <p:cNvSpPr/>
                    <p:nvPr/>
                  </p:nvSpPr>
                  <p:spPr>
                    <a:xfrm>
                      <a:off x="2207520" y="4091040"/>
                      <a:ext cx="1022400" cy="29340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lang="ro-RO" sz="1400" spc="-1" strike="noStrike">
                          <a:solidFill>
                            <a:srgbClr val="000000"/>
                          </a:solidFill>
                          <a:latin typeface="Times New Roman"/>
                          <a:ea typeface="ＭＳ Ｐゴシック"/>
                        </a:rPr>
                        <a:t>24 GeV/c</a:t>
                      </a:r>
                      <a:endParaRPr b="0" lang="en-GB" sz="1400" spc="-1" strike="noStrike">
                        <a:latin typeface="Arial"/>
                      </a:endParaRPr>
                    </a:p>
                  </p:txBody>
                </p:sp>
                <p:sp>
                  <p:nvSpPr>
                    <p:cNvPr id="1011" name="Line 13"/>
                    <p:cNvSpPr/>
                    <p:nvPr/>
                  </p:nvSpPr>
                  <p:spPr>
                    <a:xfrm>
                      <a:off x="2415240" y="4055760"/>
                      <a:ext cx="502920" cy="360"/>
                    </a:xfrm>
                    <a:prstGeom prst="line">
                      <a:avLst/>
                    </a:prstGeom>
                    <a:ln w="25400">
                      <a:solidFill>
                        <a:srgbClr val="0000ff"/>
                      </a:solidFill>
                      <a:round/>
                      <a:tailEnd len="lg" type="triangle" w="lg"/>
                    </a:ln>
                  </p:spPr>
                  <p:style>
                    <a:lnRef idx="0"/>
                    <a:fillRef idx="0"/>
                    <a:effectRef idx="0"/>
                    <a:fontRef idx="minor"/>
                  </p:style>
                </p:sp>
                <p:sp>
                  <p:nvSpPr>
                    <p:cNvPr id="1012" name="Line 12"/>
                    <p:cNvSpPr/>
                    <p:nvPr/>
                  </p:nvSpPr>
                  <p:spPr>
                    <a:xfrm>
                      <a:off x="2753280" y="5686200"/>
                      <a:ext cx="855360" cy="360"/>
                    </a:xfrm>
                    <a:prstGeom prst="line">
                      <a:avLst/>
                    </a:prstGeom>
                    <a:ln w="12700">
                      <a:solidFill>
                        <a:srgbClr val="0000ff"/>
                      </a:solidFill>
                      <a:round/>
                    </a:ln>
                  </p:spPr>
                  <p:style>
                    <a:lnRef idx="0"/>
                    <a:fillRef idx="0"/>
                    <a:effectRef idx="0"/>
                    <a:fontRef idx="minor"/>
                  </p:style>
                </p:sp>
                <p:sp>
                  <p:nvSpPr>
                    <p:cNvPr id="1013" name="Text Box 17"/>
                    <p:cNvSpPr/>
                    <p:nvPr/>
                  </p:nvSpPr>
                  <p:spPr>
                    <a:xfrm>
                      <a:off x="2662920" y="5985000"/>
                      <a:ext cx="182880" cy="32364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n-US" sz="1600" spc="-1" strike="noStrike">
                          <a:solidFill>
                            <a:srgbClr val="000000"/>
                          </a:solidFill>
                          <a:latin typeface="Times New Roman"/>
                          <a:ea typeface="ＭＳ Ｐゴシック"/>
                        </a:rPr>
                        <a:t>p</a:t>
                      </a:r>
                      <a:endParaRPr b="0" lang="en-GB" sz="1600" spc="-1" strike="noStrike">
                        <a:latin typeface="Arial"/>
                      </a:endParaRPr>
                    </a:p>
                  </p:txBody>
                </p:sp>
                <p:sp>
                  <p:nvSpPr>
                    <p:cNvPr id="1014" name="Line 13"/>
                    <p:cNvSpPr/>
                    <p:nvPr/>
                  </p:nvSpPr>
                  <p:spPr>
                    <a:xfrm>
                      <a:off x="2494440" y="5688000"/>
                      <a:ext cx="468360" cy="360"/>
                    </a:xfrm>
                    <a:prstGeom prst="line">
                      <a:avLst/>
                    </a:prstGeom>
                    <a:ln w="25400">
                      <a:solidFill>
                        <a:srgbClr val="0000ff"/>
                      </a:solidFill>
                      <a:round/>
                      <a:tailEnd len="lg" type="triangle" w="lg"/>
                    </a:ln>
                  </p:spPr>
                  <p:style>
                    <a:lnRef idx="0"/>
                    <a:fillRef idx="0"/>
                    <a:effectRef idx="0"/>
                    <a:fontRef idx="minor"/>
                  </p:style>
                </p:sp>
                <p:sp>
                  <p:nvSpPr>
                    <p:cNvPr id="1015" name="Text Box 18"/>
                    <p:cNvSpPr/>
                    <p:nvPr/>
                  </p:nvSpPr>
                  <p:spPr>
                    <a:xfrm>
                      <a:off x="2137680" y="5708520"/>
                      <a:ext cx="1065240" cy="29340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lang="ro-RO" sz="1400" spc="-1" strike="noStrike">
                          <a:solidFill>
                            <a:srgbClr val="000000"/>
                          </a:solidFill>
                          <a:latin typeface="Times New Roman"/>
                          <a:ea typeface="ＭＳ Ｐゴシック"/>
                        </a:rPr>
                        <a:t>24 GeV/c</a:t>
                      </a:r>
                      <a:endParaRPr b="0" lang="en-GB" sz="1400" spc="-1" strike="noStrike">
                        <a:latin typeface="Arial"/>
                      </a:endParaRPr>
                    </a:p>
                  </p:txBody>
                </p:sp>
                <p:sp>
                  <p:nvSpPr>
                    <p:cNvPr id="1016" name="Line 12"/>
                    <p:cNvSpPr/>
                    <p:nvPr/>
                  </p:nvSpPr>
                  <p:spPr>
                    <a:xfrm>
                      <a:off x="2753280" y="6040080"/>
                      <a:ext cx="855360" cy="1800"/>
                    </a:xfrm>
                    <a:prstGeom prst="line">
                      <a:avLst/>
                    </a:prstGeom>
                    <a:ln w="12700">
                      <a:solidFill>
                        <a:srgbClr val="0000ff"/>
                      </a:solidFill>
                      <a:round/>
                    </a:ln>
                  </p:spPr>
                  <p:style>
                    <a:lnRef idx="0"/>
                    <a:fillRef idx="0"/>
                    <a:effectRef idx="0"/>
                    <a:fontRef idx="minor"/>
                  </p:style>
                </p:sp>
                <p:sp>
                  <p:nvSpPr>
                    <p:cNvPr id="1017" name="Line 13"/>
                    <p:cNvSpPr/>
                    <p:nvPr/>
                  </p:nvSpPr>
                  <p:spPr>
                    <a:xfrm flipV="1">
                      <a:off x="2504160" y="6032160"/>
                      <a:ext cx="468000" cy="1800"/>
                    </a:xfrm>
                    <a:prstGeom prst="line">
                      <a:avLst/>
                    </a:prstGeom>
                    <a:ln w="25400">
                      <a:solidFill>
                        <a:srgbClr val="0000ff"/>
                      </a:solidFill>
                      <a:round/>
                      <a:tailEnd len="lg" type="triangle" w="lg"/>
                    </a:ln>
                  </p:spPr>
                  <p:style>
                    <a:lnRef idx="0"/>
                    <a:fillRef idx="0"/>
                    <a:effectRef idx="0"/>
                    <a:fontRef idx="minor"/>
                  </p:style>
                </p:sp>
                <p:sp>
                  <p:nvSpPr>
                    <p:cNvPr id="1018" name="Text Box 17"/>
                    <p:cNvSpPr/>
                    <p:nvPr/>
                  </p:nvSpPr>
                  <p:spPr>
                    <a:xfrm>
                      <a:off x="2639160" y="5353200"/>
                      <a:ext cx="181440" cy="32364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n-US" sz="1600" spc="-1" strike="noStrike">
                          <a:solidFill>
                            <a:srgbClr val="000000"/>
                          </a:solidFill>
                          <a:latin typeface="Times New Roman"/>
                          <a:ea typeface="ＭＳ Ｐゴシック"/>
                        </a:rPr>
                        <a:t>p</a:t>
                      </a:r>
                      <a:endParaRPr b="0" lang="en-GB" sz="1600" spc="-1" strike="noStrike">
                        <a:latin typeface="Arial"/>
                      </a:endParaRPr>
                    </a:p>
                  </p:txBody>
                </p:sp>
                <p:sp>
                  <p:nvSpPr>
                    <p:cNvPr id="1019" name="Line 82"/>
                    <p:cNvSpPr/>
                    <p:nvPr/>
                  </p:nvSpPr>
                  <p:spPr>
                    <a:xfrm flipV="1">
                      <a:off x="2724480" y="4138560"/>
                      <a:ext cx="696600" cy="763560"/>
                    </a:xfrm>
                    <a:prstGeom prst="line">
                      <a:avLst/>
                    </a:prstGeom>
                    <a:ln w="19050">
                      <a:solidFill>
                        <a:srgbClr val="000000"/>
                      </a:solidFill>
                      <a:round/>
                      <a:tailEnd len="med" type="triangle" w="med"/>
                    </a:ln>
                  </p:spPr>
                  <p:style>
                    <a:lnRef idx="0"/>
                    <a:fillRef idx="0"/>
                    <a:effectRef idx="0"/>
                    <a:fontRef idx="minor"/>
                  </p:style>
                </p:sp>
                <p:sp>
                  <p:nvSpPr>
                    <p:cNvPr id="1020" name="Line 83"/>
                    <p:cNvSpPr/>
                    <p:nvPr/>
                  </p:nvSpPr>
                  <p:spPr>
                    <a:xfrm>
                      <a:off x="2738160" y="4948920"/>
                      <a:ext cx="813240" cy="686520"/>
                    </a:xfrm>
                    <a:prstGeom prst="line">
                      <a:avLst/>
                    </a:prstGeom>
                    <a:ln w="19050">
                      <a:solidFill>
                        <a:srgbClr val="000000"/>
                      </a:solidFill>
                      <a:round/>
                      <a:tailEnd len="med" type="triangle" w="med"/>
                    </a:ln>
                  </p:spPr>
                  <p:style>
                    <a:lnRef idx="0"/>
                    <a:fillRef idx="0"/>
                    <a:effectRef idx="0"/>
                    <a:fontRef idx="minor"/>
                  </p:style>
                </p:sp>
                <p:sp>
                  <p:nvSpPr>
                    <p:cNvPr id="1021" name="Line 84"/>
                    <p:cNvSpPr/>
                    <p:nvPr/>
                  </p:nvSpPr>
                  <p:spPr>
                    <a:xfrm>
                      <a:off x="2738160" y="4948920"/>
                      <a:ext cx="792720" cy="997560"/>
                    </a:xfrm>
                    <a:prstGeom prst="line">
                      <a:avLst/>
                    </a:prstGeom>
                    <a:ln w="19050">
                      <a:solidFill>
                        <a:srgbClr val="000000"/>
                      </a:solidFill>
                      <a:round/>
                      <a:tailEnd len="med" type="triangle" w="med"/>
                    </a:ln>
                  </p:spPr>
                  <p:style>
                    <a:lnRef idx="0"/>
                    <a:fillRef idx="0"/>
                    <a:effectRef idx="0"/>
                    <a:fontRef idx="minor"/>
                  </p:style>
                </p:sp>
                <p:sp>
                  <p:nvSpPr>
                    <p:cNvPr id="1022" name="Text Box 86"/>
                    <p:cNvSpPr/>
                    <p:nvPr/>
                  </p:nvSpPr>
                  <p:spPr>
                    <a:xfrm>
                      <a:off x="1280520" y="4782960"/>
                      <a:ext cx="2094840" cy="319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400" spc="-1" strike="noStrike">
                          <a:solidFill>
                            <a:srgbClr val="000000"/>
                          </a:solidFill>
                          <a:latin typeface="Times New Roman"/>
                          <a:ea typeface="ＭＳ Ｐゴシック"/>
                        </a:rPr>
                        <a:t>Interaction point</a:t>
                      </a:r>
                      <a:endParaRPr b="0" lang="en-GB" sz="1400" spc="-1" strike="noStrike">
                        <a:latin typeface="Arial"/>
                      </a:endParaRPr>
                    </a:p>
                  </p:txBody>
                </p:sp>
              </p:grpSp>
              <p:grpSp>
                <p:nvGrpSpPr>
                  <p:cNvPr id="1023" name="Group 78"/>
                  <p:cNvGrpSpPr/>
                  <p:nvPr/>
                </p:nvGrpSpPr>
                <p:grpSpPr>
                  <a:xfrm>
                    <a:off x="1224000" y="1625400"/>
                    <a:ext cx="2225880" cy="1530360"/>
                    <a:chOff x="1224000" y="1625400"/>
                    <a:chExt cx="2225880" cy="1530360"/>
                  </a:xfrm>
                </p:grpSpPr>
                <p:sp>
                  <p:nvSpPr>
                    <p:cNvPr id="1024" name="Line 12"/>
                    <p:cNvSpPr/>
                    <p:nvPr/>
                  </p:nvSpPr>
                  <p:spPr>
                    <a:xfrm>
                      <a:off x="2595960" y="2822400"/>
                      <a:ext cx="853920" cy="360"/>
                    </a:xfrm>
                    <a:prstGeom prst="line">
                      <a:avLst/>
                    </a:prstGeom>
                    <a:ln w="12700">
                      <a:solidFill>
                        <a:srgbClr val="0000ff"/>
                      </a:solidFill>
                      <a:round/>
                    </a:ln>
                  </p:spPr>
                  <p:style>
                    <a:lnRef idx="0"/>
                    <a:fillRef idx="0"/>
                    <a:effectRef idx="0"/>
                    <a:fontRef idx="minor"/>
                  </p:style>
                </p:sp>
                <p:sp>
                  <p:nvSpPr>
                    <p:cNvPr id="1025" name="Line 13"/>
                    <p:cNvSpPr/>
                    <p:nvPr/>
                  </p:nvSpPr>
                  <p:spPr>
                    <a:xfrm>
                      <a:off x="2419920" y="2822400"/>
                      <a:ext cx="502920" cy="360"/>
                    </a:xfrm>
                    <a:prstGeom prst="line">
                      <a:avLst/>
                    </a:prstGeom>
                    <a:ln w="25400">
                      <a:solidFill>
                        <a:srgbClr val="0000ff"/>
                      </a:solidFill>
                      <a:round/>
                      <a:tailEnd len="lg" type="triangle" w="lg"/>
                    </a:ln>
                  </p:spPr>
                  <p:style>
                    <a:lnRef idx="0"/>
                    <a:fillRef idx="0"/>
                    <a:effectRef idx="0"/>
                    <a:fontRef idx="minor"/>
                  </p:style>
                </p:sp>
                <p:sp>
                  <p:nvSpPr>
                    <p:cNvPr id="1026" name="Text Box 17"/>
                    <p:cNvSpPr/>
                    <p:nvPr/>
                  </p:nvSpPr>
                  <p:spPr>
                    <a:xfrm>
                      <a:off x="2594520" y="2481120"/>
                      <a:ext cx="181440" cy="32364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n-US" sz="1600" spc="-1" strike="noStrike">
                          <a:solidFill>
                            <a:srgbClr val="000000"/>
                          </a:solidFill>
                          <a:latin typeface="Times New Roman"/>
                          <a:ea typeface="ＭＳ Ｐゴシック"/>
                        </a:rPr>
                        <a:t>p</a:t>
                      </a:r>
                      <a:endParaRPr b="0" lang="en-GB" sz="1600" spc="-1" strike="noStrike">
                        <a:latin typeface="Arial"/>
                      </a:endParaRPr>
                    </a:p>
                  </p:txBody>
                </p:sp>
                <p:sp>
                  <p:nvSpPr>
                    <p:cNvPr id="1027" name="Text Box 18"/>
                    <p:cNvSpPr/>
                    <p:nvPr/>
                  </p:nvSpPr>
                  <p:spPr>
                    <a:xfrm>
                      <a:off x="2220120" y="2862360"/>
                      <a:ext cx="998640" cy="29340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lang="ro-RO" sz="1400" spc="-1" strike="noStrike">
                          <a:solidFill>
                            <a:srgbClr val="000000"/>
                          </a:solidFill>
                          <a:latin typeface="Times New Roman"/>
                          <a:ea typeface="ＭＳ Ｐゴシック"/>
                        </a:rPr>
                        <a:t>24 GeV/c</a:t>
                      </a:r>
                      <a:endParaRPr b="0" lang="en-GB" sz="1400" spc="-1" strike="noStrike">
                        <a:latin typeface="Arial"/>
                      </a:endParaRPr>
                    </a:p>
                  </p:txBody>
                </p:sp>
                <p:sp>
                  <p:nvSpPr>
                    <p:cNvPr id="1028" name="Line 81"/>
                    <p:cNvSpPr/>
                    <p:nvPr/>
                  </p:nvSpPr>
                  <p:spPr>
                    <a:xfrm>
                      <a:off x="2753280" y="2209680"/>
                      <a:ext cx="659880" cy="528480"/>
                    </a:xfrm>
                    <a:prstGeom prst="line">
                      <a:avLst/>
                    </a:prstGeom>
                    <a:ln w="19050">
                      <a:solidFill>
                        <a:srgbClr val="000000"/>
                      </a:solidFill>
                      <a:round/>
                      <a:tailEnd len="med" type="triangle" w="med"/>
                    </a:ln>
                  </p:spPr>
                  <p:style>
                    <a:lnRef idx="0"/>
                    <a:fillRef idx="0"/>
                    <a:effectRef idx="0"/>
                    <a:fontRef idx="minor"/>
                  </p:style>
                </p:sp>
                <p:sp>
                  <p:nvSpPr>
                    <p:cNvPr id="1029" name="Text Box 85"/>
                    <p:cNvSpPr/>
                    <p:nvPr/>
                  </p:nvSpPr>
                  <p:spPr>
                    <a:xfrm>
                      <a:off x="1224000" y="2033640"/>
                      <a:ext cx="1677600" cy="32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400" spc="-1" strike="noStrike">
                          <a:solidFill>
                            <a:srgbClr val="000000"/>
                          </a:solidFill>
                          <a:latin typeface="Times New Roman"/>
                          <a:ea typeface="ＭＳ Ｐゴシック"/>
                        </a:rPr>
                        <a:t>Interaction point</a:t>
                      </a:r>
                      <a:endParaRPr b="0" lang="en-GB" sz="1400" spc="-1" strike="noStrike">
                        <a:latin typeface="Arial"/>
                      </a:endParaRPr>
                    </a:p>
                  </p:txBody>
                </p:sp>
                <p:sp>
                  <p:nvSpPr>
                    <p:cNvPr id="1030" name="Line 23"/>
                    <p:cNvSpPr/>
                    <p:nvPr/>
                  </p:nvSpPr>
                  <p:spPr>
                    <a:xfrm>
                      <a:off x="2746080" y="1625400"/>
                      <a:ext cx="667080" cy="360"/>
                    </a:xfrm>
                    <a:prstGeom prst="line">
                      <a:avLst/>
                    </a:prstGeom>
                    <a:ln w="12700">
                      <a:solidFill>
                        <a:srgbClr val="0000ff"/>
                      </a:solidFill>
                      <a:round/>
                    </a:ln>
                  </p:spPr>
                  <p:style>
                    <a:lnRef idx="0"/>
                    <a:fillRef idx="0"/>
                    <a:effectRef idx="0"/>
                    <a:fontRef idx="minor"/>
                  </p:style>
                </p:sp>
                <p:sp>
                  <p:nvSpPr>
                    <p:cNvPr id="1031" name="Line 80"/>
                    <p:cNvSpPr/>
                    <p:nvPr/>
                  </p:nvSpPr>
                  <p:spPr>
                    <a:xfrm flipV="1">
                      <a:off x="2738160" y="1671480"/>
                      <a:ext cx="675000" cy="504720"/>
                    </a:xfrm>
                    <a:prstGeom prst="line">
                      <a:avLst/>
                    </a:prstGeom>
                    <a:ln w="19050">
                      <a:solidFill>
                        <a:srgbClr val="000000"/>
                      </a:solidFill>
                      <a:round/>
                      <a:tailEnd len="med" type="triangle" w="med"/>
                    </a:ln>
                  </p:spPr>
                  <p:style>
                    <a:lnRef idx="0"/>
                    <a:fillRef idx="0"/>
                    <a:effectRef idx="0"/>
                    <a:fontRef idx="minor"/>
                  </p:style>
                </p:sp>
              </p:grpSp>
            </p:grpSp>
          </p:grpSp>
          <p:sp>
            <p:nvSpPr>
              <p:cNvPr id="1032" name="Oval 26"/>
              <p:cNvSpPr/>
              <p:nvPr/>
            </p:nvSpPr>
            <p:spPr>
              <a:xfrm>
                <a:off x="3377160" y="1555200"/>
                <a:ext cx="105120" cy="96480"/>
              </a:xfrm>
              <a:prstGeom prst="ellipse">
                <a:avLst/>
              </a:prstGeom>
              <a:solidFill>
                <a:srgbClr val="ff0000"/>
              </a:solidFill>
              <a:ln w="9525">
                <a:solidFill>
                  <a:srgbClr val="ff0000"/>
                </a:solidFill>
                <a:round/>
              </a:ln>
            </p:spPr>
            <p:style>
              <a:lnRef idx="0"/>
              <a:fillRef idx="0"/>
              <a:effectRef idx="0"/>
              <a:fontRef idx="minor"/>
            </p:style>
          </p:sp>
        </p:grpSp>
      </p:grpSp>
      <p:sp>
        <p:nvSpPr>
          <p:cNvPr id="1033" name="Text Box 16"/>
          <p:cNvSpPr/>
          <p:nvPr/>
        </p:nvSpPr>
        <p:spPr>
          <a:xfrm>
            <a:off x="3809880" y="1247760"/>
            <a:ext cx="467280" cy="35712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n-US" sz="1600" spc="-1" strike="noStrike">
                <a:solidFill>
                  <a:srgbClr val="000000"/>
                </a:solidFill>
                <a:latin typeface="Times New Roman"/>
                <a:ea typeface="ＭＳ Ｐゴシック"/>
              </a:rPr>
              <a:t>A</a:t>
            </a:r>
            <a:r>
              <a:rPr b="0" i="1" lang="en-US" sz="1600" spc="-1" strike="noStrike" baseline="-25000">
                <a:solidFill>
                  <a:srgbClr val="000000"/>
                </a:solidFill>
                <a:latin typeface="Times New Roman"/>
                <a:ea typeface="ＭＳ Ｐゴシック"/>
              </a:rPr>
              <a:t>2</a:t>
            </a:r>
            <a:r>
              <a:rPr b="0" i="1" lang="el-GR" sz="1600" spc="-1" strike="noStrike" baseline="-25000">
                <a:solidFill>
                  <a:srgbClr val="000000"/>
                </a:solidFill>
                <a:latin typeface="Times New Roman"/>
                <a:ea typeface="ＭＳ Ｐゴシック"/>
              </a:rPr>
              <a:t>π</a:t>
            </a:r>
            <a:endParaRPr b="0" lang="en-GB" sz="1600" spc="-1" strike="noStrike">
              <a:latin typeface="Arial"/>
            </a:endParaRPr>
          </a:p>
        </p:txBody>
      </p:sp>
      <p:sp>
        <p:nvSpPr>
          <p:cNvPr id="1034" name="Line 32"/>
          <p:cNvSpPr/>
          <p:nvPr/>
        </p:nvSpPr>
        <p:spPr>
          <a:xfrm flipV="1">
            <a:off x="4446360" y="1187280"/>
            <a:ext cx="1192320" cy="217440"/>
          </a:xfrm>
          <a:prstGeom prst="line">
            <a:avLst/>
          </a:prstGeom>
          <a:ln w="25400">
            <a:solidFill>
              <a:srgbClr val="ff0000"/>
            </a:solidFill>
            <a:round/>
            <a:tailEnd len="lg" type="triangle" w="lg"/>
          </a:ln>
        </p:spPr>
        <p:style>
          <a:lnRef idx="0"/>
          <a:fillRef idx="0"/>
          <a:effectRef idx="0"/>
          <a:fontRef idx="minor"/>
        </p:style>
      </p:sp>
      <p:sp>
        <p:nvSpPr>
          <p:cNvPr id="1035" name="Line 33"/>
          <p:cNvSpPr/>
          <p:nvPr/>
        </p:nvSpPr>
        <p:spPr>
          <a:xfrm>
            <a:off x="4464000" y="1833480"/>
            <a:ext cx="1174680" cy="225360"/>
          </a:xfrm>
          <a:prstGeom prst="line">
            <a:avLst/>
          </a:prstGeom>
          <a:ln w="25400">
            <a:solidFill>
              <a:srgbClr val="ff0000"/>
            </a:solidFill>
            <a:round/>
            <a:tailEnd len="lg" type="triangle" w="lg"/>
          </a:ln>
        </p:spPr>
        <p:style>
          <a:lnRef idx="0"/>
          <a:fillRef idx="0"/>
          <a:effectRef idx="0"/>
          <a:fontRef idx="minor"/>
        </p:style>
      </p:sp>
      <p:sp>
        <p:nvSpPr>
          <p:cNvPr id="1036" name="Text Box 34"/>
          <p:cNvSpPr/>
          <p:nvPr/>
        </p:nvSpPr>
        <p:spPr>
          <a:xfrm>
            <a:off x="5497560" y="1152360"/>
            <a:ext cx="513360" cy="33948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l-GR" sz="1700" spc="-1" strike="noStrike">
                <a:solidFill>
                  <a:srgbClr val="000000"/>
                </a:solidFill>
                <a:latin typeface="Times New Roman"/>
                <a:ea typeface="ＭＳ Ｐゴシック"/>
              </a:rPr>
              <a:t>π</a:t>
            </a:r>
            <a:r>
              <a:rPr b="0" i="1" lang="en-US" sz="1700" spc="-1" strike="noStrike" baseline="30000">
                <a:solidFill>
                  <a:srgbClr val="000000"/>
                </a:solidFill>
                <a:latin typeface="Times New Roman"/>
                <a:ea typeface="ＭＳ Ｐゴシック"/>
              </a:rPr>
              <a:t>+</a:t>
            </a:r>
            <a:endParaRPr b="0" lang="en-GB" sz="1700" spc="-1" strike="noStrike">
              <a:latin typeface="Arial"/>
            </a:endParaRPr>
          </a:p>
        </p:txBody>
      </p:sp>
      <p:sp>
        <p:nvSpPr>
          <p:cNvPr id="1037" name="Text Box 36"/>
          <p:cNvSpPr/>
          <p:nvPr/>
        </p:nvSpPr>
        <p:spPr>
          <a:xfrm>
            <a:off x="5511960" y="1695600"/>
            <a:ext cx="411480" cy="33948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i="1" lang="el-GR" sz="1700" spc="-1" strike="noStrike">
                <a:solidFill>
                  <a:srgbClr val="000000"/>
                </a:solidFill>
                <a:latin typeface="Times New Roman"/>
                <a:ea typeface="ＭＳ Ｐゴシック"/>
              </a:rPr>
              <a:t>π</a:t>
            </a:r>
            <a:r>
              <a:rPr b="0" i="1" lang="en-US" sz="1700" spc="-1" strike="noStrike" baseline="30000">
                <a:solidFill>
                  <a:srgbClr val="000000"/>
                </a:solidFill>
                <a:latin typeface="Times New Roman"/>
                <a:ea typeface="ＭＳ Ｐゴシック"/>
              </a:rPr>
              <a:t>−</a:t>
            </a:r>
            <a:endParaRPr b="0" lang="en-GB" sz="1700" spc="-1" strike="noStrike">
              <a:latin typeface="Arial"/>
            </a:endParaRPr>
          </a:p>
        </p:txBody>
      </p:sp>
      <p:sp>
        <p:nvSpPr>
          <p:cNvPr id="1038" name="Text Box 16"/>
          <p:cNvSpPr/>
          <p:nvPr/>
        </p:nvSpPr>
        <p:spPr>
          <a:xfrm>
            <a:off x="3792600" y="1641600"/>
            <a:ext cx="524160" cy="35712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lang="en-US" sz="1600" spc="-1" strike="noStrike">
                <a:solidFill>
                  <a:srgbClr val="000000"/>
                </a:solidFill>
                <a:latin typeface="Times New Roman"/>
                <a:ea typeface="ＭＳ Ｐゴシック"/>
              </a:rPr>
              <a:t>(</a:t>
            </a:r>
            <a:r>
              <a:rPr b="0" i="1" lang="en-US" sz="1600" spc="-1" strike="noStrike">
                <a:solidFill>
                  <a:srgbClr val="000000"/>
                </a:solidFill>
                <a:latin typeface="Times New Roman"/>
                <a:ea typeface="ＭＳ Ｐゴシック"/>
              </a:rPr>
              <a:t>N</a:t>
            </a:r>
            <a:r>
              <a:rPr b="0" i="1" lang="en-US" sz="1600" spc="-1" strike="noStrike" baseline="-25000">
                <a:solidFill>
                  <a:srgbClr val="000000"/>
                </a:solidFill>
                <a:latin typeface="Times New Roman"/>
                <a:ea typeface="ＭＳ Ｐゴシック"/>
              </a:rPr>
              <a:t>A</a:t>
            </a:r>
            <a:r>
              <a:rPr b="0" lang="en-US" sz="1600" spc="-1" strike="noStrike">
                <a:solidFill>
                  <a:srgbClr val="000000"/>
                </a:solidFill>
                <a:latin typeface="Times New Roman"/>
                <a:ea typeface="ＭＳ Ｐゴシック"/>
              </a:rPr>
              <a:t>)</a:t>
            </a:r>
            <a:endParaRPr b="0" lang="en-GB" sz="1600" spc="-1" strike="noStrike">
              <a:latin typeface="Arial"/>
            </a:endParaRPr>
          </a:p>
        </p:txBody>
      </p:sp>
      <p:sp>
        <p:nvSpPr>
          <p:cNvPr id="1039" name="Rectangle 4"/>
          <p:cNvSpPr/>
          <p:nvPr/>
        </p:nvSpPr>
        <p:spPr>
          <a:xfrm>
            <a:off x="5964120" y="1454040"/>
            <a:ext cx="1403640" cy="400680"/>
          </a:xfrm>
          <a:prstGeom prst="rect">
            <a:avLst/>
          </a:prstGeom>
          <a:noFill/>
          <a:ln w="0">
            <a:noFill/>
          </a:ln>
        </p:spPr>
        <p:style>
          <a:lnRef idx="0"/>
          <a:fillRef idx="0"/>
          <a:effectRef idx="0"/>
          <a:fontRef idx="minor"/>
        </p:style>
        <p:txBody>
          <a:bodyPr lIns="80640" rIns="80640" tIns="40320" bIns="40320" anchor="t">
            <a:noAutofit/>
          </a:bodyPr>
          <a:p>
            <a:pPr>
              <a:lnSpc>
                <a:spcPct val="100000"/>
              </a:lnSpc>
              <a:buNone/>
            </a:pPr>
            <a:r>
              <a:rPr b="0" i="1" lang="en-US" sz="1600" spc="-1" strike="noStrike">
                <a:solidFill>
                  <a:srgbClr val="ff0000"/>
                </a:solidFill>
                <a:latin typeface="Times New Roman"/>
                <a:ea typeface="ＭＳ Ｐゴシック"/>
              </a:rPr>
              <a:t>Atomic pairs</a:t>
            </a:r>
            <a:endParaRPr b="0" lang="en-GB" sz="1600" spc="-1" strike="noStrike">
              <a:latin typeface="Arial"/>
            </a:endParaRPr>
          </a:p>
        </p:txBody>
      </p:sp>
      <p:grpSp>
        <p:nvGrpSpPr>
          <p:cNvPr id="1040" name="Group 21"/>
          <p:cNvGrpSpPr/>
          <p:nvPr/>
        </p:nvGrpSpPr>
        <p:grpSpPr>
          <a:xfrm>
            <a:off x="3350880" y="1345320"/>
            <a:ext cx="198720" cy="479880"/>
            <a:chOff x="3350880" y="1345320"/>
            <a:chExt cx="198720" cy="479880"/>
          </a:xfrm>
        </p:grpSpPr>
        <p:sp>
          <p:nvSpPr>
            <p:cNvPr id="1041" name="Oval 26"/>
            <p:cNvSpPr/>
            <p:nvPr/>
          </p:nvSpPr>
          <p:spPr>
            <a:xfrm>
              <a:off x="3383280" y="1561680"/>
              <a:ext cx="114120" cy="102960"/>
            </a:xfrm>
            <a:prstGeom prst="ellipse">
              <a:avLst/>
            </a:prstGeom>
            <a:solidFill>
              <a:srgbClr val="ff0000"/>
            </a:solidFill>
            <a:ln w="9525">
              <a:solidFill>
                <a:srgbClr val="ff0000"/>
              </a:solidFill>
              <a:round/>
            </a:ln>
          </p:spPr>
          <p:style>
            <a:lnRef idx="0"/>
            <a:fillRef idx="0"/>
            <a:effectRef idx="0"/>
            <a:fontRef idx="minor"/>
          </p:style>
        </p:sp>
        <p:sp>
          <p:nvSpPr>
            <p:cNvPr id="1042" name="Oval 28"/>
            <p:cNvSpPr/>
            <p:nvPr/>
          </p:nvSpPr>
          <p:spPr>
            <a:xfrm rot="5400000">
              <a:off x="3256920" y="1498680"/>
              <a:ext cx="386280" cy="198720"/>
            </a:xfrm>
            <a:prstGeom prst="ellipse">
              <a:avLst/>
            </a:prstGeom>
            <a:noFill/>
            <a:ln w="19050">
              <a:solidFill>
                <a:srgbClr val="ff0000"/>
              </a:solidFill>
              <a:round/>
            </a:ln>
          </p:spPr>
          <p:style>
            <a:lnRef idx="0"/>
            <a:fillRef idx="0"/>
            <a:effectRef idx="0"/>
            <a:fontRef idx="minor"/>
          </p:style>
        </p:sp>
        <p:sp>
          <p:nvSpPr>
            <p:cNvPr id="1043" name="Oval 30"/>
            <p:cNvSpPr/>
            <p:nvPr/>
          </p:nvSpPr>
          <p:spPr>
            <a:xfrm flipV="1">
              <a:off x="3381480" y="1344960"/>
              <a:ext cx="99000" cy="84600"/>
            </a:xfrm>
            <a:prstGeom prst="ellipse">
              <a:avLst/>
            </a:prstGeom>
            <a:solidFill>
              <a:srgbClr val="ff0000"/>
            </a:solidFill>
            <a:ln w="9525">
              <a:solidFill>
                <a:srgbClr val="ff0000"/>
              </a:solidFill>
              <a:round/>
            </a:ln>
          </p:spPr>
          <p:style>
            <a:lnRef idx="0"/>
            <a:fillRef idx="0"/>
            <a:effectRef idx="0"/>
            <a:fontRef idx="minor"/>
          </p:style>
        </p:sp>
        <p:sp>
          <p:nvSpPr>
            <p:cNvPr id="1044" name="Oval 30"/>
            <p:cNvSpPr/>
            <p:nvPr/>
          </p:nvSpPr>
          <p:spPr>
            <a:xfrm flipV="1">
              <a:off x="3390840" y="1740240"/>
              <a:ext cx="97200" cy="84600"/>
            </a:xfrm>
            <a:prstGeom prst="ellipse">
              <a:avLst/>
            </a:prstGeom>
            <a:solidFill>
              <a:srgbClr val="ff0000"/>
            </a:solidFill>
            <a:ln w="9525">
              <a:solidFill>
                <a:srgbClr val="ff0000"/>
              </a:solidFill>
              <a:round/>
            </a:ln>
          </p:spPr>
          <p:style>
            <a:lnRef idx="0"/>
            <a:fillRef idx="0"/>
            <a:effectRef idx="0"/>
            <a:fontRef idx="minor"/>
          </p:style>
        </p:sp>
      </p:grpSp>
      <p:sp>
        <p:nvSpPr>
          <p:cNvPr id="1045" name="Right Brace 91"/>
          <p:cNvSpPr/>
          <p:nvPr/>
        </p:nvSpPr>
        <p:spPr>
          <a:xfrm>
            <a:off x="5797440" y="1130400"/>
            <a:ext cx="93960" cy="965520"/>
          </a:xfrm>
          <a:prstGeom prst="rightBrace">
            <a:avLst>
              <a:gd name="adj1" fmla="val 16089"/>
              <a:gd name="adj2" fmla="val 50000"/>
            </a:avLst>
          </a:prstGeom>
          <a:noFill/>
          <a:ln w="9525">
            <a:solidFill>
              <a:srgbClr val="000000"/>
            </a:solidFill>
            <a:round/>
          </a:ln>
        </p:spPr>
        <p:style>
          <a:lnRef idx="0"/>
          <a:fillRef idx="0"/>
          <a:effectRef idx="0"/>
          <a:fontRef idx="minor"/>
        </p:style>
      </p:sp>
      <p:sp>
        <p:nvSpPr>
          <p:cNvPr id="1046" name="Text Box 16"/>
          <p:cNvSpPr/>
          <p:nvPr/>
        </p:nvSpPr>
        <p:spPr>
          <a:xfrm>
            <a:off x="5181480" y="1452600"/>
            <a:ext cx="524160" cy="357120"/>
          </a:xfrm>
          <a:prstGeom prst="rect">
            <a:avLst/>
          </a:prstGeom>
          <a:noFill/>
          <a:ln w="0">
            <a:noFill/>
          </a:ln>
        </p:spPr>
        <p:style>
          <a:lnRef idx="0"/>
          <a:fillRef idx="0"/>
          <a:effectRef idx="0"/>
          <a:fontRef idx="minor"/>
        </p:style>
        <p:txBody>
          <a:bodyPr lIns="80640" rIns="80640" tIns="40320" bIns="40320" anchor="t">
            <a:spAutoFit/>
          </a:bodyPr>
          <a:p>
            <a:pPr>
              <a:lnSpc>
                <a:spcPct val="100000"/>
              </a:lnSpc>
              <a:buNone/>
            </a:pPr>
            <a:r>
              <a:rPr b="0" lang="en-US" sz="1600" spc="-1" strike="noStrike">
                <a:solidFill>
                  <a:srgbClr val="000000"/>
                </a:solidFill>
                <a:latin typeface="Times New Roman"/>
                <a:ea typeface="ＭＳ Ｐゴシック"/>
              </a:rPr>
              <a:t>(</a:t>
            </a:r>
            <a:r>
              <a:rPr b="0" i="1" lang="ro-RO" sz="1600" spc="-1" strike="noStrike">
                <a:solidFill>
                  <a:srgbClr val="000000"/>
                </a:solidFill>
                <a:latin typeface="Times New Roman"/>
                <a:ea typeface="ＭＳ Ｐゴシック"/>
              </a:rPr>
              <a:t>n</a:t>
            </a:r>
            <a:r>
              <a:rPr b="0" i="1" lang="ro-RO" sz="1600" spc="-1" strike="noStrike" baseline="-25000">
                <a:solidFill>
                  <a:srgbClr val="000000"/>
                </a:solidFill>
                <a:latin typeface="Times New Roman"/>
                <a:ea typeface="ＭＳ Ｐゴシック"/>
              </a:rPr>
              <a:t>A</a:t>
            </a:r>
            <a:r>
              <a:rPr b="0" lang="en-US" sz="1600" spc="-1" strike="noStrike">
                <a:solidFill>
                  <a:srgbClr val="000000"/>
                </a:solidFill>
                <a:latin typeface="Times New Roman"/>
                <a:ea typeface="ＭＳ Ｐゴシック"/>
              </a:rPr>
              <a:t>)</a:t>
            </a:r>
            <a:endParaRPr b="0" lang="en-GB" sz="1600" spc="-1" strike="noStrike">
              <a:latin typeface="Arial"/>
            </a:endParaRPr>
          </a:p>
        </p:txBody>
      </p:sp>
      <p:sp>
        <p:nvSpPr>
          <p:cNvPr id="1047" name="Oval 26"/>
          <p:cNvSpPr/>
          <p:nvPr/>
        </p:nvSpPr>
        <p:spPr>
          <a:xfrm>
            <a:off x="4338720" y="1552680"/>
            <a:ext cx="113040" cy="102240"/>
          </a:xfrm>
          <a:prstGeom prst="ellipse">
            <a:avLst/>
          </a:prstGeom>
          <a:solidFill>
            <a:srgbClr val="ff0000"/>
          </a:solidFill>
          <a:ln w="9525">
            <a:solidFill>
              <a:srgbClr val="ff0000"/>
            </a:solidFill>
            <a:round/>
          </a:ln>
        </p:spPr>
        <p:style>
          <a:lnRef idx="0"/>
          <a:fillRef idx="0"/>
          <a:effectRef idx="0"/>
          <a:fontRef idx="minor"/>
        </p:style>
      </p:sp>
      <p:sp>
        <p:nvSpPr>
          <p:cNvPr id="1048" name="Oval 28"/>
          <p:cNvSpPr/>
          <p:nvPr/>
        </p:nvSpPr>
        <p:spPr>
          <a:xfrm rot="5400000">
            <a:off x="4226760" y="1503360"/>
            <a:ext cx="386280" cy="198720"/>
          </a:xfrm>
          <a:prstGeom prst="ellipse">
            <a:avLst/>
          </a:prstGeom>
          <a:noFill/>
          <a:ln w="19050">
            <a:solidFill>
              <a:srgbClr val="ff0000"/>
            </a:solidFill>
            <a:round/>
          </a:ln>
        </p:spPr>
        <p:style>
          <a:lnRef idx="0"/>
          <a:fillRef idx="0"/>
          <a:effectRef idx="0"/>
          <a:fontRef idx="minor"/>
        </p:style>
      </p:sp>
      <p:sp>
        <p:nvSpPr>
          <p:cNvPr id="1049" name="Oval 30"/>
          <p:cNvSpPr/>
          <p:nvPr/>
        </p:nvSpPr>
        <p:spPr>
          <a:xfrm flipV="1">
            <a:off x="4351320" y="1350000"/>
            <a:ext cx="99000" cy="84600"/>
          </a:xfrm>
          <a:prstGeom prst="ellipse">
            <a:avLst/>
          </a:prstGeom>
          <a:solidFill>
            <a:srgbClr val="ff0000"/>
          </a:solidFill>
          <a:ln w="9525">
            <a:solidFill>
              <a:srgbClr val="ff0000"/>
            </a:solidFill>
            <a:round/>
          </a:ln>
        </p:spPr>
        <p:style>
          <a:lnRef idx="0"/>
          <a:fillRef idx="0"/>
          <a:effectRef idx="0"/>
          <a:fontRef idx="minor"/>
        </p:style>
      </p:sp>
      <p:sp>
        <p:nvSpPr>
          <p:cNvPr id="1050" name="Oval 30"/>
          <p:cNvSpPr/>
          <p:nvPr/>
        </p:nvSpPr>
        <p:spPr>
          <a:xfrm flipV="1">
            <a:off x="4361040" y="1745280"/>
            <a:ext cx="97200" cy="84600"/>
          </a:xfrm>
          <a:prstGeom prst="ellipse">
            <a:avLst/>
          </a:prstGeom>
          <a:solidFill>
            <a:srgbClr val="ff0000"/>
          </a:solidFill>
          <a:ln w="9525">
            <a:solidFill>
              <a:srgbClr val="ff0000"/>
            </a:solidFill>
            <a:round/>
          </a:ln>
        </p:spPr>
        <p:style>
          <a:lnRef idx="0"/>
          <a:fillRef idx="0"/>
          <a:effectRef idx="0"/>
          <a:fontRef idx="minor"/>
        </p:style>
      </p:sp>
      <p:sp>
        <p:nvSpPr>
          <p:cNvPr id="1051" name="Line 12"/>
          <p:cNvSpPr/>
          <p:nvPr/>
        </p:nvSpPr>
        <p:spPr>
          <a:xfrm>
            <a:off x="3489120" y="1598400"/>
            <a:ext cx="854280" cy="360"/>
          </a:xfrm>
          <a:prstGeom prst="line">
            <a:avLst/>
          </a:prstGeom>
          <a:ln w="28575">
            <a:solidFill>
              <a:srgbClr val="ff0000"/>
            </a:solidFill>
            <a:round/>
          </a:ln>
        </p:spPr>
        <p:style>
          <a:lnRef idx="0"/>
          <a:fillRef idx="0"/>
          <a:effectRef idx="0"/>
          <a:fontRef idx="minor"/>
        </p:style>
      </p:sp>
      <p:sp>
        <p:nvSpPr>
          <p:cNvPr id="1052" name="Line 12"/>
          <p:cNvSpPr/>
          <p:nvPr/>
        </p:nvSpPr>
        <p:spPr>
          <a:xfrm>
            <a:off x="3484440" y="1647720"/>
            <a:ext cx="853920" cy="360"/>
          </a:xfrm>
          <a:prstGeom prst="line">
            <a:avLst/>
          </a:prstGeom>
          <a:ln w="28575">
            <a:solidFill>
              <a:srgbClr val="ff0000"/>
            </a:solidFill>
            <a:round/>
          </a:ln>
        </p:spPr>
        <p:style>
          <a:lnRef idx="0"/>
          <a:fillRef idx="0"/>
          <a:effectRef idx="0"/>
          <a:fontRef idx="minor"/>
        </p:style>
      </p:sp>
      <p:sp>
        <p:nvSpPr>
          <p:cNvPr id="1053" name="Oval 3"/>
          <p:cNvSpPr/>
          <p:nvPr/>
        </p:nvSpPr>
        <p:spPr>
          <a:xfrm>
            <a:off x="4341960" y="2124000"/>
            <a:ext cx="128880" cy="151200"/>
          </a:xfrm>
          <a:prstGeom prst="ellipse">
            <a:avLst/>
          </a:prstGeom>
          <a:solidFill>
            <a:srgbClr val="ff0000"/>
          </a:solidFill>
          <a:ln w="9525">
            <a:solidFill>
              <a:srgbClr val="000000"/>
            </a:solidFill>
            <a:round/>
          </a:ln>
        </p:spPr>
        <p:style>
          <a:lnRef idx="0"/>
          <a:fillRef idx="0"/>
          <a:effectRef idx="0"/>
          <a:fontRef idx="minor"/>
        </p:style>
      </p:sp>
      <p:sp>
        <p:nvSpPr>
          <p:cNvPr id="1054" name="Freeform 107"/>
          <p:cNvSpPr/>
          <p:nvPr/>
        </p:nvSpPr>
        <p:spPr>
          <a:xfrm>
            <a:off x="4361040" y="1860480"/>
            <a:ext cx="106920" cy="235440"/>
          </a:xfrm>
          <a:custGeom>
            <a:avLst/>
            <a:gdLst/>
            <a:ahLst/>
            <a:rect l="l" t="t" r="r" b="b"/>
            <a:pathLst>
              <a:path w="379577" h="801435">
                <a:moveTo>
                  <a:pt x="165522" y="0"/>
                </a:moveTo>
                <a:cubicBezTo>
                  <a:pt x="274790" y="28755"/>
                  <a:pt x="343037" y="31699"/>
                  <a:pt x="345059" y="54224"/>
                </a:cubicBezTo>
                <a:cubicBezTo>
                  <a:pt x="347081" y="76749"/>
                  <a:pt x="235162" y="112144"/>
                  <a:pt x="177653" y="135148"/>
                </a:cubicBezTo>
                <a:cubicBezTo>
                  <a:pt x="120144" y="158152"/>
                  <a:pt x="-633" y="172323"/>
                  <a:pt x="3" y="192246"/>
                </a:cubicBezTo>
                <a:cubicBezTo>
                  <a:pt x="639" y="212169"/>
                  <a:pt x="122359" y="233668"/>
                  <a:pt x="181466" y="254686"/>
                </a:cubicBezTo>
                <a:cubicBezTo>
                  <a:pt x="240574" y="275704"/>
                  <a:pt x="354218" y="293983"/>
                  <a:pt x="354648" y="318356"/>
                </a:cubicBezTo>
                <a:cubicBezTo>
                  <a:pt x="355078" y="342729"/>
                  <a:pt x="240278" y="373059"/>
                  <a:pt x="184046" y="400924"/>
                </a:cubicBezTo>
                <a:cubicBezTo>
                  <a:pt x="127814" y="428789"/>
                  <a:pt x="14810" y="467059"/>
                  <a:pt x="17255" y="485544"/>
                </a:cubicBezTo>
                <a:cubicBezTo>
                  <a:pt x="19700" y="504029"/>
                  <a:pt x="138333" y="503210"/>
                  <a:pt x="198718" y="511836"/>
                </a:cubicBezTo>
                <a:cubicBezTo>
                  <a:pt x="259103" y="520463"/>
                  <a:pt x="378179" y="511835"/>
                  <a:pt x="379565" y="537303"/>
                </a:cubicBezTo>
                <a:cubicBezTo>
                  <a:pt x="380952" y="562771"/>
                  <a:pt x="263802" y="626307"/>
                  <a:pt x="207037" y="664646"/>
                </a:cubicBezTo>
                <a:cubicBezTo>
                  <a:pt x="150272" y="702985"/>
                  <a:pt x="35888" y="744542"/>
                  <a:pt x="38975" y="767340"/>
                </a:cubicBezTo>
                <a:cubicBezTo>
                  <a:pt x="42062" y="790138"/>
                  <a:pt x="139937" y="786441"/>
                  <a:pt x="225559" y="801435"/>
                </a:cubicBezTo>
              </a:path>
            </a:pathLst>
          </a:custGeom>
          <a:noFill/>
          <a:ln w="31750">
            <a:solidFill>
              <a:srgbClr val="2f70b7"/>
            </a:solidFill>
            <a:round/>
          </a:ln>
        </p:spPr>
        <p:style>
          <a:lnRef idx="0"/>
          <a:fillRef idx="0"/>
          <a:effectRef idx="0"/>
          <a:fontRef idx="minor"/>
        </p:style>
      </p:sp>
      <p:sp>
        <p:nvSpPr>
          <p:cNvPr id="1055" name="TextBox 1"/>
          <p:cNvSpPr/>
          <p:nvPr/>
        </p:nvSpPr>
        <p:spPr>
          <a:xfrm>
            <a:off x="4429440" y="2039760"/>
            <a:ext cx="336600" cy="3330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600" spc="-1" strike="noStrike">
                <a:solidFill>
                  <a:srgbClr val="000000"/>
                </a:solidFill>
                <a:latin typeface="Arial Narrow"/>
                <a:ea typeface="ＭＳ Ｐゴシック"/>
              </a:rPr>
              <a:t>Ni</a:t>
            </a:r>
            <a:endParaRPr b="0" lang="en-GB" sz="1600" spc="-1" strike="noStrike">
              <a:latin typeface="Arial"/>
            </a:endParaRPr>
          </a:p>
        </p:txBody>
      </p:sp>
      <p:sp>
        <p:nvSpPr>
          <p:cNvPr id="1056" name="Freeform 29"/>
          <p:cNvSpPr/>
          <p:nvPr/>
        </p:nvSpPr>
        <p:spPr>
          <a:xfrm rot="228600">
            <a:off x="4642560" y="1327320"/>
            <a:ext cx="213840" cy="552240"/>
          </a:xfrm>
          <a:custGeom>
            <a:avLst/>
            <a:gdLst/>
            <a:ahLst/>
            <a:rect l="l" t="t" r="r" b="b"/>
            <a:pathLst>
              <a:path w="582" h="958">
                <a:moveTo>
                  <a:pt x="66" y="0"/>
                </a:moveTo>
                <a:lnTo>
                  <a:pt x="66" y="2"/>
                </a:lnTo>
                <a:lnTo>
                  <a:pt x="62" y="8"/>
                </a:lnTo>
                <a:lnTo>
                  <a:pt x="52" y="20"/>
                </a:lnTo>
                <a:lnTo>
                  <a:pt x="38" y="40"/>
                </a:lnTo>
                <a:lnTo>
                  <a:pt x="24" y="60"/>
                </a:lnTo>
                <a:lnTo>
                  <a:pt x="14" y="80"/>
                </a:lnTo>
                <a:lnTo>
                  <a:pt x="6" y="96"/>
                </a:lnTo>
                <a:lnTo>
                  <a:pt x="0" y="112"/>
                </a:lnTo>
                <a:lnTo>
                  <a:pt x="0" y="124"/>
                </a:lnTo>
                <a:lnTo>
                  <a:pt x="0" y="138"/>
                </a:lnTo>
                <a:lnTo>
                  <a:pt x="4" y="150"/>
                </a:lnTo>
                <a:lnTo>
                  <a:pt x="10" y="162"/>
                </a:lnTo>
                <a:lnTo>
                  <a:pt x="18" y="176"/>
                </a:lnTo>
                <a:lnTo>
                  <a:pt x="28" y="192"/>
                </a:lnTo>
                <a:lnTo>
                  <a:pt x="36" y="206"/>
                </a:lnTo>
                <a:lnTo>
                  <a:pt x="46" y="222"/>
                </a:lnTo>
                <a:lnTo>
                  <a:pt x="54" y="238"/>
                </a:lnTo>
                <a:lnTo>
                  <a:pt x="62" y="254"/>
                </a:lnTo>
                <a:lnTo>
                  <a:pt x="66" y="270"/>
                </a:lnTo>
                <a:lnTo>
                  <a:pt x="66" y="286"/>
                </a:lnTo>
                <a:lnTo>
                  <a:pt x="66" y="302"/>
                </a:lnTo>
                <a:lnTo>
                  <a:pt x="62" y="318"/>
                </a:lnTo>
                <a:lnTo>
                  <a:pt x="54" y="336"/>
                </a:lnTo>
                <a:lnTo>
                  <a:pt x="46" y="356"/>
                </a:lnTo>
                <a:lnTo>
                  <a:pt x="38" y="378"/>
                </a:lnTo>
                <a:lnTo>
                  <a:pt x="30" y="396"/>
                </a:lnTo>
                <a:lnTo>
                  <a:pt x="20" y="416"/>
                </a:lnTo>
                <a:lnTo>
                  <a:pt x="14" y="434"/>
                </a:lnTo>
                <a:lnTo>
                  <a:pt x="10" y="452"/>
                </a:lnTo>
                <a:lnTo>
                  <a:pt x="10" y="468"/>
                </a:lnTo>
                <a:lnTo>
                  <a:pt x="10" y="484"/>
                </a:lnTo>
                <a:lnTo>
                  <a:pt x="14" y="498"/>
                </a:lnTo>
                <a:lnTo>
                  <a:pt x="20" y="514"/>
                </a:lnTo>
                <a:lnTo>
                  <a:pt x="30" y="530"/>
                </a:lnTo>
                <a:lnTo>
                  <a:pt x="38" y="548"/>
                </a:lnTo>
                <a:lnTo>
                  <a:pt x="46" y="564"/>
                </a:lnTo>
                <a:lnTo>
                  <a:pt x="54" y="580"/>
                </a:lnTo>
                <a:lnTo>
                  <a:pt x="62" y="596"/>
                </a:lnTo>
                <a:lnTo>
                  <a:pt x="66" y="612"/>
                </a:lnTo>
                <a:lnTo>
                  <a:pt x="66" y="628"/>
                </a:lnTo>
                <a:lnTo>
                  <a:pt x="66" y="644"/>
                </a:lnTo>
                <a:lnTo>
                  <a:pt x="62" y="660"/>
                </a:lnTo>
                <a:lnTo>
                  <a:pt x="54" y="678"/>
                </a:lnTo>
                <a:lnTo>
                  <a:pt x="46" y="698"/>
                </a:lnTo>
                <a:lnTo>
                  <a:pt x="38" y="720"/>
                </a:lnTo>
                <a:lnTo>
                  <a:pt x="30" y="738"/>
                </a:lnTo>
                <a:lnTo>
                  <a:pt x="20" y="758"/>
                </a:lnTo>
                <a:lnTo>
                  <a:pt x="14" y="776"/>
                </a:lnTo>
                <a:lnTo>
                  <a:pt x="10" y="794"/>
                </a:lnTo>
                <a:lnTo>
                  <a:pt x="10" y="810"/>
                </a:lnTo>
                <a:lnTo>
                  <a:pt x="10" y="826"/>
                </a:lnTo>
                <a:lnTo>
                  <a:pt x="16" y="840"/>
                </a:lnTo>
                <a:lnTo>
                  <a:pt x="26" y="858"/>
                </a:lnTo>
                <a:lnTo>
                  <a:pt x="40" y="876"/>
                </a:lnTo>
                <a:lnTo>
                  <a:pt x="58" y="896"/>
                </a:lnTo>
                <a:lnTo>
                  <a:pt x="80" y="918"/>
                </a:lnTo>
                <a:lnTo>
                  <a:pt x="100" y="936"/>
                </a:lnTo>
                <a:lnTo>
                  <a:pt x="114" y="950"/>
                </a:lnTo>
                <a:lnTo>
                  <a:pt x="122" y="956"/>
                </a:lnTo>
                <a:lnTo>
                  <a:pt x="124" y="958"/>
                </a:lnTo>
                <a:moveTo>
                  <a:pt x="296" y="0"/>
                </a:moveTo>
                <a:lnTo>
                  <a:pt x="294" y="2"/>
                </a:lnTo>
                <a:lnTo>
                  <a:pt x="290" y="8"/>
                </a:lnTo>
                <a:lnTo>
                  <a:pt x="280" y="20"/>
                </a:lnTo>
                <a:lnTo>
                  <a:pt x="268" y="40"/>
                </a:lnTo>
                <a:lnTo>
                  <a:pt x="254" y="60"/>
                </a:lnTo>
                <a:lnTo>
                  <a:pt x="242" y="80"/>
                </a:lnTo>
                <a:lnTo>
                  <a:pt x="234" y="96"/>
                </a:lnTo>
                <a:lnTo>
                  <a:pt x="230" y="112"/>
                </a:lnTo>
                <a:lnTo>
                  <a:pt x="228" y="124"/>
                </a:lnTo>
                <a:lnTo>
                  <a:pt x="230" y="138"/>
                </a:lnTo>
                <a:lnTo>
                  <a:pt x="234" y="150"/>
                </a:lnTo>
                <a:lnTo>
                  <a:pt x="238" y="162"/>
                </a:lnTo>
                <a:lnTo>
                  <a:pt x="248" y="176"/>
                </a:lnTo>
                <a:lnTo>
                  <a:pt x="256" y="192"/>
                </a:lnTo>
                <a:lnTo>
                  <a:pt x="264" y="206"/>
                </a:lnTo>
                <a:lnTo>
                  <a:pt x="276" y="222"/>
                </a:lnTo>
                <a:lnTo>
                  <a:pt x="282" y="238"/>
                </a:lnTo>
                <a:lnTo>
                  <a:pt x="290" y="254"/>
                </a:lnTo>
                <a:lnTo>
                  <a:pt x="294" y="270"/>
                </a:lnTo>
                <a:lnTo>
                  <a:pt x="296" y="286"/>
                </a:lnTo>
                <a:lnTo>
                  <a:pt x="294" y="302"/>
                </a:lnTo>
                <a:lnTo>
                  <a:pt x="290" y="318"/>
                </a:lnTo>
                <a:lnTo>
                  <a:pt x="284" y="336"/>
                </a:lnTo>
                <a:lnTo>
                  <a:pt x="276" y="356"/>
                </a:lnTo>
                <a:lnTo>
                  <a:pt x="266" y="378"/>
                </a:lnTo>
                <a:lnTo>
                  <a:pt x="258" y="396"/>
                </a:lnTo>
                <a:lnTo>
                  <a:pt x="250" y="416"/>
                </a:lnTo>
                <a:lnTo>
                  <a:pt x="244" y="434"/>
                </a:lnTo>
                <a:lnTo>
                  <a:pt x="240" y="452"/>
                </a:lnTo>
                <a:lnTo>
                  <a:pt x="238" y="468"/>
                </a:lnTo>
                <a:lnTo>
                  <a:pt x="240" y="484"/>
                </a:lnTo>
                <a:lnTo>
                  <a:pt x="244" y="498"/>
                </a:lnTo>
                <a:lnTo>
                  <a:pt x="250" y="514"/>
                </a:lnTo>
                <a:lnTo>
                  <a:pt x="258" y="530"/>
                </a:lnTo>
                <a:lnTo>
                  <a:pt x="268" y="548"/>
                </a:lnTo>
                <a:lnTo>
                  <a:pt x="276" y="564"/>
                </a:lnTo>
                <a:lnTo>
                  <a:pt x="284" y="580"/>
                </a:lnTo>
                <a:lnTo>
                  <a:pt x="290" y="596"/>
                </a:lnTo>
                <a:lnTo>
                  <a:pt x="294" y="612"/>
                </a:lnTo>
                <a:lnTo>
                  <a:pt x="296" y="628"/>
                </a:lnTo>
                <a:lnTo>
                  <a:pt x="294" y="644"/>
                </a:lnTo>
                <a:lnTo>
                  <a:pt x="290" y="660"/>
                </a:lnTo>
                <a:lnTo>
                  <a:pt x="284" y="678"/>
                </a:lnTo>
                <a:lnTo>
                  <a:pt x="276" y="698"/>
                </a:lnTo>
                <a:lnTo>
                  <a:pt x="266" y="720"/>
                </a:lnTo>
                <a:lnTo>
                  <a:pt x="258" y="738"/>
                </a:lnTo>
                <a:lnTo>
                  <a:pt x="250" y="758"/>
                </a:lnTo>
                <a:lnTo>
                  <a:pt x="244" y="776"/>
                </a:lnTo>
                <a:lnTo>
                  <a:pt x="240" y="794"/>
                </a:lnTo>
                <a:lnTo>
                  <a:pt x="238" y="810"/>
                </a:lnTo>
                <a:lnTo>
                  <a:pt x="240" y="826"/>
                </a:lnTo>
                <a:lnTo>
                  <a:pt x="246" y="840"/>
                </a:lnTo>
                <a:lnTo>
                  <a:pt x="254" y="858"/>
                </a:lnTo>
                <a:lnTo>
                  <a:pt x="268" y="876"/>
                </a:lnTo>
                <a:lnTo>
                  <a:pt x="288" y="896"/>
                </a:lnTo>
                <a:lnTo>
                  <a:pt x="310" y="918"/>
                </a:lnTo>
                <a:lnTo>
                  <a:pt x="330" y="936"/>
                </a:lnTo>
                <a:lnTo>
                  <a:pt x="344" y="950"/>
                </a:lnTo>
                <a:lnTo>
                  <a:pt x="352" y="956"/>
                </a:lnTo>
                <a:lnTo>
                  <a:pt x="352" y="958"/>
                </a:lnTo>
                <a:moveTo>
                  <a:pt x="524" y="0"/>
                </a:moveTo>
                <a:lnTo>
                  <a:pt x="524" y="2"/>
                </a:lnTo>
                <a:lnTo>
                  <a:pt x="520" y="8"/>
                </a:lnTo>
                <a:lnTo>
                  <a:pt x="510" y="20"/>
                </a:lnTo>
                <a:lnTo>
                  <a:pt x="496" y="40"/>
                </a:lnTo>
                <a:lnTo>
                  <a:pt x="482" y="60"/>
                </a:lnTo>
                <a:lnTo>
                  <a:pt x="472" y="80"/>
                </a:lnTo>
                <a:lnTo>
                  <a:pt x="464" y="96"/>
                </a:lnTo>
                <a:lnTo>
                  <a:pt x="458" y="112"/>
                </a:lnTo>
                <a:lnTo>
                  <a:pt x="458" y="124"/>
                </a:lnTo>
                <a:lnTo>
                  <a:pt x="458" y="138"/>
                </a:lnTo>
                <a:lnTo>
                  <a:pt x="462" y="150"/>
                </a:lnTo>
                <a:lnTo>
                  <a:pt x="468" y="162"/>
                </a:lnTo>
                <a:lnTo>
                  <a:pt x="476" y="176"/>
                </a:lnTo>
                <a:lnTo>
                  <a:pt x="486" y="192"/>
                </a:lnTo>
                <a:lnTo>
                  <a:pt x="494" y="206"/>
                </a:lnTo>
                <a:lnTo>
                  <a:pt x="504" y="222"/>
                </a:lnTo>
                <a:lnTo>
                  <a:pt x="512" y="238"/>
                </a:lnTo>
                <a:lnTo>
                  <a:pt x="520" y="254"/>
                </a:lnTo>
                <a:lnTo>
                  <a:pt x="524" y="270"/>
                </a:lnTo>
                <a:lnTo>
                  <a:pt x="524" y="286"/>
                </a:lnTo>
                <a:lnTo>
                  <a:pt x="524" y="302"/>
                </a:lnTo>
                <a:lnTo>
                  <a:pt x="520" y="318"/>
                </a:lnTo>
                <a:lnTo>
                  <a:pt x="514" y="336"/>
                </a:lnTo>
                <a:lnTo>
                  <a:pt x="504" y="356"/>
                </a:lnTo>
                <a:lnTo>
                  <a:pt x="496" y="378"/>
                </a:lnTo>
                <a:lnTo>
                  <a:pt x="488" y="396"/>
                </a:lnTo>
                <a:lnTo>
                  <a:pt x="478" y="416"/>
                </a:lnTo>
                <a:lnTo>
                  <a:pt x="472" y="434"/>
                </a:lnTo>
                <a:lnTo>
                  <a:pt x="468" y="452"/>
                </a:lnTo>
                <a:lnTo>
                  <a:pt x="468" y="468"/>
                </a:lnTo>
                <a:lnTo>
                  <a:pt x="468" y="484"/>
                </a:lnTo>
                <a:lnTo>
                  <a:pt x="472" y="498"/>
                </a:lnTo>
                <a:lnTo>
                  <a:pt x="478" y="514"/>
                </a:lnTo>
                <a:lnTo>
                  <a:pt x="488" y="530"/>
                </a:lnTo>
                <a:lnTo>
                  <a:pt x="496" y="548"/>
                </a:lnTo>
                <a:lnTo>
                  <a:pt x="504" y="564"/>
                </a:lnTo>
                <a:lnTo>
                  <a:pt x="514" y="580"/>
                </a:lnTo>
                <a:lnTo>
                  <a:pt x="520" y="596"/>
                </a:lnTo>
                <a:lnTo>
                  <a:pt x="524" y="612"/>
                </a:lnTo>
                <a:lnTo>
                  <a:pt x="524" y="628"/>
                </a:lnTo>
                <a:lnTo>
                  <a:pt x="524" y="644"/>
                </a:lnTo>
                <a:lnTo>
                  <a:pt x="520" y="660"/>
                </a:lnTo>
                <a:lnTo>
                  <a:pt x="514" y="678"/>
                </a:lnTo>
                <a:lnTo>
                  <a:pt x="504" y="698"/>
                </a:lnTo>
                <a:lnTo>
                  <a:pt x="496" y="720"/>
                </a:lnTo>
                <a:lnTo>
                  <a:pt x="488" y="738"/>
                </a:lnTo>
                <a:lnTo>
                  <a:pt x="478" y="758"/>
                </a:lnTo>
                <a:lnTo>
                  <a:pt x="472" y="776"/>
                </a:lnTo>
                <a:lnTo>
                  <a:pt x="468" y="794"/>
                </a:lnTo>
                <a:lnTo>
                  <a:pt x="468" y="810"/>
                </a:lnTo>
                <a:lnTo>
                  <a:pt x="468" y="826"/>
                </a:lnTo>
                <a:lnTo>
                  <a:pt x="474" y="840"/>
                </a:lnTo>
                <a:lnTo>
                  <a:pt x="484" y="858"/>
                </a:lnTo>
                <a:lnTo>
                  <a:pt x="498" y="876"/>
                </a:lnTo>
                <a:lnTo>
                  <a:pt x="516" y="896"/>
                </a:lnTo>
                <a:lnTo>
                  <a:pt x="538" y="918"/>
                </a:lnTo>
                <a:lnTo>
                  <a:pt x="558" y="936"/>
                </a:lnTo>
                <a:lnTo>
                  <a:pt x="572" y="950"/>
                </a:lnTo>
                <a:lnTo>
                  <a:pt x="580" y="956"/>
                </a:lnTo>
                <a:lnTo>
                  <a:pt x="582" y="958"/>
                </a:lnTo>
              </a:path>
            </a:pathLst>
          </a:custGeom>
          <a:noFill/>
          <a:ln w="28575">
            <a:solidFill>
              <a:srgbClr val="0033cc"/>
            </a:solidFill>
            <a:miter/>
          </a:ln>
        </p:spPr>
        <p:style>
          <a:lnRef idx="0"/>
          <a:fillRef idx="0"/>
          <a:effectRef idx="0"/>
          <a:fontRef idx="minor"/>
        </p:style>
      </p:sp>
      <p:sp>
        <p:nvSpPr>
          <p:cNvPr id="1057" name="Date Placeholder 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81430F65-6BC7-4B56-B07A-A57B8CFD5DB9}"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058"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8FAC4D92-E798-45FC-B4AF-AC898795B66E}" type="slidenum">
              <a:rPr b="0" lang="ru-RU" sz="1200" spc="-1" strike="noStrike">
                <a:solidFill>
                  <a:srgbClr val="8b8b8b"/>
                </a:solidFill>
                <a:latin typeface="Calibri"/>
                <a:ea typeface="DejaVu Sans"/>
              </a:rPr>
              <a:t>&lt;number&gt;</a:t>
            </a:fld>
            <a:endParaRPr b="0" lang="en-GB" sz="1200" spc="-1" strike="noStrike">
              <a:latin typeface="Arial"/>
            </a:endParaRPr>
          </a:p>
        </p:txBody>
      </p:sp>
      <p:sp>
        <p:nvSpPr>
          <p:cNvPr id="1059"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Method of A</a:t>
            </a:r>
            <a:r>
              <a:rPr b="1" i="1" lang="en-US" sz="3600" spc="-1" strike="noStrike" baseline="-25000">
                <a:solidFill>
                  <a:srgbClr val="c00000"/>
                </a:solidFill>
                <a:latin typeface="Times New Roman"/>
                <a:ea typeface="DejaVu Sans"/>
              </a:rPr>
              <a:t>2</a:t>
            </a:r>
            <a:r>
              <a:rPr b="1" i="1" lang="el-GR" sz="3600" spc="-1" strike="noStrike" baseline="-25000">
                <a:solidFill>
                  <a:srgbClr val="c00000"/>
                </a:solidFill>
                <a:latin typeface="Times New Roman"/>
                <a:ea typeface="DejaVu Sans"/>
              </a:rPr>
              <a:t>π</a:t>
            </a:r>
            <a:r>
              <a:rPr b="1" i="1" lang="en-US" sz="3600" spc="-1" strike="noStrike">
                <a:solidFill>
                  <a:srgbClr val="c00000"/>
                </a:solidFill>
                <a:latin typeface="Times New Roman"/>
                <a:ea typeface="DejaVu Sans"/>
              </a:rPr>
              <a:t> observation and measurement</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0" name="Text Box 4"/>
          <p:cNvSpPr/>
          <p:nvPr/>
        </p:nvSpPr>
        <p:spPr>
          <a:xfrm>
            <a:off x="152280" y="838080"/>
            <a:ext cx="8758440" cy="1309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000" spc="-1" strike="noStrike">
                <a:solidFill>
                  <a:srgbClr val="000000"/>
                </a:solidFill>
                <a:latin typeface="Times New Roman"/>
                <a:ea typeface="ＭＳ Ｐゴシック"/>
              </a:rPr>
              <a:t>For charged pairs from short-lived sources and with small relative momenta Q , Coulomb final state interaction has to be taken into account.</a:t>
            </a:r>
            <a:endParaRPr b="0" lang="en-GB" sz="2000" spc="-1" strike="noStrike">
              <a:latin typeface="Arial"/>
            </a:endParaRPr>
          </a:p>
          <a:p>
            <a:pPr>
              <a:lnSpc>
                <a:spcPct val="100000"/>
              </a:lnSpc>
              <a:buNone/>
            </a:pPr>
            <a:r>
              <a:rPr b="0" lang="en-US" sz="2000" spc="-1" strike="noStrike">
                <a:solidFill>
                  <a:srgbClr val="000000"/>
                </a:solidFill>
                <a:latin typeface="Times New Roman"/>
                <a:ea typeface="ＭＳ Ｐゴシック"/>
              </a:rPr>
              <a:t>This interaction increases the production yield of the free pairs with Q decreasing and creates atoms.</a:t>
            </a:r>
            <a:endParaRPr b="0" lang="en-GB" sz="2000" spc="-1" strike="noStrike">
              <a:latin typeface="Arial"/>
            </a:endParaRPr>
          </a:p>
        </p:txBody>
      </p:sp>
      <p:sp>
        <p:nvSpPr>
          <p:cNvPr id="1061" name="Text Box 5"/>
          <p:cNvSpPr/>
          <p:nvPr/>
        </p:nvSpPr>
        <p:spPr>
          <a:xfrm>
            <a:off x="152280" y="3732480"/>
            <a:ext cx="8897040" cy="783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000" spc="-1" strike="noStrike">
                <a:solidFill>
                  <a:srgbClr val="000000"/>
                </a:solidFill>
                <a:latin typeface="Times New Roman"/>
                <a:ea typeface="ＭＳ Ｐゴシック"/>
              </a:rPr>
              <a:t>There is a precise ratio between the number of produced Coulomb pairs (N</a:t>
            </a:r>
            <a:r>
              <a:rPr b="0" lang="en-US" sz="2000" spc="-1" strike="noStrike" baseline="-25000">
                <a:solidFill>
                  <a:srgbClr val="000000"/>
                </a:solidFill>
                <a:latin typeface="Times New Roman"/>
                <a:ea typeface="ＭＳ Ｐゴシック"/>
              </a:rPr>
              <a:t>C</a:t>
            </a:r>
            <a:r>
              <a:rPr b="0" lang="en-US" sz="2000" spc="-1" strike="noStrike">
                <a:solidFill>
                  <a:srgbClr val="000000"/>
                </a:solidFill>
                <a:latin typeface="Times New Roman"/>
                <a:ea typeface="ＭＳ Ｐゴシック"/>
              </a:rPr>
              <a:t>) with small Q and the number of atoms (N</a:t>
            </a:r>
            <a:r>
              <a:rPr b="0" lang="en-US" sz="2000" spc="-1" strike="noStrike" baseline="-25000">
                <a:solidFill>
                  <a:srgbClr val="000000"/>
                </a:solidFill>
                <a:latin typeface="Times New Roman"/>
                <a:ea typeface="ＭＳ Ｐゴシック"/>
              </a:rPr>
              <a:t>A</a:t>
            </a:r>
            <a:r>
              <a:rPr b="0" lang="en-US" sz="2000" spc="-1" strike="noStrike">
                <a:solidFill>
                  <a:srgbClr val="000000"/>
                </a:solidFill>
                <a:latin typeface="Times New Roman"/>
                <a:ea typeface="ＭＳ Ｐゴシック"/>
              </a:rPr>
              <a:t>) produced simultaneously with Coulomb pairs:</a:t>
            </a:r>
            <a:endParaRPr b="0" lang="en-GB" sz="2000" spc="-1" strike="noStrike">
              <a:latin typeface="Arial"/>
            </a:endParaRPr>
          </a:p>
        </p:txBody>
      </p:sp>
      <p:sp>
        <p:nvSpPr>
          <p:cNvPr id="1062" name="Line 11"/>
          <p:cNvSpPr/>
          <p:nvPr/>
        </p:nvSpPr>
        <p:spPr>
          <a:xfrm>
            <a:off x="331560" y="2871720"/>
            <a:ext cx="990720" cy="360"/>
          </a:xfrm>
          <a:prstGeom prst="line">
            <a:avLst/>
          </a:prstGeom>
          <a:ln w="28575">
            <a:solidFill>
              <a:srgbClr val="06642a"/>
            </a:solidFill>
            <a:round/>
          </a:ln>
        </p:spPr>
        <p:style>
          <a:lnRef idx="0"/>
          <a:fillRef idx="0"/>
          <a:effectRef idx="0"/>
          <a:fontRef idx="minor"/>
        </p:style>
      </p:sp>
      <p:sp>
        <p:nvSpPr>
          <p:cNvPr id="1063" name="Line 12"/>
          <p:cNvSpPr/>
          <p:nvPr/>
        </p:nvSpPr>
        <p:spPr>
          <a:xfrm flipV="1">
            <a:off x="1322280" y="2566800"/>
            <a:ext cx="914400" cy="304920"/>
          </a:xfrm>
          <a:prstGeom prst="line">
            <a:avLst/>
          </a:prstGeom>
          <a:ln w="28575">
            <a:solidFill>
              <a:srgbClr val="107e08"/>
            </a:solidFill>
            <a:round/>
          </a:ln>
        </p:spPr>
        <p:style>
          <a:lnRef idx="0"/>
          <a:fillRef idx="0"/>
          <a:effectRef idx="0"/>
          <a:fontRef idx="minor"/>
        </p:style>
      </p:sp>
      <p:sp>
        <p:nvSpPr>
          <p:cNvPr id="1064" name="Line 16"/>
          <p:cNvSpPr/>
          <p:nvPr/>
        </p:nvSpPr>
        <p:spPr>
          <a:xfrm>
            <a:off x="1322280" y="2871720"/>
            <a:ext cx="914400" cy="304560"/>
          </a:xfrm>
          <a:prstGeom prst="line">
            <a:avLst/>
          </a:prstGeom>
          <a:ln w="28575">
            <a:solidFill>
              <a:srgbClr val="107e08"/>
            </a:solidFill>
            <a:round/>
          </a:ln>
        </p:spPr>
        <p:style>
          <a:lnRef idx="0"/>
          <a:fillRef idx="0"/>
          <a:effectRef idx="0"/>
          <a:fontRef idx="minor"/>
        </p:style>
      </p:sp>
      <p:sp>
        <p:nvSpPr>
          <p:cNvPr id="1065" name="Oval 19"/>
          <p:cNvSpPr/>
          <p:nvPr/>
        </p:nvSpPr>
        <p:spPr>
          <a:xfrm>
            <a:off x="1246320" y="2759040"/>
            <a:ext cx="216360" cy="216360"/>
          </a:xfrm>
          <a:prstGeom prst="ellipse">
            <a:avLst/>
          </a:prstGeom>
          <a:solidFill>
            <a:srgbClr val="b5f165"/>
          </a:solidFill>
          <a:ln w="9525">
            <a:solidFill>
              <a:srgbClr val="107e08"/>
            </a:solidFill>
            <a:round/>
          </a:ln>
        </p:spPr>
        <p:style>
          <a:lnRef idx="0"/>
          <a:fillRef idx="0"/>
          <a:effectRef idx="0"/>
          <a:fontRef idx="minor"/>
        </p:style>
      </p:sp>
      <p:sp>
        <p:nvSpPr>
          <p:cNvPr id="1066" name="Freeform 24"/>
          <p:cNvSpPr/>
          <p:nvPr/>
        </p:nvSpPr>
        <p:spPr>
          <a:xfrm>
            <a:off x="1703520" y="2719440"/>
            <a:ext cx="64080" cy="292680"/>
          </a:xfrm>
          <a:custGeom>
            <a:avLst/>
            <a:gdLst/>
            <a:ahLst/>
            <a:rect l="l" t="t" r="r" b="b"/>
            <a:pathLst>
              <a:path w="48" h="192">
                <a:moveTo>
                  <a:pt x="48" y="0"/>
                </a:moveTo>
                <a:cubicBezTo>
                  <a:pt x="24" y="16"/>
                  <a:pt x="0" y="32"/>
                  <a:pt x="0" y="48"/>
                </a:cubicBezTo>
                <a:cubicBezTo>
                  <a:pt x="0" y="64"/>
                  <a:pt x="48" y="80"/>
                  <a:pt x="48" y="96"/>
                </a:cubicBezTo>
                <a:cubicBezTo>
                  <a:pt x="48" y="112"/>
                  <a:pt x="0" y="128"/>
                  <a:pt x="0" y="144"/>
                </a:cubicBezTo>
                <a:cubicBezTo>
                  <a:pt x="0" y="160"/>
                  <a:pt x="40" y="184"/>
                  <a:pt x="48" y="192"/>
                </a:cubicBezTo>
              </a:path>
            </a:pathLst>
          </a:custGeom>
          <a:noFill/>
          <a:ln w="19050">
            <a:solidFill>
              <a:srgbClr val="e68e18"/>
            </a:solidFill>
            <a:round/>
          </a:ln>
        </p:spPr>
        <p:style>
          <a:lnRef idx="0"/>
          <a:fillRef idx="0"/>
          <a:effectRef idx="0"/>
          <a:fontRef idx="minor"/>
        </p:style>
      </p:sp>
      <p:sp>
        <p:nvSpPr>
          <p:cNvPr id="1067" name="Freeform 25"/>
          <p:cNvSpPr/>
          <p:nvPr/>
        </p:nvSpPr>
        <p:spPr>
          <a:xfrm>
            <a:off x="1932120" y="2643120"/>
            <a:ext cx="64080" cy="444960"/>
          </a:xfrm>
          <a:custGeom>
            <a:avLst/>
            <a:gdLst/>
            <a:ahLst/>
            <a:rect l="l" t="t"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a:solidFill>
              <a:srgbClr val="e68e18"/>
            </a:solidFill>
            <a:round/>
          </a:ln>
        </p:spPr>
        <p:style>
          <a:lnRef idx="0"/>
          <a:fillRef idx="0"/>
          <a:effectRef idx="0"/>
          <a:fontRef idx="minor"/>
        </p:style>
      </p:sp>
      <p:grpSp>
        <p:nvGrpSpPr>
          <p:cNvPr id="1068" name="Group 1"/>
          <p:cNvGrpSpPr/>
          <p:nvPr/>
        </p:nvGrpSpPr>
        <p:grpSpPr>
          <a:xfrm>
            <a:off x="4179600" y="2632680"/>
            <a:ext cx="2590920" cy="457560"/>
            <a:chOff x="4179600" y="2632680"/>
            <a:chExt cx="2590920" cy="457560"/>
          </a:xfrm>
        </p:grpSpPr>
        <p:sp>
          <p:nvSpPr>
            <p:cNvPr id="1069" name="Line 14"/>
            <p:cNvSpPr/>
            <p:nvPr/>
          </p:nvSpPr>
          <p:spPr>
            <a:xfrm>
              <a:off x="4179600" y="2861280"/>
              <a:ext cx="990720" cy="360"/>
            </a:xfrm>
            <a:prstGeom prst="line">
              <a:avLst/>
            </a:prstGeom>
            <a:ln w="28575">
              <a:solidFill>
                <a:srgbClr val="06642a"/>
              </a:solidFill>
              <a:round/>
            </a:ln>
          </p:spPr>
          <p:style>
            <a:lnRef idx="0"/>
            <a:fillRef idx="0"/>
            <a:effectRef idx="0"/>
            <a:fontRef idx="minor"/>
          </p:style>
        </p:sp>
        <p:sp>
          <p:nvSpPr>
            <p:cNvPr id="1070" name="Line 15"/>
            <p:cNvSpPr/>
            <p:nvPr/>
          </p:nvSpPr>
          <p:spPr>
            <a:xfrm flipV="1">
              <a:off x="5170320" y="2632680"/>
              <a:ext cx="685800" cy="228600"/>
            </a:xfrm>
            <a:prstGeom prst="line">
              <a:avLst/>
            </a:prstGeom>
            <a:ln w="28575">
              <a:solidFill>
                <a:srgbClr val="107e08"/>
              </a:solidFill>
              <a:round/>
            </a:ln>
          </p:spPr>
          <p:style>
            <a:lnRef idx="0"/>
            <a:fillRef idx="0"/>
            <a:effectRef idx="0"/>
            <a:fontRef idx="minor"/>
          </p:style>
        </p:sp>
        <p:sp>
          <p:nvSpPr>
            <p:cNvPr id="1071" name="Line 17"/>
            <p:cNvSpPr/>
            <p:nvPr/>
          </p:nvSpPr>
          <p:spPr>
            <a:xfrm>
              <a:off x="5170320" y="2861280"/>
              <a:ext cx="685800" cy="228600"/>
            </a:xfrm>
            <a:prstGeom prst="line">
              <a:avLst/>
            </a:prstGeom>
            <a:ln w="28575">
              <a:solidFill>
                <a:srgbClr val="107e08"/>
              </a:solidFill>
              <a:round/>
            </a:ln>
          </p:spPr>
          <p:style>
            <a:lnRef idx="0"/>
            <a:fillRef idx="0"/>
            <a:effectRef idx="0"/>
            <a:fontRef idx="minor"/>
          </p:style>
        </p:sp>
        <p:sp>
          <p:nvSpPr>
            <p:cNvPr id="1072" name="Oval 20"/>
            <p:cNvSpPr/>
            <p:nvPr/>
          </p:nvSpPr>
          <p:spPr>
            <a:xfrm>
              <a:off x="5094360" y="2745720"/>
              <a:ext cx="216360" cy="216360"/>
            </a:xfrm>
            <a:prstGeom prst="ellipse">
              <a:avLst/>
            </a:prstGeom>
            <a:solidFill>
              <a:srgbClr val="b5f165"/>
            </a:solidFill>
            <a:ln w="9525">
              <a:solidFill>
                <a:srgbClr val="107e08"/>
              </a:solidFill>
              <a:round/>
            </a:ln>
          </p:spPr>
          <p:style>
            <a:lnRef idx="0"/>
            <a:fillRef idx="0"/>
            <a:effectRef idx="0"/>
            <a:fontRef idx="minor"/>
          </p:style>
        </p:sp>
        <p:sp>
          <p:nvSpPr>
            <p:cNvPr id="1073" name="Line 21"/>
            <p:cNvSpPr/>
            <p:nvPr/>
          </p:nvSpPr>
          <p:spPr>
            <a:xfrm>
              <a:off x="5856120" y="2632680"/>
              <a:ext cx="914400" cy="360"/>
            </a:xfrm>
            <a:prstGeom prst="line">
              <a:avLst/>
            </a:prstGeom>
            <a:ln w="28575">
              <a:solidFill>
                <a:srgbClr val="107e08"/>
              </a:solidFill>
              <a:round/>
            </a:ln>
          </p:spPr>
          <p:style>
            <a:lnRef idx="0"/>
            <a:fillRef idx="0"/>
            <a:effectRef idx="0"/>
            <a:fontRef idx="minor"/>
          </p:style>
        </p:sp>
        <p:sp>
          <p:nvSpPr>
            <p:cNvPr id="1074" name="Line 22"/>
            <p:cNvSpPr/>
            <p:nvPr/>
          </p:nvSpPr>
          <p:spPr>
            <a:xfrm>
              <a:off x="5856120" y="3089880"/>
              <a:ext cx="914400" cy="360"/>
            </a:xfrm>
            <a:prstGeom prst="line">
              <a:avLst/>
            </a:prstGeom>
            <a:ln w="28575">
              <a:solidFill>
                <a:srgbClr val="107e08"/>
              </a:solidFill>
              <a:round/>
            </a:ln>
          </p:spPr>
          <p:style>
            <a:lnRef idx="0"/>
            <a:fillRef idx="0"/>
            <a:effectRef idx="0"/>
            <a:fontRef idx="minor"/>
          </p:style>
        </p:sp>
        <p:sp>
          <p:nvSpPr>
            <p:cNvPr id="1075" name="Freeform 27"/>
            <p:cNvSpPr/>
            <p:nvPr/>
          </p:nvSpPr>
          <p:spPr>
            <a:xfrm>
              <a:off x="5398920" y="2785320"/>
              <a:ext cx="64080" cy="140040"/>
            </a:xfrm>
            <a:custGeom>
              <a:avLst/>
              <a:gdLst/>
              <a:ahLst/>
              <a:rect l="l" t="t" r="r" b="b"/>
              <a:pathLst>
                <a:path w="48" h="96">
                  <a:moveTo>
                    <a:pt x="0" y="0"/>
                  </a:moveTo>
                  <a:cubicBezTo>
                    <a:pt x="24" y="20"/>
                    <a:pt x="48" y="40"/>
                    <a:pt x="48" y="48"/>
                  </a:cubicBezTo>
                  <a:cubicBezTo>
                    <a:pt x="48" y="56"/>
                    <a:pt x="0" y="40"/>
                    <a:pt x="0" y="48"/>
                  </a:cubicBezTo>
                  <a:cubicBezTo>
                    <a:pt x="0" y="56"/>
                    <a:pt x="40" y="88"/>
                    <a:pt x="48" y="96"/>
                  </a:cubicBezTo>
                </a:path>
              </a:pathLst>
            </a:custGeom>
            <a:noFill/>
            <a:ln w="19050">
              <a:solidFill>
                <a:srgbClr val="e68e18"/>
              </a:solidFill>
              <a:round/>
            </a:ln>
          </p:spPr>
          <p:style>
            <a:lnRef idx="0"/>
            <a:fillRef idx="0"/>
            <a:effectRef idx="0"/>
            <a:fontRef idx="minor"/>
          </p:style>
        </p:sp>
        <p:sp>
          <p:nvSpPr>
            <p:cNvPr id="1076" name="Freeform 29"/>
            <p:cNvSpPr/>
            <p:nvPr/>
          </p:nvSpPr>
          <p:spPr>
            <a:xfrm>
              <a:off x="5551560" y="2709000"/>
              <a:ext cx="64080" cy="292680"/>
            </a:xfrm>
            <a:custGeom>
              <a:avLst/>
              <a:gdLst/>
              <a:ahLst/>
              <a:rect l="l" t="t" r="r" b="b"/>
              <a:pathLst>
                <a:path w="48" h="192">
                  <a:moveTo>
                    <a:pt x="48" y="0"/>
                  </a:moveTo>
                  <a:cubicBezTo>
                    <a:pt x="24" y="16"/>
                    <a:pt x="0" y="32"/>
                    <a:pt x="0" y="48"/>
                  </a:cubicBezTo>
                  <a:cubicBezTo>
                    <a:pt x="0" y="64"/>
                    <a:pt x="48" y="80"/>
                    <a:pt x="48" y="96"/>
                  </a:cubicBezTo>
                  <a:cubicBezTo>
                    <a:pt x="48" y="112"/>
                    <a:pt x="0" y="128"/>
                    <a:pt x="0" y="144"/>
                  </a:cubicBezTo>
                  <a:cubicBezTo>
                    <a:pt x="0" y="160"/>
                    <a:pt x="40" y="184"/>
                    <a:pt x="48" y="192"/>
                  </a:cubicBezTo>
                </a:path>
              </a:pathLst>
            </a:custGeom>
            <a:noFill/>
            <a:ln w="19050">
              <a:solidFill>
                <a:srgbClr val="e68e18"/>
              </a:solidFill>
              <a:round/>
            </a:ln>
          </p:spPr>
          <p:style>
            <a:lnRef idx="0"/>
            <a:fillRef idx="0"/>
            <a:effectRef idx="0"/>
            <a:fontRef idx="minor"/>
          </p:style>
        </p:sp>
        <p:sp>
          <p:nvSpPr>
            <p:cNvPr id="1077" name="Freeform 30"/>
            <p:cNvSpPr/>
            <p:nvPr/>
          </p:nvSpPr>
          <p:spPr>
            <a:xfrm>
              <a:off x="6084720" y="2633040"/>
              <a:ext cx="64080" cy="444960"/>
            </a:xfrm>
            <a:custGeom>
              <a:avLst/>
              <a:gdLst/>
              <a:ahLst/>
              <a:rect l="l" t="t"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a:solidFill>
                <a:srgbClr val="e68e18"/>
              </a:solidFill>
              <a:round/>
            </a:ln>
          </p:spPr>
          <p:style>
            <a:lnRef idx="0"/>
            <a:fillRef idx="0"/>
            <a:effectRef idx="0"/>
            <a:fontRef idx="minor"/>
          </p:style>
        </p:sp>
        <p:sp>
          <p:nvSpPr>
            <p:cNvPr id="1078" name="Freeform 31"/>
            <p:cNvSpPr/>
            <p:nvPr/>
          </p:nvSpPr>
          <p:spPr>
            <a:xfrm>
              <a:off x="6313320" y="2633040"/>
              <a:ext cx="64080" cy="444960"/>
            </a:xfrm>
            <a:custGeom>
              <a:avLst/>
              <a:gdLst/>
              <a:ahLst/>
              <a:rect l="l" t="t"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a:solidFill>
                <a:srgbClr val="e68e18"/>
              </a:solidFill>
              <a:round/>
            </a:ln>
          </p:spPr>
          <p:style>
            <a:lnRef idx="0"/>
            <a:fillRef idx="0"/>
            <a:effectRef idx="0"/>
            <a:fontRef idx="minor"/>
          </p:style>
        </p:sp>
        <p:sp>
          <p:nvSpPr>
            <p:cNvPr id="1079" name="Freeform 32"/>
            <p:cNvSpPr/>
            <p:nvPr/>
          </p:nvSpPr>
          <p:spPr>
            <a:xfrm>
              <a:off x="6541920" y="2633040"/>
              <a:ext cx="64080" cy="444960"/>
            </a:xfrm>
            <a:custGeom>
              <a:avLst/>
              <a:gdLst/>
              <a:ahLst/>
              <a:rect l="l" t="t" r="r" b="b"/>
              <a:pathLst>
                <a:path w="48" h="288">
                  <a:moveTo>
                    <a:pt x="48" y="0"/>
                  </a:moveTo>
                  <a:cubicBezTo>
                    <a:pt x="24" y="16"/>
                    <a:pt x="0" y="32"/>
                    <a:pt x="0" y="48"/>
                  </a:cubicBezTo>
                  <a:cubicBezTo>
                    <a:pt x="0" y="64"/>
                    <a:pt x="48" y="80"/>
                    <a:pt x="48" y="96"/>
                  </a:cubicBezTo>
                  <a:cubicBezTo>
                    <a:pt x="48" y="112"/>
                    <a:pt x="0" y="128"/>
                    <a:pt x="0" y="144"/>
                  </a:cubicBezTo>
                  <a:cubicBezTo>
                    <a:pt x="0" y="160"/>
                    <a:pt x="48" y="176"/>
                    <a:pt x="48" y="192"/>
                  </a:cubicBezTo>
                  <a:cubicBezTo>
                    <a:pt x="48" y="208"/>
                    <a:pt x="0" y="224"/>
                    <a:pt x="0" y="240"/>
                  </a:cubicBezTo>
                  <a:cubicBezTo>
                    <a:pt x="0" y="256"/>
                    <a:pt x="40" y="280"/>
                    <a:pt x="48" y="288"/>
                  </a:cubicBezTo>
                </a:path>
              </a:pathLst>
            </a:custGeom>
            <a:noFill/>
            <a:ln w="19050">
              <a:solidFill>
                <a:srgbClr val="e68e18"/>
              </a:solidFill>
              <a:round/>
            </a:ln>
          </p:spPr>
          <p:style>
            <a:lnRef idx="0"/>
            <a:fillRef idx="0"/>
            <a:effectRef idx="0"/>
            <a:fontRef idx="minor"/>
          </p:style>
        </p:sp>
      </p:grpSp>
      <p:sp>
        <p:nvSpPr>
          <p:cNvPr id="1080" name="Rectangle 33"/>
          <p:cNvSpPr/>
          <p:nvPr/>
        </p:nvSpPr>
        <p:spPr>
          <a:xfrm>
            <a:off x="1274400" y="3328920"/>
            <a:ext cx="1446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4a1e72"/>
                </a:solidFill>
                <a:latin typeface="Times New Roman"/>
                <a:ea typeface="ＭＳ Ｐゴシック"/>
              </a:rPr>
              <a:t>Coulomb pair</a:t>
            </a:r>
            <a:endParaRPr b="0" lang="en-GB" sz="1800" spc="-1" strike="noStrike">
              <a:latin typeface="Arial"/>
            </a:endParaRPr>
          </a:p>
        </p:txBody>
      </p:sp>
      <p:sp>
        <p:nvSpPr>
          <p:cNvPr id="1081" name="Rectangle 34"/>
          <p:cNvSpPr/>
          <p:nvPr/>
        </p:nvSpPr>
        <p:spPr>
          <a:xfrm>
            <a:off x="6289560" y="3328920"/>
            <a:ext cx="7009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4a1e72"/>
                </a:solidFill>
                <a:latin typeface="Times New Roman"/>
                <a:ea typeface="ＭＳ Ｐゴシック"/>
              </a:rPr>
              <a:t>Atom</a:t>
            </a:r>
            <a:endParaRPr b="0" lang="en-GB" sz="1800" spc="-1" strike="noStrike">
              <a:latin typeface="Arial"/>
            </a:endParaRPr>
          </a:p>
        </p:txBody>
      </p:sp>
      <p:sp>
        <p:nvSpPr>
          <p:cNvPr id="1082" name="Rectangle 35"/>
          <p:cNvSpPr/>
          <p:nvPr/>
        </p:nvSpPr>
        <p:spPr>
          <a:xfrm>
            <a:off x="2345400" y="2514600"/>
            <a:ext cx="1650240" cy="6562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0000ff"/>
                </a:solidFill>
                <a:latin typeface="Symbol"/>
                <a:ea typeface="ＭＳ Ｐゴシック"/>
              </a:rPr>
              <a:t>p</a:t>
            </a:r>
            <a:r>
              <a:rPr b="0" lang="en-US" sz="1800" spc="-1" strike="noStrike" baseline="30000">
                <a:solidFill>
                  <a:srgbClr val="0000ff"/>
                </a:solidFill>
                <a:latin typeface="Sylfaen"/>
                <a:ea typeface="ＭＳ Ｐゴシック"/>
              </a:rPr>
              <a:t>+</a:t>
            </a:r>
            <a:r>
              <a:rPr b="0" lang="en-US" sz="1800" spc="-1" strike="noStrike">
                <a:solidFill>
                  <a:srgbClr val="0000ff"/>
                </a:solidFill>
                <a:latin typeface="Symbol"/>
                <a:ea typeface="ＭＳ Ｐゴシック"/>
              </a:rPr>
              <a:t>p</a:t>
            </a:r>
            <a:r>
              <a:rPr b="0" lang="en-US" sz="1800" spc="-1" strike="noStrike" baseline="30000">
                <a:solidFill>
                  <a:srgbClr val="0000ff"/>
                </a:solidFill>
                <a:latin typeface="Sylfaen"/>
                <a:ea typeface="ＭＳ Ｐゴシック"/>
              </a:rPr>
              <a:t>-</a:t>
            </a:r>
            <a:r>
              <a:rPr b="0" lang="en-US" sz="1800" spc="-1" strike="noStrike">
                <a:solidFill>
                  <a:srgbClr val="0000ff"/>
                </a:solidFill>
                <a:latin typeface="Symbol"/>
                <a:ea typeface="ＭＳ Ｐゴシック"/>
              </a:rPr>
              <a:t>, K</a:t>
            </a:r>
            <a:r>
              <a:rPr b="0" lang="en-US" sz="1800" spc="-1" strike="noStrike" baseline="46000">
                <a:solidFill>
                  <a:srgbClr val="0000ff"/>
                </a:solidFill>
                <a:latin typeface="Sylfaen"/>
                <a:ea typeface="ＭＳ Ｐゴシック"/>
              </a:rPr>
              <a:t>+</a:t>
            </a:r>
            <a:r>
              <a:rPr b="0" lang="en-US" sz="1800" spc="-1" strike="noStrike">
                <a:solidFill>
                  <a:srgbClr val="0000ff"/>
                </a:solidFill>
                <a:latin typeface="Symbol"/>
                <a:ea typeface="ＭＳ Ｐゴシック"/>
              </a:rPr>
              <a:t>p</a:t>
            </a:r>
            <a:r>
              <a:rPr b="0" lang="en-US" sz="1800" spc="-1" strike="noStrike" baseline="30000">
                <a:solidFill>
                  <a:srgbClr val="0000ff"/>
                </a:solidFill>
                <a:latin typeface="Sylfaen"/>
                <a:ea typeface="ＭＳ Ｐゴシック"/>
              </a:rPr>
              <a:t>-</a:t>
            </a:r>
            <a:r>
              <a:rPr b="0" lang="en-US" sz="1800" spc="-1" strike="noStrike">
                <a:solidFill>
                  <a:srgbClr val="0000ff"/>
                </a:solidFill>
                <a:latin typeface="Symbol"/>
                <a:ea typeface="ＭＳ Ｐゴシック"/>
              </a:rPr>
              <a:t>, K</a:t>
            </a:r>
            <a:r>
              <a:rPr b="0" lang="en-US" sz="1800" spc="-1" strike="noStrike" baseline="46000">
                <a:solidFill>
                  <a:srgbClr val="0000ff"/>
                </a:solidFill>
                <a:latin typeface="Sylfaen"/>
                <a:ea typeface="ＭＳ Ｐゴシック"/>
              </a:rPr>
              <a:t>-</a:t>
            </a:r>
            <a:r>
              <a:rPr b="0" lang="en-US" sz="1800" spc="-1" strike="noStrike">
                <a:solidFill>
                  <a:srgbClr val="0000ff"/>
                </a:solidFill>
                <a:latin typeface="Symbol"/>
                <a:ea typeface="ＭＳ Ｐゴシック"/>
              </a:rPr>
              <a:t>p</a:t>
            </a:r>
            <a:r>
              <a:rPr b="0" lang="en-US" sz="1800" spc="-1" strike="noStrike" baseline="30000">
                <a:solidFill>
                  <a:srgbClr val="0000ff"/>
                </a:solidFill>
                <a:latin typeface="Sylfaen"/>
                <a:ea typeface="ＭＳ Ｐゴシック"/>
              </a:rPr>
              <a:t>+</a:t>
            </a:r>
            <a:r>
              <a:rPr b="0" lang="en-US" sz="1800" spc="-1" strike="noStrike">
                <a:solidFill>
                  <a:srgbClr val="0000ff"/>
                </a:solidFill>
                <a:latin typeface="Symbol"/>
                <a:ea typeface="ＭＳ Ｐゴシック"/>
              </a:rPr>
              <a:t>,</a:t>
            </a:r>
            <a:endParaRPr b="0" lang="en-GB" sz="1800" spc="-1" strike="noStrike">
              <a:latin typeface="Arial"/>
            </a:endParaRPr>
          </a:p>
          <a:p>
            <a:pPr>
              <a:lnSpc>
                <a:spcPct val="100000"/>
              </a:lnSpc>
              <a:buNone/>
            </a:pPr>
            <a:r>
              <a:rPr b="0" lang="en-US" sz="1800" spc="-1" strike="noStrike">
                <a:solidFill>
                  <a:srgbClr val="0000ff"/>
                </a:solidFill>
                <a:latin typeface="Symbol"/>
                <a:ea typeface="ＭＳ Ｐゴシック"/>
              </a:rPr>
              <a:t>K</a:t>
            </a:r>
            <a:r>
              <a:rPr b="0" lang="en-US" sz="1800" spc="-1" strike="noStrike" baseline="46000">
                <a:solidFill>
                  <a:srgbClr val="0000ff"/>
                </a:solidFill>
                <a:latin typeface="Sylfaen"/>
                <a:ea typeface="ＭＳ Ｐゴシック"/>
              </a:rPr>
              <a:t>+</a:t>
            </a:r>
            <a:r>
              <a:rPr b="0" lang="en-US" sz="1800" spc="-1" strike="noStrike">
                <a:solidFill>
                  <a:srgbClr val="0000ff"/>
                </a:solidFill>
                <a:latin typeface="Symbol"/>
                <a:ea typeface="ＭＳ Ｐゴシック"/>
              </a:rPr>
              <a:t>K</a:t>
            </a:r>
            <a:r>
              <a:rPr b="0" lang="en-US" sz="1800" spc="-1" strike="noStrike" baseline="46000">
                <a:solidFill>
                  <a:srgbClr val="0000ff"/>
                </a:solidFill>
                <a:latin typeface="Sylfaen"/>
                <a:ea typeface="ＭＳ Ｐゴシック"/>
              </a:rPr>
              <a:t>-</a:t>
            </a:r>
            <a:r>
              <a:rPr b="0" lang="en-US" sz="1800" spc="-1" strike="noStrike">
                <a:solidFill>
                  <a:srgbClr val="0000ff"/>
                </a:solidFill>
                <a:latin typeface="Symbol"/>
                <a:ea typeface="ＭＳ Ｐゴシック"/>
              </a:rPr>
              <a:t>, p</a:t>
            </a:r>
            <a:r>
              <a:rPr b="0" lang="en-US" sz="1800" spc="-1" strike="noStrike" baseline="30000">
                <a:solidFill>
                  <a:srgbClr val="0000ff"/>
                </a:solidFill>
                <a:latin typeface="Sylfaen"/>
                <a:ea typeface="ＭＳ Ｐゴシック"/>
              </a:rPr>
              <a:t>+</a:t>
            </a:r>
            <a:r>
              <a:rPr b="0" lang="en-US" sz="1800" spc="-1" strike="noStrike">
                <a:solidFill>
                  <a:srgbClr val="0000ff"/>
                </a:solidFill>
                <a:latin typeface="Symbol"/>
                <a:ea typeface="ＭＳ Ｐゴシック"/>
              </a:rPr>
              <a:t>m</a:t>
            </a:r>
            <a:r>
              <a:rPr b="0" lang="en-US" sz="1800" spc="-1" strike="noStrike" baseline="30000">
                <a:solidFill>
                  <a:srgbClr val="0000ff"/>
                </a:solidFill>
                <a:latin typeface="Sylfaen"/>
                <a:ea typeface="ＭＳ Ｐゴシック"/>
              </a:rPr>
              <a:t>-</a:t>
            </a:r>
            <a:r>
              <a:rPr b="0" lang="en-US" sz="1800" spc="-1" strike="noStrike">
                <a:solidFill>
                  <a:srgbClr val="0000ff"/>
                </a:solidFill>
                <a:latin typeface="Symbol"/>
                <a:ea typeface="ＭＳ Ｐゴシック"/>
              </a:rPr>
              <a:t>, p</a:t>
            </a:r>
            <a:r>
              <a:rPr b="0" lang="en-US" sz="1800" spc="-1" strike="noStrike" baseline="30000">
                <a:solidFill>
                  <a:srgbClr val="0000ff"/>
                </a:solidFill>
                <a:latin typeface="Sylfaen"/>
                <a:ea typeface="ＭＳ Ｐゴシック"/>
              </a:rPr>
              <a:t>-</a:t>
            </a:r>
            <a:r>
              <a:rPr b="0" lang="en-US" sz="1800" spc="-1" strike="noStrike">
                <a:solidFill>
                  <a:srgbClr val="0000ff"/>
                </a:solidFill>
                <a:latin typeface="Symbol"/>
                <a:ea typeface="ＭＳ Ｐゴシック"/>
              </a:rPr>
              <a:t>m</a:t>
            </a:r>
            <a:r>
              <a:rPr b="0" lang="en-US" sz="1800" spc="-1" strike="noStrike" baseline="30000">
                <a:solidFill>
                  <a:srgbClr val="0000ff"/>
                </a:solidFill>
                <a:latin typeface="Sylfaen"/>
                <a:ea typeface="ＭＳ Ｐゴシック"/>
              </a:rPr>
              <a:t>+</a:t>
            </a:r>
            <a:endParaRPr b="0" lang="en-GB" sz="1800" spc="-1" strike="noStrike">
              <a:latin typeface="Arial"/>
            </a:endParaRPr>
          </a:p>
        </p:txBody>
      </p:sp>
      <p:sp>
        <p:nvSpPr>
          <p:cNvPr id="1083" name="Rectangle 36"/>
          <p:cNvSpPr/>
          <p:nvPr/>
        </p:nvSpPr>
        <p:spPr>
          <a:xfrm>
            <a:off x="6805080" y="2487600"/>
            <a:ext cx="2107440" cy="6562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0000ff"/>
                </a:solidFill>
                <a:latin typeface="Symbol"/>
                <a:ea typeface="ＭＳ Ｐゴシック"/>
              </a:rPr>
              <a:t>(p</a:t>
            </a:r>
            <a:r>
              <a:rPr b="0" lang="en-US" sz="1800" spc="-1" strike="noStrike" baseline="30000">
                <a:solidFill>
                  <a:srgbClr val="0000ff"/>
                </a:solidFill>
                <a:latin typeface="Sylfaen"/>
                <a:ea typeface="ＭＳ Ｐゴシック"/>
              </a:rPr>
              <a:t>+</a:t>
            </a:r>
            <a:r>
              <a:rPr b="0" lang="en-US" sz="1800" spc="-1" strike="noStrike">
                <a:solidFill>
                  <a:srgbClr val="0000ff"/>
                </a:solidFill>
                <a:latin typeface="Symbol"/>
                <a:ea typeface="ＭＳ Ｐゴシック"/>
              </a:rPr>
              <a:t>p</a:t>
            </a:r>
            <a:r>
              <a:rPr b="0" lang="en-US" sz="1800" spc="-1" strike="noStrike" baseline="30000">
                <a:solidFill>
                  <a:srgbClr val="0000ff"/>
                </a:solidFill>
                <a:latin typeface="Sylfaen"/>
                <a:ea typeface="ＭＳ Ｐゴシック"/>
              </a:rPr>
              <a:t>-</a:t>
            </a:r>
            <a:r>
              <a:rPr b="0" lang="en-US" sz="1800" spc="-1" strike="noStrike">
                <a:solidFill>
                  <a:srgbClr val="0000ff"/>
                </a:solidFill>
                <a:latin typeface="Symbol"/>
                <a:ea typeface="ＭＳ Ｐゴシック"/>
              </a:rPr>
              <a:t>), (K</a:t>
            </a:r>
            <a:r>
              <a:rPr b="0" lang="en-US" sz="1800" spc="-1" strike="noStrike" baseline="46000">
                <a:solidFill>
                  <a:srgbClr val="0000ff"/>
                </a:solidFill>
                <a:latin typeface="Sylfaen"/>
                <a:ea typeface="ＭＳ Ｐゴシック"/>
              </a:rPr>
              <a:t>+</a:t>
            </a:r>
            <a:r>
              <a:rPr b="0" lang="en-US" sz="1800" spc="-1" strike="noStrike">
                <a:solidFill>
                  <a:srgbClr val="0000ff"/>
                </a:solidFill>
                <a:latin typeface="Symbol"/>
                <a:ea typeface="ＭＳ Ｐゴシック"/>
              </a:rPr>
              <a:t>p</a:t>
            </a:r>
            <a:r>
              <a:rPr b="0" lang="en-US" sz="1800" spc="-1" strike="noStrike" baseline="30000">
                <a:solidFill>
                  <a:srgbClr val="0000ff"/>
                </a:solidFill>
                <a:latin typeface="Sylfaen"/>
                <a:ea typeface="ＭＳ Ｐゴシック"/>
              </a:rPr>
              <a:t>-</a:t>
            </a:r>
            <a:r>
              <a:rPr b="0" lang="en-US" sz="1800" spc="-1" strike="noStrike">
                <a:solidFill>
                  <a:srgbClr val="0000ff"/>
                </a:solidFill>
                <a:latin typeface="Symbol"/>
                <a:ea typeface="ＭＳ Ｐゴシック"/>
              </a:rPr>
              <a:t>), (K</a:t>
            </a:r>
            <a:r>
              <a:rPr b="0" lang="en-US" sz="1800" spc="-1" strike="noStrike" baseline="46000">
                <a:solidFill>
                  <a:srgbClr val="0000ff"/>
                </a:solidFill>
                <a:latin typeface="Sylfaen"/>
                <a:ea typeface="ＭＳ Ｐゴシック"/>
              </a:rPr>
              <a:t>-</a:t>
            </a:r>
            <a:r>
              <a:rPr b="0" lang="en-US" sz="1800" spc="-1" strike="noStrike">
                <a:solidFill>
                  <a:srgbClr val="0000ff"/>
                </a:solidFill>
                <a:latin typeface="Symbol"/>
                <a:ea typeface="ＭＳ Ｐゴシック"/>
              </a:rPr>
              <a:t>p</a:t>
            </a:r>
            <a:r>
              <a:rPr b="0" lang="en-US" sz="1800" spc="-1" strike="noStrike" baseline="30000">
                <a:solidFill>
                  <a:srgbClr val="0000ff"/>
                </a:solidFill>
                <a:latin typeface="Sylfaen"/>
                <a:ea typeface="ＭＳ Ｐゴシック"/>
              </a:rPr>
              <a:t>+</a:t>
            </a:r>
            <a:r>
              <a:rPr b="0" lang="en-US" sz="1800" spc="-1" strike="noStrike">
                <a:solidFill>
                  <a:srgbClr val="0000ff"/>
                </a:solidFill>
                <a:latin typeface="Symbol"/>
                <a:ea typeface="ＭＳ Ｐゴシック"/>
              </a:rPr>
              <a:t>),</a:t>
            </a:r>
            <a:endParaRPr b="0" lang="en-GB" sz="1800" spc="-1" strike="noStrike">
              <a:latin typeface="Arial"/>
            </a:endParaRPr>
          </a:p>
          <a:p>
            <a:pPr>
              <a:lnSpc>
                <a:spcPct val="100000"/>
              </a:lnSpc>
              <a:buNone/>
            </a:pPr>
            <a:r>
              <a:rPr b="0" lang="en-US" sz="1800" spc="-1" strike="noStrike">
                <a:solidFill>
                  <a:srgbClr val="0000ff"/>
                </a:solidFill>
                <a:latin typeface="Symbol"/>
                <a:ea typeface="ＭＳ Ｐゴシック"/>
              </a:rPr>
              <a:t>(K</a:t>
            </a:r>
            <a:r>
              <a:rPr b="0" lang="en-US" sz="1800" spc="-1" strike="noStrike" baseline="46000">
                <a:solidFill>
                  <a:srgbClr val="0000ff"/>
                </a:solidFill>
                <a:latin typeface="Sylfaen"/>
                <a:ea typeface="ＭＳ Ｐゴシック"/>
              </a:rPr>
              <a:t>+</a:t>
            </a:r>
            <a:r>
              <a:rPr b="0" lang="en-US" sz="1800" spc="-1" strike="noStrike">
                <a:solidFill>
                  <a:srgbClr val="0000ff"/>
                </a:solidFill>
                <a:latin typeface="Symbol"/>
                <a:ea typeface="ＭＳ Ｐゴシック"/>
              </a:rPr>
              <a:t>K</a:t>
            </a:r>
            <a:r>
              <a:rPr b="0" lang="en-US" sz="1800" spc="-1" strike="noStrike" baseline="46000">
                <a:solidFill>
                  <a:srgbClr val="0000ff"/>
                </a:solidFill>
                <a:latin typeface="Sylfaen"/>
                <a:ea typeface="ＭＳ Ｐゴシック"/>
              </a:rPr>
              <a:t>-</a:t>
            </a:r>
            <a:r>
              <a:rPr b="0" lang="en-US" sz="1800" spc="-1" strike="noStrike">
                <a:solidFill>
                  <a:srgbClr val="0000ff"/>
                </a:solidFill>
                <a:latin typeface="Symbol"/>
                <a:ea typeface="ＭＳ Ｐゴシック"/>
              </a:rPr>
              <a:t>), (p</a:t>
            </a:r>
            <a:r>
              <a:rPr b="0" lang="en-US" sz="1800" spc="-1" strike="noStrike" baseline="30000">
                <a:solidFill>
                  <a:srgbClr val="0000ff"/>
                </a:solidFill>
                <a:latin typeface="Sylfaen"/>
                <a:ea typeface="ＭＳ Ｐゴシック"/>
              </a:rPr>
              <a:t>+</a:t>
            </a:r>
            <a:r>
              <a:rPr b="0" lang="en-US" sz="1800" spc="-1" strike="noStrike">
                <a:solidFill>
                  <a:srgbClr val="0000ff"/>
                </a:solidFill>
                <a:latin typeface="Symbol"/>
                <a:ea typeface="ＭＳ Ｐゴシック"/>
              </a:rPr>
              <a:t>m</a:t>
            </a:r>
            <a:r>
              <a:rPr b="0" lang="en-US" sz="1800" spc="-1" strike="noStrike" baseline="30000">
                <a:solidFill>
                  <a:srgbClr val="0000ff"/>
                </a:solidFill>
                <a:latin typeface="Sylfaen"/>
                <a:ea typeface="ＭＳ Ｐゴシック"/>
              </a:rPr>
              <a:t>-</a:t>
            </a:r>
            <a:r>
              <a:rPr b="0" lang="en-US" sz="1800" spc="-1" strike="noStrike">
                <a:solidFill>
                  <a:srgbClr val="0000ff"/>
                </a:solidFill>
                <a:latin typeface="Symbol"/>
                <a:ea typeface="ＭＳ Ｐゴシック"/>
              </a:rPr>
              <a:t>), (p</a:t>
            </a:r>
            <a:r>
              <a:rPr b="0" lang="en-US" sz="1800" spc="-1" strike="noStrike" baseline="30000">
                <a:solidFill>
                  <a:srgbClr val="0000ff"/>
                </a:solidFill>
                <a:latin typeface="Sylfaen"/>
                <a:ea typeface="ＭＳ Ｐゴシック"/>
              </a:rPr>
              <a:t>-</a:t>
            </a:r>
            <a:r>
              <a:rPr b="0" lang="en-US" sz="1800" spc="-1" strike="noStrike">
                <a:solidFill>
                  <a:srgbClr val="0000ff"/>
                </a:solidFill>
                <a:latin typeface="Symbol"/>
                <a:ea typeface="ＭＳ Ｐゴシック"/>
              </a:rPr>
              <a:t>m</a:t>
            </a:r>
            <a:r>
              <a:rPr b="0" lang="en-US" sz="1800" spc="-1" strike="noStrike" baseline="30000">
                <a:solidFill>
                  <a:srgbClr val="0000ff"/>
                </a:solidFill>
                <a:latin typeface="Sylfaen"/>
                <a:ea typeface="ＭＳ Ｐゴシック"/>
              </a:rPr>
              <a:t>+</a:t>
            </a:r>
            <a:r>
              <a:rPr b="0" lang="en-US" sz="1800" spc="-1" strike="noStrike">
                <a:solidFill>
                  <a:srgbClr val="0000ff"/>
                </a:solidFill>
                <a:latin typeface="Symbol"/>
                <a:ea typeface="ＭＳ Ｐゴシック"/>
              </a:rPr>
              <a:t>)</a:t>
            </a:r>
            <a:endParaRPr b="0" lang="en-GB" sz="1800" spc="-1" strike="noStrike">
              <a:latin typeface="Arial"/>
            </a:endParaRPr>
          </a:p>
        </p:txBody>
      </p:sp>
      <p:sp>
        <p:nvSpPr>
          <p:cNvPr id="1084" name="Date Placeholder 1"/>
          <p:cNvSpPr/>
          <p:nvPr/>
        </p:nvSpPr>
        <p:spPr>
          <a:xfrm>
            <a:off x="457200" y="6356520"/>
            <a:ext cx="2121480" cy="35280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fld id="{A1F6D013-807C-455B-9243-C5BA860146C3}" type="datetime1">
              <a:rPr b="0" lang="en-US" sz="1200" spc="-1" strike="noStrike">
                <a:solidFill>
                  <a:srgbClr val="8b8b8b"/>
                </a:solidFill>
                <a:latin typeface="Calibri"/>
                <a:ea typeface="DejaVu Sans"/>
              </a:rPr>
              <a:t>02/22/2023</a:t>
            </a:fld>
            <a:endParaRPr b="0" lang="en-GB" sz="1200" spc="-1" strike="noStrike">
              <a:latin typeface="Arial"/>
            </a:endParaRPr>
          </a:p>
        </p:txBody>
      </p:sp>
      <p:sp>
        <p:nvSpPr>
          <p:cNvPr id="1085" name="Rectangle 6"/>
          <p:cNvSpPr/>
          <p:nvPr/>
        </p:nvSpPr>
        <p:spPr>
          <a:xfrm>
            <a:off x="6553080" y="6356520"/>
            <a:ext cx="2121480" cy="352800"/>
          </a:xfrm>
          <a:prstGeom prst="rect">
            <a:avLst/>
          </a:prstGeom>
          <a:noFill/>
          <a:ln w="0">
            <a:noFill/>
          </a:ln>
        </p:spPr>
        <p:style>
          <a:lnRef idx="0"/>
          <a:fillRef idx="0"/>
          <a:effectRef idx="0"/>
          <a:fontRef idx="minor"/>
        </p:style>
        <p:txBody>
          <a:bodyPr lIns="90000" rIns="90000" tIns="45000" bIns="45000" anchor="ctr">
            <a:noAutofit/>
          </a:bodyPr>
          <a:p>
            <a:pPr algn="r">
              <a:lnSpc>
                <a:spcPct val="100000"/>
              </a:lnSpc>
              <a:buNone/>
            </a:pPr>
            <a:fld id="{15A9E2F5-D53D-47A1-8940-E845A282C3E6}" type="slidenum">
              <a:rPr b="0" lang="ru-RU" sz="1200" spc="-1" strike="noStrike">
                <a:solidFill>
                  <a:srgbClr val="8b8b8b"/>
                </a:solidFill>
                <a:latin typeface="Calibri"/>
                <a:ea typeface="DejaVu Sans"/>
              </a:rPr>
              <a:t>&lt;number&gt;</a:t>
            </a:fld>
            <a:endParaRPr b="0" lang="en-GB" sz="1200" spc="-1" strike="noStrike">
              <a:latin typeface="Arial"/>
            </a:endParaRPr>
          </a:p>
        </p:txBody>
      </p:sp>
      <p:pic>
        <p:nvPicPr>
          <p:cNvPr id="1086" name="Picture 1015" descr=""/>
          <p:cNvPicPr/>
          <p:nvPr/>
        </p:nvPicPr>
        <p:blipFill>
          <a:blip r:embed="rId1"/>
          <a:stretch/>
        </p:blipFill>
        <p:spPr>
          <a:xfrm>
            <a:off x="2235240" y="4724280"/>
            <a:ext cx="4699800" cy="750240"/>
          </a:xfrm>
          <a:prstGeom prst="rect">
            <a:avLst/>
          </a:prstGeom>
          <a:ln w="9360">
            <a:solidFill>
              <a:srgbClr val="06642a"/>
            </a:solidFill>
            <a:miter/>
          </a:ln>
        </p:spPr>
      </p:pic>
      <p:pic>
        <p:nvPicPr>
          <p:cNvPr id="1087" name="Picture 1016" descr=""/>
          <p:cNvPicPr/>
          <p:nvPr/>
        </p:nvPicPr>
        <p:blipFill>
          <a:blip r:embed="rId2"/>
          <a:stretch/>
        </p:blipFill>
        <p:spPr>
          <a:xfrm>
            <a:off x="2273400" y="5638680"/>
            <a:ext cx="4483800" cy="750240"/>
          </a:xfrm>
          <a:prstGeom prst="rect">
            <a:avLst/>
          </a:prstGeom>
          <a:ln w="9360">
            <a:solidFill>
              <a:srgbClr val="06642a"/>
            </a:solidFill>
            <a:miter/>
          </a:ln>
        </p:spPr>
      </p:pic>
      <p:sp>
        <p:nvSpPr>
          <p:cNvPr id="1088"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Coulomb pairs and atoms</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089" name="Group 10"/>
          <p:cNvGrpSpPr/>
          <p:nvPr/>
        </p:nvGrpSpPr>
        <p:grpSpPr>
          <a:xfrm>
            <a:off x="0" y="1533600"/>
            <a:ext cx="6039360" cy="5171040"/>
            <a:chOff x="0" y="1533600"/>
            <a:chExt cx="6039360" cy="5171040"/>
          </a:xfrm>
        </p:grpSpPr>
        <p:pic>
          <p:nvPicPr>
            <p:cNvPr id="1090" name="Picture 7" descr=""/>
            <p:cNvPicPr/>
            <p:nvPr/>
          </p:nvPicPr>
          <p:blipFill>
            <a:blip r:embed="rId1"/>
            <a:stretch/>
          </p:blipFill>
          <p:spPr>
            <a:xfrm>
              <a:off x="0" y="1533600"/>
              <a:ext cx="6039360" cy="5171040"/>
            </a:xfrm>
            <a:prstGeom prst="rect">
              <a:avLst/>
            </a:prstGeom>
            <a:ln w="0">
              <a:noFill/>
            </a:ln>
          </p:spPr>
        </p:pic>
        <p:sp>
          <p:nvSpPr>
            <p:cNvPr id="1091" name="Text Box 9"/>
            <p:cNvSpPr/>
            <p:nvPr/>
          </p:nvSpPr>
          <p:spPr>
            <a:xfrm>
              <a:off x="733320" y="1698480"/>
              <a:ext cx="3486600" cy="3330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99"/>
                </a:spcBef>
                <a:buNone/>
              </a:pPr>
              <a:r>
                <a:rPr b="0" lang="en-US" sz="1600" spc="-1" strike="noStrike">
                  <a:solidFill>
                    <a:srgbClr val="000000"/>
                  </a:solidFill>
                  <a:latin typeface="Times New Roman"/>
                  <a:ea typeface="ＭＳ Ｐゴシック"/>
                </a:rPr>
                <a:t>Cross section calculation precision 0.6%</a:t>
              </a:r>
              <a:endParaRPr b="0" lang="en-GB" sz="1600" spc="-1" strike="noStrike">
                <a:latin typeface="Arial"/>
              </a:endParaRPr>
            </a:p>
          </p:txBody>
        </p:sp>
      </p:grpSp>
      <p:sp>
        <p:nvSpPr>
          <p:cNvPr id="1092" name="Text Box 3"/>
          <p:cNvSpPr/>
          <p:nvPr/>
        </p:nvSpPr>
        <p:spPr>
          <a:xfrm>
            <a:off x="0" y="662040"/>
            <a:ext cx="9131760" cy="871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1199"/>
              </a:spcBef>
              <a:buNone/>
            </a:pPr>
            <a:r>
              <a:rPr b="1" lang="en-US" sz="2400" spc="-1" strike="noStrike">
                <a:solidFill>
                  <a:srgbClr val="000000"/>
                </a:solidFill>
                <a:latin typeface="Sylfaen"/>
                <a:ea typeface="ＭＳ Ｐゴシック"/>
              </a:rPr>
              <a:t>Solution of the transport equations provides one-to-one dependence</a:t>
            </a:r>
            <a:r>
              <a:rPr b="0" lang="en-US" sz="2400" spc="-1" strike="noStrike">
                <a:solidFill>
                  <a:srgbClr val="000000"/>
                </a:solidFill>
                <a:latin typeface="Sylfaen"/>
                <a:ea typeface="ＭＳ Ｐゴシック"/>
              </a:rPr>
              <a:t> </a:t>
            </a:r>
            <a:r>
              <a:rPr b="1" lang="en-US" sz="2400" spc="-1" strike="noStrike">
                <a:solidFill>
                  <a:srgbClr val="000000"/>
                </a:solidFill>
                <a:latin typeface="Sylfaen"/>
                <a:ea typeface="ＭＳ Ｐゴシック"/>
              </a:rPr>
              <a:t>of the measured break-up probability (</a:t>
            </a:r>
            <a:r>
              <a:rPr b="1" i="1" lang="en-US" sz="2400" spc="-1" strike="noStrike">
                <a:solidFill>
                  <a:srgbClr val="000000"/>
                </a:solidFill>
                <a:latin typeface="Sylfaen"/>
                <a:ea typeface="ＭＳ Ｐゴシック"/>
              </a:rPr>
              <a:t>P</a:t>
            </a:r>
            <a:r>
              <a:rPr b="1" i="1" lang="en-US" sz="2400" spc="-1" strike="noStrike" baseline="-25000">
                <a:solidFill>
                  <a:srgbClr val="000000"/>
                </a:solidFill>
                <a:latin typeface="Sylfaen"/>
                <a:ea typeface="ＭＳ Ｐゴシック"/>
              </a:rPr>
              <a:t>br</a:t>
            </a:r>
            <a:r>
              <a:rPr b="1" lang="en-US" sz="2400" spc="-1" strike="noStrike">
                <a:solidFill>
                  <a:srgbClr val="000000"/>
                </a:solidFill>
                <a:latin typeface="Sylfaen"/>
                <a:ea typeface="ＭＳ Ｐゴシック"/>
              </a:rPr>
              <a:t>) on pionium lifetime τ</a:t>
            </a:r>
            <a:endParaRPr b="0" lang="en-GB" sz="2400" spc="-1" strike="noStrike">
              <a:latin typeface="Arial"/>
            </a:endParaRPr>
          </a:p>
        </p:txBody>
      </p:sp>
      <p:sp>
        <p:nvSpPr>
          <p:cNvPr id="1093" name="Text Box 5"/>
          <p:cNvSpPr/>
          <p:nvPr/>
        </p:nvSpPr>
        <p:spPr>
          <a:xfrm>
            <a:off x="6103800" y="2590920"/>
            <a:ext cx="3027960" cy="95004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901"/>
              </a:spcBef>
              <a:buNone/>
            </a:pPr>
            <a:r>
              <a:rPr b="1" lang="en-US" sz="1800" spc="-1" strike="noStrike">
                <a:solidFill>
                  <a:srgbClr val="7030a0"/>
                </a:solidFill>
                <a:latin typeface="Sylfaen"/>
                <a:ea typeface="ＭＳ Ｐゴシック"/>
              </a:rPr>
              <a:t>All targets have the same thickness in radiation lengths 6.7*10</a:t>
            </a:r>
            <a:r>
              <a:rPr b="1" lang="en-US" sz="1800" spc="-1" strike="noStrike" baseline="30000">
                <a:solidFill>
                  <a:srgbClr val="7030a0"/>
                </a:solidFill>
                <a:latin typeface="Sylfaen"/>
                <a:ea typeface="ＭＳ Ｐゴシック"/>
              </a:rPr>
              <a:t>-3</a:t>
            </a:r>
            <a:r>
              <a:rPr b="1" lang="en-US" sz="1800" spc="-1" strike="noStrike">
                <a:solidFill>
                  <a:srgbClr val="7030a0"/>
                </a:solidFill>
                <a:latin typeface="Sylfaen"/>
                <a:ea typeface="ＭＳ Ｐゴシック"/>
              </a:rPr>
              <a:t> X</a:t>
            </a:r>
            <a:r>
              <a:rPr b="1" lang="en-US" sz="1800" spc="-1" strike="noStrike" baseline="-25000">
                <a:solidFill>
                  <a:srgbClr val="7030a0"/>
                </a:solidFill>
                <a:latin typeface="Sylfaen"/>
                <a:ea typeface="ＭＳ Ｐゴシック"/>
              </a:rPr>
              <a:t>0</a:t>
            </a:r>
            <a:endParaRPr b="0" lang="en-GB" sz="1800" spc="-1" strike="noStrike">
              <a:latin typeface="Arial"/>
            </a:endParaRPr>
          </a:p>
        </p:txBody>
      </p:sp>
      <p:sp>
        <p:nvSpPr>
          <p:cNvPr id="1094" name="Text Box 6"/>
          <p:cNvSpPr/>
          <p:nvPr/>
        </p:nvSpPr>
        <p:spPr>
          <a:xfrm>
            <a:off x="6095880" y="4267080"/>
            <a:ext cx="272448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901"/>
              </a:spcBef>
              <a:buNone/>
            </a:pPr>
            <a:r>
              <a:rPr b="1" lang="en-US" sz="1800" spc="-1" strike="noStrike">
                <a:solidFill>
                  <a:srgbClr val="7030a0"/>
                </a:solidFill>
                <a:latin typeface="Sylfaen"/>
                <a:ea typeface="ＭＳ Ｐゴシック"/>
              </a:rPr>
              <a:t>There is an optimal target material for a given lifetime</a:t>
            </a:r>
            <a:endParaRPr b="0" lang="en-GB" sz="1800" spc="-1" strike="noStrike">
              <a:latin typeface="Arial"/>
            </a:endParaRPr>
          </a:p>
        </p:txBody>
      </p:sp>
      <p:sp>
        <p:nvSpPr>
          <p:cNvPr id="1095" name="Rectangle 68"/>
          <p:cNvSpPr/>
          <p:nvPr/>
        </p:nvSpPr>
        <p:spPr>
          <a:xfrm>
            <a:off x="1440" y="0"/>
            <a:ext cx="9142200" cy="591840"/>
          </a:xfrm>
          <a:prstGeom prst="rect">
            <a:avLst/>
          </a:prstGeom>
          <a:gradFill rotWithShape="0">
            <a:gsLst>
              <a:gs pos="0">
                <a:srgbClr val="b2b2b2"/>
              </a:gs>
              <a:gs pos="50000">
                <a:srgbClr val="ffff66"/>
              </a:gs>
              <a:gs pos="100000">
                <a:srgbClr val="b2b2b2"/>
              </a:gs>
            </a:gsLst>
            <a:lin ang="5400000"/>
          </a:gradFill>
          <a:ln w="0">
            <a:noFill/>
          </a:ln>
        </p:spPr>
        <p:style>
          <a:lnRef idx="0"/>
          <a:fillRef idx="0"/>
          <a:effectRef idx="0"/>
          <a:fontRef idx="minor"/>
        </p:style>
        <p:txBody>
          <a:bodyPr wrap="none" lIns="90000" rIns="90000" tIns="45000" bIns="45000" anchor="ctr">
            <a:noAutofit/>
          </a:bodyPr>
          <a:p>
            <a:pPr algn="ctr">
              <a:lnSpc>
                <a:spcPct val="100000"/>
              </a:lnSpc>
              <a:buNone/>
            </a:pPr>
            <a:r>
              <a:rPr b="1" i="1" lang="en-US" sz="3600" spc="-1" strike="noStrike">
                <a:solidFill>
                  <a:srgbClr val="c00000"/>
                </a:solidFill>
                <a:latin typeface="Times New Roman"/>
                <a:ea typeface="DejaVu Sans"/>
              </a:rPr>
              <a:t>Break-up probability</a:t>
            </a:r>
            <a:endParaRPr b="0" lang="en-GB"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335</TotalTime>
  <Application>LibreOffice/7.3.6.2$Windows_X86_64 LibreOffice_project/c28ca90fd6e1a19e189fc16c05f8f8924961e12e</Application>
  <AppVersion>15.0000</AppVersion>
  <Words>4867</Words>
  <Paragraphs>597</Paragraphs>
  <Company>diakov.net</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2016-08-25T08:01:42Z</dcterms:created>
  <dc:creator>RePack by Diakov</dc:creator>
  <dc:description/>
  <dc:language>en-GB</dc:language>
  <cp:lastModifiedBy/>
  <cp:lastPrinted>2017-11-20T16:36:33Z</cp:lastPrinted>
  <dcterms:modified xsi:type="dcterms:W3CDTF">2023-02-22T14:08:00Z</dcterms:modified>
  <cp:revision>491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11</vt:i4>
  </property>
  <property fmtid="{D5CDD505-2E9C-101B-9397-08002B2CF9AE}" pid="3" name="PresentationFormat">
    <vt:lpwstr>On-screen Show (4:3)</vt:lpwstr>
  </property>
  <property fmtid="{D5CDD505-2E9C-101B-9397-08002B2CF9AE}" pid="4" name="Slides">
    <vt:i4>49</vt:i4>
  </property>
</Properties>
</file>