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6.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notesSlides/notesSlide7.xml" ContentType="application/vnd.openxmlformats-officedocument.presentationml.notesSlide+xml"/>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notesSlides/notesSlide8.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notesSlides/notesSlide9.xml" ContentType="application/vnd.openxmlformats-officedocument.presentationml.notesSlide+xml"/>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notesSlides/notesSlide10.xml" ContentType="application/vnd.openxmlformats-officedocument.presentationml.notesSlide+xml"/>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798" r:id="rId4"/>
  </p:sldMasterIdLst>
  <p:notesMasterIdLst>
    <p:notesMasterId r:id="rId74"/>
  </p:notesMasterIdLst>
  <p:sldIdLst>
    <p:sldId id="457" r:id="rId5"/>
    <p:sldId id="879" r:id="rId6"/>
    <p:sldId id="942" r:id="rId7"/>
    <p:sldId id="787" r:id="rId8"/>
    <p:sldId id="821" r:id="rId9"/>
    <p:sldId id="846" r:id="rId10"/>
    <p:sldId id="896" r:id="rId11"/>
    <p:sldId id="825" r:id="rId12"/>
    <p:sldId id="785" r:id="rId13"/>
    <p:sldId id="871" r:id="rId14"/>
    <p:sldId id="939" r:id="rId15"/>
    <p:sldId id="823" r:id="rId16"/>
    <p:sldId id="806" r:id="rId17"/>
    <p:sldId id="815" r:id="rId18"/>
    <p:sldId id="921" r:id="rId19"/>
    <p:sldId id="930" r:id="rId20"/>
    <p:sldId id="918" r:id="rId21"/>
    <p:sldId id="868" r:id="rId22"/>
    <p:sldId id="913" r:id="rId23"/>
    <p:sldId id="926" r:id="rId24"/>
    <p:sldId id="927" r:id="rId25"/>
    <p:sldId id="931" r:id="rId26"/>
    <p:sldId id="928" r:id="rId27"/>
    <p:sldId id="881" r:id="rId28"/>
    <p:sldId id="933" r:id="rId29"/>
    <p:sldId id="920" r:id="rId30"/>
    <p:sldId id="889" r:id="rId31"/>
    <p:sldId id="947" r:id="rId32"/>
    <p:sldId id="948" r:id="rId33"/>
    <p:sldId id="949" r:id="rId34"/>
    <p:sldId id="904" r:id="rId35"/>
    <p:sldId id="934" r:id="rId36"/>
    <p:sldId id="946" r:id="rId37"/>
    <p:sldId id="911" r:id="rId38"/>
    <p:sldId id="901" r:id="rId39"/>
    <p:sldId id="910" r:id="rId40"/>
    <p:sldId id="950" r:id="rId41"/>
    <p:sldId id="935" r:id="rId42"/>
    <p:sldId id="943" r:id="rId43"/>
    <p:sldId id="938" r:id="rId44"/>
    <p:sldId id="951" r:id="rId45"/>
    <p:sldId id="922" r:id="rId46"/>
    <p:sldId id="923" r:id="rId47"/>
    <p:sldId id="894" r:id="rId48"/>
    <p:sldId id="916" r:id="rId49"/>
    <p:sldId id="875" r:id="rId50"/>
    <p:sldId id="914" r:id="rId51"/>
    <p:sldId id="915" r:id="rId52"/>
    <p:sldId id="874" r:id="rId53"/>
    <p:sldId id="883" r:id="rId54"/>
    <p:sldId id="882" r:id="rId55"/>
    <p:sldId id="897" r:id="rId56"/>
    <p:sldId id="884" r:id="rId57"/>
    <p:sldId id="798" r:id="rId58"/>
    <p:sldId id="898" r:id="rId59"/>
    <p:sldId id="900" r:id="rId60"/>
    <p:sldId id="905" r:id="rId61"/>
    <p:sldId id="903" r:id="rId62"/>
    <p:sldId id="909" r:id="rId63"/>
    <p:sldId id="756" r:id="rId64"/>
    <p:sldId id="888" r:id="rId65"/>
    <p:sldId id="856" r:id="rId66"/>
    <p:sldId id="862" r:id="rId67"/>
    <p:sldId id="863" r:id="rId68"/>
    <p:sldId id="864" r:id="rId69"/>
    <p:sldId id="924" r:id="rId70"/>
    <p:sldId id="925" r:id="rId71"/>
    <p:sldId id="936" r:id="rId72"/>
    <p:sldId id="945" r:id="rId73"/>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FF00FF"/>
    <a:srgbClr val="FF6600"/>
    <a:srgbClr val="0000FF"/>
    <a:srgbClr val="FFCC99"/>
    <a:srgbClr val="66FF99"/>
    <a:srgbClr val="008000"/>
    <a:srgbClr val="99FFCC"/>
    <a:srgbClr val="C7E7F5"/>
    <a:srgbClr val="DA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07" autoAdjust="0"/>
    <p:restoredTop sz="88675" autoAdjust="0"/>
  </p:normalViewPr>
  <p:slideViewPr>
    <p:cSldViewPr>
      <p:cViewPr varScale="1">
        <p:scale>
          <a:sx n="48" d="100"/>
          <a:sy n="48" d="100"/>
        </p:scale>
        <p:origin x="-1296" y="-112"/>
      </p:cViewPr>
      <p:guideLst>
        <p:guide orient="horz" pos="2160"/>
        <p:guide pos="2880"/>
      </p:guideLst>
    </p:cSldViewPr>
  </p:slideViewPr>
  <p:outlineViewPr>
    <p:cViewPr>
      <p:scale>
        <a:sx n="33" d="100"/>
        <a:sy n="33" d="100"/>
      </p:scale>
      <p:origin x="0" y="2688"/>
    </p:cViewPr>
  </p:outlineViewPr>
  <p:notesTextViewPr>
    <p:cViewPr>
      <p:scale>
        <a:sx n="1" d="1"/>
        <a:sy n="1" d="1"/>
      </p:scale>
      <p:origin x="0" y="0"/>
    </p:cViewPr>
  </p:notesTextViewPr>
  <p:sorterViewPr>
    <p:cViewPr>
      <p:scale>
        <a:sx n="68" d="100"/>
        <a:sy n="68" d="100"/>
      </p:scale>
      <p:origin x="0" y="0"/>
    </p:cViewPr>
  </p:sorterViewPr>
  <p:notesViewPr>
    <p:cSldViewPr>
      <p:cViewPr varScale="1">
        <p:scale>
          <a:sx n="48" d="100"/>
          <a:sy n="48" d="100"/>
        </p:scale>
        <p:origin x="-2046"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 Id="rId3"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6.wmf"/><Relationship Id="rId2"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8.wmf"/><Relationship Id="rId2" Type="http://schemas.openxmlformats.org/officeDocument/2006/relationships/image" Target="../media/image79.wmf"/><Relationship Id="rId3"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3.wmf"/><Relationship Id="rId4" Type="http://schemas.openxmlformats.org/officeDocument/2006/relationships/image" Target="../media/image84.wmf"/><Relationship Id="rId5" Type="http://schemas.openxmlformats.org/officeDocument/2006/relationships/image" Target="../media/image85.wmf"/><Relationship Id="rId1" Type="http://schemas.openxmlformats.org/officeDocument/2006/relationships/image" Target="../media/image81.wmf"/><Relationship Id="rId2"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6.wmf"/><Relationship Id="rId2" Type="http://schemas.openxmlformats.org/officeDocument/2006/relationships/image" Target="../media/image87.wmf"/><Relationship Id="rId3"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1.wmf"/><Relationship Id="rId4" Type="http://schemas.openxmlformats.org/officeDocument/2006/relationships/image" Target="../media/image92.wmf"/><Relationship Id="rId5" Type="http://schemas.openxmlformats.org/officeDocument/2006/relationships/image" Target="../media/image93.wmf"/><Relationship Id="rId6" Type="http://schemas.openxmlformats.org/officeDocument/2006/relationships/image" Target="../media/image94.wmf"/><Relationship Id="rId7" Type="http://schemas.openxmlformats.org/officeDocument/2006/relationships/image" Target="../media/image95.wmf"/><Relationship Id="rId8" Type="http://schemas.openxmlformats.org/officeDocument/2006/relationships/image" Target="../media/image96.wmf"/><Relationship Id="rId1" Type="http://schemas.openxmlformats.org/officeDocument/2006/relationships/image" Target="../media/image89.wmf"/><Relationship Id="rId2" Type="http://schemas.openxmlformats.org/officeDocument/2006/relationships/image" Target="../media/image9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0.wmf"/><Relationship Id="rId4" Type="http://schemas.openxmlformats.org/officeDocument/2006/relationships/image" Target="../media/image101.wmf"/><Relationship Id="rId5" Type="http://schemas.openxmlformats.org/officeDocument/2006/relationships/image" Target="../media/image102.wmf"/><Relationship Id="rId1" Type="http://schemas.openxmlformats.org/officeDocument/2006/relationships/image" Target="../media/image98.wmf"/><Relationship Id="rId2"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8.wmf"/><Relationship Id="rId4" Type="http://schemas.openxmlformats.org/officeDocument/2006/relationships/image" Target="../media/image109.wmf"/><Relationship Id="rId1" Type="http://schemas.openxmlformats.org/officeDocument/2006/relationships/image" Target="../media/image106.wmf"/><Relationship Id="rId2" Type="http://schemas.openxmlformats.org/officeDocument/2006/relationships/image" Target="../media/image10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1" Type="http://schemas.openxmlformats.org/officeDocument/2006/relationships/image" Target="../media/image15.wmf"/><Relationship Id="rId2"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wmf"/><Relationship Id="rId7" Type="http://schemas.openxmlformats.org/officeDocument/2006/relationships/image" Target="../media/image25.wmf"/><Relationship Id="rId8" Type="http://schemas.openxmlformats.org/officeDocument/2006/relationships/image" Target="../media/image26.wmf"/><Relationship Id="rId1" Type="http://schemas.openxmlformats.org/officeDocument/2006/relationships/image" Target="../media/image19.wmf"/><Relationship Id="rId2"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52.wmf"/><Relationship Id="rId7" Type="http://schemas.openxmlformats.org/officeDocument/2006/relationships/image" Target="../media/image53.wmf"/><Relationship Id="rId8" Type="http://schemas.openxmlformats.org/officeDocument/2006/relationships/image" Target="../media/image54.wmf"/><Relationship Id="rId1" Type="http://schemas.openxmlformats.org/officeDocument/2006/relationships/image" Target="../media/image47.wmf"/><Relationship Id="rId2"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wmf"/><Relationship Id="rId5" Type="http://schemas.openxmlformats.org/officeDocument/2006/relationships/image" Target="../media/image61.wmf"/><Relationship Id="rId6" Type="http://schemas.openxmlformats.org/officeDocument/2006/relationships/image" Target="../media/image62.wmf"/><Relationship Id="rId7" Type="http://schemas.openxmlformats.org/officeDocument/2006/relationships/image" Target="../media/image63.wmf"/><Relationship Id="rId8" Type="http://schemas.openxmlformats.org/officeDocument/2006/relationships/image" Target="../media/image64.wmf"/><Relationship Id="rId1" Type="http://schemas.openxmlformats.org/officeDocument/2006/relationships/image" Target="../media/image57.wmf"/><Relationship Id="rId2"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2" y="9430460"/>
            <a:ext cx="2946538" cy="496073"/>
          </a:xfrm>
          <a:prstGeom prst="rect">
            <a:avLst/>
          </a:prstGeom>
        </p:spPr>
        <p:txBody>
          <a:bodyPr vert="horz" lIns="90955" tIns="45478" rIns="90955" bIns="45478" rtlCol="0" anchor="b"/>
          <a:lstStyle>
            <a:lvl1pPr algn="l">
              <a:defRPr sz="1200">
                <a:cs typeface="+mn-cs"/>
              </a:defRPr>
            </a:lvl1pPr>
          </a:lstStyle>
          <a:p>
            <a:pPr>
              <a:defRPr/>
            </a:pPr>
            <a:r>
              <a:rPr lang="en-US"/>
              <a:t>M. </a:t>
            </a:r>
            <a:r>
              <a:rPr lang="en-US" err="1"/>
              <a:t>Pentia</a:t>
            </a:r>
            <a:endParaRPr lang="en-US"/>
          </a:p>
        </p:txBody>
      </p:sp>
      <p:sp>
        <p:nvSpPr>
          <p:cNvPr id="7" name="Slide Number Placeholder 6"/>
          <p:cNvSpPr>
            <a:spLocks noGrp="1"/>
          </p:cNvSpPr>
          <p:nvPr>
            <p:ph type="sldNum" sz="quarter" idx="5"/>
          </p:nvPr>
        </p:nvSpPr>
        <p:spPr>
          <a:xfrm>
            <a:off x="3849585" y="9430460"/>
            <a:ext cx="2946537" cy="496073"/>
          </a:xfrm>
          <a:prstGeom prst="rect">
            <a:avLst/>
          </a:prstGeom>
        </p:spPr>
        <p:txBody>
          <a:bodyPr vert="horz" lIns="90955" tIns="45478" rIns="90955" bIns="45478" rtlCol="0" anchor="b"/>
          <a:lstStyle>
            <a:lvl1pPr algn="r">
              <a:defRPr sz="1200">
                <a:cs typeface="+mn-cs"/>
              </a:defRPr>
            </a:lvl1pPr>
          </a:lstStyle>
          <a:p>
            <a:pPr>
              <a:defRPr/>
            </a:pPr>
            <a:fld id="{CFDBB3EF-F4FE-47D4-9E80-A514C38D90A3}" type="slidenum">
              <a:rPr lang="en-US"/>
              <a:pPr>
                <a:defRPr/>
              </a:pPr>
              <a:t>‹#›</a:t>
            </a:fld>
            <a:endParaRPr lang="en-US"/>
          </a:p>
        </p:txBody>
      </p:sp>
    </p:spTree>
    <p:extLst>
      <p:ext uri="{BB962C8B-B14F-4D97-AF65-F5344CB8AC3E}">
        <p14:creationId xmlns:p14="http://schemas.microsoft.com/office/powerpoint/2010/main" val="1038271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52759" eaLnBrk="0" hangingPunct="0">
              <a:defRPr sz="2300" b="1">
                <a:solidFill>
                  <a:schemeClr val="tx1"/>
                </a:solidFill>
                <a:latin typeface="Times New Roman" pitchFamily="18" charset="0"/>
                <a:ea typeface="MS PGothic" pitchFamily="34" charset="-128"/>
              </a:defRPr>
            </a:lvl1pPr>
            <a:lvl2pPr marL="714569" indent="-274834" defTabSz="952759" eaLnBrk="0" hangingPunct="0">
              <a:defRPr sz="2300" b="1">
                <a:solidFill>
                  <a:schemeClr val="tx1"/>
                </a:solidFill>
                <a:latin typeface="Times New Roman" pitchFamily="18" charset="0"/>
                <a:ea typeface="MS PGothic" pitchFamily="34" charset="-128"/>
              </a:defRPr>
            </a:lvl2pPr>
            <a:lvl3pPr marL="1099337" indent="-219867" defTabSz="952759" eaLnBrk="0" hangingPunct="0">
              <a:defRPr sz="2300" b="1">
                <a:solidFill>
                  <a:schemeClr val="tx1"/>
                </a:solidFill>
                <a:latin typeface="Times New Roman" pitchFamily="18" charset="0"/>
                <a:ea typeface="MS PGothic" pitchFamily="34" charset="-128"/>
              </a:defRPr>
            </a:lvl3pPr>
            <a:lvl4pPr marL="1539072" indent="-219867" defTabSz="952759" eaLnBrk="0" hangingPunct="0">
              <a:defRPr sz="2300" b="1">
                <a:solidFill>
                  <a:schemeClr val="tx1"/>
                </a:solidFill>
                <a:latin typeface="Times New Roman" pitchFamily="18" charset="0"/>
                <a:ea typeface="MS PGothic" pitchFamily="34" charset="-128"/>
              </a:defRPr>
            </a:lvl4pPr>
            <a:lvl5pPr marL="1978807" indent="-219867" defTabSz="952759" eaLnBrk="0" hangingPunct="0">
              <a:defRPr sz="2300" b="1">
                <a:solidFill>
                  <a:schemeClr val="tx1"/>
                </a:solidFill>
                <a:latin typeface="Times New Roman" pitchFamily="18" charset="0"/>
                <a:ea typeface="MS PGothic" pitchFamily="34" charset="-128"/>
              </a:defRPr>
            </a:lvl5pPr>
            <a:lvl6pPr marL="2418542" indent="-219867" defTabSz="952759" eaLnBrk="0" fontAlgn="base" hangingPunct="0">
              <a:spcBef>
                <a:spcPct val="0"/>
              </a:spcBef>
              <a:spcAft>
                <a:spcPct val="0"/>
              </a:spcAft>
              <a:defRPr sz="2300" b="1">
                <a:solidFill>
                  <a:schemeClr val="tx1"/>
                </a:solidFill>
                <a:latin typeface="Times New Roman" pitchFamily="18" charset="0"/>
                <a:ea typeface="MS PGothic" pitchFamily="34" charset="-128"/>
              </a:defRPr>
            </a:lvl6pPr>
            <a:lvl7pPr marL="2858277" indent="-219867" defTabSz="952759" eaLnBrk="0" fontAlgn="base" hangingPunct="0">
              <a:spcBef>
                <a:spcPct val="0"/>
              </a:spcBef>
              <a:spcAft>
                <a:spcPct val="0"/>
              </a:spcAft>
              <a:defRPr sz="2300" b="1">
                <a:solidFill>
                  <a:schemeClr val="tx1"/>
                </a:solidFill>
                <a:latin typeface="Times New Roman" pitchFamily="18" charset="0"/>
                <a:ea typeface="MS PGothic" pitchFamily="34" charset="-128"/>
              </a:defRPr>
            </a:lvl7pPr>
            <a:lvl8pPr marL="3298012" indent="-219867" defTabSz="952759" eaLnBrk="0" fontAlgn="base" hangingPunct="0">
              <a:spcBef>
                <a:spcPct val="0"/>
              </a:spcBef>
              <a:spcAft>
                <a:spcPct val="0"/>
              </a:spcAft>
              <a:defRPr sz="2300" b="1">
                <a:solidFill>
                  <a:schemeClr val="tx1"/>
                </a:solidFill>
                <a:latin typeface="Times New Roman" pitchFamily="18" charset="0"/>
                <a:ea typeface="MS PGothic" pitchFamily="34" charset="-128"/>
              </a:defRPr>
            </a:lvl8pPr>
            <a:lvl9pPr marL="3737747" indent="-219867" defTabSz="952759" eaLnBrk="0" fontAlgn="base" hangingPunct="0">
              <a:spcBef>
                <a:spcPct val="0"/>
              </a:spcBef>
              <a:spcAft>
                <a:spcPct val="0"/>
              </a:spcAft>
              <a:defRPr sz="2300" b="1">
                <a:solidFill>
                  <a:schemeClr val="tx1"/>
                </a:solidFill>
                <a:latin typeface="Times New Roman" pitchFamily="18" charset="0"/>
                <a:ea typeface="MS PGothic" pitchFamily="34" charset="-128"/>
              </a:defRPr>
            </a:lvl9pPr>
          </a:lstStyle>
          <a:p>
            <a:pPr eaLnBrk="1" hangingPunct="1">
              <a:defRPr/>
            </a:pPr>
            <a:fld id="{2D744C01-067F-43A3-BD05-8C0B9C098057}" type="slidenum">
              <a:rPr lang="en-US" sz="1300" b="0"/>
              <a:pPr eaLnBrk="1" hangingPunct="1">
                <a:defRPr/>
              </a:pPr>
              <a:t>2</a:t>
            </a:fld>
            <a:endParaRPr lang="en-US" sz="1300" b="0"/>
          </a:p>
        </p:txBody>
      </p:sp>
      <p:sp>
        <p:nvSpPr>
          <p:cNvPr id="9218" name="Text Box 2"/>
          <p:cNvSpPr txBox="1">
            <a:spLocks noGrp="1" noRot="1" noChangeAspect="1" noChangeArrowheads="1"/>
          </p:cNvSpPr>
          <p:nvPr>
            <p:ph type="sldImg"/>
          </p:nvPr>
        </p:nvSpPr>
        <p:spPr>
          <a:xfrm>
            <a:off x="1154113" y="814388"/>
            <a:ext cx="5368925" cy="4027487"/>
          </a:xfrm>
          <a:prstGeom prst="rect">
            <a:avLst/>
          </a:prstGeo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219" name="Text Box 3"/>
          <p:cNvSpPr txBox="1">
            <a:spLocks noGrp="1" noChangeArrowheads="1"/>
          </p:cNvSpPr>
          <p:nvPr>
            <p:ph type="body" idx="1"/>
          </p:nvPr>
        </p:nvSpPr>
        <p:spPr>
          <a:xfrm>
            <a:off x="768350" y="5101384"/>
            <a:ext cx="6143625" cy="4833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226" tIns="47113" rIns="94226" bIns="47113" anchor="ctr"/>
          <a:lstStyle/>
          <a:p>
            <a:pPr>
              <a:defRPr/>
            </a:pPr>
            <a:endParaRPr lang="en-US" smtClean="0">
              <a:ea typeface="ＭＳ Ｐゴシック" charset="0"/>
            </a:endParaRPr>
          </a:p>
        </p:txBody>
      </p:sp>
    </p:spTree>
    <p:extLst>
      <p:ext uri="{BB962C8B-B14F-4D97-AF65-F5344CB8AC3E}">
        <p14:creationId xmlns:p14="http://schemas.microsoft.com/office/powerpoint/2010/main" val="218440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es Placeholder 2"/>
          <p:cNvSpPr>
            <a:spLocks noGrp="1"/>
          </p:cNvSpPr>
          <p:nvPr>
            <p:ph type="body" idx="1"/>
          </p:nvPr>
        </p:nvSpPr>
        <p:spPr>
          <a:xfrm>
            <a:off x="679450" y="4778375"/>
            <a:ext cx="5438775" cy="3908425"/>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pPr>
              <a:defRPr/>
            </a:pPr>
            <a:fld id="{CFDBB3EF-F4FE-47D4-9E80-A514C38D90A3}" type="slidenum">
              <a:rPr lang="en-US" smtClean="0"/>
              <a:pPr>
                <a:defRPr/>
              </a:pPr>
              <a:t>60</a:t>
            </a:fld>
            <a:endParaRPr lang="en-US"/>
          </a:p>
        </p:txBody>
      </p:sp>
    </p:spTree>
    <p:extLst>
      <p:ext uri="{BB962C8B-B14F-4D97-AF65-F5344CB8AC3E}">
        <p14:creationId xmlns:p14="http://schemas.microsoft.com/office/powerpoint/2010/main" val="117148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19163" y="744538"/>
            <a:ext cx="4960937" cy="3722687"/>
          </a:xfrm>
          <a:prstGeom prst="rect">
            <a:avLst/>
          </a:prstGeom>
          <a:ln/>
        </p:spPr>
      </p:sp>
      <p:sp>
        <p:nvSpPr>
          <p:cNvPr id="47107" name="Rectangle 3"/>
          <p:cNvSpPr>
            <a:spLocks noGrp="1" noChangeArrowheads="1"/>
          </p:cNvSpPr>
          <p:nvPr>
            <p:ph type="body" idx="1"/>
          </p:nvPr>
        </p:nvSpPr>
        <p:spPr>
          <a:xfrm>
            <a:off x="679768" y="4715907"/>
            <a:ext cx="5438140" cy="4467701"/>
          </a:xfrm>
          <a:prstGeom prst="rect">
            <a:avLst/>
          </a:prstGeom>
        </p:spPr>
        <p:txBody>
          <a:bodyPr lIns="92446" tIns="46223" rIns="92446" bIns="46223"/>
          <a:lstStyle/>
          <a:p>
            <a:endParaRPr lang="de-DE" smtClean="0">
              <a:latin typeface="Arial" charset="0"/>
            </a:endParaRPr>
          </a:p>
        </p:txBody>
      </p:sp>
    </p:spTree>
    <p:extLst>
      <p:ext uri="{BB962C8B-B14F-4D97-AF65-F5344CB8AC3E}">
        <p14:creationId xmlns:p14="http://schemas.microsoft.com/office/powerpoint/2010/main" val="374245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24455" eaLnBrk="0" hangingPunct="0">
              <a:defRPr sz="2300" b="1">
                <a:solidFill>
                  <a:schemeClr val="tx1"/>
                </a:solidFill>
                <a:latin typeface="Times New Roman" pitchFamily="18" charset="0"/>
                <a:ea typeface="ＭＳ Ｐゴシック" pitchFamily="34" charset="-128"/>
              </a:defRPr>
            </a:lvl1pPr>
            <a:lvl2pPr marL="693342" indent="-266670" defTabSz="924455" eaLnBrk="0" hangingPunct="0">
              <a:defRPr sz="2300" b="1">
                <a:solidFill>
                  <a:schemeClr val="tx1"/>
                </a:solidFill>
                <a:latin typeface="Times New Roman" pitchFamily="18" charset="0"/>
                <a:ea typeface="ＭＳ Ｐゴシック" pitchFamily="34" charset="-128"/>
              </a:defRPr>
            </a:lvl2pPr>
            <a:lvl3pPr marL="1066679" indent="-213336" defTabSz="924455" eaLnBrk="0" hangingPunct="0">
              <a:defRPr sz="2300" b="1">
                <a:solidFill>
                  <a:schemeClr val="tx1"/>
                </a:solidFill>
                <a:latin typeface="Times New Roman" pitchFamily="18" charset="0"/>
                <a:ea typeface="ＭＳ Ｐゴシック" pitchFamily="34" charset="-128"/>
              </a:defRPr>
            </a:lvl3pPr>
            <a:lvl4pPr marL="1493351" indent="-213336" defTabSz="924455" eaLnBrk="0" hangingPunct="0">
              <a:defRPr sz="2300" b="1">
                <a:solidFill>
                  <a:schemeClr val="tx1"/>
                </a:solidFill>
                <a:latin typeface="Times New Roman" pitchFamily="18" charset="0"/>
                <a:ea typeface="ＭＳ Ｐゴシック" pitchFamily="34" charset="-128"/>
              </a:defRPr>
            </a:lvl4pPr>
            <a:lvl5pPr marL="1920023" indent="-213336" defTabSz="924455" eaLnBrk="0" hangingPunct="0">
              <a:defRPr sz="2300" b="1">
                <a:solidFill>
                  <a:schemeClr val="tx1"/>
                </a:solidFill>
                <a:latin typeface="Times New Roman" pitchFamily="18" charset="0"/>
                <a:ea typeface="ＭＳ Ｐゴシック" pitchFamily="34" charset="-128"/>
              </a:defRPr>
            </a:lvl5pPr>
            <a:lvl6pPr marL="2346694" indent="-213336" defTabSz="924455" eaLnBrk="0" fontAlgn="base" hangingPunct="0">
              <a:spcBef>
                <a:spcPct val="0"/>
              </a:spcBef>
              <a:spcAft>
                <a:spcPct val="0"/>
              </a:spcAft>
              <a:defRPr sz="2300" b="1">
                <a:solidFill>
                  <a:schemeClr val="tx1"/>
                </a:solidFill>
                <a:latin typeface="Times New Roman" pitchFamily="18" charset="0"/>
                <a:ea typeface="ＭＳ Ｐゴシック" pitchFamily="34" charset="-128"/>
              </a:defRPr>
            </a:lvl6pPr>
            <a:lvl7pPr marL="2773366" indent="-213336" defTabSz="924455" eaLnBrk="0" fontAlgn="base" hangingPunct="0">
              <a:spcBef>
                <a:spcPct val="0"/>
              </a:spcBef>
              <a:spcAft>
                <a:spcPct val="0"/>
              </a:spcAft>
              <a:defRPr sz="2300" b="1">
                <a:solidFill>
                  <a:schemeClr val="tx1"/>
                </a:solidFill>
                <a:latin typeface="Times New Roman" pitchFamily="18" charset="0"/>
                <a:ea typeface="ＭＳ Ｐゴシック" pitchFamily="34" charset="-128"/>
              </a:defRPr>
            </a:lvl7pPr>
            <a:lvl8pPr marL="3200037" indent="-213336" defTabSz="924455" eaLnBrk="0" fontAlgn="base" hangingPunct="0">
              <a:spcBef>
                <a:spcPct val="0"/>
              </a:spcBef>
              <a:spcAft>
                <a:spcPct val="0"/>
              </a:spcAft>
              <a:defRPr sz="2300" b="1">
                <a:solidFill>
                  <a:schemeClr val="tx1"/>
                </a:solidFill>
                <a:latin typeface="Times New Roman" pitchFamily="18" charset="0"/>
                <a:ea typeface="ＭＳ Ｐゴシック" pitchFamily="34" charset="-128"/>
              </a:defRPr>
            </a:lvl8pPr>
            <a:lvl9pPr marL="3626709" indent="-213336" defTabSz="924455" eaLnBrk="0" fontAlgn="base" hangingPunct="0">
              <a:spcBef>
                <a:spcPct val="0"/>
              </a:spcBef>
              <a:spcAft>
                <a:spcPct val="0"/>
              </a:spcAft>
              <a:defRPr sz="2300" b="1">
                <a:solidFill>
                  <a:schemeClr val="tx1"/>
                </a:solidFill>
                <a:latin typeface="Times New Roman" pitchFamily="18" charset="0"/>
                <a:ea typeface="ＭＳ Ｐゴシック" pitchFamily="34" charset="-128"/>
              </a:defRPr>
            </a:lvl9pPr>
          </a:lstStyle>
          <a:p>
            <a:pPr eaLnBrk="1" hangingPunct="1"/>
            <a:fld id="{8F10390C-5E90-450C-8C48-384EA9BC864F}" type="slidenum">
              <a:rPr lang="en-US" altLang="en-US" sz="1200" b="0"/>
              <a:pPr eaLnBrk="1" hangingPunct="1"/>
              <a:t>5</a:t>
            </a:fld>
            <a:endParaRPr lang="en-US" altLang="en-US" sz="1200" b="0"/>
          </a:p>
        </p:txBody>
      </p:sp>
      <p:sp>
        <p:nvSpPr>
          <p:cNvPr id="82946" name="Rectangle 2"/>
          <p:cNvSpPr>
            <a:spLocks noGrp="1" noRot="1" noChangeAspect="1" noChangeArrowheads="1" noTextEdit="1"/>
          </p:cNvSpPr>
          <p:nvPr>
            <p:ph type="sldImg"/>
          </p:nvPr>
        </p:nvSpPr>
        <p:spPr>
          <a:xfrm>
            <a:off x="915988" y="742950"/>
            <a:ext cx="4965700" cy="3724275"/>
          </a:xfrm>
          <a:prstGeom prst="rect">
            <a:avLst/>
          </a:prstGeom>
          <a:solidFill>
            <a:srgbClr val="FFFFFF"/>
          </a:solidFill>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a:xfrm>
            <a:off x="680983" y="4716947"/>
            <a:ext cx="5437229" cy="446747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2428" tIns="46215" rIns="92428" bIns="46215"/>
          <a:lstStyle/>
          <a:p>
            <a:pPr>
              <a:spcBef>
                <a:spcPct val="0"/>
              </a:spcBef>
              <a:defRPr/>
            </a:pPr>
            <a:endParaRPr lang="de-DE" smtClean="0">
              <a:latin typeface="Arial" charset="0"/>
            </a:endParaRPr>
          </a:p>
        </p:txBody>
      </p:sp>
    </p:spTree>
    <p:extLst>
      <p:ext uri="{BB962C8B-B14F-4D97-AF65-F5344CB8AC3E}">
        <p14:creationId xmlns:p14="http://schemas.microsoft.com/office/powerpoint/2010/main" val="39403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49585" y="9430460"/>
            <a:ext cx="2946537" cy="49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80" tIns="45440" rIns="90880" bIns="45440" anchor="b"/>
          <a:lstStyle>
            <a:lvl1pPr eaLnBrk="0" hangingPunct="0">
              <a:defRPr>
                <a:solidFill>
                  <a:schemeClr val="tx1"/>
                </a:solidFill>
                <a:latin typeface="Calibri" pitchFamily="34" charset="0"/>
                <a:cs typeface="Arial" charset="0"/>
              </a:defRPr>
            </a:lvl1pPr>
            <a:lvl2pPr marL="738188" indent="-284163" eaLnBrk="0" hangingPunct="0">
              <a:defRPr>
                <a:solidFill>
                  <a:schemeClr val="tx1"/>
                </a:solidFill>
                <a:latin typeface="Calibri" pitchFamily="34" charset="0"/>
                <a:cs typeface="Arial" charset="0"/>
              </a:defRPr>
            </a:lvl2pPr>
            <a:lvl3pPr marL="1136650" indent="-227013" eaLnBrk="0" hangingPunct="0">
              <a:defRPr>
                <a:solidFill>
                  <a:schemeClr val="tx1"/>
                </a:solidFill>
                <a:latin typeface="Calibri" pitchFamily="34" charset="0"/>
                <a:cs typeface="Arial" charset="0"/>
              </a:defRPr>
            </a:lvl3pPr>
            <a:lvl4pPr marL="1590675" indent="-227013" eaLnBrk="0" hangingPunct="0">
              <a:defRPr>
                <a:solidFill>
                  <a:schemeClr val="tx1"/>
                </a:solidFill>
                <a:latin typeface="Calibri" pitchFamily="34" charset="0"/>
                <a:cs typeface="Arial" charset="0"/>
              </a:defRPr>
            </a:lvl4pPr>
            <a:lvl5pPr marL="2044700" indent="-227013" eaLnBrk="0" hangingPunct="0">
              <a:defRPr>
                <a:solidFill>
                  <a:schemeClr val="tx1"/>
                </a:solidFill>
                <a:latin typeface="Calibri" pitchFamily="34" charset="0"/>
                <a:cs typeface="Arial" charset="0"/>
              </a:defRPr>
            </a:lvl5pPr>
            <a:lvl6pPr marL="2501900" indent="-227013" eaLnBrk="0" fontAlgn="base" hangingPunct="0">
              <a:spcBef>
                <a:spcPct val="0"/>
              </a:spcBef>
              <a:spcAft>
                <a:spcPct val="0"/>
              </a:spcAft>
              <a:defRPr>
                <a:solidFill>
                  <a:schemeClr val="tx1"/>
                </a:solidFill>
                <a:latin typeface="Calibri" pitchFamily="34" charset="0"/>
                <a:cs typeface="Arial" charset="0"/>
              </a:defRPr>
            </a:lvl6pPr>
            <a:lvl7pPr marL="2959100" indent="-227013" eaLnBrk="0" fontAlgn="base" hangingPunct="0">
              <a:spcBef>
                <a:spcPct val="0"/>
              </a:spcBef>
              <a:spcAft>
                <a:spcPct val="0"/>
              </a:spcAft>
              <a:defRPr>
                <a:solidFill>
                  <a:schemeClr val="tx1"/>
                </a:solidFill>
                <a:latin typeface="Calibri" pitchFamily="34" charset="0"/>
                <a:cs typeface="Arial" charset="0"/>
              </a:defRPr>
            </a:lvl7pPr>
            <a:lvl8pPr marL="3416300" indent="-227013" eaLnBrk="0" fontAlgn="base" hangingPunct="0">
              <a:spcBef>
                <a:spcPct val="0"/>
              </a:spcBef>
              <a:spcAft>
                <a:spcPct val="0"/>
              </a:spcAft>
              <a:defRPr>
                <a:solidFill>
                  <a:schemeClr val="tx1"/>
                </a:solidFill>
                <a:latin typeface="Calibri" pitchFamily="34" charset="0"/>
                <a:cs typeface="Arial" charset="0"/>
              </a:defRPr>
            </a:lvl8pPr>
            <a:lvl9pPr marL="3873500" indent="-22701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B048225-06B7-4B0B-B854-B7F6B3949ABF}" type="slidenum">
              <a:rPr lang="ru-RU" altLang="en-US" sz="1200">
                <a:latin typeface="Arial" charset="0"/>
              </a:rPr>
              <a:pPr algn="r" eaLnBrk="1" hangingPunct="1"/>
              <a:t>14</a:t>
            </a:fld>
            <a:endParaRPr lang="ru-RU" altLang="en-US" sz="1200">
              <a:latin typeface="Arial" charset="0"/>
            </a:endParaRPr>
          </a:p>
        </p:txBody>
      </p:sp>
      <p:sp>
        <p:nvSpPr>
          <p:cNvPr id="72707" name="Rectangle 2"/>
          <p:cNvSpPr>
            <a:spLocks noGrp="1" noRot="1" noChangeAspect="1" noChangeArrowheads="1" noTextEdit="1"/>
          </p:cNvSpPr>
          <p:nvPr>
            <p:ph type="sldImg"/>
          </p:nvPr>
        </p:nvSpPr>
        <p:spPr bwMode="auto">
          <a:xfrm>
            <a:off x="919163" y="746125"/>
            <a:ext cx="4959350" cy="3721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2708" name="Rectangle 3"/>
          <p:cNvSpPr>
            <a:spLocks noGrp="1" noChangeArrowheads="1"/>
          </p:cNvSpPr>
          <p:nvPr>
            <p:ph type="body" idx="1"/>
          </p:nvPr>
        </p:nvSpPr>
        <p:spPr bwMode="auto">
          <a:xfrm>
            <a:off x="679612" y="4716922"/>
            <a:ext cx="5438451" cy="44680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55" tIns="45478" rIns="90955" bIns="45478"/>
          <a:lstStyle/>
          <a:p>
            <a:pPr eaLnBrk="1" hangingPunct="1"/>
            <a:endParaRPr lang="en-US" altLang="en-US" smtClean="0">
              <a:latin typeface="Arial" charset="0"/>
            </a:endParaRPr>
          </a:p>
        </p:txBody>
      </p:sp>
    </p:spTree>
    <p:extLst>
      <p:ext uri="{BB962C8B-B14F-4D97-AF65-F5344CB8AC3E}">
        <p14:creationId xmlns:p14="http://schemas.microsoft.com/office/powerpoint/2010/main" val="411363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000">
                <a:solidFill>
                  <a:srgbClr val="CC3300"/>
                </a:solidFill>
                <a:latin typeface="Arial" panose="020B0604020202020204" pitchFamily="34" charset="0"/>
              </a:defRPr>
            </a:lvl1pPr>
            <a:lvl2pPr marL="742950" indent="-285750" defTabSz="919163" eaLnBrk="0" hangingPunct="0">
              <a:defRPr sz="2000">
                <a:solidFill>
                  <a:srgbClr val="CC3300"/>
                </a:solidFill>
                <a:latin typeface="Arial" panose="020B0604020202020204" pitchFamily="34" charset="0"/>
              </a:defRPr>
            </a:lvl2pPr>
            <a:lvl3pPr marL="1143000" indent="-228600" defTabSz="919163" eaLnBrk="0" hangingPunct="0">
              <a:defRPr sz="2000">
                <a:solidFill>
                  <a:srgbClr val="CC3300"/>
                </a:solidFill>
                <a:latin typeface="Arial" panose="020B0604020202020204" pitchFamily="34" charset="0"/>
              </a:defRPr>
            </a:lvl3pPr>
            <a:lvl4pPr marL="1600200" indent="-228600" defTabSz="919163" eaLnBrk="0" hangingPunct="0">
              <a:defRPr sz="2000">
                <a:solidFill>
                  <a:srgbClr val="CC3300"/>
                </a:solidFill>
                <a:latin typeface="Arial" panose="020B0604020202020204" pitchFamily="34" charset="0"/>
              </a:defRPr>
            </a:lvl4pPr>
            <a:lvl5pPr marL="2057400" indent="-228600" defTabSz="919163" eaLnBrk="0" hangingPunct="0">
              <a:defRPr sz="2000">
                <a:solidFill>
                  <a:srgbClr val="CC3300"/>
                </a:solidFill>
                <a:latin typeface="Arial" panose="020B0604020202020204" pitchFamily="34" charset="0"/>
              </a:defRPr>
            </a:lvl5pPr>
            <a:lvl6pPr marL="2514600" indent="-228600" algn="ctr" defTabSz="919163" eaLnBrk="0" fontAlgn="base" hangingPunct="0">
              <a:spcBef>
                <a:spcPct val="0"/>
              </a:spcBef>
              <a:spcAft>
                <a:spcPct val="0"/>
              </a:spcAft>
              <a:defRPr sz="2000">
                <a:solidFill>
                  <a:srgbClr val="CC3300"/>
                </a:solidFill>
                <a:latin typeface="Arial" panose="020B0604020202020204" pitchFamily="34" charset="0"/>
              </a:defRPr>
            </a:lvl6pPr>
            <a:lvl7pPr marL="2971800" indent="-228600" algn="ctr" defTabSz="919163" eaLnBrk="0" fontAlgn="base" hangingPunct="0">
              <a:spcBef>
                <a:spcPct val="0"/>
              </a:spcBef>
              <a:spcAft>
                <a:spcPct val="0"/>
              </a:spcAft>
              <a:defRPr sz="2000">
                <a:solidFill>
                  <a:srgbClr val="CC3300"/>
                </a:solidFill>
                <a:latin typeface="Arial" panose="020B0604020202020204" pitchFamily="34" charset="0"/>
              </a:defRPr>
            </a:lvl7pPr>
            <a:lvl8pPr marL="3429000" indent="-228600" algn="ctr" defTabSz="919163" eaLnBrk="0" fontAlgn="base" hangingPunct="0">
              <a:spcBef>
                <a:spcPct val="0"/>
              </a:spcBef>
              <a:spcAft>
                <a:spcPct val="0"/>
              </a:spcAft>
              <a:defRPr sz="2000">
                <a:solidFill>
                  <a:srgbClr val="CC3300"/>
                </a:solidFill>
                <a:latin typeface="Arial" panose="020B0604020202020204" pitchFamily="34" charset="0"/>
              </a:defRPr>
            </a:lvl8pPr>
            <a:lvl9pPr marL="3886200" indent="-228600" algn="ctr" defTabSz="919163" eaLnBrk="0" fontAlgn="base" hangingPunct="0">
              <a:spcBef>
                <a:spcPct val="0"/>
              </a:spcBef>
              <a:spcAft>
                <a:spcPct val="0"/>
              </a:spcAft>
              <a:defRPr sz="2000">
                <a:solidFill>
                  <a:srgbClr val="CC3300"/>
                </a:solidFill>
                <a:latin typeface="Arial" panose="020B0604020202020204" pitchFamily="34" charset="0"/>
              </a:defRPr>
            </a:lvl9pPr>
          </a:lstStyle>
          <a:p>
            <a:pPr eaLnBrk="1" hangingPunct="1"/>
            <a:fld id="{B029F685-1C58-4508-A59A-6E0A7A9E2202}" type="slidenum">
              <a:rPr lang="ru-RU" altLang="en-US" sz="1200">
                <a:solidFill>
                  <a:schemeClr val="tx1"/>
                </a:solidFill>
              </a:rPr>
              <a:pPr eaLnBrk="1" hangingPunct="1"/>
              <a:t>16</a:t>
            </a:fld>
            <a:endParaRPr lang="ru-RU" altLang="en-US" sz="1200">
              <a:solidFill>
                <a:schemeClr val="tx1"/>
              </a:solidFill>
            </a:endParaRPr>
          </a:p>
        </p:txBody>
      </p:sp>
      <p:sp>
        <p:nvSpPr>
          <p:cNvPr id="47107" name="Rectangle 2"/>
          <p:cNvSpPr>
            <a:spLocks noGrp="1" noRot="1" noChangeAspect="1" noChangeArrowheads="1" noTextEdit="1"/>
          </p:cNvSpPr>
          <p:nvPr>
            <p:ph type="sldImg"/>
          </p:nvPr>
        </p:nvSpPr>
        <p:spPr>
          <a:xfrm>
            <a:off x="919163" y="744538"/>
            <a:ext cx="4960937" cy="3721100"/>
          </a:xfrm>
          <a:prstGeom prst="rect">
            <a:avLst/>
          </a:prstGeom>
          <a:ln/>
        </p:spPr>
      </p:sp>
      <p:sp>
        <p:nvSpPr>
          <p:cNvPr id="47108" name="Rectangle 3"/>
          <p:cNvSpPr>
            <a:spLocks noGrp="1" noChangeArrowheads="1"/>
          </p:cNvSpPr>
          <p:nvPr>
            <p:ph type="body" idx="1"/>
          </p:nvPr>
        </p:nvSpPr>
        <p:spPr>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4902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a:prstGeom prst="rect">
            <a:avLst/>
          </a:prstGeom>
          <a:noFill/>
          <a:ln w="12700">
            <a:solidFill>
              <a:prstClr val="black"/>
            </a:solidFill>
          </a:ln>
        </p:spPr>
      </p:sp>
      <p:sp>
        <p:nvSpPr>
          <p:cNvPr id="3" name="Notes Placeholder 2"/>
          <p:cNvSpPr>
            <a:spLocks noGrp="1"/>
          </p:cNvSpPr>
          <p:nvPr>
            <p:ph type="body" idx="1"/>
          </p:nvPr>
        </p:nvSpPr>
        <p:spPr>
          <a:xfrm>
            <a:off x="680551" y="4716585"/>
            <a:ext cx="5438140" cy="4467363"/>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pPr>
              <a:defRPr/>
            </a:pPr>
            <a:fld id="{CFDBB3EF-F4FE-47D4-9E80-A514C38D90A3}" type="slidenum">
              <a:rPr lang="en-US" smtClean="0"/>
              <a:pPr>
                <a:defRPr/>
              </a:pPr>
              <a:t>35</a:t>
            </a:fld>
            <a:endParaRPr lang="en-US"/>
          </a:p>
        </p:txBody>
      </p:sp>
    </p:spTree>
    <p:extLst>
      <p:ext uri="{BB962C8B-B14F-4D97-AF65-F5344CB8AC3E}">
        <p14:creationId xmlns:p14="http://schemas.microsoft.com/office/powerpoint/2010/main" val="336137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xfrm>
            <a:off x="922338" y="746125"/>
            <a:ext cx="4957762" cy="3719513"/>
          </a:xfrm>
          <a:prstGeom prst="rect">
            <a:avLst/>
          </a:prstGeom>
          <a:ln/>
        </p:spPr>
      </p:sp>
      <p:sp>
        <p:nvSpPr>
          <p:cNvPr id="44035" name="Notizenplatzhalter 2"/>
          <p:cNvSpPr>
            <a:spLocks noGrp="1"/>
          </p:cNvSpPr>
          <p:nvPr>
            <p:ph type="body" idx="1"/>
          </p:nvPr>
        </p:nvSpPr>
        <p:spPr>
          <a:xfrm>
            <a:off x="680551" y="4716585"/>
            <a:ext cx="5438140" cy="4467363"/>
          </a:xfrm>
          <a:prstGeom prst="rect">
            <a:avLst/>
          </a:prstGeom>
          <a:noFill/>
          <a:ln/>
        </p:spPr>
        <p:txBody>
          <a:bodyPr/>
          <a:lstStyle/>
          <a:p>
            <a:endParaRPr lang="de-DE" smtClean="0">
              <a:latin typeface="Arial" charset="0"/>
            </a:endParaRPr>
          </a:p>
        </p:txBody>
      </p:sp>
      <p:sp>
        <p:nvSpPr>
          <p:cNvPr id="44036" name="Foliennummernplatzhalter 3"/>
          <p:cNvSpPr txBox="1">
            <a:spLocks noGrp="1"/>
          </p:cNvSpPr>
          <p:nvPr/>
        </p:nvSpPr>
        <p:spPr bwMode="auto">
          <a:xfrm>
            <a:off x="3849728" y="9430467"/>
            <a:ext cx="2946351" cy="496174"/>
          </a:xfrm>
          <a:prstGeom prst="rect">
            <a:avLst/>
          </a:prstGeom>
          <a:noFill/>
          <a:ln w="9525">
            <a:noFill/>
            <a:miter lim="800000"/>
            <a:headEnd/>
            <a:tailEnd/>
          </a:ln>
        </p:spPr>
        <p:txBody>
          <a:bodyPr lIns="92365" tIns="46182" rIns="92365" bIns="46182" anchor="b"/>
          <a:lstStyle/>
          <a:p>
            <a:pPr algn="r"/>
            <a:fld id="{366C70A3-8380-42F1-8C24-44B7A8454950}" type="slidenum">
              <a:rPr lang="ru-RU" sz="1200">
                <a:ea typeface="ＭＳ Ｐゴシック" charset="-128"/>
              </a:rPr>
              <a:pPr algn="r"/>
              <a:t>51</a:t>
            </a:fld>
            <a:endParaRPr lang="ru-RU" sz="1200">
              <a:ea typeface="ＭＳ Ｐゴシック" charset="-128"/>
            </a:endParaRPr>
          </a:p>
        </p:txBody>
      </p:sp>
    </p:spTree>
    <p:extLst>
      <p:ext uri="{BB962C8B-B14F-4D97-AF65-F5344CB8AC3E}">
        <p14:creationId xmlns:p14="http://schemas.microsoft.com/office/powerpoint/2010/main" val="338823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50096" y="9430538"/>
            <a:ext cx="2945979" cy="496093"/>
          </a:xfrm>
          <a:prstGeom prst="rect">
            <a:avLst/>
          </a:prstGeom>
          <a:noFill/>
          <a:ln w="9525">
            <a:noFill/>
            <a:miter lim="800000"/>
            <a:headEnd/>
            <a:tailEnd/>
          </a:ln>
        </p:spPr>
        <p:txBody>
          <a:bodyPr lIns="91364" tIns="45682" rIns="91364" bIns="45682" anchor="b"/>
          <a:lstStyle/>
          <a:p>
            <a:pPr algn="r"/>
            <a:fld id="{B716B227-E130-492B-A0F9-1B6BB14F6BE8}" type="slidenum">
              <a:rPr lang="ru-RU" sz="1200">
                <a:solidFill>
                  <a:schemeClr val="tx1"/>
                </a:solidFill>
                <a:ea typeface="ＭＳ Ｐゴシック" charset="-128"/>
              </a:rPr>
              <a:pPr algn="r"/>
              <a:t>52</a:t>
            </a:fld>
            <a:endParaRPr lang="ru-RU" sz="1200">
              <a:solidFill>
                <a:schemeClr val="tx1"/>
              </a:solidFill>
              <a:ea typeface="ＭＳ Ｐゴシック" charset="-128"/>
            </a:endParaRPr>
          </a:p>
        </p:txBody>
      </p:sp>
      <p:sp>
        <p:nvSpPr>
          <p:cNvPr id="184323" name="Rectangle 2"/>
          <p:cNvSpPr>
            <a:spLocks noGrp="1" noRot="1" noChangeAspect="1" noChangeArrowheads="1" noTextEdit="1"/>
          </p:cNvSpPr>
          <p:nvPr>
            <p:ph type="sldImg"/>
          </p:nvPr>
        </p:nvSpPr>
        <p:spPr>
          <a:xfrm>
            <a:off x="919163" y="744538"/>
            <a:ext cx="4960937" cy="3722687"/>
          </a:xfrm>
          <a:prstGeom prst="rect">
            <a:avLst/>
          </a:prstGeom>
          <a:ln/>
        </p:spPr>
      </p:sp>
      <p:sp>
        <p:nvSpPr>
          <p:cNvPr id="184324" name="Rectangle 3"/>
          <p:cNvSpPr>
            <a:spLocks noGrp="1" noChangeArrowheads="1"/>
          </p:cNvSpPr>
          <p:nvPr>
            <p:ph type="body" idx="1"/>
          </p:nvPr>
        </p:nvSpPr>
        <p:spPr>
          <a:xfrm>
            <a:off x="680551" y="4716585"/>
            <a:ext cx="5438140" cy="4467363"/>
          </a:xfrm>
          <a:prstGeom prst="rect">
            <a:avLst/>
          </a:prstGeom>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1347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50096" y="9430538"/>
            <a:ext cx="2945979" cy="496093"/>
          </a:xfrm>
          <a:prstGeom prst="rect">
            <a:avLst/>
          </a:prstGeom>
          <a:noFill/>
          <a:ln w="9525">
            <a:noFill/>
            <a:miter lim="800000"/>
            <a:headEnd/>
            <a:tailEnd/>
          </a:ln>
        </p:spPr>
        <p:txBody>
          <a:bodyPr lIns="91364" tIns="45682" rIns="91364" bIns="45682" anchor="b"/>
          <a:lstStyle/>
          <a:p>
            <a:pPr algn="r"/>
            <a:fld id="{B716B227-E130-492B-A0F9-1B6BB14F6BE8}" type="slidenum">
              <a:rPr lang="ru-RU" sz="1200">
                <a:solidFill>
                  <a:schemeClr val="tx1"/>
                </a:solidFill>
                <a:ea typeface="ＭＳ Ｐゴシック" charset="-128"/>
              </a:rPr>
              <a:pPr algn="r"/>
              <a:t>53</a:t>
            </a:fld>
            <a:endParaRPr lang="ru-RU" sz="1200">
              <a:solidFill>
                <a:schemeClr val="tx1"/>
              </a:solidFill>
              <a:ea typeface="ＭＳ Ｐゴシック" charset="-128"/>
            </a:endParaRPr>
          </a:p>
        </p:txBody>
      </p:sp>
      <p:sp>
        <p:nvSpPr>
          <p:cNvPr id="184323" name="Rectangle 2"/>
          <p:cNvSpPr>
            <a:spLocks noGrp="1" noRot="1" noChangeAspect="1" noChangeArrowheads="1" noTextEdit="1"/>
          </p:cNvSpPr>
          <p:nvPr>
            <p:ph type="sldImg"/>
          </p:nvPr>
        </p:nvSpPr>
        <p:spPr>
          <a:xfrm>
            <a:off x="919163" y="744538"/>
            <a:ext cx="4960937" cy="3722687"/>
          </a:xfrm>
          <a:prstGeom prst="rect">
            <a:avLst/>
          </a:prstGeom>
          <a:ln/>
        </p:spPr>
      </p:sp>
      <p:sp>
        <p:nvSpPr>
          <p:cNvPr id="184324" name="Rectangle 3"/>
          <p:cNvSpPr>
            <a:spLocks noGrp="1" noChangeArrowheads="1"/>
          </p:cNvSpPr>
          <p:nvPr>
            <p:ph type="body" idx="1"/>
          </p:nvPr>
        </p:nvSpPr>
        <p:spPr>
          <a:xfrm>
            <a:off x="680551" y="4716585"/>
            <a:ext cx="5438140" cy="4467363"/>
          </a:xfrm>
          <a:prstGeom prst="rect">
            <a:avLst/>
          </a:prstGeom>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38406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673AC3-3F2D-4E67-B910-B6311E791EC7}"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615F67-EAE8-41C2-BDAD-88E784F782F7}" type="slidenum">
              <a:rPr lang="en-US"/>
              <a:pPr>
                <a:defRPr/>
              </a:pPr>
              <a:t>‹#›</a:t>
            </a:fld>
            <a:endParaRPr lang="en-US"/>
          </a:p>
        </p:txBody>
      </p:sp>
    </p:spTree>
    <p:extLst>
      <p:ext uri="{BB962C8B-B14F-4D97-AF65-F5344CB8AC3E}">
        <p14:creationId xmlns:p14="http://schemas.microsoft.com/office/powerpoint/2010/main" val="401515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A486D3-7E33-401D-AF72-A8638B6D2B13}"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187E0-E25D-4883-980F-B0467CF09C1B}" type="slidenum">
              <a:rPr lang="en-US"/>
              <a:pPr>
                <a:defRPr/>
              </a:pPr>
              <a:t>‹#›</a:t>
            </a:fld>
            <a:endParaRPr lang="en-US"/>
          </a:p>
        </p:txBody>
      </p:sp>
    </p:spTree>
    <p:extLst>
      <p:ext uri="{BB962C8B-B14F-4D97-AF65-F5344CB8AC3E}">
        <p14:creationId xmlns:p14="http://schemas.microsoft.com/office/powerpoint/2010/main" val="412097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03E21B-A4EE-495F-A892-51733072064E}"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BD5AD2-5EA9-4224-892C-925257117AFF}" type="slidenum">
              <a:rPr lang="en-US"/>
              <a:pPr>
                <a:defRPr/>
              </a:pPr>
              <a:t>‹#›</a:t>
            </a:fld>
            <a:endParaRPr lang="en-US"/>
          </a:p>
        </p:txBody>
      </p:sp>
    </p:spTree>
    <p:extLst>
      <p:ext uri="{BB962C8B-B14F-4D97-AF65-F5344CB8AC3E}">
        <p14:creationId xmlns:p14="http://schemas.microsoft.com/office/powerpoint/2010/main" val="1213724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9A3536-B4C9-413B-A166-CC4007CB07B7}" type="datetimeFigureOut">
              <a:rPr lang="en-US"/>
              <a:pPr>
                <a:defRPr/>
              </a:pPr>
              <a:t>26.10.15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IFIN-HH</a:t>
            </a:r>
          </a:p>
        </p:txBody>
      </p:sp>
      <p:sp>
        <p:nvSpPr>
          <p:cNvPr id="5" name="Slide Number Placeholder 5"/>
          <p:cNvSpPr>
            <a:spLocks noGrp="1"/>
          </p:cNvSpPr>
          <p:nvPr>
            <p:ph type="sldNum" sz="quarter" idx="12"/>
          </p:nvPr>
        </p:nvSpPr>
        <p:spPr/>
        <p:txBody>
          <a:bodyPr/>
          <a:lstStyle>
            <a:lvl1pPr>
              <a:defRPr/>
            </a:lvl1pPr>
          </a:lstStyle>
          <a:p>
            <a:pPr>
              <a:defRPr/>
            </a:pPr>
            <a:fld id="{B890F0DE-B131-4254-8CA2-CB5737230A66}" type="slidenum">
              <a:rPr lang="en-US"/>
              <a:pPr>
                <a:defRPr/>
              </a:pPr>
              <a:t>‹#›</a:t>
            </a:fld>
            <a:endParaRPr lang="en-US"/>
          </a:p>
        </p:txBody>
      </p:sp>
    </p:spTree>
    <p:extLst>
      <p:ext uri="{BB962C8B-B14F-4D97-AF65-F5344CB8AC3E}">
        <p14:creationId xmlns:p14="http://schemas.microsoft.com/office/powerpoint/2010/main" val="124028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E6A888F-096A-4E42-8D51-68FABF2C36D9}"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04E124-2D9C-47FC-851F-5C9DA6E204C8}" type="slidenum">
              <a:rPr lang="en-US"/>
              <a:pPr>
                <a:defRPr/>
              </a:pPr>
              <a:t>‹#›</a:t>
            </a:fld>
            <a:endParaRPr lang="en-US"/>
          </a:p>
        </p:txBody>
      </p:sp>
    </p:spTree>
    <p:extLst>
      <p:ext uri="{BB962C8B-B14F-4D97-AF65-F5344CB8AC3E}">
        <p14:creationId xmlns:p14="http://schemas.microsoft.com/office/powerpoint/2010/main" val="208541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F36524-D553-44A3-B68C-1EB5E33C064E}"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AE64B8-9D6A-4A37-A717-8AF7FBE38420}" type="slidenum">
              <a:rPr lang="en-US"/>
              <a:pPr>
                <a:defRPr/>
              </a:pPr>
              <a:t>‹#›</a:t>
            </a:fld>
            <a:endParaRPr lang="en-US"/>
          </a:p>
        </p:txBody>
      </p:sp>
    </p:spTree>
    <p:extLst>
      <p:ext uri="{BB962C8B-B14F-4D97-AF65-F5344CB8AC3E}">
        <p14:creationId xmlns:p14="http://schemas.microsoft.com/office/powerpoint/2010/main" val="269932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0B006B-6E05-4302-8033-B6CE4932E1C8}"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04EF27-F2E5-4C58-A4B4-B61E0EC7AE59}" type="slidenum">
              <a:rPr lang="en-US"/>
              <a:pPr>
                <a:defRPr/>
              </a:pPr>
              <a:t>‹#›</a:t>
            </a:fld>
            <a:endParaRPr lang="en-US"/>
          </a:p>
        </p:txBody>
      </p:sp>
    </p:spTree>
    <p:extLst>
      <p:ext uri="{BB962C8B-B14F-4D97-AF65-F5344CB8AC3E}">
        <p14:creationId xmlns:p14="http://schemas.microsoft.com/office/powerpoint/2010/main" val="1757964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47BCC6-8880-4EBD-8665-DC47C22DA7E4}" type="datetimeFigureOut">
              <a:rPr lang="en-US"/>
              <a:pPr>
                <a:defRPr/>
              </a:pPr>
              <a:t>26.10.15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747A95-4D10-470D-9475-148F1DE5A6BF}" type="slidenum">
              <a:rPr lang="en-US"/>
              <a:pPr>
                <a:defRPr/>
              </a:pPr>
              <a:t>‹#›</a:t>
            </a:fld>
            <a:endParaRPr lang="en-US"/>
          </a:p>
        </p:txBody>
      </p:sp>
    </p:spTree>
    <p:extLst>
      <p:ext uri="{BB962C8B-B14F-4D97-AF65-F5344CB8AC3E}">
        <p14:creationId xmlns:p14="http://schemas.microsoft.com/office/powerpoint/2010/main" val="151061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3239C5A-FECB-4A1C-B149-4194F943317C}" type="datetimeFigureOut">
              <a:rPr lang="en-US"/>
              <a:pPr>
                <a:defRPr/>
              </a:pPr>
              <a:t>26.10.15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7FC347-D251-4F7A-98AA-2DFD712BD161}" type="slidenum">
              <a:rPr lang="en-US"/>
              <a:pPr>
                <a:defRPr/>
              </a:pPr>
              <a:t>‹#›</a:t>
            </a:fld>
            <a:endParaRPr lang="en-US"/>
          </a:p>
        </p:txBody>
      </p:sp>
    </p:spTree>
    <p:extLst>
      <p:ext uri="{BB962C8B-B14F-4D97-AF65-F5344CB8AC3E}">
        <p14:creationId xmlns:p14="http://schemas.microsoft.com/office/powerpoint/2010/main" val="2078448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A42EFA-DCC1-41D3-8FBB-BC23E7EE9F62}" type="datetimeFigureOut">
              <a:rPr lang="en-US"/>
              <a:pPr>
                <a:defRPr/>
              </a:pPr>
              <a:t>26.10.15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AB44BD-98B3-450A-B02D-ABA41396551C}" type="slidenum">
              <a:rPr lang="en-US"/>
              <a:pPr>
                <a:defRPr/>
              </a:pPr>
              <a:t>‹#›</a:t>
            </a:fld>
            <a:endParaRPr lang="en-US"/>
          </a:p>
        </p:txBody>
      </p:sp>
    </p:spTree>
    <p:extLst>
      <p:ext uri="{BB962C8B-B14F-4D97-AF65-F5344CB8AC3E}">
        <p14:creationId xmlns:p14="http://schemas.microsoft.com/office/powerpoint/2010/main" val="140808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3B001B-8DF1-4525-9D51-10BB725320ED}" type="datetimeFigureOut">
              <a:rPr lang="en-US"/>
              <a:pPr>
                <a:defRPr/>
              </a:pPr>
              <a:t>26.10.15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9D9123-79C0-42F8-8B90-71D0FC6DFBAB}" type="slidenum">
              <a:rPr lang="en-US"/>
              <a:pPr>
                <a:defRPr/>
              </a:pPr>
              <a:t>‹#›</a:t>
            </a:fld>
            <a:endParaRPr lang="en-US"/>
          </a:p>
        </p:txBody>
      </p:sp>
    </p:spTree>
    <p:extLst>
      <p:ext uri="{BB962C8B-B14F-4D97-AF65-F5344CB8AC3E}">
        <p14:creationId xmlns:p14="http://schemas.microsoft.com/office/powerpoint/2010/main" val="392001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C4AF12-027A-4840-8616-690967FB53BE}"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832665-0B82-4C93-A61B-075FFD5DD67D}" type="slidenum">
              <a:rPr lang="en-US"/>
              <a:pPr>
                <a:defRPr/>
              </a:pPr>
              <a:t>‹#›</a:t>
            </a:fld>
            <a:endParaRPr lang="en-US"/>
          </a:p>
        </p:txBody>
      </p:sp>
    </p:spTree>
    <p:extLst>
      <p:ext uri="{BB962C8B-B14F-4D97-AF65-F5344CB8AC3E}">
        <p14:creationId xmlns:p14="http://schemas.microsoft.com/office/powerpoint/2010/main" val="3664572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7E9924-EB11-41FF-8436-E31F5082E8F4}" type="datetimeFigureOut">
              <a:rPr lang="en-US"/>
              <a:pPr>
                <a:defRPr/>
              </a:pPr>
              <a:t>26.10.15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D28ECB-C54D-459D-A9CD-43377A1883F6}" type="slidenum">
              <a:rPr lang="en-US"/>
              <a:pPr>
                <a:defRPr/>
              </a:pPr>
              <a:t>‹#›</a:t>
            </a:fld>
            <a:endParaRPr lang="en-US"/>
          </a:p>
        </p:txBody>
      </p:sp>
    </p:spTree>
    <p:extLst>
      <p:ext uri="{BB962C8B-B14F-4D97-AF65-F5344CB8AC3E}">
        <p14:creationId xmlns:p14="http://schemas.microsoft.com/office/powerpoint/2010/main" val="1631904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2A7117-17CF-474E-A0FB-A8D59A869F74}" type="datetimeFigureOut">
              <a:rPr lang="en-US"/>
              <a:pPr>
                <a:defRPr/>
              </a:pPr>
              <a:t>26.10.15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3E42D7-CEC5-40FD-A0A1-0670BFB51701}" type="slidenum">
              <a:rPr lang="en-US"/>
              <a:pPr>
                <a:defRPr/>
              </a:pPr>
              <a:t>‹#›</a:t>
            </a:fld>
            <a:endParaRPr lang="en-US"/>
          </a:p>
        </p:txBody>
      </p:sp>
    </p:spTree>
    <p:extLst>
      <p:ext uri="{BB962C8B-B14F-4D97-AF65-F5344CB8AC3E}">
        <p14:creationId xmlns:p14="http://schemas.microsoft.com/office/powerpoint/2010/main" val="956589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0D7828-A554-41BF-A851-FE095650F7A6}"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5A9F10-3106-4420-8021-32AD26076056}" type="slidenum">
              <a:rPr lang="en-US"/>
              <a:pPr>
                <a:defRPr/>
              </a:pPr>
              <a:t>‹#›</a:t>
            </a:fld>
            <a:endParaRPr lang="en-US"/>
          </a:p>
        </p:txBody>
      </p:sp>
    </p:spTree>
    <p:extLst>
      <p:ext uri="{BB962C8B-B14F-4D97-AF65-F5344CB8AC3E}">
        <p14:creationId xmlns:p14="http://schemas.microsoft.com/office/powerpoint/2010/main" val="2111298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79621A-6970-4CAE-88F5-2B17A3FB06D9}"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08C015-6C64-4D45-A5E6-0881E63FE068}" type="slidenum">
              <a:rPr lang="en-US"/>
              <a:pPr>
                <a:defRPr/>
              </a:pPr>
              <a:t>‹#›</a:t>
            </a:fld>
            <a:endParaRPr lang="en-US"/>
          </a:p>
        </p:txBody>
      </p:sp>
    </p:spTree>
    <p:extLst>
      <p:ext uri="{BB962C8B-B14F-4D97-AF65-F5344CB8AC3E}">
        <p14:creationId xmlns:p14="http://schemas.microsoft.com/office/powerpoint/2010/main" val="3249307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54F6F0-1E38-41CC-B175-DD3D523823D5}" type="datetimeFigureOut">
              <a:rPr lang="en-US"/>
              <a:pPr>
                <a:defRPr/>
              </a:pPr>
              <a:t>26.10.15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BAFC12-0C1C-4713-AA54-48AB1C2BC66A}" type="slidenum">
              <a:rPr lang="en-US"/>
              <a:pPr>
                <a:defRPr/>
              </a:pPr>
              <a:t>‹#›</a:t>
            </a:fld>
            <a:endParaRPr lang="en-US"/>
          </a:p>
        </p:txBody>
      </p:sp>
    </p:spTree>
    <p:extLst>
      <p:ext uri="{BB962C8B-B14F-4D97-AF65-F5344CB8AC3E}">
        <p14:creationId xmlns:p14="http://schemas.microsoft.com/office/powerpoint/2010/main" val="168370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DE0EF5-8ADB-4E56-AABF-379A79B38B29}"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1F6880-A66C-444F-BE27-69CAD69866EB}" type="slidenum">
              <a:rPr lang="en-US"/>
              <a:pPr>
                <a:defRPr/>
              </a:pPr>
              <a:t>‹#›</a:t>
            </a:fld>
            <a:endParaRPr lang="en-US"/>
          </a:p>
        </p:txBody>
      </p:sp>
    </p:spTree>
    <p:extLst>
      <p:ext uri="{BB962C8B-B14F-4D97-AF65-F5344CB8AC3E}">
        <p14:creationId xmlns:p14="http://schemas.microsoft.com/office/powerpoint/2010/main" val="3051747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9F847E-561B-4A9E-8493-071D61F1BF94}"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822C05-650D-4888-A83C-B25C0E8178A4}" type="slidenum">
              <a:rPr lang="en-US"/>
              <a:pPr>
                <a:defRPr/>
              </a:pPr>
              <a:t>‹#›</a:t>
            </a:fld>
            <a:endParaRPr lang="en-US"/>
          </a:p>
        </p:txBody>
      </p:sp>
    </p:spTree>
    <p:extLst>
      <p:ext uri="{BB962C8B-B14F-4D97-AF65-F5344CB8AC3E}">
        <p14:creationId xmlns:p14="http://schemas.microsoft.com/office/powerpoint/2010/main" val="2322731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Date Placeholder 5"/>
          <p:cNvSpPr>
            <a:spLocks noGrp="1"/>
          </p:cNvSpPr>
          <p:nvPr>
            <p:ph type="dt" sz="half" idx="10"/>
          </p:nvPr>
        </p:nvSpPr>
        <p:spPr/>
        <p:txBody>
          <a:bodyPr/>
          <a:lstStyle>
            <a:lvl1pPr>
              <a:defRPr/>
            </a:lvl1pPr>
          </a:lstStyle>
          <a:p>
            <a:pPr>
              <a:defRPr/>
            </a:pPr>
            <a:fld id="{1A0CA616-A5D4-4927-BDD2-5669666F33F0}" type="datetimeFigureOut">
              <a:rPr lang="en-US"/>
              <a:pPr>
                <a:defRPr/>
              </a:pPr>
              <a:t>26.10.15</a:t>
            </a:fld>
            <a:endParaRPr lang="en-US"/>
          </a:p>
        </p:txBody>
      </p:sp>
      <p:sp>
        <p:nvSpPr>
          <p:cNvPr id="3" name="Footer Placeholder 6"/>
          <p:cNvSpPr>
            <a:spLocks noGrp="1"/>
          </p:cNvSpPr>
          <p:nvPr>
            <p:ph type="ftr" sz="quarter" idx="11"/>
          </p:nvPr>
        </p:nvSpPr>
        <p:spPr/>
        <p:txBody>
          <a:bodyPr/>
          <a:lstStyle>
            <a:lvl1pPr>
              <a:defRPr/>
            </a:lvl1pPr>
          </a:lstStyle>
          <a:p>
            <a:pPr>
              <a:defRPr/>
            </a:pPr>
            <a:r>
              <a:rPr lang="en-US"/>
              <a:t>CERN - IFIN-HH</a:t>
            </a:r>
          </a:p>
        </p:txBody>
      </p:sp>
      <p:sp>
        <p:nvSpPr>
          <p:cNvPr id="4" name="Slide Number Placeholder 7"/>
          <p:cNvSpPr>
            <a:spLocks noGrp="1"/>
          </p:cNvSpPr>
          <p:nvPr>
            <p:ph type="sldNum" sz="quarter" idx="12"/>
          </p:nvPr>
        </p:nvSpPr>
        <p:spPr/>
        <p:txBody>
          <a:bodyPr/>
          <a:lstStyle>
            <a:lvl1pPr>
              <a:defRPr/>
            </a:lvl1pPr>
          </a:lstStyle>
          <a:p>
            <a:pPr>
              <a:defRPr/>
            </a:pPr>
            <a:fld id="{D2893FF2-C617-4941-B6AD-83CA9909032E}" type="slidenum">
              <a:rPr lang="en-US"/>
              <a:pPr>
                <a:defRPr/>
              </a:pPr>
              <a:t>‹#›</a:t>
            </a:fld>
            <a:endParaRPr lang="en-US"/>
          </a:p>
        </p:txBody>
      </p:sp>
    </p:spTree>
    <p:extLst>
      <p:ext uri="{BB962C8B-B14F-4D97-AF65-F5344CB8AC3E}">
        <p14:creationId xmlns:p14="http://schemas.microsoft.com/office/powerpoint/2010/main" val="3499214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204308-4DF8-4953-8697-D0B038B41D81}"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2798CA-EFC9-42F2-87ED-2CECE7229FF3}" type="slidenum">
              <a:rPr lang="en-US"/>
              <a:pPr>
                <a:defRPr/>
              </a:pPr>
              <a:t>‹#›</a:t>
            </a:fld>
            <a:endParaRPr lang="en-US"/>
          </a:p>
        </p:txBody>
      </p:sp>
    </p:spTree>
    <p:extLst>
      <p:ext uri="{BB962C8B-B14F-4D97-AF65-F5344CB8AC3E}">
        <p14:creationId xmlns:p14="http://schemas.microsoft.com/office/powerpoint/2010/main" val="2418276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C14909-95D8-4125-BFF6-03C15D07B5E0}" type="datetimeFigureOut">
              <a:rPr lang="en-US"/>
              <a:pPr>
                <a:defRPr/>
              </a:pPr>
              <a:t>26.10.15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DC6E2C-0D38-42C2-B8C7-2C5221D97523}" type="slidenum">
              <a:rPr lang="en-US"/>
              <a:pPr>
                <a:defRPr/>
              </a:pPr>
              <a:t>‹#›</a:t>
            </a:fld>
            <a:endParaRPr lang="en-US"/>
          </a:p>
        </p:txBody>
      </p:sp>
    </p:spTree>
    <p:extLst>
      <p:ext uri="{BB962C8B-B14F-4D97-AF65-F5344CB8AC3E}">
        <p14:creationId xmlns:p14="http://schemas.microsoft.com/office/powerpoint/2010/main" val="314226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A369BB-60D2-414F-B53C-A8895D76F0DA}"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EE2B8-9B7E-4228-9DD9-5E67A7DEA797}" type="slidenum">
              <a:rPr lang="en-US"/>
              <a:pPr>
                <a:defRPr/>
              </a:pPr>
              <a:t>‹#›</a:t>
            </a:fld>
            <a:endParaRPr lang="en-US"/>
          </a:p>
        </p:txBody>
      </p:sp>
    </p:spTree>
    <p:extLst>
      <p:ext uri="{BB962C8B-B14F-4D97-AF65-F5344CB8AC3E}">
        <p14:creationId xmlns:p14="http://schemas.microsoft.com/office/powerpoint/2010/main" val="2098072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1DC507-1859-42F5-ABF8-57D31D974CB7}" type="datetimeFigureOut">
              <a:rPr lang="en-US"/>
              <a:pPr>
                <a:defRPr/>
              </a:pPr>
              <a:t>26.10.15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20F903-A2F1-4A09-AD40-A5B424E04BC0}" type="slidenum">
              <a:rPr lang="en-US"/>
              <a:pPr>
                <a:defRPr/>
              </a:pPr>
              <a:t>‹#›</a:t>
            </a:fld>
            <a:endParaRPr lang="en-US"/>
          </a:p>
        </p:txBody>
      </p:sp>
    </p:spTree>
    <p:extLst>
      <p:ext uri="{BB962C8B-B14F-4D97-AF65-F5344CB8AC3E}">
        <p14:creationId xmlns:p14="http://schemas.microsoft.com/office/powerpoint/2010/main" val="2615499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341F70-76D1-46FB-8CD2-A66E23FD2974}" type="datetimeFigureOut">
              <a:rPr lang="en-US"/>
              <a:pPr>
                <a:defRPr/>
              </a:pPr>
              <a:t>26.10.15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CF2378-0D63-4881-921F-6A94963CB7E9}" type="slidenum">
              <a:rPr lang="en-US"/>
              <a:pPr>
                <a:defRPr/>
              </a:pPr>
              <a:t>‹#›</a:t>
            </a:fld>
            <a:endParaRPr lang="en-US"/>
          </a:p>
        </p:txBody>
      </p:sp>
    </p:spTree>
    <p:extLst>
      <p:ext uri="{BB962C8B-B14F-4D97-AF65-F5344CB8AC3E}">
        <p14:creationId xmlns:p14="http://schemas.microsoft.com/office/powerpoint/2010/main" val="1094296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8F1D56-577F-4867-8525-7EA0F6725D78}" type="datetimeFigureOut">
              <a:rPr lang="en-US"/>
              <a:pPr>
                <a:defRPr/>
              </a:pPr>
              <a:t>26.10.15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610DAB-9A61-4DCE-A989-69A05741FE0D}" type="slidenum">
              <a:rPr lang="en-US"/>
              <a:pPr>
                <a:defRPr/>
              </a:pPr>
              <a:t>‹#›</a:t>
            </a:fld>
            <a:endParaRPr lang="en-US"/>
          </a:p>
        </p:txBody>
      </p:sp>
    </p:spTree>
    <p:extLst>
      <p:ext uri="{BB962C8B-B14F-4D97-AF65-F5344CB8AC3E}">
        <p14:creationId xmlns:p14="http://schemas.microsoft.com/office/powerpoint/2010/main" val="1491337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CB2A79-0891-40D7-815D-CA536A200323}" type="datetimeFigureOut">
              <a:rPr lang="en-US"/>
              <a:pPr>
                <a:defRPr/>
              </a:pPr>
              <a:t>26.10.15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0F83B-5549-4E5E-BF5D-88F663F7092C}" type="slidenum">
              <a:rPr lang="en-US"/>
              <a:pPr>
                <a:defRPr/>
              </a:pPr>
              <a:t>‹#›</a:t>
            </a:fld>
            <a:endParaRPr lang="en-US"/>
          </a:p>
        </p:txBody>
      </p:sp>
    </p:spTree>
    <p:extLst>
      <p:ext uri="{BB962C8B-B14F-4D97-AF65-F5344CB8AC3E}">
        <p14:creationId xmlns:p14="http://schemas.microsoft.com/office/powerpoint/2010/main" val="3280061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9D7D9-7499-42FF-A5FA-CBF65A89922A}" type="datetimeFigureOut">
              <a:rPr lang="en-US"/>
              <a:pPr>
                <a:defRPr/>
              </a:pPr>
              <a:t>26.10.15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2756E7-0693-4C23-8AA7-203E754BC9C3}" type="slidenum">
              <a:rPr lang="en-US"/>
              <a:pPr>
                <a:defRPr/>
              </a:pPr>
              <a:t>‹#›</a:t>
            </a:fld>
            <a:endParaRPr lang="en-US"/>
          </a:p>
        </p:txBody>
      </p:sp>
    </p:spTree>
    <p:extLst>
      <p:ext uri="{BB962C8B-B14F-4D97-AF65-F5344CB8AC3E}">
        <p14:creationId xmlns:p14="http://schemas.microsoft.com/office/powerpoint/2010/main" val="3998083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C5A2BD-ACDB-4FA7-B8F0-59FBAA0EF86B}"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945886-0CD0-4C11-AE7E-B912C84B766E}" type="slidenum">
              <a:rPr lang="en-US"/>
              <a:pPr>
                <a:defRPr/>
              </a:pPr>
              <a:t>‹#›</a:t>
            </a:fld>
            <a:endParaRPr lang="en-US"/>
          </a:p>
        </p:txBody>
      </p:sp>
    </p:spTree>
    <p:extLst>
      <p:ext uri="{BB962C8B-B14F-4D97-AF65-F5344CB8AC3E}">
        <p14:creationId xmlns:p14="http://schemas.microsoft.com/office/powerpoint/2010/main" val="4152441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B20E64-6298-47E9-9E01-4F43A915064E}" type="datetimeFigureOut">
              <a:rPr lang="en-US"/>
              <a:pPr>
                <a:defRPr/>
              </a:pPr>
              <a:t>26.10.15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5566AD-6EE4-4A22-B566-6D98C02D4938}" type="slidenum">
              <a:rPr lang="en-US"/>
              <a:pPr>
                <a:defRPr/>
              </a:pPr>
              <a:t>‹#›</a:t>
            </a:fld>
            <a:endParaRPr lang="en-US"/>
          </a:p>
        </p:txBody>
      </p:sp>
    </p:spTree>
    <p:extLst>
      <p:ext uri="{BB962C8B-B14F-4D97-AF65-F5344CB8AC3E}">
        <p14:creationId xmlns:p14="http://schemas.microsoft.com/office/powerpoint/2010/main" val="538736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0F4F95-5FD9-4DEA-BAE1-4F0D0A4C1217}" type="datetimeFigureOut">
              <a:rPr lang="en-US"/>
              <a:pPr>
                <a:defRPr/>
              </a:pPr>
              <a:t>26.10.15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3EB5E0C-FA37-4FEF-B535-14745FEB106F}" type="slidenum">
              <a:rPr lang="en-US"/>
              <a:pPr>
                <a:defRPr/>
              </a:pPr>
              <a:t>‹#›</a:t>
            </a:fld>
            <a:endParaRPr lang="en-US"/>
          </a:p>
        </p:txBody>
      </p:sp>
    </p:spTree>
    <p:extLst>
      <p:ext uri="{BB962C8B-B14F-4D97-AF65-F5344CB8AC3E}">
        <p14:creationId xmlns:p14="http://schemas.microsoft.com/office/powerpoint/2010/main" val="3568643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A387BA-D521-48B1-983E-91A1F7B86DD9}" type="datetimeFigureOut">
              <a:rPr lang="en-GB" smtClean="0">
                <a:solidFill>
                  <a:prstClr val="black">
                    <a:tint val="75000"/>
                  </a:prstClr>
                </a:solidFill>
              </a:rPr>
              <a:pPr/>
              <a:t>26.10.15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21090C-E2AF-4DD8-9DED-63072FC029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6236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A387BA-D521-48B1-983E-91A1F7B86DD9}" type="datetimeFigureOut">
              <a:rPr lang="en-GB" smtClean="0">
                <a:solidFill>
                  <a:prstClr val="black">
                    <a:tint val="75000"/>
                  </a:prstClr>
                </a:solidFill>
              </a:rPr>
              <a:pPr/>
              <a:t>26.10.15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21090C-E2AF-4DD8-9DED-63072FC029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856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745E50D-5D0C-4E4B-B62B-C1D9A853F10B}" type="datetimeFigureOut">
              <a:rPr lang="en-US"/>
              <a:pPr>
                <a:defRPr/>
              </a:pPr>
              <a:t>26.10.15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E8C7BDF-130C-4EB5-836E-07A6F20E9262}" type="slidenum">
              <a:rPr lang="en-US"/>
              <a:pPr>
                <a:defRPr/>
              </a:pPr>
              <a:t>‹#›</a:t>
            </a:fld>
            <a:endParaRPr lang="en-US"/>
          </a:p>
        </p:txBody>
      </p:sp>
    </p:spTree>
    <p:extLst>
      <p:ext uri="{BB962C8B-B14F-4D97-AF65-F5344CB8AC3E}">
        <p14:creationId xmlns:p14="http://schemas.microsoft.com/office/powerpoint/2010/main" val="3166008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A387BA-D521-48B1-983E-91A1F7B86DD9}" type="datetimeFigureOut">
              <a:rPr lang="en-GB" smtClean="0">
                <a:solidFill>
                  <a:prstClr val="black">
                    <a:tint val="75000"/>
                  </a:prstClr>
                </a:solidFill>
              </a:rPr>
              <a:pPr/>
              <a:t>26.10.15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21090C-E2AF-4DD8-9DED-63072FC029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2921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A387BA-D521-48B1-983E-91A1F7B86DD9}" type="datetimeFigureOut">
              <a:rPr lang="en-GB" smtClean="0">
                <a:solidFill>
                  <a:prstClr val="black">
                    <a:tint val="75000"/>
                  </a:prstClr>
                </a:solidFill>
              </a:rPr>
              <a:pPr/>
              <a:t>26.10.15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21090C-E2AF-4DD8-9DED-63072FC029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76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A387BA-D521-48B1-983E-91A1F7B86DD9}" type="datetimeFigureOut">
              <a:rPr lang="en-GB" smtClean="0">
                <a:solidFill>
                  <a:prstClr val="black">
                    <a:tint val="75000"/>
                  </a:prstClr>
                </a:solidFill>
              </a:rPr>
              <a:pPr/>
              <a:t>26.10.15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021090C-E2AF-4DD8-9DED-63072FC029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8005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A387BA-D521-48B1-983E-91A1F7B86DD9}" type="datetimeFigureOut">
              <a:rPr lang="en-GB" smtClean="0">
                <a:solidFill>
                  <a:prstClr val="black">
                    <a:tint val="75000"/>
                  </a:prstClr>
                </a:solidFill>
              </a:rPr>
              <a:pPr/>
              <a:t>26.10.15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021090C-E2AF-4DD8-9DED-63072FC029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1968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387BA-D521-48B1-983E-91A1F7B86DD9}" type="datetimeFigureOut">
              <a:rPr lang="en-GB" smtClean="0">
                <a:solidFill>
                  <a:prstClr val="black">
                    <a:tint val="75000"/>
                  </a:prstClr>
                </a:solidFill>
              </a:rPr>
              <a:pPr/>
              <a:t>26.10.15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21090C-E2AF-4DD8-9DED-63072FC029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0926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387BA-D521-48B1-983E-91A1F7B86DD9}" type="datetimeFigureOut">
              <a:rPr lang="en-GB" smtClean="0">
                <a:solidFill>
                  <a:prstClr val="black">
                    <a:tint val="75000"/>
                  </a:prstClr>
                </a:solidFill>
              </a:rPr>
              <a:pPr/>
              <a:t>26.10.15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21090C-E2AF-4DD8-9DED-63072FC029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581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387BA-D521-48B1-983E-91A1F7B86DD9}" type="datetimeFigureOut">
              <a:rPr lang="en-GB" smtClean="0">
                <a:solidFill>
                  <a:prstClr val="black">
                    <a:tint val="75000"/>
                  </a:prstClr>
                </a:solidFill>
              </a:rPr>
              <a:pPr/>
              <a:t>26.10.15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21090C-E2AF-4DD8-9DED-63072FC029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1183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A387BA-D521-48B1-983E-91A1F7B86DD9}" type="datetimeFigureOut">
              <a:rPr lang="en-GB" smtClean="0">
                <a:solidFill>
                  <a:prstClr val="black">
                    <a:tint val="75000"/>
                  </a:prstClr>
                </a:solidFill>
              </a:rPr>
              <a:pPr/>
              <a:t>26.10.15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21090C-E2AF-4DD8-9DED-63072FC029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3848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A387BA-D521-48B1-983E-91A1F7B86DD9}" type="datetimeFigureOut">
              <a:rPr lang="en-GB" smtClean="0">
                <a:solidFill>
                  <a:prstClr val="black">
                    <a:tint val="75000"/>
                  </a:prstClr>
                </a:solidFill>
              </a:rPr>
              <a:pPr/>
              <a:t>26.10.15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21090C-E2AF-4DD8-9DED-63072FC029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281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7020779-646B-44A0-9BC7-8428B231EA96}" type="datetimeFigureOut">
              <a:rPr lang="en-US"/>
              <a:pPr>
                <a:defRPr/>
              </a:pPr>
              <a:t>26.10.15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42611F6-963A-4C80-80FE-F081A45510C4}" type="slidenum">
              <a:rPr lang="en-US"/>
              <a:pPr>
                <a:defRPr/>
              </a:pPr>
              <a:t>‹#›</a:t>
            </a:fld>
            <a:endParaRPr lang="en-US"/>
          </a:p>
        </p:txBody>
      </p:sp>
    </p:spTree>
    <p:extLst>
      <p:ext uri="{BB962C8B-B14F-4D97-AF65-F5344CB8AC3E}">
        <p14:creationId xmlns:p14="http://schemas.microsoft.com/office/powerpoint/2010/main" val="185457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830C016-C453-4794-9C1F-9E74ED013CE4}" type="datetimeFigureOut">
              <a:rPr lang="en-US"/>
              <a:pPr>
                <a:defRPr/>
              </a:pPr>
              <a:t>26.10.15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6E68F8D-72B6-413F-AF28-8285DD3C8054}" type="slidenum">
              <a:rPr lang="en-US"/>
              <a:pPr>
                <a:defRPr/>
              </a:pPr>
              <a:t>‹#›</a:t>
            </a:fld>
            <a:endParaRPr lang="en-US"/>
          </a:p>
        </p:txBody>
      </p:sp>
    </p:spTree>
    <p:extLst>
      <p:ext uri="{BB962C8B-B14F-4D97-AF65-F5344CB8AC3E}">
        <p14:creationId xmlns:p14="http://schemas.microsoft.com/office/powerpoint/2010/main" val="103898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207F7FE-9DC6-4A25-9465-C1A2C37DF4A7}" type="datetimeFigureOut">
              <a:rPr lang="en-US"/>
              <a:pPr>
                <a:defRPr/>
              </a:pPr>
              <a:t>26.10.15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6EDDD60-69B0-43A3-A0F0-25C50D3204CC}" type="slidenum">
              <a:rPr lang="en-US"/>
              <a:pPr>
                <a:defRPr/>
              </a:pPr>
              <a:t>‹#›</a:t>
            </a:fld>
            <a:endParaRPr lang="en-US"/>
          </a:p>
        </p:txBody>
      </p:sp>
    </p:spTree>
    <p:extLst>
      <p:ext uri="{BB962C8B-B14F-4D97-AF65-F5344CB8AC3E}">
        <p14:creationId xmlns:p14="http://schemas.microsoft.com/office/powerpoint/2010/main" val="83068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BBE69B9-0C59-4DCB-AF54-7D9FC5A735D0}" type="datetimeFigureOut">
              <a:rPr lang="en-US"/>
              <a:pPr>
                <a:defRPr/>
              </a:pPr>
              <a:t>26.10.15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AA81255-44F6-4FE6-AAC3-5208FDC1157C}" type="slidenum">
              <a:rPr lang="en-US"/>
              <a:pPr>
                <a:defRPr/>
              </a:pPr>
              <a:t>‹#›</a:t>
            </a:fld>
            <a:endParaRPr lang="en-US"/>
          </a:p>
        </p:txBody>
      </p:sp>
    </p:spTree>
    <p:extLst>
      <p:ext uri="{BB962C8B-B14F-4D97-AF65-F5344CB8AC3E}">
        <p14:creationId xmlns:p14="http://schemas.microsoft.com/office/powerpoint/2010/main" val="1770486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CE69537-6146-485B-A088-B4EB1252A1A3}" type="datetimeFigureOut">
              <a:rPr lang="en-US"/>
              <a:pPr>
                <a:defRPr/>
              </a:pPr>
              <a:t>26.10.15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DD32BC0-B799-4C29-8072-5C9D0A74A12E}" type="slidenum">
              <a:rPr lang="en-US"/>
              <a:pPr>
                <a:defRPr/>
              </a:pPr>
              <a:t>‹#›</a:t>
            </a:fld>
            <a:endParaRPr lang="en-US"/>
          </a:p>
        </p:txBody>
      </p:sp>
    </p:spTree>
    <p:extLst>
      <p:ext uri="{BB962C8B-B14F-4D97-AF65-F5344CB8AC3E}">
        <p14:creationId xmlns:p14="http://schemas.microsoft.com/office/powerpoint/2010/main" val="1672895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theme" Target="../theme/theme4.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A6493E87-92DE-44E4-8A5C-9E409FE34DAA}" type="datetimeFigureOut">
              <a:rPr lang="en-US"/>
              <a:pPr>
                <a:defRPr/>
              </a:pPr>
              <a:t>26.10.15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r>
              <a:rPr lang="en-US"/>
              <a:t>IFIN-HH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5BE06697-AF4A-4B74-AC3C-E0D4ED7831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61"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CC385118-F011-4CA1-865B-7D43F7997379}" type="datetimeFigureOut">
              <a:rPr lang="en-US"/>
              <a:pPr>
                <a:defRPr/>
              </a:pPr>
              <a:t>26.10.15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936A593B-067D-4DCB-B205-D781CFDDE1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157A1B86-6B07-4E4D-A672-709DCCA77CDC}" type="datetimeFigureOut">
              <a:rPr lang="en-US"/>
              <a:pPr>
                <a:defRPr/>
              </a:pPr>
              <a:t>26.10.15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22FF8B5B-E371-4BC9-A08C-168426EA24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97"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F9A387BA-D521-48B1-983E-91A1F7B86DD9}" type="datetimeFigureOut">
              <a:rPr lang="en-GB" smtClean="0">
                <a:solidFill>
                  <a:prstClr val="black">
                    <a:tint val="75000"/>
                  </a:prstClr>
                </a:solidFill>
                <a:latin typeface="Calibri" panose="020F0502020204030204"/>
                <a:cs typeface="+mn-cs"/>
              </a:rPr>
              <a:pPr fontAlgn="auto">
                <a:spcBef>
                  <a:spcPts val="0"/>
                </a:spcBef>
                <a:spcAft>
                  <a:spcPts val="0"/>
                </a:spcAft>
              </a:pPr>
              <a:t>26.10.15</a:t>
            </a:fld>
            <a:endParaRPr lang="en-GB">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C021090C-E2AF-4DD8-9DED-63072FC02930}" type="slidenum">
              <a:rPr lang="en-GB" smtClean="0">
                <a:solidFill>
                  <a:prstClr val="black">
                    <a:tint val="75000"/>
                  </a:prstClr>
                </a:solidFill>
                <a:latin typeface="Calibri" panose="020F0502020204030204"/>
                <a:cs typeface="+mn-cs"/>
              </a:rPr>
              <a:pPr fontAlgn="auto">
                <a:spcBef>
                  <a:spcPts val="0"/>
                </a:spcBef>
                <a:spcAft>
                  <a:spcPts val="0"/>
                </a:spcAft>
              </a:pPr>
              <a:t>‹#›</a:t>
            </a:fld>
            <a:endParaRPr lang="en-GB">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26972467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8.wmf"/><Relationship Id="rId5" Type="http://schemas.openxmlformats.org/officeDocument/2006/relationships/image" Target="../media/image29.jpg"/><Relationship Id="rId6" Type="http://schemas.openxmlformats.org/officeDocument/2006/relationships/image" Target="../media/image30.jpg"/><Relationship Id="rId1" Type="http://schemas.openxmlformats.org/officeDocument/2006/relationships/vmlDrawing" Target="../drawings/vmlDrawing5.vml"/><Relationship Id="rId2"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direct.com/science/article/pii/S0370269314004481" TargetMode="External"/><Relationship Id="rId4" Type="http://schemas.openxmlformats.org/officeDocument/2006/relationships/oleObject" Target="../embeddings/oleObject19.bin"/><Relationship Id="rId5" Type="http://schemas.openxmlformats.org/officeDocument/2006/relationships/image" Target="../media/image36.wmf"/><Relationship Id="rId6" Type="http://schemas.openxmlformats.org/officeDocument/2006/relationships/oleObject" Target="../embeddings/oleObject20.bin"/><Relationship Id="rId7" Type="http://schemas.openxmlformats.org/officeDocument/2006/relationships/image" Target="../media/image37.wmf"/><Relationship Id="rId1" Type="http://schemas.openxmlformats.org/officeDocument/2006/relationships/vmlDrawing" Target="../drawings/vmlDrawing6.vml"/><Relationship Id="rId2"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8.png"/><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wmf"/><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44.wmf"/><Relationship Id="rId4" Type="http://schemas.openxmlformats.org/officeDocument/2006/relationships/image" Target="../media/image45.wmf"/><Relationship Id="rId5" Type="http://schemas.openxmlformats.org/officeDocument/2006/relationships/image" Target="../media/image46.wmf"/><Relationship Id="rId1" Type="http://schemas.openxmlformats.org/officeDocument/2006/relationships/slideLayout" Target="../slideLayouts/slideLayout32.xml"/><Relationship Id="rId2" Type="http://schemas.openxmlformats.org/officeDocument/2006/relationships/image" Target="../media/image4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13.wmf"/><Relationship Id="rId5" Type="http://schemas.openxmlformats.org/officeDocument/2006/relationships/oleObject" Target="../embeddings/oleObject22.bin"/><Relationship Id="rId6" Type="http://schemas.openxmlformats.org/officeDocument/2006/relationships/image" Target="../media/image14.wmf"/><Relationship Id="rId1" Type="http://schemas.openxmlformats.org/officeDocument/2006/relationships/vmlDrawing" Target="../drawings/vmlDrawing7.vml"/><Relationship Id="rId2"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51.wmf"/><Relationship Id="rId13" Type="http://schemas.openxmlformats.org/officeDocument/2006/relationships/oleObject" Target="../embeddings/oleObject28.bin"/><Relationship Id="rId14" Type="http://schemas.openxmlformats.org/officeDocument/2006/relationships/image" Target="../media/image52.wmf"/><Relationship Id="rId15" Type="http://schemas.openxmlformats.org/officeDocument/2006/relationships/oleObject" Target="../embeddings/oleObject29.bin"/><Relationship Id="rId16" Type="http://schemas.openxmlformats.org/officeDocument/2006/relationships/image" Target="../media/image53.wmf"/><Relationship Id="rId17" Type="http://schemas.openxmlformats.org/officeDocument/2006/relationships/oleObject" Target="../embeddings/oleObject30.bin"/><Relationship Id="rId18" Type="http://schemas.openxmlformats.org/officeDocument/2006/relationships/image" Target="../media/image54.wmf"/><Relationship Id="rId1" Type="http://schemas.openxmlformats.org/officeDocument/2006/relationships/vmlDrawing" Target="../drawings/vmlDrawing8.vml"/><Relationship Id="rId2" Type="http://schemas.openxmlformats.org/officeDocument/2006/relationships/slideLayout" Target="../slideLayouts/slideLayout32.xml"/><Relationship Id="rId3" Type="http://schemas.openxmlformats.org/officeDocument/2006/relationships/oleObject" Target="../embeddings/oleObject23.bin"/><Relationship Id="rId4" Type="http://schemas.openxmlformats.org/officeDocument/2006/relationships/image" Target="../media/image47.wmf"/><Relationship Id="rId5" Type="http://schemas.openxmlformats.org/officeDocument/2006/relationships/oleObject" Target="../embeddings/oleObject24.bin"/><Relationship Id="rId6" Type="http://schemas.openxmlformats.org/officeDocument/2006/relationships/image" Target="../media/image48.wmf"/><Relationship Id="rId7" Type="http://schemas.openxmlformats.org/officeDocument/2006/relationships/oleObject" Target="../embeddings/oleObject25.bin"/><Relationship Id="rId8" Type="http://schemas.openxmlformats.org/officeDocument/2006/relationships/image" Target="../media/image49.wmf"/><Relationship Id="rId9" Type="http://schemas.openxmlformats.org/officeDocument/2006/relationships/oleObject" Target="../embeddings/oleObject26.bin"/><Relationship Id="rId10" Type="http://schemas.openxmlformats.org/officeDocument/2006/relationships/image" Target="../media/image5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55.png"/><Relationship Id="rId3"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330.png"/><Relationship Id="rId4" Type="http://schemas.openxmlformats.org/officeDocument/2006/relationships/image" Target="../media/image50.png"/><Relationship Id="rId6" Type="http://schemas.openxmlformats.org/officeDocument/2006/relationships/image" Target="../media/image360.png"/><Relationship Id="rId7" Type="http://schemas.openxmlformats.org/officeDocument/2006/relationships/image" Target="../media/image350.png"/><Relationship Id="rId8" Type="http://schemas.openxmlformats.org/officeDocument/2006/relationships/image" Target="../media/image370.png"/><Relationship Id="rId9" Type="http://schemas.openxmlformats.org/officeDocument/2006/relationships/image" Target="../media/image380.png"/><Relationship Id="rId10" Type="http://schemas.openxmlformats.org/officeDocument/2006/relationships/image" Target="../media/image390.png"/><Relationship Id="rId11" Type="http://schemas.openxmlformats.org/officeDocument/2006/relationships/image" Target="../media/image401.png"/><Relationship Id="rId1" Type="http://schemas.openxmlformats.org/officeDocument/2006/relationships/slideLayout" Target="../slideLayouts/slideLayout26.xml"/><Relationship Id="rId2" Type="http://schemas.openxmlformats.org/officeDocument/2006/relationships/image" Target="../media/image320.png"/></Relationships>
</file>

<file path=ppt/slides/_rels/slide35.xml.rels><?xml version="1.0" encoding="UTF-8" standalone="yes"?>
<Relationships xmlns="http://schemas.openxmlformats.org/package/2006/relationships"><Relationship Id="rId11" Type="http://schemas.openxmlformats.org/officeDocument/2006/relationships/image" Target="../media/image60.wmf"/><Relationship Id="rId12" Type="http://schemas.openxmlformats.org/officeDocument/2006/relationships/oleObject" Target="../embeddings/oleObject35.bin"/><Relationship Id="rId13" Type="http://schemas.openxmlformats.org/officeDocument/2006/relationships/image" Target="../media/image61.wmf"/><Relationship Id="rId14" Type="http://schemas.openxmlformats.org/officeDocument/2006/relationships/oleObject" Target="../embeddings/oleObject36.bin"/><Relationship Id="rId15" Type="http://schemas.openxmlformats.org/officeDocument/2006/relationships/image" Target="../media/image62.wmf"/><Relationship Id="rId16" Type="http://schemas.openxmlformats.org/officeDocument/2006/relationships/oleObject" Target="../embeddings/oleObject37.bin"/><Relationship Id="rId17" Type="http://schemas.openxmlformats.org/officeDocument/2006/relationships/image" Target="../media/image63.wmf"/><Relationship Id="rId18" Type="http://schemas.openxmlformats.org/officeDocument/2006/relationships/oleObject" Target="../embeddings/oleObject38.bin"/><Relationship Id="rId19" Type="http://schemas.openxmlformats.org/officeDocument/2006/relationships/image" Target="../media/image64.wmf"/><Relationship Id="rId1" Type="http://schemas.openxmlformats.org/officeDocument/2006/relationships/vmlDrawing" Target="../drawings/vmlDrawing9.vml"/><Relationship Id="rId2" Type="http://schemas.openxmlformats.org/officeDocument/2006/relationships/slideLayout" Target="../slideLayouts/slideLayout32.xml"/><Relationship Id="rId3" Type="http://schemas.openxmlformats.org/officeDocument/2006/relationships/notesSlide" Target="../notesSlides/notesSlide6.xml"/><Relationship Id="rId4" Type="http://schemas.openxmlformats.org/officeDocument/2006/relationships/oleObject" Target="../embeddings/oleObject31.bin"/><Relationship Id="rId5" Type="http://schemas.openxmlformats.org/officeDocument/2006/relationships/image" Target="../media/image57.wmf"/><Relationship Id="rId6" Type="http://schemas.openxmlformats.org/officeDocument/2006/relationships/oleObject" Target="../embeddings/oleObject32.bin"/><Relationship Id="rId7" Type="http://schemas.openxmlformats.org/officeDocument/2006/relationships/image" Target="../media/image58.wmf"/><Relationship Id="rId8" Type="http://schemas.openxmlformats.org/officeDocument/2006/relationships/oleObject" Target="../embeddings/oleObject33.bin"/><Relationship Id="rId9" Type="http://schemas.openxmlformats.org/officeDocument/2006/relationships/image" Target="../media/image59.wmf"/><Relationship Id="rId10"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5.png"/><Relationship Id="rId3"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6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67.jpg"/></Relationships>
</file>

<file path=ppt/slides/_rels/slide44.x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oleObject" Target="../embeddings/oleObject39.bin"/><Relationship Id="rId5" Type="http://schemas.openxmlformats.org/officeDocument/2006/relationships/image" Target="../media/image68.wmf"/><Relationship Id="rId6" Type="http://schemas.openxmlformats.org/officeDocument/2006/relationships/oleObject" Target="../embeddings/oleObject40.bin"/><Relationship Id="rId7" Type="http://schemas.openxmlformats.org/officeDocument/2006/relationships/image" Target="../media/image69.wmf"/><Relationship Id="rId1" Type="http://schemas.openxmlformats.org/officeDocument/2006/relationships/vmlDrawing" Target="../drawings/vmlDrawing10.vml"/><Relationship Id="rId2"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6.xml"/><Relationship Id="rId2" Type="http://schemas.openxmlformats.org/officeDocument/2006/relationships/image" Target="../media/image7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7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7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0.wmf"/><Relationship Id="rId6" Type="http://schemas.openxmlformats.org/officeDocument/2006/relationships/oleObject" Target="../embeddings/oleObject2.bin"/><Relationship Id="rId7" Type="http://schemas.openxmlformats.org/officeDocument/2006/relationships/image" Target="../media/image11.wmf"/><Relationship Id="rId8" Type="http://schemas.openxmlformats.org/officeDocument/2006/relationships/oleObject" Target="../embeddings/oleObject3.bin"/><Relationship Id="rId9" Type="http://schemas.openxmlformats.org/officeDocument/2006/relationships/image" Target="../media/image12.wmf"/><Relationship Id="rId1" Type="http://schemas.openxmlformats.org/officeDocument/2006/relationships/vmlDrawing" Target="../drawings/vmlDrawing1.vml"/><Relationship Id="rId2"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76.wmf"/><Relationship Id="rId5" Type="http://schemas.openxmlformats.org/officeDocument/2006/relationships/oleObject" Target="../embeddings/oleObject42.bin"/><Relationship Id="rId6" Type="http://schemas.openxmlformats.org/officeDocument/2006/relationships/image" Target="../media/image77.wmf"/><Relationship Id="rId1" Type="http://schemas.openxmlformats.org/officeDocument/2006/relationships/vmlDrawing" Target="../drawings/vmlDrawing11.vml"/><Relationship Id="rId2"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3.bin"/><Relationship Id="rId5" Type="http://schemas.openxmlformats.org/officeDocument/2006/relationships/image" Target="../media/image78.wmf"/><Relationship Id="rId6" Type="http://schemas.openxmlformats.org/officeDocument/2006/relationships/oleObject" Target="../embeddings/oleObject44.bin"/><Relationship Id="rId7" Type="http://schemas.openxmlformats.org/officeDocument/2006/relationships/image" Target="../media/image79.wmf"/><Relationship Id="rId8" Type="http://schemas.openxmlformats.org/officeDocument/2006/relationships/oleObject" Target="../embeddings/oleObject45.bin"/><Relationship Id="rId9" Type="http://schemas.openxmlformats.org/officeDocument/2006/relationships/image" Target="../media/image80.wmf"/><Relationship Id="rId1" Type="http://schemas.openxmlformats.org/officeDocument/2006/relationships/vmlDrawing" Target="../drawings/vmlDrawing12.vml"/><Relationship Id="rId2"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1" Type="http://schemas.openxmlformats.org/officeDocument/2006/relationships/image" Target="../media/image84.wmf"/><Relationship Id="rId12" Type="http://schemas.openxmlformats.org/officeDocument/2006/relationships/oleObject" Target="../embeddings/oleObject50.bin"/><Relationship Id="rId13" Type="http://schemas.openxmlformats.org/officeDocument/2006/relationships/image" Target="../media/image85.wmf"/><Relationship Id="rId1" Type="http://schemas.openxmlformats.org/officeDocument/2006/relationships/vmlDrawing" Target="../drawings/vmlDrawing13.vml"/><Relationship Id="rId2" Type="http://schemas.openxmlformats.org/officeDocument/2006/relationships/slideLayout" Target="../slideLayouts/slideLayout32.xml"/><Relationship Id="rId3" Type="http://schemas.openxmlformats.org/officeDocument/2006/relationships/notesSlide" Target="../notesSlides/notesSlide8.xml"/><Relationship Id="rId4" Type="http://schemas.openxmlformats.org/officeDocument/2006/relationships/oleObject" Target="../embeddings/oleObject46.bin"/><Relationship Id="rId5" Type="http://schemas.openxmlformats.org/officeDocument/2006/relationships/image" Target="../media/image81.wmf"/><Relationship Id="rId6" Type="http://schemas.openxmlformats.org/officeDocument/2006/relationships/oleObject" Target="../embeddings/oleObject47.bin"/><Relationship Id="rId7" Type="http://schemas.openxmlformats.org/officeDocument/2006/relationships/image" Target="../media/image82.wmf"/><Relationship Id="rId8" Type="http://schemas.openxmlformats.org/officeDocument/2006/relationships/oleObject" Target="../embeddings/oleObject48.bin"/><Relationship Id="rId9" Type="http://schemas.openxmlformats.org/officeDocument/2006/relationships/image" Target="../media/image83.wmf"/><Relationship Id="rId10" Type="http://schemas.openxmlformats.org/officeDocument/2006/relationships/oleObject" Target="../embeddings/oleObject49.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51.bin"/><Relationship Id="rId5" Type="http://schemas.openxmlformats.org/officeDocument/2006/relationships/image" Target="../media/image86.wmf"/><Relationship Id="rId6" Type="http://schemas.openxmlformats.org/officeDocument/2006/relationships/oleObject" Target="../embeddings/oleObject52.bin"/><Relationship Id="rId7" Type="http://schemas.openxmlformats.org/officeDocument/2006/relationships/image" Target="../media/image87.wmf"/><Relationship Id="rId8" Type="http://schemas.openxmlformats.org/officeDocument/2006/relationships/oleObject" Target="../embeddings/oleObject53.bin"/><Relationship Id="rId9" Type="http://schemas.openxmlformats.org/officeDocument/2006/relationships/image" Target="../media/image88.wmf"/><Relationship Id="rId1" Type="http://schemas.openxmlformats.org/officeDocument/2006/relationships/vmlDrawing" Target="../drawings/vmlDrawing14.vml"/><Relationship Id="rId2"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11" Type="http://schemas.openxmlformats.org/officeDocument/2006/relationships/oleObject" Target="../embeddings/oleObject58.bin"/><Relationship Id="rId12" Type="http://schemas.openxmlformats.org/officeDocument/2006/relationships/image" Target="../media/image93.wmf"/><Relationship Id="rId13" Type="http://schemas.openxmlformats.org/officeDocument/2006/relationships/oleObject" Target="../embeddings/oleObject59.bin"/><Relationship Id="rId14" Type="http://schemas.openxmlformats.org/officeDocument/2006/relationships/image" Target="../media/image94.wmf"/><Relationship Id="rId15" Type="http://schemas.openxmlformats.org/officeDocument/2006/relationships/oleObject" Target="../embeddings/oleObject60.bin"/><Relationship Id="rId16" Type="http://schemas.openxmlformats.org/officeDocument/2006/relationships/image" Target="../media/image95.wmf"/><Relationship Id="rId17" Type="http://schemas.openxmlformats.org/officeDocument/2006/relationships/oleObject" Target="../embeddings/oleObject61.bin"/><Relationship Id="rId18" Type="http://schemas.openxmlformats.org/officeDocument/2006/relationships/image" Target="../media/image96.wmf"/><Relationship Id="rId19" Type="http://schemas.openxmlformats.org/officeDocument/2006/relationships/image" Target="../media/image97.png"/><Relationship Id="rId1" Type="http://schemas.openxmlformats.org/officeDocument/2006/relationships/vmlDrawing" Target="../drawings/vmlDrawing15.vml"/><Relationship Id="rId2" Type="http://schemas.openxmlformats.org/officeDocument/2006/relationships/slideLayout" Target="../slideLayouts/slideLayout32.xml"/><Relationship Id="rId3" Type="http://schemas.openxmlformats.org/officeDocument/2006/relationships/oleObject" Target="../embeddings/oleObject54.bin"/><Relationship Id="rId4" Type="http://schemas.openxmlformats.org/officeDocument/2006/relationships/image" Target="../media/image89.wmf"/><Relationship Id="rId5" Type="http://schemas.openxmlformats.org/officeDocument/2006/relationships/oleObject" Target="../embeddings/oleObject55.bin"/><Relationship Id="rId6" Type="http://schemas.openxmlformats.org/officeDocument/2006/relationships/image" Target="../media/image90.wmf"/><Relationship Id="rId7" Type="http://schemas.openxmlformats.org/officeDocument/2006/relationships/oleObject" Target="../embeddings/oleObject56.bin"/><Relationship Id="rId8" Type="http://schemas.openxmlformats.org/officeDocument/2006/relationships/image" Target="../media/image91.wmf"/><Relationship Id="rId9" Type="http://schemas.openxmlformats.org/officeDocument/2006/relationships/oleObject" Target="../embeddings/oleObject57.bin"/><Relationship Id="rId10" Type="http://schemas.openxmlformats.org/officeDocument/2006/relationships/image" Target="../media/image92.wmf"/></Relationships>
</file>

<file path=ppt/slides/_rels/slide56.xml.rels><?xml version="1.0" encoding="UTF-8" standalone="yes"?>
<Relationships xmlns="http://schemas.openxmlformats.org/package/2006/relationships"><Relationship Id="rId11" Type="http://schemas.openxmlformats.org/officeDocument/2006/relationships/oleObject" Target="../embeddings/oleObject66.bin"/><Relationship Id="rId12" Type="http://schemas.openxmlformats.org/officeDocument/2006/relationships/image" Target="../media/image102.wmf"/><Relationship Id="rId1" Type="http://schemas.openxmlformats.org/officeDocument/2006/relationships/vmlDrawing" Target="../drawings/vmlDrawing16.vml"/><Relationship Id="rId2" Type="http://schemas.openxmlformats.org/officeDocument/2006/relationships/slideLayout" Target="../slideLayouts/slideLayout32.xml"/><Relationship Id="rId3" Type="http://schemas.openxmlformats.org/officeDocument/2006/relationships/oleObject" Target="../embeddings/oleObject62.bin"/><Relationship Id="rId4" Type="http://schemas.openxmlformats.org/officeDocument/2006/relationships/image" Target="../media/image98.wmf"/><Relationship Id="rId5" Type="http://schemas.openxmlformats.org/officeDocument/2006/relationships/oleObject" Target="../embeddings/oleObject63.bin"/><Relationship Id="rId6" Type="http://schemas.openxmlformats.org/officeDocument/2006/relationships/image" Target="../media/image99.wmf"/><Relationship Id="rId7" Type="http://schemas.openxmlformats.org/officeDocument/2006/relationships/oleObject" Target="../embeddings/oleObject64.bin"/><Relationship Id="rId8" Type="http://schemas.openxmlformats.org/officeDocument/2006/relationships/image" Target="../media/image100.wmf"/><Relationship Id="rId9" Type="http://schemas.openxmlformats.org/officeDocument/2006/relationships/oleObject" Target="../embeddings/oleObject65.bin"/><Relationship Id="rId10" Type="http://schemas.openxmlformats.org/officeDocument/2006/relationships/image" Target="../media/image101.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03.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04.png"/><Relationship Id="rId3" Type="http://schemas.openxmlformats.org/officeDocument/2006/relationships/image" Target="../media/image1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1" Type="http://schemas.openxmlformats.org/officeDocument/2006/relationships/image" Target="../media/image111.png"/><Relationship Id="rId12" Type="http://schemas.openxmlformats.org/officeDocument/2006/relationships/oleObject" Target="../embeddings/oleObject70.bin"/><Relationship Id="rId13" Type="http://schemas.openxmlformats.org/officeDocument/2006/relationships/image" Target="../media/image109.wmf"/><Relationship Id="rId1" Type="http://schemas.openxmlformats.org/officeDocument/2006/relationships/vmlDrawing" Target="../drawings/vmlDrawing17.vml"/><Relationship Id="rId2" Type="http://schemas.openxmlformats.org/officeDocument/2006/relationships/slideLayout" Target="../slideLayouts/slideLayout32.xml"/><Relationship Id="rId3" Type="http://schemas.openxmlformats.org/officeDocument/2006/relationships/notesSlide" Target="../notesSlides/notesSlide10.xml"/><Relationship Id="rId4" Type="http://schemas.openxmlformats.org/officeDocument/2006/relationships/image" Target="../media/image110.wmf"/><Relationship Id="rId5" Type="http://schemas.openxmlformats.org/officeDocument/2006/relationships/oleObject" Target="../embeddings/oleObject67.bin"/><Relationship Id="rId6" Type="http://schemas.openxmlformats.org/officeDocument/2006/relationships/image" Target="../media/image106.wmf"/><Relationship Id="rId7" Type="http://schemas.openxmlformats.org/officeDocument/2006/relationships/oleObject" Target="../embeddings/oleObject68.bin"/><Relationship Id="rId8" Type="http://schemas.openxmlformats.org/officeDocument/2006/relationships/image" Target="../media/image107.wmf"/><Relationship Id="rId9" Type="http://schemas.openxmlformats.org/officeDocument/2006/relationships/oleObject" Target="../embeddings/oleObject69.bin"/><Relationship Id="rId10" Type="http://schemas.openxmlformats.org/officeDocument/2006/relationships/image" Target="../media/image108.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12.png"/></Relationships>
</file>

<file path=ppt/slides/_rels/slide62.xml.rels><?xml version="1.0" encoding="UTF-8" standalone="yes"?>
<Relationships xmlns="http://schemas.openxmlformats.org/package/2006/relationships"><Relationship Id="rId3" Type="http://schemas.openxmlformats.org/officeDocument/2006/relationships/image" Target="../media/image114.wmf"/><Relationship Id="rId4" Type="http://schemas.openxmlformats.org/officeDocument/2006/relationships/image" Target="../media/image115.jpg"/><Relationship Id="rId5" Type="http://schemas.openxmlformats.org/officeDocument/2006/relationships/image" Target="../media/image116.jpeg"/><Relationship Id="rId6" Type="http://schemas.openxmlformats.org/officeDocument/2006/relationships/image" Target="../media/image117.jpeg"/><Relationship Id="rId7" Type="http://schemas.openxmlformats.org/officeDocument/2006/relationships/image" Target="../media/image118.jpeg"/><Relationship Id="rId1" Type="http://schemas.openxmlformats.org/officeDocument/2006/relationships/slideLayout" Target="../slideLayouts/slideLayout32.xml"/><Relationship Id="rId2" Type="http://schemas.openxmlformats.org/officeDocument/2006/relationships/image" Target="../media/image113.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1.bin"/><Relationship Id="rId4" Type="http://schemas.openxmlformats.org/officeDocument/2006/relationships/image" Target="../media/image119.wmf"/><Relationship Id="rId5" Type="http://schemas.openxmlformats.org/officeDocument/2006/relationships/image" Target="../media/image120.wmf"/><Relationship Id="rId1" Type="http://schemas.openxmlformats.org/officeDocument/2006/relationships/vmlDrawing" Target="../drawings/vmlDrawing18.vml"/><Relationship Id="rId2"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2.bin"/><Relationship Id="rId4" Type="http://schemas.openxmlformats.org/officeDocument/2006/relationships/image" Target="../media/image119.wmf"/><Relationship Id="rId5" Type="http://schemas.openxmlformats.org/officeDocument/2006/relationships/image" Target="../media/image121.wmf"/><Relationship Id="rId1" Type="http://schemas.openxmlformats.org/officeDocument/2006/relationships/vmlDrawing" Target="../drawings/vmlDrawing19.vml"/><Relationship Id="rId2"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3" Type="http://schemas.openxmlformats.org/officeDocument/2006/relationships/image" Target="../media/image122.wmf"/><Relationship Id="rId4" Type="http://schemas.openxmlformats.org/officeDocument/2006/relationships/oleObject" Target="../embeddings/oleObject73.bin"/><Relationship Id="rId5" Type="http://schemas.openxmlformats.org/officeDocument/2006/relationships/image" Target="../media/image119.wmf"/><Relationship Id="rId1" Type="http://schemas.openxmlformats.org/officeDocument/2006/relationships/vmlDrawing" Target="../drawings/vmlDrawing20.vml"/><Relationship Id="rId2"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2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2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2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3.wmf"/><Relationship Id="rId5" Type="http://schemas.openxmlformats.org/officeDocument/2006/relationships/oleObject" Target="../embeddings/oleObject5.bin"/><Relationship Id="rId6" Type="http://schemas.openxmlformats.org/officeDocument/2006/relationships/image" Target="../media/image14.wmf"/><Relationship Id="rId1" Type="http://schemas.openxmlformats.org/officeDocument/2006/relationships/vmlDrawing" Target="../drawings/vmlDrawing2.vml"/><Relationship Id="rId2"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 Type="http://schemas.openxmlformats.org/officeDocument/2006/relationships/vmlDrawing" Target="../drawings/vmlDrawing3.vml"/><Relationship Id="rId2" Type="http://schemas.openxmlformats.org/officeDocument/2006/relationships/slideLayout" Target="../slideLayouts/slideLayout32.xml"/><Relationship Id="rId3" Type="http://schemas.openxmlformats.org/officeDocument/2006/relationships/oleObject" Target="../embeddings/oleObject6.bin"/><Relationship Id="rId4" Type="http://schemas.openxmlformats.org/officeDocument/2006/relationships/image" Target="../media/image15.wmf"/><Relationship Id="rId5" Type="http://schemas.openxmlformats.org/officeDocument/2006/relationships/oleObject" Target="../embeddings/oleObject7.bin"/><Relationship Id="rId6" Type="http://schemas.openxmlformats.org/officeDocument/2006/relationships/image" Target="../media/image16.wmf"/><Relationship Id="rId7" Type="http://schemas.openxmlformats.org/officeDocument/2006/relationships/oleObject" Target="../embeddings/oleObject8.bin"/><Relationship Id="rId8" Type="http://schemas.openxmlformats.org/officeDocument/2006/relationships/image" Target="../media/image17.wmf"/><Relationship Id="rId9" Type="http://schemas.openxmlformats.org/officeDocument/2006/relationships/oleObject" Target="../embeddings/oleObject9.bin"/><Relationship Id="rId10" Type="http://schemas.openxmlformats.org/officeDocument/2006/relationships/image" Target="../media/image18.w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3.bin"/><Relationship Id="rId20" Type="http://schemas.openxmlformats.org/officeDocument/2006/relationships/image" Target="../media/image28.png"/><Relationship Id="rId10" Type="http://schemas.openxmlformats.org/officeDocument/2006/relationships/image" Target="../media/image22.wmf"/><Relationship Id="rId11" Type="http://schemas.openxmlformats.org/officeDocument/2006/relationships/oleObject" Target="../embeddings/oleObject14.bin"/><Relationship Id="rId12" Type="http://schemas.openxmlformats.org/officeDocument/2006/relationships/image" Target="../media/image23.wmf"/><Relationship Id="rId13" Type="http://schemas.openxmlformats.org/officeDocument/2006/relationships/oleObject" Target="../embeddings/oleObject15.bin"/><Relationship Id="rId14" Type="http://schemas.openxmlformats.org/officeDocument/2006/relationships/image" Target="../media/image24.wmf"/><Relationship Id="rId15" Type="http://schemas.openxmlformats.org/officeDocument/2006/relationships/image" Target="../media/image27.png"/><Relationship Id="rId16" Type="http://schemas.openxmlformats.org/officeDocument/2006/relationships/oleObject" Target="../embeddings/oleObject16.bin"/><Relationship Id="rId17" Type="http://schemas.openxmlformats.org/officeDocument/2006/relationships/image" Target="../media/image25.wmf"/><Relationship Id="rId18" Type="http://schemas.openxmlformats.org/officeDocument/2006/relationships/oleObject" Target="../embeddings/oleObject17.bin"/><Relationship Id="rId19" Type="http://schemas.openxmlformats.org/officeDocument/2006/relationships/image" Target="../media/image26.wmf"/><Relationship Id="rId1" Type="http://schemas.openxmlformats.org/officeDocument/2006/relationships/vmlDrawing" Target="../drawings/vmlDrawing4.vml"/><Relationship Id="rId2" Type="http://schemas.openxmlformats.org/officeDocument/2006/relationships/slideLayout" Target="../slideLayouts/slideLayout32.xml"/><Relationship Id="rId3" Type="http://schemas.openxmlformats.org/officeDocument/2006/relationships/oleObject" Target="../embeddings/oleObject10.bin"/><Relationship Id="rId4" Type="http://schemas.openxmlformats.org/officeDocument/2006/relationships/image" Target="../media/image19.wmf"/><Relationship Id="rId5" Type="http://schemas.openxmlformats.org/officeDocument/2006/relationships/oleObject" Target="../embeddings/oleObject11.bin"/><Relationship Id="rId6" Type="http://schemas.openxmlformats.org/officeDocument/2006/relationships/image" Target="../media/image20.wmf"/><Relationship Id="rId7" Type="http://schemas.openxmlformats.org/officeDocument/2006/relationships/oleObject" Target="../embeddings/oleObject12.bin"/><Relationship Id="rId8"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051" name="WordArt 4"/>
          <p:cNvSpPr>
            <a:spLocks noChangeArrowheads="1" noChangeShapeType="1" noTextEdit="1"/>
          </p:cNvSpPr>
          <p:nvPr/>
        </p:nvSpPr>
        <p:spPr bwMode="auto">
          <a:xfrm>
            <a:off x="1524000" y="1143000"/>
            <a:ext cx="7902575" cy="3276600"/>
          </a:xfrm>
          <a:prstGeom prst="rect">
            <a:avLst/>
          </a:prstGeom>
        </p:spPr>
        <p:txBody>
          <a:bodyPr wrap="none" fromWordArt="1">
            <a:prstTxWarp prst="textDeflateBottom">
              <a:avLst>
                <a:gd name="adj" fmla="val 76472"/>
              </a:avLst>
            </a:prstTxWarp>
            <a:scene3d>
              <a:camera prst="legacyPerspectiveFront">
                <a:rot lat="19799986" lon="19439992" rev="0"/>
              </a:camera>
              <a:lightRig rig="legacyNormal2" dir="t"/>
            </a:scene3d>
            <a:sp3d extrusionH="354000" prstMaterial="legacyMatte">
              <a:extrusionClr>
                <a:srgbClr val="939676"/>
              </a:extrusionClr>
            </a:sp3d>
          </a:bodyPr>
          <a:lstStyle/>
          <a:p>
            <a:pPr algn="ctr">
              <a:defRPr/>
            </a:pPr>
            <a:r>
              <a:rPr lang="en-US" sz="7200" i="1" kern="10" dirty="0" smtClean="0">
                <a:ln w="9525">
                  <a:round/>
                  <a:headEnd/>
                  <a:tailEnd/>
                </a:ln>
                <a:gradFill rotWithShape="1">
                  <a:gsLst>
                    <a:gs pos="0">
                      <a:srgbClr val="707070"/>
                    </a:gs>
                    <a:gs pos="50000">
                      <a:srgbClr val="FFFFFF"/>
                    </a:gs>
                    <a:gs pos="100000">
                      <a:srgbClr val="707070"/>
                    </a:gs>
                  </a:gsLst>
                  <a:lin ang="2700000" scaled="1"/>
                </a:gradFill>
                <a:latin typeface="Impact" pitchFamily="34" charset="0"/>
                <a:cs typeface="Times New Roman" pitchFamily="18" charset="0"/>
              </a:rPr>
              <a:t>Status Report of the </a:t>
            </a:r>
          </a:p>
          <a:p>
            <a:pPr algn="ctr">
              <a:defRPr/>
            </a:pPr>
            <a:r>
              <a:rPr lang="en-US" sz="7200" i="1" kern="10" dirty="0" smtClean="0">
                <a:ln w="9525">
                  <a:round/>
                  <a:headEnd/>
                  <a:tailEnd/>
                </a:ln>
                <a:gradFill rotWithShape="1">
                  <a:gsLst>
                    <a:gs pos="0">
                      <a:srgbClr val="707070"/>
                    </a:gs>
                    <a:gs pos="50000">
                      <a:srgbClr val="FFFFFF"/>
                    </a:gs>
                    <a:gs pos="100000">
                      <a:srgbClr val="707070"/>
                    </a:gs>
                  </a:gsLst>
                  <a:lin ang="2700000" scaled="1"/>
                </a:gradFill>
                <a:latin typeface="Impact" pitchFamily="34" charset="0"/>
                <a:cs typeface="Times New Roman" pitchFamily="18" charset="0"/>
              </a:rPr>
              <a:t>DIRAC Experiment - PS 212</a:t>
            </a:r>
            <a:endParaRPr lang="en-US" sz="7200" kern="10" dirty="0">
              <a:ln w="9525">
                <a:round/>
                <a:headEnd/>
                <a:tailEnd/>
              </a:ln>
              <a:gradFill rotWithShape="1">
                <a:gsLst>
                  <a:gs pos="0">
                    <a:srgbClr val="707070"/>
                  </a:gs>
                  <a:gs pos="50000">
                    <a:srgbClr val="FFFFFF"/>
                  </a:gs>
                  <a:gs pos="100000">
                    <a:srgbClr val="707070"/>
                  </a:gs>
                </a:gsLst>
                <a:lin ang="2700000" scaled="1"/>
              </a:gradFill>
              <a:latin typeface="Impact" pitchFamily="34" charset="0"/>
              <a:cs typeface="Times New Roman" pitchFamily="18" charset="0"/>
            </a:endParaRPr>
          </a:p>
        </p:txBody>
      </p:sp>
      <p:sp>
        <p:nvSpPr>
          <p:cNvPr id="16387" name="WordArt 4"/>
          <p:cNvSpPr>
            <a:spLocks noChangeArrowheads="1" noChangeShapeType="1" noTextEdit="1"/>
          </p:cNvSpPr>
          <p:nvPr/>
        </p:nvSpPr>
        <p:spPr bwMode="auto">
          <a:xfrm>
            <a:off x="1676400" y="5943600"/>
            <a:ext cx="5410200" cy="304800"/>
          </a:xfrm>
          <a:prstGeom prst="rect">
            <a:avLst/>
          </a:prstGeom>
        </p:spPr>
        <p:txBody>
          <a:bodyPr wrap="none" fromWordArt="1">
            <a:prstTxWarp prst="textDeflateBottom">
              <a:avLst>
                <a:gd name="adj" fmla="val 100000"/>
              </a:avLst>
            </a:prstTxWarp>
          </a:bodyPr>
          <a:lstStyle/>
          <a:p>
            <a:pPr algn="ctr"/>
            <a:r>
              <a:rPr lang="en-US" sz="7200" b="1" kern="10" dirty="0" smtClean="0">
                <a:ln w="10541">
                  <a:solidFill>
                    <a:srgbClr val="7D7D7D"/>
                  </a:solidFill>
                  <a:round/>
                  <a:headEnd/>
                  <a:tailEnd/>
                </a:ln>
                <a:solidFill>
                  <a:srgbClr val="7030A0"/>
                </a:solidFill>
                <a:latin typeface="Gungsuh"/>
                <a:ea typeface="Gungsuh"/>
              </a:rPr>
              <a:t>SPSC</a:t>
            </a:r>
            <a:r>
              <a:rPr lang="ro-RO" sz="7200" b="1" kern="10" dirty="0" smtClean="0">
                <a:ln w="10541">
                  <a:solidFill>
                    <a:srgbClr val="7D7D7D"/>
                  </a:solidFill>
                  <a:round/>
                  <a:headEnd/>
                  <a:tailEnd/>
                </a:ln>
                <a:solidFill>
                  <a:srgbClr val="7030A0"/>
                </a:solidFill>
                <a:latin typeface="Gungsuh"/>
                <a:ea typeface="Gungsuh"/>
              </a:rPr>
              <a:t> – </a:t>
            </a:r>
            <a:r>
              <a:rPr lang="en-US" sz="7200" b="1" kern="10" dirty="0" smtClean="0">
                <a:ln w="10541">
                  <a:solidFill>
                    <a:srgbClr val="7D7D7D"/>
                  </a:solidFill>
                  <a:round/>
                  <a:headEnd/>
                  <a:tailEnd/>
                </a:ln>
                <a:solidFill>
                  <a:srgbClr val="7030A0"/>
                </a:solidFill>
                <a:latin typeface="Gungsuh"/>
                <a:ea typeface="Gungsuh"/>
              </a:rPr>
              <a:t>20 Octo</a:t>
            </a:r>
            <a:r>
              <a:rPr lang="ro-RO" sz="7200" b="1" kern="10" dirty="0" smtClean="0">
                <a:ln w="10541">
                  <a:solidFill>
                    <a:srgbClr val="7D7D7D"/>
                  </a:solidFill>
                  <a:round/>
                  <a:headEnd/>
                  <a:tailEnd/>
                </a:ln>
                <a:solidFill>
                  <a:srgbClr val="7030A0"/>
                </a:solidFill>
                <a:latin typeface="Gungsuh"/>
                <a:ea typeface="Gungsuh"/>
              </a:rPr>
              <a:t>ber 201</a:t>
            </a:r>
            <a:r>
              <a:rPr lang="en-US" sz="7200" b="1" kern="10" dirty="0" smtClean="0">
                <a:ln w="10541">
                  <a:solidFill>
                    <a:srgbClr val="7D7D7D"/>
                  </a:solidFill>
                  <a:round/>
                  <a:headEnd/>
                  <a:tailEnd/>
                </a:ln>
                <a:solidFill>
                  <a:srgbClr val="7030A0"/>
                </a:solidFill>
                <a:latin typeface="Gungsuh"/>
                <a:ea typeface="Gungsuh"/>
              </a:rPr>
              <a:t>5</a:t>
            </a:r>
            <a:endParaRPr lang="ro-RO" sz="7200" b="1" kern="10" dirty="0">
              <a:ln w="10541">
                <a:solidFill>
                  <a:srgbClr val="7D7D7D"/>
                </a:solidFill>
                <a:round/>
                <a:headEnd/>
                <a:tailEnd/>
              </a:ln>
              <a:solidFill>
                <a:srgbClr val="7030A0"/>
              </a:solidFill>
              <a:latin typeface="Gungsuh"/>
              <a:ea typeface="Gungsuh"/>
            </a:endParaRPr>
          </a:p>
        </p:txBody>
      </p:sp>
      <p:sp>
        <p:nvSpPr>
          <p:cNvPr id="5" name="WordArt 4"/>
          <p:cNvSpPr>
            <a:spLocks noChangeArrowheads="1" noChangeShapeType="1" noTextEdit="1"/>
          </p:cNvSpPr>
          <p:nvPr/>
        </p:nvSpPr>
        <p:spPr bwMode="auto">
          <a:xfrm>
            <a:off x="1905000" y="4724400"/>
            <a:ext cx="4800600" cy="609600"/>
          </a:xfrm>
          <a:prstGeom prst="rect">
            <a:avLst/>
          </a:prstGeom>
        </p:spPr>
        <p:txBody>
          <a:bodyPr wrap="none" fromWordArt="1">
            <a:prstTxWarp prst="textDeflateBottom">
              <a:avLst>
                <a:gd name="adj" fmla="val 100000"/>
              </a:avLst>
            </a:prstTxWarp>
          </a:bodyPr>
          <a:lstStyle/>
          <a:p>
            <a:pPr algn="ctr"/>
            <a:r>
              <a:rPr lang="en-US" sz="7200" b="1" kern="10" dirty="0" smtClean="0">
                <a:ln w="10541">
                  <a:solidFill>
                    <a:srgbClr val="7D7D7D"/>
                  </a:solidFill>
                  <a:round/>
                  <a:headEnd/>
                  <a:tailEnd/>
                </a:ln>
                <a:solidFill>
                  <a:schemeClr val="accent2">
                    <a:lumMod val="75000"/>
                  </a:schemeClr>
                </a:solidFill>
                <a:latin typeface="Gungsuh"/>
                <a:ea typeface="Gungsuh"/>
              </a:rPr>
              <a:t>L. </a:t>
            </a:r>
            <a:r>
              <a:rPr lang="ro-RO" sz="7200" b="1" kern="10" smtClean="0">
                <a:ln w="10541">
                  <a:solidFill>
                    <a:srgbClr val="7D7D7D"/>
                  </a:solidFill>
                  <a:round/>
                  <a:headEnd/>
                  <a:tailEnd/>
                </a:ln>
                <a:solidFill>
                  <a:schemeClr val="accent2">
                    <a:lumMod val="75000"/>
                  </a:schemeClr>
                </a:solidFill>
                <a:latin typeface="Gungsuh"/>
                <a:ea typeface="Gungsuh"/>
              </a:rPr>
              <a:t>Nemenov (</a:t>
            </a:r>
            <a:r>
              <a:rPr lang="en-US" sz="7200" b="1" kern="10" smtClean="0">
                <a:ln w="10541">
                  <a:solidFill>
                    <a:srgbClr val="7D7D7D"/>
                  </a:solidFill>
                  <a:round/>
                  <a:headEnd/>
                  <a:tailEnd/>
                </a:ln>
                <a:solidFill>
                  <a:schemeClr val="accent2">
                    <a:lumMod val="75000"/>
                  </a:schemeClr>
                </a:solidFill>
                <a:latin typeface="Gungsuh"/>
                <a:ea typeface="Gungsuh"/>
              </a:rPr>
              <a:t>JINR</a:t>
            </a:r>
            <a:r>
              <a:rPr lang="en-US" sz="7200" b="1" kern="10" dirty="0" smtClean="0">
                <a:ln w="10541">
                  <a:solidFill>
                    <a:srgbClr val="7D7D7D"/>
                  </a:solidFill>
                  <a:round/>
                  <a:headEnd/>
                  <a:tailEnd/>
                </a:ln>
                <a:solidFill>
                  <a:schemeClr val="accent2">
                    <a:lumMod val="75000"/>
                  </a:schemeClr>
                </a:solidFill>
                <a:latin typeface="Gungsuh"/>
                <a:ea typeface="Gungsuh"/>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8839200" cy="4832092"/>
          </a:xfrm>
          <a:prstGeom prst="rect">
            <a:avLst/>
          </a:prstGeom>
        </p:spPr>
        <p:txBody>
          <a:bodyPr wrap="square">
            <a:spAutoFit/>
          </a:bodyPr>
          <a:lstStyle/>
          <a:p>
            <a:pPr marL="457200" lvl="0" indent="-457200">
              <a:buFont typeface="+mj-lt"/>
              <a:buAutoNum type="arabicPeriod"/>
            </a:pPr>
            <a:r>
              <a:rPr lang="en-US" sz="2800" dirty="0" smtClean="0">
                <a:solidFill>
                  <a:srgbClr val="00B050"/>
                </a:solidFill>
                <a:latin typeface="Times New Roman" pitchFamily="18" charset="0"/>
                <a:cs typeface="Times New Roman" pitchFamily="18" charset="0"/>
              </a:rPr>
              <a:t>Paper </a:t>
            </a:r>
            <a:r>
              <a:rPr lang="en-US" sz="2800" dirty="0">
                <a:solidFill>
                  <a:srgbClr val="00B050"/>
                </a:solidFill>
                <a:latin typeface="Times New Roman" panose="02020603050405020304" pitchFamily="18" charset="0"/>
                <a:cs typeface="Times New Roman" panose="02020603050405020304" pitchFamily="18" charset="0"/>
              </a:rPr>
              <a:t>“First observation of long-lived π</a:t>
            </a:r>
            <a:r>
              <a:rPr lang="en-US" sz="2800" baseline="30000" dirty="0">
                <a:solidFill>
                  <a:srgbClr val="00B050"/>
                </a:solidFill>
                <a:latin typeface="Times New Roman" panose="02020603050405020304" pitchFamily="18" charset="0"/>
                <a:cs typeface="Times New Roman" panose="02020603050405020304" pitchFamily="18" charset="0"/>
              </a:rPr>
              <a:t>+</a:t>
            </a:r>
            <a:r>
              <a:rPr lang="en-US" sz="2800" dirty="0">
                <a:solidFill>
                  <a:srgbClr val="00B050"/>
                </a:solidFill>
                <a:latin typeface="Times New Roman" panose="02020603050405020304" pitchFamily="18" charset="0"/>
                <a:cs typeface="Times New Roman" panose="02020603050405020304" pitchFamily="18" charset="0"/>
              </a:rPr>
              <a:t>π</a:t>
            </a:r>
            <a:r>
              <a:rPr lang="en-US" sz="2800" b="1" baseline="30000" dirty="0">
                <a:solidFill>
                  <a:srgbClr val="00B050"/>
                </a:solidFill>
                <a:latin typeface="Times New Roman" panose="02020603050405020304" pitchFamily="18" charset="0"/>
                <a:cs typeface="Times New Roman" panose="02020603050405020304" pitchFamily="18" charset="0"/>
              </a:rPr>
              <a:t>−</a:t>
            </a:r>
            <a:r>
              <a:rPr lang="en-US" sz="2800" b="1" dirty="0">
                <a:solidFill>
                  <a:srgbClr val="00B050"/>
                </a:solidFill>
                <a:latin typeface="Times New Roman" pitchFamily="18" charset="0"/>
                <a:cs typeface="Times New Roman" pitchFamily="18" charset="0"/>
              </a:rPr>
              <a:t> </a:t>
            </a:r>
            <a:r>
              <a:rPr lang="en-US" sz="2800" dirty="0">
                <a:solidFill>
                  <a:srgbClr val="00B050"/>
                </a:solidFill>
                <a:latin typeface="Times New Roman" pitchFamily="18" charset="0"/>
                <a:cs typeface="Times New Roman" pitchFamily="18" charset="0"/>
              </a:rPr>
              <a:t>atoms” </a:t>
            </a:r>
            <a:r>
              <a:rPr lang="en-US" sz="2800" dirty="0">
                <a:solidFill>
                  <a:srgbClr val="FF0000"/>
                </a:solidFill>
                <a:latin typeface="Times New Roman" pitchFamily="18" charset="0"/>
                <a:cs typeface="Times New Roman" pitchFamily="18" charset="0"/>
              </a:rPr>
              <a:t>accepted</a:t>
            </a:r>
            <a:r>
              <a:rPr lang="en-US" sz="2800" dirty="0">
                <a:solidFill>
                  <a:srgbClr val="00B050"/>
                </a:solidFill>
                <a:latin typeface="Times New Roman" pitchFamily="18" charset="0"/>
                <a:cs typeface="Times New Roman" pitchFamily="18" charset="0"/>
              </a:rPr>
              <a:t> for publication in Physics</a:t>
            </a:r>
            <a:r>
              <a:rPr lang="en-US" sz="2800" b="1" dirty="0">
                <a:solidFill>
                  <a:srgbClr val="00B050"/>
                </a:solidFill>
                <a:latin typeface="Times New Roman" pitchFamily="18" charset="0"/>
                <a:cs typeface="Times New Roman" pitchFamily="18" charset="0"/>
              </a:rPr>
              <a:t> </a:t>
            </a:r>
            <a:r>
              <a:rPr lang="en-US" sz="2800" dirty="0">
                <a:solidFill>
                  <a:srgbClr val="00B050"/>
                </a:solidFill>
                <a:latin typeface="Times New Roman" pitchFamily="18" charset="0"/>
                <a:cs typeface="Times New Roman" pitchFamily="18" charset="0"/>
              </a:rPr>
              <a:t>Letters B</a:t>
            </a:r>
            <a:r>
              <a:rPr lang="en-US" sz="2800" dirty="0" smtClean="0">
                <a:solidFill>
                  <a:srgbClr val="00B050"/>
                </a:solidFill>
                <a:latin typeface="Times New Roman" pitchFamily="18" charset="0"/>
                <a:cs typeface="Times New Roman" pitchFamily="18" charset="0"/>
              </a:rPr>
              <a:t>.</a:t>
            </a:r>
          </a:p>
          <a:p>
            <a:pPr marL="449263"/>
            <a:r>
              <a:rPr lang="en-US" sz="2800" dirty="0">
                <a:solidFill>
                  <a:srgbClr val="00B050"/>
                </a:solidFill>
                <a:latin typeface="Times New Roman" panose="02020603050405020304" pitchFamily="18" charset="0"/>
                <a:cs typeface="Times New Roman" panose="02020603050405020304" pitchFamily="18" charset="0"/>
              </a:rPr>
              <a:t>The number of atomic pairs from long-lived π</a:t>
            </a:r>
            <a:r>
              <a:rPr lang="en-US" sz="2800" baseline="30000" dirty="0">
                <a:solidFill>
                  <a:srgbClr val="00B050"/>
                </a:solidFill>
                <a:latin typeface="Times New Roman" panose="02020603050405020304" pitchFamily="18" charset="0"/>
                <a:cs typeface="Times New Roman" panose="02020603050405020304" pitchFamily="18" charset="0"/>
              </a:rPr>
              <a:t>+</a:t>
            </a:r>
            <a:r>
              <a:rPr lang="en-US" sz="2800" dirty="0">
                <a:solidFill>
                  <a:srgbClr val="00B050"/>
                </a:solidFill>
                <a:latin typeface="Times New Roman" panose="02020603050405020304" pitchFamily="18" charset="0"/>
                <a:cs typeface="Times New Roman" panose="02020603050405020304" pitchFamily="18" charset="0"/>
              </a:rPr>
              <a:t>π</a:t>
            </a:r>
            <a:r>
              <a:rPr lang="en-US" sz="2800" b="1" baseline="30000" dirty="0">
                <a:solidFill>
                  <a:srgbClr val="00B050"/>
                </a:solidFill>
                <a:latin typeface="Times New Roman" panose="02020603050405020304" pitchFamily="18" charset="0"/>
                <a:cs typeface="Times New Roman" panose="02020603050405020304" pitchFamily="18" charset="0"/>
              </a:rPr>
              <a:t>−</a:t>
            </a:r>
            <a:r>
              <a:rPr lang="en-US" sz="2800" b="1" dirty="0">
                <a:solidFill>
                  <a:srgbClr val="00B050"/>
                </a:solidFill>
                <a:latin typeface="Times New Roman" pitchFamily="18" charset="0"/>
                <a:cs typeface="Times New Roman" pitchFamily="18" charset="0"/>
              </a:rPr>
              <a:t> </a:t>
            </a:r>
            <a:r>
              <a:rPr lang="en-US" sz="2800" dirty="0">
                <a:solidFill>
                  <a:srgbClr val="00B050"/>
                </a:solidFill>
                <a:latin typeface="Times New Roman" pitchFamily="18" charset="0"/>
                <a:cs typeface="Times New Roman" pitchFamily="18" charset="0"/>
              </a:rPr>
              <a:t>atoms breakup in the Pt </a:t>
            </a:r>
            <a:r>
              <a:rPr lang="en-US" sz="2800" dirty="0" smtClean="0">
                <a:solidFill>
                  <a:srgbClr val="00B050"/>
                </a:solidFill>
                <a:latin typeface="Times New Roman" pitchFamily="18" charset="0"/>
                <a:cs typeface="Times New Roman" pitchFamily="18" charset="0"/>
              </a:rPr>
              <a:t>foil is:</a:t>
            </a:r>
            <a:endParaRPr lang="en-GB" sz="2800" dirty="0">
              <a:solidFill>
                <a:srgbClr val="00B050"/>
              </a:solidFill>
              <a:latin typeface="Times New Roman" pitchFamily="18" charset="0"/>
              <a:cs typeface="Times New Roman" pitchFamily="18" charset="0"/>
            </a:endParaRPr>
          </a:p>
          <a:p>
            <a:r>
              <a:rPr lang="en-GB" sz="2800" i="1" dirty="0" smtClean="0">
                <a:solidFill>
                  <a:srgbClr val="00B050"/>
                </a:solidFill>
                <a:latin typeface="Times New Roman" pitchFamily="18" charset="0"/>
                <a:cs typeface="Times New Roman" pitchFamily="18" charset="0"/>
              </a:rPr>
              <a:t>                  </a:t>
            </a:r>
            <a:r>
              <a:rPr lang="en-US" sz="2800" i="1" dirty="0" err="1" smtClean="0">
                <a:solidFill>
                  <a:srgbClr val="00B050"/>
                </a:solidFill>
                <a:latin typeface="Times New Roman" pitchFamily="18" charset="0"/>
                <a:cs typeface="Times New Roman" pitchFamily="18" charset="0"/>
              </a:rPr>
              <a:t>n</a:t>
            </a:r>
            <a:r>
              <a:rPr lang="en-US" sz="2800" baseline="-25000" dirty="0" err="1" smtClean="0">
                <a:solidFill>
                  <a:srgbClr val="00B050"/>
                </a:solidFill>
                <a:latin typeface="Times New Roman" pitchFamily="18" charset="0"/>
                <a:cs typeface="Times New Roman" pitchFamily="18" charset="0"/>
              </a:rPr>
              <a:t>A</a:t>
            </a:r>
            <a:r>
              <a:rPr lang="en-US" sz="2800" dirty="0" smtClean="0">
                <a:solidFill>
                  <a:srgbClr val="00B050"/>
                </a:solidFill>
                <a:latin typeface="Times New Roman" pitchFamily="18" charset="0"/>
                <a:cs typeface="Times New Roman" pitchFamily="18" charset="0"/>
              </a:rPr>
              <a:t>=436±57|</a:t>
            </a:r>
            <a:r>
              <a:rPr lang="en-US" sz="2800" baseline="-25000" dirty="0" smtClean="0">
                <a:solidFill>
                  <a:srgbClr val="00B050"/>
                </a:solidFill>
                <a:latin typeface="Times New Roman" pitchFamily="18" charset="0"/>
                <a:cs typeface="Times New Roman" pitchFamily="18" charset="0"/>
              </a:rPr>
              <a:t>stat</a:t>
            </a:r>
            <a:r>
              <a:rPr lang="en-US" sz="2800" dirty="0" smtClean="0">
                <a:solidFill>
                  <a:srgbClr val="00B050"/>
                </a:solidFill>
                <a:latin typeface="Times New Roman" pitchFamily="18" charset="0"/>
                <a:cs typeface="Times New Roman" pitchFamily="18" charset="0"/>
              </a:rPr>
              <a:t>±23|</a:t>
            </a:r>
            <a:r>
              <a:rPr lang="en-US" sz="2800" baseline="-25000" dirty="0" smtClean="0">
                <a:solidFill>
                  <a:srgbClr val="00B050"/>
                </a:solidFill>
                <a:latin typeface="Times New Roman" pitchFamily="18" charset="0"/>
                <a:cs typeface="Times New Roman" pitchFamily="18" charset="0"/>
              </a:rPr>
              <a:t>syst</a:t>
            </a:r>
            <a:r>
              <a:rPr lang="en-US" sz="2800" dirty="0" smtClean="0">
                <a:solidFill>
                  <a:srgbClr val="00B050"/>
                </a:solidFill>
                <a:latin typeface="Times New Roman" pitchFamily="18" charset="0"/>
                <a:cs typeface="Times New Roman" pitchFamily="18" charset="0"/>
              </a:rPr>
              <a:t>=436±61|</a:t>
            </a:r>
            <a:r>
              <a:rPr lang="en-US" sz="2800" baseline="-25000" dirty="0" smtClean="0">
                <a:solidFill>
                  <a:srgbClr val="00B050"/>
                </a:solidFill>
                <a:latin typeface="Times New Roman" pitchFamily="18" charset="0"/>
                <a:cs typeface="Times New Roman" pitchFamily="18" charset="0"/>
              </a:rPr>
              <a:t>tot</a:t>
            </a:r>
            <a:r>
              <a:rPr lang="en-US" sz="2800" dirty="0" smtClean="0">
                <a:solidFill>
                  <a:srgbClr val="00B050"/>
                </a:solidFill>
                <a:latin typeface="Times New Roman" pitchFamily="18" charset="0"/>
                <a:cs typeface="Times New Roman"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7.1 σ</a:t>
            </a:r>
            <a:r>
              <a:rPr lang="en-US" sz="2800" dirty="0" smtClean="0">
                <a:solidFill>
                  <a:srgbClr val="00B050"/>
                </a:solidFill>
                <a:latin typeface="Times New Roman" pitchFamily="18" charset="0"/>
                <a:cs typeface="Times New Roman" pitchFamily="18" charset="0"/>
              </a:rPr>
              <a:t>).</a:t>
            </a:r>
            <a:r>
              <a:rPr lang="en-US" sz="2800" b="1" dirty="0" smtClean="0">
                <a:solidFill>
                  <a:srgbClr val="00B050"/>
                </a:solidFill>
                <a:latin typeface="Times New Roman" pitchFamily="18" charset="0"/>
                <a:cs typeface="Times New Roman" pitchFamily="18" charset="0"/>
              </a:rPr>
              <a:t> </a:t>
            </a:r>
            <a:endParaRPr lang="en-GB" sz="2800" dirty="0" smtClean="0">
              <a:solidFill>
                <a:srgbClr val="00B050"/>
              </a:solidFill>
              <a:latin typeface="Times New Roman" pitchFamily="18" charset="0"/>
              <a:cs typeface="Times New Roman" pitchFamily="18" charset="0"/>
            </a:endParaRPr>
          </a:p>
          <a:p>
            <a:pPr marL="457200" indent="-457200">
              <a:buFont typeface="+mj-lt"/>
              <a:buAutoNum type="arabicPeriod" startAt="2"/>
            </a:pPr>
            <a:r>
              <a:rPr lang="en-US" sz="2800" dirty="0" smtClean="0">
                <a:solidFill>
                  <a:srgbClr val="00B050"/>
                </a:solidFill>
                <a:latin typeface="Times New Roman" pitchFamily="18" charset="0"/>
                <a:cs typeface="Times New Roman" pitchFamily="18" charset="0"/>
              </a:rPr>
              <a:t>The </a:t>
            </a:r>
            <a:r>
              <a:rPr lang="en-US" sz="2800" dirty="0">
                <a:solidFill>
                  <a:srgbClr val="00B050"/>
                </a:solidFill>
                <a:latin typeface="Times New Roman" pitchFamily="18" charset="0"/>
                <a:cs typeface="Times New Roman" pitchFamily="18" charset="0"/>
              </a:rPr>
              <a:t>preliminary value of </a:t>
            </a:r>
            <a:r>
              <a:rPr lang="en-US" sz="2800" dirty="0" smtClean="0">
                <a:solidFill>
                  <a:srgbClr val="00B050"/>
                </a:solidFill>
                <a:latin typeface="Times New Roman" pitchFamily="18" charset="0"/>
                <a:cs typeface="Times New Roman" pitchFamily="18" charset="0"/>
              </a:rPr>
              <a:t>the </a:t>
            </a:r>
            <a:r>
              <a:rPr lang="en-US" sz="2800" dirty="0">
                <a:solidFill>
                  <a:srgbClr val="FF0000"/>
                </a:solidFill>
                <a:latin typeface="Times New Roman" panose="02020603050405020304" pitchFamily="18" charset="0"/>
                <a:cs typeface="Times New Roman" panose="02020603050405020304" pitchFamily="18" charset="0"/>
              </a:rPr>
              <a:t>long-lived π</a:t>
            </a:r>
            <a:r>
              <a:rPr lang="en-US" sz="2800" baseline="30000"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π</a:t>
            </a:r>
            <a:r>
              <a:rPr lang="en-US" sz="2800" baseline="30000"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itchFamily="18" charset="0"/>
                <a:cs typeface="Times New Roman" pitchFamily="18" charset="0"/>
              </a:rPr>
              <a:t> atom</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lifetime </a:t>
            </a:r>
            <a:r>
              <a:rPr lang="en-US" sz="2800" dirty="0">
                <a:solidFill>
                  <a:srgbClr val="00B050"/>
                </a:solidFill>
                <a:latin typeface="Times New Roman" pitchFamily="18" charset="0"/>
                <a:cs typeface="Times New Roman" pitchFamily="18" charset="0"/>
              </a:rPr>
              <a:t>will be presented in April 2016</a:t>
            </a:r>
            <a:r>
              <a:rPr lang="en-US" sz="2800" dirty="0" smtClean="0">
                <a:solidFill>
                  <a:srgbClr val="00B050"/>
                </a:solidFill>
                <a:latin typeface="Times New Roman" pitchFamily="18" charset="0"/>
                <a:cs typeface="Times New Roman" pitchFamily="18" charset="0"/>
              </a:rPr>
              <a:t>.</a:t>
            </a:r>
          </a:p>
          <a:p>
            <a:pPr marL="457200" indent="-457200">
              <a:buFont typeface="+mj-lt"/>
              <a:buAutoNum type="arabicPeriod" startAt="2"/>
            </a:pPr>
            <a:r>
              <a:rPr lang="en-US" sz="2800" dirty="0" smtClean="0">
                <a:solidFill>
                  <a:srgbClr val="00B050"/>
                </a:solidFill>
                <a:latin typeface="Times New Roman" pitchFamily="18" charset="0"/>
                <a:cs typeface="Times New Roman" pitchFamily="18" charset="0"/>
              </a:rPr>
              <a:t>In 2016, </a:t>
            </a:r>
            <a:r>
              <a:rPr lang="en-US" sz="2800" dirty="0">
                <a:solidFill>
                  <a:srgbClr val="00B050"/>
                </a:solidFill>
                <a:latin typeface="Times New Roman" pitchFamily="18" charset="0"/>
                <a:cs typeface="Times New Roman" pitchFamily="18" charset="0"/>
              </a:rPr>
              <a:t>we will study the </a:t>
            </a:r>
            <a:r>
              <a:rPr lang="en-US" sz="2800" dirty="0" smtClean="0">
                <a:solidFill>
                  <a:srgbClr val="00B050"/>
                </a:solidFill>
                <a:latin typeface="Times New Roman" pitchFamily="18" charset="0"/>
                <a:cs typeface="Times New Roman" pitchFamily="18" charset="0"/>
              </a:rPr>
              <a:t>possibility </a:t>
            </a:r>
            <a:r>
              <a:rPr lang="en-US" sz="2800" dirty="0">
                <a:solidFill>
                  <a:srgbClr val="00B050"/>
                </a:solidFill>
                <a:latin typeface="Times New Roman" pitchFamily="18" charset="0"/>
                <a:cs typeface="Times New Roman" pitchFamily="18" charset="0"/>
              </a:rPr>
              <a:t>to evaluate a </a:t>
            </a:r>
            <a:r>
              <a:rPr lang="en-US" sz="2800" dirty="0" smtClean="0">
                <a:solidFill>
                  <a:srgbClr val="FF0000"/>
                </a:solidFill>
                <a:latin typeface="Times New Roman" panose="02020603050405020304" pitchFamily="18" charset="0"/>
                <a:cs typeface="Times New Roman" panose="02020603050405020304" pitchFamily="18" charset="0"/>
              </a:rPr>
              <a:t>lower limit for </a:t>
            </a:r>
            <a:r>
              <a:rPr lang="en-US" sz="2800" dirty="0">
                <a:solidFill>
                  <a:srgbClr val="FF0000"/>
                </a:solidFill>
                <a:latin typeface="Times New Roman" panose="02020603050405020304" pitchFamily="18" charset="0"/>
                <a:cs typeface="Times New Roman" panose="02020603050405020304" pitchFamily="18" charset="0"/>
              </a:rPr>
              <a:t>the Lamb </a:t>
            </a:r>
            <a:r>
              <a:rPr lang="en-US" sz="2800" dirty="0" smtClean="0">
                <a:solidFill>
                  <a:srgbClr val="FF0000"/>
                </a:solidFill>
                <a:latin typeface="Times New Roman" panose="02020603050405020304" pitchFamily="18" charset="0"/>
                <a:cs typeface="Times New Roman" panose="02020603050405020304" pitchFamily="18" charset="0"/>
              </a:rPr>
              <a:t>shift of </a:t>
            </a:r>
            <a:r>
              <a:rPr lang="en-US" sz="2800" dirty="0">
                <a:solidFill>
                  <a:srgbClr val="FF0000"/>
                </a:solidFill>
                <a:latin typeface="Times New Roman" panose="02020603050405020304" pitchFamily="18" charset="0"/>
                <a:cs typeface="Times New Roman" panose="02020603050405020304" pitchFamily="18" charset="0"/>
              </a:rPr>
              <a:t>π</a:t>
            </a:r>
            <a:r>
              <a:rPr lang="en-US" sz="2800" baseline="30000"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π</a:t>
            </a:r>
            <a:r>
              <a:rPr lang="en-US" sz="2800" b="1" baseline="30000"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atom </a:t>
            </a:r>
            <a:r>
              <a:rPr lang="en-US" sz="2800" dirty="0">
                <a:solidFill>
                  <a:srgbClr val="00B050"/>
                </a:solidFill>
                <a:latin typeface="Times New Roman" panose="02020603050405020304" pitchFamily="18" charset="0"/>
                <a:cs typeface="Times New Roman" panose="02020603050405020304" pitchFamily="18" charset="0"/>
              </a:rPr>
              <a:t>based on the existing data</a:t>
            </a:r>
            <a:r>
              <a:rPr lang="en-US" sz="2800" dirty="0" smtClean="0">
                <a:solidFill>
                  <a:srgbClr val="00B050"/>
                </a:solidFill>
                <a:latin typeface="Times New Roman" panose="02020603050405020304" pitchFamily="18" charset="0"/>
                <a:cs typeface="Times New Roman" panose="02020603050405020304" pitchFamily="18" charset="0"/>
              </a:rPr>
              <a:t>.</a:t>
            </a:r>
          </a:p>
          <a:p>
            <a:pPr marL="457200" indent="-457200">
              <a:buFont typeface="+mj-lt"/>
              <a:buAutoNum type="arabicPeriod" startAt="2"/>
            </a:pPr>
            <a:r>
              <a:rPr lang="en-US" sz="2800" dirty="0" smtClean="0">
                <a:solidFill>
                  <a:srgbClr val="00B050"/>
                </a:solidFill>
                <a:latin typeface="Times New Roman" panose="02020603050405020304" pitchFamily="18" charset="0"/>
                <a:cs typeface="Times New Roman" panose="02020603050405020304" pitchFamily="18" charset="0"/>
              </a:rPr>
              <a:t>In 2016 </a:t>
            </a:r>
            <a:r>
              <a:rPr lang="en-US" sz="2800" dirty="0">
                <a:solidFill>
                  <a:srgbClr val="00B050"/>
                </a:solidFill>
                <a:latin typeface="Times New Roman" pitchFamily="18" charset="0"/>
                <a:cs typeface="Times New Roman" pitchFamily="18" charset="0"/>
              </a:rPr>
              <a:t>we intend to process the 2011 data</a:t>
            </a:r>
            <a:r>
              <a:rPr lang="en-US" sz="2400" dirty="0">
                <a:solidFill>
                  <a:srgbClr val="00B050"/>
                </a:solidFill>
                <a:latin typeface="+mn-lt"/>
                <a:cs typeface="Times New Roman" panose="02020603050405020304" pitchFamily="18" charset="0"/>
              </a:rPr>
              <a:t>. </a:t>
            </a:r>
          </a:p>
        </p:txBody>
      </p:sp>
      <p:sp>
        <p:nvSpPr>
          <p:cNvPr id="3" name="Rectangle 13"/>
          <p:cNvSpPr>
            <a:spLocks noChangeArrowheads="1"/>
          </p:cNvSpPr>
          <p:nvPr/>
        </p:nvSpPr>
        <p:spPr bwMode="auto">
          <a:xfrm>
            <a:off x="0" y="1"/>
            <a:ext cx="9144000" cy="594804"/>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2209800" y="53069"/>
            <a:ext cx="4648200"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Long-lived </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GB" sz="3600" baseline="30000" dirty="0"/>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atoms</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6"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10</a:t>
            </a:fld>
            <a:endParaRPr lang="ru-RU" dirty="0"/>
          </a:p>
        </p:txBody>
      </p:sp>
    </p:spTree>
    <p:extLst>
      <p:ext uri="{BB962C8B-B14F-4D97-AF65-F5344CB8AC3E}">
        <p14:creationId xmlns:p14="http://schemas.microsoft.com/office/powerpoint/2010/main" val="16240808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3"/>
          <p:cNvSpPr>
            <a:spLocks noChangeArrowheads="1"/>
          </p:cNvSpPr>
          <p:nvPr/>
        </p:nvSpPr>
        <p:spPr bwMode="auto">
          <a:xfrm>
            <a:off x="-9525" y="1"/>
            <a:ext cx="9153525" cy="594804"/>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87" name="WordArt 98"/>
          <p:cNvSpPr>
            <a:spLocks noChangeArrowheads="1" noChangeShapeType="1" noTextEdit="1"/>
          </p:cNvSpPr>
          <p:nvPr/>
        </p:nvSpPr>
        <p:spPr bwMode="auto">
          <a:xfrm>
            <a:off x="76200" y="73387"/>
            <a:ext cx="8991600" cy="457200"/>
          </a:xfrm>
          <a:prstGeom prst="rect">
            <a:avLst/>
          </a:prstGeom>
        </p:spPr>
        <p:txBody>
          <a:bodyPr wrap="none" fromWordArt="1">
            <a:prstTxWarp prst="textPlain">
              <a:avLst>
                <a:gd name="adj" fmla="val 50000"/>
              </a:avLst>
            </a:prstTxWarp>
          </a:bodyPr>
          <a:lstStyle/>
          <a:p>
            <a:pPr algn="ctr" fontAlgn="auto">
              <a:spcBef>
                <a:spcPts val="0"/>
              </a:spcBef>
              <a:spcAft>
                <a:spcPts val="0"/>
              </a:spcAft>
              <a:defRPr/>
            </a:pPr>
            <a:r>
              <a:rPr lang="en-US" sz="27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Method for observing long-lived </a:t>
            </a:r>
            <a:r>
              <a:rPr lang="el-GR" sz="27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27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27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27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27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atom with breakup Pt foil </a:t>
            </a:r>
          </a:p>
        </p:txBody>
      </p:sp>
      <p:graphicFrame>
        <p:nvGraphicFramePr>
          <p:cNvPr id="4" name="Table 3"/>
          <p:cNvGraphicFramePr>
            <a:graphicFrameLocks noGrp="1"/>
          </p:cNvGraphicFramePr>
          <p:nvPr>
            <p:extLst>
              <p:ext uri="{D42A27DB-BD31-4B8C-83A1-F6EECF244321}">
                <p14:modId xmlns:p14="http://schemas.microsoft.com/office/powerpoint/2010/main" val="970798150"/>
              </p:ext>
            </p:extLst>
          </p:nvPr>
        </p:nvGraphicFramePr>
        <p:xfrm>
          <a:off x="609600" y="5309362"/>
          <a:ext cx="7686694" cy="1046988"/>
        </p:xfrm>
        <a:graphic>
          <a:graphicData uri="http://schemas.openxmlformats.org/drawingml/2006/table">
            <a:tbl>
              <a:tblPr firstRow="1" firstCol="1" bandRow="1">
                <a:tableStyleId>{5C22544A-7EE6-4342-B048-85BDC9FD1C3A}</a:tableStyleId>
              </a:tblPr>
              <a:tblGrid>
                <a:gridCol w="1226725"/>
                <a:gridCol w="1448479"/>
                <a:gridCol w="1332885"/>
                <a:gridCol w="1226725"/>
                <a:gridCol w="1225940"/>
                <a:gridCol w="1225940"/>
              </a:tblGrid>
              <a:tr h="261747">
                <a:tc>
                  <a:txBody>
                    <a:bodyPr/>
                    <a:lstStyle/>
                    <a:p>
                      <a:pPr marL="73025" algn="ctr">
                        <a:lnSpc>
                          <a:spcPct val="107000"/>
                        </a:lnSpc>
                        <a:spcAft>
                          <a:spcPts val="0"/>
                        </a:spcAft>
                      </a:pPr>
                      <a:r>
                        <a:rPr lang="en-GB" sz="1500" dirty="0">
                          <a:effectLst/>
                          <a:latin typeface="Times New Roman" pitchFamily="18" charset="0"/>
                          <a:cs typeface="Times New Roman" pitchFamily="18" charset="0"/>
                        </a:rPr>
                        <a:t>n</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marL="78740" algn="ctr">
                        <a:lnSpc>
                          <a:spcPct val="107000"/>
                        </a:lnSpc>
                        <a:spcAft>
                          <a:spcPts val="0"/>
                        </a:spcAft>
                      </a:pPr>
                      <a:r>
                        <a:rPr lang="en-GB" sz="1500">
                          <a:effectLst/>
                          <a:latin typeface="Times New Roman" pitchFamily="18" charset="0"/>
                          <a:cs typeface="Times New Roman" pitchFamily="18" charset="0"/>
                        </a:rPr>
                        <a:t>2</a:t>
                      </a:r>
                      <a:endParaRPr lang="en-GB" sz="120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gn="ctr">
                        <a:lnSpc>
                          <a:spcPct val="107000"/>
                        </a:lnSpc>
                        <a:spcAft>
                          <a:spcPts val="0"/>
                        </a:spcAft>
                      </a:pPr>
                      <a:r>
                        <a:rPr lang="en-GB" sz="1500" dirty="0">
                          <a:effectLst/>
                          <a:latin typeface="Times New Roman" pitchFamily="18" charset="0"/>
                          <a:cs typeface="Times New Roman" pitchFamily="18" charset="0"/>
                        </a:rPr>
                        <a:t>3</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gn="ctr">
                        <a:lnSpc>
                          <a:spcPct val="107000"/>
                        </a:lnSpc>
                        <a:spcAft>
                          <a:spcPts val="0"/>
                        </a:spcAft>
                      </a:pPr>
                      <a:r>
                        <a:rPr lang="en-GB" sz="1500" dirty="0">
                          <a:effectLst/>
                          <a:latin typeface="Times New Roman" pitchFamily="18" charset="0"/>
                          <a:cs typeface="Times New Roman" pitchFamily="18" charset="0"/>
                        </a:rPr>
                        <a:t>4</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gn="ctr">
                        <a:lnSpc>
                          <a:spcPct val="107000"/>
                        </a:lnSpc>
                        <a:spcAft>
                          <a:spcPts val="0"/>
                        </a:spcAft>
                      </a:pPr>
                      <a:r>
                        <a:rPr lang="en-GB" sz="1500">
                          <a:effectLst/>
                          <a:latin typeface="Times New Roman" pitchFamily="18" charset="0"/>
                          <a:cs typeface="Times New Roman" pitchFamily="18" charset="0"/>
                        </a:rPr>
                        <a:t>5</a:t>
                      </a:r>
                      <a:endParaRPr lang="en-GB" sz="120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gn="ctr">
                        <a:lnSpc>
                          <a:spcPct val="107000"/>
                        </a:lnSpc>
                        <a:spcAft>
                          <a:spcPts val="0"/>
                        </a:spcAft>
                      </a:pPr>
                      <a:r>
                        <a:rPr lang="en-GB" sz="1500">
                          <a:effectLst/>
                          <a:latin typeface="Times New Roman" pitchFamily="18" charset="0"/>
                          <a:cs typeface="Times New Roman" pitchFamily="18" charset="0"/>
                        </a:rPr>
                        <a:t>≥ 2</a:t>
                      </a:r>
                      <a:endParaRPr lang="en-GB" sz="120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r>
              <a:tr h="261747">
                <a:tc>
                  <a:txBody>
                    <a:bodyPr/>
                    <a:lstStyle/>
                    <a:p>
                      <a:pPr marL="78740" algn="ctr">
                        <a:lnSpc>
                          <a:spcPct val="107000"/>
                        </a:lnSpc>
                        <a:spcAft>
                          <a:spcPts val="0"/>
                        </a:spcAft>
                      </a:pPr>
                      <a:r>
                        <a:rPr lang="en-GB" sz="1500" dirty="0" err="1">
                          <a:effectLst/>
                          <a:latin typeface="Times New Roman" pitchFamily="18" charset="0"/>
                          <a:cs typeface="Times New Roman" pitchFamily="18" charset="0"/>
                        </a:rPr>
                        <a:t>ε</a:t>
                      </a:r>
                      <a:r>
                        <a:rPr lang="en-GB" sz="1500" baseline="-25000" dirty="0" err="1">
                          <a:effectLst/>
                          <a:latin typeface="Times New Roman" pitchFamily="18" charset="0"/>
                          <a:cs typeface="Times New Roman" pitchFamily="18" charset="0"/>
                        </a:rPr>
                        <a:t>n</a:t>
                      </a:r>
                      <a:r>
                        <a:rPr lang="en-GB" sz="1500" dirty="0">
                          <a:effectLst/>
                          <a:latin typeface="Times New Roman" pitchFamily="18" charset="0"/>
                          <a:cs typeface="Times New Roman" pitchFamily="18" charset="0"/>
                        </a:rPr>
                        <a:t>(Be)×10</a:t>
                      </a:r>
                      <a:r>
                        <a:rPr lang="en-GB" sz="1500" baseline="30000" dirty="0">
                          <a:effectLst/>
                          <a:latin typeface="Times New Roman" pitchFamily="18" charset="0"/>
                          <a:cs typeface="Times New Roman" pitchFamily="18" charset="0"/>
                        </a:rPr>
                        <a:t>2</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marL="78740">
                        <a:lnSpc>
                          <a:spcPct val="107000"/>
                        </a:lnSpc>
                        <a:spcAft>
                          <a:spcPts val="0"/>
                        </a:spcAft>
                      </a:pPr>
                      <a:r>
                        <a:rPr lang="en-GB" sz="1500" dirty="0">
                          <a:effectLst/>
                          <a:latin typeface="Times New Roman" pitchFamily="18" charset="0"/>
                          <a:cs typeface="Times New Roman" pitchFamily="18" charset="0"/>
                        </a:rPr>
                        <a:t>2.48 ± O(10</a:t>
                      </a:r>
                      <a:r>
                        <a:rPr lang="en-GB" sz="1500" baseline="30000" dirty="0">
                          <a:effectLst/>
                          <a:latin typeface="Times New Roman" pitchFamily="18" charset="0"/>
                          <a:cs typeface="Times New Roman" pitchFamily="18" charset="0"/>
                        </a:rPr>
                        <a:t>−3</a:t>
                      </a:r>
                      <a:r>
                        <a:rPr lang="en-GB" sz="1500" dirty="0">
                          <a:effectLst/>
                          <a:latin typeface="Times New Roman" pitchFamily="18" charset="0"/>
                          <a:cs typeface="Times New Roman" pitchFamily="18" charset="0"/>
                        </a:rPr>
                        <a:t>)</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a:effectLst/>
                          <a:latin typeface="Times New Roman" pitchFamily="18" charset="0"/>
                          <a:cs typeface="Times New Roman" pitchFamily="18" charset="0"/>
                        </a:rPr>
                        <a:t>1.54 ± 0.01</a:t>
                      </a:r>
                      <a:endParaRPr lang="en-GB" sz="120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a:effectLst/>
                          <a:latin typeface="Times New Roman" pitchFamily="18" charset="0"/>
                          <a:cs typeface="Times New Roman" pitchFamily="18" charset="0"/>
                        </a:rPr>
                        <a:t>0.86 ± 0.03</a:t>
                      </a:r>
                      <a:endParaRPr lang="en-GB" sz="120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a:effectLst/>
                          <a:latin typeface="Times New Roman" pitchFamily="18" charset="0"/>
                          <a:cs typeface="Times New Roman" pitchFamily="18" charset="0"/>
                        </a:rPr>
                        <a:t>0.56 ± 0.06</a:t>
                      </a:r>
                      <a:endParaRPr lang="en-GB" sz="120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a:effectLst/>
                          <a:latin typeface="Times New Roman" pitchFamily="18" charset="0"/>
                          <a:cs typeface="Times New Roman" pitchFamily="18" charset="0"/>
                        </a:rPr>
                        <a:t>6.8 ± 0.6</a:t>
                      </a:r>
                      <a:endParaRPr lang="en-GB" sz="120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r>
              <a:tr h="261747">
                <a:tc>
                  <a:txBody>
                    <a:bodyPr/>
                    <a:lstStyle/>
                    <a:p>
                      <a:pPr marL="86995" algn="ctr">
                        <a:lnSpc>
                          <a:spcPct val="107000"/>
                        </a:lnSpc>
                        <a:spcAft>
                          <a:spcPts val="0"/>
                        </a:spcAft>
                      </a:pPr>
                      <a:r>
                        <a:rPr lang="en-GB" sz="1500" dirty="0" err="1">
                          <a:effectLst/>
                          <a:latin typeface="Times New Roman" pitchFamily="18" charset="0"/>
                          <a:cs typeface="Times New Roman" pitchFamily="18" charset="0"/>
                        </a:rPr>
                        <a:t>ε</a:t>
                      </a:r>
                      <a:r>
                        <a:rPr lang="en-GB" sz="1500" baseline="-25000" dirty="0" err="1">
                          <a:effectLst/>
                          <a:latin typeface="Times New Roman" pitchFamily="18" charset="0"/>
                          <a:cs typeface="Times New Roman" pitchFamily="18" charset="0"/>
                        </a:rPr>
                        <a:t>n</a:t>
                      </a:r>
                      <a:r>
                        <a:rPr lang="en-GB" sz="1500" dirty="0">
                          <a:effectLst/>
                          <a:latin typeface="Times New Roman" pitchFamily="18" charset="0"/>
                          <a:cs typeface="Times New Roman" pitchFamily="18" charset="0"/>
                        </a:rPr>
                        <a:t>(</a:t>
                      </a:r>
                      <a:r>
                        <a:rPr lang="en-GB" sz="1500" dirty="0" err="1">
                          <a:effectLst/>
                          <a:latin typeface="Times New Roman" pitchFamily="18" charset="0"/>
                          <a:cs typeface="Times New Roman" pitchFamily="18" charset="0"/>
                        </a:rPr>
                        <a:t>Pt</a:t>
                      </a:r>
                      <a:r>
                        <a:rPr lang="en-GB" sz="1500" dirty="0">
                          <a:effectLst/>
                          <a:latin typeface="Times New Roman" pitchFamily="18" charset="0"/>
                          <a:cs typeface="Times New Roman" pitchFamily="18" charset="0"/>
                        </a:rPr>
                        <a:t>)×10</a:t>
                      </a:r>
                      <a:r>
                        <a:rPr lang="en-GB" sz="1500" baseline="30000" dirty="0">
                          <a:effectLst/>
                          <a:latin typeface="Times New Roman" pitchFamily="18" charset="0"/>
                          <a:cs typeface="Times New Roman" pitchFamily="18" charset="0"/>
                        </a:rPr>
                        <a:t>2</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marL="78740">
                        <a:lnSpc>
                          <a:spcPct val="107000"/>
                        </a:lnSpc>
                        <a:spcAft>
                          <a:spcPts val="0"/>
                        </a:spcAft>
                      </a:pPr>
                      <a:r>
                        <a:rPr lang="en-GB" sz="1500" dirty="0">
                          <a:effectLst/>
                          <a:latin typeface="Times New Roman" pitchFamily="18" charset="0"/>
                          <a:cs typeface="Times New Roman" pitchFamily="18" charset="0"/>
                        </a:rPr>
                        <a:t>0.52 ± O(10</a:t>
                      </a:r>
                      <a:r>
                        <a:rPr lang="en-GB" sz="1500" baseline="30000" dirty="0">
                          <a:effectLst/>
                          <a:latin typeface="Times New Roman" pitchFamily="18" charset="0"/>
                          <a:cs typeface="Times New Roman" pitchFamily="18" charset="0"/>
                        </a:rPr>
                        <a:t>−4</a:t>
                      </a:r>
                      <a:r>
                        <a:rPr lang="en-GB" sz="1500" dirty="0">
                          <a:effectLst/>
                          <a:latin typeface="Times New Roman" pitchFamily="18" charset="0"/>
                          <a:cs typeface="Times New Roman" pitchFamily="18" charset="0"/>
                        </a:rPr>
                        <a:t>)</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dirty="0">
                          <a:effectLst/>
                          <a:latin typeface="Times New Roman" pitchFamily="18" charset="0"/>
                          <a:cs typeface="Times New Roman" pitchFamily="18" charset="0"/>
                        </a:rPr>
                        <a:t>1.10 ± O(10</a:t>
                      </a:r>
                      <a:r>
                        <a:rPr lang="en-GB" sz="1500" baseline="30000" dirty="0">
                          <a:effectLst/>
                          <a:latin typeface="Times New Roman" pitchFamily="18" charset="0"/>
                          <a:cs typeface="Times New Roman" pitchFamily="18" charset="0"/>
                        </a:rPr>
                        <a:t>−3</a:t>
                      </a:r>
                      <a:r>
                        <a:rPr lang="en-GB" sz="1500" dirty="0">
                          <a:effectLst/>
                          <a:latin typeface="Times New Roman" pitchFamily="18" charset="0"/>
                          <a:cs typeface="Times New Roman" pitchFamily="18" charset="0"/>
                        </a:rPr>
                        <a:t>)</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a:effectLst/>
                          <a:latin typeface="Times New Roman" pitchFamily="18" charset="0"/>
                          <a:cs typeface="Times New Roman" pitchFamily="18" charset="0"/>
                        </a:rPr>
                        <a:t>0.78 ± 0.03</a:t>
                      </a:r>
                      <a:endParaRPr lang="en-GB" sz="120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a:effectLst/>
                          <a:latin typeface="Times New Roman" pitchFamily="18" charset="0"/>
                          <a:cs typeface="Times New Roman" pitchFamily="18" charset="0"/>
                        </a:rPr>
                        <a:t>0.54 ± 0.06</a:t>
                      </a:r>
                      <a:endParaRPr lang="en-GB" sz="120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a:effectLst/>
                          <a:latin typeface="Times New Roman" pitchFamily="18" charset="0"/>
                          <a:cs typeface="Times New Roman" pitchFamily="18" charset="0"/>
                        </a:rPr>
                        <a:t>4.3 ± 0.6</a:t>
                      </a:r>
                      <a:endParaRPr lang="en-GB" sz="120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r>
              <a:tr h="261747">
                <a:tc>
                  <a:txBody>
                    <a:bodyPr/>
                    <a:lstStyle/>
                    <a:p>
                      <a:pPr marL="86995" algn="ctr">
                        <a:lnSpc>
                          <a:spcPct val="107000"/>
                        </a:lnSpc>
                        <a:spcAft>
                          <a:spcPts val="0"/>
                        </a:spcAft>
                      </a:pPr>
                      <a:r>
                        <a:rPr lang="en-GB" sz="1500" dirty="0" err="1">
                          <a:effectLst/>
                          <a:latin typeface="Times New Roman" pitchFamily="18" charset="0"/>
                          <a:cs typeface="Times New Roman" pitchFamily="18" charset="0"/>
                        </a:rPr>
                        <a:t>P</a:t>
                      </a:r>
                      <a:r>
                        <a:rPr lang="en-GB" sz="1500" baseline="-25000" dirty="0" err="1">
                          <a:effectLst/>
                          <a:latin typeface="Times New Roman" pitchFamily="18" charset="0"/>
                          <a:cs typeface="Times New Roman" pitchFamily="18" charset="0"/>
                        </a:rPr>
                        <a:t>br</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marL="78740">
                        <a:lnSpc>
                          <a:spcPct val="107000"/>
                        </a:lnSpc>
                        <a:spcAft>
                          <a:spcPts val="0"/>
                        </a:spcAft>
                      </a:pPr>
                      <a:r>
                        <a:rPr lang="en-GB" sz="1500" dirty="0">
                          <a:effectLst/>
                          <a:latin typeface="Times New Roman" pitchFamily="18" charset="0"/>
                          <a:cs typeface="Times New Roman" pitchFamily="18" charset="0"/>
                        </a:rPr>
                        <a:t>0.72 ± 0.03</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dirty="0">
                          <a:effectLst/>
                          <a:latin typeface="Times New Roman" pitchFamily="18" charset="0"/>
                          <a:cs typeface="Times New Roman" pitchFamily="18" charset="0"/>
                        </a:rPr>
                        <a:t>0.89 ± 0.03</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dirty="0">
                          <a:effectLst/>
                          <a:latin typeface="Times New Roman" pitchFamily="18" charset="0"/>
                          <a:cs typeface="Times New Roman" pitchFamily="18" charset="0"/>
                        </a:rPr>
                        <a:t>0.94 ± 0.02</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dirty="0">
                          <a:effectLst/>
                          <a:latin typeface="Times New Roman" pitchFamily="18" charset="0"/>
                          <a:cs typeface="Times New Roman" pitchFamily="18" charset="0"/>
                        </a:rPr>
                        <a:t>0.96 ± 0.02</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c>
                  <a:txBody>
                    <a:bodyPr/>
                    <a:lstStyle/>
                    <a:p>
                      <a:pPr>
                        <a:lnSpc>
                          <a:spcPct val="107000"/>
                        </a:lnSpc>
                        <a:spcAft>
                          <a:spcPts val="0"/>
                        </a:spcAft>
                      </a:pPr>
                      <a:r>
                        <a:rPr lang="en-GB" sz="1500" dirty="0">
                          <a:effectLst/>
                          <a:latin typeface="Times New Roman" pitchFamily="18" charset="0"/>
                          <a:cs typeface="Times New Roman" pitchFamily="18" charset="0"/>
                        </a:rPr>
                        <a:t>0.97 ± 0.02</a:t>
                      </a:r>
                      <a:endParaRPr lang="en-GB" sz="1200" dirty="0">
                        <a:solidFill>
                          <a:srgbClr val="000000"/>
                        </a:solidFill>
                        <a:effectLst/>
                        <a:latin typeface="Times New Roman" pitchFamily="18" charset="0"/>
                        <a:ea typeface="Calibri" panose="020F0502020204030204" pitchFamily="34" charset="0"/>
                        <a:cs typeface="Times New Roman" pitchFamily="18" charset="0"/>
                      </a:endParaRPr>
                    </a:p>
                  </a:txBody>
                  <a:tcPr marL="0" marR="54769" marT="17145" marB="0"/>
                </a:tc>
              </a:tr>
            </a:tbl>
          </a:graphicData>
        </a:graphic>
      </p:graphicFrame>
      <p:grpSp>
        <p:nvGrpSpPr>
          <p:cNvPr id="30723" name="Group 30722"/>
          <p:cNvGrpSpPr/>
          <p:nvPr/>
        </p:nvGrpSpPr>
        <p:grpSpPr>
          <a:xfrm>
            <a:off x="381000" y="739732"/>
            <a:ext cx="7924800" cy="3959223"/>
            <a:chOff x="1029970" y="598489"/>
            <a:chExt cx="10225163" cy="4682172"/>
          </a:xfrm>
        </p:grpSpPr>
        <p:sp>
          <p:nvSpPr>
            <p:cNvPr id="30727" name="Text Box 11"/>
            <p:cNvSpPr txBox="1">
              <a:spLocks noChangeArrowheads="1"/>
            </p:cNvSpPr>
            <p:nvPr/>
          </p:nvSpPr>
          <p:spPr bwMode="auto">
            <a:xfrm>
              <a:off x="2544765" y="598489"/>
              <a:ext cx="2359025" cy="35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r>
                <a:rPr lang="en-US" altLang="en-US" sz="1350" dirty="0">
                  <a:solidFill>
                    <a:srgbClr val="0000CC"/>
                  </a:solidFill>
                  <a:latin typeface="Calibri" pitchFamily="34" charset="0"/>
                  <a:cs typeface="+mn-cs"/>
                </a:rPr>
                <a:t>Be target103 </a:t>
              </a:r>
              <a:r>
                <a:rPr lang="en-US" altLang="en-US" sz="1350" dirty="0">
                  <a:solidFill>
                    <a:srgbClr val="0000CC"/>
                  </a:solidFill>
                  <a:latin typeface="Calibri" pitchFamily="34" charset="0"/>
                  <a:cs typeface="+mn-cs"/>
                  <a:sym typeface="Symbol" pitchFamily="18" charset="2"/>
                </a:rPr>
                <a:t></a:t>
              </a:r>
              <a:r>
                <a:rPr lang="en-US" altLang="en-US" sz="1350" dirty="0">
                  <a:solidFill>
                    <a:srgbClr val="0000CC"/>
                  </a:solidFill>
                  <a:latin typeface="Calibri" pitchFamily="34" charset="0"/>
                  <a:cs typeface="+mn-cs"/>
                </a:rPr>
                <a:t>m</a:t>
              </a:r>
              <a:endParaRPr lang="en-US" altLang="en-US" sz="1350" dirty="0">
                <a:solidFill>
                  <a:prstClr val="black"/>
                </a:solidFill>
                <a:latin typeface="Calibri" pitchFamily="34" charset="0"/>
                <a:cs typeface="+mn-cs"/>
              </a:endParaRPr>
            </a:p>
          </p:txBody>
        </p:sp>
        <p:sp>
          <p:nvSpPr>
            <p:cNvPr id="30729" name="Text Box 11"/>
            <p:cNvSpPr txBox="1">
              <a:spLocks noChangeArrowheads="1"/>
            </p:cNvSpPr>
            <p:nvPr/>
          </p:nvSpPr>
          <p:spPr bwMode="auto">
            <a:xfrm>
              <a:off x="6781800" y="612776"/>
              <a:ext cx="1527175" cy="35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r>
                <a:rPr lang="ro-RO" altLang="en-US" sz="1350" dirty="0">
                  <a:solidFill>
                    <a:srgbClr val="0000CC"/>
                  </a:solidFill>
                  <a:latin typeface="Calibri" pitchFamily="34" charset="0"/>
                  <a:cs typeface="+mn-cs"/>
                </a:rPr>
                <a:t>Pt</a:t>
              </a:r>
              <a:r>
                <a:rPr lang="en-US" altLang="en-US" sz="1350" dirty="0">
                  <a:solidFill>
                    <a:srgbClr val="0000CC"/>
                  </a:solidFill>
                  <a:latin typeface="Calibri" pitchFamily="34" charset="0"/>
                  <a:cs typeface="+mn-cs"/>
                </a:rPr>
                <a:t> foil 2.1 </a:t>
              </a:r>
              <a:r>
                <a:rPr lang="en-US" altLang="en-US" sz="1350" dirty="0">
                  <a:solidFill>
                    <a:srgbClr val="0000CC"/>
                  </a:solidFill>
                  <a:latin typeface="Calibri" pitchFamily="34" charset="0"/>
                  <a:cs typeface="+mn-cs"/>
                  <a:sym typeface="Symbol" pitchFamily="18" charset="2"/>
                </a:rPr>
                <a:t></a:t>
              </a:r>
              <a:r>
                <a:rPr lang="en-US" altLang="en-US" sz="1350" dirty="0">
                  <a:solidFill>
                    <a:srgbClr val="0000CC"/>
                  </a:solidFill>
                  <a:latin typeface="Calibri" pitchFamily="34" charset="0"/>
                  <a:cs typeface="+mn-cs"/>
                </a:rPr>
                <a:t>m</a:t>
              </a:r>
              <a:endParaRPr lang="en-US" altLang="en-US" sz="1350" dirty="0">
                <a:solidFill>
                  <a:prstClr val="black"/>
                </a:solidFill>
                <a:latin typeface="Calibri" pitchFamily="34" charset="0"/>
                <a:cs typeface="+mn-cs"/>
              </a:endParaRPr>
            </a:p>
          </p:txBody>
        </p:sp>
        <p:sp>
          <p:nvSpPr>
            <p:cNvPr id="30749" name="Text Box 11"/>
            <p:cNvSpPr txBox="1">
              <a:spLocks noChangeArrowheads="1"/>
            </p:cNvSpPr>
            <p:nvPr/>
          </p:nvSpPr>
          <p:spPr bwMode="auto">
            <a:xfrm>
              <a:off x="5305426" y="598489"/>
              <a:ext cx="1543051" cy="35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r>
                <a:rPr lang="en-US" altLang="en-US" sz="1350">
                  <a:solidFill>
                    <a:srgbClr val="0000CC"/>
                  </a:solidFill>
                  <a:latin typeface="Calibri" pitchFamily="34" charset="0"/>
                  <a:cs typeface="+mn-cs"/>
                </a:rPr>
                <a:t>MagneticField</a:t>
              </a:r>
              <a:endParaRPr lang="en-US" altLang="en-US" sz="1350">
                <a:solidFill>
                  <a:prstClr val="black"/>
                </a:solidFill>
                <a:latin typeface="Calibri" pitchFamily="34" charset="0"/>
                <a:cs typeface="+mn-cs"/>
              </a:endParaRPr>
            </a:p>
          </p:txBody>
        </p:sp>
        <p:grpSp>
          <p:nvGrpSpPr>
            <p:cNvPr id="30722" name="Group 30721"/>
            <p:cNvGrpSpPr/>
            <p:nvPr/>
          </p:nvGrpSpPr>
          <p:grpSpPr>
            <a:xfrm>
              <a:off x="1029970" y="872493"/>
              <a:ext cx="10225163" cy="4408168"/>
              <a:chOff x="1029970" y="872493"/>
              <a:chExt cx="10225163" cy="4408168"/>
            </a:xfrm>
          </p:grpSpPr>
          <p:sp>
            <p:nvSpPr>
              <p:cNvPr id="49" name="Rectangle 48"/>
              <p:cNvSpPr/>
              <p:nvPr/>
            </p:nvSpPr>
            <p:spPr bwMode="auto">
              <a:xfrm>
                <a:off x="5430839" y="931864"/>
                <a:ext cx="1354137" cy="4348797"/>
              </a:xfrm>
              <a:prstGeom prst="rect">
                <a:avLst/>
              </a:prstGeom>
              <a:pattFill prst="pct5">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Magnetic Field</a:t>
                </a:r>
              </a:p>
            </p:txBody>
          </p:sp>
          <p:sp>
            <p:nvSpPr>
              <p:cNvPr id="30726" name="Rectangle 9"/>
              <p:cNvSpPr>
                <a:spLocks noChangeArrowheads="1"/>
              </p:cNvSpPr>
              <p:nvPr/>
            </p:nvSpPr>
            <p:spPr bwMode="auto">
              <a:xfrm>
                <a:off x="2889251" y="909639"/>
                <a:ext cx="1641475" cy="4371022"/>
              </a:xfrm>
              <a:prstGeom prst="rect">
                <a:avLst/>
              </a:prstGeom>
              <a:solidFill>
                <a:srgbClr val="FFFF00"/>
              </a:solidFill>
              <a:ln w="12700" algn="ctr">
                <a:solidFill>
                  <a:srgbClr val="000000"/>
                </a:solidFill>
                <a:miter lim="800000"/>
                <a:headEnd/>
                <a:tailEnd/>
              </a:ln>
            </p:spPr>
            <p:txBody>
              <a:bodyPr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sp>
            <p:nvSpPr>
              <p:cNvPr id="30728" name="Rectangle 9"/>
              <p:cNvSpPr>
                <a:spLocks noChangeArrowheads="1"/>
              </p:cNvSpPr>
              <p:nvPr/>
            </p:nvSpPr>
            <p:spPr bwMode="auto">
              <a:xfrm>
                <a:off x="7138998" y="936977"/>
                <a:ext cx="411162" cy="4343684"/>
              </a:xfrm>
              <a:prstGeom prst="rect">
                <a:avLst/>
              </a:prstGeom>
              <a:solidFill>
                <a:srgbClr val="FFFF00"/>
              </a:solidFill>
              <a:ln w="12700" algn="ctr">
                <a:solidFill>
                  <a:srgbClr val="000000"/>
                </a:solidFill>
                <a:miter lim="800000"/>
                <a:headEnd/>
                <a:tailEnd/>
              </a:ln>
            </p:spPr>
            <p:txBody>
              <a:bodyPr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sp>
            <p:nvSpPr>
              <p:cNvPr id="30734" name="Text Box 34"/>
              <p:cNvSpPr txBox="1">
                <a:spLocks noChangeArrowheads="1"/>
              </p:cNvSpPr>
              <p:nvPr/>
            </p:nvSpPr>
            <p:spPr bwMode="auto">
              <a:xfrm>
                <a:off x="7993872" y="3094710"/>
                <a:ext cx="479419" cy="4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l-GR" altLang="en-US" sz="1800" i="1" dirty="0">
                    <a:solidFill>
                      <a:srgbClr val="000000"/>
                    </a:solidFill>
                    <a:cs typeface="+mn-cs"/>
                  </a:rPr>
                  <a:t>π</a:t>
                </a:r>
                <a:r>
                  <a:rPr lang="en-US" altLang="en-US" sz="1800" i="1" baseline="30000" dirty="0">
                    <a:solidFill>
                      <a:srgbClr val="000000"/>
                    </a:solidFill>
                    <a:cs typeface="+mn-cs"/>
                  </a:rPr>
                  <a:t>+</a:t>
                </a:r>
                <a:endParaRPr lang="en-US" altLang="en-US" sz="1800" dirty="0">
                  <a:solidFill>
                    <a:prstClr val="black"/>
                  </a:solidFill>
                  <a:latin typeface="Calibri" pitchFamily="34" charset="0"/>
                  <a:cs typeface="+mn-cs"/>
                </a:endParaRPr>
              </a:p>
            </p:txBody>
          </p:sp>
          <p:sp>
            <p:nvSpPr>
              <p:cNvPr id="30735" name="Text Box 36"/>
              <p:cNvSpPr txBox="1">
                <a:spLocks noChangeArrowheads="1"/>
              </p:cNvSpPr>
              <p:nvPr/>
            </p:nvSpPr>
            <p:spPr bwMode="auto">
              <a:xfrm>
                <a:off x="8031003" y="4063925"/>
                <a:ext cx="479425" cy="4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l-GR" altLang="en-US" sz="1800" i="1" dirty="0">
                    <a:solidFill>
                      <a:srgbClr val="000000"/>
                    </a:solidFill>
                    <a:cs typeface="+mn-cs"/>
                  </a:rPr>
                  <a:t>π</a:t>
                </a:r>
                <a:r>
                  <a:rPr lang="en-US" altLang="en-US" sz="1800" i="1" baseline="30000" dirty="0">
                    <a:solidFill>
                      <a:srgbClr val="000000"/>
                    </a:solidFill>
                    <a:cs typeface="+mn-cs"/>
                  </a:rPr>
                  <a:t>−</a:t>
                </a:r>
                <a:endParaRPr lang="en-US" altLang="en-US" sz="1800" dirty="0">
                  <a:solidFill>
                    <a:prstClr val="black"/>
                  </a:solidFill>
                  <a:latin typeface="Calibri" pitchFamily="34" charset="0"/>
                  <a:cs typeface="+mn-cs"/>
                </a:endParaRPr>
              </a:p>
            </p:txBody>
          </p:sp>
          <p:sp>
            <p:nvSpPr>
              <p:cNvPr id="30736" name="Rectangle 4"/>
              <p:cNvSpPr>
                <a:spLocks noChangeArrowheads="1"/>
              </p:cNvSpPr>
              <p:nvPr/>
            </p:nvSpPr>
            <p:spPr bwMode="auto">
              <a:xfrm>
                <a:off x="8794999" y="3519244"/>
                <a:ext cx="1719262" cy="4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US" altLang="en-US" sz="1800" i="1" dirty="0">
                    <a:solidFill>
                      <a:srgbClr val="FF0000"/>
                    </a:solidFill>
                    <a:latin typeface="Arial Narrow" pitchFamily="34" charset="0"/>
                    <a:cs typeface="+mn-cs"/>
                  </a:rPr>
                  <a:t>Atomic pairs</a:t>
                </a:r>
                <a:endParaRPr lang="en-US" altLang="en-US" sz="1800" dirty="0">
                  <a:solidFill>
                    <a:prstClr val="black"/>
                  </a:solidFill>
                  <a:cs typeface="+mn-cs"/>
                </a:endParaRPr>
              </a:p>
            </p:txBody>
          </p:sp>
          <p:sp>
            <p:nvSpPr>
              <p:cNvPr id="30741" name="Right Brace 91"/>
              <p:cNvSpPr>
                <a:spLocks/>
              </p:cNvSpPr>
              <p:nvPr/>
            </p:nvSpPr>
            <p:spPr bwMode="auto">
              <a:xfrm>
                <a:off x="8545777" y="3339018"/>
                <a:ext cx="206375" cy="908047"/>
              </a:xfrm>
              <a:prstGeom prst="rightBrace">
                <a:avLst>
                  <a:gd name="adj1" fmla="val 49404"/>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sp>
            <p:nvSpPr>
              <p:cNvPr id="30742" name="Line 80"/>
              <p:cNvSpPr>
                <a:spLocks noChangeShapeType="1"/>
              </p:cNvSpPr>
              <p:nvPr/>
            </p:nvSpPr>
            <p:spPr bwMode="auto">
              <a:xfrm flipV="1">
                <a:off x="2588339" y="3849693"/>
                <a:ext cx="568325" cy="4572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panose="020F0502020204030204"/>
                  <a:cs typeface="+mn-cs"/>
                </a:endParaRPr>
              </a:p>
            </p:txBody>
          </p:sp>
          <p:sp>
            <p:nvSpPr>
              <p:cNvPr id="52" name="Line 32"/>
              <p:cNvSpPr>
                <a:spLocks noChangeShapeType="1"/>
              </p:cNvSpPr>
              <p:nvPr/>
            </p:nvSpPr>
            <p:spPr bwMode="auto">
              <a:xfrm>
                <a:off x="3542190" y="3219630"/>
                <a:ext cx="295275" cy="360362"/>
              </a:xfrm>
              <a:prstGeom prst="line">
                <a:avLst/>
              </a:prstGeom>
              <a:noFill/>
              <a:ln w="25400">
                <a:solidFill>
                  <a:schemeClr val="tx2">
                    <a:lumMod val="60000"/>
                    <a:lumOff val="40000"/>
                  </a:schemeClr>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panose="020F0502020204030204"/>
                  <a:ea typeface="MS PGothic" pitchFamily="34" charset="-128"/>
                  <a:cs typeface="+mn-cs"/>
                </a:endParaRPr>
              </a:p>
            </p:txBody>
          </p:sp>
          <p:sp>
            <p:nvSpPr>
              <p:cNvPr id="30752" name="Rectangle 4"/>
              <p:cNvSpPr>
                <a:spLocks noChangeArrowheads="1"/>
              </p:cNvSpPr>
              <p:nvPr/>
            </p:nvSpPr>
            <p:spPr bwMode="auto">
              <a:xfrm>
                <a:off x="6739748" y="2868440"/>
                <a:ext cx="1168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US" altLang="en-US" sz="1800" i="1" dirty="0">
                    <a:solidFill>
                      <a:srgbClr val="FF0000"/>
                    </a:solidFill>
                    <a:latin typeface="Arial Narrow" pitchFamily="34" charset="0"/>
                    <a:cs typeface="+mn-cs"/>
                  </a:rPr>
                  <a:t>Breakup</a:t>
                </a:r>
                <a:endParaRPr lang="en-US" altLang="en-US" sz="1800" dirty="0">
                  <a:solidFill>
                    <a:prstClr val="black"/>
                  </a:solidFill>
                  <a:cs typeface="+mn-cs"/>
                </a:endParaRPr>
              </a:p>
            </p:txBody>
          </p:sp>
          <p:sp>
            <p:nvSpPr>
              <p:cNvPr id="66" name="Line 32"/>
              <p:cNvSpPr>
                <a:spLocks noChangeShapeType="1"/>
              </p:cNvSpPr>
              <p:nvPr/>
            </p:nvSpPr>
            <p:spPr bwMode="auto">
              <a:xfrm>
                <a:off x="7124701" y="3260554"/>
                <a:ext cx="266700" cy="487363"/>
              </a:xfrm>
              <a:prstGeom prst="line">
                <a:avLst/>
              </a:prstGeom>
              <a:noFill/>
              <a:ln w="25400">
                <a:solidFill>
                  <a:schemeClr val="tx2">
                    <a:lumMod val="60000"/>
                    <a:lumOff val="40000"/>
                  </a:schemeClr>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panose="020F0502020204030204"/>
                  <a:ea typeface="MS PGothic" pitchFamily="34" charset="-128"/>
                  <a:cs typeface="+mn-cs"/>
                </a:endParaRPr>
              </a:p>
            </p:txBody>
          </p:sp>
          <p:sp>
            <p:nvSpPr>
              <p:cNvPr id="30759" name="Right Brace 91"/>
              <p:cNvSpPr>
                <a:spLocks/>
              </p:cNvSpPr>
              <p:nvPr/>
            </p:nvSpPr>
            <p:spPr bwMode="auto">
              <a:xfrm>
                <a:off x="8540752" y="968942"/>
                <a:ext cx="248659" cy="1794615"/>
              </a:xfrm>
              <a:prstGeom prst="rightBrace">
                <a:avLst>
                  <a:gd name="adj1" fmla="val 46724"/>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sp>
            <p:nvSpPr>
              <p:cNvPr id="30776" name="Text Box 22"/>
              <p:cNvSpPr txBox="1">
                <a:spLocks noChangeArrowheads="1"/>
              </p:cNvSpPr>
              <p:nvPr/>
            </p:nvSpPr>
            <p:spPr bwMode="auto">
              <a:xfrm>
                <a:off x="1630674" y="3222112"/>
                <a:ext cx="1457325" cy="4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ro-RO" altLang="en-US" sz="1800" dirty="0">
                    <a:solidFill>
                      <a:srgbClr val="000000"/>
                    </a:solidFill>
                    <a:latin typeface="Calibri" pitchFamily="34" charset="0"/>
                    <a:cs typeface="+mn-cs"/>
                  </a:rPr>
                  <a:t>24 GeV/c</a:t>
                </a:r>
                <a:endParaRPr lang="ro-RO" altLang="en-US" sz="1800" dirty="0">
                  <a:solidFill>
                    <a:prstClr val="black"/>
                  </a:solidFill>
                  <a:latin typeface="Calibri" pitchFamily="34" charset="0"/>
                  <a:cs typeface="+mn-cs"/>
                </a:endParaRPr>
              </a:p>
            </p:txBody>
          </p:sp>
          <p:sp>
            <p:nvSpPr>
              <p:cNvPr id="30777" name="Text Box 19"/>
              <p:cNvSpPr txBox="1">
                <a:spLocks noChangeArrowheads="1"/>
              </p:cNvSpPr>
              <p:nvPr/>
            </p:nvSpPr>
            <p:spPr bwMode="auto">
              <a:xfrm>
                <a:off x="1897227" y="3545620"/>
                <a:ext cx="474663" cy="4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US" altLang="en-US" sz="1800" i="1" dirty="0">
                    <a:solidFill>
                      <a:srgbClr val="000000"/>
                    </a:solidFill>
                    <a:latin typeface="Calibri" pitchFamily="34" charset="0"/>
                    <a:cs typeface="+mn-cs"/>
                  </a:rPr>
                  <a:t>p</a:t>
                </a:r>
                <a:endParaRPr lang="en-US" altLang="en-US" sz="1800" dirty="0">
                  <a:solidFill>
                    <a:prstClr val="black"/>
                  </a:solidFill>
                  <a:latin typeface="Calibri" pitchFamily="34" charset="0"/>
                  <a:cs typeface="+mn-cs"/>
                </a:endParaRPr>
              </a:p>
            </p:txBody>
          </p:sp>
          <p:sp>
            <p:nvSpPr>
              <p:cNvPr id="30778" name="Rectangle 4"/>
              <p:cNvSpPr>
                <a:spLocks noChangeArrowheads="1"/>
              </p:cNvSpPr>
              <p:nvPr/>
            </p:nvSpPr>
            <p:spPr bwMode="auto">
              <a:xfrm>
                <a:off x="4022889" y="3232330"/>
                <a:ext cx="3379787" cy="35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US" altLang="en-US" sz="1800" i="1" dirty="0">
                    <a:solidFill>
                      <a:srgbClr val="0070C0"/>
                    </a:solidFill>
                    <a:cs typeface="Times New Roman" pitchFamily="18" charset="0"/>
                  </a:rPr>
                  <a:t>1s, 2s,…</a:t>
                </a:r>
                <a:r>
                  <a:rPr lang="en-US" altLang="en-US" sz="1800" dirty="0">
                    <a:solidFill>
                      <a:srgbClr val="0070C0"/>
                    </a:solidFill>
                    <a:cs typeface="Times New Roman" pitchFamily="18" charset="0"/>
                    <a:sym typeface="Wingdings" pitchFamily="2" charset="2"/>
                  </a:rPr>
                  <a:t>2p, 3p, 4p, … </a:t>
                </a:r>
                <a:r>
                  <a:rPr lang="en-US" altLang="en-US" sz="1800" i="1" dirty="0">
                    <a:solidFill>
                      <a:srgbClr val="0070C0"/>
                    </a:solidFill>
                    <a:cs typeface="Times New Roman" pitchFamily="18" charset="0"/>
                  </a:rPr>
                  <a:t>  </a:t>
                </a:r>
                <a:endParaRPr lang="en-US" altLang="en-US" sz="1800" dirty="0">
                  <a:solidFill>
                    <a:prstClr val="black"/>
                  </a:solidFill>
                  <a:cs typeface="Times New Roman" pitchFamily="18" charset="0"/>
                </a:endParaRPr>
              </a:p>
            </p:txBody>
          </p:sp>
          <p:sp>
            <p:nvSpPr>
              <p:cNvPr id="30779" name="Rectangle 4"/>
              <p:cNvSpPr>
                <a:spLocks noChangeArrowheads="1"/>
              </p:cNvSpPr>
              <p:nvPr/>
            </p:nvSpPr>
            <p:spPr bwMode="auto">
              <a:xfrm>
                <a:off x="3014663" y="2842297"/>
                <a:ext cx="15287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US" altLang="en-US" sz="1800" i="1" dirty="0">
                    <a:solidFill>
                      <a:srgbClr val="FF0000"/>
                    </a:solidFill>
                    <a:latin typeface="Arial Narrow" pitchFamily="34" charset="0"/>
                    <a:cs typeface="Times New Roman" pitchFamily="18" charset="0"/>
                  </a:rPr>
                  <a:t>Excitation</a:t>
                </a:r>
                <a:endParaRPr lang="en-US" altLang="en-US" sz="1800" dirty="0">
                  <a:solidFill>
                    <a:prstClr val="black"/>
                  </a:solidFill>
                  <a:latin typeface="Arial Narrow" pitchFamily="34" charset="0"/>
                  <a:cs typeface="Times New Roman" pitchFamily="18" charset="0"/>
                </a:endParaRPr>
              </a:p>
            </p:txBody>
          </p:sp>
          <p:sp>
            <p:nvSpPr>
              <p:cNvPr id="30782" name="Text Box 85"/>
              <p:cNvSpPr txBox="1">
                <a:spLocks noChangeArrowheads="1"/>
              </p:cNvSpPr>
              <p:nvPr/>
            </p:nvSpPr>
            <p:spPr bwMode="auto">
              <a:xfrm>
                <a:off x="1061257" y="4244450"/>
                <a:ext cx="2178050" cy="3952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GB" altLang="en-US" sz="1500" dirty="0">
                    <a:solidFill>
                      <a:prstClr val="black"/>
                    </a:solidFill>
                    <a:cs typeface="+mn-cs"/>
                  </a:rPr>
                  <a:t>Interaction point</a:t>
                </a:r>
                <a:endParaRPr lang="en-US" altLang="en-US" sz="1500" dirty="0">
                  <a:solidFill>
                    <a:prstClr val="black"/>
                  </a:solidFill>
                  <a:cs typeface="+mn-cs"/>
                </a:endParaRPr>
              </a:p>
            </p:txBody>
          </p:sp>
          <p:grpSp>
            <p:nvGrpSpPr>
              <p:cNvPr id="10" name="Group 9"/>
              <p:cNvGrpSpPr/>
              <p:nvPr/>
            </p:nvGrpSpPr>
            <p:grpSpPr>
              <a:xfrm>
                <a:off x="4516440" y="872493"/>
                <a:ext cx="2617795" cy="400374"/>
                <a:chOff x="4516440" y="872493"/>
                <a:chExt cx="2617795" cy="400374"/>
              </a:xfrm>
            </p:grpSpPr>
            <p:sp>
              <p:nvSpPr>
                <p:cNvPr id="30783" name="TextBox 6"/>
                <p:cNvSpPr txBox="1">
                  <a:spLocks noChangeArrowheads="1"/>
                </p:cNvSpPr>
                <p:nvPr/>
              </p:nvSpPr>
              <p:spPr bwMode="auto">
                <a:xfrm>
                  <a:off x="5608032" y="872493"/>
                  <a:ext cx="982862" cy="40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US" altLang="en-US" sz="1600" dirty="0" smtClean="0">
                      <a:solidFill>
                        <a:prstClr val="black"/>
                      </a:solidFill>
                      <a:latin typeface="+mn-lt"/>
                      <a:cs typeface="+mn-cs"/>
                    </a:rPr>
                    <a:t>96 </a:t>
                  </a:r>
                  <a:r>
                    <a:rPr lang="en-US" altLang="en-US" sz="1600" dirty="0">
                      <a:solidFill>
                        <a:prstClr val="black"/>
                      </a:solidFill>
                      <a:latin typeface="+mn-lt"/>
                      <a:cs typeface="+mn-cs"/>
                    </a:rPr>
                    <a:t>mm</a:t>
                  </a:r>
                </a:p>
              </p:txBody>
            </p:sp>
            <p:cxnSp>
              <p:nvCxnSpPr>
                <p:cNvPr id="11" name="Straight Arrow Connector 10"/>
                <p:cNvCxnSpPr/>
                <p:nvPr/>
              </p:nvCxnSpPr>
              <p:spPr bwMode="auto">
                <a:xfrm>
                  <a:off x="6513869" y="1098551"/>
                  <a:ext cx="620366"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Straight Arrow Connector 84"/>
                <p:cNvCxnSpPr/>
                <p:nvPr/>
              </p:nvCxnSpPr>
              <p:spPr bwMode="auto">
                <a:xfrm flipH="1">
                  <a:off x="4516440" y="1098551"/>
                  <a:ext cx="115014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29" name="Straight Connector 28"/>
              <p:cNvCxnSpPr/>
              <p:nvPr/>
            </p:nvCxnSpPr>
            <p:spPr bwMode="auto">
              <a:xfrm>
                <a:off x="2254821" y="4959757"/>
                <a:ext cx="7764462" cy="317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790" name="TextBox 90"/>
              <p:cNvSpPr txBox="1">
                <a:spLocks noChangeArrowheads="1"/>
              </p:cNvSpPr>
              <p:nvPr/>
            </p:nvSpPr>
            <p:spPr bwMode="auto">
              <a:xfrm>
                <a:off x="7657834" y="3494289"/>
                <a:ext cx="107473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r>
                  <a:rPr lang="en-US" altLang="en-US" sz="1200" dirty="0">
                    <a:solidFill>
                      <a:prstClr val="black"/>
                    </a:solidFill>
                    <a:cs typeface="+mn-cs"/>
                  </a:rPr>
                  <a:t>Q</a:t>
                </a:r>
                <a:r>
                  <a:rPr lang="en-US" altLang="en-US" sz="1200" baseline="-25000" dirty="0">
                    <a:solidFill>
                      <a:prstClr val="black"/>
                    </a:solidFill>
                    <a:cs typeface="+mn-cs"/>
                  </a:rPr>
                  <a:t>Y</a:t>
                </a:r>
                <a:r>
                  <a:rPr lang="en-US" altLang="en-US" sz="1200" dirty="0">
                    <a:solidFill>
                      <a:prstClr val="black"/>
                    </a:solidFill>
                    <a:cs typeface="+mn-cs"/>
                  </a:rPr>
                  <a:t>=</a:t>
                </a:r>
              </a:p>
              <a:p>
                <a:pPr eaLnBrk="1" fontAlgn="auto" hangingPunct="1">
                  <a:spcBef>
                    <a:spcPct val="0"/>
                  </a:spcBef>
                  <a:spcAft>
                    <a:spcPts val="0"/>
                  </a:spcAft>
                  <a:buNone/>
                </a:pPr>
                <a:r>
                  <a:rPr lang="en-US" altLang="en-US" sz="1200" dirty="0">
                    <a:solidFill>
                      <a:prstClr val="black"/>
                    </a:solidFill>
                    <a:cs typeface="+mn-cs"/>
                  </a:rPr>
                  <a:t>2.3MeV/c</a:t>
                </a:r>
              </a:p>
            </p:txBody>
          </p:sp>
          <p:sp>
            <p:nvSpPr>
              <p:cNvPr id="79" name="Freeform 78"/>
              <p:cNvSpPr/>
              <p:nvPr/>
            </p:nvSpPr>
            <p:spPr bwMode="auto">
              <a:xfrm>
                <a:off x="7254465" y="3994460"/>
                <a:ext cx="150813" cy="352425"/>
              </a:xfrm>
              <a:custGeom>
                <a:avLst/>
                <a:gdLst>
                  <a:gd name="connsiteX0" fmla="*/ 120998 w 379853"/>
                  <a:gd name="connsiteY0" fmla="*/ 0 h 828136"/>
                  <a:gd name="connsiteX1" fmla="*/ 345285 w 379853"/>
                  <a:gd name="connsiteY1" fmla="*/ 86265 h 828136"/>
                  <a:gd name="connsiteX2" fmla="*/ 155504 w 379853"/>
                  <a:gd name="connsiteY2" fmla="*/ 172529 h 828136"/>
                  <a:gd name="connsiteX3" fmla="*/ 229 w 379853"/>
                  <a:gd name="connsiteY3" fmla="*/ 224287 h 828136"/>
                  <a:gd name="connsiteX4" fmla="*/ 190010 w 379853"/>
                  <a:gd name="connsiteY4" fmla="*/ 310551 h 828136"/>
                  <a:gd name="connsiteX5" fmla="*/ 345285 w 379853"/>
                  <a:gd name="connsiteY5" fmla="*/ 345057 h 828136"/>
                  <a:gd name="connsiteX6" fmla="*/ 155504 w 379853"/>
                  <a:gd name="connsiteY6" fmla="*/ 465827 h 828136"/>
                  <a:gd name="connsiteX7" fmla="*/ 17481 w 379853"/>
                  <a:gd name="connsiteY7" fmla="*/ 517585 h 828136"/>
                  <a:gd name="connsiteX8" fmla="*/ 224515 w 379853"/>
                  <a:gd name="connsiteY8" fmla="*/ 586597 h 828136"/>
                  <a:gd name="connsiteX9" fmla="*/ 379791 w 379853"/>
                  <a:gd name="connsiteY9" fmla="*/ 569344 h 828136"/>
                  <a:gd name="connsiteX10" fmla="*/ 207263 w 379853"/>
                  <a:gd name="connsiteY10" fmla="*/ 707367 h 828136"/>
                  <a:gd name="connsiteX11" fmla="*/ 51987 w 379853"/>
                  <a:gd name="connsiteY11" fmla="*/ 724619 h 828136"/>
                  <a:gd name="connsiteX12" fmla="*/ 241768 w 379853"/>
                  <a:gd name="connsiteY12" fmla="*/ 828136 h 828136"/>
                  <a:gd name="connsiteX0" fmla="*/ 121263 w 380118"/>
                  <a:gd name="connsiteY0" fmla="*/ 0 h 828136"/>
                  <a:gd name="connsiteX1" fmla="*/ 345550 w 380118"/>
                  <a:gd name="connsiteY1" fmla="*/ 86265 h 828136"/>
                  <a:gd name="connsiteX2" fmla="*/ 155769 w 380118"/>
                  <a:gd name="connsiteY2" fmla="*/ 172529 h 828136"/>
                  <a:gd name="connsiteX3" fmla="*/ 494 w 380118"/>
                  <a:gd name="connsiteY3" fmla="*/ 224287 h 828136"/>
                  <a:gd name="connsiteX4" fmla="*/ 207528 w 380118"/>
                  <a:gd name="connsiteY4" fmla="*/ 276046 h 828136"/>
                  <a:gd name="connsiteX5" fmla="*/ 345550 w 380118"/>
                  <a:gd name="connsiteY5" fmla="*/ 345057 h 828136"/>
                  <a:gd name="connsiteX6" fmla="*/ 155769 w 380118"/>
                  <a:gd name="connsiteY6" fmla="*/ 465827 h 828136"/>
                  <a:gd name="connsiteX7" fmla="*/ 17746 w 380118"/>
                  <a:gd name="connsiteY7" fmla="*/ 517585 h 828136"/>
                  <a:gd name="connsiteX8" fmla="*/ 224780 w 380118"/>
                  <a:gd name="connsiteY8" fmla="*/ 586597 h 828136"/>
                  <a:gd name="connsiteX9" fmla="*/ 380056 w 380118"/>
                  <a:gd name="connsiteY9" fmla="*/ 569344 h 828136"/>
                  <a:gd name="connsiteX10" fmla="*/ 207528 w 380118"/>
                  <a:gd name="connsiteY10" fmla="*/ 707367 h 828136"/>
                  <a:gd name="connsiteX11" fmla="*/ 52252 w 380118"/>
                  <a:gd name="connsiteY11" fmla="*/ 724619 h 828136"/>
                  <a:gd name="connsiteX12" fmla="*/ 242033 w 380118"/>
                  <a:gd name="connsiteY12" fmla="*/ 828136 h 828136"/>
                  <a:gd name="connsiteX0" fmla="*/ 121263 w 380118"/>
                  <a:gd name="connsiteY0" fmla="*/ 0 h 828136"/>
                  <a:gd name="connsiteX1" fmla="*/ 345550 w 380118"/>
                  <a:gd name="connsiteY1" fmla="*/ 86265 h 828136"/>
                  <a:gd name="connsiteX2" fmla="*/ 155769 w 380118"/>
                  <a:gd name="connsiteY2" fmla="*/ 172529 h 828136"/>
                  <a:gd name="connsiteX3" fmla="*/ 494 w 380118"/>
                  <a:gd name="connsiteY3" fmla="*/ 224287 h 828136"/>
                  <a:gd name="connsiteX4" fmla="*/ 207528 w 380118"/>
                  <a:gd name="connsiteY4" fmla="*/ 276046 h 828136"/>
                  <a:gd name="connsiteX5" fmla="*/ 345550 w 380118"/>
                  <a:gd name="connsiteY5" fmla="*/ 345057 h 828136"/>
                  <a:gd name="connsiteX6" fmla="*/ 155769 w 380118"/>
                  <a:gd name="connsiteY6" fmla="*/ 379563 h 828136"/>
                  <a:gd name="connsiteX7" fmla="*/ 17746 w 380118"/>
                  <a:gd name="connsiteY7" fmla="*/ 517585 h 828136"/>
                  <a:gd name="connsiteX8" fmla="*/ 224780 w 380118"/>
                  <a:gd name="connsiteY8" fmla="*/ 586597 h 828136"/>
                  <a:gd name="connsiteX9" fmla="*/ 380056 w 380118"/>
                  <a:gd name="connsiteY9" fmla="*/ 569344 h 828136"/>
                  <a:gd name="connsiteX10" fmla="*/ 207528 w 380118"/>
                  <a:gd name="connsiteY10" fmla="*/ 707367 h 828136"/>
                  <a:gd name="connsiteX11" fmla="*/ 52252 w 380118"/>
                  <a:gd name="connsiteY11" fmla="*/ 724619 h 828136"/>
                  <a:gd name="connsiteX12" fmla="*/ 242033 w 380118"/>
                  <a:gd name="connsiteY12" fmla="*/ 828136 h 828136"/>
                  <a:gd name="connsiteX0" fmla="*/ 120875 w 379730"/>
                  <a:gd name="connsiteY0" fmla="*/ 0 h 828136"/>
                  <a:gd name="connsiteX1" fmla="*/ 345162 w 379730"/>
                  <a:gd name="connsiteY1" fmla="*/ 86265 h 828136"/>
                  <a:gd name="connsiteX2" fmla="*/ 155381 w 379730"/>
                  <a:gd name="connsiteY2" fmla="*/ 172529 h 828136"/>
                  <a:gd name="connsiteX3" fmla="*/ 106 w 379730"/>
                  <a:gd name="connsiteY3" fmla="*/ 224287 h 828136"/>
                  <a:gd name="connsiteX4" fmla="*/ 178372 w 379730"/>
                  <a:gd name="connsiteY4" fmla="*/ 276046 h 828136"/>
                  <a:gd name="connsiteX5" fmla="*/ 345162 w 379730"/>
                  <a:gd name="connsiteY5" fmla="*/ 345057 h 828136"/>
                  <a:gd name="connsiteX6" fmla="*/ 155381 w 379730"/>
                  <a:gd name="connsiteY6" fmla="*/ 379563 h 828136"/>
                  <a:gd name="connsiteX7" fmla="*/ 17358 w 379730"/>
                  <a:gd name="connsiteY7" fmla="*/ 517585 h 828136"/>
                  <a:gd name="connsiteX8" fmla="*/ 224392 w 379730"/>
                  <a:gd name="connsiteY8" fmla="*/ 586597 h 828136"/>
                  <a:gd name="connsiteX9" fmla="*/ 379668 w 379730"/>
                  <a:gd name="connsiteY9" fmla="*/ 569344 h 828136"/>
                  <a:gd name="connsiteX10" fmla="*/ 207140 w 379730"/>
                  <a:gd name="connsiteY10" fmla="*/ 707367 h 828136"/>
                  <a:gd name="connsiteX11" fmla="*/ 51864 w 379730"/>
                  <a:gd name="connsiteY11" fmla="*/ 724619 h 828136"/>
                  <a:gd name="connsiteX12" fmla="*/ 241645 w 379730"/>
                  <a:gd name="connsiteY12" fmla="*/ 828136 h 828136"/>
                  <a:gd name="connsiteX0" fmla="*/ 120778 w 379633"/>
                  <a:gd name="connsiteY0" fmla="*/ 0 h 828136"/>
                  <a:gd name="connsiteX1" fmla="*/ 345065 w 379633"/>
                  <a:gd name="connsiteY1" fmla="*/ 86265 h 828136"/>
                  <a:gd name="connsiteX2" fmla="*/ 171266 w 379633"/>
                  <a:gd name="connsiteY2" fmla="*/ 177869 h 828136"/>
                  <a:gd name="connsiteX3" fmla="*/ 9 w 379633"/>
                  <a:gd name="connsiteY3" fmla="*/ 224287 h 828136"/>
                  <a:gd name="connsiteX4" fmla="*/ 178275 w 379633"/>
                  <a:gd name="connsiteY4" fmla="*/ 276046 h 828136"/>
                  <a:gd name="connsiteX5" fmla="*/ 345065 w 379633"/>
                  <a:gd name="connsiteY5" fmla="*/ 345057 h 828136"/>
                  <a:gd name="connsiteX6" fmla="*/ 155284 w 379633"/>
                  <a:gd name="connsiteY6" fmla="*/ 379563 h 828136"/>
                  <a:gd name="connsiteX7" fmla="*/ 17261 w 379633"/>
                  <a:gd name="connsiteY7" fmla="*/ 517585 h 828136"/>
                  <a:gd name="connsiteX8" fmla="*/ 224295 w 379633"/>
                  <a:gd name="connsiteY8" fmla="*/ 586597 h 828136"/>
                  <a:gd name="connsiteX9" fmla="*/ 379571 w 379633"/>
                  <a:gd name="connsiteY9" fmla="*/ 569344 h 828136"/>
                  <a:gd name="connsiteX10" fmla="*/ 207043 w 379633"/>
                  <a:gd name="connsiteY10" fmla="*/ 707367 h 828136"/>
                  <a:gd name="connsiteX11" fmla="*/ 51767 w 379633"/>
                  <a:gd name="connsiteY11" fmla="*/ 724619 h 828136"/>
                  <a:gd name="connsiteX12" fmla="*/ 241548 w 379633"/>
                  <a:gd name="connsiteY12" fmla="*/ 828136 h 828136"/>
                  <a:gd name="connsiteX0" fmla="*/ 120778 w 379633"/>
                  <a:gd name="connsiteY0" fmla="*/ 0 h 828136"/>
                  <a:gd name="connsiteX1" fmla="*/ 345065 w 379633"/>
                  <a:gd name="connsiteY1" fmla="*/ 86265 h 828136"/>
                  <a:gd name="connsiteX2" fmla="*/ 171266 w 379633"/>
                  <a:gd name="connsiteY2" fmla="*/ 177869 h 828136"/>
                  <a:gd name="connsiteX3" fmla="*/ 9 w 379633"/>
                  <a:gd name="connsiteY3" fmla="*/ 224287 h 828136"/>
                  <a:gd name="connsiteX4" fmla="*/ 178275 w 379633"/>
                  <a:gd name="connsiteY4" fmla="*/ 276046 h 828136"/>
                  <a:gd name="connsiteX5" fmla="*/ 345065 w 379633"/>
                  <a:gd name="connsiteY5" fmla="*/ 345057 h 828136"/>
                  <a:gd name="connsiteX6" fmla="*/ 187248 w 379633"/>
                  <a:gd name="connsiteY6" fmla="*/ 422285 h 828136"/>
                  <a:gd name="connsiteX7" fmla="*/ 17261 w 379633"/>
                  <a:gd name="connsiteY7" fmla="*/ 517585 h 828136"/>
                  <a:gd name="connsiteX8" fmla="*/ 224295 w 379633"/>
                  <a:gd name="connsiteY8" fmla="*/ 586597 h 828136"/>
                  <a:gd name="connsiteX9" fmla="*/ 379571 w 379633"/>
                  <a:gd name="connsiteY9" fmla="*/ 569344 h 828136"/>
                  <a:gd name="connsiteX10" fmla="*/ 207043 w 379633"/>
                  <a:gd name="connsiteY10" fmla="*/ 707367 h 828136"/>
                  <a:gd name="connsiteX11" fmla="*/ 51767 w 379633"/>
                  <a:gd name="connsiteY11" fmla="*/ 724619 h 828136"/>
                  <a:gd name="connsiteX12" fmla="*/ 241548 w 379633"/>
                  <a:gd name="connsiteY12" fmla="*/ 828136 h 828136"/>
                  <a:gd name="connsiteX0" fmla="*/ 120770 w 379625"/>
                  <a:gd name="connsiteY0" fmla="*/ 0 h 828136"/>
                  <a:gd name="connsiteX1" fmla="*/ 345057 w 379625"/>
                  <a:gd name="connsiteY1" fmla="*/ 86265 h 828136"/>
                  <a:gd name="connsiteX2" fmla="*/ 177651 w 379625"/>
                  <a:gd name="connsiteY2" fmla="*/ 167189 h 828136"/>
                  <a:gd name="connsiteX3" fmla="*/ 1 w 379625"/>
                  <a:gd name="connsiteY3" fmla="*/ 224287 h 828136"/>
                  <a:gd name="connsiteX4" fmla="*/ 178267 w 379625"/>
                  <a:gd name="connsiteY4" fmla="*/ 276046 h 828136"/>
                  <a:gd name="connsiteX5" fmla="*/ 345057 w 379625"/>
                  <a:gd name="connsiteY5" fmla="*/ 345057 h 828136"/>
                  <a:gd name="connsiteX6" fmla="*/ 187240 w 379625"/>
                  <a:gd name="connsiteY6" fmla="*/ 422285 h 828136"/>
                  <a:gd name="connsiteX7" fmla="*/ 17253 w 379625"/>
                  <a:gd name="connsiteY7" fmla="*/ 517585 h 828136"/>
                  <a:gd name="connsiteX8" fmla="*/ 224287 w 379625"/>
                  <a:gd name="connsiteY8" fmla="*/ 586597 h 828136"/>
                  <a:gd name="connsiteX9" fmla="*/ 379563 w 379625"/>
                  <a:gd name="connsiteY9" fmla="*/ 569344 h 828136"/>
                  <a:gd name="connsiteX10" fmla="*/ 207035 w 379625"/>
                  <a:gd name="connsiteY10" fmla="*/ 707367 h 828136"/>
                  <a:gd name="connsiteX11" fmla="*/ 51759 w 379625"/>
                  <a:gd name="connsiteY11" fmla="*/ 724619 h 828136"/>
                  <a:gd name="connsiteX12" fmla="*/ 241540 w 379625"/>
                  <a:gd name="connsiteY12" fmla="*/ 828136 h 828136"/>
                  <a:gd name="connsiteX0" fmla="*/ 120799 w 379654"/>
                  <a:gd name="connsiteY0" fmla="*/ 0 h 828136"/>
                  <a:gd name="connsiteX1" fmla="*/ 345086 w 379654"/>
                  <a:gd name="connsiteY1" fmla="*/ 86265 h 828136"/>
                  <a:gd name="connsiteX2" fmla="*/ 177680 w 379654"/>
                  <a:gd name="connsiteY2" fmla="*/ 167189 h 828136"/>
                  <a:gd name="connsiteX3" fmla="*/ 30 w 379654"/>
                  <a:gd name="connsiteY3" fmla="*/ 224287 h 828136"/>
                  <a:gd name="connsiteX4" fmla="*/ 191082 w 379654"/>
                  <a:gd name="connsiteY4" fmla="*/ 276046 h 828136"/>
                  <a:gd name="connsiteX5" fmla="*/ 345086 w 379654"/>
                  <a:gd name="connsiteY5" fmla="*/ 345057 h 828136"/>
                  <a:gd name="connsiteX6" fmla="*/ 187269 w 379654"/>
                  <a:gd name="connsiteY6" fmla="*/ 422285 h 828136"/>
                  <a:gd name="connsiteX7" fmla="*/ 17282 w 379654"/>
                  <a:gd name="connsiteY7" fmla="*/ 517585 h 828136"/>
                  <a:gd name="connsiteX8" fmla="*/ 224316 w 379654"/>
                  <a:gd name="connsiteY8" fmla="*/ 586597 h 828136"/>
                  <a:gd name="connsiteX9" fmla="*/ 379592 w 379654"/>
                  <a:gd name="connsiteY9" fmla="*/ 569344 h 828136"/>
                  <a:gd name="connsiteX10" fmla="*/ 207064 w 379654"/>
                  <a:gd name="connsiteY10" fmla="*/ 707367 h 828136"/>
                  <a:gd name="connsiteX11" fmla="*/ 51788 w 379654"/>
                  <a:gd name="connsiteY11" fmla="*/ 724619 h 828136"/>
                  <a:gd name="connsiteX12" fmla="*/ 241569 w 379654"/>
                  <a:gd name="connsiteY12" fmla="*/ 828136 h 828136"/>
                  <a:gd name="connsiteX0" fmla="*/ 120772 w 379627"/>
                  <a:gd name="connsiteY0" fmla="*/ 0 h 828136"/>
                  <a:gd name="connsiteX1" fmla="*/ 345059 w 379627"/>
                  <a:gd name="connsiteY1" fmla="*/ 86265 h 828136"/>
                  <a:gd name="connsiteX2" fmla="*/ 177653 w 379627"/>
                  <a:gd name="connsiteY2" fmla="*/ 167189 h 828136"/>
                  <a:gd name="connsiteX3" fmla="*/ 3 w 379627"/>
                  <a:gd name="connsiteY3" fmla="*/ 224287 h 828136"/>
                  <a:gd name="connsiteX4" fmla="*/ 181466 w 379627"/>
                  <a:gd name="connsiteY4" fmla="*/ 276046 h 828136"/>
                  <a:gd name="connsiteX5" fmla="*/ 345059 w 379627"/>
                  <a:gd name="connsiteY5" fmla="*/ 345057 h 828136"/>
                  <a:gd name="connsiteX6" fmla="*/ 187242 w 379627"/>
                  <a:gd name="connsiteY6" fmla="*/ 422285 h 828136"/>
                  <a:gd name="connsiteX7" fmla="*/ 17255 w 379627"/>
                  <a:gd name="connsiteY7" fmla="*/ 517585 h 828136"/>
                  <a:gd name="connsiteX8" fmla="*/ 224289 w 379627"/>
                  <a:gd name="connsiteY8" fmla="*/ 586597 h 828136"/>
                  <a:gd name="connsiteX9" fmla="*/ 379565 w 379627"/>
                  <a:gd name="connsiteY9" fmla="*/ 569344 h 828136"/>
                  <a:gd name="connsiteX10" fmla="*/ 207037 w 379627"/>
                  <a:gd name="connsiteY10" fmla="*/ 707367 h 828136"/>
                  <a:gd name="connsiteX11" fmla="*/ 51761 w 379627"/>
                  <a:gd name="connsiteY11" fmla="*/ 724619 h 828136"/>
                  <a:gd name="connsiteX12" fmla="*/ 241542 w 379627"/>
                  <a:gd name="connsiteY12" fmla="*/ 828136 h 828136"/>
                  <a:gd name="connsiteX0" fmla="*/ 120772 w 379627"/>
                  <a:gd name="connsiteY0" fmla="*/ 0 h 828136"/>
                  <a:gd name="connsiteX1" fmla="*/ 345059 w 379627"/>
                  <a:gd name="connsiteY1" fmla="*/ 86265 h 828136"/>
                  <a:gd name="connsiteX2" fmla="*/ 177653 w 379627"/>
                  <a:gd name="connsiteY2" fmla="*/ 167189 h 828136"/>
                  <a:gd name="connsiteX3" fmla="*/ 3 w 379627"/>
                  <a:gd name="connsiteY3" fmla="*/ 224287 h 828136"/>
                  <a:gd name="connsiteX4" fmla="*/ 181466 w 379627"/>
                  <a:gd name="connsiteY4" fmla="*/ 276046 h 828136"/>
                  <a:gd name="connsiteX5" fmla="*/ 345059 w 379627"/>
                  <a:gd name="connsiteY5" fmla="*/ 345057 h 828136"/>
                  <a:gd name="connsiteX6" fmla="*/ 184046 w 379627"/>
                  <a:gd name="connsiteY6" fmla="*/ 432965 h 828136"/>
                  <a:gd name="connsiteX7" fmla="*/ 17255 w 379627"/>
                  <a:gd name="connsiteY7" fmla="*/ 517585 h 828136"/>
                  <a:gd name="connsiteX8" fmla="*/ 224289 w 379627"/>
                  <a:gd name="connsiteY8" fmla="*/ 586597 h 828136"/>
                  <a:gd name="connsiteX9" fmla="*/ 379565 w 379627"/>
                  <a:gd name="connsiteY9" fmla="*/ 569344 h 828136"/>
                  <a:gd name="connsiteX10" fmla="*/ 207037 w 379627"/>
                  <a:gd name="connsiteY10" fmla="*/ 707367 h 828136"/>
                  <a:gd name="connsiteX11" fmla="*/ 51761 w 379627"/>
                  <a:gd name="connsiteY11" fmla="*/ 724619 h 828136"/>
                  <a:gd name="connsiteX12" fmla="*/ 241542 w 379627"/>
                  <a:gd name="connsiteY12" fmla="*/ 828136 h 828136"/>
                  <a:gd name="connsiteX0" fmla="*/ 120772 w 379627"/>
                  <a:gd name="connsiteY0" fmla="*/ 0 h 828136"/>
                  <a:gd name="connsiteX1" fmla="*/ 345059 w 379627"/>
                  <a:gd name="connsiteY1" fmla="*/ 86265 h 828136"/>
                  <a:gd name="connsiteX2" fmla="*/ 177653 w 379627"/>
                  <a:gd name="connsiteY2" fmla="*/ 167189 h 828136"/>
                  <a:gd name="connsiteX3" fmla="*/ 3 w 379627"/>
                  <a:gd name="connsiteY3" fmla="*/ 224287 h 828136"/>
                  <a:gd name="connsiteX4" fmla="*/ 181466 w 379627"/>
                  <a:gd name="connsiteY4" fmla="*/ 276046 h 828136"/>
                  <a:gd name="connsiteX5" fmla="*/ 354648 w 379627"/>
                  <a:gd name="connsiteY5" fmla="*/ 350397 h 828136"/>
                  <a:gd name="connsiteX6" fmla="*/ 184046 w 379627"/>
                  <a:gd name="connsiteY6" fmla="*/ 432965 h 828136"/>
                  <a:gd name="connsiteX7" fmla="*/ 17255 w 379627"/>
                  <a:gd name="connsiteY7" fmla="*/ 517585 h 828136"/>
                  <a:gd name="connsiteX8" fmla="*/ 224289 w 379627"/>
                  <a:gd name="connsiteY8" fmla="*/ 586597 h 828136"/>
                  <a:gd name="connsiteX9" fmla="*/ 379565 w 379627"/>
                  <a:gd name="connsiteY9" fmla="*/ 569344 h 828136"/>
                  <a:gd name="connsiteX10" fmla="*/ 207037 w 379627"/>
                  <a:gd name="connsiteY10" fmla="*/ 707367 h 828136"/>
                  <a:gd name="connsiteX11" fmla="*/ 51761 w 379627"/>
                  <a:gd name="connsiteY11" fmla="*/ 724619 h 828136"/>
                  <a:gd name="connsiteX12" fmla="*/ 241542 w 379627"/>
                  <a:gd name="connsiteY12" fmla="*/ 828136 h 828136"/>
                  <a:gd name="connsiteX0" fmla="*/ 120772 w 379587"/>
                  <a:gd name="connsiteY0" fmla="*/ 0 h 828136"/>
                  <a:gd name="connsiteX1" fmla="*/ 345059 w 379587"/>
                  <a:gd name="connsiteY1" fmla="*/ 86265 h 828136"/>
                  <a:gd name="connsiteX2" fmla="*/ 177653 w 379587"/>
                  <a:gd name="connsiteY2" fmla="*/ 167189 h 828136"/>
                  <a:gd name="connsiteX3" fmla="*/ 3 w 379587"/>
                  <a:gd name="connsiteY3" fmla="*/ 224287 h 828136"/>
                  <a:gd name="connsiteX4" fmla="*/ 181466 w 379587"/>
                  <a:gd name="connsiteY4" fmla="*/ 276046 h 828136"/>
                  <a:gd name="connsiteX5" fmla="*/ 354648 w 379587"/>
                  <a:gd name="connsiteY5" fmla="*/ 350397 h 828136"/>
                  <a:gd name="connsiteX6" fmla="*/ 184046 w 379587"/>
                  <a:gd name="connsiteY6" fmla="*/ 432965 h 828136"/>
                  <a:gd name="connsiteX7" fmla="*/ 17255 w 379587"/>
                  <a:gd name="connsiteY7" fmla="*/ 517585 h 828136"/>
                  <a:gd name="connsiteX8" fmla="*/ 195521 w 379587"/>
                  <a:gd name="connsiteY8" fmla="*/ 565236 h 828136"/>
                  <a:gd name="connsiteX9" fmla="*/ 379565 w 379587"/>
                  <a:gd name="connsiteY9" fmla="*/ 569344 h 828136"/>
                  <a:gd name="connsiteX10" fmla="*/ 207037 w 379587"/>
                  <a:gd name="connsiteY10" fmla="*/ 707367 h 828136"/>
                  <a:gd name="connsiteX11" fmla="*/ 51761 w 379587"/>
                  <a:gd name="connsiteY11" fmla="*/ 724619 h 828136"/>
                  <a:gd name="connsiteX12" fmla="*/ 241542 w 379587"/>
                  <a:gd name="connsiteY12" fmla="*/ 828136 h 828136"/>
                  <a:gd name="connsiteX0" fmla="*/ 120772 w 379587"/>
                  <a:gd name="connsiteY0" fmla="*/ 0 h 828136"/>
                  <a:gd name="connsiteX1" fmla="*/ 345059 w 379587"/>
                  <a:gd name="connsiteY1" fmla="*/ 86265 h 828136"/>
                  <a:gd name="connsiteX2" fmla="*/ 177653 w 379587"/>
                  <a:gd name="connsiteY2" fmla="*/ 167189 h 828136"/>
                  <a:gd name="connsiteX3" fmla="*/ 3 w 379587"/>
                  <a:gd name="connsiteY3" fmla="*/ 224287 h 828136"/>
                  <a:gd name="connsiteX4" fmla="*/ 181466 w 379587"/>
                  <a:gd name="connsiteY4" fmla="*/ 276046 h 828136"/>
                  <a:gd name="connsiteX5" fmla="*/ 354648 w 379587"/>
                  <a:gd name="connsiteY5" fmla="*/ 350397 h 828136"/>
                  <a:gd name="connsiteX6" fmla="*/ 184046 w 379587"/>
                  <a:gd name="connsiteY6" fmla="*/ 432965 h 828136"/>
                  <a:gd name="connsiteX7" fmla="*/ 17255 w 379587"/>
                  <a:gd name="connsiteY7" fmla="*/ 517585 h 828136"/>
                  <a:gd name="connsiteX8" fmla="*/ 195521 w 379587"/>
                  <a:gd name="connsiteY8" fmla="*/ 565236 h 828136"/>
                  <a:gd name="connsiteX9" fmla="*/ 379565 w 379587"/>
                  <a:gd name="connsiteY9" fmla="*/ 569344 h 828136"/>
                  <a:gd name="connsiteX10" fmla="*/ 207037 w 379587"/>
                  <a:gd name="connsiteY10" fmla="*/ 680666 h 828136"/>
                  <a:gd name="connsiteX11" fmla="*/ 51761 w 379587"/>
                  <a:gd name="connsiteY11" fmla="*/ 724619 h 828136"/>
                  <a:gd name="connsiteX12" fmla="*/ 241542 w 379587"/>
                  <a:gd name="connsiteY12" fmla="*/ 828136 h 828136"/>
                  <a:gd name="connsiteX0" fmla="*/ 120772 w 379588"/>
                  <a:gd name="connsiteY0" fmla="*/ 0 h 828136"/>
                  <a:gd name="connsiteX1" fmla="*/ 345059 w 379588"/>
                  <a:gd name="connsiteY1" fmla="*/ 86265 h 828136"/>
                  <a:gd name="connsiteX2" fmla="*/ 177653 w 379588"/>
                  <a:gd name="connsiteY2" fmla="*/ 167189 h 828136"/>
                  <a:gd name="connsiteX3" fmla="*/ 3 w 379588"/>
                  <a:gd name="connsiteY3" fmla="*/ 224287 h 828136"/>
                  <a:gd name="connsiteX4" fmla="*/ 181466 w 379588"/>
                  <a:gd name="connsiteY4" fmla="*/ 276046 h 828136"/>
                  <a:gd name="connsiteX5" fmla="*/ 354648 w 379588"/>
                  <a:gd name="connsiteY5" fmla="*/ 350397 h 828136"/>
                  <a:gd name="connsiteX6" fmla="*/ 184046 w 379588"/>
                  <a:gd name="connsiteY6" fmla="*/ 432965 h 828136"/>
                  <a:gd name="connsiteX7" fmla="*/ 17255 w 379588"/>
                  <a:gd name="connsiteY7" fmla="*/ 517585 h 828136"/>
                  <a:gd name="connsiteX8" fmla="*/ 195521 w 379588"/>
                  <a:gd name="connsiteY8" fmla="*/ 565236 h 828136"/>
                  <a:gd name="connsiteX9" fmla="*/ 379565 w 379588"/>
                  <a:gd name="connsiteY9" fmla="*/ 569344 h 828136"/>
                  <a:gd name="connsiteX10" fmla="*/ 207037 w 379588"/>
                  <a:gd name="connsiteY10" fmla="*/ 680666 h 828136"/>
                  <a:gd name="connsiteX11" fmla="*/ 38975 w 379588"/>
                  <a:gd name="connsiteY11" fmla="*/ 799381 h 828136"/>
                  <a:gd name="connsiteX12" fmla="*/ 241542 w 379588"/>
                  <a:gd name="connsiteY12" fmla="*/ 828136 h 828136"/>
                  <a:gd name="connsiteX0" fmla="*/ 120772 w 379588"/>
                  <a:gd name="connsiteY0" fmla="*/ 0 h 870857"/>
                  <a:gd name="connsiteX1" fmla="*/ 345059 w 379588"/>
                  <a:gd name="connsiteY1" fmla="*/ 86265 h 870857"/>
                  <a:gd name="connsiteX2" fmla="*/ 177653 w 379588"/>
                  <a:gd name="connsiteY2" fmla="*/ 167189 h 870857"/>
                  <a:gd name="connsiteX3" fmla="*/ 3 w 379588"/>
                  <a:gd name="connsiteY3" fmla="*/ 224287 h 870857"/>
                  <a:gd name="connsiteX4" fmla="*/ 181466 w 379588"/>
                  <a:gd name="connsiteY4" fmla="*/ 276046 h 870857"/>
                  <a:gd name="connsiteX5" fmla="*/ 354648 w 379588"/>
                  <a:gd name="connsiteY5" fmla="*/ 350397 h 870857"/>
                  <a:gd name="connsiteX6" fmla="*/ 184046 w 379588"/>
                  <a:gd name="connsiteY6" fmla="*/ 432965 h 870857"/>
                  <a:gd name="connsiteX7" fmla="*/ 17255 w 379588"/>
                  <a:gd name="connsiteY7" fmla="*/ 517585 h 870857"/>
                  <a:gd name="connsiteX8" fmla="*/ 195521 w 379588"/>
                  <a:gd name="connsiteY8" fmla="*/ 565236 h 870857"/>
                  <a:gd name="connsiteX9" fmla="*/ 379565 w 379588"/>
                  <a:gd name="connsiteY9" fmla="*/ 569344 h 870857"/>
                  <a:gd name="connsiteX10" fmla="*/ 207037 w 379588"/>
                  <a:gd name="connsiteY10" fmla="*/ 680666 h 870857"/>
                  <a:gd name="connsiteX11" fmla="*/ 38975 w 379588"/>
                  <a:gd name="connsiteY11" fmla="*/ 799381 h 870857"/>
                  <a:gd name="connsiteX12" fmla="*/ 215970 w 379588"/>
                  <a:gd name="connsiteY12" fmla="*/ 870857 h 870857"/>
                  <a:gd name="connsiteX0" fmla="*/ 120772 w 379588"/>
                  <a:gd name="connsiteY0" fmla="*/ 0 h 870857"/>
                  <a:gd name="connsiteX1" fmla="*/ 345059 w 379588"/>
                  <a:gd name="connsiteY1" fmla="*/ 86265 h 870857"/>
                  <a:gd name="connsiteX2" fmla="*/ 177653 w 379588"/>
                  <a:gd name="connsiteY2" fmla="*/ 167189 h 870857"/>
                  <a:gd name="connsiteX3" fmla="*/ 3 w 379588"/>
                  <a:gd name="connsiteY3" fmla="*/ 224287 h 870857"/>
                  <a:gd name="connsiteX4" fmla="*/ 181466 w 379588"/>
                  <a:gd name="connsiteY4" fmla="*/ 276046 h 870857"/>
                  <a:gd name="connsiteX5" fmla="*/ 354648 w 379588"/>
                  <a:gd name="connsiteY5" fmla="*/ 350397 h 870857"/>
                  <a:gd name="connsiteX6" fmla="*/ 184046 w 379588"/>
                  <a:gd name="connsiteY6" fmla="*/ 432965 h 870857"/>
                  <a:gd name="connsiteX7" fmla="*/ 17255 w 379588"/>
                  <a:gd name="connsiteY7" fmla="*/ 517585 h 870857"/>
                  <a:gd name="connsiteX8" fmla="*/ 195521 w 379588"/>
                  <a:gd name="connsiteY8" fmla="*/ 549216 h 870857"/>
                  <a:gd name="connsiteX9" fmla="*/ 379565 w 379588"/>
                  <a:gd name="connsiteY9" fmla="*/ 569344 h 870857"/>
                  <a:gd name="connsiteX10" fmla="*/ 207037 w 379588"/>
                  <a:gd name="connsiteY10" fmla="*/ 680666 h 870857"/>
                  <a:gd name="connsiteX11" fmla="*/ 38975 w 379588"/>
                  <a:gd name="connsiteY11" fmla="*/ 799381 h 870857"/>
                  <a:gd name="connsiteX12" fmla="*/ 215970 w 379588"/>
                  <a:gd name="connsiteY12" fmla="*/ 870857 h 870857"/>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549"/>
                  <a:gd name="connsiteX1" fmla="*/ 345059 w 379588"/>
                  <a:gd name="connsiteY1" fmla="*/ 86265 h 833549"/>
                  <a:gd name="connsiteX2" fmla="*/ 177653 w 379588"/>
                  <a:gd name="connsiteY2" fmla="*/ 167189 h 833549"/>
                  <a:gd name="connsiteX3" fmla="*/ 3 w 379588"/>
                  <a:gd name="connsiteY3" fmla="*/ 224287 h 833549"/>
                  <a:gd name="connsiteX4" fmla="*/ 181466 w 379588"/>
                  <a:gd name="connsiteY4" fmla="*/ 276046 h 833549"/>
                  <a:gd name="connsiteX5" fmla="*/ 354648 w 379588"/>
                  <a:gd name="connsiteY5" fmla="*/ 350397 h 833549"/>
                  <a:gd name="connsiteX6" fmla="*/ 184046 w 379588"/>
                  <a:gd name="connsiteY6" fmla="*/ 432965 h 833549"/>
                  <a:gd name="connsiteX7" fmla="*/ 17255 w 379588"/>
                  <a:gd name="connsiteY7" fmla="*/ 517585 h 833549"/>
                  <a:gd name="connsiteX8" fmla="*/ 195521 w 379588"/>
                  <a:gd name="connsiteY8" fmla="*/ 549216 h 833549"/>
                  <a:gd name="connsiteX9" fmla="*/ 379565 w 379588"/>
                  <a:gd name="connsiteY9" fmla="*/ 569344 h 833549"/>
                  <a:gd name="connsiteX10" fmla="*/ 207037 w 379588"/>
                  <a:gd name="connsiteY10" fmla="*/ 680666 h 833549"/>
                  <a:gd name="connsiteX11" fmla="*/ 38975 w 379588"/>
                  <a:gd name="connsiteY11" fmla="*/ 799381 h 833549"/>
                  <a:gd name="connsiteX12" fmla="*/ 212773 w 379588"/>
                  <a:gd name="connsiteY12" fmla="*/ 833476 h 833549"/>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86727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77"/>
                  <a:gd name="connsiteY0" fmla="*/ 0 h 833476"/>
                  <a:gd name="connsiteX1" fmla="*/ 345059 w 379577"/>
                  <a:gd name="connsiteY1" fmla="*/ 86265 h 833476"/>
                  <a:gd name="connsiteX2" fmla="*/ 177653 w 379577"/>
                  <a:gd name="connsiteY2" fmla="*/ 167189 h 833476"/>
                  <a:gd name="connsiteX3" fmla="*/ 3 w 379577"/>
                  <a:gd name="connsiteY3" fmla="*/ 224287 h 833476"/>
                  <a:gd name="connsiteX4" fmla="*/ 181466 w 379577"/>
                  <a:gd name="connsiteY4" fmla="*/ 286727 h 833476"/>
                  <a:gd name="connsiteX5" fmla="*/ 354648 w 379577"/>
                  <a:gd name="connsiteY5" fmla="*/ 350397 h 833476"/>
                  <a:gd name="connsiteX6" fmla="*/ 184046 w 379577"/>
                  <a:gd name="connsiteY6" fmla="*/ 432965 h 833476"/>
                  <a:gd name="connsiteX7" fmla="*/ 17255 w 379577"/>
                  <a:gd name="connsiteY7" fmla="*/ 517585 h 833476"/>
                  <a:gd name="connsiteX8" fmla="*/ 198718 w 379577"/>
                  <a:gd name="connsiteY8" fmla="*/ 559897 h 833476"/>
                  <a:gd name="connsiteX9" fmla="*/ 379565 w 379577"/>
                  <a:gd name="connsiteY9" fmla="*/ 569344 h 833476"/>
                  <a:gd name="connsiteX10" fmla="*/ 207037 w 379577"/>
                  <a:gd name="connsiteY10" fmla="*/ 680666 h 833476"/>
                  <a:gd name="connsiteX11" fmla="*/ 38975 w 379577"/>
                  <a:gd name="connsiteY11" fmla="*/ 799381 h 833476"/>
                  <a:gd name="connsiteX12" fmla="*/ 212773 w 379577"/>
                  <a:gd name="connsiteY12" fmla="*/ 833476 h 833476"/>
                  <a:gd name="connsiteX0" fmla="*/ 120772 w 379577"/>
                  <a:gd name="connsiteY0" fmla="*/ 0 h 833476"/>
                  <a:gd name="connsiteX1" fmla="*/ 345059 w 379577"/>
                  <a:gd name="connsiteY1" fmla="*/ 86265 h 833476"/>
                  <a:gd name="connsiteX2" fmla="*/ 177653 w 379577"/>
                  <a:gd name="connsiteY2" fmla="*/ 167189 h 833476"/>
                  <a:gd name="connsiteX3" fmla="*/ 3 w 379577"/>
                  <a:gd name="connsiteY3" fmla="*/ 224287 h 833476"/>
                  <a:gd name="connsiteX4" fmla="*/ 181466 w 379577"/>
                  <a:gd name="connsiteY4" fmla="*/ 286727 h 833476"/>
                  <a:gd name="connsiteX5" fmla="*/ 354648 w 379577"/>
                  <a:gd name="connsiteY5" fmla="*/ 350397 h 833476"/>
                  <a:gd name="connsiteX6" fmla="*/ 184046 w 379577"/>
                  <a:gd name="connsiteY6" fmla="*/ 432965 h 833476"/>
                  <a:gd name="connsiteX7" fmla="*/ 17255 w 379577"/>
                  <a:gd name="connsiteY7" fmla="*/ 517585 h 833476"/>
                  <a:gd name="connsiteX8" fmla="*/ 198718 w 379577"/>
                  <a:gd name="connsiteY8" fmla="*/ 559897 h 833476"/>
                  <a:gd name="connsiteX9" fmla="*/ 379565 w 379577"/>
                  <a:gd name="connsiteY9" fmla="*/ 569344 h 833476"/>
                  <a:gd name="connsiteX10" fmla="*/ 207037 w 379577"/>
                  <a:gd name="connsiteY10" fmla="*/ 696687 h 833476"/>
                  <a:gd name="connsiteX11" fmla="*/ 38975 w 379577"/>
                  <a:gd name="connsiteY11" fmla="*/ 799381 h 833476"/>
                  <a:gd name="connsiteX12" fmla="*/ 212773 w 379577"/>
                  <a:gd name="connsiteY12" fmla="*/ 833476 h 833476"/>
                  <a:gd name="connsiteX0" fmla="*/ 120772 w 379577"/>
                  <a:gd name="connsiteY0" fmla="*/ 0 h 833476"/>
                  <a:gd name="connsiteX1" fmla="*/ 345059 w 379577"/>
                  <a:gd name="connsiteY1" fmla="*/ 86265 h 833476"/>
                  <a:gd name="connsiteX2" fmla="*/ 177653 w 379577"/>
                  <a:gd name="connsiteY2" fmla="*/ 167189 h 833476"/>
                  <a:gd name="connsiteX3" fmla="*/ 3 w 379577"/>
                  <a:gd name="connsiteY3" fmla="*/ 224287 h 833476"/>
                  <a:gd name="connsiteX4" fmla="*/ 181466 w 379577"/>
                  <a:gd name="connsiteY4" fmla="*/ 286727 h 833476"/>
                  <a:gd name="connsiteX5" fmla="*/ 354648 w 379577"/>
                  <a:gd name="connsiteY5" fmla="*/ 350397 h 833476"/>
                  <a:gd name="connsiteX6" fmla="*/ 184046 w 379577"/>
                  <a:gd name="connsiteY6" fmla="*/ 432965 h 833476"/>
                  <a:gd name="connsiteX7" fmla="*/ 17255 w 379577"/>
                  <a:gd name="connsiteY7" fmla="*/ 517585 h 833476"/>
                  <a:gd name="connsiteX8" fmla="*/ 198718 w 379577"/>
                  <a:gd name="connsiteY8" fmla="*/ 543877 h 833476"/>
                  <a:gd name="connsiteX9" fmla="*/ 379565 w 379577"/>
                  <a:gd name="connsiteY9" fmla="*/ 569344 h 833476"/>
                  <a:gd name="connsiteX10" fmla="*/ 207037 w 379577"/>
                  <a:gd name="connsiteY10" fmla="*/ 696687 h 833476"/>
                  <a:gd name="connsiteX11" fmla="*/ 38975 w 379577"/>
                  <a:gd name="connsiteY11" fmla="*/ 799381 h 833476"/>
                  <a:gd name="connsiteX12" fmla="*/ 212773 w 379577"/>
                  <a:gd name="connsiteY12" fmla="*/ 833476 h 833476"/>
                  <a:gd name="connsiteX0" fmla="*/ 165522 w 379577"/>
                  <a:gd name="connsiteY0" fmla="*/ 0 h 801435"/>
                  <a:gd name="connsiteX1" fmla="*/ 345059 w 379577"/>
                  <a:gd name="connsiteY1" fmla="*/ 54224 h 801435"/>
                  <a:gd name="connsiteX2" fmla="*/ 177653 w 379577"/>
                  <a:gd name="connsiteY2" fmla="*/ 135148 h 801435"/>
                  <a:gd name="connsiteX3" fmla="*/ 3 w 379577"/>
                  <a:gd name="connsiteY3" fmla="*/ 192246 h 801435"/>
                  <a:gd name="connsiteX4" fmla="*/ 181466 w 379577"/>
                  <a:gd name="connsiteY4" fmla="*/ 254686 h 801435"/>
                  <a:gd name="connsiteX5" fmla="*/ 354648 w 379577"/>
                  <a:gd name="connsiteY5" fmla="*/ 318356 h 801435"/>
                  <a:gd name="connsiteX6" fmla="*/ 184046 w 379577"/>
                  <a:gd name="connsiteY6" fmla="*/ 400924 h 801435"/>
                  <a:gd name="connsiteX7" fmla="*/ 17255 w 379577"/>
                  <a:gd name="connsiteY7" fmla="*/ 485544 h 801435"/>
                  <a:gd name="connsiteX8" fmla="*/ 198718 w 379577"/>
                  <a:gd name="connsiteY8" fmla="*/ 511836 h 801435"/>
                  <a:gd name="connsiteX9" fmla="*/ 379565 w 379577"/>
                  <a:gd name="connsiteY9" fmla="*/ 537303 h 801435"/>
                  <a:gd name="connsiteX10" fmla="*/ 207037 w 379577"/>
                  <a:gd name="connsiteY10" fmla="*/ 664646 h 801435"/>
                  <a:gd name="connsiteX11" fmla="*/ 38975 w 379577"/>
                  <a:gd name="connsiteY11" fmla="*/ 767340 h 801435"/>
                  <a:gd name="connsiteX12" fmla="*/ 212773 w 379577"/>
                  <a:gd name="connsiteY12" fmla="*/ 801435 h 801435"/>
                  <a:gd name="connsiteX0" fmla="*/ 165522 w 379577"/>
                  <a:gd name="connsiteY0" fmla="*/ 0 h 801435"/>
                  <a:gd name="connsiteX1" fmla="*/ 345059 w 379577"/>
                  <a:gd name="connsiteY1" fmla="*/ 54224 h 801435"/>
                  <a:gd name="connsiteX2" fmla="*/ 177653 w 379577"/>
                  <a:gd name="connsiteY2" fmla="*/ 135148 h 801435"/>
                  <a:gd name="connsiteX3" fmla="*/ 3 w 379577"/>
                  <a:gd name="connsiteY3" fmla="*/ 192246 h 801435"/>
                  <a:gd name="connsiteX4" fmla="*/ 181466 w 379577"/>
                  <a:gd name="connsiteY4" fmla="*/ 254686 h 801435"/>
                  <a:gd name="connsiteX5" fmla="*/ 354648 w 379577"/>
                  <a:gd name="connsiteY5" fmla="*/ 318356 h 801435"/>
                  <a:gd name="connsiteX6" fmla="*/ 184046 w 379577"/>
                  <a:gd name="connsiteY6" fmla="*/ 400924 h 801435"/>
                  <a:gd name="connsiteX7" fmla="*/ 17255 w 379577"/>
                  <a:gd name="connsiteY7" fmla="*/ 485544 h 801435"/>
                  <a:gd name="connsiteX8" fmla="*/ 198718 w 379577"/>
                  <a:gd name="connsiteY8" fmla="*/ 511836 h 801435"/>
                  <a:gd name="connsiteX9" fmla="*/ 379565 w 379577"/>
                  <a:gd name="connsiteY9" fmla="*/ 537303 h 801435"/>
                  <a:gd name="connsiteX10" fmla="*/ 207037 w 379577"/>
                  <a:gd name="connsiteY10" fmla="*/ 664646 h 801435"/>
                  <a:gd name="connsiteX11" fmla="*/ 38975 w 379577"/>
                  <a:gd name="connsiteY11" fmla="*/ 767340 h 801435"/>
                  <a:gd name="connsiteX12" fmla="*/ 225559 w 379577"/>
                  <a:gd name="connsiteY12" fmla="*/ 801435 h 80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577" h="801435">
                    <a:moveTo>
                      <a:pt x="165522" y="0"/>
                    </a:moveTo>
                    <a:cubicBezTo>
                      <a:pt x="274790" y="28755"/>
                      <a:pt x="343037" y="31699"/>
                      <a:pt x="345059" y="54224"/>
                    </a:cubicBezTo>
                    <a:cubicBezTo>
                      <a:pt x="347081" y="76749"/>
                      <a:pt x="235162" y="112144"/>
                      <a:pt x="177653" y="135148"/>
                    </a:cubicBezTo>
                    <a:cubicBezTo>
                      <a:pt x="120144" y="158152"/>
                      <a:pt x="-633" y="172323"/>
                      <a:pt x="3" y="192246"/>
                    </a:cubicBezTo>
                    <a:cubicBezTo>
                      <a:pt x="639" y="212169"/>
                      <a:pt x="122359" y="233668"/>
                      <a:pt x="181466" y="254686"/>
                    </a:cubicBezTo>
                    <a:cubicBezTo>
                      <a:pt x="240574" y="275704"/>
                      <a:pt x="354218" y="293983"/>
                      <a:pt x="354648" y="318356"/>
                    </a:cubicBezTo>
                    <a:cubicBezTo>
                      <a:pt x="355078" y="342729"/>
                      <a:pt x="240278" y="373059"/>
                      <a:pt x="184046" y="400924"/>
                    </a:cubicBezTo>
                    <a:cubicBezTo>
                      <a:pt x="127814" y="428789"/>
                      <a:pt x="14810" y="467059"/>
                      <a:pt x="17255" y="485544"/>
                    </a:cubicBezTo>
                    <a:cubicBezTo>
                      <a:pt x="19700" y="504029"/>
                      <a:pt x="138333" y="503210"/>
                      <a:pt x="198718" y="511836"/>
                    </a:cubicBezTo>
                    <a:cubicBezTo>
                      <a:pt x="259103" y="520463"/>
                      <a:pt x="378179" y="511835"/>
                      <a:pt x="379565" y="537303"/>
                    </a:cubicBezTo>
                    <a:cubicBezTo>
                      <a:pt x="380952" y="562771"/>
                      <a:pt x="263802" y="626307"/>
                      <a:pt x="207037" y="664646"/>
                    </a:cubicBezTo>
                    <a:cubicBezTo>
                      <a:pt x="150272" y="702985"/>
                      <a:pt x="35888" y="744542"/>
                      <a:pt x="38975" y="767340"/>
                    </a:cubicBezTo>
                    <a:cubicBezTo>
                      <a:pt x="42062" y="790138"/>
                      <a:pt x="139937" y="786441"/>
                      <a:pt x="225559" y="801435"/>
                    </a:cubicBezTo>
                  </a:path>
                </a:pathLst>
              </a:custGeom>
              <a:noFill/>
              <a:ln w="19050" cap="flat" cmpd="sng" algn="ctr">
                <a:solidFill>
                  <a:srgbClr val="2F70B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solidFill>
                    <a:prstClr val="black"/>
                  </a:solidFill>
                  <a:latin typeface="Times New Roman" charset="0"/>
                  <a:ea typeface="ＭＳ Ｐゴシック" charset="0"/>
                  <a:cs typeface="+mn-cs"/>
                </a:endParaRPr>
              </a:p>
            </p:txBody>
          </p:sp>
          <p:grpSp>
            <p:nvGrpSpPr>
              <p:cNvPr id="31" name="Group 30"/>
              <p:cNvGrpSpPr/>
              <p:nvPr/>
            </p:nvGrpSpPr>
            <p:grpSpPr>
              <a:xfrm>
                <a:off x="2217001" y="3463929"/>
                <a:ext cx="6170566" cy="1189711"/>
                <a:chOff x="2319385" y="4625976"/>
                <a:chExt cx="6170566" cy="1189711"/>
              </a:xfrm>
            </p:grpSpPr>
            <p:sp>
              <p:nvSpPr>
                <p:cNvPr id="30730" name="Line 23"/>
                <p:cNvSpPr>
                  <a:spLocks noChangeShapeType="1"/>
                </p:cNvSpPr>
                <p:nvPr/>
              </p:nvSpPr>
              <p:spPr bwMode="auto">
                <a:xfrm flipV="1">
                  <a:off x="2554289" y="4967289"/>
                  <a:ext cx="728662"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panose="020F0502020204030204"/>
                    <a:cs typeface="+mn-cs"/>
                  </a:endParaRPr>
                </a:p>
              </p:txBody>
            </p:sp>
            <p:sp>
              <p:nvSpPr>
                <p:cNvPr id="30731" name="Line 24"/>
                <p:cNvSpPr>
                  <a:spLocks noChangeShapeType="1"/>
                </p:cNvSpPr>
                <p:nvPr/>
              </p:nvSpPr>
              <p:spPr bwMode="auto">
                <a:xfrm>
                  <a:off x="2319385" y="4967289"/>
                  <a:ext cx="357450" cy="0"/>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panose="020F0502020204030204"/>
                    <a:cs typeface="+mn-cs"/>
                  </a:endParaRPr>
                </a:p>
              </p:txBody>
            </p:sp>
            <p:grpSp>
              <p:nvGrpSpPr>
                <p:cNvPr id="28" name="Group 27"/>
                <p:cNvGrpSpPr/>
                <p:nvPr/>
              </p:nvGrpSpPr>
              <p:grpSpPr>
                <a:xfrm>
                  <a:off x="3201989" y="4625976"/>
                  <a:ext cx="5287962" cy="1189711"/>
                  <a:chOff x="3201989" y="4625976"/>
                  <a:chExt cx="5287962" cy="1189711"/>
                </a:xfrm>
              </p:grpSpPr>
              <p:sp>
                <p:nvSpPr>
                  <p:cNvPr id="17" name="Freeform 16"/>
                  <p:cNvSpPr/>
                  <p:nvPr/>
                </p:nvSpPr>
                <p:spPr bwMode="auto">
                  <a:xfrm>
                    <a:off x="3913189" y="5118101"/>
                    <a:ext cx="150812" cy="352425"/>
                  </a:xfrm>
                  <a:custGeom>
                    <a:avLst/>
                    <a:gdLst>
                      <a:gd name="connsiteX0" fmla="*/ 120998 w 379853"/>
                      <a:gd name="connsiteY0" fmla="*/ 0 h 828136"/>
                      <a:gd name="connsiteX1" fmla="*/ 345285 w 379853"/>
                      <a:gd name="connsiteY1" fmla="*/ 86265 h 828136"/>
                      <a:gd name="connsiteX2" fmla="*/ 155504 w 379853"/>
                      <a:gd name="connsiteY2" fmla="*/ 172529 h 828136"/>
                      <a:gd name="connsiteX3" fmla="*/ 229 w 379853"/>
                      <a:gd name="connsiteY3" fmla="*/ 224287 h 828136"/>
                      <a:gd name="connsiteX4" fmla="*/ 190010 w 379853"/>
                      <a:gd name="connsiteY4" fmla="*/ 310551 h 828136"/>
                      <a:gd name="connsiteX5" fmla="*/ 345285 w 379853"/>
                      <a:gd name="connsiteY5" fmla="*/ 345057 h 828136"/>
                      <a:gd name="connsiteX6" fmla="*/ 155504 w 379853"/>
                      <a:gd name="connsiteY6" fmla="*/ 465827 h 828136"/>
                      <a:gd name="connsiteX7" fmla="*/ 17481 w 379853"/>
                      <a:gd name="connsiteY7" fmla="*/ 517585 h 828136"/>
                      <a:gd name="connsiteX8" fmla="*/ 224515 w 379853"/>
                      <a:gd name="connsiteY8" fmla="*/ 586597 h 828136"/>
                      <a:gd name="connsiteX9" fmla="*/ 379791 w 379853"/>
                      <a:gd name="connsiteY9" fmla="*/ 569344 h 828136"/>
                      <a:gd name="connsiteX10" fmla="*/ 207263 w 379853"/>
                      <a:gd name="connsiteY10" fmla="*/ 707367 h 828136"/>
                      <a:gd name="connsiteX11" fmla="*/ 51987 w 379853"/>
                      <a:gd name="connsiteY11" fmla="*/ 724619 h 828136"/>
                      <a:gd name="connsiteX12" fmla="*/ 241768 w 379853"/>
                      <a:gd name="connsiteY12" fmla="*/ 828136 h 828136"/>
                      <a:gd name="connsiteX0" fmla="*/ 121263 w 380118"/>
                      <a:gd name="connsiteY0" fmla="*/ 0 h 828136"/>
                      <a:gd name="connsiteX1" fmla="*/ 345550 w 380118"/>
                      <a:gd name="connsiteY1" fmla="*/ 86265 h 828136"/>
                      <a:gd name="connsiteX2" fmla="*/ 155769 w 380118"/>
                      <a:gd name="connsiteY2" fmla="*/ 172529 h 828136"/>
                      <a:gd name="connsiteX3" fmla="*/ 494 w 380118"/>
                      <a:gd name="connsiteY3" fmla="*/ 224287 h 828136"/>
                      <a:gd name="connsiteX4" fmla="*/ 207528 w 380118"/>
                      <a:gd name="connsiteY4" fmla="*/ 276046 h 828136"/>
                      <a:gd name="connsiteX5" fmla="*/ 345550 w 380118"/>
                      <a:gd name="connsiteY5" fmla="*/ 345057 h 828136"/>
                      <a:gd name="connsiteX6" fmla="*/ 155769 w 380118"/>
                      <a:gd name="connsiteY6" fmla="*/ 465827 h 828136"/>
                      <a:gd name="connsiteX7" fmla="*/ 17746 w 380118"/>
                      <a:gd name="connsiteY7" fmla="*/ 517585 h 828136"/>
                      <a:gd name="connsiteX8" fmla="*/ 224780 w 380118"/>
                      <a:gd name="connsiteY8" fmla="*/ 586597 h 828136"/>
                      <a:gd name="connsiteX9" fmla="*/ 380056 w 380118"/>
                      <a:gd name="connsiteY9" fmla="*/ 569344 h 828136"/>
                      <a:gd name="connsiteX10" fmla="*/ 207528 w 380118"/>
                      <a:gd name="connsiteY10" fmla="*/ 707367 h 828136"/>
                      <a:gd name="connsiteX11" fmla="*/ 52252 w 380118"/>
                      <a:gd name="connsiteY11" fmla="*/ 724619 h 828136"/>
                      <a:gd name="connsiteX12" fmla="*/ 242033 w 380118"/>
                      <a:gd name="connsiteY12" fmla="*/ 828136 h 828136"/>
                      <a:gd name="connsiteX0" fmla="*/ 121263 w 380118"/>
                      <a:gd name="connsiteY0" fmla="*/ 0 h 828136"/>
                      <a:gd name="connsiteX1" fmla="*/ 345550 w 380118"/>
                      <a:gd name="connsiteY1" fmla="*/ 86265 h 828136"/>
                      <a:gd name="connsiteX2" fmla="*/ 155769 w 380118"/>
                      <a:gd name="connsiteY2" fmla="*/ 172529 h 828136"/>
                      <a:gd name="connsiteX3" fmla="*/ 494 w 380118"/>
                      <a:gd name="connsiteY3" fmla="*/ 224287 h 828136"/>
                      <a:gd name="connsiteX4" fmla="*/ 207528 w 380118"/>
                      <a:gd name="connsiteY4" fmla="*/ 276046 h 828136"/>
                      <a:gd name="connsiteX5" fmla="*/ 345550 w 380118"/>
                      <a:gd name="connsiteY5" fmla="*/ 345057 h 828136"/>
                      <a:gd name="connsiteX6" fmla="*/ 155769 w 380118"/>
                      <a:gd name="connsiteY6" fmla="*/ 379563 h 828136"/>
                      <a:gd name="connsiteX7" fmla="*/ 17746 w 380118"/>
                      <a:gd name="connsiteY7" fmla="*/ 517585 h 828136"/>
                      <a:gd name="connsiteX8" fmla="*/ 224780 w 380118"/>
                      <a:gd name="connsiteY8" fmla="*/ 586597 h 828136"/>
                      <a:gd name="connsiteX9" fmla="*/ 380056 w 380118"/>
                      <a:gd name="connsiteY9" fmla="*/ 569344 h 828136"/>
                      <a:gd name="connsiteX10" fmla="*/ 207528 w 380118"/>
                      <a:gd name="connsiteY10" fmla="*/ 707367 h 828136"/>
                      <a:gd name="connsiteX11" fmla="*/ 52252 w 380118"/>
                      <a:gd name="connsiteY11" fmla="*/ 724619 h 828136"/>
                      <a:gd name="connsiteX12" fmla="*/ 242033 w 380118"/>
                      <a:gd name="connsiteY12" fmla="*/ 828136 h 828136"/>
                      <a:gd name="connsiteX0" fmla="*/ 120875 w 379730"/>
                      <a:gd name="connsiteY0" fmla="*/ 0 h 828136"/>
                      <a:gd name="connsiteX1" fmla="*/ 345162 w 379730"/>
                      <a:gd name="connsiteY1" fmla="*/ 86265 h 828136"/>
                      <a:gd name="connsiteX2" fmla="*/ 155381 w 379730"/>
                      <a:gd name="connsiteY2" fmla="*/ 172529 h 828136"/>
                      <a:gd name="connsiteX3" fmla="*/ 106 w 379730"/>
                      <a:gd name="connsiteY3" fmla="*/ 224287 h 828136"/>
                      <a:gd name="connsiteX4" fmla="*/ 178372 w 379730"/>
                      <a:gd name="connsiteY4" fmla="*/ 276046 h 828136"/>
                      <a:gd name="connsiteX5" fmla="*/ 345162 w 379730"/>
                      <a:gd name="connsiteY5" fmla="*/ 345057 h 828136"/>
                      <a:gd name="connsiteX6" fmla="*/ 155381 w 379730"/>
                      <a:gd name="connsiteY6" fmla="*/ 379563 h 828136"/>
                      <a:gd name="connsiteX7" fmla="*/ 17358 w 379730"/>
                      <a:gd name="connsiteY7" fmla="*/ 517585 h 828136"/>
                      <a:gd name="connsiteX8" fmla="*/ 224392 w 379730"/>
                      <a:gd name="connsiteY8" fmla="*/ 586597 h 828136"/>
                      <a:gd name="connsiteX9" fmla="*/ 379668 w 379730"/>
                      <a:gd name="connsiteY9" fmla="*/ 569344 h 828136"/>
                      <a:gd name="connsiteX10" fmla="*/ 207140 w 379730"/>
                      <a:gd name="connsiteY10" fmla="*/ 707367 h 828136"/>
                      <a:gd name="connsiteX11" fmla="*/ 51864 w 379730"/>
                      <a:gd name="connsiteY11" fmla="*/ 724619 h 828136"/>
                      <a:gd name="connsiteX12" fmla="*/ 241645 w 379730"/>
                      <a:gd name="connsiteY12" fmla="*/ 828136 h 828136"/>
                      <a:gd name="connsiteX0" fmla="*/ 120778 w 379633"/>
                      <a:gd name="connsiteY0" fmla="*/ 0 h 828136"/>
                      <a:gd name="connsiteX1" fmla="*/ 345065 w 379633"/>
                      <a:gd name="connsiteY1" fmla="*/ 86265 h 828136"/>
                      <a:gd name="connsiteX2" fmla="*/ 171266 w 379633"/>
                      <a:gd name="connsiteY2" fmla="*/ 177869 h 828136"/>
                      <a:gd name="connsiteX3" fmla="*/ 9 w 379633"/>
                      <a:gd name="connsiteY3" fmla="*/ 224287 h 828136"/>
                      <a:gd name="connsiteX4" fmla="*/ 178275 w 379633"/>
                      <a:gd name="connsiteY4" fmla="*/ 276046 h 828136"/>
                      <a:gd name="connsiteX5" fmla="*/ 345065 w 379633"/>
                      <a:gd name="connsiteY5" fmla="*/ 345057 h 828136"/>
                      <a:gd name="connsiteX6" fmla="*/ 155284 w 379633"/>
                      <a:gd name="connsiteY6" fmla="*/ 379563 h 828136"/>
                      <a:gd name="connsiteX7" fmla="*/ 17261 w 379633"/>
                      <a:gd name="connsiteY7" fmla="*/ 517585 h 828136"/>
                      <a:gd name="connsiteX8" fmla="*/ 224295 w 379633"/>
                      <a:gd name="connsiteY8" fmla="*/ 586597 h 828136"/>
                      <a:gd name="connsiteX9" fmla="*/ 379571 w 379633"/>
                      <a:gd name="connsiteY9" fmla="*/ 569344 h 828136"/>
                      <a:gd name="connsiteX10" fmla="*/ 207043 w 379633"/>
                      <a:gd name="connsiteY10" fmla="*/ 707367 h 828136"/>
                      <a:gd name="connsiteX11" fmla="*/ 51767 w 379633"/>
                      <a:gd name="connsiteY11" fmla="*/ 724619 h 828136"/>
                      <a:gd name="connsiteX12" fmla="*/ 241548 w 379633"/>
                      <a:gd name="connsiteY12" fmla="*/ 828136 h 828136"/>
                      <a:gd name="connsiteX0" fmla="*/ 120778 w 379633"/>
                      <a:gd name="connsiteY0" fmla="*/ 0 h 828136"/>
                      <a:gd name="connsiteX1" fmla="*/ 345065 w 379633"/>
                      <a:gd name="connsiteY1" fmla="*/ 86265 h 828136"/>
                      <a:gd name="connsiteX2" fmla="*/ 171266 w 379633"/>
                      <a:gd name="connsiteY2" fmla="*/ 177869 h 828136"/>
                      <a:gd name="connsiteX3" fmla="*/ 9 w 379633"/>
                      <a:gd name="connsiteY3" fmla="*/ 224287 h 828136"/>
                      <a:gd name="connsiteX4" fmla="*/ 178275 w 379633"/>
                      <a:gd name="connsiteY4" fmla="*/ 276046 h 828136"/>
                      <a:gd name="connsiteX5" fmla="*/ 345065 w 379633"/>
                      <a:gd name="connsiteY5" fmla="*/ 345057 h 828136"/>
                      <a:gd name="connsiteX6" fmla="*/ 187248 w 379633"/>
                      <a:gd name="connsiteY6" fmla="*/ 422285 h 828136"/>
                      <a:gd name="connsiteX7" fmla="*/ 17261 w 379633"/>
                      <a:gd name="connsiteY7" fmla="*/ 517585 h 828136"/>
                      <a:gd name="connsiteX8" fmla="*/ 224295 w 379633"/>
                      <a:gd name="connsiteY8" fmla="*/ 586597 h 828136"/>
                      <a:gd name="connsiteX9" fmla="*/ 379571 w 379633"/>
                      <a:gd name="connsiteY9" fmla="*/ 569344 h 828136"/>
                      <a:gd name="connsiteX10" fmla="*/ 207043 w 379633"/>
                      <a:gd name="connsiteY10" fmla="*/ 707367 h 828136"/>
                      <a:gd name="connsiteX11" fmla="*/ 51767 w 379633"/>
                      <a:gd name="connsiteY11" fmla="*/ 724619 h 828136"/>
                      <a:gd name="connsiteX12" fmla="*/ 241548 w 379633"/>
                      <a:gd name="connsiteY12" fmla="*/ 828136 h 828136"/>
                      <a:gd name="connsiteX0" fmla="*/ 120770 w 379625"/>
                      <a:gd name="connsiteY0" fmla="*/ 0 h 828136"/>
                      <a:gd name="connsiteX1" fmla="*/ 345057 w 379625"/>
                      <a:gd name="connsiteY1" fmla="*/ 86265 h 828136"/>
                      <a:gd name="connsiteX2" fmla="*/ 177651 w 379625"/>
                      <a:gd name="connsiteY2" fmla="*/ 167189 h 828136"/>
                      <a:gd name="connsiteX3" fmla="*/ 1 w 379625"/>
                      <a:gd name="connsiteY3" fmla="*/ 224287 h 828136"/>
                      <a:gd name="connsiteX4" fmla="*/ 178267 w 379625"/>
                      <a:gd name="connsiteY4" fmla="*/ 276046 h 828136"/>
                      <a:gd name="connsiteX5" fmla="*/ 345057 w 379625"/>
                      <a:gd name="connsiteY5" fmla="*/ 345057 h 828136"/>
                      <a:gd name="connsiteX6" fmla="*/ 187240 w 379625"/>
                      <a:gd name="connsiteY6" fmla="*/ 422285 h 828136"/>
                      <a:gd name="connsiteX7" fmla="*/ 17253 w 379625"/>
                      <a:gd name="connsiteY7" fmla="*/ 517585 h 828136"/>
                      <a:gd name="connsiteX8" fmla="*/ 224287 w 379625"/>
                      <a:gd name="connsiteY8" fmla="*/ 586597 h 828136"/>
                      <a:gd name="connsiteX9" fmla="*/ 379563 w 379625"/>
                      <a:gd name="connsiteY9" fmla="*/ 569344 h 828136"/>
                      <a:gd name="connsiteX10" fmla="*/ 207035 w 379625"/>
                      <a:gd name="connsiteY10" fmla="*/ 707367 h 828136"/>
                      <a:gd name="connsiteX11" fmla="*/ 51759 w 379625"/>
                      <a:gd name="connsiteY11" fmla="*/ 724619 h 828136"/>
                      <a:gd name="connsiteX12" fmla="*/ 241540 w 379625"/>
                      <a:gd name="connsiteY12" fmla="*/ 828136 h 828136"/>
                      <a:gd name="connsiteX0" fmla="*/ 120799 w 379654"/>
                      <a:gd name="connsiteY0" fmla="*/ 0 h 828136"/>
                      <a:gd name="connsiteX1" fmla="*/ 345086 w 379654"/>
                      <a:gd name="connsiteY1" fmla="*/ 86265 h 828136"/>
                      <a:gd name="connsiteX2" fmla="*/ 177680 w 379654"/>
                      <a:gd name="connsiteY2" fmla="*/ 167189 h 828136"/>
                      <a:gd name="connsiteX3" fmla="*/ 30 w 379654"/>
                      <a:gd name="connsiteY3" fmla="*/ 224287 h 828136"/>
                      <a:gd name="connsiteX4" fmla="*/ 191082 w 379654"/>
                      <a:gd name="connsiteY4" fmla="*/ 276046 h 828136"/>
                      <a:gd name="connsiteX5" fmla="*/ 345086 w 379654"/>
                      <a:gd name="connsiteY5" fmla="*/ 345057 h 828136"/>
                      <a:gd name="connsiteX6" fmla="*/ 187269 w 379654"/>
                      <a:gd name="connsiteY6" fmla="*/ 422285 h 828136"/>
                      <a:gd name="connsiteX7" fmla="*/ 17282 w 379654"/>
                      <a:gd name="connsiteY7" fmla="*/ 517585 h 828136"/>
                      <a:gd name="connsiteX8" fmla="*/ 224316 w 379654"/>
                      <a:gd name="connsiteY8" fmla="*/ 586597 h 828136"/>
                      <a:gd name="connsiteX9" fmla="*/ 379592 w 379654"/>
                      <a:gd name="connsiteY9" fmla="*/ 569344 h 828136"/>
                      <a:gd name="connsiteX10" fmla="*/ 207064 w 379654"/>
                      <a:gd name="connsiteY10" fmla="*/ 707367 h 828136"/>
                      <a:gd name="connsiteX11" fmla="*/ 51788 w 379654"/>
                      <a:gd name="connsiteY11" fmla="*/ 724619 h 828136"/>
                      <a:gd name="connsiteX12" fmla="*/ 241569 w 379654"/>
                      <a:gd name="connsiteY12" fmla="*/ 828136 h 828136"/>
                      <a:gd name="connsiteX0" fmla="*/ 120772 w 379627"/>
                      <a:gd name="connsiteY0" fmla="*/ 0 h 828136"/>
                      <a:gd name="connsiteX1" fmla="*/ 345059 w 379627"/>
                      <a:gd name="connsiteY1" fmla="*/ 86265 h 828136"/>
                      <a:gd name="connsiteX2" fmla="*/ 177653 w 379627"/>
                      <a:gd name="connsiteY2" fmla="*/ 167189 h 828136"/>
                      <a:gd name="connsiteX3" fmla="*/ 3 w 379627"/>
                      <a:gd name="connsiteY3" fmla="*/ 224287 h 828136"/>
                      <a:gd name="connsiteX4" fmla="*/ 181466 w 379627"/>
                      <a:gd name="connsiteY4" fmla="*/ 276046 h 828136"/>
                      <a:gd name="connsiteX5" fmla="*/ 345059 w 379627"/>
                      <a:gd name="connsiteY5" fmla="*/ 345057 h 828136"/>
                      <a:gd name="connsiteX6" fmla="*/ 187242 w 379627"/>
                      <a:gd name="connsiteY6" fmla="*/ 422285 h 828136"/>
                      <a:gd name="connsiteX7" fmla="*/ 17255 w 379627"/>
                      <a:gd name="connsiteY7" fmla="*/ 517585 h 828136"/>
                      <a:gd name="connsiteX8" fmla="*/ 224289 w 379627"/>
                      <a:gd name="connsiteY8" fmla="*/ 586597 h 828136"/>
                      <a:gd name="connsiteX9" fmla="*/ 379565 w 379627"/>
                      <a:gd name="connsiteY9" fmla="*/ 569344 h 828136"/>
                      <a:gd name="connsiteX10" fmla="*/ 207037 w 379627"/>
                      <a:gd name="connsiteY10" fmla="*/ 707367 h 828136"/>
                      <a:gd name="connsiteX11" fmla="*/ 51761 w 379627"/>
                      <a:gd name="connsiteY11" fmla="*/ 724619 h 828136"/>
                      <a:gd name="connsiteX12" fmla="*/ 241542 w 379627"/>
                      <a:gd name="connsiteY12" fmla="*/ 828136 h 828136"/>
                      <a:gd name="connsiteX0" fmla="*/ 120772 w 379627"/>
                      <a:gd name="connsiteY0" fmla="*/ 0 h 828136"/>
                      <a:gd name="connsiteX1" fmla="*/ 345059 w 379627"/>
                      <a:gd name="connsiteY1" fmla="*/ 86265 h 828136"/>
                      <a:gd name="connsiteX2" fmla="*/ 177653 w 379627"/>
                      <a:gd name="connsiteY2" fmla="*/ 167189 h 828136"/>
                      <a:gd name="connsiteX3" fmla="*/ 3 w 379627"/>
                      <a:gd name="connsiteY3" fmla="*/ 224287 h 828136"/>
                      <a:gd name="connsiteX4" fmla="*/ 181466 w 379627"/>
                      <a:gd name="connsiteY4" fmla="*/ 276046 h 828136"/>
                      <a:gd name="connsiteX5" fmla="*/ 345059 w 379627"/>
                      <a:gd name="connsiteY5" fmla="*/ 345057 h 828136"/>
                      <a:gd name="connsiteX6" fmla="*/ 184046 w 379627"/>
                      <a:gd name="connsiteY6" fmla="*/ 432965 h 828136"/>
                      <a:gd name="connsiteX7" fmla="*/ 17255 w 379627"/>
                      <a:gd name="connsiteY7" fmla="*/ 517585 h 828136"/>
                      <a:gd name="connsiteX8" fmla="*/ 224289 w 379627"/>
                      <a:gd name="connsiteY8" fmla="*/ 586597 h 828136"/>
                      <a:gd name="connsiteX9" fmla="*/ 379565 w 379627"/>
                      <a:gd name="connsiteY9" fmla="*/ 569344 h 828136"/>
                      <a:gd name="connsiteX10" fmla="*/ 207037 w 379627"/>
                      <a:gd name="connsiteY10" fmla="*/ 707367 h 828136"/>
                      <a:gd name="connsiteX11" fmla="*/ 51761 w 379627"/>
                      <a:gd name="connsiteY11" fmla="*/ 724619 h 828136"/>
                      <a:gd name="connsiteX12" fmla="*/ 241542 w 379627"/>
                      <a:gd name="connsiteY12" fmla="*/ 828136 h 828136"/>
                      <a:gd name="connsiteX0" fmla="*/ 120772 w 379627"/>
                      <a:gd name="connsiteY0" fmla="*/ 0 h 828136"/>
                      <a:gd name="connsiteX1" fmla="*/ 345059 w 379627"/>
                      <a:gd name="connsiteY1" fmla="*/ 86265 h 828136"/>
                      <a:gd name="connsiteX2" fmla="*/ 177653 w 379627"/>
                      <a:gd name="connsiteY2" fmla="*/ 167189 h 828136"/>
                      <a:gd name="connsiteX3" fmla="*/ 3 w 379627"/>
                      <a:gd name="connsiteY3" fmla="*/ 224287 h 828136"/>
                      <a:gd name="connsiteX4" fmla="*/ 181466 w 379627"/>
                      <a:gd name="connsiteY4" fmla="*/ 276046 h 828136"/>
                      <a:gd name="connsiteX5" fmla="*/ 354648 w 379627"/>
                      <a:gd name="connsiteY5" fmla="*/ 350397 h 828136"/>
                      <a:gd name="connsiteX6" fmla="*/ 184046 w 379627"/>
                      <a:gd name="connsiteY6" fmla="*/ 432965 h 828136"/>
                      <a:gd name="connsiteX7" fmla="*/ 17255 w 379627"/>
                      <a:gd name="connsiteY7" fmla="*/ 517585 h 828136"/>
                      <a:gd name="connsiteX8" fmla="*/ 224289 w 379627"/>
                      <a:gd name="connsiteY8" fmla="*/ 586597 h 828136"/>
                      <a:gd name="connsiteX9" fmla="*/ 379565 w 379627"/>
                      <a:gd name="connsiteY9" fmla="*/ 569344 h 828136"/>
                      <a:gd name="connsiteX10" fmla="*/ 207037 w 379627"/>
                      <a:gd name="connsiteY10" fmla="*/ 707367 h 828136"/>
                      <a:gd name="connsiteX11" fmla="*/ 51761 w 379627"/>
                      <a:gd name="connsiteY11" fmla="*/ 724619 h 828136"/>
                      <a:gd name="connsiteX12" fmla="*/ 241542 w 379627"/>
                      <a:gd name="connsiteY12" fmla="*/ 828136 h 828136"/>
                      <a:gd name="connsiteX0" fmla="*/ 120772 w 379587"/>
                      <a:gd name="connsiteY0" fmla="*/ 0 h 828136"/>
                      <a:gd name="connsiteX1" fmla="*/ 345059 w 379587"/>
                      <a:gd name="connsiteY1" fmla="*/ 86265 h 828136"/>
                      <a:gd name="connsiteX2" fmla="*/ 177653 w 379587"/>
                      <a:gd name="connsiteY2" fmla="*/ 167189 h 828136"/>
                      <a:gd name="connsiteX3" fmla="*/ 3 w 379587"/>
                      <a:gd name="connsiteY3" fmla="*/ 224287 h 828136"/>
                      <a:gd name="connsiteX4" fmla="*/ 181466 w 379587"/>
                      <a:gd name="connsiteY4" fmla="*/ 276046 h 828136"/>
                      <a:gd name="connsiteX5" fmla="*/ 354648 w 379587"/>
                      <a:gd name="connsiteY5" fmla="*/ 350397 h 828136"/>
                      <a:gd name="connsiteX6" fmla="*/ 184046 w 379587"/>
                      <a:gd name="connsiteY6" fmla="*/ 432965 h 828136"/>
                      <a:gd name="connsiteX7" fmla="*/ 17255 w 379587"/>
                      <a:gd name="connsiteY7" fmla="*/ 517585 h 828136"/>
                      <a:gd name="connsiteX8" fmla="*/ 195521 w 379587"/>
                      <a:gd name="connsiteY8" fmla="*/ 565236 h 828136"/>
                      <a:gd name="connsiteX9" fmla="*/ 379565 w 379587"/>
                      <a:gd name="connsiteY9" fmla="*/ 569344 h 828136"/>
                      <a:gd name="connsiteX10" fmla="*/ 207037 w 379587"/>
                      <a:gd name="connsiteY10" fmla="*/ 707367 h 828136"/>
                      <a:gd name="connsiteX11" fmla="*/ 51761 w 379587"/>
                      <a:gd name="connsiteY11" fmla="*/ 724619 h 828136"/>
                      <a:gd name="connsiteX12" fmla="*/ 241542 w 379587"/>
                      <a:gd name="connsiteY12" fmla="*/ 828136 h 828136"/>
                      <a:gd name="connsiteX0" fmla="*/ 120772 w 379587"/>
                      <a:gd name="connsiteY0" fmla="*/ 0 h 828136"/>
                      <a:gd name="connsiteX1" fmla="*/ 345059 w 379587"/>
                      <a:gd name="connsiteY1" fmla="*/ 86265 h 828136"/>
                      <a:gd name="connsiteX2" fmla="*/ 177653 w 379587"/>
                      <a:gd name="connsiteY2" fmla="*/ 167189 h 828136"/>
                      <a:gd name="connsiteX3" fmla="*/ 3 w 379587"/>
                      <a:gd name="connsiteY3" fmla="*/ 224287 h 828136"/>
                      <a:gd name="connsiteX4" fmla="*/ 181466 w 379587"/>
                      <a:gd name="connsiteY4" fmla="*/ 276046 h 828136"/>
                      <a:gd name="connsiteX5" fmla="*/ 354648 w 379587"/>
                      <a:gd name="connsiteY5" fmla="*/ 350397 h 828136"/>
                      <a:gd name="connsiteX6" fmla="*/ 184046 w 379587"/>
                      <a:gd name="connsiteY6" fmla="*/ 432965 h 828136"/>
                      <a:gd name="connsiteX7" fmla="*/ 17255 w 379587"/>
                      <a:gd name="connsiteY7" fmla="*/ 517585 h 828136"/>
                      <a:gd name="connsiteX8" fmla="*/ 195521 w 379587"/>
                      <a:gd name="connsiteY8" fmla="*/ 565236 h 828136"/>
                      <a:gd name="connsiteX9" fmla="*/ 379565 w 379587"/>
                      <a:gd name="connsiteY9" fmla="*/ 569344 h 828136"/>
                      <a:gd name="connsiteX10" fmla="*/ 207037 w 379587"/>
                      <a:gd name="connsiteY10" fmla="*/ 680666 h 828136"/>
                      <a:gd name="connsiteX11" fmla="*/ 51761 w 379587"/>
                      <a:gd name="connsiteY11" fmla="*/ 724619 h 828136"/>
                      <a:gd name="connsiteX12" fmla="*/ 241542 w 379587"/>
                      <a:gd name="connsiteY12" fmla="*/ 828136 h 828136"/>
                      <a:gd name="connsiteX0" fmla="*/ 120772 w 379588"/>
                      <a:gd name="connsiteY0" fmla="*/ 0 h 828136"/>
                      <a:gd name="connsiteX1" fmla="*/ 345059 w 379588"/>
                      <a:gd name="connsiteY1" fmla="*/ 86265 h 828136"/>
                      <a:gd name="connsiteX2" fmla="*/ 177653 w 379588"/>
                      <a:gd name="connsiteY2" fmla="*/ 167189 h 828136"/>
                      <a:gd name="connsiteX3" fmla="*/ 3 w 379588"/>
                      <a:gd name="connsiteY3" fmla="*/ 224287 h 828136"/>
                      <a:gd name="connsiteX4" fmla="*/ 181466 w 379588"/>
                      <a:gd name="connsiteY4" fmla="*/ 276046 h 828136"/>
                      <a:gd name="connsiteX5" fmla="*/ 354648 w 379588"/>
                      <a:gd name="connsiteY5" fmla="*/ 350397 h 828136"/>
                      <a:gd name="connsiteX6" fmla="*/ 184046 w 379588"/>
                      <a:gd name="connsiteY6" fmla="*/ 432965 h 828136"/>
                      <a:gd name="connsiteX7" fmla="*/ 17255 w 379588"/>
                      <a:gd name="connsiteY7" fmla="*/ 517585 h 828136"/>
                      <a:gd name="connsiteX8" fmla="*/ 195521 w 379588"/>
                      <a:gd name="connsiteY8" fmla="*/ 565236 h 828136"/>
                      <a:gd name="connsiteX9" fmla="*/ 379565 w 379588"/>
                      <a:gd name="connsiteY9" fmla="*/ 569344 h 828136"/>
                      <a:gd name="connsiteX10" fmla="*/ 207037 w 379588"/>
                      <a:gd name="connsiteY10" fmla="*/ 680666 h 828136"/>
                      <a:gd name="connsiteX11" fmla="*/ 38975 w 379588"/>
                      <a:gd name="connsiteY11" fmla="*/ 799381 h 828136"/>
                      <a:gd name="connsiteX12" fmla="*/ 241542 w 379588"/>
                      <a:gd name="connsiteY12" fmla="*/ 828136 h 828136"/>
                      <a:gd name="connsiteX0" fmla="*/ 120772 w 379588"/>
                      <a:gd name="connsiteY0" fmla="*/ 0 h 870857"/>
                      <a:gd name="connsiteX1" fmla="*/ 345059 w 379588"/>
                      <a:gd name="connsiteY1" fmla="*/ 86265 h 870857"/>
                      <a:gd name="connsiteX2" fmla="*/ 177653 w 379588"/>
                      <a:gd name="connsiteY2" fmla="*/ 167189 h 870857"/>
                      <a:gd name="connsiteX3" fmla="*/ 3 w 379588"/>
                      <a:gd name="connsiteY3" fmla="*/ 224287 h 870857"/>
                      <a:gd name="connsiteX4" fmla="*/ 181466 w 379588"/>
                      <a:gd name="connsiteY4" fmla="*/ 276046 h 870857"/>
                      <a:gd name="connsiteX5" fmla="*/ 354648 w 379588"/>
                      <a:gd name="connsiteY5" fmla="*/ 350397 h 870857"/>
                      <a:gd name="connsiteX6" fmla="*/ 184046 w 379588"/>
                      <a:gd name="connsiteY6" fmla="*/ 432965 h 870857"/>
                      <a:gd name="connsiteX7" fmla="*/ 17255 w 379588"/>
                      <a:gd name="connsiteY7" fmla="*/ 517585 h 870857"/>
                      <a:gd name="connsiteX8" fmla="*/ 195521 w 379588"/>
                      <a:gd name="connsiteY8" fmla="*/ 565236 h 870857"/>
                      <a:gd name="connsiteX9" fmla="*/ 379565 w 379588"/>
                      <a:gd name="connsiteY9" fmla="*/ 569344 h 870857"/>
                      <a:gd name="connsiteX10" fmla="*/ 207037 w 379588"/>
                      <a:gd name="connsiteY10" fmla="*/ 680666 h 870857"/>
                      <a:gd name="connsiteX11" fmla="*/ 38975 w 379588"/>
                      <a:gd name="connsiteY11" fmla="*/ 799381 h 870857"/>
                      <a:gd name="connsiteX12" fmla="*/ 215970 w 379588"/>
                      <a:gd name="connsiteY12" fmla="*/ 870857 h 870857"/>
                      <a:gd name="connsiteX0" fmla="*/ 120772 w 379588"/>
                      <a:gd name="connsiteY0" fmla="*/ 0 h 870857"/>
                      <a:gd name="connsiteX1" fmla="*/ 345059 w 379588"/>
                      <a:gd name="connsiteY1" fmla="*/ 86265 h 870857"/>
                      <a:gd name="connsiteX2" fmla="*/ 177653 w 379588"/>
                      <a:gd name="connsiteY2" fmla="*/ 167189 h 870857"/>
                      <a:gd name="connsiteX3" fmla="*/ 3 w 379588"/>
                      <a:gd name="connsiteY3" fmla="*/ 224287 h 870857"/>
                      <a:gd name="connsiteX4" fmla="*/ 181466 w 379588"/>
                      <a:gd name="connsiteY4" fmla="*/ 276046 h 870857"/>
                      <a:gd name="connsiteX5" fmla="*/ 354648 w 379588"/>
                      <a:gd name="connsiteY5" fmla="*/ 350397 h 870857"/>
                      <a:gd name="connsiteX6" fmla="*/ 184046 w 379588"/>
                      <a:gd name="connsiteY6" fmla="*/ 432965 h 870857"/>
                      <a:gd name="connsiteX7" fmla="*/ 17255 w 379588"/>
                      <a:gd name="connsiteY7" fmla="*/ 517585 h 870857"/>
                      <a:gd name="connsiteX8" fmla="*/ 195521 w 379588"/>
                      <a:gd name="connsiteY8" fmla="*/ 549216 h 870857"/>
                      <a:gd name="connsiteX9" fmla="*/ 379565 w 379588"/>
                      <a:gd name="connsiteY9" fmla="*/ 569344 h 870857"/>
                      <a:gd name="connsiteX10" fmla="*/ 207037 w 379588"/>
                      <a:gd name="connsiteY10" fmla="*/ 680666 h 870857"/>
                      <a:gd name="connsiteX11" fmla="*/ 38975 w 379588"/>
                      <a:gd name="connsiteY11" fmla="*/ 799381 h 870857"/>
                      <a:gd name="connsiteX12" fmla="*/ 215970 w 379588"/>
                      <a:gd name="connsiteY12" fmla="*/ 870857 h 870857"/>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549"/>
                      <a:gd name="connsiteX1" fmla="*/ 345059 w 379588"/>
                      <a:gd name="connsiteY1" fmla="*/ 86265 h 833549"/>
                      <a:gd name="connsiteX2" fmla="*/ 177653 w 379588"/>
                      <a:gd name="connsiteY2" fmla="*/ 167189 h 833549"/>
                      <a:gd name="connsiteX3" fmla="*/ 3 w 379588"/>
                      <a:gd name="connsiteY3" fmla="*/ 224287 h 833549"/>
                      <a:gd name="connsiteX4" fmla="*/ 181466 w 379588"/>
                      <a:gd name="connsiteY4" fmla="*/ 276046 h 833549"/>
                      <a:gd name="connsiteX5" fmla="*/ 354648 w 379588"/>
                      <a:gd name="connsiteY5" fmla="*/ 350397 h 833549"/>
                      <a:gd name="connsiteX6" fmla="*/ 184046 w 379588"/>
                      <a:gd name="connsiteY6" fmla="*/ 432965 h 833549"/>
                      <a:gd name="connsiteX7" fmla="*/ 17255 w 379588"/>
                      <a:gd name="connsiteY7" fmla="*/ 517585 h 833549"/>
                      <a:gd name="connsiteX8" fmla="*/ 195521 w 379588"/>
                      <a:gd name="connsiteY8" fmla="*/ 549216 h 833549"/>
                      <a:gd name="connsiteX9" fmla="*/ 379565 w 379588"/>
                      <a:gd name="connsiteY9" fmla="*/ 569344 h 833549"/>
                      <a:gd name="connsiteX10" fmla="*/ 207037 w 379588"/>
                      <a:gd name="connsiteY10" fmla="*/ 680666 h 833549"/>
                      <a:gd name="connsiteX11" fmla="*/ 38975 w 379588"/>
                      <a:gd name="connsiteY11" fmla="*/ 799381 h 833549"/>
                      <a:gd name="connsiteX12" fmla="*/ 212773 w 379588"/>
                      <a:gd name="connsiteY12" fmla="*/ 833476 h 833549"/>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86727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77"/>
                      <a:gd name="connsiteY0" fmla="*/ 0 h 833476"/>
                      <a:gd name="connsiteX1" fmla="*/ 345059 w 379577"/>
                      <a:gd name="connsiteY1" fmla="*/ 86265 h 833476"/>
                      <a:gd name="connsiteX2" fmla="*/ 177653 w 379577"/>
                      <a:gd name="connsiteY2" fmla="*/ 167189 h 833476"/>
                      <a:gd name="connsiteX3" fmla="*/ 3 w 379577"/>
                      <a:gd name="connsiteY3" fmla="*/ 224287 h 833476"/>
                      <a:gd name="connsiteX4" fmla="*/ 181466 w 379577"/>
                      <a:gd name="connsiteY4" fmla="*/ 286727 h 833476"/>
                      <a:gd name="connsiteX5" fmla="*/ 354648 w 379577"/>
                      <a:gd name="connsiteY5" fmla="*/ 350397 h 833476"/>
                      <a:gd name="connsiteX6" fmla="*/ 184046 w 379577"/>
                      <a:gd name="connsiteY6" fmla="*/ 432965 h 833476"/>
                      <a:gd name="connsiteX7" fmla="*/ 17255 w 379577"/>
                      <a:gd name="connsiteY7" fmla="*/ 517585 h 833476"/>
                      <a:gd name="connsiteX8" fmla="*/ 198718 w 379577"/>
                      <a:gd name="connsiteY8" fmla="*/ 559897 h 833476"/>
                      <a:gd name="connsiteX9" fmla="*/ 379565 w 379577"/>
                      <a:gd name="connsiteY9" fmla="*/ 569344 h 833476"/>
                      <a:gd name="connsiteX10" fmla="*/ 207037 w 379577"/>
                      <a:gd name="connsiteY10" fmla="*/ 680666 h 833476"/>
                      <a:gd name="connsiteX11" fmla="*/ 38975 w 379577"/>
                      <a:gd name="connsiteY11" fmla="*/ 799381 h 833476"/>
                      <a:gd name="connsiteX12" fmla="*/ 212773 w 379577"/>
                      <a:gd name="connsiteY12" fmla="*/ 833476 h 833476"/>
                      <a:gd name="connsiteX0" fmla="*/ 120772 w 379577"/>
                      <a:gd name="connsiteY0" fmla="*/ 0 h 833476"/>
                      <a:gd name="connsiteX1" fmla="*/ 345059 w 379577"/>
                      <a:gd name="connsiteY1" fmla="*/ 86265 h 833476"/>
                      <a:gd name="connsiteX2" fmla="*/ 177653 w 379577"/>
                      <a:gd name="connsiteY2" fmla="*/ 167189 h 833476"/>
                      <a:gd name="connsiteX3" fmla="*/ 3 w 379577"/>
                      <a:gd name="connsiteY3" fmla="*/ 224287 h 833476"/>
                      <a:gd name="connsiteX4" fmla="*/ 181466 w 379577"/>
                      <a:gd name="connsiteY4" fmla="*/ 286727 h 833476"/>
                      <a:gd name="connsiteX5" fmla="*/ 354648 w 379577"/>
                      <a:gd name="connsiteY5" fmla="*/ 350397 h 833476"/>
                      <a:gd name="connsiteX6" fmla="*/ 184046 w 379577"/>
                      <a:gd name="connsiteY6" fmla="*/ 432965 h 833476"/>
                      <a:gd name="connsiteX7" fmla="*/ 17255 w 379577"/>
                      <a:gd name="connsiteY7" fmla="*/ 517585 h 833476"/>
                      <a:gd name="connsiteX8" fmla="*/ 198718 w 379577"/>
                      <a:gd name="connsiteY8" fmla="*/ 559897 h 833476"/>
                      <a:gd name="connsiteX9" fmla="*/ 379565 w 379577"/>
                      <a:gd name="connsiteY9" fmla="*/ 569344 h 833476"/>
                      <a:gd name="connsiteX10" fmla="*/ 207037 w 379577"/>
                      <a:gd name="connsiteY10" fmla="*/ 696687 h 833476"/>
                      <a:gd name="connsiteX11" fmla="*/ 38975 w 379577"/>
                      <a:gd name="connsiteY11" fmla="*/ 799381 h 833476"/>
                      <a:gd name="connsiteX12" fmla="*/ 212773 w 379577"/>
                      <a:gd name="connsiteY12" fmla="*/ 833476 h 833476"/>
                      <a:gd name="connsiteX0" fmla="*/ 120772 w 379577"/>
                      <a:gd name="connsiteY0" fmla="*/ 0 h 833476"/>
                      <a:gd name="connsiteX1" fmla="*/ 345059 w 379577"/>
                      <a:gd name="connsiteY1" fmla="*/ 86265 h 833476"/>
                      <a:gd name="connsiteX2" fmla="*/ 177653 w 379577"/>
                      <a:gd name="connsiteY2" fmla="*/ 167189 h 833476"/>
                      <a:gd name="connsiteX3" fmla="*/ 3 w 379577"/>
                      <a:gd name="connsiteY3" fmla="*/ 224287 h 833476"/>
                      <a:gd name="connsiteX4" fmla="*/ 181466 w 379577"/>
                      <a:gd name="connsiteY4" fmla="*/ 286727 h 833476"/>
                      <a:gd name="connsiteX5" fmla="*/ 354648 w 379577"/>
                      <a:gd name="connsiteY5" fmla="*/ 350397 h 833476"/>
                      <a:gd name="connsiteX6" fmla="*/ 184046 w 379577"/>
                      <a:gd name="connsiteY6" fmla="*/ 432965 h 833476"/>
                      <a:gd name="connsiteX7" fmla="*/ 17255 w 379577"/>
                      <a:gd name="connsiteY7" fmla="*/ 517585 h 833476"/>
                      <a:gd name="connsiteX8" fmla="*/ 198718 w 379577"/>
                      <a:gd name="connsiteY8" fmla="*/ 543877 h 833476"/>
                      <a:gd name="connsiteX9" fmla="*/ 379565 w 379577"/>
                      <a:gd name="connsiteY9" fmla="*/ 569344 h 833476"/>
                      <a:gd name="connsiteX10" fmla="*/ 207037 w 379577"/>
                      <a:gd name="connsiteY10" fmla="*/ 696687 h 833476"/>
                      <a:gd name="connsiteX11" fmla="*/ 38975 w 379577"/>
                      <a:gd name="connsiteY11" fmla="*/ 799381 h 833476"/>
                      <a:gd name="connsiteX12" fmla="*/ 212773 w 379577"/>
                      <a:gd name="connsiteY12" fmla="*/ 833476 h 833476"/>
                      <a:gd name="connsiteX0" fmla="*/ 165522 w 379577"/>
                      <a:gd name="connsiteY0" fmla="*/ 0 h 801435"/>
                      <a:gd name="connsiteX1" fmla="*/ 345059 w 379577"/>
                      <a:gd name="connsiteY1" fmla="*/ 54224 h 801435"/>
                      <a:gd name="connsiteX2" fmla="*/ 177653 w 379577"/>
                      <a:gd name="connsiteY2" fmla="*/ 135148 h 801435"/>
                      <a:gd name="connsiteX3" fmla="*/ 3 w 379577"/>
                      <a:gd name="connsiteY3" fmla="*/ 192246 h 801435"/>
                      <a:gd name="connsiteX4" fmla="*/ 181466 w 379577"/>
                      <a:gd name="connsiteY4" fmla="*/ 254686 h 801435"/>
                      <a:gd name="connsiteX5" fmla="*/ 354648 w 379577"/>
                      <a:gd name="connsiteY5" fmla="*/ 318356 h 801435"/>
                      <a:gd name="connsiteX6" fmla="*/ 184046 w 379577"/>
                      <a:gd name="connsiteY6" fmla="*/ 400924 h 801435"/>
                      <a:gd name="connsiteX7" fmla="*/ 17255 w 379577"/>
                      <a:gd name="connsiteY7" fmla="*/ 485544 h 801435"/>
                      <a:gd name="connsiteX8" fmla="*/ 198718 w 379577"/>
                      <a:gd name="connsiteY8" fmla="*/ 511836 h 801435"/>
                      <a:gd name="connsiteX9" fmla="*/ 379565 w 379577"/>
                      <a:gd name="connsiteY9" fmla="*/ 537303 h 801435"/>
                      <a:gd name="connsiteX10" fmla="*/ 207037 w 379577"/>
                      <a:gd name="connsiteY10" fmla="*/ 664646 h 801435"/>
                      <a:gd name="connsiteX11" fmla="*/ 38975 w 379577"/>
                      <a:gd name="connsiteY11" fmla="*/ 767340 h 801435"/>
                      <a:gd name="connsiteX12" fmla="*/ 212773 w 379577"/>
                      <a:gd name="connsiteY12" fmla="*/ 801435 h 801435"/>
                      <a:gd name="connsiteX0" fmla="*/ 165522 w 379577"/>
                      <a:gd name="connsiteY0" fmla="*/ 0 h 801435"/>
                      <a:gd name="connsiteX1" fmla="*/ 345059 w 379577"/>
                      <a:gd name="connsiteY1" fmla="*/ 54224 h 801435"/>
                      <a:gd name="connsiteX2" fmla="*/ 177653 w 379577"/>
                      <a:gd name="connsiteY2" fmla="*/ 135148 h 801435"/>
                      <a:gd name="connsiteX3" fmla="*/ 3 w 379577"/>
                      <a:gd name="connsiteY3" fmla="*/ 192246 h 801435"/>
                      <a:gd name="connsiteX4" fmla="*/ 181466 w 379577"/>
                      <a:gd name="connsiteY4" fmla="*/ 254686 h 801435"/>
                      <a:gd name="connsiteX5" fmla="*/ 354648 w 379577"/>
                      <a:gd name="connsiteY5" fmla="*/ 318356 h 801435"/>
                      <a:gd name="connsiteX6" fmla="*/ 184046 w 379577"/>
                      <a:gd name="connsiteY6" fmla="*/ 400924 h 801435"/>
                      <a:gd name="connsiteX7" fmla="*/ 17255 w 379577"/>
                      <a:gd name="connsiteY7" fmla="*/ 485544 h 801435"/>
                      <a:gd name="connsiteX8" fmla="*/ 198718 w 379577"/>
                      <a:gd name="connsiteY8" fmla="*/ 511836 h 801435"/>
                      <a:gd name="connsiteX9" fmla="*/ 379565 w 379577"/>
                      <a:gd name="connsiteY9" fmla="*/ 537303 h 801435"/>
                      <a:gd name="connsiteX10" fmla="*/ 207037 w 379577"/>
                      <a:gd name="connsiteY10" fmla="*/ 664646 h 801435"/>
                      <a:gd name="connsiteX11" fmla="*/ 38975 w 379577"/>
                      <a:gd name="connsiteY11" fmla="*/ 767340 h 801435"/>
                      <a:gd name="connsiteX12" fmla="*/ 225559 w 379577"/>
                      <a:gd name="connsiteY12" fmla="*/ 801435 h 80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577" h="801435">
                        <a:moveTo>
                          <a:pt x="165522" y="0"/>
                        </a:moveTo>
                        <a:cubicBezTo>
                          <a:pt x="274790" y="28755"/>
                          <a:pt x="343037" y="31699"/>
                          <a:pt x="345059" y="54224"/>
                        </a:cubicBezTo>
                        <a:cubicBezTo>
                          <a:pt x="347081" y="76749"/>
                          <a:pt x="235162" y="112144"/>
                          <a:pt x="177653" y="135148"/>
                        </a:cubicBezTo>
                        <a:cubicBezTo>
                          <a:pt x="120144" y="158152"/>
                          <a:pt x="-633" y="172323"/>
                          <a:pt x="3" y="192246"/>
                        </a:cubicBezTo>
                        <a:cubicBezTo>
                          <a:pt x="639" y="212169"/>
                          <a:pt x="122359" y="233668"/>
                          <a:pt x="181466" y="254686"/>
                        </a:cubicBezTo>
                        <a:cubicBezTo>
                          <a:pt x="240574" y="275704"/>
                          <a:pt x="354218" y="293983"/>
                          <a:pt x="354648" y="318356"/>
                        </a:cubicBezTo>
                        <a:cubicBezTo>
                          <a:pt x="355078" y="342729"/>
                          <a:pt x="240278" y="373059"/>
                          <a:pt x="184046" y="400924"/>
                        </a:cubicBezTo>
                        <a:cubicBezTo>
                          <a:pt x="127814" y="428789"/>
                          <a:pt x="14810" y="467059"/>
                          <a:pt x="17255" y="485544"/>
                        </a:cubicBezTo>
                        <a:cubicBezTo>
                          <a:pt x="19700" y="504029"/>
                          <a:pt x="138333" y="503210"/>
                          <a:pt x="198718" y="511836"/>
                        </a:cubicBezTo>
                        <a:cubicBezTo>
                          <a:pt x="259103" y="520463"/>
                          <a:pt x="378179" y="511835"/>
                          <a:pt x="379565" y="537303"/>
                        </a:cubicBezTo>
                        <a:cubicBezTo>
                          <a:pt x="380952" y="562771"/>
                          <a:pt x="263802" y="626307"/>
                          <a:pt x="207037" y="664646"/>
                        </a:cubicBezTo>
                        <a:cubicBezTo>
                          <a:pt x="150272" y="702985"/>
                          <a:pt x="35888" y="744542"/>
                          <a:pt x="38975" y="767340"/>
                        </a:cubicBezTo>
                        <a:cubicBezTo>
                          <a:pt x="42062" y="790138"/>
                          <a:pt x="139937" y="786441"/>
                          <a:pt x="225559" y="801435"/>
                        </a:cubicBezTo>
                      </a:path>
                    </a:pathLst>
                  </a:custGeom>
                  <a:noFill/>
                  <a:ln w="19050" cap="flat" cmpd="sng" algn="ctr">
                    <a:solidFill>
                      <a:srgbClr val="2F70B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a:solidFill>
                        <a:prstClr val="black"/>
                      </a:solidFill>
                      <a:latin typeface="Times New Roman" charset="0"/>
                      <a:ea typeface="ＭＳ Ｐゴシック" charset="0"/>
                      <a:cs typeface="+mn-cs"/>
                    </a:endParaRPr>
                  </a:p>
                </p:txBody>
              </p:sp>
              <p:grpSp>
                <p:nvGrpSpPr>
                  <p:cNvPr id="27" name="Group 26"/>
                  <p:cNvGrpSpPr/>
                  <p:nvPr/>
                </p:nvGrpSpPr>
                <p:grpSpPr>
                  <a:xfrm>
                    <a:off x="3201989" y="4625976"/>
                    <a:ext cx="5287962" cy="633413"/>
                    <a:chOff x="3201989" y="4625976"/>
                    <a:chExt cx="5287962" cy="633413"/>
                  </a:xfrm>
                </p:grpSpPr>
                <p:sp>
                  <p:nvSpPr>
                    <p:cNvPr id="30745" name="Oval 30"/>
                    <p:cNvSpPr>
                      <a:spLocks noChangeAspect="1" noChangeArrowheads="1"/>
                    </p:cNvSpPr>
                    <p:nvPr/>
                  </p:nvSpPr>
                  <p:spPr bwMode="auto">
                    <a:xfrm flipV="1">
                      <a:off x="7391401" y="5087939"/>
                      <a:ext cx="90488" cy="79375"/>
                    </a:xfrm>
                    <a:prstGeom prst="ellipse">
                      <a:avLst/>
                    </a:prstGeom>
                    <a:solidFill>
                      <a:srgbClr val="FF0000"/>
                    </a:solidFill>
                    <a:ln w="9525">
                      <a:solidFill>
                        <a:srgbClr val="FF0000"/>
                      </a:solidFill>
                      <a:round/>
                      <a:headEnd/>
                      <a:tailEnd/>
                    </a:ln>
                  </p:spPr>
                  <p:txBody>
                    <a:bodyPr rot="10800000"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grpSp>
                  <p:nvGrpSpPr>
                    <p:cNvPr id="26" name="Group 25"/>
                    <p:cNvGrpSpPr/>
                    <p:nvPr/>
                  </p:nvGrpSpPr>
                  <p:grpSpPr>
                    <a:xfrm>
                      <a:off x="3201989" y="4625976"/>
                      <a:ext cx="5287962" cy="633413"/>
                      <a:chOff x="3201989" y="4625976"/>
                      <a:chExt cx="5287962" cy="633413"/>
                    </a:xfrm>
                  </p:grpSpPr>
                  <p:sp>
                    <p:nvSpPr>
                      <p:cNvPr id="30744" name="Oval 30"/>
                      <p:cNvSpPr>
                        <a:spLocks noChangeAspect="1" noChangeArrowheads="1"/>
                      </p:cNvSpPr>
                      <p:nvPr/>
                    </p:nvSpPr>
                    <p:spPr bwMode="auto">
                      <a:xfrm flipV="1">
                        <a:off x="7383464" y="4760914"/>
                        <a:ext cx="92075" cy="80962"/>
                      </a:xfrm>
                      <a:prstGeom prst="ellipse">
                        <a:avLst/>
                      </a:prstGeom>
                      <a:solidFill>
                        <a:srgbClr val="FF0000"/>
                      </a:solidFill>
                      <a:ln w="9525">
                        <a:solidFill>
                          <a:srgbClr val="FF0000"/>
                        </a:solidFill>
                        <a:round/>
                        <a:headEnd/>
                        <a:tailEnd/>
                      </a:ln>
                    </p:spPr>
                    <p:txBody>
                      <a:bodyPr rot="10800000"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grpSp>
                    <p:nvGrpSpPr>
                      <p:cNvPr id="25" name="Group 24"/>
                      <p:cNvGrpSpPr/>
                      <p:nvPr/>
                    </p:nvGrpSpPr>
                    <p:grpSpPr>
                      <a:xfrm>
                        <a:off x="3201989" y="4625976"/>
                        <a:ext cx="5287962" cy="633413"/>
                        <a:chOff x="3201989" y="4625976"/>
                        <a:chExt cx="5287962" cy="633413"/>
                      </a:xfrm>
                    </p:grpSpPr>
                    <p:sp>
                      <p:nvSpPr>
                        <p:cNvPr id="30739" name="Oval 30"/>
                        <p:cNvSpPr>
                          <a:spLocks noChangeAspect="1" noChangeArrowheads="1"/>
                        </p:cNvSpPr>
                        <p:nvPr/>
                      </p:nvSpPr>
                      <p:spPr bwMode="auto">
                        <a:xfrm flipV="1">
                          <a:off x="3236914" y="4748214"/>
                          <a:ext cx="92075" cy="77787"/>
                        </a:xfrm>
                        <a:prstGeom prst="ellipse">
                          <a:avLst/>
                        </a:prstGeom>
                        <a:solidFill>
                          <a:srgbClr val="FF0000"/>
                        </a:solidFill>
                        <a:ln w="9525">
                          <a:solidFill>
                            <a:srgbClr val="FF0000"/>
                          </a:solidFill>
                          <a:round/>
                          <a:headEnd/>
                          <a:tailEnd/>
                        </a:ln>
                      </p:spPr>
                      <p:txBody>
                        <a:bodyPr rot="10800000"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sp>
                      <p:nvSpPr>
                        <p:cNvPr id="30740" name="Oval 30"/>
                        <p:cNvSpPr>
                          <a:spLocks noChangeAspect="1" noChangeArrowheads="1"/>
                        </p:cNvSpPr>
                        <p:nvPr/>
                      </p:nvSpPr>
                      <p:spPr bwMode="auto">
                        <a:xfrm flipV="1">
                          <a:off x="3243264" y="5072064"/>
                          <a:ext cx="92075" cy="80962"/>
                        </a:xfrm>
                        <a:prstGeom prst="ellipse">
                          <a:avLst/>
                        </a:prstGeom>
                        <a:solidFill>
                          <a:srgbClr val="FF0000"/>
                        </a:solidFill>
                        <a:ln w="9525">
                          <a:solidFill>
                            <a:srgbClr val="FF0000"/>
                          </a:solidFill>
                          <a:round/>
                          <a:headEnd/>
                          <a:tailEnd/>
                        </a:ln>
                      </p:spPr>
                      <p:txBody>
                        <a:bodyPr rot="10800000"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grpSp>
                      <p:nvGrpSpPr>
                        <p:cNvPr id="24" name="Group 23"/>
                        <p:cNvGrpSpPr/>
                        <p:nvPr/>
                      </p:nvGrpSpPr>
                      <p:grpSpPr>
                        <a:xfrm>
                          <a:off x="3201989" y="4625976"/>
                          <a:ext cx="5287962" cy="633413"/>
                          <a:chOff x="3201989" y="4625976"/>
                          <a:chExt cx="5287962" cy="633413"/>
                        </a:xfrm>
                      </p:grpSpPr>
                      <p:sp>
                        <p:nvSpPr>
                          <p:cNvPr id="30732" name="Line 32"/>
                          <p:cNvSpPr>
                            <a:spLocks noChangeShapeType="1"/>
                          </p:cNvSpPr>
                          <p:nvPr/>
                        </p:nvSpPr>
                        <p:spPr bwMode="auto">
                          <a:xfrm flipV="1">
                            <a:off x="7469189" y="4625976"/>
                            <a:ext cx="1020762" cy="173038"/>
                          </a:xfrm>
                          <a:prstGeom prst="line">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panose="020F0502020204030204"/>
                              <a:cs typeface="+mn-cs"/>
                            </a:endParaRPr>
                          </a:p>
                        </p:txBody>
                      </p:sp>
                      <p:sp>
                        <p:nvSpPr>
                          <p:cNvPr id="30733" name="Line 33"/>
                          <p:cNvSpPr>
                            <a:spLocks noChangeShapeType="1"/>
                          </p:cNvSpPr>
                          <p:nvPr/>
                        </p:nvSpPr>
                        <p:spPr bwMode="auto">
                          <a:xfrm>
                            <a:off x="7472364" y="5140326"/>
                            <a:ext cx="1017587" cy="119063"/>
                          </a:xfrm>
                          <a:prstGeom prst="line">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panose="020F0502020204030204"/>
                              <a:cs typeface="+mn-cs"/>
                            </a:endParaRPr>
                          </a:p>
                        </p:txBody>
                      </p:sp>
                      <p:sp>
                        <p:nvSpPr>
                          <p:cNvPr id="30737" name="Oval 26"/>
                          <p:cNvSpPr>
                            <a:spLocks noChangeAspect="1" noChangeArrowheads="1"/>
                          </p:cNvSpPr>
                          <p:nvPr/>
                        </p:nvSpPr>
                        <p:spPr bwMode="auto">
                          <a:xfrm>
                            <a:off x="3238501" y="4924426"/>
                            <a:ext cx="87313" cy="79375"/>
                          </a:xfrm>
                          <a:prstGeom prst="ellipse">
                            <a:avLst/>
                          </a:prstGeom>
                          <a:solidFill>
                            <a:srgbClr val="FF0000"/>
                          </a:solidFill>
                          <a:ln w="9525">
                            <a:solidFill>
                              <a:srgbClr val="FF0000"/>
                            </a:solidFill>
                            <a:round/>
                            <a:headEnd/>
                            <a:tailEnd/>
                          </a:ln>
                        </p:spPr>
                        <p:txBody>
                          <a:bodyPr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sp>
                        <p:nvSpPr>
                          <p:cNvPr id="30738" name="Oval 28"/>
                          <p:cNvSpPr>
                            <a:spLocks noChangeArrowheads="1"/>
                          </p:cNvSpPr>
                          <p:nvPr/>
                        </p:nvSpPr>
                        <p:spPr bwMode="auto">
                          <a:xfrm rot="5400000">
                            <a:off x="3126582" y="4861721"/>
                            <a:ext cx="327025" cy="17621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sp>
                        <p:nvSpPr>
                          <p:cNvPr id="30743" name="Oval 28"/>
                          <p:cNvSpPr>
                            <a:spLocks noChangeArrowheads="1"/>
                          </p:cNvSpPr>
                          <p:nvPr/>
                        </p:nvSpPr>
                        <p:spPr bwMode="auto">
                          <a:xfrm rot="5400000">
                            <a:off x="7270751" y="4876801"/>
                            <a:ext cx="328613" cy="1762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grpSp>
                        <p:nvGrpSpPr>
                          <p:cNvPr id="30746" name="Group 42"/>
                          <p:cNvGrpSpPr>
                            <a:grpSpLocks/>
                          </p:cNvGrpSpPr>
                          <p:nvPr/>
                        </p:nvGrpSpPr>
                        <p:grpSpPr bwMode="auto">
                          <a:xfrm>
                            <a:off x="3876676" y="4748214"/>
                            <a:ext cx="177800" cy="406400"/>
                            <a:chOff x="1890164" y="4364100"/>
                            <a:chExt cx="211967" cy="492543"/>
                          </a:xfrm>
                        </p:grpSpPr>
                        <p:sp>
                          <p:nvSpPr>
                            <p:cNvPr id="30800" name="Oval 28"/>
                            <p:cNvSpPr>
                              <a:spLocks noChangeArrowheads="1"/>
                            </p:cNvSpPr>
                            <p:nvPr/>
                          </p:nvSpPr>
                          <p:spPr bwMode="auto">
                            <a:xfrm rot="5400000">
                              <a:off x="1796969" y="4504388"/>
                              <a:ext cx="398358" cy="21196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sp>
                          <p:nvSpPr>
                            <p:cNvPr id="30801" name="Oval 30"/>
                            <p:cNvSpPr>
                              <a:spLocks noChangeAspect="1" noChangeArrowheads="1"/>
                            </p:cNvSpPr>
                            <p:nvPr/>
                          </p:nvSpPr>
                          <p:spPr bwMode="auto">
                            <a:xfrm flipV="1">
                              <a:off x="1932713" y="4364100"/>
                              <a:ext cx="111399" cy="97273"/>
                            </a:xfrm>
                            <a:prstGeom prst="ellipse">
                              <a:avLst/>
                            </a:prstGeom>
                            <a:solidFill>
                              <a:srgbClr val="FF0000"/>
                            </a:solidFill>
                            <a:ln w="9525">
                              <a:solidFill>
                                <a:srgbClr val="FF0000"/>
                              </a:solidFill>
                              <a:round/>
                              <a:headEnd/>
                              <a:tailEnd/>
                            </a:ln>
                          </p:spPr>
                          <p:txBody>
                            <a:bodyPr rot="10800000"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sp>
                          <p:nvSpPr>
                            <p:cNvPr id="30802" name="Oval 30"/>
                            <p:cNvSpPr>
                              <a:spLocks noChangeAspect="1" noChangeArrowheads="1"/>
                            </p:cNvSpPr>
                            <p:nvPr/>
                          </p:nvSpPr>
                          <p:spPr bwMode="auto">
                            <a:xfrm flipV="1">
                              <a:off x="1941996" y="4759370"/>
                              <a:ext cx="109851" cy="97273"/>
                            </a:xfrm>
                            <a:prstGeom prst="ellipse">
                              <a:avLst/>
                            </a:prstGeom>
                            <a:solidFill>
                              <a:srgbClr val="FF0000"/>
                            </a:solidFill>
                            <a:ln w="9525">
                              <a:solidFill>
                                <a:srgbClr val="FF0000"/>
                              </a:solidFill>
                              <a:round/>
                              <a:headEnd/>
                              <a:tailEnd/>
                            </a:ln>
                          </p:spPr>
                          <p:txBody>
                            <a:bodyPr rot="10800000"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grpSp>
                      <p:cxnSp>
                        <p:nvCxnSpPr>
                          <p:cNvPr id="59" name="Straight Connector 58"/>
                          <p:cNvCxnSpPr/>
                          <p:nvPr/>
                        </p:nvCxnSpPr>
                        <p:spPr bwMode="auto">
                          <a:xfrm>
                            <a:off x="3305176" y="4795839"/>
                            <a:ext cx="4113213" cy="4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0740" idx="6"/>
                          </p:cNvCxnSpPr>
                          <p:nvPr/>
                        </p:nvCxnSpPr>
                        <p:spPr bwMode="auto">
                          <a:xfrm>
                            <a:off x="3335339" y="5113339"/>
                            <a:ext cx="4144962" cy="25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780" name="Oval 26"/>
                          <p:cNvSpPr>
                            <a:spLocks noChangeAspect="1" noChangeArrowheads="1"/>
                          </p:cNvSpPr>
                          <p:nvPr/>
                        </p:nvSpPr>
                        <p:spPr bwMode="auto">
                          <a:xfrm>
                            <a:off x="3930651" y="4906964"/>
                            <a:ext cx="87313" cy="79375"/>
                          </a:xfrm>
                          <a:prstGeom prst="ellipse">
                            <a:avLst/>
                          </a:prstGeom>
                          <a:solidFill>
                            <a:srgbClr val="FF0000"/>
                          </a:solidFill>
                          <a:ln w="9525">
                            <a:solidFill>
                              <a:srgbClr val="FF0000"/>
                            </a:solidFill>
                            <a:round/>
                            <a:headEnd/>
                            <a:tailEnd/>
                          </a:ln>
                        </p:spPr>
                        <p:txBody>
                          <a:bodyPr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grpSp>
                  </p:grpSp>
                </p:grpSp>
              </p:grpSp>
              <p:sp>
                <p:nvSpPr>
                  <p:cNvPr id="30787" name="Oval 3"/>
                  <p:cNvSpPr>
                    <a:spLocks noChangeArrowheads="1"/>
                  </p:cNvSpPr>
                  <p:nvPr/>
                </p:nvSpPr>
                <p:spPr bwMode="auto">
                  <a:xfrm>
                    <a:off x="3863976" y="5400676"/>
                    <a:ext cx="211138" cy="211138"/>
                  </a:xfrm>
                  <a:prstGeom prst="ellipse">
                    <a:avLst/>
                  </a:prstGeom>
                  <a:solidFill>
                    <a:srgbClr val="FF0000"/>
                  </a:solidFill>
                  <a:ln w="0" algn="ctr">
                    <a:solidFill>
                      <a:schemeClr val="tx1"/>
                    </a:solidFill>
                    <a:round/>
                    <a:headEnd/>
                    <a:tailEnd/>
                  </a:ln>
                </p:spPr>
                <p:txBody>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endParaRPr lang="en-US" altLang="en-US" sz="1800">
                      <a:solidFill>
                        <a:prstClr val="black"/>
                      </a:solidFill>
                      <a:cs typeface="+mn-cs"/>
                    </a:endParaRPr>
                  </a:p>
                </p:txBody>
              </p:sp>
              <p:sp>
                <p:nvSpPr>
                  <p:cNvPr id="30791" name="TextBox 1"/>
                  <p:cNvSpPr txBox="1">
                    <a:spLocks noChangeArrowheads="1"/>
                  </p:cNvSpPr>
                  <p:nvPr/>
                </p:nvSpPr>
                <p:spPr bwMode="auto">
                  <a:xfrm>
                    <a:off x="4054476" y="5259389"/>
                    <a:ext cx="504840"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US" altLang="en-US" sz="1500">
                        <a:solidFill>
                          <a:srgbClr val="0070C0"/>
                        </a:solidFill>
                        <a:latin typeface="Arial Narrow" pitchFamily="34" charset="0"/>
                        <a:cs typeface="Arial" pitchFamily="34" charset="0"/>
                      </a:rPr>
                      <a:t>Be</a:t>
                    </a:r>
                  </a:p>
                </p:txBody>
              </p:sp>
              <p:sp>
                <p:nvSpPr>
                  <p:cNvPr id="30793" name="Oval 3"/>
                  <p:cNvSpPr>
                    <a:spLocks noChangeArrowheads="1"/>
                  </p:cNvSpPr>
                  <p:nvPr/>
                </p:nvSpPr>
                <p:spPr bwMode="auto">
                  <a:xfrm>
                    <a:off x="7328113" y="5423334"/>
                    <a:ext cx="211137" cy="211138"/>
                  </a:xfrm>
                  <a:prstGeom prst="ellipse">
                    <a:avLst/>
                  </a:prstGeom>
                  <a:solidFill>
                    <a:srgbClr val="FF0000"/>
                  </a:solidFill>
                  <a:ln w="0" algn="ctr">
                    <a:solidFill>
                      <a:schemeClr val="tx1"/>
                    </a:solidFill>
                    <a:round/>
                    <a:headEnd/>
                    <a:tailEnd/>
                  </a:ln>
                </p:spPr>
                <p:txBody>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endParaRPr lang="en-US" altLang="en-US" sz="1800">
                      <a:solidFill>
                        <a:prstClr val="black"/>
                      </a:solidFill>
                      <a:cs typeface="+mn-cs"/>
                    </a:endParaRPr>
                  </a:p>
                </p:txBody>
              </p:sp>
              <p:sp>
                <p:nvSpPr>
                  <p:cNvPr id="30794" name="TextBox 1"/>
                  <p:cNvSpPr txBox="1">
                    <a:spLocks noChangeArrowheads="1"/>
                  </p:cNvSpPr>
                  <p:nvPr/>
                </p:nvSpPr>
                <p:spPr bwMode="auto">
                  <a:xfrm>
                    <a:off x="7466014" y="5384801"/>
                    <a:ext cx="444995"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ro-RO" altLang="en-US" sz="1500">
                        <a:solidFill>
                          <a:srgbClr val="0070C0"/>
                        </a:solidFill>
                        <a:latin typeface="Arial Narrow" pitchFamily="34" charset="0"/>
                        <a:cs typeface="Arial" pitchFamily="34" charset="0"/>
                      </a:rPr>
                      <a:t>Pt</a:t>
                    </a:r>
                  </a:p>
                </p:txBody>
              </p:sp>
            </p:grpSp>
          </p:grpSp>
          <p:grpSp>
            <p:nvGrpSpPr>
              <p:cNvPr id="23" name="Group 22"/>
              <p:cNvGrpSpPr/>
              <p:nvPr/>
            </p:nvGrpSpPr>
            <p:grpSpPr>
              <a:xfrm>
                <a:off x="2232278" y="2502563"/>
                <a:ext cx="7786687" cy="2461551"/>
                <a:chOff x="2232278" y="2573206"/>
                <a:chExt cx="7786687" cy="2461551"/>
              </a:xfrm>
            </p:grpSpPr>
            <p:grpSp>
              <p:nvGrpSpPr>
                <p:cNvPr id="30795" name="Group 81"/>
                <p:cNvGrpSpPr>
                  <a:grpSpLocks/>
                </p:cNvGrpSpPr>
                <p:nvPr/>
              </p:nvGrpSpPr>
              <p:grpSpPr bwMode="auto">
                <a:xfrm>
                  <a:off x="2232278" y="3074194"/>
                  <a:ext cx="7786687" cy="1960563"/>
                  <a:chOff x="597069" y="2350599"/>
                  <a:chExt cx="7787606" cy="1959843"/>
                </a:xfrm>
              </p:grpSpPr>
              <p:sp>
                <p:nvSpPr>
                  <p:cNvPr id="83" name="Freeform 82"/>
                  <p:cNvSpPr/>
                  <p:nvPr/>
                </p:nvSpPr>
                <p:spPr bwMode="auto">
                  <a:xfrm>
                    <a:off x="597069" y="2350599"/>
                    <a:ext cx="3889834" cy="1958256"/>
                  </a:xfrm>
                  <a:custGeom>
                    <a:avLst/>
                    <a:gdLst>
                      <a:gd name="connsiteX0" fmla="*/ 0 w 3689684"/>
                      <a:gd name="connsiteY0" fmla="*/ 1862999 h 1862999"/>
                      <a:gd name="connsiteX1" fmla="*/ 593558 w 3689684"/>
                      <a:gd name="connsiteY1" fmla="*/ 1830915 h 1862999"/>
                      <a:gd name="connsiteX2" fmla="*/ 914400 w 3689684"/>
                      <a:gd name="connsiteY2" fmla="*/ 1686536 h 1862999"/>
                      <a:gd name="connsiteX3" fmla="*/ 1347537 w 3689684"/>
                      <a:gd name="connsiteY3" fmla="*/ 1125062 h 1862999"/>
                      <a:gd name="connsiteX4" fmla="*/ 1604210 w 3689684"/>
                      <a:gd name="connsiteY4" fmla="*/ 547547 h 1862999"/>
                      <a:gd name="connsiteX5" fmla="*/ 1780674 w 3689684"/>
                      <a:gd name="connsiteY5" fmla="*/ 50241 h 1862999"/>
                      <a:gd name="connsiteX6" fmla="*/ 1989221 w 3689684"/>
                      <a:gd name="connsiteY6" fmla="*/ 82326 h 1862999"/>
                      <a:gd name="connsiteX7" fmla="*/ 2149642 w 3689684"/>
                      <a:gd name="connsiteY7" fmla="*/ 627757 h 1862999"/>
                      <a:gd name="connsiteX8" fmla="*/ 2294021 w 3689684"/>
                      <a:gd name="connsiteY8" fmla="*/ 996726 h 1862999"/>
                      <a:gd name="connsiteX9" fmla="*/ 2598821 w 3689684"/>
                      <a:gd name="connsiteY9" fmla="*/ 1590284 h 1862999"/>
                      <a:gd name="connsiteX10" fmla="*/ 3031958 w 3689684"/>
                      <a:gd name="connsiteY10" fmla="*/ 1814873 h 1862999"/>
                      <a:gd name="connsiteX11" fmla="*/ 3689684 w 3689684"/>
                      <a:gd name="connsiteY11" fmla="*/ 1846957 h 1862999"/>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1989221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2101516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2005264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32548 w 3689684"/>
                      <a:gd name="connsiteY5" fmla="*/ 71203 h 1835835"/>
                      <a:gd name="connsiteX6" fmla="*/ 2005264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16920 h 1816920"/>
                      <a:gd name="connsiteX1" fmla="*/ 593558 w 3689684"/>
                      <a:gd name="connsiteY1" fmla="*/ 1784836 h 1816920"/>
                      <a:gd name="connsiteX2" fmla="*/ 914400 w 3689684"/>
                      <a:gd name="connsiteY2" fmla="*/ 1640457 h 1816920"/>
                      <a:gd name="connsiteX3" fmla="*/ 1347537 w 3689684"/>
                      <a:gd name="connsiteY3" fmla="*/ 1078983 h 1816920"/>
                      <a:gd name="connsiteX4" fmla="*/ 1604210 w 3689684"/>
                      <a:gd name="connsiteY4" fmla="*/ 501468 h 1816920"/>
                      <a:gd name="connsiteX5" fmla="*/ 1732548 w 3689684"/>
                      <a:gd name="connsiteY5" fmla="*/ 52288 h 1816920"/>
                      <a:gd name="connsiteX6" fmla="*/ 2037348 w 3689684"/>
                      <a:gd name="connsiteY6" fmla="*/ 68331 h 1816920"/>
                      <a:gd name="connsiteX7" fmla="*/ 2149642 w 3689684"/>
                      <a:gd name="connsiteY7" fmla="*/ 581678 h 1816920"/>
                      <a:gd name="connsiteX8" fmla="*/ 2294021 w 3689684"/>
                      <a:gd name="connsiteY8" fmla="*/ 950647 h 1816920"/>
                      <a:gd name="connsiteX9" fmla="*/ 2598821 w 3689684"/>
                      <a:gd name="connsiteY9" fmla="*/ 1544205 h 1816920"/>
                      <a:gd name="connsiteX10" fmla="*/ 3031958 w 3689684"/>
                      <a:gd name="connsiteY10" fmla="*/ 1768794 h 1816920"/>
                      <a:gd name="connsiteX11" fmla="*/ 3689684 w 3689684"/>
                      <a:gd name="connsiteY11" fmla="*/ 1800878 h 1816920"/>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294021 w 3689684"/>
                      <a:gd name="connsiteY8" fmla="*/ 943405 h 1809678"/>
                      <a:gd name="connsiteX9" fmla="*/ 2598821 w 3689684"/>
                      <a:gd name="connsiteY9" fmla="*/ 1536963 h 1809678"/>
                      <a:gd name="connsiteX10" fmla="*/ 3031958 w 3689684"/>
                      <a:gd name="connsiteY10" fmla="*/ 1761552 h 1809678"/>
                      <a:gd name="connsiteX11" fmla="*/ 3689684 w 3689684"/>
                      <a:gd name="connsiteY11" fmla="*/ 1793636 h 1809678"/>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342147 w 3689684"/>
                      <a:gd name="connsiteY8" fmla="*/ 1071741 h 1809678"/>
                      <a:gd name="connsiteX9" fmla="*/ 2598821 w 3689684"/>
                      <a:gd name="connsiteY9" fmla="*/ 1536963 h 1809678"/>
                      <a:gd name="connsiteX10" fmla="*/ 3031958 w 3689684"/>
                      <a:gd name="connsiteY10" fmla="*/ 1761552 h 1809678"/>
                      <a:gd name="connsiteX11" fmla="*/ 3689684 w 3689684"/>
                      <a:gd name="connsiteY11" fmla="*/ 1793636 h 1809678"/>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342147 w 3689684"/>
                      <a:gd name="connsiteY8" fmla="*/ 1071741 h 1809678"/>
                      <a:gd name="connsiteX9" fmla="*/ 2695074 w 3689684"/>
                      <a:gd name="connsiteY9" fmla="*/ 1665300 h 1809678"/>
                      <a:gd name="connsiteX10" fmla="*/ 3031958 w 3689684"/>
                      <a:gd name="connsiteY10" fmla="*/ 1761552 h 1809678"/>
                      <a:gd name="connsiteX11" fmla="*/ 3689684 w 3689684"/>
                      <a:gd name="connsiteY11" fmla="*/ 1793636 h 1809678"/>
                      <a:gd name="connsiteX0" fmla="*/ 0 w 3689684"/>
                      <a:gd name="connsiteY0" fmla="*/ 1793027 h 1793027"/>
                      <a:gd name="connsiteX1" fmla="*/ 593558 w 3689684"/>
                      <a:gd name="connsiteY1" fmla="*/ 1760943 h 1793027"/>
                      <a:gd name="connsiteX2" fmla="*/ 914400 w 3689684"/>
                      <a:gd name="connsiteY2" fmla="*/ 1616564 h 1793027"/>
                      <a:gd name="connsiteX3" fmla="*/ 1347537 w 3689684"/>
                      <a:gd name="connsiteY3" fmla="*/ 1055090 h 1793027"/>
                      <a:gd name="connsiteX4" fmla="*/ 1604210 w 3689684"/>
                      <a:gd name="connsiteY4" fmla="*/ 477575 h 1793027"/>
                      <a:gd name="connsiteX5" fmla="*/ 1732548 w 3689684"/>
                      <a:gd name="connsiteY5" fmla="*/ 28395 h 1793027"/>
                      <a:gd name="connsiteX6" fmla="*/ 2037348 w 3689684"/>
                      <a:gd name="connsiteY6" fmla="*/ 44438 h 1793027"/>
                      <a:gd name="connsiteX7" fmla="*/ 2053389 w 3689684"/>
                      <a:gd name="connsiteY7" fmla="*/ 28395 h 1793027"/>
                      <a:gd name="connsiteX8" fmla="*/ 2181726 w 3689684"/>
                      <a:gd name="connsiteY8" fmla="*/ 429449 h 1793027"/>
                      <a:gd name="connsiteX9" fmla="*/ 2342147 w 3689684"/>
                      <a:gd name="connsiteY9" fmla="*/ 1055090 h 1793027"/>
                      <a:gd name="connsiteX10" fmla="*/ 2695074 w 3689684"/>
                      <a:gd name="connsiteY10" fmla="*/ 1648649 h 1793027"/>
                      <a:gd name="connsiteX11" fmla="*/ 3031958 w 3689684"/>
                      <a:gd name="connsiteY11" fmla="*/ 1744901 h 1793027"/>
                      <a:gd name="connsiteX12" fmla="*/ 3689684 w 3689684"/>
                      <a:gd name="connsiteY12" fmla="*/ 1776985 h 1793027"/>
                      <a:gd name="connsiteX0" fmla="*/ 0 w 3689684"/>
                      <a:gd name="connsiteY0" fmla="*/ 1796549 h 1796549"/>
                      <a:gd name="connsiteX1" fmla="*/ 593558 w 3689684"/>
                      <a:gd name="connsiteY1" fmla="*/ 1764465 h 1796549"/>
                      <a:gd name="connsiteX2" fmla="*/ 914400 w 3689684"/>
                      <a:gd name="connsiteY2" fmla="*/ 1620086 h 1796549"/>
                      <a:gd name="connsiteX3" fmla="*/ 1347537 w 3689684"/>
                      <a:gd name="connsiteY3" fmla="*/ 1058612 h 1796549"/>
                      <a:gd name="connsiteX4" fmla="*/ 1604210 w 3689684"/>
                      <a:gd name="connsiteY4" fmla="*/ 481097 h 1796549"/>
                      <a:gd name="connsiteX5" fmla="*/ 1732548 w 3689684"/>
                      <a:gd name="connsiteY5" fmla="*/ 31917 h 1796549"/>
                      <a:gd name="connsiteX6" fmla="*/ 2037348 w 3689684"/>
                      <a:gd name="connsiteY6" fmla="*/ 47960 h 1796549"/>
                      <a:gd name="connsiteX7" fmla="*/ 2053389 w 3689684"/>
                      <a:gd name="connsiteY7" fmla="*/ 31917 h 1796549"/>
                      <a:gd name="connsiteX8" fmla="*/ 2181726 w 3689684"/>
                      <a:gd name="connsiteY8" fmla="*/ 432971 h 1796549"/>
                      <a:gd name="connsiteX9" fmla="*/ 2342147 w 3689684"/>
                      <a:gd name="connsiteY9" fmla="*/ 1058612 h 1796549"/>
                      <a:gd name="connsiteX10" fmla="*/ 2695074 w 3689684"/>
                      <a:gd name="connsiteY10" fmla="*/ 1652171 h 1796549"/>
                      <a:gd name="connsiteX11" fmla="*/ 3031958 w 3689684"/>
                      <a:gd name="connsiteY11" fmla="*/ 1748423 h 1796549"/>
                      <a:gd name="connsiteX12" fmla="*/ 3689684 w 3689684"/>
                      <a:gd name="connsiteY12" fmla="*/ 1780507 h 1796549"/>
                      <a:gd name="connsiteX0" fmla="*/ 0 w 3689684"/>
                      <a:gd name="connsiteY0" fmla="*/ 2302154 h 2302154"/>
                      <a:gd name="connsiteX1" fmla="*/ 593558 w 3689684"/>
                      <a:gd name="connsiteY1" fmla="*/ 2270070 h 2302154"/>
                      <a:gd name="connsiteX2" fmla="*/ 914400 w 3689684"/>
                      <a:gd name="connsiteY2" fmla="*/ 2125691 h 2302154"/>
                      <a:gd name="connsiteX3" fmla="*/ 1347537 w 3689684"/>
                      <a:gd name="connsiteY3" fmla="*/ 1564217 h 2302154"/>
                      <a:gd name="connsiteX4" fmla="*/ 1604210 w 3689684"/>
                      <a:gd name="connsiteY4" fmla="*/ 986702 h 2302154"/>
                      <a:gd name="connsiteX5" fmla="*/ 1732548 w 3689684"/>
                      <a:gd name="connsiteY5" fmla="*/ 537522 h 2302154"/>
                      <a:gd name="connsiteX6" fmla="*/ 2037348 w 3689684"/>
                      <a:gd name="connsiteY6" fmla="*/ 553565 h 2302154"/>
                      <a:gd name="connsiteX7" fmla="*/ 1989221 w 3689684"/>
                      <a:gd name="connsiteY7" fmla="*/ 8132 h 2302154"/>
                      <a:gd name="connsiteX8" fmla="*/ 2181726 w 3689684"/>
                      <a:gd name="connsiteY8" fmla="*/ 938576 h 2302154"/>
                      <a:gd name="connsiteX9" fmla="*/ 2342147 w 3689684"/>
                      <a:gd name="connsiteY9" fmla="*/ 1564217 h 2302154"/>
                      <a:gd name="connsiteX10" fmla="*/ 2695074 w 3689684"/>
                      <a:gd name="connsiteY10" fmla="*/ 2157776 h 2302154"/>
                      <a:gd name="connsiteX11" fmla="*/ 3031958 w 3689684"/>
                      <a:gd name="connsiteY11" fmla="*/ 2254028 h 2302154"/>
                      <a:gd name="connsiteX12" fmla="*/ 3689684 w 3689684"/>
                      <a:gd name="connsiteY12" fmla="*/ 2286112 h 2302154"/>
                      <a:gd name="connsiteX0" fmla="*/ 0 w 3689684"/>
                      <a:gd name="connsiteY0" fmla="*/ 2315091 h 2315091"/>
                      <a:gd name="connsiteX1" fmla="*/ 593558 w 3689684"/>
                      <a:gd name="connsiteY1" fmla="*/ 2283007 h 2315091"/>
                      <a:gd name="connsiteX2" fmla="*/ 914400 w 3689684"/>
                      <a:gd name="connsiteY2" fmla="*/ 2138628 h 2315091"/>
                      <a:gd name="connsiteX3" fmla="*/ 1347537 w 3689684"/>
                      <a:gd name="connsiteY3" fmla="*/ 1577154 h 2315091"/>
                      <a:gd name="connsiteX4" fmla="*/ 1604210 w 3689684"/>
                      <a:gd name="connsiteY4" fmla="*/ 999639 h 2315091"/>
                      <a:gd name="connsiteX5" fmla="*/ 1732548 w 3689684"/>
                      <a:gd name="connsiteY5" fmla="*/ 550459 h 2315091"/>
                      <a:gd name="connsiteX6" fmla="*/ 1684422 w 3689684"/>
                      <a:gd name="connsiteY6" fmla="*/ 197533 h 2315091"/>
                      <a:gd name="connsiteX7" fmla="*/ 1989221 w 3689684"/>
                      <a:gd name="connsiteY7" fmla="*/ 21069 h 2315091"/>
                      <a:gd name="connsiteX8" fmla="*/ 2181726 w 3689684"/>
                      <a:gd name="connsiteY8" fmla="*/ 951513 h 2315091"/>
                      <a:gd name="connsiteX9" fmla="*/ 2342147 w 3689684"/>
                      <a:gd name="connsiteY9" fmla="*/ 1577154 h 2315091"/>
                      <a:gd name="connsiteX10" fmla="*/ 2695074 w 3689684"/>
                      <a:gd name="connsiteY10" fmla="*/ 2170713 h 2315091"/>
                      <a:gd name="connsiteX11" fmla="*/ 3031958 w 3689684"/>
                      <a:gd name="connsiteY11" fmla="*/ 2266965 h 2315091"/>
                      <a:gd name="connsiteX12" fmla="*/ 3689684 w 3689684"/>
                      <a:gd name="connsiteY12" fmla="*/ 2299049 h 2315091"/>
                      <a:gd name="connsiteX0" fmla="*/ 0 w 3689684"/>
                      <a:gd name="connsiteY0" fmla="*/ 2118180 h 2118180"/>
                      <a:gd name="connsiteX1" fmla="*/ 593558 w 3689684"/>
                      <a:gd name="connsiteY1" fmla="*/ 2086096 h 2118180"/>
                      <a:gd name="connsiteX2" fmla="*/ 914400 w 3689684"/>
                      <a:gd name="connsiteY2" fmla="*/ 1941717 h 2118180"/>
                      <a:gd name="connsiteX3" fmla="*/ 1347537 w 3689684"/>
                      <a:gd name="connsiteY3" fmla="*/ 1380243 h 2118180"/>
                      <a:gd name="connsiteX4" fmla="*/ 1604210 w 3689684"/>
                      <a:gd name="connsiteY4" fmla="*/ 802728 h 2118180"/>
                      <a:gd name="connsiteX5" fmla="*/ 1732548 w 3689684"/>
                      <a:gd name="connsiteY5" fmla="*/ 353548 h 2118180"/>
                      <a:gd name="connsiteX6" fmla="*/ 1684422 w 3689684"/>
                      <a:gd name="connsiteY6" fmla="*/ 622 h 2118180"/>
                      <a:gd name="connsiteX7" fmla="*/ 2181726 w 3689684"/>
                      <a:gd name="connsiteY7" fmla="*/ 273337 h 2118180"/>
                      <a:gd name="connsiteX8" fmla="*/ 2181726 w 3689684"/>
                      <a:gd name="connsiteY8" fmla="*/ 754602 h 2118180"/>
                      <a:gd name="connsiteX9" fmla="*/ 2342147 w 3689684"/>
                      <a:gd name="connsiteY9" fmla="*/ 1380243 h 2118180"/>
                      <a:gd name="connsiteX10" fmla="*/ 2695074 w 3689684"/>
                      <a:gd name="connsiteY10" fmla="*/ 1973802 h 2118180"/>
                      <a:gd name="connsiteX11" fmla="*/ 3031958 w 3689684"/>
                      <a:gd name="connsiteY11" fmla="*/ 2070054 h 2118180"/>
                      <a:gd name="connsiteX12" fmla="*/ 3689684 w 3689684"/>
                      <a:gd name="connsiteY12" fmla="*/ 2102138 h 2118180"/>
                      <a:gd name="connsiteX0" fmla="*/ 0 w 3689684"/>
                      <a:gd name="connsiteY0" fmla="*/ 2118180 h 2118180"/>
                      <a:gd name="connsiteX1" fmla="*/ 593558 w 3689684"/>
                      <a:gd name="connsiteY1" fmla="*/ 2086096 h 2118180"/>
                      <a:gd name="connsiteX2" fmla="*/ 914400 w 3689684"/>
                      <a:gd name="connsiteY2" fmla="*/ 1941717 h 2118180"/>
                      <a:gd name="connsiteX3" fmla="*/ 1347537 w 3689684"/>
                      <a:gd name="connsiteY3" fmla="*/ 1380243 h 2118180"/>
                      <a:gd name="connsiteX4" fmla="*/ 1604210 w 3689684"/>
                      <a:gd name="connsiteY4" fmla="*/ 802728 h 2118180"/>
                      <a:gd name="connsiteX5" fmla="*/ 1732548 w 3689684"/>
                      <a:gd name="connsiteY5" fmla="*/ 353548 h 2118180"/>
                      <a:gd name="connsiteX6" fmla="*/ 1876927 w 3689684"/>
                      <a:gd name="connsiteY6" fmla="*/ 622 h 2118180"/>
                      <a:gd name="connsiteX7" fmla="*/ 2181726 w 3689684"/>
                      <a:gd name="connsiteY7" fmla="*/ 273337 h 2118180"/>
                      <a:gd name="connsiteX8" fmla="*/ 2181726 w 3689684"/>
                      <a:gd name="connsiteY8" fmla="*/ 754602 h 2118180"/>
                      <a:gd name="connsiteX9" fmla="*/ 2342147 w 3689684"/>
                      <a:gd name="connsiteY9" fmla="*/ 1380243 h 2118180"/>
                      <a:gd name="connsiteX10" fmla="*/ 2695074 w 3689684"/>
                      <a:gd name="connsiteY10" fmla="*/ 1973802 h 2118180"/>
                      <a:gd name="connsiteX11" fmla="*/ 3031958 w 3689684"/>
                      <a:gd name="connsiteY11" fmla="*/ 2070054 h 2118180"/>
                      <a:gd name="connsiteX12" fmla="*/ 3689684 w 3689684"/>
                      <a:gd name="connsiteY12" fmla="*/ 2102138 h 2118180"/>
                      <a:gd name="connsiteX0" fmla="*/ 0 w 3689684"/>
                      <a:gd name="connsiteY0" fmla="*/ 2117558 h 2117558"/>
                      <a:gd name="connsiteX1" fmla="*/ 593558 w 3689684"/>
                      <a:gd name="connsiteY1" fmla="*/ 2085474 h 2117558"/>
                      <a:gd name="connsiteX2" fmla="*/ 914400 w 3689684"/>
                      <a:gd name="connsiteY2" fmla="*/ 1941095 h 2117558"/>
                      <a:gd name="connsiteX3" fmla="*/ 1347537 w 3689684"/>
                      <a:gd name="connsiteY3" fmla="*/ 1379621 h 2117558"/>
                      <a:gd name="connsiteX4" fmla="*/ 1604210 w 3689684"/>
                      <a:gd name="connsiteY4" fmla="*/ 802106 h 2117558"/>
                      <a:gd name="connsiteX5" fmla="*/ 1732548 w 3689684"/>
                      <a:gd name="connsiteY5" fmla="*/ 352926 h 2117558"/>
                      <a:gd name="connsiteX6" fmla="*/ 1876927 w 3689684"/>
                      <a:gd name="connsiteY6" fmla="*/ 0 h 2117558"/>
                      <a:gd name="connsiteX7" fmla="*/ 2101516 w 3689684"/>
                      <a:gd name="connsiteY7" fmla="*/ 352926 h 2117558"/>
                      <a:gd name="connsiteX8" fmla="*/ 2181726 w 3689684"/>
                      <a:gd name="connsiteY8" fmla="*/ 753980 h 2117558"/>
                      <a:gd name="connsiteX9" fmla="*/ 2342147 w 3689684"/>
                      <a:gd name="connsiteY9" fmla="*/ 1379621 h 2117558"/>
                      <a:gd name="connsiteX10" fmla="*/ 2695074 w 3689684"/>
                      <a:gd name="connsiteY10" fmla="*/ 1973180 h 2117558"/>
                      <a:gd name="connsiteX11" fmla="*/ 3031958 w 3689684"/>
                      <a:gd name="connsiteY11" fmla="*/ 2069432 h 2117558"/>
                      <a:gd name="connsiteX12" fmla="*/ 3689684 w 3689684"/>
                      <a:gd name="connsiteY12" fmla="*/ 2101516 h 2117558"/>
                      <a:gd name="connsiteX0" fmla="*/ 0 w 3689684"/>
                      <a:gd name="connsiteY0" fmla="*/ 2117558 h 2117558"/>
                      <a:gd name="connsiteX1" fmla="*/ 593558 w 3689684"/>
                      <a:gd name="connsiteY1" fmla="*/ 2085474 h 2117558"/>
                      <a:gd name="connsiteX2" fmla="*/ 914400 w 3689684"/>
                      <a:gd name="connsiteY2" fmla="*/ 1941095 h 2117558"/>
                      <a:gd name="connsiteX3" fmla="*/ 1347537 w 3689684"/>
                      <a:gd name="connsiteY3" fmla="*/ 1379621 h 2117558"/>
                      <a:gd name="connsiteX4" fmla="*/ 1604210 w 3689684"/>
                      <a:gd name="connsiteY4" fmla="*/ 802106 h 2117558"/>
                      <a:gd name="connsiteX5" fmla="*/ 1732548 w 3689684"/>
                      <a:gd name="connsiteY5" fmla="*/ 352926 h 2117558"/>
                      <a:gd name="connsiteX6" fmla="*/ 1876927 w 3689684"/>
                      <a:gd name="connsiteY6" fmla="*/ 0 h 2117558"/>
                      <a:gd name="connsiteX7" fmla="*/ 2101516 w 3689684"/>
                      <a:gd name="connsiteY7" fmla="*/ 352926 h 2117558"/>
                      <a:gd name="connsiteX8" fmla="*/ 2181726 w 3689684"/>
                      <a:gd name="connsiteY8" fmla="*/ 753980 h 2117558"/>
                      <a:gd name="connsiteX9" fmla="*/ 2342147 w 3689684"/>
                      <a:gd name="connsiteY9" fmla="*/ 1379621 h 2117558"/>
                      <a:gd name="connsiteX10" fmla="*/ 2695074 w 3689684"/>
                      <a:gd name="connsiteY10" fmla="*/ 1973180 h 2117558"/>
                      <a:gd name="connsiteX11" fmla="*/ 3031958 w 3689684"/>
                      <a:gd name="connsiteY11" fmla="*/ 2069432 h 2117558"/>
                      <a:gd name="connsiteX12" fmla="*/ 3689684 w 3689684"/>
                      <a:gd name="connsiteY12" fmla="*/ 2101516 h 2117558"/>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101516 w 3689684"/>
                      <a:gd name="connsiteY7" fmla="*/ 192505 h 1957137"/>
                      <a:gd name="connsiteX8" fmla="*/ 2181726 w 3689684"/>
                      <a:gd name="connsiteY8" fmla="*/ 593559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845032 h 1845032"/>
                      <a:gd name="connsiteX1" fmla="*/ 593558 w 3689684"/>
                      <a:gd name="connsiteY1" fmla="*/ 1812948 h 1845032"/>
                      <a:gd name="connsiteX2" fmla="*/ 914400 w 3689684"/>
                      <a:gd name="connsiteY2" fmla="*/ 1668569 h 1845032"/>
                      <a:gd name="connsiteX3" fmla="*/ 1347537 w 3689684"/>
                      <a:gd name="connsiteY3" fmla="*/ 1107095 h 1845032"/>
                      <a:gd name="connsiteX4" fmla="*/ 1604210 w 3689684"/>
                      <a:gd name="connsiteY4" fmla="*/ 529580 h 1845032"/>
                      <a:gd name="connsiteX5" fmla="*/ 1732548 w 3689684"/>
                      <a:gd name="connsiteY5" fmla="*/ 80400 h 1845032"/>
                      <a:gd name="connsiteX6" fmla="*/ 1909011 w 3689684"/>
                      <a:gd name="connsiteY6" fmla="*/ 190 h 1845032"/>
                      <a:gd name="connsiteX7" fmla="*/ 2101516 w 3689684"/>
                      <a:gd name="connsiteY7" fmla="*/ 80400 h 1845032"/>
                      <a:gd name="connsiteX8" fmla="*/ 2181726 w 3689684"/>
                      <a:gd name="connsiteY8" fmla="*/ 481454 h 1845032"/>
                      <a:gd name="connsiteX9" fmla="*/ 2342147 w 3689684"/>
                      <a:gd name="connsiteY9" fmla="*/ 1107095 h 1845032"/>
                      <a:gd name="connsiteX10" fmla="*/ 2695074 w 3689684"/>
                      <a:gd name="connsiteY10" fmla="*/ 1700654 h 1845032"/>
                      <a:gd name="connsiteX11" fmla="*/ 3031958 w 3689684"/>
                      <a:gd name="connsiteY11" fmla="*/ 1796906 h 1845032"/>
                      <a:gd name="connsiteX12" fmla="*/ 3689684 w 3689684"/>
                      <a:gd name="connsiteY12" fmla="*/ 1828990 h 1845032"/>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181726 w 3689684"/>
                      <a:gd name="connsiteY8" fmla="*/ 593559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29853 w 3689684"/>
                      <a:gd name="connsiteY8" fmla="*/ 657728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876926 h 1876926"/>
                      <a:gd name="connsiteX1" fmla="*/ 593558 w 3689684"/>
                      <a:gd name="connsiteY1" fmla="*/ 1844842 h 1876926"/>
                      <a:gd name="connsiteX2" fmla="*/ 914400 w 3689684"/>
                      <a:gd name="connsiteY2" fmla="*/ 1700463 h 1876926"/>
                      <a:gd name="connsiteX3" fmla="*/ 1347537 w 3689684"/>
                      <a:gd name="connsiteY3" fmla="*/ 1138989 h 1876926"/>
                      <a:gd name="connsiteX4" fmla="*/ 1604210 w 3689684"/>
                      <a:gd name="connsiteY4" fmla="*/ 561474 h 1876926"/>
                      <a:gd name="connsiteX5" fmla="*/ 1732548 w 3689684"/>
                      <a:gd name="connsiteY5" fmla="*/ 112294 h 1876926"/>
                      <a:gd name="connsiteX6" fmla="*/ 1892969 w 3689684"/>
                      <a:gd name="connsiteY6" fmla="*/ 0 h 1876926"/>
                      <a:gd name="connsiteX7" fmla="*/ 2101516 w 3689684"/>
                      <a:gd name="connsiteY7" fmla="*/ 112294 h 1876926"/>
                      <a:gd name="connsiteX8" fmla="*/ 2213811 w 3689684"/>
                      <a:gd name="connsiteY8" fmla="*/ 497306 h 1876926"/>
                      <a:gd name="connsiteX9" fmla="*/ 2342147 w 3689684"/>
                      <a:gd name="connsiteY9" fmla="*/ 1138989 h 1876926"/>
                      <a:gd name="connsiteX10" fmla="*/ 2695074 w 3689684"/>
                      <a:gd name="connsiteY10" fmla="*/ 1732548 h 1876926"/>
                      <a:gd name="connsiteX11" fmla="*/ 3144252 w 3689684"/>
                      <a:gd name="connsiteY11" fmla="*/ 1860884 h 1876926"/>
                      <a:gd name="connsiteX12" fmla="*/ 3689684 w 3689684"/>
                      <a:gd name="connsiteY12" fmla="*/ 1860884 h 1876926"/>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069432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957425 h 1957425"/>
                      <a:gd name="connsiteX1" fmla="*/ 593558 w 3689684"/>
                      <a:gd name="connsiteY1" fmla="*/ 1925341 h 1957425"/>
                      <a:gd name="connsiteX2" fmla="*/ 914400 w 3689684"/>
                      <a:gd name="connsiteY2" fmla="*/ 1780962 h 1957425"/>
                      <a:gd name="connsiteX3" fmla="*/ 1347537 w 3689684"/>
                      <a:gd name="connsiteY3" fmla="*/ 1219488 h 1957425"/>
                      <a:gd name="connsiteX4" fmla="*/ 1604210 w 3689684"/>
                      <a:gd name="connsiteY4" fmla="*/ 641973 h 1957425"/>
                      <a:gd name="connsiteX5" fmla="*/ 1732548 w 3689684"/>
                      <a:gd name="connsiteY5" fmla="*/ 192793 h 1957425"/>
                      <a:gd name="connsiteX6" fmla="*/ 1909011 w 3689684"/>
                      <a:gd name="connsiteY6" fmla="*/ 288 h 1957425"/>
                      <a:gd name="connsiteX7" fmla="*/ 2117558 w 3689684"/>
                      <a:gd name="connsiteY7" fmla="*/ 160709 h 1957425"/>
                      <a:gd name="connsiteX8" fmla="*/ 2213811 w 3689684"/>
                      <a:gd name="connsiteY8" fmla="*/ 577805 h 1957425"/>
                      <a:gd name="connsiteX9" fmla="*/ 2342147 w 3689684"/>
                      <a:gd name="connsiteY9" fmla="*/ 1219488 h 1957425"/>
                      <a:gd name="connsiteX10" fmla="*/ 2695074 w 3689684"/>
                      <a:gd name="connsiteY10" fmla="*/ 1813047 h 1957425"/>
                      <a:gd name="connsiteX11" fmla="*/ 3144252 w 3689684"/>
                      <a:gd name="connsiteY11" fmla="*/ 1941383 h 1957425"/>
                      <a:gd name="connsiteX12" fmla="*/ 3689684 w 3689684"/>
                      <a:gd name="connsiteY12" fmla="*/ 1941383 h 1957425"/>
                      <a:gd name="connsiteX0" fmla="*/ 0 w 3689684"/>
                      <a:gd name="connsiteY0" fmla="*/ 1957486 h 1957486"/>
                      <a:gd name="connsiteX1" fmla="*/ 593558 w 3689684"/>
                      <a:gd name="connsiteY1" fmla="*/ 1925402 h 1957486"/>
                      <a:gd name="connsiteX2" fmla="*/ 914400 w 3689684"/>
                      <a:gd name="connsiteY2" fmla="*/ 1781023 h 1957486"/>
                      <a:gd name="connsiteX3" fmla="*/ 1347537 w 3689684"/>
                      <a:gd name="connsiteY3" fmla="*/ 1219549 h 1957486"/>
                      <a:gd name="connsiteX4" fmla="*/ 1604210 w 3689684"/>
                      <a:gd name="connsiteY4" fmla="*/ 642034 h 1957486"/>
                      <a:gd name="connsiteX5" fmla="*/ 1732548 w 3689684"/>
                      <a:gd name="connsiteY5" fmla="*/ 192854 h 1957486"/>
                      <a:gd name="connsiteX6" fmla="*/ 1909011 w 3689684"/>
                      <a:gd name="connsiteY6" fmla="*/ 349 h 1957486"/>
                      <a:gd name="connsiteX7" fmla="*/ 2117558 w 3689684"/>
                      <a:gd name="connsiteY7" fmla="*/ 160770 h 1957486"/>
                      <a:gd name="connsiteX8" fmla="*/ 2213811 w 3689684"/>
                      <a:gd name="connsiteY8" fmla="*/ 658077 h 1957486"/>
                      <a:gd name="connsiteX9" fmla="*/ 2342147 w 3689684"/>
                      <a:gd name="connsiteY9" fmla="*/ 1219549 h 1957486"/>
                      <a:gd name="connsiteX10" fmla="*/ 2695074 w 3689684"/>
                      <a:gd name="connsiteY10" fmla="*/ 1813108 h 1957486"/>
                      <a:gd name="connsiteX11" fmla="*/ 3144252 w 3689684"/>
                      <a:gd name="connsiteY11" fmla="*/ 1941444 h 1957486"/>
                      <a:gd name="connsiteX12" fmla="*/ 3689684 w 3689684"/>
                      <a:gd name="connsiteY12" fmla="*/ 1941444 h 1957486"/>
                      <a:gd name="connsiteX0" fmla="*/ 0 w 3689684"/>
                      <a:gd name="connsiteY0" fmla="*/ 1957501 h 1957501"/>
                      <a:gd name="connsiteX1" fmla="*/ 593558 w 3689684"/>
                      <a:gd name="connsiteY1" fmla="*/ 1925417 h 1957501"/>
                      <a:gd name="connsiteX2" fmla="*/ 914400 w 3689684"/>
                      <a:gd name="connsiteY2" fmla="*/ 1781038 h 1957501"/>
                      <a:gd name="connsiteX3" fmla="*/ 1347537 w 3689684"/>
                      <a:gd name="connsiteY3" fmla="*/ 1219564 h 1957501"/>
                      <a:gd name="connsiteX4" fmla="*/ 1604210 w 3689684"/>
                      <a:gd name="connsiteY4" fmla="*/ 642049 h 1957501"/>
                      <a:gd name="connsiteX5" fmla="*/ 1732548 w 3689684"/>
                      <a:gd name="connsiteY5" fmla="*/ 192869 h 1957501"/>
                      <a:gd name="connsiteX6" fmla="*/ 1909011 w 3689684"/>
                      <a:gd name="connsiteY6" fmla="*/ 364 h 1957501"/>
                      <a:gd name="connsiteX7" fmla="*/ 2117558 w 3689684"/>
                      <a:gd name="connsiteY7" fmla="*/ 160785 h 1957501"/>
                      <a:gd name="connsiteX8" fmla="*/ 2197769 w 3689684"/>
                      <a:gd name="connsiteY8" fmla="*/ 674134 h 1957501"/>
                      <a:gd name="connsiteX9" fmla="*/ 2342147 w 3689684"/>
                      <a:gd name="connsiteY9" fmla="*/ 1219564 h 1957501"/>
                      <a:gd name="connsiteX10" fmla="*/ 2695074 w 3689684"/>
                      <a:gd name="connsiteY10" fmla="*/ 1813123 h 1957501"/>
                      <a:gd name="connsiteX11" fmla="*/ 3144252 w 3689684"/>
                      <a:gd name="connsiteY11" fmla="*/ 1941459 h 1957501"/>
                      <a:gd name="connsiteX12" fmla="*/ 3689684 w 3689684"/>
                      <a:gd name="connsiteY12" fmla="*/ 1941459 h 1957501"/>
                      <a:gd name="connsiteX0" fmla="*/ 0 w 3689684"/>
                      <a:gd name="connsiteY0" fmla="*/ 1957501 h 1957501"/>
                      <a:gd name="connsiteX1" fmla="*/ 593558 w 3689684"/>
                      <a:gd name="connsiteY1" fmla="*/ 1925417 h 1957501"/>
                      <a:gd name="connsiteX2" fmla="*/ 914400 w 3689684"/>
                      <a:gd name="connsiteY2" fmla="*/ 1781038 h 1957501"/>
                      <a:gd name="connsiteX3" fmla="*/ 1347537 w 3689684"/>
                      <a:gd name="connsiteY3" fmla="*/ 1219564 h 1957501"/>
                      <a:gd name="connsiteX4" fmla="*/ 1604210 w 3689684"/>
                      <a:gd name="connsiteY4" fmla="*/ 642049 h 1957501"/>
                      <a:gd name="connsiteX5" fmla="*/ 1732548 w 3689684"/>
                      <a:gd name="connsiteY5" fmla="*/ 192869 h 1957501"/>
                      <a:gd name="connsiteX6" fmla="*/ 1909011 w 3689684"/>
                      <a:gd name="connsiteY6" fmla="*/ 364 h 1957501"/>
                      <a:gd name="connsiteX7" fmla="*/ 2117558 w 3689684"/>
                      <a:gd name="connsiteY7" fmla="*/ 160785 h 1957501"/>
                      <a:gd name="connsiteX8" fmla="*/ 2197769 w 3689684"/>
                      <a:gd name="connsiteY8" fmla="*/ 674134 h 1957501"/>
                      <a:gd name="connsiteX9" fmla="*/ 2422357 w 3689684"/>
                      <a:gd name="connsiteY9" fmla="*/ 1219564 h 1957501"/>
                      <a:gd name="connsiteX10" fmla="*/ 2695074 w 3689684"/>
                      <a:gd name="connsiteY10" fmla="*/ 1813123 h 1957501"/>
                      <a:gd name="connsiteX11" fmla="*/ 3144252 w 3689684"/>
                      <a:gd name="connsiteY11" fmla="*/ 1941459 h 1957501"/>
                      <a:gd name="connsiteX12" fmla="*/ 3689684 w 3689684"/>
                      <a:gd name="connsiteY12" fmla="*/ 1941459 h 1957501"/>
                      <a:gd name="connsiteX0" fmla="*/ 0 w 3689684"/>
                      <a:gd name="connsiteY0" fmla="*/ 1957460 h 1957460"/>
                      <a:gd name="connsiteX1" fmla="*/ 593558 w 3689684"/>
                      <a:gd name="connsiteY1" fmla="*/ 1925376 h 1957460"/>
                      <a:gd name="connsiteX2" fmla="*/ 914400 w 3689684"/>
                      <a:gd name="connsiteY2" fmla="*/ 1780997 h 1957460"/>
                      <a:gd name="connsiteX3" fmla="*/ 1347537 w 3689684"/>
                      <a:gd name="connsiteY3" fmla="*/ 1219523 h 1957460"/>
                      <a:gd name="connsiteX4" fmla="*/ 1604210 w 3689684"/>
                      <a:gd name="connsiteY4" fmla="*/ 642008 h 1957460"/>
                      <a:gd name="connsiteX5" fmla="*/ 1732548 w 3689684"/>
                      <a:gd name="connsiteY5" fmla="*/ 192828 h 1957460"/>
                      <a:gd name="connsiteX6" fmla="*/ 1909011 w 3689684"/>
                      <a:gd name="connsiteY6" fmla="*/ 323 h 1957460"/>
                      <a:gd name="connsiteX7" fmla="*/ 2117558 w 3689684"/>
                      <a:gd name="connsiteY7" fmla="*/ 160744 h 1957460"/>
                      <a:gd name="connsiteX8" fmla="*/ 2277980 w 3689684"/>
                      <a:gd name="connsiteY8" fmla="*/ 625966 h 1957460"/>
                      <a:gd name="connsiteX9" fmla="*/ 2422357 w 3689684"/>
                      <a:gd name="connsiteY9" fmla="*/ 1219523 h 1957460"/>
                      <a:gd name="connsiteX10" fmla="*/ 2695074 w 3689684"/>
                      <a:gd name="connsiteY10" fmla="*/ 1813082 h 1957460"/>
                      <a:gd name="connsiteX11" fmla="*/ 3144252 w 3689684"/>
                      <a:gd name="connsiteY11" fmla="*/ 1941418 h 1957460"/>
                      <a:gd name="connsiteX12" fmla="*/ 3689684 w 3689684"/>
                      <a:gd name="connsiteY12" fmla="*/ 1941418 h 1957460"/>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641773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588168 w 3689684"/>
                      <a:gd name="connsiteY4" fmla="*/ 641773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283369 w 3689684"/>
                      <a:gd name="connsiteY3" fmla="*/ 1187203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283369 w 3689684"/>
                      <a:gd name="connsiteY3" fmla="*/ 1187203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15453 w 3689684"/>
                      <a:gd name="connsiteY3" fmla="*/ 1219288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63580 w 3689684"/>
                      <a:gd name="connsiteY3" fmla="*/ 1267415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63580 w 3689684"/>
                      <a:gd name="connsiteY3" fmla="*/ 1267415 h 1957225"/>
                      <a:gd name="connsiteX4" fmla="*/ 1604210 w 3689684"/>
                      <a:gd name="connsiteY4" fmla="*/ 609690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15453 w 3689684"/>
                      <a:gd name="connsiteY3" fmla="*/ 1267415 h 1957225"/>
                      <a:gd name="connsiteX4" fmla="*/ 1604210 w 3689684"/>
                      <a:gd name="connsiteY4" fmla="*/ 609690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561347"/>
                      <a:gd name="connsiteY0" fmla="*/ 1973267 h 1973267"/>
                      <a:gd name="connsiteX1" fmla="*/ 465221 w 3561347"/>
                      <a:gd name="connsiteY1" fmla="*/ 1925141 h 1973267"/>
                      <a:gd name="connsiteX2" fmla="*/ 786063 w 3561347"/>
                      <a:gd name="connsiteY2" fmla="*/ 1780762 h 1973267"/>
                      <a:gd name="connsiteX3" fmla="*/ 1187116 w 3561347"/>
                      <a:gd name="connsiteY3" fmla="*/ 1267415 h 1973267"/>
                      <a:gd name="connsiteX4" fmla="*/ 1475873 w 3561347"/>
                      <a:gd name="connsiteY4" fmla="*/ 609690 h 1973267"/>
                      <a:gd name="connsiteX5" fmla="*/ 1620253 w 3561347"/>
                      <a:gd name="connsiteY5" fmla="*/ 176550 h 1973267"/>
                      <a:gd name="connsiteX6" fmla="*/ 1780674 w 3561347"/>
                      <a:gd name="connsiteY6" fmla="*/ 88 h 1973267"/>
                      <a:gd name="connsiteX7" fmla="*/ 1989221 w 3561347"/>
                      <a:gd name="connsiteY7" fmla="*/ 160509 h 1973267"/>
                      <a:gd name="connsiteX8" fmla="*/ 2149643 w 3561347"/>
                      <a:gd name="connsiteY8" fmla="*/ 625731 h 1973267"/>
                      <a:gd name="connsiteX9" fmla="*/ 2294020 w 3561347"/>
                      <a:gd name="connsiteY9" fmla="*/ 1219288 h 1973267"/>
                      <a:gd name="connsiteX10" fmla="*/ 2566737 w 3561347"/>
                      <a:gd name="connsiteY10" fmla="*/ 1812847 h 1973267"/>
                      <a:gd name="connsiteX11" fmla="*/ 3015915 w 3561347"/>
                      <a:gd name="connsiteY11" fmla="*/ 1941183 h 1973267"/>
                      <a:gd name="connsiteX12" fmla="*/ 3561347 w 3561347"/>
                      <a:gd name="connsiteY12" fmla="*/ 1941183 h 1973267"/>
                      <a:gd name="connsiteX0" fmla="*/ 0 w 3609473"/>
                      <a:gd name="connsiteY0" fmla="*/ 1973267 h 1973267"/>
                      <a:gd name="connsiteX1" fmla="*/ 513347 w 3609473"/>
                      <a:gd name="connsiteY1" fmla="*/ 1925141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2014208"/>
                      <a:gd name="connsiteX1" fmla="*/ 641684 w 3609473"/>
                      <a:gd name="connsiteY1" fmla="*/ 2005352 h 2014208"/>
                      <a:gd name="connsiteX2" fmla="*/ 834189 w 3609473"/>
                      <a:gd name="connsiteY2" fmla="*/ 1780762 h 2014208"/>
                      <a:gd name="connsiteX3" fmla="*/ 1235242 w 3609473"/>
                      <a:gd name="connsiteY3" fmla="*/ 1267415 h 2014208"/>
                      <a:gd name="connsiteX4" fmla="*/ 1523999 w 3609473"/>
                      <a:gd name="connsiteY4" fmla="*/ 609690 h 2014208"/>
                      <a:gd name="connsiteX5" fmla="*/ 1668379 w 3609473"/>
                      <a:gd name="connsiteY5" fmla="*/ 176550 h 2014208"/>
                      <a:gd name="connsiteX6" fmla="*/ 1828800 w 3609473"/>
                      <a:gd name="connsiteY6" fmla="*/ 88 h 2014208"/>
                      <a:gd name="connsiteX7" fmla="*/ 2037347 w 3609473"/>
                      <a:gd name="connsiteY7" fmla="*/ 160509 h 2014208"/>
                      <a:gd name="connsiteX8" fmla="*/ 2197769 w 3609473"/>
                      <a:gd name="connsiteY8" fmla="*/ 625731 h 2014208"/>
                      <a:gd name="connsiteX9" fmla="*/ 2342146 w 3609473"/>
                      <a:gd name="connsiteY9" fmla="*/ 1219288 h 2014208"/>
                      <a:gd name="connsiteX10" fmla="*/ 2614863 w 3609473"/>
                      <a:gd name="connsiteY10" fmla="*/ 1812847 h 2014208"/>
                      <a:gd name="connsiteX11" fmla="*/ 3064041 w 3609473"/>
                      <a:gd name="connsiteY11" fmla="*/ 1941183 h 2014208"/>
                      <a:gd name="connsiteX12" fmla="*/ 3609473 w 3609473"/>
                      <a:gd name="connsiteY12" fmla="*/ 1941183 h 2014208"/>
                      <a:gd name="connsiteX0" fmla="*/ 0 w 3609473"/>
                      <a:gd name="connsiteY0" fmla="*/ 1973267 h 1973267"/>
                      <a:gd name="connsiteX1" fmla="*/ 577516 w 3609473"/>
                      <a:gd name="connsiteY1" fmla="*/ 1909099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625642 w 3609473"/>
                      <a:gd name="connsiteY1" fmla="*/ 1909099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339"/>
                      <a:gd name="connsiteX1" fmla="*/ 577516 w 3609473"/>
                      <a:gd name="connsiteY1" fmla="*/ 1941183 h 1973339"/>
                      <a:gd name="connsiteX2" fmla="*/ 946484 w 3609473"/>
                      <a:gd name="connsiteY2" fmla="*/ 1732636 h 1973339"/>
                      <a:gd name="connsiteX3" fmla="*/ 1235242 w 3609473"/>
                      <a:gd name="connsiteY3" fmla="*/ 1267415 h 1973339"/>
                      <a:gd name="connsiteX4" fmla="*/ 1523999 w 3609473"/>
                      <a:gd name="connsiteY4" fmla="*/ 609690 h 1973339"/>
                      <a:gd name="connsiteX5" fmla="*/ 1668379 w 3609473"/>
                      <a:gd name="connsiteY5" fmla="*/ 176550 h 1973339"/>
                      <a:gd name="connsiteX6" fmla="*/ 1828800 w 3609473"/>
                      <a:gd name="connsiteY6" fmla="*/ 88 h 1973339"/>
                      <a:gd name="connsiteX7" fmla="*/ 2037347 w 3609473"/>
                      <a:gd name="connsiteY7" fmla="*/ 160509 h 1973339"/>
                      <a:gd name="connsiteX8" fmla="*/ 2197769 w 3609473"/>
                      <a:gd name="connsiteY8" fmla="*/ 625731 h 1973339"/>
                      <a:gd name="connsiteX9" fmla="*/ 2342146 w 3609473"/>
                      <a:gd name="connsiteY9" fmla="*/ 1219288 h 1973339"/>
                      <a:gd name="connsiteX10" fmla="*/ 2614863 w 3609473"/>
                      <a:gd name="connsiteY10" fmla="*/ 1812847 h 1973339"/>
                      <a:gd name="connsiteX11" fmla="*/ 3064041 w 3609473"/>
                      <a:gd name="connsiteY11" fmla="*/ 1941183 h 1973339"/>
                      <a:gd name="connsiteX12" fmla="*/ 3609473 w 3609473"/>
                      <a:gd name="connsiteY12" fmla="*/ 1941183 h 1973339"/>
                      <a:gd name="connsiteX0" fmla="*/ 0 w 3609473"/>
                      <a:gd name="connsiteY0" fmla="*/ 1973267 h 1973267"/>
                      <a:gd name="connsiteX1" fmla="*/ 577516 w 3609473"/>
                      <a:gd name="connsiteY1" fmla="*/ 1941183 h 1973267"/>
                      <a:gd name="connsiteX2" fmla="*/ 1026695 w 3609473"/>
                      <a:gd name="connsiteY2" fmla="*/ 1748678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26695 w 3609473"/>
                      <a:gd name="connsiteY2" fmla="*/ 1748678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283368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491915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47537 w 3609473"/>
                      <a:gd name="connsiteY3" fmla="*/ 1187205 h 1973267"/>
                      <a:gd name="connsiteX4" fmla="*/ 1491915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89309 h 1989309"/>
                      <a:gd name="connsiteX1" fmla="*/ 577516 w 3609473"/>
                      <a:gd name="connsiteY1" fmla="*/ 1941183 h 1989309"/>
                      <a:gd name="connsiteX2" fmla="*/ 1042737 w 3609473"/>
                      <a:gd name="connsiteY2" fmla="*/ 1796804 h 1989309"/>
                      <a:gd name="connsiteX3" fmla="*/ 1347537 w 3609473"/>
                      <a:gd name="connsiteY3" fmla="*/ 1187205 h 1989309"/>
                      <a:gd name="connsiteX4" fmla="*/ 1491915 w 3609473"/>
                      <a:gd name="connsiteY4" fmla="*/ 609690 h 1989309"/>
                      <a:gd name="connsiteX5" fmla="*/ 1620253 w 3609473"/>
                      <a:gd name="connsiteY5" fmla="*/ 176550 h 1989309"/>
                      <a:gd name="connsiteX6" fmla="*/ 1828800 w 3609473"/>
                      <a:gd name="connsiteY6" fmla="*/ 88 h 1989309"/>
                      <a:gd name="connsiteX7" fmla="*/ 2037347 w 3609473"/>
                      <a:gd name="connsiteY7" fmla="*/ 160509 h 1989309"/>
                      <a:gd name="connsiteX8" fmla="*/ 2197769 w 3609473"/>
                      <a:gd name="connsiteY8" fmla="*/ 625731 h 1989309"/>
                      <a:gd name="connsiteX9" fmla="*/ 2342146 w 3609473"/>
                      <a:gd name="connsiteY9" fmla="*/ 1219288 h 1989309"/>
                      <a:gd name="connsiteX10" fmla="*/ 2614863 w 3609473"/>
                      <a:gd name="connsiteY10" fmla="*/ 1812847 h 1989309"/>
                      <a:gd name="connsiteX11" fmla="*/ 3064041 w 3609473"/>
                      <a:gd name="connsiteY11" fmla="*/ 1941183 h 1989309"/>
                      <a:gd name="connsiteX12" fmla="*/ 3609473 w 3609473"/>
                      <a:gd name="connsiteY12" fmla="*/ 1941183 h 1989309"/>
                      <a:gd name="connsiteX0" fmla="*/ 0 w 3593431"/>
                      <a:gd name="connsiteY0" fmla="*/ 1957224 h 1958791"/>
                      <a:gd name="connsiteX1" fmla="*/ 561474 w 3593431"/>
                      <a:gd name="connsiteY1" fmla="*/ 1941183 h 1958791"/>
                      <a:gd name="connsiteX2" fmla="*/ 1026695 w 3593431"/>
                      <a:gd name="connsiteY2" fmla="*/ 1796804 h 1958791"/>
                      <a:gd name="connsiteX3" fmla="*/ 1331495 w 3593431"/>
                      <a:gd name="connsiteY3" fmla="*/ 1187205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315453 w 3593431"/>
                      <a:gd name="connsiteY3" fmla="*/ 1219289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283369 w 3593431"/>
                      <a:gd name="connsiteY3" fmla="*/ 1219289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347537 w 3593431"/>
                      <a:gd name="connsiteY3" fmla="*/ 1251374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47537 w 3593431"/>
                      <a:gd name="connsiteY3" fmla="*/ 1251374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15453 w 3593431"/>
                      <a:gd name="connsiteY3" fmla="*/ 1235332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15453 w 3593431"/>
                      <a:gd name="connsiteY3" fmla="*/ 1235332 h 1958791"/>
                      <a:gd name="connsiteX4" fmla="*/ 1427746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697 h 1959264"/>
                      <a:gd name="connsiteX1" fmla="*/ 561474 w 3593431"/>
                      <a:gd name="connsiteY1" fmla="*/ 1941656 h 1959264"/>
                      <a:gd name="connsiteX2" fmla="*/ 994610 w 3593431"/>
                      <a:gd name="connsiteY2" fmla="*/ 1797277 h 1959264"/>
                      <a:gd name="connsiteX3" fmla="*/ 1315453 w 3593431"/>
                      <a:gd name="connsiteY3" fmla="*/ 1235805 h 1959264"/>
                      <a:gd name="connsiteX4" fmla="*/ 1427746 w 3593431"/>
                      <a:gd name="connsiteY4" fmla="*/ 610163 h 1959264"/>
                      <a:gd name="connsiteX5" fmla="*/ 1636295 w 3593431"/>
                      <a:gd name="connsiteY5" fmla="*/ 128896 h 1959264"/>
                      <a:gd name="connsiteX6" fmla="*/ 1812758 w 3593431"/>
                      <a:gd name="connsiteY6" fmla="*/ 561 h 1959264"/>
                      <a:gd name="connsiteX7" fmla="*/ 2021305 w 3593431"/>
                      <a:gd name="connsiteY7" fmla="*/ 160982 h 1959264"/>
                      <a:gd name="connsiteX8" fmla="*/ 2181727 w 3593431"/>
                      <a:gd name="connsiteY8" fmla="*/ 626204 h 1959264"/>
                      <a:gd name="connsiteX9" fmla="*/ 2326104 w 3593431"/>
                      <a:gd name="connsiteY9" fmla="*/ 1219761 h 1959264"/>
                      <a:gd name="connsiteX10" fmla="*/ 2598821 w 3593431"/>
                      <a:gd name="connsiteY10" fmla="*/ 1813320 h 1959264"/>
                      <a:gd name="connsiteX11" fmla="*/ 3047999 w 3593431"/>
                      <a:gd name="connsiteY11" fmla="*/ 1941656 h 1959264"/>
                      <a:gd name="connsiteX12" fmla="*/ 3593431 w 3593431"/>
                      <a:gd name="connsiteY12" fmla="*/ 1941656 h 1959264"/>
                      <a:gd name="connsiteX0" fmla="*/ 0 w 3593431"/>
                      <a:gd name="connsiteY0" fmla="*/ 1957697 h 1959264"/>
                      <a:gd name="connsiteX1" fmla="*/ 561474 w 3593431"/>
                      <a:gd name="connsiteY1" fmla="*/ 1941656 h 1959264"/>
                      <a:gd name="connsiteX2" fmla="*/ 994610 w 3593431"/>
                      <a:gd name="connsiteY2" fmla="*/ 1797277 h 1959264"/>
                      <a:gd name="connsiteX3" fmla="*/ 1267326 w 3593431"/>
                      <a:gd name="connsiteY3" fmla="*/ 1235805 h 1959264"/>
                      <a:gd name="connsiteX4" fmla="*/ 1427746 w 3593431"/>
                      <a:gd name="connsiteY4" fmla="*/ 610163 h 1959264"/>
                      <a:gd name="connsiteX5" fmla="*/ 1636295 w 3593431"/>
                      <a:gd name="connsiteY5" fmla="*/ 128896 h 1959264"/>
                      <a:gd name="connsiteX6" fmla="*/ 1812758 w 3593431"/>
                      <a:gd name="connsiteY6" fmla="*/ 561 h 1959264"/>
                      <a:gd name="connsiteX7" fmla="*/ 2021305 w 3593431"/>
                      <a:gd name="connsiteY7" fmla="*/ 160982 h 1959264"/>
                      <a:gd name="connsiteX8" fmla="*/ 2181727 w 3593431"/>
                      <a:gd name="connsiteY8" fmla="*/ 626204 h 1959264"/>
                      <a:gd name="connsiteX9" fmla="*/ 2326104 w 3593431"/>
                      <a:gd name="connsiteY9" fmla="*/ 1219761 h 1959264"/>
                      <a:gd name="connsiteX10" fmla="*/ 2598821 w 3593431"/>
                      <a:gd name="connsiteY10" fmla="*/ 1813320 h 1959264"/>
                      <a:gd name="connsiteX11" fmla="*/ 3047999 w 3593431"/>
                      <a:gd name="connsiteY11" fmla="*/ 1941656 h 1959264"/>
                      <a:gd name="connsiteX12" fmla="*/ 3593431 w 3593431"/>
                      <a:gd name="connsiteY12" fmla="*/ 1941656 h 1959264"/>
                      <a:gd name="connsiteX0" fmla="*/ 0 w 3593431"/>
                      <a:gd name="connsiteY0" fmla="*/ 1957736 h 1959303"/>
                      <a:gd name="connsiteX1" fmla="*/ 561474 w 3593431"/>
                      <a:gd name="connsiteY1" fmla="*/ 1941695 h 1959303"/>
                      <a:gd name="connsiteX2" fmla="*/ 994610 w 3593431"/>
                      <a:gd name="connsiteY2" fmla="*/ 1797316 h 1959303"/>
                      <a:gd name="connsiteX3" fmla="*/ 1267326 w 3593431"/>
                      <a:gd name="connsiteY3" fmla="*/ 1235844 h 1959303"/>
                      <a:gd name="connsiteX4" fmla="*/ 1507957 w 3593431"/>
                      <a:gd name="connsiteY4" fmla="*/ 626244 h 1959303"/>
                      <a:gd name="connsiteX5" fmla="*/ 1636295 w 3593431"/>
                      <a:gd name="connsiteY5" fmla="*/ 128935 h 1959303"/>
                      <a:gd name="connsiteX6" fmla="*/ 1812758 w 3593431"/>
                      <a:gd name="connsiteY6" fmla="*/ 600 h 1959303"/>
                      <a:gd name="connsiteX7" fmla="*/ 2021305 w 3593431"/>
                      <a:gd name="connsiteY7" fmla="*/ 161021 h 1959303"/>
                      <a:gd name="connsiteX8" fmla="*/ 2181727 w 3593431"/>
                      <a:gd name="connsiteY8" fmla="*/ 626243 h 1959303"/>
                      <a:gd name="connsiteX9" fmla="*/ 2326104 w 3593431"/>
                      <a:gd name="connsiteY9" fmla="*/ 1219800 h 1959303"/>
                      <a:gd name="connsiteX10" fmla="*/ 2598821 w 3593431"/>
                      <a:gd name="connsiteY10" fmla="*/ 1813359 h 1959303"/>
                      <a:gd name="connsiteX11" fmla="*/ 3047999 w 3593431"/>
                      <a:gd name="connsiteY11" fmla="*/ 1941695 h 1959303"/>
                      <a:gd name="connsiteX12" fmla="*/ 3593431 w 3593431"/>
                      <a:gd name="connsiteY12" fmla="*/ 1941695 h 1959303"/>
                      <a:gd name="connsiteX0" fmla="*/ 0 w 3593431"/>
                      <a:gd name="connsiteY0" fmla="*/ 1957698 h 1959265"/>
                      <a:gd name="connsiteX1" fmla="*/ 561474 w 3593431"/>
                      <a:gd name="connsiteY1" fmla="*/ 1941657 h 1959265"/>
                      <a:gd name="connsiteX2" fmla="*/ 994610 w 3593431"/>
                      <a:gd name="connsiteY2" fmla="*/ 1797278 h 1959265"/>
                      <a:gd name="connsiteX3" fmla="*/ 1267326 w 3593431"/>
                      <a:gd name="connsiteY3" fmla="*/ 1235806 h 1959265"/>
                      <a:gd name="connsiteX4" fmla="*/ 1475873 w 3593431"/>
                      <a:gd name="connsiteY4" fmla="*/ 610163 h 1959265"/>
                      <a:gd name="connsiteX5" fmla="*/ 1636295 w 3593431"/>
                      <a:gd name="connsiteY5" fmla="*/ 128897 h 1959265"/>
                      <a:gd name="connsiteX6" fmla="*/ 1812758 w 3593431"/>
                      <a:gd name="connsiteY6" fmla="*/ 562 h 1959265"/>
                      <a:gd name="connsiteX7" fmla="*/ 2021305 w 3593431"/>
                      <a:gd name="connsiteY7" fmla="*/ 160983 h 1959265"/>
                      <a:gd name="connsiteX8" fmla="*/ 2181727 w 3593431"/>
                      <a:gd name="connsiteY8" fmla="*/ 626205 h 1959265"/>
                      <a:gd name="connsiteX9" fmla="*/ 2326104 w 3593431"/>
                      <a:gd name="connsiteY9" fmla="*/ 1219762 h 1959265"/>
                      <a:gd name="connsiteX10" fmla="*/ 2598821 w 3593431"/>
                      <a:gd name="connsiteY10" fmla="*/ 1813321 h 1959265"/>
                      <a:gd name="connsiteX11" fmla="*/ 3047999 w 3593431"/>
                      <a:gd name="connsiteY11" fmla="*/ 1941657 h 1959265"/>
                      <a:gd name="connsiteX12" fmla="*/ 3593431 w 3593431"/>
                      <a:gd name="connsiteY12" fmla="*/ 1941657 h 1959265"/>
                      <a:gd name="connsiteX0" fmla="*/ 0 w 3593431"/>
                      <a:gd name="connsiteY0" fmla="*/ 1957634 h 1959201"/>
                      <a:gd name="connsiteX1" fmla="*/ 561474 w 3593431"/>
                      <a:gd name="connsiteY1" fmla="*/ 1941593 h 1959201"/>
                      <a:gd name="connsiteX2" fmla="*/ 994610 w 3593431"/>
                      <a:gd name="connsiteY2" fmla="*/ 1797214 h 1959201"/>
                      <a:gd name="connsiteX3" fmla="*/ 1267326 w 3593431"/>
                      <a:gd name="connsiteY3" fmla="*/ 1235742 h 1959201"/>
                      <a:gd name="connsiteX4" fmla="*/ 1459831 w 3593431"/>
                      <a:gd name="connsiteY4" fmla="*/ 578014 h 1959201"/>
                      <a:gd name="connsiteX5" fmla="*/ 1636295 w 3593431"/>
                      <a:gd name="connsiteY5" fmla="*/ 128833 h 1959201"/>
                      <a:gd name="connsiteX6" fmla="*/ 1812758 w 3593431"/>
                      <a:gd name="connsiteY6" fmla="*/ 498 h 1959201"/>
                      <a:gd name="connsiteX7" fmla="*/ 2021305 w 3593431"/>
                      <a:gd name="connsiteY7" fmla="*/ 160919 h 1959201"/>
                      <a:gd name="connsiteX8" fmla="*/ 2181727 w 3593431"/>
                      <a:gd name="connsiteY8" fmla="*/ 626141 h 1959201"/>
                      <a:gd name="connsiteX9" fmla="*/ 2326104 w 3593431"/>
                      <a:gd name="connsiteY9" fmla="*/ 1219698 h 1959201"/>
                      <a:gd name="connsiteX10" fmla="*/ 2598821 w 3593431"/>
                      <a:gd name="connsiteY10" fmla="*/ 1813257 h 1959201"/>
                      <a:gd name="connsiteX11" fmla="*/ 3047999 w 3593431"/>
                      <a:gd name="connsiteY11" fmla="*/ 1941593 h 1959201"/>
                      <a:gd name="connsiteX12" fmla="*/ 3593431 w 3593431"/>
                      <a:gd name="connsiteY12" fmla="*/ 1941593 h 1959201"/>
                      <a:gd name="connsiteX0" fmla="*/ 0 w 3047999"/>
                      <a:gd name="connsiteY0" fmla="*/ 1957634 h 1959201"/>
                      <a:gd name="connsiteX1" fmla="*/ 561474 w 3047999"/>
                      <a:gd name="connsiteY1" fmla="*/ 1941593 h 1959201"/>
                      <a:gd name="connsiteX2" fmla="*/ 994610 w 3047999"/>
                      <a:gd name="connsiteY2" fmla="*/ 1797214 h 1959201"/>
                      <a:gd name="connsiteX3" fmla="*/ 1267326 w 3047999"/>
                      <a:gd name="connsiteY3" fmla="*/ 1235742 h 1959201"/>
                      <a:gd name="connsiteX4" fmla="*/ 1459831 w 3047999"/>
                      <a:gd name="connsiteY4" fmla="*/ 578014 h 1959201"/>
                      <a:gd name="connsiteX5" fmla="*/ 1636295 w 3047999"/>
                      <a:gd name="connsiteY5" fmla="*/ 128833 h 1959201"/>
                      <a:gd name="connsiteX6" fmla="*/ 1812758 w 3047999"/>
                      <a:gd name="connsiteY6" fmla="*/ 498 h 1959201"/>
                      <a:gd name="connsiteX7" fmla="*/ 2021305 w 3047999"/>
                      <a:gd name="connsiteY7" fmla="*/ 160919 h 1959201"/>
                      <a:gd name="connsiteX8" fmla="*/ 2181727 w 3047999"/>
                      <a:gd name="connsiteY8" fmla="*/ 626141 h 1959201"/>
                      <a:gd name="connsiteX9" fmla="*/ 2326104 w 3047999"/>
                      <a:gd name="connsiteY9" fmla="*/ 1219698 h 1959201"/>
                      <a:gd name="connsiteX10" fmla="*/ 2598821 w 3047999"/>
                      <a:gd name="connsiteY10" fmla="*/ 1813257 h 1959201"/>
                      <a:gd name="connsiteX11" fmla="*/ 3047999 w 3047999"/>
                      <a:gd name="connsiteY11" fmla="*/ 1941593 h 1959201"/>
                      <a:gd name="connsiteX0" fmla="*/ 0 w 2598821"/>
                      <a:gd name="connsiteY0" fmla="*/ 1957634 h 1959201"/>
                      <a:gd name="connsiteX1" fmla="*/ 561474 w 2598821"/>
                      <a:gd name="connsiteY1" fmla="*/ 1941593 h 1959201"/>
                      <a:gd name="connsiteX2" fmla="*/ 994610 w 2598821"/>
                      <a:gd name="connsiteY2" fmla="*/ 1797214 h 1959201"/>
                      <a:gd name="connsiteX3" fmla="*/ 1267326 w 2598821"/>
                      <a:gd name="connsiteY3" fmla="*/ 1235742 h 1959201"/>
                      <a:gd name="connsiteX4" fmla="*/ 1459831 w 2598821"/>
                      <a:gd name="connsiteY4" fmla="*/ 578014 h 1959201"/>
                      <a:gd name="connsiteX5" fmla="*/ 1636295 w 2598821"/>
                      <a:gd name="connsiteY5" fmla="*/ 128833 h 1959201"/>
                      <a:gd name="connsiteX6" fmla="*/ 1812758 w 2598821"/>
                      <a:gd name="connsiteY6" fmla="*/ 498 h 1959201"/>
                      <a:gd name="connsiteX7" fmla="*/ 2021305 w 2598821"/>
                      <a:gd name="connsiteY7" fmla="*/ 160919 h 1959201"/>
                      <a:gd name="connsiteX8" fmla="*/ 2181727 w 2598821"/>
                      <a:gd name="connsiteY8" fmla="*/ 626141 h 1959201"/>
                      <a:gd name="connsiteX9" fmla="*/ 2326104 w 2598821"/>
                      <a:gd name="connsiteY9" fmla="*/ 1219698 h 1959201"/>
                      <a:gd name="connsiteX10" fmla="*/ 2598821 w 2598821"/>
                      <a:gd name="connsiteY10" fmla="*/ 1813257 h 1959201"/>
                      <a:gd name="connsiteX0" fmla="*/ 0 w 2326104"/>
                      <a:gd name="connsiteY0" fmla="*/ 1957634 h 1959201"/>
                      <a:gd name="connsiteX1" fmla="*/ 561474 w 2326104"/>
                      <a:gd name="connsiteY1" fmla="*/ 1941593 h 1959201"/>
                      <a:gd name="connsiteX2" fmla="*/ 994610 w 2326104"/>
                      <a:gd name="connsiteY2" fmla="*/ 1797214 h 1959201"/>
                      <a:gd name="connsiteX3" fmla="*/ 1267326 w 2326104"/>
                      <a:gd name="connsiteY3" fmla="*/ 1235742 h 1959201"/>
                      <a:gd name="connsiteX4" fmla="*/ 1459831 w 2326104"/>
                      <a:gd name="connsiteY4" fmla="*/ 578014 h 1959201"/>
                      <a:gd name="connsiteX5" fmla="*/ 1636295 w 2326104"/>
                      <a:gd name="connsiteY5" fmla="*/ 128833 h 1959201"/>
                      <a:gd name="connsiteX6" fmla="*/ 1812758 w 2326104"/>
                      <a:gd name="connsiteY6" fmla="*/ 498 h 1959201"/>
                      <a:gd name="connsiteX7" fmla="*/ 2021305 w 2326104"/>
                      <a:gd name="connsiteY7" fmla="*/ 160919 h 1959201"/>
                      <a:gd name="connsiteX8" fmla="*/ 2181727 w 2326104"/>
                      <a:gd name="connsiteY8" fmla="*/ 626141 h 1959201"/>
                      <a:gd name="connsiteX9" fmla="*/ 2326104 w 2326104"/>
                      <a:gd name="connsiteY9" fmla="*/ 1219698 h 1959201"/>
                      <a:gd name="connsiteX0" fmla="*/ 0 w 2181727"/>
                      <a:gd name="connsiteY0" fmla="*/ 1957634 h 1959201"/>
                      <a:gd name="connsiteX1" fmla="*/ 561474 w 2181727"/>
                      <a:gd name="connsiteY1" fmla="*/ 1941593 h 1959201"/>
                      <a:gd name="connsiteX2" fmla="*/ 994610 w 2181727"/>
                      <a:gd name="connsiteY2" fmla="*/ 1797214 h 1959201"/>
                      <a:gd name="connsiteX3" fmla="*/ 1267326 w 2181727"/>
                      <a:gd name="connsiteY3" fmla="*/ 1235742 h 1959201"/>
                      <a:gd name="connsiteX4" fmla="*/ 1459831 w 2181727"/>
                      <a:gd name="connsiteY4" fmla="*/ 578014 h 1959201"/>
                      <a:gd name="connsiteX5" fmla="*/ 1636295 w 2181727"/>
                      <a:gd name="connsiteY5" fmla="*/ 128833 h 1959201"/>
                      <a:gd name="connsiteX6" fmla="*/ 1812758 w 2181727"/>
                      <a:gd name="connsiteY6" fmla="*/ 498 h 1959201"/>
                      <a:gd name="connsiteX7" fmla="*/ 2021305 w 2181727"/>
                      <a:gd name="connsiteY7" fmla="*/ 160919 h 1959201"/>
                      <a:gd name="connsiteX8" fmla="*/ 2181727 w 2181727"/>
                      <a:gd name="connsiteY8" fmla="*/ 626141 h 1959201"/>
                      <a:gd name="connsiteX0" fmla="*/ 0 w 2021305"/>
                      <a:gd name="connsiteY0" fmla="*/ 1957634 h 1959201"/>
                      <a:gd name="connsiteX1" fmla="*/ 561474 w 2021305"/>
                      <a:gd name="connsiteY1" fmla="*/ 1941593 h 1959201"/>
                      <a:gd name="connsiteX2" fmla="*/ 994610 w 2021305"/>
                      <a:gd name="connsiteY2" fmla="*/ 1797214 h 1959201"/>
                      <a:gd name="connsiteX3" fmla="*/ 1267326 w 2021305"/>
                      <a:gd name="connsiteY3" fmla="*/ 1235742 h 1959201"/>
                      <a:gd name="connsiteX4" fmla="*/ 1459831 w 2021305"/>
                      <a:gd name="connsiteY4" fmla="*/ 578014 h 1959201"/>
                      <a:gd name="connsiteX5" fmla="*/ 1636295 w 2021305"/>
                      <a:gd name="connsiteY5" fmla="*/ 128833 h 1959201"/>
                      <a:gd name="connsiteX6" fmla="*/ 1812758 w 2021305"/>
                      <a:gd name="connsiteY6" fmla="*/ 498 h 1959201"/>
                      <a:gd name="connsiteX7" fmla="*/ 2021305 w 2021305"/>
                      <a:gd name="connsiteY7" fmla="*/ 160919 h 1959201"/>
                      <a:gd name="connsiteX0" fmla="*/ 0 w 1812758"/>
                      <a:gd name="connsiteY0" fmla="*/ 1957634 h 1959201"/>
                      <a:gd name="connsiteX1" fmla="*/ 561474 w 1812758"/>
                      <a:gd name="connsiteY1" fmla="*/ 1941593 h 1959201"/>
                      <a:gd name="connsiteX2" fmla="*/ 994610 w 1812758"/>
                      <a:gd name="connsiteY2" fmla="*/ 1797214 h 1959201"/>
                      <a:gd name="connsiteX3" fmla="*/ 1267326 w 1812758"/>
                      <a:gd name="connsiteY3" fmla="*/ 1235742 h 1959201"/>
                      <a:gd name="connsiteX4" fmla="*/ 1459831 w 1812758"/>
                      <a:gd name="connsiteY4" fmla="*/ 578014 h 1959201"/>
                      <a:gd name="connsiteX5" fmla="*/ 1636295 w 1812758"/>
                      <a:gd name="connsiteY5" fmla="*/ 128833 h 1959201"/>
                      <a:gd name="connsiteX6" fmla="*/ 1812758 w 1812758"/>
                      <a:gd name="connsiteY6" fmla="*/ 498 h 195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2758" h="1959201">
                        <a:moveTo>
                          <a:pt x="0" y="1957634"/>
                        </a:moveTo>
                        <a:cubicBezTo>
                          <a:pt x="220579" y="1956297"/>
                          <a:pt x="395706" y="1968330"/>
                          <a:pt x="561474" y="1941593"/>
                        </a:cubicBezTo>
                        <a:cubicBezTo>
                          <a:pt x="727242" y="1914856"/>
                          <a:pt x="876968" y="1914856"/>
                          <a:pt x="994610" y="1797214"/>
                        </a:cubicBezTo>
                        <a:cubicBezTo>
                          <a:pt x="1112252" y="1679572"/>
                          <a:pt x="1189789" y="1438942"/>
                          <a:pt x="1267326" y="1235742"/>
                        </a:cubicBezTo>
                        <a:cubicBezTo>
                          <a:pt x="1344863" y="1032542"/>
                          <a:pt x="1398336" y="762499"/>
                          <a:pt x="1459831" y="578014"/>
                        </a:cubicBezTo>
                        <a:cubicBezTo>
                          <a:pt x="1521326" y="393529"/>
                          <a:pt x="1577474" y="225086"/>
                          <a:pt x="1636295" y="128833"/>
                        </a:cubicBezTo>
                        <a:cubicBezTo>
                          <a:pt x="1695116" y="32580"/>
                          <a:pt x="1748590" y="-4850"/>
                          <a:pt x="1812758" y="498"/>
                        </a:cubicBez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dirty="0">
                      <a:solidFill>
                        <a:prstClr val="black"/>
                      </a:solidFill>
                      <a:latin typeface="Times New Roman" charset="0"/>
                      <a:ea typeface="ＭＳ Ｐゴシック" charset="0"/>
                      <a:cs typeface="+mn-cs"/>
                    </a:endParaRPr>
                  </a:p>
                </p:txBody>
              </p:sp>
              <p:sp>
                <p:nvSpPr>
                  <p:cNvPr id="84" name="Freeform 83"/>
                  <p:cNvSpPr/>
                  <p:nvPr/>
                </p:nvSpPr>
                <p:spPr bwMode="auto">
                  <a:xfrm flipH="1">
                    <a:off x="4494841" y="2352186"/>
                    <a:ext cx="3889834" cy="1958256"/>
                  </a:xfrm>
                  <a:custGeom>
                    <a:avLst/>
                    <a:gdLst>
                      <a:gd name="connsiteX0" fmla="*/ 0 w 3689684"/>
                      <a:gd name="connsiteY0" fmla="*/ 1862999 h 1862999"/>
                      <a:gd name="connsiteX1" fmla="*/ 593558 w 3689684"/>
                      <a:gd name="connsiteY1" fmla="*/ 1830915 h 1862999"/>
                      <a:gd name="connsiteX2" fmla="*/ 914400 w 3689684"/>
                      <a:gd name="connsiteY2" fmla="*/ 1686536 h 1862999"/>
                      <a:gd name="connsiteX3" fmla="*/ 1347537 w 3689684"/>
                      <a:gd name="connsiteY3" fmla="*/ 1125062 h 1862999"/>
                      <a:gd name="connsiteX4" fmla="*/ 1604210 w 3689684"/>
                      <a:gd name="connsiteY4" fmla="*/ 547547 h 1862999"/>
                      <a:gd name="connsiteX5" fmla="*/ 1780674 w 3689684"/>
                      <a:gd name="connsiteY5" fmla="*/ 50241 h 1862999"/>
                      <a:gd name="connsiteX6" fmla="*/ 1989221 w 3689684"/>
                      <a:gd name="connsiteY6" fmla="*/ 82326 h 1862999"/>
                      <a:gd name="connsiteX7" fmla="*/ 2149642 w 3689684"/>
                      <a:gd name="connsiteY7" fmla="*/ 627757 h 1862999"/>
                      <a:gd name="connsiteX8" fmla="*/ 2294021 w 3689684"/>
                      <a:gd name="connsiteY8" fmla="*/ 996726 h 1862999"/>
                      <a:gd name="connsiteX9" fmla="*/ 2598821 w 3689684"/>
                      <a:gd name="connsiteY9" fmla="*/ 1590284 h 1862999"/>
                      <a:gd name="connsiteX10" fmla="*/ 3031958 w 3689684"/>
                      <a:gd name="connsiteY10" fmla="*/ 1814873 h 1862999"/>
                      <a:gd name="connsiteX11" fmla="*/ 3689684 w 3689684"/>
                      <a:gd name="connsiteY11" fmla="*/ 1846957 h 1862999"/>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1989221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2101516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2005264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32548 w 3689684"/>
                      <a:gd name="connsiteY5" fmla="*/ 71203 h 1835835"/>
                      <a:gd name="connsiteX6" fmla="*/ 2005264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16920 h 1816920"/>
                      <a:gd name="connsiteX1" fmla="*/ 593558 w 3689684"/>
                      <a:gd name="connsiteY1" fmla="*/ 1784836 h 1816920"/>
                      <a:gd name="connsiteX2" fmla="*/ 914400 w 3689684"/>
                      <a:gd name="connsiteY2" fmla="*/ 1640457 h 1816920"/>
                      <a:gd name="connsiteX3" fmla="*/ 1347537 w 3689684"/>
                      <a:gd name="connsiteY3" fmla="*/ 1078983 h 1816920"/>
                      <a:gd name="connsiteX4" fmla="*/ 1604210 w 3689684"/>
                      <a:gd name="connsiteY4" fmla="*/ 501468 h 1816920"/>
                      <a:gd name="connsiteX5" fmla="*/ 1732548 w 3689684"/>
                      <a:gd name="connsiteY5" fmla="*/ 52288 h 1816920"/>
                      <a:gd name="connsiteX6" fmla="*/ 2037348 w 3689684"/>
                      <a:gd name="connsiteY6" fmla="*/ 68331 h 1816920"/>
                      <a:gd name="connsiteX7" fmla="*/ 2149642 w 3689684"/>
                      <a:gd name="connsiteY7" fmla="*/ 581678 h 1816920"/>
                      <a:gd name="connsiteX8" fmla="*/ 2294021 w 3689684"/>
                      <a:gd name="connsiteY8" fmla="*/ 950647 h 1816920"/>
                      <a:gd name="connsiteX9" fmla="*/ 2598821 w 3689684"/>
                      <a:gd name="connsiteY9" fmla="*/ 1544205 h 1816920"/>
                      <a:gd name="connsiteX10" fmla="*/ 3031958 w 3689684"/>
                      <a:gd name="connsiteY10" fmla="*/ 1768794 h 1816920"/>
                      <a:gd name="connsiteX11" fmla="*/ 3689684 w 3689684"/>
                      <a:gd name="connsiteY11" fmla="*/ 1800878 h 1816920"/>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294021 w 3689684"/>
                      <a:gd name="connsiteY8" fmla="*/ 943405 h 1809678"/>
                      <a:gd name="connsiteX9" fmla="*/ 2598821 w 3689684"/>
                      <a:gd name="connsiteY9" fmla="*/ 1536963 h 1809678"/>
                      <a:gd name="connsiteX10" fmla="*/ 3031958 w 3689684"/>
                      <a:gd name="connsiteY10" fmla="*/ 1761552 h 1809678"/>
                      <a:gd name="connsiteX11" fmla="*/ 3689684 w 3689684"/>
                      <a:gd name="connsiteY11" fmla="*/ 1793636 h 1809678"/>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342147 w 3689684"/>
                      <a:gd name="connsiteY8" fmla="*/ 1071741 h 1809678"/>
                      <a:gd name="connsiteX9" fmla="*/ 2598821 w 3689684"/>
                      <a:gd name="connsiteY9" fmla="*/ 1536963 h 1809678"/>
                      <a:gd name="connsiteX10" fmla="*/ 3031958 w 3689684"/>
                      <a:gd name="connsiteY10" fmla="*/ 1761552 h 1809678"/>
                      <a:gd name="connsiteX11" fmla="*/ 3689684 w 3689684"/>
                      <a:gd name="connsiteY11" fmla="*/ 1793636 h 1809678"/>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342147 w 3689684"/>
                      <a:gd name="connsiteY8" fmla="*/ 1071741 h 1809678"/>
                      <a:gd name="connsiteX9" fmla="*/ 2695074 w 3689684"/>
                      <a:gd name="connsiteY9" fmla="*/ 1665300 h 1809678"/>
                      <a:gd name="connsiteX10" fmla="*/ 3031958 w 3689684"/>
                      <a:gd name="connsiteY10" fmla="*/ 1761552 h 1809678"/>
                      <a:gd name="connsiteX11" fmla="*/ 3689684 w 3689684"/>
                      <a:gd name="connsiteY11" fmla="*/ 1793636 h 1809678"/>
                      <a:gd name="connsiteX0" fmla="*/ 0 w 3689684"/>
                      <a:gd name="connsiteY0" fmla="*/ 1793027 h 1793027"/>
                      <a:gd name="connsiteX1" fmla="*/ 593558 w 3689684"/>
                      <a:gd name="connsiteY1" fmla="*/ 1760943 h 1793027"/>
                      <a:gd name="connsiteX2" fmla="*/ 914400 w 3689684"/>
                      <a:gd name="connsiteY2" fmla="*/ 1616564 h 1793027"/>
                      <a:gd name="connsiteX3" fmla="*/ 1347537 w 3689684"/>
                      <a:gd name="connsiteY3" fmla="*/ 1055090 h 1793027"/>
                      <a:gd name="connsiteX4" fmla="*/ 1604210 w 3689684"/>
                      <a:gd name="connsiteY4" fmla="*/ 477575 h 1793027"/>
                      <a:gd name="connsiteX5" fmla="*/ 1732548 w 3689684"/>
                      <a:gd name="connsiteY5" fmla="*/ 28395 h 1793027"/>
                      <a:gd name="connsiteX6" fmla="*/ 2037348 w 3689684"/>
                      <a:gd name="connsiteY6" fmla="*/ 44438 h 1793027"/>
                      <a:gd name="connsiteX7" fmla="*/ 2053389 w 3689684"/>
                      <a:gd name="connsiteY7" fmla="*/ 28395 h 1793027"/>
                      <a:gd name="connsiteX8" fmla="*/ 2181726 w 3689684"/>
                      <a:gd name="connsiteY8" fmla="*/ 429449 h 1793027"/>
                      <a:gd name="connsiteX9" fmla="*/ 2342147 w 3689684"/>
                      <a:gd name="connsiteY9" fmla="*/ 1055090 h 1793027"/>
                      <a:gd name="connsiteX10" fmla="*/ 2695074 w 3689684"/>
                      <a:gd name="connsiteY10" fmla="*/ 1648649 h 1793027"/>
                      <a:gd name="connsiteX11" fmla="*/ 3031958 w 3689684"/>
                      <a:gd name="connsiteY11" fmla="*/ 1744901 h 1793027"/>
                      <a:gd name="connsiteX12" fmla="*/ 3689684 w 3689684"/>
                      <a:gd name="connsiteY12" fmla="*/ 1776985 h 1793027"/>
                      <a:gd name="connsiteX0" fmla="*/ 0 w 3689684"/>
                      <a:gd name="connsiteY0" fmla="*/ 1796549 h 1796549"/>
                      <a:gd name="connsiteX1" fmla="*/ 593558 w 3689684"/>
                      <a:gd name="connsiteY1" fmla="*/ 1764465 h 1796549"/>
                      <a:gd name="connsiteX2" fmla="*/ 914400 w 3689684"/>
                      <a:gd name="connsiteY2" fmla="*/ 1620086 h 1796549"/>
                      <a:gd name="connsiteX3" fmla="*/ 1347537 w 3689684"/>
                      <a:gd name="connsiteY3" fmla="*/ 1058612 h 1796549"/>
                      <a:gd name="connsiteX4" fmla="*/ 1604210 w 3689684"/>
                      <a:gd name="connsiteY4" fmla="*/ 481097 h 1796549"/>
                      <a:gd name="connsiteX5" fmla="*/ 1732548 w 3689684"/>
                      <a:gd name="connsiteY5" fmla="*/ 31917 h 1796549"/>
                      <a:gd name="connsiteX6" fmla="*/ 2037348 w 3689684"/>
                      <a:gd name="connsiteY6" fmla="*/ 47960 h 1796549"/>
                      <a:gd name="connsiteX7" fmla="*/ 2053389 w 3689684"/>
                      <a:gd name="connsiteY7" fmla="*/ 31917 h 1796549"/>
                      <a:gd name="connsiteX8" fmla="*/ 2181726 w 3689684"/>
                      <a:gd name="connsiteY8" fmla="*/ 432971 h 1796549"/>
                      <a:gd name="connsiteX9" fmla="*/ 2342147 w 3689684"/>
                      <a:gd name="connsiteY9" fmla="*/ 1058612 h 1796549"/>
                      <a:gd name="connsiteX10" fmla="*/ 2695074 w 3689684"/>
                      <a:gd name="connsiteY10" fmla="*/ 1652171 h 1796549"/>
                      <a:gd name="connsiteX11" fmla="*/ 3031958 w 3689684"/>
                      <a:gd name="connsiteY11" fmla="*/ 1748423 h 1796549"/>
                      <a:gd name="connsiteX12" fmla="*/ 3689684 w 3689684"/>
                      <a:gd name="connsiteY12" fmla="*/ 1780507 h 1796549"/>
                      <a:gd name="connsiteX0" fmla="*/ 0 w 3689684"/>
                      <a:gd name="connsiteY0" fmla="*/ 2302154 h 2302154"/>
                      <a:gd name="connsiteX1" fmla="*/ 593558 w 3689684"/>
                      <a:gd name="connsiteY1" fmla="*/ 2270070 h 2302154"/>
                      <a:gd name="connsiteX2" fmla="*/ 914400 w 3689684"/>
                      <a:gd name="connsiteY2" fmla="*/ 2125691 h 2302154"/>
                      <a:gd name="connsiteX3" fmla="*/ 1347537 w 3689684"/>
                      <a:gd name="connsiteY3" fmla="*/ 1564217 h 2302154"/>
                      <a:gd name="connsiteX4" fmla="*/ 1604210 w 3689684"/>
                      <a:gd name="connsiteY4" fmla="*/ 986702 h 2302154"/>
                      <a:gd name="connsiteX5" fmla="*/ 1732548 w 3689684"/>
                      <a:gd name="connsiteY5" fmla="*/ 537522 h 2302154"/>
                      <a:gd name="connsiteX6" fmla="*/ 2037348 w 3689684"/>
                      <a:gd name="connsiteY6" fmla="*/ 553565 h 2302154"/>
                      <a:gd name="connsiteX7" fmla="*/ 1989221 w 3689684"/>
                      <a:gd name="connsiteY7" fmla="*/ 8132 h 2302154"/>
                      <a:gd name="connsiteX8" fmla="*/ 2181726 w 3689684"/>
                      <a:gd name="connsiteY8" fmla="*/ 938576 h 2302154"/>
                      <a:gd name="connsiteX9" fmla="*/ 2342147 w 3689684"/>
                      <a:gd name="connsiteY9" fmla="*/ 1564217 h 2302154"/>
                      <a:gd name="connsiteX10" fmla="*/ 2695074 w 3689684"/>
                      <a:gd name="connsiteY10" fmla="*/ 2157776 h 2302154"/>
                      <a:gd name="connsiteX11" fmla="*/ 3031958 w 3689684"/>
                      <a:gd name="connsiteY11" fmla="*/ 2254028 h 2302154"/>
                      <a:gd name="connsiteX12" fmla="*/ 3689684 w 3689684"/>
                      <a:gd name="connsiteY12" fmla="*/ 2286112 h 2302154"/>
                      <a:gd name="connsiteX0" fmla="*/ 0 w 3689684"/>
                      <a:gd name="connsiteY0" fmla="*/ 2315091 h 2315091"/>
                      <a:gd name="connsiteX1" fmla="*/ 593558 w 3689684"/>
                      <a:gd name="connsiteY1" fmla="*/ 2283007 h 2315091"/>
                      <a:gd name="connsiteX2" fmla="*/ 914400 w 3689684"/>
                      <a:gd name="connsiteY2" fmla="*/ 2138628 h 2315091"/>
                      <a:gd name="connsiteX3" fmla="*/ 1347537 w 3689684"/>
                      <a:gd name="connsiteY3" fmla="*/ 1577154 h 2315091"/>
                      <a:gd name="connsiteX4" fmla="*/ 1604210 w 3689684"/>
                      <a:gd name="connsiteY4" fmla="*/ 999639 h 2315091"/>
                      <a:gd name="connsiteX5" fmla="*/ 1732548 w 3689684"/>
                      <a:gd name="connsiteY5" fmla="*/ 550459 h 2315091"/>
                      <a:gd name="connsiteX6" fmla="*/ 1684422 w 3689684"/>
                      <a:gd name="connsiteY6" fmla="*/ 197533 h 2315091"/>
                      <a:gd name="connsiteX7" fmla="*/ 1989221 w 3689684"/>
                      <a:gd name="connsiteY7" fmla="*/ 21069 h 2315091"/>
                      <a:gd name="connsiteX8" fmla="*/ 2181726 w 3689684"/>
                      <a:gd name="connsiteY8" fmla="*/ 951513 h 2315091"/>
                      <a:gd name="connsiteX9" fmla="*/ 2342147 w 3689684"/>
                      <a:gd name="connsiteY9" fmla="*/ 1577154 h 2315091"/>
                      <a:gd name="connsiteX10" fmla="*/ 2695074 w 3689684"/>
                      <a:gd name="connsiteY10" fmla="*/ 2170713 h 2315091"/>
                      <a:gd name="connsiteX11" fmla="*/ 3031958 w 3689684"/>
                      <a:gd name="connsiteY11" fmla="*/ 2266965 h 2315091"/>
                      <a:gd name="connsiteX12" fmla="*/ 3689684 w 3689684"/>
                      <a:gd name="connsiteY12" fmla="*/ 2299049 h 2315091"/>
                      <a:gd name="connsiteX0" fmla="*/ 0 w 3689684"/>
                      <a:gd name="connsiteY0" fmla="*/ 2118180 h 2118180"/>
                      <a:gd name="connsiteX1" fmla="*/ 593558 w 3689684"/>
                      <a:gd name="connsiteY1" fmla="*/ 2086096 h 2118180"/>
                      <a:gd name="connsiteX2" fmla="*/ 914400 w 3689684"/>
                      <a:gd name="connsiteY2" fmla="*/ 1941717 h 2118180"/>
                      <a:gd name="connsiteX3" fmla="*/ 1347537 w 3689684"/>
                      <a:gd name="connsiteY3" fmla="*/ 1380243 h 2118180"/>
                      <a:gd name="connsiteX4" fmla="*/ 1604210 w 3689684"/>
                      <a:gd name="connsiteY4" fmla="*/ 802728 h 2118180"/>
                      <a:gd name="connsiteX5" fmla="*/ 1732548 w 3689684"/>
                      <a:gd name="connsiteY5" fmla="*/ 353548 h 2118180"/>
                      <a:gd name="connsiteX6" fmla="*/ 1684422 w 3689684"/>
                      <a:gd name="connsiteY6" fmla="*/ 622 h 2118180"/>
                      <a:gd name="connsiteX7" fmla="*/ 2181726 w 3689684"/>
                      <a:gd name="connsiteY7" fmla="*/ 273337 h 2118180"/>
                      <a:gd name="connsiteX8" fmla="*/ 2181726 w 3689684"/>
                      <a:gd name="connsiteY8" fmla="*/ 754602 h 2118180"/>
                      <a:gd name="connsiteX9" fmla="*/ 2342147 w 3689684"/>
                      <a:gd name="connsiteY9" fmla="*/ 1380243 h 2118180"/>
                      <a:gd name="connsiteX10" fmla="*/ 2695074 w 3689684"/>
                      <a:gd name="connsiteY10" fmla="*/ 1973802 h 2118180"/>
                      <a:gd name="connsiteX11" fmla="*/ 3031958 w 3689684"/>
                      <a:gd name="connsiteY11" fmla="*/ 2070054 h 2118180"/>
                      <a:gd name="connsiteX12" fmla="*/ 3689684 w 3689684"/>
                      <a:gd name="connsiteY12" fmla="*/ 2102138 h 2118180"/>
                      <a:gd name="connsiteX0" fmla="*/ 0 w 3689684"/>
                      <a:gd name="connsiteY0" fmla="*/ 2118180 h 2118180"/>
                      <a:gd name="connsiteX1" fmla="*/ 593558 w 3689684"/>
                      <a:gd name="connsiteY1" fmla="*/ 2086096 h 2118180"/>
                      <a:gd name="connsiteX2" fmla="*/ 914400 w 3689684"/>
                      <a:gd name="connsiteY2" fmla="*/ 1941717 h 2118180"/>
                      <a:gd name="connsiteX3" fmla="*/ 1347537 w 3689684"/>
                      <a:gd name="connsiteY3" fmla="*/ 1380243 h 2118180"/>
                      <a:gd name="connsiteX4" fmla="*/ 1604210 w 3689684"/>
                      <a:gd name="connsiteY4" fmla="*/ 802728 h 2118180"/>
                      <a:gd name="connsiteX5" fmla="*/ 1732548 w 3689684"/>
                      <a:gd name="connsiteY5" fmla="*/ 353548 h 2118180"/>
                      <a:gd name="connsiteX6" fmla="*/ 1876927 w 3689684"/>
                      <a:gd name="connsiteY6" fmla="*/ 622 h 2118180"/>
                      <a:gd name="connsiteX7" fmla="*/ 2181726 w 3689684"/>
                      <a:gd name="connsiteY7" fmla="*/ 273337 h 2118180"/>
                      <a:gd name="connsiteX8" fmla="*/ 2181726 w 3689684"/>
                      <a:gd name="connsiteY8" fmla="*/ 754602 h 2118180"/>
                      <a:gd name="connsiteX9" fmla="*/ 2342147 w 3689684"/>
                      <a:gd name="connsiteY9" fmla="*/ 1380243 h 2118180"/>
                      <a:gd name="connsiteX10" fmla="*/ 2695074 w 3689684"/>
                      <a:gd name="connsiteY10" fmla="*/ 1973802 h 2118180"/>
                      <a:gd name="connsiteX11" fmla="*/ 3031958 w 3689684"/>
                      <a:gd name="connsiteY11" fmla="*/ 2070054 h 2118180"/>
                      <a:gd name="connsiteX12" fmla="*/ 3689684 w 3689684"/>
                      <a:gd name="connsiteY12" fmla="*/ 2102138 h 2118180"/>
                      <a:gd name="connsiteX0" fmla="*/ 0 w 3689684"/>
                      <a:gd name="connsiteY0" fmla="*/ 2117558 h 2117558"/>
                      <a:gd name="connsiteX1" fmla="*/ 593558 w 3689684"/>
                      <a:gd name="connsiteY1" fmla="*/ 2085474 h 2117558"/>
                      <a:gd name="connsiteX2" fmla="*/ 914400 w 3689684"/>
                      <a:gd name="connsiteY2" fmla="*/ 1941095 h 2117558"/>
                      <a:gd name="connsiteX3" fmla="*/ 1347537 w 3689684"/>
                      <a:gd name="connsiteY3" fmla="*/ 1379621 h 2117558"/>
                      <a:gd name="connsiteX4" fmla="*/ 1604210 w 3689684"/>
                      <a:gd name="connsiteY4" fmla="*/ 802106 h 2117558"/>
                      <a:gd name="connsiteX5" fmla="*/ 1732548 w 3689684"/>
                      <a:gd name="connsiteY5" fmla="*/ 352926 h 2117558"/>
                      <a:gd name="connsiteX6" fmla="*/ 1876927 w 3689684"/>
                      <a:gd name="connsiteY6" fmla="*/ 0 h 2117558"/>
                      <a:gd name="connsiteX7" fmla="*/ 2101516 w 3689684"/>
                      <a:gd name="connsiteY7" fmla="*/ 352926 h 2117558"/>
                      <a:gd name="connsiteX8" fmla="*/ 2181726 w 3689684"/>
                      <a:gd name="connsiteY8" fmla="*/ 753980 h 2117558"/>
                      <a:gd name="connsiteX9" fmla="*/ 2342147 w 3689684"/>
                      <a:gd name="connsiteY9" fmla="*/ 1379621 h 2117558"/>
                      <a:gd name="connsiteX10" fmla="*/ 2695074 w 3689684"/>
                      <a:gd name="connsiteY10" fmla="*/ 1973180 h 2117558"/>
                      <a:gd name="connsiteX11" fmla="*/ 3031958 w 3689684"/>
                      <a:gd name="connsiteY11" fmla="*/ 2069432 h 2117558"/>
                      <a:gd name="connsiteX12" fmla="*/ 3689684 w 3689684"/>
                      <a:gd name="connsiteY12" fmla="*/ 2101516 h 2117558"/>
                      <a:gd name="connsiteX0" fmla="*/ 0 w 3689684"/>
                      <a:gd name="connsiteY0" fmla="*/ 2117558 h 2117558"/>
                      <a:gd name="connsiteX1" fmla="*/ 593558 w 3689684"/>
                      <a:gd name="connsiteY1" fmla="*/ 2085474 h 2117558"/>
                      <a:gd name="connsiteX2" fmla="*/ 914400 w 3689684"/>
                      <a:gd name="connsiteY2" fmla="*/ 1941095 h 2117558"/>
                      <a:gd name="connsiteX3" fmla="*/ 1347537 w 3689684"/>
                      <a:gd name="connsiteY3" fmla="*/ 1379621 h 2117558"/>
                      <a:gd name="connsiteX4" fmla="*/ 1604210 w 3689684"/>
                      <a:gd name="connsiteY4" fmla="*/ 802106 h 2117558"/>
                      <a:gd name="connsiteX5" fmla="*/ 1732548 w 3689684"/>
                      <a:gd name="connsiteY5" fmla="*/ 352926 h 2117558"/>
                      <a:gd name="connsiteX6" fmla="*/ 1876927 w 3689684"/>
                      <a:gd name="connsiteY6" fmla="*/ 0 h 2117558"/>
                      <a:gd name="connsiteX7" fmla="*/ 2101516 w 3689684"/>
                      <a:gd name="connsiteY7" fmla="*/ 352926 h 2117558"/>
                      <a:gd name="connsiteX8" fmla="*/ 2181726 w 3689684"/>
                      <a:gd name="connsiteY8" fmla="*/ 753980 h 2117558"/>
                      <a:gd name="connsiteX9" fmla="*/ 2342147 w 3689684"/>
                      <a:gd name="connsiteY9" fmla="*/ 1379621 h 2117558"/>
                      <a:gd name="connsiteX10" fmla="*/ 2695074 w 3689684"/>
                      <a:gd name="connsiteY10" fmla="*/ 1973180 h 2117558"/>
                      <a:gd name="connsiteX11" fmla="*/ 3031958 w 3689684"/>
                      <a:gd name="connsiteY11" fmla="*/ 2069432 h 2117558"/>
                      <a:gd name="connsiteX12" fmla="*/ 3689684 w 3689684"/>
                      <a:gd name="connsiteY12" fmla="*/ 2101516 h 2117558"/>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101516 w 3689684"/>
                      <a:gd name="connsiteY7" fmla="*/ 192505 h 1957137"/>
                      <a:gd name="connsiteX8" fmla="*/ 2181726 w 3689684"/>
                      <a:gd name="connsiteY8" fmla="*/ 593559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845032 h 1845032"/>
                      <a:gd name="connsiteX1" fmla="*/ 593558 w 3689684"/>
                      <a:gd name="connsiteY1" fmla="*/ 1812948 h 1845032"/>
                      <a:gd name="connsiteX2" fmla="*/ 914400 w 3689684"/>
                      <a:gd name="connsiteY2" fmla="*/ 1668569 h 1845032"/>
                      <a:gd name="connsiteX3" fmla="*/ 1347537 w 3689684"/>
                      <a:gd name="connsiteY3" fmla="*/ 1107095 h 1845032"/>
                      <a:gd name="connsiteX4" fmla="*/ 1604210 w 3689684"/>
                      <a:gd name="connsiteY4" fmla="*/ 529580 h 1845032"/>
                      <a:gd name="connsiteX5" fmla="*/ 1732548 w 3689684"/>
                      <a:gd name="connsiteY5" fmla="*/ 80400 h 1845032"/>
                      <a:gd name="connsiteX6" fmla="*/ 1909011 w 3689684"/>
                      <a:gd name="connsiteY6" fmla="*/ 190 h 1845032"/>
                      <a:gd name="connsiteX7" fmla="*/ 2101516 w 3689684"/>
                      <a:gd name="connsiteY7" fmla="*/ 80400 h 1845032"/>
                      <a:gd name="connsiteX8" fmla="*/ 2181726 w 3689684"/>
                      <a:gd name="connsiteY8" fmla="*/ 481454 h 1845032"/>
                      <a:gd name="connsiteX9" fmla="*/ 2342147 w 3689684"/>
                      <a:gd name="connsiteY9" fmla="*/ 1107095 h 1845032"/>
                      <a:gd name="connsiteX10" fmla="*/ 2695074 w 3689684"/>
                      <a:gd name="connsiteY10" fmla="*/ 1700654 h 1845032"/>
                      <a:gd name="connsiteX11" fmla="*/ 3031958 w 3689684"/>
                      <a:gd name="connsiteY11" fmla="*/ 1796906 h 1845032"/>
                      <a:gd name="connsiteX12" fmla="*/ 3689684 w 3689684"/>
                      <a:gd name="connsiteY12" fmla="*/ 1828990 h 1845032"/>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181726 w 3689684"/>
                      <a:gd name="connsiteY8" fmla="*/ 593559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29853 w 3689684"/>
                      <a:gd name="connsiteY8" fmla="*/ 657728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876926 h 1876926"/>
                      <a:gd name="connsiteX1" fmla="*/ 593558 w 3689684"/>
                      <a:gd name="connsiteY1" fmla="*/ 1844842 h 1876926"/>
                      <a:gd name="connsiteX2" fmla="*/ 914400 w 3689684"/>
                      <a:gd name="connsiteY2" fmla="*/ 1700463 h 1876926"/>
                      <a:gd name="connsiteX3" fmla="*/ 1347537 w 3689684"/>
                      <a:gd name="connsiteY3" fmla="*/ 1138989 h 1876926"/>
                      <a:gd name="connsiteX4" fmla="*/ 1604210 w 3689684"/>
                      <a:gd name="connsiteY4" fmla="*/ 561474 h 1876926"/>
                      <a:gd name="connsiteX5" fmla="*/ 1732548 w 3689684"/>
                      <a:gd name="connsiteY5" fmla="*/ 112294 h 1876926"/>
                      <a:gd name="connsiteX6" fmla="*/ 1892969 w 3689684"/>
                      <a:gd name="connsiteY6" fmla="*/ 0 h 1876926"/>
                      <a:gd name="connsiteX7" fmla="*/ 2101516 w 3689684"/>
                      <a:gd name="connsiteY7" fmla="*/ 112294 h 1876926"/>
                      <a:gd name="connsiteX8" fmla="*/ 2213811 w 3689684"/>
                      <a:gd name="connsiteY8" fmla="*/ 497306 h 1876926"/>
                      <a:gd name="connsiteX9" fmla="*/ 2342147 w 3689684"/>
                      <a:gd name="connsiteY9" fmla="*/ 1138989 h 1876926"/>
                      <a:gd name="connsiteX10" fmla="*/ 2695074 w 3689684"/>
                      <a:gd name="connsiteY10" fmla="*/ 1732548 h 1876926"/>
                      <a:gd name="connsiteX11" fmla="*/ 3144252 w 3689684"/>
                      <a:gd name="connsiteY11" fmla="*/ 1860884 h 1876926"/>
                      <a:gd name="connsiteX12" fmla="*/ 3689684 w 3689684"/>
                      <a:gd name="connsiteY12" fmla="*/ 1860884 h 1876926"/>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069432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957425 h 1957425"/>
                      <a:gd name="connsiteX1" fmla="*/ 593558 w 3689684"/>
                      <a:gd name="connsiteY1" fmla="*/ 1925341 h 1957425"/>
                      <a:gd name="connsiteX2" fmla="*/ 914400 w 3689684"/>
                      <a:gd name="connsiteY2" fmla="*/ 1780962 h 1957425"/>
                      <a:gd name="connsiteX3" fmla="*/ 1347537 w 3689684"/>
                      <a:gd name="connsiteY3" fmla="*/ 1219488 h 1957425"/>
                      <a:gd name="connsiteX4" fmla="*/ 1604210 w 3689684"/>
                      <a:gd name="connsiteY4" fmla="*/ 641973 h 1957425"/>
                      <a:gd name="connsiteX5" fmla="*/ 1732548 w 3689684"/>
                      <a:gd name="connsiteY5" fmla="*/ 192793 h 1957425"/>
                      <a:gd name="connsiteX6" fmla="*/ 1909011 w 3689684"/>
                      <a:gd name="connsiteY6" fmla="*/ 288 h 1957425"/>
                      <a:gd name="connsiteX7" fmla="*/ 2117558 w 3689684"/>
                      <a:gd name="connsiteY7" fmla="*/ 160709 h 1957425"/>
                      <a:gd name="connsiteX8" fmla="*/ 2213811 w 3689684"/>
                      <a:gd name="connsiteY8" fmla="*/ 577805 h 1957425"/>
                      <a:gd name="connsiteX9" fmla="*/ 2342147 w 3689684"/>
                      <a:gd name="connsiteY9" fmla="*/ 1219488 h 1957425"/>
                      <a:gd name="connsiteX10" fmla="*/ 2695074 w 3689684"/>
                      <a:gd name="connsiteY10" fmla="*/ 1813047 h 1957425"/>
                      <a:gd name="connsiteX11" fmla="*/ 3144252 w 3689684"/>
                      <a:gd name="connsiteY11" fmla="*/ 1941383 h 1957425"/>
                      <a:gd name="connsiteX12" fmla="*/ 3689684 w 3689684"/>
                      <a:gd name="connsiteY12" fmla="*/ 1941383 h 1957425"/>
                      <a:gd name="connsiteX0" fmla="*/ 0 w 3689684"/>
                      <a:gd name="connsiteY0" fmla="*/ 1957486 h 1957486"/>
                      <a:gd name="connsiteX1" fmla="*/ 593558 w 3689684"/>
                      <a:gd name="connsiteY1" fmla="*/ 1925402 h 1957486"/>
                      <a:gd name="connsiteX2" fmla="*/ 914400 w 3689684"/>
                      <a:gd name="connsiteY2" fmla="*/ 1781023 h 1957486"/>
                      <a:gd name="connsiteX3" fmla="*/ 1347537 w 3689684"/>
                      <a:gd name="connsiteY3" fmla="*/ 1219549 h 1957486"/>
                      <a:gd name="connsiteX4" fmla="*/ 1604210 w 3689684"/>
                      <a:gd name="connsiteY4" fmla="*/ 642034 h 1957486"/>
                      <a:gd name="connsiteX5" fmla="*/ 1732548 w 3689684"/>
                      <a:gd name="connsiteY5" fmla="*/ 192854 h 1957486"/>
                      <a:gd name="connsiteX6" fmla="*/ 1909011 w 3689684"/>
                      <a:gd name="connsiteY6" fmla="*/ 349 h 1957486"/>
                      <a:gd name="connsiteX7" fmla="*/ 2117558 w 3689684"/>
                      <a:gd name="connsiteY7" fmla="*/ 160770 h 1957486"/>
                      <a:gd name="connsiteX8" fmla="*/ 2213811 w 3689684"/>
                      <a:gd name="connsiteY8" fmla="*/ 658077 h 1957486"/>
                      <a:gd name="connsiteX9" fmla="*/ 2342147 w 3689684"/>
                      <a:gd name="connsiteY9" fmla="*/ 1219549 h 1957486"/>
                      <a:gd name="connsiteX10" fmla="*/ 2695074 w 3689684"/>
                      <a:gd name="connsiteY10" fmla="*/ 1813108 h 1957486"/>
                      <a:gd name="connsiteX11" fmla="*/ 3144252 w 3689684"/>
                      <a:gd name="connsiteY11" fmla="*/ 1941444 h 1957486"/>
                      <a:gd name="connsiteX12" fmla="*/ 3689684 w 3689684"/>
                      <a:gd name="connsiteY12" fmla="*/ 1941444 h 1957486"/>
                      <a:gd name="connsiteX0" fmla="*/ 0 w 3689684"/>
                      <a:gd name="connsiteY0" fmla="*/ 1957501 h 1957501"/>
                      <a:gd name="connsiteX1" fmla="*/ 593558 w 3689684"/>
                      <a:gd name="connsiteY1" fmla="*/ 1925417 h 1957501"/>
                      <a:gd name="connsiteX2" fmla="*/ 914400 w 3689684"/>
                      <a:gd name="connsiteY2" fmla="*/ 1781038 h 1957501"/>
                      <a:gd name="connsiteX3" fmla="*/ 1347537 w 3689684"/>
                      <a:gd name="connsiteY3" fmla="*/ 1219564 h 1957501"/>
                      <a:gd name="connsiteX4" fmla="*/ 1604210 w 3689684"/>
                      <a:gd name="connsiteY4" fmla="*/ 642049 h 1957501"/>
                      <a:gd name="connsiteX5" fmla="*/ 1732548 w 3689684"/>
                      <a:gd name="connsiteY5" fmla="*/ 192869 h 1957501"/>
                      <a:gd name="connsiteX6" fmla="*/ 1909011 w 3689684"/>
                      <a:gd name="connsiteY6" fmla="*/ 364 h 1957501"/>
                      <a:gd name="connsiteX7" fmla="*/ 2117558 w 3689684"/>
                      <a:gd name="connsiteY7" fmla="*/ 160785 h 1957501"/>
                      <a:gd name="connsiteX8" fmla="*/ 2197769 w 3689684"/>
                      <a:gd name="connsiteY8" fmla="*/ 674134 h 1957501"/>
                      <a:gd name="connsiteX9" fmla="*/ 2342147 w 3689684"/>
                      <a:gd name="connsiteY9" fmla="*/ 1219564 h 1957501"/>
                      <a:gd name="connsiteX10" fmla="*/ 2695074 w 3689684"/>
                      <a:gd name="connsiteY10" fmla="*/ 1813123 h 1957501"/>
                      <a:gd name="connsiteX11" fmla="*/ 3144252 w 3689684"/>
                      <a:gd name="connsiteY11" fmla="*/ 1941459 h 1957501"/>
                      <a:gd name="connsiteX12" fmla="*/ 3689684 w 3689684"/>
                      <a:gd name="connsiteY12" fmla="*/ 1941459 h 1957501"/>
                      <a:gd name="connsiteX0" fmla="*/ 0 w 3689684"/>
                      <a:gd name="connsiteY0" fmla="*/ 1957501 h 1957501"/>
                      <a:gd name="connsiteX1" fmla="*/ 593558 w 3689684"/>
                      <a:gd name="connsiteY1" fmla="*/ 1925417 h 1957501"/>
                      <a:gd name="connsiteX2" fmla="*/ 914400 w 3689684"/>
                      <a:gd name="connsiteY2" fmla="*/ 1781038 h 1957501"/>
                      <a:gd name="connsiteX3" fmla="*/ 1347537 w 3689684"/>
                      <a:gd name="connsiteY3" fmla="*/ 1219564 h 1957501"/>
                      <a:gd name="connsiteX4" fmla="*/ 1604210 w 3689684"/>
                      <a:gd name="connsiteY4" fmla="*/ 642049 h 1957501"/>
                      <a:gd name="connsiteX5" fmla="*/ 1732548 w 3689684"/>
                      <a:gd name="connsiteY5" fmla="*/ 192869 h 1957501"/>
                      <a:gd name="connsiteX6" fmla="*/ 1909011 w 3689684"/>
                      <a:gd name="connsiteY6" fmla="*/ 364 h 1957501"/>
                      <a:gd name="connsiteX7" fmla="*/ 2117558 w 3689684"/>
                      <a:gd name="connsiteY7" fmla="*/ 160785 h 1957501"/>
                      <a:gd name="connsiteX8" fmla="*/ 2197769 w 3689684"/>
                      <a:gd name="connsiteY8" fmla="*/ 674134 h 1957501"/>
                      <a:gd name="connsiteX9" fmla="*/ 2422357 w 3689684"/>
                      <a:gd name="connsiteY9" fmla="*/ 1219564 h 1957501"/>
                      <a:gd name="connsiteX10" fmla="*/ 2695074 w 3689684"/>
                      <a:gd name="connsiteY10" fmla="*/ 1813123 h 1957501"/>
                      <a:gd name="connsiteX11" fmla="*/ 3144252 w 3689684"/>
                      <a:gd name="connsiteY11" fmla="*/ 1941459 h 1957501"/>
                      <a:gd name="connsiteX12" fmla="*/ 3689684 w 3689684"/>
                      <a:gd name="connsiteY12" fmla="*/ 1941459 h 1957501"/>
                      <a:gd name="connsiteX0" fmla="*/ 0 w 3689684"/>
                      <a:gd name="connsiteY0" fmla="*/ 1957460 h 1957460"/>
                      <a:gd name="connsiteX1" fmla="*/ 593558 w 3689684"/>
                      <a:gd name="connsiteY1" fmla="*/ 1925376 h 1957460"/>
                      <a:gd name="connsiteX2" fmla="*/ 914400 w 3689684"/>
                      <a:gd name="connsiteY2" fmla="*/ 1780997 h 1957460"/>
                      <a:gd name="connsiteX3" fmla="*/ 1347537 w 3689684"/>
                      <a:gd name="connsiteY3" fmla="*/ 1219523 h 1957460"/>
                      <a:gd name="connsiteX4" fmla="*/ 1604210 w 3689684"/>
                      <a:gd name="connsiteY4" fmla="*/ 642008 h 1957460"/>
                      <a:gd name="connsiteX5" fmla="*/ 1732548 w 3689684"/>
                      <a:gd name="connsiteY5" fmla="*/ 192828 h 1957460"/>
                      <a:gd name="connsiteX6" fmla="*/ 1909011 w 3689684"/>
                      <a:gd name="connsiteY6" fmla="*/ 323 h 1957460"/>
                      <a:gd name="connsiteX7" fmla="*/ 2117558 w 3689684"/>
                      <a:gd name="connsiteY7" fmla="*/ 160744 h 1957460"/>
                      <a:gd name="connsiteX8" fmla="*/ 2277980 w 3689684"/>
                      <a:gd name="connsiteY8" fmla="*/ 625966 h 1957460"/>
                      <a:gd name="connsiteX9" fmla="*/ 2422357 w 3689684"/>
                      <a:gd name="connsiteY9" fmla="*/ 1219523 h 1957460"/>
                      <a:gd name="connsiteX10" fmla="*/ 2695074 w 3689684"/>
                      <a:gd name="connsiteY10" fmla="*/ 1813082 h 1957460"/>
                      <a:gd name="connsiteX11" fmla="*/ 3144252 w 3689684"/>
                      <a:gd name="connsiteY11" fmla="*/ 1941418 h 1957460"/>
                      <a:gd name="connsiteX12" fmla="*/ 3689684 w 3689684"/>
                      <a:gd name="connsiteY12" fmla="*/ 1941418 h 1957460"/>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641773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588168 w 3689684"/>
                      <a:gd name="connsiteY4" fmla="*/ 641773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283369 w 3689684"/>
                      <a:gd name="connsiteY3" fmla="*/ 1187203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283369 w 3689684"/>
                      <a:gd name="connsiteY3" fmla="*/ 1187203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15453 w 3689684"/>
                      <a:gd name="connsiteY3" fmla="*/ 1219288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63580 w 3689684"/>
                      <a:gd name="connsiteY3" fmla="*/ 1267415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63580 w 3689684"/>
                      <a:gd name="connsiteY3" fmla="*/ 1267415 h 1957225"/>
                      <a:gd name="connsiteX4" fmla="*/ 1604210 w 3689684"/>
                      <a:gd name="connsiteY4" fmla="*/ 609690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15453 w 3689684"/>
                      <a:gd name="connsiteY3" fmla="*/ 1267415 h 1957225"/>
                      <a:gd name="connsiteX4" fmla="*/ 1604210 w 3689684"/>
                      <a:gd name="connsiteY4" fmla="*/ 609690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561347"/>
                      <a:gd name="connsiteY0" fmla="*/ 1973267 h 1973267"/>
                      <a:gd name="connsiteX1" fmla="*/ 465221 w 3561347"/>
                      <a:gd name="connsiteY1" fmla="*/ 1925141 h 1973267"/>
                      <a:gd name="connsiteX2" fmla="*/ 786063 w 3561347"/>
                      <a:gd name="connsiteY2" fmla="*/ 1780762 h 1973267"/>
                      <a:gd name="connsiteX3" fmla="*/ 1187116 w 3561347"/>
                      <a:gd name="connsiteY3" fmla="*/ 1267415 h 1973267"/>
                      <a:gd name="connsiteX4" fmla="*/ 1475873 w 3561347"/>
                      <a:gd name="connsiteY4" fmla="*/ 609690 h 1973267"/>
                      <a:gd name="connsiteX5" fmla="*/ 1620253 w 3561347"/>
                      <a:gd name="connsiteY5" fmla="*/ 176550 h 1973267"/>
                      <a:gd name="connsiteX6" fmla="*/ 1780674 w 3561347"/>
                      <a:gd name="connsiteY6" fmla="*/ 88 h 1973267"/>
                      <a:gd name="connsiteX7" fmla="*/ 1989221 w 3561347"/>
                      <a:gd name="connsiteY7" fmla="*/ 160509 h 1973267"/>
                      <a:gd name="connsiteX8" fmla="*/ 2149643 w 3561347"/>
                      <a:gd name="connsiteY8" fmla="*/ 625731 h 1973267"/>
                      <a:gd name="connsiteX9" fmla="*/ 2294020 w 3561347"/>
                      <a:gd name="connsiteY9" fmla="*/ 1219288 h 1973267"/>
                      <a:gd name="connsiteX10" fmla="*/ 2566737 w 3561347"/>
                      <a:gd name="connsiteY10" fmla="*/ 1812847 h 1973267"/>
                      <a:gd name="connsiteX11" fmla="*/ 3015915 w 3561347"/>
                      <a:gd name="connsiteY11" fmla="*/ 1941183 h 1973267"/>
                      <a:gd name="connsiteX12" fmla="*/ 3561347 w 3561347"/>
                      <a:gd name="connsiteY12" fmla="*/ 1941183 h 1973267"/>
                      <a:gd name="connsiteX0" fmla="*/ 0 w 3609473"/>
                      <a:gd name="connsiteY0" fmla="*/ 1973267 h 1973267"/>
                      <a:gd name="connsiteX1" fmla="*/ 513347 w 3609473"/>
                      <a:gd name="connsiteY1" fmla="*/ 1925141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2014208"/>
                      <a:gd name="connsiteX1" fmla="*/ 641684 w 3609473"/>
                      <a:gd name="connsiteY1" fmla="*/ 2005352 h 2014208"/>
                      <a:gd name="connsiteX2" fmla="*/ 834189 w 3609473"/>
                      <a:gd name="connsiteY2" fmla="*/ 1780762 h 2014208"/>
                      <a:gd name="connsiteX3" fmla="*/ 1235242 w 3609473"/>
                      <a:gd name="connsiteY3" fmla="*/ 1267415 h 2014208"/>
                      <a:gd name="connsiteX4" fmla="*/ 1523999 w 3609473"/>
                      <a:gd name="connsiteY4" fmla="*/ 609690 h 2014208"/>
                      <a:gd name="connsiteX5" fmla="*/ 1668379 w 3609473"/>
                      <a:gd name="connsiteY5" fmla="*/ 176550 h 2014208"/>
                      <a:gd name="connsiteX6" fmla="*/ 1828800 w 3609473"/>
                      <a:gd name="connsiteY6" fmla="*/ 88 h 2014208"/>
                      <a:gd name="connsiteX7" fmla="*/ 2037347 w 3609473"/>
                      <a:gd name="connsiteY7" fmla="*/ 160509 h 2014208"/>
                      <a:gd name="connsiteX8" fmla="*/ 2197769 w 3609473"/>
                      <a:gd name="connsiteY8" fmla="*/ 625731 h 2014208"/>
                      <a:gd name="connsiteX9" fmla="*/ 2342146 w 3609473"/>
                      <a:gd name="connsiteY9" fmla="*/ 1219288 h 2014208"/>
                      <a:gd name="connsiteX10" fmla="*/ 2614863 w 3609473"/>
                      <a:gd name="connsiteY10" fmla="*/ 1812847 h 2014208"/>
                      <a:gd name="connsiteX11" fmla="*/ 3064041 w 3609473"/>
                      <a:gd name="connsiteY11" fmla="*/ 1941183 h 2014208"/>
                      <a:gd name="connsiteX12" fmla="*/ 3609473 w 3609473"/>
                      <a:gd name="connsiteY12" fmla="*/ 1941183 h 2014208"/>
                      <a:gd name="connsiteX0" fmla="*/ 0 w 3609473"/>
                      <a:gd name="connsiteY0" fmla="*/ 1973267 h 1973267"/>
                      <a:gd name="connsiteX1" fmla="*/ 577516 w 3609473"/>
                      <a:gd name="connsiteY1" fmla="*/ 1909099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625642 w 3609473"/>
                      <a:gd name="connsiteY1" fmla="*/ 1909099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339"/>
                      <a:gd name="connsiteX1" fmla="*/ 577516 w 3609473"/>
                      <a:gd name="connsiteY1" fmla="*/ 1941183 h 1973339"/>
                      <a:gd name="connsiteX2" fmla="*/ 946484 w 3609473"/>
                      <a:gd name="connsiteY2" fmla="*/ 1732636 h 1973339"/>
                      <a:gd name="connsiteX3" fmla="*/ 1235242 w 3609473"/>
                      <a:gd name="connsiteY3" fmla="*/ 1267415 h 1973339"/>
                      <a:gd name="connsiteX4" fmla="*/ 1523999 w 3609473"/>
                      <a:gd name="connsiteY4" fmla="*/ 609690 h 1973339"/>
                      <a:gd name="connsiteX5" fmla="*/ 1668379 w 3609473"/>
                      <a:gd name="connsiteY5" fmla="*/ 176550 h 1973339"/>
                      <a:gd name="connsiteX6" fmla="*/ 1828800 w 3609473"/>
                      <a:gd name="connsiteY6" fmla="*/ 88 h 1973339"/>
                      <a:gd name="connsiteX7" fmla="*/ 2037347 w 3609473"/>
                      <a:gd name="connsiteY7" fmla="*/ 160509 h 1973339"/>
                      <a:gd name="connsiteX8" fmla="*/ 2197769 w 3609473"/>
                      <a:gd name="connsiteY8" fmla="*/ 625731 h 1973339"/>
                      <a:gd name="connsiteX9" fmla="*/ 2342146 w 3609473"/>
                      <a:gd name="connsiteY9" fmla="*/ 1219288 h 1973339"/>
                      <a:gd name="connsiteX10" fmla="*/ 2614863 w 3609473"/>
                      <a:gd name="connsiteY10" fmla="*/ 1812847 h 1973339"/>
                      <a:gd name="connsiteX11" fmla="*/ 3064041 w 3609473"/>
                      <a:gd name="connsiteY11" fmla="*/ 1941183 h 1973339"/>
                      <a:gd name="connsiteX12" fmla="*/ 3609473 w 3609473"/>
                      <a:gd name="connsiteY12" fmla="*/ 1941183 h 1973339"/>
                      <a:gd name="connsiteX0" fmla="*/ 0 w 3609473"/>
                      <a:gd name="connsiteY0" fmla="*/ 1973267 h 1973267"/>
                      <a:gd name="connsiteX1" fmla="*/ 577516 w 3609473"/>
                      <a:gd name="connsiteY1" fmla="*/ 1941183 h 1973267"/>
                      <a:gd name="connsiteX2" fmla="*/ 1026695 w 3609473"/>
                      <a:gd name="connsiteY2" fmla="*/ 1748678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26695 w 3609473"/>
                      <a:gd name="connsiteY2" fmla="*/ 1748678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283368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491915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47537 w 3609473"/>
                      <a:gd name="connsiteY3" fmla="*/ 1187205 h 1973267"/>
                      <a:gd name="connsiteX4" fmla="*/ 1491915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89309 h 1989309"/>
                      <a:gd name="connsiteX1" fmla="*/ 577516 w 3609473"/>
                      <a:gd name="connsiteY1" fmla="*/ 1941183 h 1989309"/>
                      <a:gd name="connsiteX2" fmla="*/ 1042737 w 3609473"/>
                      <a:gd name="connsiteY2" fmla="*/ 1796804 h 1989309"/>
                      <a:gd name="connsiteX3" fmla="*/ 1347537 w 3609473"/>
                      <a:gd name="connsiteY3" fmla="*/ 1187205 h 1989309"/>
                      <a:gd name="connsiteX4" fmla="*/ 1491915 w 3609473"/>
                      <a:gd name="connsiteY4" fmla="*/ 609690 h 1989309"/>
                      <a:gd name="connsiteX5" fmla="*/ 1620253 w 3609473"/>
                      <a:gd name="connsiteY5" fmla="*/ 176550 h 1989309"/>
                      <a:gd name="connsiteX6" fmla="*/ 1828800 w 3609473"/>
                      <a:gd name="connsiteY6" fmla="*/ 88 h 1989309"/>
                      <a:gd name="connsiteX7" fmla="*/ 2037347 w 3609473"/>
                      <a:gd name="connsiteY7" fmla="*/ 160509 h 1989309"/>
                      <a:gd name="connsiteX8" fmla="*/ 2197769 w 3609473"/>
                      <a:gd name="connsiteY8" fmla="*/ 625731 h 1989309"/>
                      <a:gd name="connsiteX9" fmla="*/ 2342146 w 3609473"/>
                      <a:gd name="connsiteY9" fmla="*/ 1219288 h 1989309"/>
                      <a:gd name="connsiteX10" fmla="*/ 2614863 w 3609473"/>
                      <a:gd name="connsiteY10" fmla="*/ 1812847 h 1989309"/>
                      <a:gd name="connsiteX11" fmla="*/ 3064041 w 3609473"/>
                      <a:gd name="connsiteY11" fmla="*/ 1941183 h 1989309"/>
                      <a:gd name="connsiteX12" fmla="*/ 3609473 w 3609473"/>
                      <a:gd name="connsiteY12" fmla="*/ 1941183 h 1989309"/>
                      <a:gd name="connsiteX0" fmla="*/ 0 w 3593431"/>
                      <a:gd name="connsiteY0" fmla="*/ 1957224 h 1958791"/>
                      <a:gd name="connsiteX1" fmla="*/ 561474 w 3593431"/>
                      <a:gd name="connsiteY1" fmla="*/ 1941183 h 1958791"/>
                      <a:gd name="connsiteX2" fmla="*/ 1026695 w 3593431"/>
                      <a:gd name="connsiteY2" fmla="*/ 1796804 h 1958791"/>
                      <a:gd name="connsiteX3" fmla="*/ 1331495 w 3593431"/>
                      <a:gd name="connsiteY3" fmla="*/ 1187205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315453 w 3593431"/>
                      <a:gd name="connsiteY3" fmla="*/ 1219289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283369 w 3593431"/>
                      <a:gd name="connsiteY3" fmla="*/ 1219289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347537 w 3593431"/>
                      <a:gd name="connsiteY3" fmla="*/ 1251374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47537 w 3593431"/>
                      <a:gd name="connsiteY3" fmla="*/ 1251374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15453 w 3593431"/>
                      <a:gd name="connsiteY3" fmla="*/ 1235332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15453 w 3593431"/>
                      <a:gd name="connsiteY3" fmla="*/ 1235332 h 1958791"/>
                      <a:gd name="connsiteX4" fmla="*/ 1427746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697 h 1959264"/>
                      <a:gd name="connsiteX1" fmla="*/ 561474 w 3593431"/>
                      <a:gd name="connsiteY1" fmla="*/ 1941656 h 1959264"/>
                      <a:gd name="connsiteX2" fmla="*/ 994610 w 3593431"/>
                      <a:gd name="connsiteY2" fmla="*/ 1797277 h 1959264"/>
                      <a:gd name="connsiteX3" fmla="*/ 1315453 w 3593431"/>
                      <a:gd name="connsiteY3" fmla="*/ 1235805 h 1959264"/>
                      <a:gd name="connsiteX4" fmla="*/ 1427746 w 3593431"/>
                      <a:gd name="connsiteY4" fmla="*/ 610163 h 1959264"/>
                      <a:gd name="connsiteX5" fmla="*/ 1636295 w 3593431"/>
                      <a:gd name="connsiteY5" fmla="*/ 128896 h 1959264"/>
                      <a:gd name="connsiteX6" fmla="*/ 1812758 w 3593431"/>
                      <a:gd name="connsiteY6" fmla="*/ 561 h 1959264"/>
                      <a:gd name="connsiteX7" fmla="*/ 2021305 w 3593431"/>
                      <a:gd name="connsiteY7" fmla="*/ 160982 h 1959264"/>
                      <a:gd name="connsiteX8" fmla="*/ 2181727 w 3593431"/>
                      <a:gd name="connsiteY8" fmla="*/ 626204 h 1959264"/>
                      <a:gd name="connsiteX9" fmla="*/ 2326104 w 3593431"/>
                      <a:gd name="connsiteY9" fmla="*/ 1219761 h 1959264"/>
                      <a:gd name="connsiteX10" fmla="*/ 2598821 w 3593431"/>
                      <a:gd name="connsiteY10" fmla="*/ 1813320 h 1959264"/>
                      <a:gd name="connsiteX11" fmla="*/ 3047999 w 3593431"/>
                      <a:gd name="connsiteY11" fmla="*/ 1941656 h 1959264"/>
                      <a:gd name="connsiteX12" fmla="*/ 3593431 w 3593431"/>
                      <a:gd name="connsiteY12" fmla="*/ 1941656 h 1959264"/>
                      <a:gd name="connsiteX0" fmla="*/ 0 w 3593431"/>
                      <a:gd name="connsiteY0" fmla="*/ 1957697 h 1959264"/>
                      <a:gd name="connsiteX1" fmla="*/ 561474 w 3593431"/>
                      <a:gd name="connsiteY1" fmla="*/ 1941656 h 1959264"/>
                      <a:gd name="connsiteX2" fmla="*/ 994610 w 3593431"/>
                      <a:gd name="connsiteY2" fmla="*/ 1797277 h 1959264"/>
                      <a:gd name="connsiteX3" fmla="*/ 1267326 w 3593431"/>
                      <a:gd name="connsiteY3" fmla="*/ 1235805 h 1959264"/>
                      <a:gd name="connsiteX4" fmla="*/ 1427746 w 3593431"/>
                      <a:gd name="connsiteY4" fmla="*/ 610163 h 1959264"/>
                      <a:gd name="connsiteX5" fmla="*/ 1636295 w 3593431"/>
                      <a:gd name="connsiteY5" fmla="*/ 128896 h 1959264"/>
                      <a:gd name="connsiteX6" fmla="*/ 1812758 w 3593431"/>
                      <a:gd name="connsiteY6" fmla="*/ 561 h 1959264"/>
                      <a:gd name="connsiteX7" fmla="*/ 2021305 w 3593431"/>
                      <a:gd name="connsiteY7" fmla="*/ 160982 h 1959264"/>
                      <a:gd name="connsiteX8" fmla="*/ 2181727 w 3593431"/>
                      <a:gd name="connsiteY8" fmla="*/ 626204 h 1959264"/>
                      <a:gd name="connsiteX9" fmla="*/ 2326104 w 3593431"/>
                      <a:gd name="connsiteY9" fmla="*/ 1219761 h 1959264"/>
                      <a:gd name="connsiteX10" fmla="*/ 2598821 w 3593431"/>
                      <a:gd name="connsiteY10" fmla="*/ 1813320 h 1959264"/>
                      <a:gd name="connsiteX11" fmla="*/ 3047999 w 3593431"/>
                      <a:gd name="connsiteY11" fmla="*/ 1941656 h 1959264"/>
                      <a:gd name="connsiteX12" fmla="*/ 3593431 w 3593431"/>
                      <a:gd name="connsiteY12" fmla="*/ 1941656 h 1959264"/>
                      <a:gd name="connsiteX0" fmla="*/ 0 w 3593431"/>
                      <a:gd name="connsiteY0" fmla="*/ 1957736 h 1959303"/>
                      <a:gd name="connsiteX1" fmla="*/ 561474 w 3593431"/>
                      <a:gd name="connsiteY1" fmla="*/ 1941695 h 1959303"/>
                      <a:gd name="connsiteX2" fmla="*/ 994610 w 3593431"/>
                      <a:gd name="connsiteY2" fmla="*/ 1797316 h 1959303"/>
                      <a:gd name="connsiteX3" fmla="*/ 1267326 w 3593431"/>
                      <a:gd name="connsiteY3" fmla="*/ 1235844 h 1959303"/>
                      <a:gd name="connsiteX4" fmla="*/ 1507957 w 3593431"/>
                      <a:gd name="connsiteY4" fmla="*/ 626244 h 1959303"/>
                      <a:gd name="connsiteX5" fmla="*/ 1636295 w 3593431"/>
                      <a:gd name="connsiteY5" fmla="*/ 128935 h 1959303"/>
                      <a:gd name="connsiteX6" fmla="*/ 1812758 w 3593431"/>
                      <a:gd name="connsiteY6" fmla="*/ 600 h 1959303"/>
                      <a:gd name="connsiteX7" fmla="*/ 2021305 w 3593431"/>
                      <a:gd name="connsiteY7" fmla="*/ 161021 h 1959303"/>
                      <a:gd name="connsiteX8" fmla="*/ 2181727 w 3593431"/>
                      <a:gd name="connsiteY8" fmla="*/ 626243 h 1959303"/>
                      <a:gd name="connsiteX9" fmla="*/ 2326104 w 3593431"/>
                      <a:gd name="connsiteY9" fmla="*/ 1219800 h 1959303"/>
                      <a:gd name="connsiteX10" fmla="*/ 2598821 w 3593431"/>
                      <a:gd name="connsiteY10" fmla="*/ 1813359 h 1959303"/>
                      <a:gd name="connsiteX11" fmla="*/ 3047999 w 3593431"/>
                      <a:gd name="connsiteY11" fmla="*/ 1941695 h 1959303"/>
                      <a:gd name="connsiteX12" fmla="*/ 3593431 w 3593431"/>
                      <a:gd name="connsiteY12" fmla="*/ 1941695 h 1959303"/>
                      <a:gd name="connsiteX0" fmla="*/ 0 w 3593431"/>
                      <a:gd name="connsiteY0" fmla="*/ 1957698 h 1959265"/>
                      <a:gd name="connsiteX1" fmla="*/ 561474 w 3593431"/>
                      <a:gd name="connsiteY1" fmla="*/ 1941657 h 1959265"/>
                      <a:gd name="connsiteX2" fmla="*/ 994610 w 3593431"/>
                      <a:gd name="connsiteY2" fmla="*/ 1797278 h 1959265"/>
                      <a:gd name="connsiteX3" fmla="*/ 1267326 w 3593431"/>
                      <a:gd name="connsiteY3" fmla="*/ 1235806 h 1959265"/>
                      <a:gd name="connsiteX4" fmla="*/ 1475873 w 3593431"/>
                      <a:gd name="connsiteY4" fmla="*/ 610163 h 1959265"/>
                      <a:gd name="connsiteX5" fmla="*/ 1636295 w 3593431"/>
                      <a:gd name="connsiteY5" fmla="*/ 128897 h 1959265"/>
                      <a:gd name="connsiteX6" fmla="*/ 1812758 w 3593431"/>
                      <a:gd name="connsiteY6" fmla="*/ 562 h 1959265"/>
                      <a:gd name="connsiteX7" fmla="*/ 2021305 w 3593431"/>
                      <a:gd name="connsiteY7" fmla="*/ 160983 h 1959265"/>
                      <a:gd name="connsiteX8" fmla="*/ 2181727 w 3593431"/>
                      <a:gd name="connsiteY8" fmla="*/ 626205 h 1959265"/>
                      <a:gd name="connsiteX9" fmla="*/ 2326104 w 3593431"/>
                      <a:gd name="connsiteY9" fmla="*/ 1219762 h 1959265"/>
                      <a:gd name="connsiteX10" fmla="*/ 2598821 w 3593431"/>
                      <a:gd name="connsiteY10" fmla="*/ 1813321 h 1959265"/>
                      <a:gd name="connsiteX11" fmla="*/ 3047999 w 3593431"/>
                      <a:gd name="connsiteY11" fmla="*/ 1941657 h 1959265"/>
                      <a:gd name="connsiteX12" fmla="*/ 3593431 w 3593431"/>
                      <a:gd name="connsiteY12" fmla="*/ 1941657 h 1959265"/>
                      <a:gd name="connsiteX0" fmla="*/ 0 w 3593431"/>
                      <a:gd name="connsiteY0" fmla="*/ 1957634 h 1959201"/>
                      <a:gd name="connsiteX1" fmla="*/ 561474 w 3593431"/>
                      <a:gd name="connsiteY1" fmla="*/ 1941593 h 1959201"/>
                      <a:gd name="connsiteX2" fmla="*/ 994610 w 3593431"/>
                      <a:gd name="connsiteY2" fmla="*/ 1797214 h 1959201"/>
                      <a:gd name="connsiteX3" fmla="*/ 1267326 w 3593431"/>
                      <a:gd name="connsiteY3" fmla="*/ 1235742 h 1959201"/>
                      <a:gd name="connsiteX4" fmla="*/ 1459831 w 3593431"/>
                      <a:gd name="connsiteY4" fmla="*/ 578014 h 1959201"/>
                      <a:gd name="connsiteX5" fmla="*/ 1636295 w 3593431"/>
                      <a:gd name="connsiteY5" fmla="*/ 128833 h 1959201"/>
                      <a:gd name="connsiteX6" fmla="*/ 1812758 w 3593431"/>
                      <a:gd name="connsiteY6" fmla="*/ 498 h 1959201"/>
                      <a:gd name="connsiteX7" fmla="*/ 2021305 w 3593431"/>
                      <a:gd name="connsiteY7" fmla="*/ 160919 h 1959201"/>
                      <a:gd name="connsiteX8" fmla="*/ 2181727 w 3593431"/>
                      <a:gd name="connsiteY8" fmla="*/ 626141 h 1959201"/>
                      <a:gd name="connsiteX9" fmla="*/ 2326104 w 3593431"/>
                      <a:gd name="connsiteY9" fmla="*/ 1219698 h 1959201"/>
                      <a:gd name="connsiteX10" fmla="*/ 2598821 w 3593431"/>
                      <a:gd name="connsiteY10" fmla="*/ 1813257 h 1959201"/>
                      <a:gd name="connsiteX11" fmla="*/ 3047999 w 3593431"/>
                      <a:gd name="connsiteY11" fmla="*/ 1941593 h 1959201"/>
                      <a:gd name="connsiteX12" fmla="*/ 3593431 w 3593431"/>
                      <a:gd name="connsiteY12" fmla="*/ 1941593 h 1959201"/>
                      <a:gd name="connsiteX0" fmla="*/ 0 w 3047999"/>
                      <a:gd name="connsiteY0" fmla="*/ 1957634 h 1959201"/>
                      <a:gd name="connsiteX1" fmla="*/ 561474 w 3047999"/>
                      <a:gd name="connsiteY1" fmla="*/ 1941593 h 1959201"/>
                      <a:gd name="connsiteX2" fmla="*/ 994610 w 3047999"/>
                      <a:gd name="connsiteY2" fmla="*/ 1797214 h 1959201"/>
                      <a:gd name="connsiteX3" fmla="*/ 1267326 w 3047999"/>
                      <a:gd name="connsiteY3" fmla="*/ 1235742 h 1959201"/>
                      <a:gd name="connsiteX4" fmla="*/ 1459831 w 3047999"/>
                      <a:gd name="connsiteY4" fmla="*/ 578014 h 1959201"/>
                      <a:gd name="connsiteX5" fmla="*/ 1636295 w 3047999"/>
                      <a:gd name="connsiteY5" fmla="*/ 128833 h 1959201"/>
                      <a:gd name="connsiteX6" fmla="*/ 1812758 w 3047999"/>
                      <a:gd name="connsiteY6" fmla="*/ 498 h 1959201"/>
                      <a:gd name="connsiteX7" fmla="*/ 2021305 w 3047999"/>
                      <a:gd name="connsiteY7" fmla="*/ 160919 h 1959201"/>
                      <a:gd name="connsiteX8" fmla="*/ 2181727 w 3047999"/>
                      <a:gd name="connsiteY8" fmla="*/ 626141 h 1959201"/>
                      <a:gd name="connsiteX9" fmla="*/ 2326104 w 3047999"/>
                      <a:gd name="connsiteY9" fmla="*/ 1219698 h 1959201"/>
                      <a:gd name="connsiteX10" fmla="*/ 2598821 w 3047999"/>
                      <a:gd name="connsiteY10" fmla="*/ 1813257 h 1959201"/>
                      <a:gd name="connsiteX11" fmla="*/ 3047999 w 3047999"/>
                      <a:gd name="connsiteY11" fmla="*/ 1941593 h 1959201"/>
                      <a:gd name="connsiteX0" fmla="*/ 0 w 2598821"/>
                      <a:gd name="connsiteY0" fmla="*/ 1957634 h 1959201"/>
                      <a:gd name="connsiteX1" fmla="*/ 561474 w 2598821"/>
                      <a:gd name="connsiteY1" fmla="*/ 1941593 h 1959201"/>
                      <a:gd name="connsiteX2" fmla="*/ 994610 w 2598821"/>
                      <a:gd name="connsiteY2" fmla="*/ 1797214 h 1959201"/>
                      <a:gd name="connsiteX3" fmla="*/ 1267326 w 2598821"/>
                      <a:gd name="connsiteY3" fmla="*/ 1235742 h 1959201"/>
                      <a:gd name="connsiteX4" fmla="*/ 1459831 w 2598821"/>
                      <a:gd name="connsiteY4" fmla="*/ 578014 h 1959201"/>
                      <a:gd name="connsiteX5" fmla="*/ 1636295 w 2598821"/>
                      <a:gd name="connsiteY5" fmla="*/ 128833 h 1959201"/>
                      <a:gd name="connsiteX6" fmla="*/ 1812758 w 2598821"/>
                      <a:gd name="connsiteY6" fmla="*/ 498 h 1959201"/>
                      <a:gd name="connsiteX7" fmla="*/ 2021305 w 2598821"/>
                      <a:gd name="connsiteY7" fmla="*/ 160919 h 1959201"/>
                      <a:gd name="connsiteX8" fmla="*/ 2181727 w 2598821"/>
                      <a:gd name="connsiteY8" fmla="*/ 626141 h 1959201"/>
                      <a:gd name="connsiteX9" fmla="*/ 2326104 w 2598821"/>
                      <a:gd name="connsiteY9" fmla="*/ 1219698 h 1959201"/>
                      <a:gd name="connsiteX10" fmla="*/ 2598821 w 2598821"/>
                      <a:gd name="connsiteY10" fmla="*/ 1813257 h 1959201"/>
                      <a:gd name="connsiteX0" fmla="*/ 0 w 2326104"/>
                      <a:gd name="connsiteY0" fmla="*/ 1957634 h 1959201"/>
                      <a:gd name="connsiteX1" fmla="*/ 561474 w 2326104"/>
                      <a:gd name="connsiteY1" fmla="*/ 1941593 h 1959201"/>
                      <a:gd name="connsiteX2" fmla="*/ 994610 w 2326104"/>
                      <a:gd name="connsiteY2" fmla="*/ 1797214 h 1959201"/>
                      <a:gd name="connsiteX3" fmla="*/ 1267326 w 2326104"/>
                      <a:gd name="connsiteY3" fmla="*/ 1235742 h 1959201"/>
                      <a:gd name="connsiteX4" fmla="*/ 1459831 w 2326104"/>
                      <a:gd name="connsiteY4" fmla="*/ 578014 h 1959201"/>
                      <a:gd name="connsiteX5" fmla="*/ 1636295 w 2326104"/>
                      <a:gd name="connsiteY5" fmla="*/ 128833 h 1959201"/>
                      <a:gd name="connsiteX6" fmla="*/ 1812758 w 2326104"/>
                      <a:gd name="connsiteY6" fmla="*/ 498 h 1959201"/>
                      <a:gd name="connsiteX7" fmla="*/ 2021305 w 2326104"/>
                      <a:gd name="connsiteY7" fmla="*/ 160919 h 1959201"/>
                      <a:gd name="connsiteX8" fmla="*/ 2181727 w 2326104"/>
                      <a:gd name="connsiteY8" fmla="*/ 626141 h 1959201"/>
                      <a:gd name="connsiteX9" fmla="*/ 2326104 w 2326104"/>
                      <a:gd name="connsiteY9" fmla="*/ 1219698 h 1959201"/>
                      <a:gd name="connsiteX0" fmla="*/ 0 w 2181727"/>
                      <a:gd name="connsiteY0" fmla="*/ 1957634 h 1959201"/>
                      <a:gd name="connsiteX1" fmla="*/ 561474 w 2181727"/>
                      <a:gd name="connsiteY1" fmla="*/ 1941593 h 1959201"/>
                      <a:gd name="connsiteX2" fmla="*/ 994610 w 2181727"/>
                      <a:gd name="connsiteY2" fmla="*/ 1797214 h 1959201"/>
                      <a:gd name="connsiteX3" fmla="*/ 1267326 w 2181727"/>
                      <a:gd name="connsiteY3" fmla="*/ 1235742 h 1959201"/>
                      <a:gd name="connsiteX4" fmla="*/ 1459831 w 2181727"/>
                      <a:gd name="connsiteY4" fmla="*/ 578014 h 1959201"/>
                      <a:gd name="connsiteX5" fmla="*/ 1636295 w 2181727"/>
                      <a:gd name="connsiteY5" fmla="*/ 128833 h 1959201"/>
                      <a:gd name="connsiteX6" fmla="*/ 1812758 w 2181727"/>
                      <a:gd name="connsiteY6" fmla="*/ 498 h 1959201"/>
                      <a:gd name="connsiteX7" fmla="*/ 2021305 w 2181727"/>
                      <a:gd name="connsiteY7" fmla="*/ 160919 h 1959201"/>
                      <a:gd name="connsiteX8" fmla="*/ 2181727 w 2181727"/>
                      <a:gd name="connsiteY8" fmla="*/ 626141 h 1959201"/>
                      <a:gd name="connsiteX0" fmla="*/ 0 w 2021305"/>
                      <a:gd name="connsiteY0" fmla="*/ 1957634 h 1959201"/>
                      <a:gd name="connsiteX1" fmla="*/ 561474 w 2021305"/>
                      <a:gd name="connsiteY1" fmla="*/ 1941593 h 1959201"/>
                      <a:gd name="connsiteX2" fmla="*/ 994610 w 2021305"/>
                      <a:gd name="connsiteY2" fmla="*/ 1797214 h 1959201"/>
                      <a:gd name="connsiteX3" fmla="*/ 1267326 w 2021305"/>
                      <a:gd name="connsiteY3" fmla="*/ 1235742 h 1959201"/>
                      <a:gd name="connsiteX4" fmla="*/ 1459831 w 2021305"/>
                      <a:gd name="connsiteY4" fmla="*/ 578014 h 1959201"/>
                      <a:gd name="connsiteX5" fmla="*/ 1636295 w 2021305"/>
                      <a:gd name="connsiteY5" fmla="*/ 128833 h 1959201"/>
                      <a:gd name="connsiteX6" fmla="*/ 1812758 w 2021305"/>
                      <a:gd name="connsiteY6" fmla="*/ 498 h 1959201"/>
                      <a:gd name="connsiteX7" fmla="*/ 2021305 w 2021305"/>
                      <a:gd name="connsiteY7" fmla="*/ 160919 h 1959201"/>
                      <a:gd name="connsiteX0" fmla="*/ 0 w 1812758"/>
                      <a:gd name="connsiteY0" fmla="*/ 1957634 h 1959201"/>
                      <a:gd name="connsiteX1" fmla="*/ 561474 w 1812758"/>
                      <a:gd name="connsiteY1" fmla="*/ 1941593 h 1959201"/>
                      <a:gd name="connsiteX2" fmla="*/ 994610 w 1812758"/>
                      <a:gd name="connsiteY2" fmla="*/ 1797214 h 1959201"/>
                      <a:gd name="connsiteX3" fmla="*/ 1267326 w 1812758"/>
                      <a:gd name="connsiteY3" fmla="*/ 1235742 h 1959201"/>
                      <a:gd name="connsiteX4" fmla="*/ 1459831 w 1812758"/>
                      <a:gd name="connsiteY4" fmla="*/ 578014 h 1959201"/>
                      <a:gd name="connsiteX5" fmla="*/ 1636295 w 1812758"/>
                      <a:gd name="connsiteY5" fmla="*/ 128833 h 1959201"/>
                      <a:gd name="connsiteX6" fmla="*/ 1812758 w 1812758"/>
                      <a:gd name="connsiteY6" fmla="*/ 498 h 195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2758" h="1959201">
                        <a:moveTo>
                          <a:pt x="0" y="1957634"/>
                        </a:moveTo>
                        <a:cubicBezTo>
                          <a:pt x="220579" y="1956297"/>
                          <a:pt x="395706" y="1968330"/>
                          <a:pt x="561474" y="1941593"/>
                        </a:cubicBezTo>
                        <a:cubicBezTo>
                          <a:pt x="727242" y="1914856"/>
                          <a:pt x="876968" y="1914856"/>
                          <a:pt x="994610" y="1797214"/>
                        </a:cubicBezTo>
                        <a:cubicBezTo>
                          <a:pt x="1112252" y="1679572"/>
                          <a:pt x="1189789" y="1438942"/>
                          <a:pt x="1267326" y="1235742"/>
                        </a:cubicBezTo>
                        <a:cubicBezTo>
                          <a:pt x="1344863" y="1032542"/>
                          <a:pt x="1398336" y="762499"/>
                          <a:pt x="1459831" y="578014"/>
                        </a:cubicBezTo>
                        <a:cubicBezTo>
                          <a:pt x="1521326" y="393529"/>
                          <a:pt x="1577474" y="225086"/>
                          <a:pt x="1636295" y="128833"/>
                        </a:cubicBezTo>
                        <a:cubicBezTo>
                          <a:pt x="1695116" y="32580"/>
                          <a:pt x="1748590" y="-4850"/>
                          <a:pt x="1812758" y="498"/>
                        </a:cubicBez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n-US" dirty="0">
                      <a:solidFill>
                        <a:prstClr val="black"/>
                      </a:solidFill>
                      <a:latin typeface="Times New Roman" charset="0"/>
                      <a:ea typeface="ＭＳ Ｐゴシック" charset="0"/>
                      <a:cs typeface="+mn-cs"/>
                    </a:endParaRPr>
                  </a:p>
                </p:txBody>
              </p:sp>
            </p:grpSp>
            <p:sp>
              <p:nvSpPr>
                <p:cNvPr id="2" name="TextBox 1"/>
                <p:cNvSpPr txBox="1"/>
                <p:nvPr/>
              </p:nvSpPr>
              <p:spPr>
                <a:xfrm>
                  <a:off x="5447578" y="2573206"/>
                  <a:ext cx="1498701" cy="492443"/>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Times New Roman" panose="02020603050405020304" pitchFamily="18" charset="0"/>
                      <a:cs typeface="Times New Roman" panose="02020603050405020304" pitchFamily="18" charset="0"/>
                    </a:rPr>
                    <a:t>B</a:t>
                  </a:r>
                  <a:r>
                    <a:rPr lang="en-US" baseline="-25000" dirty="0">
                      <a:solidFill>
                        <a:prstClr val="black"/>
                      </a:solidFill>
                      <a:latin typeface="Times New Roman" panose="02020603050405020304" pitchFamily="18" charset="0"/>
                      <a:cs typeface="Times New Roman" panose="02020603050405020304" pitchFamily="18" charset="0"/>
                    </a:rPr>
                    <a:t>X</a:t>
                  </a:r>
                  <a:r>
                    <a:rPr lang="en-US" dirty="0">
                      <a:solidFill>
                        <a:prstClr val="black"/>
                      </a:solidFill>
                      <a:latin typeface="Times New Roman" panose="02020603050405020304" pitchFamily="18" charset="0"/>
                      <a:cs typeface="Times New Roman" panose="02020603050405020304" pitchFamily="18" charset="0"/>
                    </a:rPr>
                    <a:t>=0.25T</a:t>
                  </a:r>
                  <a:endParaRPr lang="en-GB" dirty="0">
                    <a:solidFill>
                      <a:prstClr val="black"/>
                    </a:solidFill>
                    <a:latin typeface="Times New Roman" panose="02020603050405020304" pitchFamily="18" charset="0"/>
                    <a:cs typeface="Times New Roman" panose="02020603050405020304" pitchFamily="18" charset="0"/>
                  </a:endParaRPr>
                </a:p>
              </p:txBody>
            </p:sp>
          </p:grpSp>
          <p:sp>
            <p:nvSpPr>
              <p:cNvPr id="5" name="Diamond 4"/>
              <p:cNvSpPr/>
              <p:nvPr/>
            </p:nvSpPr>
            <p:spPr bwMode="auto">
              <a:xfrm>
                <a:off x="6108274" y="3779925"/>
                <a:ext cx="96044" cy="113444"/>
              </a:xfrm>
              <a:prstGeom prst="diamond">
                <a:avLst/>
              </a:prstGeom>
              <a:no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fontAlgn="auto">
                  <a:spcBef>
                    <a:spcPts val="0"/>
                  </a:spcBef>
                  <a:spcAft>
                    <a:spcPts val="0"/>
                  </a:spcAft>
                  <a:defRPr/>
                </a:pPr>
                <a:endParaRPr lang="en-GB">
                  <a:solidFill>
                    <a:prstClr val="black"/>
                  </a:solidFill>
                  <a:latin typeface="Times New Roman" charset="0"/>
                  <a:ea typeface="ＭＳ Ｐゴシック" charset="0"/>
                  <a:cs typeface="+mn-cs"/>
                </a:endParaRPr>
              </a:p>
            </p:txBody>
          </p:sp>
          <p:cxnSp>
            <p:nvCxnSpPr>
              <p:cNvPr id="92" name="Straight Arrow Connector 91"/>
              <p:cNvCxnSpPr>
                <a:stCxn id="94" idx="0"/>
              </p:cNvCxnSpPr>
              <p:nvPr/>
            </p:nvCxnSpPr>
            <p:spPr>
              <a:xfrm flipH="1" flipV="1">
                <a:off x="4513599" y="4098652"/>
                <a:ext cx="1191655" cy="20299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95" idx="0"/>
              </p:cNvCxnSpPr>
              <p:nvPr/>
            </p:nvCxnSpPr>
            <p:spPr>
              <a:xfrm flipV="1">
                <a:off x="6599743" y="4397380"/>
                <a:ext cx="534492" cy="41199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662019" y="4301644"/>
                <a:ext cx="2086469" cy="369332"/>
              </a:xfrm>
              <a:prstGeom prst="rect">
                <a:avLst/>
              </a:prstGeom>
              <a:solidFill>
                <a:srgbClr val="FFC000"/>
              </a:solidFill>
              <a:ln>
                <a:noFill/>
              </a:ln>
            </p:spPr>
            <p:txBody>
              <a:bodyPr wrap="none" rtlCol="0">
                <a:spAutoFit/>
              </a:bodyPr>
              <a:lstStyle/>
              <a:p>
                <a:pPr fontAlgn="auto">
                  <a:spcBef>
                    <a:spcPts val="0"/>
                  </a:spcBef>
                  <a:spcAft>
                    <a:spcPts val="0"/>
                  </a:spcAft>
                </a:pPr>
                <a:r>
                  <a:rPr lang="en-US" sz="1200" i="1" dirty="0">
                    <a:solidFill>
                      <a:prstClr val="black"/>
                    </a:solidFill>
                    <a:latin typeface="Times New Roman" panose="02020603050405020304" pitchFamily="18" charset="0"/>
                    <a:cs typeface="Times New Roman" panose="02020603050405020304" pitchFamily="18" charset="0"/>
                  </a:rPr>
                  <a:t>N</a:t>
                </a:r>
                <a:r>
                  <a:rPr lang="en-US" sz="1200" i="1" baseline="-25000" dirty="0">
                    <a:solidFill>
                      <a:prstClr val="black"/>
                    </a:solidFill>
                    <a:latin typeface="Times New Roman" panose="02020603050405020304" pitchFamily="18" charset="0"/>
                    <a:cs typeface="Times New Roman" panose="02020603050405020304" pitchFamily="18" charset="0"/>
                  </a:rPr>
                  <a:t>A</a:t>
                </a:r>
                <a:r>
                  <a:rPr lang="en-US" sz="1200" baseline="30000" dirty="0">
                    <a:solidFill>
                      <a:prstClr val="black"/>
                    </a:solidFill>
                    <a:latin typeface="Times New Roman" panose="02020603050405020304" pitchFamily="18" charset="0"/>
                    <a:cs typeface="Times New Roman" panose="02020603050405020304" pitchFamily="18" charset="0"/>
                  </a:rPr>
                  <a:t>*</a:t>
                </a:r>
                <a:r>
                  <a:rPr lang="en-US" sz="1200" dirty="0">
                    <a:solidFill>
                      <a:prstClr val="black"/>
                    </a:solidFill>
                    <a:latin typeface="Times New Roman" panose="02020603050405020304" pitchFamily="18" charset="0"/>
                    <a:cs typeface="Times New Roman" panose="02020603050405020304" pitchFamily="18" charset="0"/>
                  </a:rPr>
                  <a:t>=(6.8</a:t>
                </a:r>
                <a:r>
                  <a:rPr lang="en-GB" sz="1200" dirty="0">
                    <a:solidFill>
                      <a:prstClr val="black"/>
                    </a:solidFill>
                    <a:latin typeface="Times New Roman" panose="02020603050405020304" pitchFamily="18" charset="0"/>
                    <a:cs typeface="Times New Roman" panose="02020603050405020304" pitchFamily="18" charset="0"/>
                  </a:rPr>
                  <a:t> ±0.6</a:t>
                </a:r>
                <a:r>
                  <a:rPr lang="en-US" sz="1200" dirty="0">
                    <a:solidFill>
                      <a:prstClr val="black"/>
                    </a:solidFill>
                    <a:latin typeface="Times New Roman" panose="02020603050405020304" pitchFamily="18" charset="0"/>
                    <a:cs typeface="Times New Roman" panose="02020603050405020304" pitchFamily="18" charset="0"/>
                  </a:rPr>
                  <a:t>)∙</a:t>
                </a:r>
                <a:r>
                  <a:rPr lang="en-GB" sz="1200" dirty="0">
                    <a:solidFill>
                      <a:prstClr val="black"/>
                    </a:solidFill>
                    <a:latin typeface="Times New Roman" panose="02020603050405020304" pitchFamily="18" charset="0"/>
                    <a:cs typeface="Times New Roman" panose="02020603050405020304" pitchFamily="18" charset="0"/>
                  </a:rPr>
                  <a:t>10</a:t>
                </a:r>
                <a:r>
                  <a:rPr lang="en-GB" sz="1200" baseline="30000" dirty="0">
                    <a:solidFill>
                      <a:prstClr val="black"/>
                    </a:solidFill>
                    <a:latin typeface="Times New Roman" panose="02020603050405020304" pitchFamily="18" charset="0"/>
                    <a:cs typeface="Times New Roman" panose="02020603050405020304" pitchFamily="18" charset="0"/>
                  </a:rPr>
                  <a:t>−2</a:t>
                </a:r>
                <a:r>
                  <a:rPr lang="en-US" sz="1200" i="1" dirty="0">
                    <a:solidFill>
                      <a:prstClr val="black"/>
                    </a:solidFill>
                    <a:latin typeface="Times New Roman" panose="02020603050405020304" pitchFamily="18" charset="0"/>
                    <a:cs typeface="Times New Roman" panose="02020603050405020304" pitchFamily="18" charset="0"/>
                  </a:rPr>
                  <a:t>N</a:t>
                </a:r>
                <a:r>
                  <a:rPr lang="en-US" sz="1200" i="1" baseline="-25000" dirty="0">
                    <a:solidFill>
                      <a:prstClr val="black"/>
                    </a:solidFill>
                    <a:latin typeface="Times New Roman" panose="02020603050405020304" pitchFamily="18" charset="0"/>
                    <a:cs typeface="Times New Roman" panose="02020603050405020304" pitchFamily="18" charset="0"/>
                  </a:rPr>
                  <a:t>A</a:t>
                </a:r>
                <a:endParaRPr lang="en-US" sz="1200" i="1" dirty="0">
                  <a:solidFill>
                    <a:prstClr val="black"/>
                  </a:solidFill>
                  <a:latin typeface="Times New Roman" panose="02020603050405020304" pitchFamily="18" charset="0"/>
                  <a:cs typeface="Times New Roman" panose="02020603050405020304" pitchFamily="18" charset="0"/>
                </a:endParaRPr>
              </a:p>
            </p:txBody>
          </p:sp>
          <p:sp>
            <p:nvSpPr>
              <p:cNvPr id="95" name="TextBox 94"/>
              <p:cNvSpPr txBox="1"/>
              <p:nvPr/>
            </p:nvSpPr>
            <p:spPr>
              <a:xfrm>
                <a:off x="5666582" y="4809372"/>
                <a:ext cx="1866323" cy="369332"/>
              </a:xfrm>
              <a:prstGeom prst="rect">
                <a:avLst/>
              </a:prstGeom>
              <a:solidFill>
                <a:srgbClr val="FF9933"/>
              </a:solidFill>
            </p:spPr>
            <p:txBody>
              <a:bodyPr wrap="none" rtlCol="0">
                <a:spAutoFit/>
              </a:bodyPr>
              <a:lstStyle/>
              <a:p>
                <a:pPr fontAlgn="auto">
                  <a:spcBef>
                    <a:spcPts val="0"/>
                  </a:spcBef>
                  <a:spcAft>
                    <a:spcPts val="0"/>
                  </a:spcAft>
                </a:pPr>
                <a:r>
                  <a:rPr lang="en-US" sz="1200" i="1" dirty="0">
                    <a:solidFill>
                      <a:prstClr val="black"/>
                    </a:solidFill>
                    <a:latin typeface="Times New Roman" panose="02020603050405020304" pitchFamily="18" charset="0"/>
                    <a:cs typeface="Times New Roman" panose="02020603050405020304" pitchFamily="18" charset="0"/>
                  </a:rPr>
                  <a:t>N</a:t>
                </a:r>
                <a:r>
                  <a:rPr lang="en-US" sz="1200" i="1" baseline="-25000" dirty="0">
                    <a:solidFill>
                      <a:prstClr val="black"/>
                    </a:solidFill>
                    <a:latin typeface="Times New Roman" panose="02020603050405020304" pitchFamily="18" charset="0"/>
                    <a:cs typeface="Times New Roman" panose="02020603050405020304" pitchFamily="18" charset="0"/>
                  </a:rPr>
                  <a:t>A</a:t>
                </a:r>
                <a:r>
                  <a:rPr lang="en-US" sz="1200" baseline="30000" dirty="0">
                    <a:solidFill>
                      <a:prstClr val="black"/>
                    </a:solidFill>
                    <a:latin typeface="Times New Roman" panose="02020603050405020304" pitchFamily="18" charset="0"/>
                    <a:cs typeface="Times New Roman" panose="02020603050405020304" pitchFamily="18" charset="0"/>
                  </a:rPr>
                  <a:t>*</a:t>
                </a:r>
                <a:r>
                  <a:rPr lang="en-US" sz="1200" dirty="0">
                    <a:solidFill>
                      <a:prstClr val="black"/>
                    </a:solidFill>
                    <a:latin typeface="Times New Roman" panose="02020603050405020304" pitchFamily="18" charset="0"/>
                    <a:cs typeface="Times New Roman" panose="02020603050405020304" pitchFamily="18" charset="0"/>
                  </a:rPr>
                  <a:t>=(4.3</a:t>
                </a:r>
                <a:r>
                  <a:rPr lang="en-GB" sz="1200" dirty="0">
                    <a:solidFill>
                      <a:prstClr val="black"/>
                    </a:solidFill>
                    <a:latin typeface="Times New Roman" panose="02020603050405020304" pitchFamily="18" charset="0"/>
                    <a:cs typeface="Times New Roman" panose="02020603050405020304" pitchFamily="18" charset="0"/>
                  </a:rPr>
                  <a:t> ±0.6</a:t>
                </a:r>
                <a:r>
                  <a:rPr lang="en-US" sz="1200" dirty="0">
                    <a:solidFill>
                      <a:prstClr val="black"/>
                    </a:solidFill>
                    <a:latin typeface="Times New Roman" panose="02020603050405020304" pitchFamily="18" charset="0"/>
                    <a:cs typeface="Times New Roman" panose="02020603050405020304" pitchFamily="18" charset="0"/>
                  </a:rPr>
                  <a:t>)∙</a:t>
                </a:r>
                <a:r>
                  <a:rPr lang="en-GB" sz="1200" dirty="0">
                    <a:solidFill>
                      <a:prstClr val="black"/>
                    </a:solidFill>
                    <a:latin typeface="Times New Roman" panose="02020603050405020304" pitchFamily="18" charset="0"/>
                    <a:cs typeface="Times New Roman" panose="02020603050405020304" pitchFamily="18" charset="0"/>
                  </a:rPr>
                  <a:t>10</a:t>
                </a:r>
                <a:r>
                  <a:rPr lang="en-GB" sz="1200" baseline="30000" dirty="0">
                    <a:solidFill>
                      <a:prstClr val="black"/>
                    </a:solidFill>
                    <a:latin typeface="Times New Roman" panose="02020603050405020304" pitchFamily="18" charset="0"/>
                    <a:cs typeface="Times New Roman" panose="02020603050405020304" pitchFamily="18" charset="0"/>
                  </a:rPr>
                  <a:t>−2</a:t>
                </a:r>
                <a:endParaRPr lang="en-US" sz="1200" dirty="0">
                  <a:solidFill>
                    <a:prstClr val="black"/>
                  </a:solidFill>
                  <a:latin typeface="Times New Roman" panose="02020603050405020304" pitchFamily="18" charset="0"/>
                  <a:cs typeface="Times New Roman" panose="02020603050405020304" pitchFamily="18" charset="0"/>
                </a:endParaRPr>
              </a:p>
            </p:txBody>
          </p:sp>
          <p:sp>
            <p:nvSpPr>
              <p:cNvPr id="97" name="TextBox 18"/>
              <p:cNvSpPr txBox="1">
                <a:spLocks noChangeArrowheads="1"/>
              </p:cNvSpPr>
              <p:nvPr/>
            </p:nvSpPr>
            <p:spPr bwMode="auto">
              <a:xfrm>
                <a:off x="5305426" y="3632204"/>
                <a:ext cx="1500832" cy="3231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None/>
                </a:pPr>
                <a:r>
                  <a:rPr lang="en-US" altLang="en-US" sz="975" dirty="0">
                    <a:solidFill>
                      <a:prstClr val="black"/>
                    </a:solidFill>
                    <a:latin typeface="Times New Roman" pitchFamily="18" charset="0"/>
                    <a:cs typeface="Times New Roman" pitchFamily="18" charset="0"/>
                  </a:rPr>
                  <a:t>Long-lived states</a:t>
                </a:r>
              </a:p>
            </p:txBody>
          </p:sp>
          <p:grpSp>
            <p:nvGrpSpPr>
              <p:cNvPr id="22" name="Group 21"/>
              <p:cNvGrpSpPr/>
              <p:nvPr/>
            </p:nvGrpSpPr>
            <p:grpSpPr>
              <a:xfrm>
                <a:off x="1029970" y="987425"/>
                <a:ext cx="10225163" cy="2235733"/>
                <a:chOff x="1029970" y="987425"/>
                <a:chExt cx="10225163" cy="2235733"/>
              </a:xfrm>
            </p:grpSpPr>
            <p:grpSp>
              <p:nvGrpSpPr>
                <p:cNvPr id="20" name="Group 19"/>
                <p:cNvGrpSpPr/>
                <p:nvPr/>
              </p:nvGrpSpPr>
              <p:grpSpPr>
                <a:xfrm>
                  <a:off x="5417127" y="987425"/>
                  <a:ext cx="5838006" cy="1831945"/>
                  <a:chOff x="5417127" y="987425"/>
                  <a:chExt cx="5838006" cy="1831945"/>
                </a:xfrm>
              </p:grpSpPr>
              <p:grpSp>
                <p:nvGrpSpPr>
                  <p:cNvPr id="19" name="Group 18"/>
                  <p:cNvGrpSpPr/>
                  <p:nvPr/>
                </p:nvGrpSpPr>
                <p:grpSpPr>
                  <a:xfrm>
                    <a:off x="5417127" y="1639577"/>
                    <a:ext cx="1378645" cy="820427"/>
                    <a:chOff x="5417127" y="1639577"/>
                    <a:chExt cx="1378645" cy="820427"/>
                  </a:xfrm>
                </p:grpSpPr>
                <p:sp>
                  <p:nvSpPr>
                    <p:cNvPr id="30" name="Freeform 29"/>
                    <p:cNvSpPr/>
                    <p:nvPr/>
                  </p:nvSpPr>
                  <p:spPr>
                    <a:xfrm>
                      <a:off x="5430839" y="2359007"/>
                      <a:ext cx="1364933" cy="100997"/>
                    </a:xfrm>
                    <a:custGeom>
                      <a:avLst/>
                      <a:gdLst>
                        <a:gd name="connsiteX0" fmla="*/ 0 w 1364342"/>
                        <a:gd name="connsiteY0" fmla="*/ 117792 h 117792"/>
                        <a:gd name="connsiteX1" fmla="*/ 769257 w 1364342"/>
                        <a:gd name="connsiteY1" fmla="*/ 1678 h 117792"/>
                        <a:gd name="connsiteX2" fmla="*/ 1364342 w 1364342"/>
                        <a:gd name="connsiteY2" fmla="*/ 59735 h 117792"/>
                      </a:gdLst>
                      <a:ahLst/>
                      <a:cxnLst>
                        <a:cxn ang="0">
                          <a:pos x="connsiteX0" y="connsiteY0"/>
                        </a:cxn>
                        <a:cxn ang="0">
                          <a:pos x="connsiteX1" y="connsiteY1"/>
                        </a:cxn>
                        <a:cxn ang="0">
                          <a:pos x="connsiteX2" y="connsiteY2"/>
                        </a:cxn>
                      </a:cxnLst>
                      <a:rect l="l" t="t" r="r" b="b"/>
                      <a:pathLst>
                        <a:path w="1364342" h="117792">
                          <a:moveTo>
                            <a:pt x="0" y="117792"/>
                          </a:moveTo>
                          <a:cubicBezTo>
                            <a:pt x="270933" y="64573"/>
                            <a:pt x="541867" y="11354"/>
                            <a:pt x="769257" y="1678"/>
                          </a:cubicBezTo>
                          <a:cubicBezTo>
                            <a:pt x="996647" y="-7998"/>
                            <a:pt x="1180494" y="25868"/>
                            <a:pt x="1364342" y="59735"/>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3" name="Freeform 32"/>
                    <p:cNvSpPr/>
                    <p:nvPr/>
                  </p:nvSpPr>
                  <p:spPr>
                    <a:xfrm>
                      <a:off x="5417127" y="1639577"/>
                      <a:ext cx="1364674" cy="325729"/>
                    </a:xfrm>
                    <a:custGeom>
                      <a:avLst/>
                      <a:gdLst>
                        <a:gd name="connsiteX0" fmla="*/ 0 w 1364343"/>
                        <a:gd name="connsiteY0" fmla="*/ 493485 h 493485"/>
                        <a:gd name="connsiteX1" fmla="*/ 754743 w 1364343"/>
                        <a:gd name="connsiteY1" fmla="*/ 304800 h 493485"/>
                        <a:gd name="connsiteX2" fmla="*/ 1364343 w 1364343"/>
                        <a:gd name="connsiteY2" fmla="*/ 0 h 493485"/>
                      </a:gdLst>
                      <a:ahLst/>
                      <a:cxnLst>
                        <a:cxn ang="0">
                          <a:pos x="connsiteX0" y="connsiteY0"/>
                        </a:cxn>
                        <a:cxn ang="0">
                          <a:pos x="connsiteX1" y="connsiteY1"/>
                        </a:cxn>
                        <a:cxn ang="0">
                          <a:pos x="connsiteX2" y="connsiteY2"/>
                        </a:cxn>
                      </a:cxnLst>
                      <a:rect l="l" t="t" r="r" b="b"/>
                      <a:pathLst>
                        <a:path w="1364343" h="493485">
                          <a:moveTo>
                            <a:pt x="0" y="493485"/>
                          </a:moveTo>
                          <a:cubicBezTo>
                            <a:pt x="263676" y="440266"/>
                            <a:pt x="527353" y="387047"/>
                            <a:pt x="754743" y="304800"/>
                          </a:cubicBezTo>
                          <a:cubicBezTo>
                            <a:pt x="982133" y="222553"/>
                            <a:pt x="1173238" y="111276"/>
                            <a:pt x="1364343"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15" name="Group 14"/>
                  <p:cNvGrpSpPr/>
                  <p:nvPr/>
                </p:nvGrpSpPr>
                <p:grpSpPr>
                  <a:xfrm>
                    <a:off x="6772277" y="987425"/>
                    <a:ext cx="4482856" cy="1831945"/>
                    <a:chOff x="6772277" y="987425"/>
                    <a:chExt cx="4482856" cy="1831945"/>
                  </a:xfrm>
                </p:grpSpPr>
                <p:sp>
                  <p:nvSpPr>
                    <p:cNvPr id="30754" name="Text Box 34"/>
                    <p:cNvSpPr txBox="1">
                      <a:spLocks noChangeArrowheads="1"/>
                    </p:cNvSpPr>
                    <p:nvPr/>
                  </p:nvSpPr>
                  <p:spPr bwMode="auto">
                    <a:xfrm>
                      <a:off x="8216901" y="996952"/>
                      <a:ext cx="836613" cy="4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l-GR" altLang="en-US" sz="1800" i="1">
                          <a:solidFill>
                            <a:srgbClr val="000000"/>
                          </a:solidFill>
                          <a:cs typeface="+mn-cs"/>
                        </a:rPr>
                        <a:t>π</a:t>
                      </a:r>
                      <a:r>
                        <a:rPr lang="en-US" altLang="en-US" sz="1800" i="1" baseline="30000">
                          <a:solidFill>
                            <a:srgbClr val="000000"/>
                          </a:solidFill>
                          <a:cs typeface="+mn-cs"/>
                        </a:rPr>
                        <a:t>+</a:t>
                      </a:r>
                      <a:endParaRPr lang="en-US" altLang="en-US" sz="1800">
                        <a:solidFill>
                          <a:prstClr val="black"/>
                        </a:solidFill>
                        <a:latin typeface="Calibri" pitchFamily="34" charset="0"/>
                        <a:cs typeface="+mn-cs"/>
                      </a:endParaRPr>
                    </a:p>
                  </p:txBody>
                </p:sp>
                <p:sp>
                  <p:nvSpPr>
                    <p:cNvPr id="30755" name="Text Box 36"/>
                    <p:cNvSpPr txBox="1">
                      <a:spLocks noChangeArrowheads="1"/>
                    </p:cNvSpPr>
                    <p:nvPr/>
                  </p:nvSpPr>
                  <p:spPr bwMode="auto">
                    <a:xfrm>
                      <a:off x="8178801" y="2274747"/>
                      <a:ext cx="644525" cy="4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l-GR" altLang="en-US" sz="1800" i="1" dirty="0">
                          <a:solidFill>
                            <a:srgbClr val="000000"/>
                          </a:solidFill>
                          <a:cs typeface="+mn-cs"/>
                        </a:rPr>
                        <a:t>π</a:t>
                      </a:r>
                      <a:r>
                        <a:rPr lang="en-US" altLang="en-US" sz="1800" i="1" baseline="30000" dirty="0">
                          <a:solidFill>
                            <a:srgbClr val="000000"/>
                          </a:solidFill>
                          <a:cs typeface="+mn-cs"/>
                        </a:rPr>
                        <a:t>−</a:t>
                      </a:r>
                      <a:endParaRPr lang="en-US" altLang="en-US" sz="1800" dirty="0">
                        <a:solidFill>
                          <a:prstClr val="black"/>
                        </a:solidFill>
                        <a:latin typeface="Calibri" pitchFamily="34" charset="0"/>
                        <a:cs typeface="+mn-cs"/>
                      </a:endParaRPr>
                    </a:p>
                  </p:txBody>
                </p:sp>
                <p:sp>
                  <p:nvSpPr>
                    <p:cNvPr id="30756" name="Rectangle 4"/>
                    <p:cNvSpPr>
                      <a:spLocks noChangeArrowheads="1"/>
                    </p:cNvSpPr>
                    <p:nvPr/>
                  </p:nvSpPr>
                  <p:spPr bwMode="auto">
                    <a:xfrm>
                      <a:off x="8770937" y="1280850"/>
                      <a:ext cx="2484196" cy="15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US" altLang="en-US" sz="1800" i="1" dirty="0">
                          <a:solidFill>
                            <a:srgbClr val="FF0000"/>
                          </a:solidFill>
                          <a:latin typeface="Arial Narrow" pitchFamily="34" charset="0"/>
                          <a:cs typeface="+mn-cs"/>
                        </a:rPr>
                        <a:t>Atomic, Coulomb, non-Coulomb and accidental pairs</a:t>
                      </a:r>
                    </a:p>
                    <a:p>
                      <a:pPr eaLnBrk="1" fontAlgn="auto" hangingPunct="1">
                        <a:spcBef>
                          <a:spcPct val="0"/>
                        </a:spcBef>
                        <a:spcAft>
                          <a:spcPts val="0"/>
                        </a:spcAft>
                        <a:buNone/>
                      </a:pPr>
                      <a:r>
                        <a:rPr lang="en-US" altLang="en-US" sz="1800" i="1" dirty="0">
                          <a:solidFill>
                            <a:srgbClr val="FF0000"/>
                          </a:solidFill>
                          <a:latin typeface="Arial Narrow" pitchFamily="34" charset="0"/>
                          <a:cs typeface="+mn-cs"/>
                        </a:rPr>
                        <a:t>Coulomb pairs → N</a:t>
                      </a:r>
                      <a:r>
                        <a:rPr lang="en-US" altLang="en-US" sz="1800" i="1" baseline="-25000" dirty="0">
                          <a:solidFill>
                            <a:srgbClr val="FF0000"/>
                          </a:solidFill>
                          <a:latin typeface="Arial Narrow" pitchFamily="34" charset="0"/>
                          <a:cs typeface="+mn-cs"/>
                        </a:rPr>
                        <a:t>A</a:t>
                      </a:r>
                      <a:endParaRPr lang="en-US" altLang="en-US" sz="1800" baseline="-25000" dirty="0">
                        <a:solidFill>
                          <a:prstClr val="black"/>
                        </a:solidFill>
                        <a:cs typeface="+mn-cs"/>
                      </a:endParaRPr>
                    </a:p>
                  </p:txBody>
                </p:sp>
                <p:sp>
                  <p:nvSpPr>
                    <p:cNvPr id="30765" name="Line 32"/>
                    <p:cNvSpPr>
                      <a:spLocks noChangeShapeType="1"/>
                    </p:cNvSpPr>
                    <p:nvPr/>
                  </p:nvSpPr>
                  <p:spPr bwMode="auto">
                    <a:xfrm flipV="1">
                      <a:off x="6781801" y="987425"/>
                      <a:ext cx="1695450" cy="652727"/>
                    </a:xfrm>
                    <a:prstGeom prst="line">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panose="020F0502020204030204"/>
                        <a:cs typeface="+mn-cs"/>
                      </a:endParaRPr>
                    </a:p>
                  </p:txBody>
                </p:sp>
                <p:sp>
                  <p:nvSpPr>
                    <p:cNvPr id="30772" name="Line 32"/>
                    <p:cNvSpPr>
                      <a:spLocks noChangeShapeType="1"/>
                    </p:cNvSpPr>
                    <p:nvPr/>
                  </p:nvSpPr>
                  <p:spPr bwMode="auto">
                    <a:xfrm>
                      <a:off x="6772277" y="2403457"/>
                      <a:ext cx="1704974" cy="360101"/>
                    </a:xfrm>
                    <a:prstGeom prst="line">
                      <a:avLst/>
                    </a:prstGeom>
                    <a:noFill/>
                    <a:ln w="1905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panose="020F0502020204030204"/>
                        <a:cs typeface="+mn-cs"/>
                      </a:endParaRPr>
                    </a:p>
                  </p:txBody>
                </p:sp>
                <p:sp>
                  <p:nvSpPr>
                    <p:cNvPr id="30789" name="TextBox 17"/>
                    <p:cNvSpPr txBox="1">
                      <a:spLocks noChangeArrowheads="1"/>
                    </p:cNvSpPr>
                    <p:nvPr/>
                  </p:nvSpPr>
                  <p:spPr bwMode="auto">
                    <a:xfrm>
                      <a:off x="7499349" y="1571889"/>
                      <a:ext cx="12668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r>
                        <a:rPr lang="en-US" altLang="en-US" sz="1200" dirty="0">
                          <a:solidFill>
                            <a:prstClr val="black"/>
                          </a:solidFill>
                          <a:cs typeface="+mn-cs"/>
                        </a:rPr>
                        <a:t>Q</a:t>
                      </a:r>
                      <a:r>
                        <a:rPr lang="en-US" altLang="en-US" sz="1200" baseline="-25000" dirty="0">
                          <a:solidFill>
                            <a:prstClr val="black"/>
                          </a:solidFill>
                          <a:cs typeface="+mn-cs"/>
                        </a:rPr>
                        <a:t>Y </a:t>
                      </a:r>
                      <a:r>
                        <a:rPr lang="en-US" altLang="en-US" sz="1200" dirty="0">
                          <a:solidFill>
                            <a:prstClr val="black"/>
                          </a:solidFill>
                          <a:cs typeface="+mn-cs"/>
                        </a:rPr>
                        <a:t>=</a:t>
                      </a:r>
                    </a:p>
                    <a:p>
                      <a:pPr algn="ctr" eaLnBrk="1" fontAlgn="auto" hangingPunct="1">
                        <a:spcBef>
                          <a:spcPct val="0"/>
                        </a:spcBef>
                        <a:spcAft>
                          <a:spcPts val="0"/>
                        </a:spcAft>
                        <a:buNone/>
                      </a:pPr>
                      <a:r>
                        <a:rPr lang="en-US" altLang="en-US" sz="1200" dirty="0">
                          <a:solidFill>
                            <a:prstClr val="black"/>
                          </a:solidFill>
                          <a:cs typeface="+mn-cs"/>
                        </a:rPr>
                        <a:t>12.9MeV/c</a:t>
                      </a:r>
                    </a:p>
                  </p:txBody>
                </p:sp>
              </p:grpSp>
            </p:grpSp>
            <p:grpSp>
              <p:nvGrpSpPr>
                <p:cNvPr id="21" name="Group 20"/>
                <p:cNvGrpSpPr/>
                <p:nvPr/>
              </p:nvGrpSpPr>
              <p:grpSpPr>
                <a:xfrm>
                  <a:off x="1029970" y="1624345"/>
                  <a:ext cx="4765994" cy="1598813"/>
                  <a:chOff x="1029970" y="1624345"/>
                  <a:chExt cx="4765994" cy="1598813"/>
                </a:xfrm>
              </p:grpSpPr>
              <p:sp>
                <p:nvSpPr>
                  <p:cNvPr id="30760" name="Text Box 19"/>
                  <p:cNvSpPr txBox="1">
                    <a:spLocks noChangeArrowheads="1"/>
                  </p:cNvSpPr>
                  <p:nvPr/>
                </p:nvSpPr>
                <p:spPr bwMode="auto">
                  <a:xfrm>
                    <a:off x="1840419" y="1993372"/>
                    <a:ext cx="473075" cy="4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US" altLang="en-US" sz="1800" i="1" dirty="0">
                        <a:solidFill>
                          <a:srgbClr val="000000"/>
                        </a:solidFill>
                        <a:latin typeface="Calibri" pitchFamily="34" charset="0"/>
                        <a:cs typeface="+mn-cs"/>
                      </a:rPr>
                      <a:t>p</a:t>
                    </a:r>
                    <a:endParaRPr lang="en-US" altLang="en-US" sz="1800" dirty="0">
                      <a:solidFill>
                        <a:prstClr val="black"/>
                      </a:solidFill>
                      <a:latin typeface="Calibri" pitchFamily="34" charset="0"/>
                      <a:cs typeface="+mn-cs"/>
                    </a:endParaRPr>
                  </a:p>
                </p:txBody>
              </p:sp>
              <p:sp>
                <p:nvSpPr>
                  <p:cNvPr id="30761" name="Text Box 22"/>
                  <p:cNvSpPr txBox="1">
                    <a:spLocks noChangeArrowheads="1"/>
                  </p:cNvSpPr>
                  <p:nvPr/>
                </p:nvSpPr>
                <p:spPr bwMode="auto">
                  <a:xfrm>
                    <a:off x="1646614" y="1624345"/>
                    <a:ext cx="1457325" cy="4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ro-RO" altLang="en-US" sz="1800" dirty="0">
                        <a:solidFill>
                          <a:srgbClr val="000000"/>
                        </a:solidFill>
                        <a:latin typeface="Calibri" pitchFamily="34" charset="0"/>
                        <a:cs typeface="+mn-cs"/>
                      </a:rPr>
                      <a:t>24 GeV/c</a:t>
                    </a:r>
                    <a:endParaRPr lang="ro-RO" altLang="en-US" sz="1800" dirty="0">
                      <a:solidFill>
                        <a:prstClr val="black"/>
                      </a:solidFill>
                      <a:latin typeface="Calibri" pitchFamily="34" charset="0"/>
                      <a:cs typeface="+mn-cs"/>
                    </a:endParaRPr>
                  </a:p>
                </p:txBody>
              </p:sp>
              <p:sp>
                <p:nvSpPr>
                  <p:cNvPr id="30762" name="Line 23"/>
                  <p:cNvSpPr>
                    <a:spLocks noChangeShapeType="1"/>
                  </p:cNvSpPr>
                  <p:nvPr/>
                </p:nvSpPr>
                <p:spPr bwMode="auto">
                  <a:xfrm>
                    <a:off x="2507457" y="2263843"/>
                    <a:ext cx="485775"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panose="020F0502020204030204"/>
                      <a:cs typeface="+mn-cs"/>
                    </a:endParaRPr>
                  </a:p>
                </p:txBody>
              </p:sp>
              <p:sp>
                <p:nvSpPr>
                  <p:cNvPr id="30763" name="Line 24"/>
                  <p:cNvSpPr>
                    <a:spLocks noChangeShapeType="1"/>
                  </p:cNvSpPr>
                  <p:nvPr/>
                </p:nvSpPr>
                <p:spPr bwMode="auto">
                  <a:xfrm>
                    <a:off x="2120109" y="2263843"/>
                    <a:ext cx="420687" cy="0"/>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panose="020F0502020204030204"/>
                      <a:cs typeface="+mn-cs"/>
                    </a:endParaRPr>
                  </a:p>
                </p:txBody>
              </p:sp>
              <p:sp>
                <p:nvSpPr>
                  <p:cNvPr id="30764" name="Line 80"/>
                  <p:cNvSpPr>
                    <a:spLocks noChangeShapeType="1"/>
                  </p:cNvSpPr>
                  <p:nvPr/>
                </p:nvSpPr>
                <p:spPr bwMode="auto">
                  <a:xfrm flipV="1">
                    <a:off x="2606358" y="2341631"/>
                    <a:ext cx="434975" cy="2809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panose="020F0502020204030204"/>
                      <a:cs typeface="+mn-cs"/>
                    </a:endParaRPr>
                  </a:p>
                </p:txBody>
              </p:sp>
              <p:cxnSp>
                <p:nvCxnSpPr>
                  <p:cNvPr id="63" name="Straight Connector 62"/>
                  <p:cNvCxnSpPr/>
                  <p:nvPr/>
                </p:nvCxnSpPr>
                <p:spPr bwMode="auto">
                  <a:xfrm flipV="1">
                    <a:off x="3089278" y="1963013"/>
                    <a:ext cx="2343150" cy="3206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68" name="Straight Connector 68"/>
                  <p:cNvCxnSpPr>
                    <a:cxnSpLocks noChangeShapeType="1"/>
                  </p:cNvCxnSpPr>
                  <p:nvPr/>
                </p:nvCxnSpPr>
                <p:spPr bwMode="auto">
                  <a:xfrm>
                    <a:off x="3104833" y="2301063"/>
                    <a:ext cx="874714" cy="362415"/>
                  </a:xfrm>
                  <a:prstGeom prst="line">
                    <a:avLst/>
                  </a:prstGeom>
                  <a:noFill/>
                  <a:ln w="50800" cmpd="dbl" algn="ctr">
                    <a:solidFill>
                      <a:srgbClr val="000000"/>
                    </a:solidFill>
                    <a:round/>
                    <a:headEnd/>
                    <a:tailEnd/>
                  </a:ln>
                  <a:extLst>
                    <a:ext uri="{909E8E84-426E-40dd-AFC4-6F175D3DCCD1}">
                      <a14:hiddenFill xmlns:a14="http://schemas.microsoft.com/office/drawing/2010/main">
                        <a:noFill/>
                      </a14:hiddenFill>
                    </a:ext>
                  </a:extLst>
                </p:spPr>
              </p:cxnSp>
              <p:sp>
                <p:nvSpPr>
                  <p:cNvPr id="30769" name="Line 32"/>
                  <p:cNvSpPr>
                    <a:spLocks noChangeShapeType="1"/>
                  </p:cNvSpPr>
                  <p:nvPr/>
                </p:nvSpPr>
                <p:spPr bwMode="auto">
                  <a:xfrm>
                    <a:off x="4022726" y="2670312"/>
                    <a:ext cx="1041400" cy="54570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panose="020F0502020204030204"/>
                      <a:cs typeface="+mn-cs"/>
                    </a:endParaRPr>
                  </a:p>
                </p:txBody>
              </p:sp>
              <p:sp>
                <p:nvSpPr>
                  <p:cNvPr id="30770" name="Text Box 34"/>
                  <p:cNvSpPr txBox="1">
                    <a:spLocks noChangeArrowheads="1"/>
                  </p:cNvSpPr>
                  <p:nvPr/>
                </p:nvSpPr>
                <p:spPr bwMode="auto">
                  <a:xfrm>
                    <a:off x="4960003" y="2772571"/>
                    <a:ext cx="512763" cy="4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l-GR" altLang="en-US" sz="1800" i="1" dirty="0">
                        <a:solidFill>
                          <a:srgbClr val="000000"/>
                        </a:solidFill>
                        <a:cs typeface="+mn-cs"/>
                      </a:rPr>
                      <a:t>π</a:t>
                    </a:r>
                    <a:r>
                      <a:rPr lang="en-US" altLang="en-US" sz="1800" i="1" baseline="30000" dirty="0">
                        <a:solidFill>
                          <a:srgbClr val="000000"/>
                        </a:solidFill>
                        <a:cs typeface="+mn-cs"/>
                      </a:rPr>
                      <a:t>+</a:t>
                    </a:r>
                    <a:endParaRPr lang="en-US" altLang="en-US" sz="1800" dirty="0">
                      <a:solidFill>
                        <a:prstClr val="black"/>
                      </a:solidFill>
                      <a:latin typeface="Calibri" pitchFamily="34" charset="0"/>
                      <a:cs typeface="+mn-cs"/>
                    </a:endParaRPr>
                  </a:p>
                </p:txBody>
              </p:sp>
              <p:sp>
                <p:nvSpPr>
                  <p:cNvPr id="30771" name="Text Box 46"/>
                  <p:cNvSpPr txBox="1">
                    <a:spLocks noChangeArrowheads="1"/>
                  </p:cNvSpPr>
                  <p:nvPr/>
                </p:nvSpPr>
                <p:spPr bwMode="auto">
                  <a:xfrm>
                    <a:off x="3754439" y="2071670"/>
                    <a:ext cx="2041525" cy="4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US" altLang="en-US" sz="1800" i="1" dirty="0">
                        <a:solidFill>
                          <a:srgbClr val="000000"/>
                        </a:solidFill>
                        <a:cs typeface="+mn-cs"/>
                        <a:sym typeface="Symbol" pitchFamily="18" charset="2"/>
                      </a:rPr>
                      <a:t></a:t>
                    </a:r>
                    <a:r>
                      <a:rPr lang="en-US" altLang="en-US" sz="1800" i="1" dirty="0">
                        <a:solidFill>
                          <a:srgbClr val="000000"/>
                        </a:solidFill>
                        <a:cs typeface="+mn-cs"/>
                      </a:rPr>
                      <a:t>,</a:t>
                    </a:r>
                    <a:r>
                      <a:rPr lang="en-US" altLang="en-US" sz="1800" i="1" dirty="0">
                        <a:solidFill>
                          <a:srgbClr val="000000"/>
                        </a:solidFill>
                        <a:cs typeface="+mn-cs"/>
                        <a:sym typeface="Symbol" pitchFamily="18" charset="2"/>
                      </a:rPr>
                      <a:t></a:t>
                    </a:r>
                    <a:r>
                      <a:rPr lang="en-US" altLang="en-US" sz="1800" i="1" dirty="0">
                        <a:solidFill>
                          <a:srgbClr val="000000"/>
                        </a:solidFill>
                        <a:cs typeface="+mn-cs"/>
                      </a:rPr>
                      <a:t>,</a:t>
                    </a:r>
                    <a:r>
                      <a:rPr lang="en-US" altLang="en-US" sz="1800" i="1" dirty="0">
                        <a:solidFill>
                          <a:srgbClr val="000000"/>
                        </a:solidFill>
                        <a:cs typeface="+mn-cs"/>
                        <a:sym typeface="Symbol" pitchFamily="18" charset="2"/>
                      </a:rPr>
                      <a:t></a:t>
                    </a:r>
                    <a:r>
                      <a:rPr lang="en-US" altLang="en-US" sz="1800" i="1" dirty="0">
                        <a:solidFill>
                          <a:srgbClr val="000000"/>
                        </a:solidFill>
                        <a:cs typeface="+mn-cs"/>
                      </a:rPr>
                      <a:t>,</a:t>
                    </a:r>
                    <a:r>
                      <a:rPr lang="el-GR" altLang="en-US" sz="1800" i="1" dirty="0">
                        <a:solidFill>
                          <a:srgbClr val="000000"/>
                        </a:solidFill>
                        <a:cs typeface="+mn-cs"/>
                      </a:rPr>
                      <a:t>η</a:t>
                    </a:r>
                    <a:r>
                      <a:rPr lang="en-US" altLang="en-US" sz="1800" i="1" dirty="0">
                        <a:solidFill>
                          <a:srgbClr val="000000"/>
                        </a:solidFill>
                        <a:cs typeface="+mn-cs"/>
                      </a:rPr>
                      <a:t>,</a:t>
                    </a:r>
                    <a:r>
                      <a:rPr lang="el-GR" altLang="en-US" sz="1800" i="1" dirty="0">
                        <a:solidFill>
                          <a:srgbClr val="000000"/>
                        </a:solidFill>
                        <a:cs typeface="+mn-cs"/>
                      </a:rPr>
                      <a:t>η</a:t>
                    </a:r>
                    <a:r>
                      <a:rPr lang="en-US" altLang="en-US" sz="1800" i="1" dirty="0">
                        <a:solidFill>
                          <a:srgbClr val="000000"/>
                        </a:solidFill>
                        <a:cs typeface="+mn-cs"/>
                      </a:rPr>
                      <a:t>’…</a:t>
                    </a:r>
                    <a:endParaRPr lang="en-US" altLang="en-US" sz="1800" dirty="0">
                      <a:solidFill>
                        <a:prstClr val="black"/>
                      </a:solidFill>
                      <a:latin typeface="Calibri" pitchFamily="34" charset="0"/>
                      <a:cs typeface="+mn-cs"/>
                    </a:endParaRPr>
                  </a:p>
                </p:txBody>
              </p:sp>
              <p:cxnSp>
                <p:nvCxnSpPr>
                  <p:cNvPr id="64" name="Straight Connector 63"/>
                  <p:cNvCxnSpPr/>
                  <p:nvPr/>
                </p:nvCxnSpPr>
                <p:spPr bwMode="auto">
                  <a:xfrm flipV="1">
                    <a:off x="4008121" y="2460005"/>
                    <a:ext cx="1422718" cy="1912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781" name="Text Box 85"/>
                  <p:cNvSpPr txBox="1">
                    <a:spLocks noChangeArrowheads="1"/>
                  </p:cNvSpPr>
                  <p:nvPr/>
                </p:nvSpPr>
                <p:spPr bwMode="auto">
                  <a:xfrm>
                    <a:off x="1029970" y="2532130"/>
                    <a:ext cx="2043113" cy="3524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fontAlgn="auto" hangingPunct="1">
                      <a:spcBef>
                        <a:spcPct val="0"/>
                      </a:spcBef>
                      <a:spcAft>
                        <a:spcPts val="0"/>
                      </a:spcAft>
                      <a:buNone/>
                    </a:pPr>
                    <a:r>
                      <a:rPr lang="en-GB" altLang="en-US" sz="1500" dirty="0">
                        <a:solidFill>
                          <a:prstClr val="black"/>
                        </a:solidFill>
                        <a:cs typeface="+mn-cs"/>
                      </a:rPr>
                      <a:t>Interaction point</a:t>
                    </a:r>
                    <a:endParaRPr lang="en-US" altLang="en-US" sz="1500" dirty="0">
                      <a:solidFill>
                        <a:prstClr val="black"/>
                      </a:solidFill>
                      <a:cs typeface="+mn-cs"/>
                    </a:endParaRPr>
                  </a:p>
                </p:txBody>
              </p:sp>
              <p:sp>
                <p:nvSpPr>
                  <p:cNvPr id="30757" name="Oval 26"/>
                  <p:cNvSpPr>
                    <a:spLocks noChangeAspect="1" noChangeArrowheads="1"/>
                  </p:cNvSpPr>
                  <p:nvPr/>
                </p:nvSpPr>
                <p:spPr bwMode="auto">
                  <a:xfrm>
                    <a:off x="2993232" y="2191612"/>
                    <a:ext cx="160338" cy="144463"/>
                  </a:xfrm>
                  <a:prstGeom prst="ellipse">
                    <a:avLst/>
                  </a:prstGeom>
                  <a:solidFill>
                    <a:srgbClr val="FF0000"/>
                  </a:solidFill>
                  <a:ln w="9525">
                    <a:solidFill>
                      <a:srgbClr val="FF0000"/>
                    </a:solidFill>
                    <a:round/>
                    <a:headEnd/>
                    <a:tailEnd/>
                  </a:ln>
                </p:spPr>
                <p:txBody>
                  <a:bodyPr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sp>
                <p:nvSpPr>
                  <p:cNvPr id="30758" name="Oval 30"/>
                  <p:cNvSpPr>
                    <a:spLocks noChangeAspect="1" noChangeArrowheads="1"/>
                  </p:cNvSpPr>
                  <p:nvPr/>
                </p:nvSpPr>
                <p:spPr bwMode="auto">
                  <a:xfrm flipV="1">
                    <a:off x="3912367" y="2588422"/>
                    <a:ext cx="150812" cy="133350"/>
                  </a:xfrm>
                  <a:prstGeom prst="ellipse">
                    <a:avLst/>
                  </a:prstGeom>
                  <a:solidFill>
                    <a:srgbClr val="FF0000"/>
                  </a:solidFill>
                  <a:ln w="9525">
                    <a:solidFill>
                      <a:srgbClr val="FF0000"/>
                    </a:solidFill>
                    <a:round/>
                    <a:headEnd/>
                    <a:tailEnd/>
                  </a:ln>
                </p:spPr>
                <p:txBody>
                  <a:bodyPr rot="10800000" lIns="60350" tIns="30176" rIns="60350" bIns="30176"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fontAlgn="auto" hangingPunct="1">
                      <a:spcBef>
                        <a:spcPct val="0"/>
                      </a:spcBef>
                      <a:spcAft>
                        <a:spcPts val="0"/>
                      </a:spcAft>
                      <a:buNone/>
                    </a:pPr>
                    <a:endParaRPr lang="en-US" altLang="en-US" sz="1800">
                      <a:solidFill>
                        <a:prstClr val="black"/>
                      </a:solidFill>
                      <a:cs typeface="+mn-cs"/>
                    </a:endParaRPr>
                  </a:p>
                </p:txBody>
              </p:sp>
            </p:grpSp>
          </p:grpSp>
        </p:grpSp>
      </p:grpSp>
      <p:sp>
        <p:nvSpPr>
          <p:cNvPr id="30724" name="TextBox 30723"/>
          <p:cNvSpPr txBox="1"/>
          <p:nvPr/>
        </p:nvSpPr>
        <p:spPr>
          <a:xfrm>
            <a:off x="5922424" y="4339805"/>
            <a:ext cx="2931675" cy="923330"/>
          </a:xfrm>
          <a:prstGeom prst="rect">
            <a:avLst/>
          </a:prstGeom>
          <a:solidFill>
            <a:schemeClr val="accent1">
              <a:lumMod val="20000"/>
              <a:lumOff val="80000"/>
            </a:schemeClr>
          </a:solidFill>
        </p:spPr>
        <p:txBody>
          <a:bodyPr wrap="square" rtlCol="0">
            <a:spAutoFit/>
          </a:bodyPr>
          <a:lstStyle/>
          <a:p>
            <a:pPr fontAlgn="auto">
              <a:spcBef>
                <a:spcPts val="0"/>
              </a:spcBef>
              <a:spcAft>
                <a:spcPts val="0"/>
              </a:spcAft>
            </a:pPr>
            <a:r>
              <a:rPr lang="en-US" i="1" dirty="0">
                <a:solidFill>
                  <a:prstClr val="black"/>
                </a:solidFill>
                <a:latin typeface="Times New Roman" panose="02020603050405020304" pitchFamily="18" charset="0"/>
                <a:cs typeface="Times New Roman" panose="02020603050405020304" pitchFamily="18" charset="0"/>
              </a:rPr>
              <a:t>N</a:t>
            </a:r>
            <a:r>
              <a:rPr lang="en-US" i="1" baseline="-25000" dirty="0">
                <a:solidFill>
                  <a:prstClr val="black"/>
                </a:solidFill>
                <a:latin typeface="Times New Roman" panose="02020603050405020304" pitchFamily="18" charset="0"/>
                <a:cs typeface="Times New Roman" panose="02020603050405020304" pitchFamily="18" charset="0"/>
              </a:rPr>
              <a:t>A</a:t>
            </a:r>
            <a:r>
              <a:rPr lang="en-US" dirty="0">
                <a:solidFill>
                  <a:prstClr val="black"/>
                </a:solidFill>
                <a:latin typeface="Times New Roman" panose="02020603050405020304" pitchFamily="18" charset="0"/>
                <a:cs typeface="Times New Roman" panose="02020603050405020304" pitchFamily="18" charset="0"/>
              </a:rPr>
              <a:t>=17043±410 </a:t>
            </a:r>
            <a:r>
              <a:rPr lang="en-US" i="1" dirty="0" err="1">
                <a:solidFill>
                  <a:prstClr val="black"/>
                </a:solidFill>
                <a:latin typeface="Times New Roman" panose="02020603050405020304" pitchFamily="18" charset="0"/>
                <a:cs typeface="Times New Roman" panose="02020603050405020304" pitchFamily="18" charset="0"/>
              </a:rPr>
              <a:t>n</a:t>
            </a:r>
            <a:r>
              <a:rPr lang="en-US" i="1" baseline="-25000" dirty="0" err="1">
                <a:solidFill>
                  <a:prstClr val="black"/>
                </a:solidFill>
                <a:latin typeface="Times New Roman" panose="02020603050405020304" pitchFamily="18" charset="0"/>
                <a:cs typeface="Times New Roman" panose="02020603050405020304" pitchFamily="18" charset="0"/>
              </a:rPr>
              <a:t>A</a:t>
            </a:r>
            <a:r>
              <a:rPr lang="en-US" i="1" baseline="30000" dirty="0" err="1">
                <a:solidFill>
                  <a:prstClr val="black"/>
                </a:solidFill>
                <a:latin typeface="Times New Roman" panose="02020603050405020304" pitchFamily="18" charset="0"/>
                <a:cs typeface="Times New Roman" panose="02020603050405020304" pitchFamily="18" charset="0"/>
              </a:rPr>
              <a:t>L</a:t>
            </a:r>
            <a:r>
              <a:rPr lang="en-US" dirty="0">
                <a:solidFill>
                  <a:prstClr val="black"/>
                </a:solidFill>
                <a:latin typeface="Times New Roman" panose="02020603050405020304" pitchFamily="18" charset="0"/>
                <a:cs typeface="Times New Roman" panose="02020603050405020304" pitchFamily="18" charset="0"/>
              </a:rPr>
              <a:t> = 436±61</a:t>
            </a:r>
          </a:p>
          <a:p>
            <a:pPr fontAlgn="auto">
              <a:spcBef>
                <a:spcPts val="0"/>
              </a:spcBef>
              <a:spcAft>
                <a:spcPts val="0"/>
              </a:spcAft>
            </a:pPr>
            <a:r>
              <a:rPr lang="el-GR" i="1" dirty="0">
                <a:solidFill>
                  <a:prstClr val="black"/>
                </a:solidFill>
                <a:latin typeface="Times New Roman" panose="02020603050405020304" pitchFamily="18" charset="0"/>
                <a:cs typeface="Times New Roman" panose="02020603050405020304" pitchFamily="18" charset="0"/>
              </a:rPr>
              <a:t>τ</a:t>
            </a:r>
            <a:r>
              <a:rPr lang="en-US" i="1" baseline="-25000" dirty="0">
                <a:solidFill>
                  <a:prstClr val="black"/>
                </a:solidFill>
                <a:latin typeface="Times New Roman" panose="02020603050405020304" pitchFamily="18" charset="0"/>
                <a:cs typeface="Times New Roman" panose="02020603050405020304" pitchFamily="18" charset="0"/>
              </a:rPr>
              <a:t>1s</a:t>
            </a:r>
            <a:r>
              <a:rPr lang="en-US" dirty="0">
                <a:solidFill>
                  <a:prstClr val="black"/>
                </a:solidFill>
                <a:latin typeface="Times New Roman" panose="02020603050405020304" pitchFamily="18" charset="0"/>
                <a:cs typeface="Times New Roman" panose="02020603050405020304" pitchFamily="18" charset="0"/>
              </a:rPr>
              <a:t>=(2.9</a:t>
            </a:r>
            <a:r>
              <a:rPr lang="en-GB" dirty="0">
                <a:solidFill>
                  <a:prstClr val="black"/>
                </a:solidFill>
                <a:latin typeface="Times New Roman" panose="02020603050405020304" pitchFamily="18" charset="0"/>
                <a:cs typeface="Times New Roman" panose="02020603050405020304" pitchFamily="18" charset="0"/>
              </a:rPr>
              <a:t> </a:t>
            </a:r>
            <a:r>
              <a:rPr lang="en-GB" dirty="0" smtClean="0">
                <a:solidFill>
                  <a:prstClr val="black"/>
                </a:solidFill>
                <a:latin typeface="Times New Roman" panose="02020603050405020304" pitchFamily="18" charset="0"/>
                <a:cs typeface="Times New Roman" panose="02020603050405020304" pitchFamily="18" charset="0"/>
              </a:rPr>
              <a:t>± 0.1</a:t>
            </a:r>
            <a:r>
              <a:rPr lang="en-US" dirty="0">
                <a:solidFill>
                  <a:prstClr val="black"/>
                </a:solidFill>
                <a:latin typeface="Times New Roman" panose="02020603050405020304" pitchFamily="18" charset="0"/>
                <a:cs typeface="Times New Roman" panose="02020603050405020304" pitchFamily="18" charset="0"/>
              </a:rPr>
              <a:t>)∙</a:t>
            </a:r>
            <a:r>
              <a:rPr lang="en-GB" dirty="0">
                <a:solidFill>
                  <a:prstClr val="black"/>
                </a:solidFill>
                <a:latin typeface="Times New Roman" panose="02020603050405020304" pitchFamily="18" charset="0"/>
                <a:cs typeface="Times New Roman" panose="02020603050405020304" pitchFamily="18" charset="0"/>
              </a:rPr>
              <a:t>10</a:t>
            </a:r>
            <a:r>
              <a:rPr lang="en-GB" baseline="30000" dirty="0">
                <a:solidFill>
                  <a:prstClr val="black"/>
                </a:solidFill>
                <a:latin typeface="Times New Roman" panose="02020603050405020304" pitchFamily="18" charset="0"/>
                <a:cs typeface="Times New Roman" panose="02020603050405020304" pitchFamily="18" charset="0"/>
              </a:rPr>
              <a:t>−15</a:t>
            </a:r>
            <a:r>
              <a:rPr lang="en-US" i="1" dirty="0">
                <a:solidFill>
                  <a:prstClr val="black"/>
                </a:solidFill>
                <a:latin typeface="Times New Roman" panose="02020603050405020304" pitchFamily="18" charset="0"/>
                <a:cs typeface="Times New Roman" panose="02020603050405020304" pitchFamily="18" charset="0"/>
              </a:rPr>
              <a:t>s</a:t>
            </a:r>
          </a:p>
          <a:p>
            <a:pPr fontAlgn="auto">
              <a:spcBef>
                <a:spcPts val="0"/>
              </a:spcBef>
              <a:spcAft>
                <a:spcPts val="0"/>
              </a:spcAft>
            </a:pPr>
            <a:r>
              <a:rPr lang="el-GR" i="1" dirty="0">
                <a:solidFill>
                  <a:prstClr val="black"/>
                </a:solidFill>
                <a:latin typeface="Times New Roman" panose="02020603050405020304" pitchFamily="18" charset="0"/>
                <a:cs typeface="Times New Roman" panose="02020603050405020304" pitchFamily="18" charset="0"/>
              </a:rPr>
              <a:t>τ</a:t>
            </a:r>
            <a:r>
              <a:rPr lang="en-US" i="1" baseline="-25000" dirty="0">
                <a:solidFill>
                  <a:prstClr val="black"/>
                </a:solidFill>
                <a:latin typeface="Times New Roman" panose="02020603050405020304" pitchFamily="18" charset="0"/>
                <a:cs typeface="Times New Roman" panose="02020603050405020304" pitchFamily="18" charset="0"/>
              </a:rPr>
              <a:t>2p</a:t>
            </a:r>
            <a:r>
              <a:rPr lang="en-US" dirty="0">
                <a:solidFill>
                  <a:prstClr val="black"/>
                </a:solidFill>
                <a:latin typeface="Times New Roman" panose="02020603050405020304" pitchFamily="18" charset="0"/>
                <a:cs typeface="Times New Roman" panose="02020603050405020304" pitchFamily="18" charset="0"/>
              </a:rPr>
              <a:t>=1.2∙</a:t>
            </a:r>
            <a:r>
              <a:rPr lang="en-GB" dirty="0">
                <a:solidFill>
                  <a:prstClr val="black"/>
                </a:solidFill>
                <a:latin typeface="Times New Roman" panose="02020603050405020304" pitchFamily="18" charset="0"/>
                <a:cs typeface="Times New Roman" panose="02020603050405020304" pitchFamily="18" charset="0"/>
              </a:rPr>
              <a:t>10</a:t>
            </a:r>
            <a:r>
              <a:rPr lang="en-GB" baseline="30000" dirty="0">
                <a:solidFill>
                  <a:prstClr val="black"/>
                </a:solidFill>
                <a:latin typeface="Times New Roman" panose="02020603050405020304" pitchFamily="18" charset="0"/>
                <a:cs typeface="Times New Roman" panose="02020603050405020304" pitchFamily="18" charset="0"/>
              </a:rPr>
              <a:t>−11</a:t>
            </a:r>
            <a:r>
              <a:rPr lang="en-US" i="1" dirty="0">
                <a:solidFill>
                  <a:prstClr val="black"/>
                </a:solidFill>
                <a:latin typeface="Times New Roman" panose="02020603050405020304" pitchFamily="18" charset="0"/>
                <a:cs typeface="Times New Roman" panose="02020603050405020304" pitchFamily="18" charset="0"/>
              </a:rPr>
              <a:t>s</a:t>
            </a:r>
          </a:p>
        </p:txBody>
      </p:sp>
      <p:sp>
        <p:nvSpPr>
          <p:cNvPr id="107"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08" name="Rectangle 6"/>
          <p:cNvSpPr txBox="1">
            <a:spLocks noChangeArrowheads="1"/>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1E468113-9092-443A-88AC-EDFF1D2B3C1D}" type="slidenum">
              <a:rPr lang="ru-RU" smtClean="0"/>
              <a:pPr>
                <a:defRPr/>
              </a:pPr>
              <a:t>11</a:t>
            </a:fld>
            <a:endParaRPr lang="ru-RU" dirty="0"/>
          </a:p>
        </p:txBody>
      </p:sp>
    </p:spTree>
    <p:extLst>
      <p:ext uri="{BB962C8B-B14F-4D97-AF65-F5344CB8AC3E}">
        <p14:creationId xmlns:p14="http://schemas.microsoft.com/office/powerpoint/2010/main" val="22125231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3175" y="-20638"/>
            <a:ext cx="91408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136864" y="76708"/>
            <a:ext cx="8839200"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The background reduction with magnetic field for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long-lived A</a:t>
            </a:r>
            <a:r>
              <a:rPr lang="en-US"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2</a:t>
            </a:r>
            <a:r>
              <a:rPr lang="el-GR"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observation</a:t>
            </a:r>
          </a:p>
        </p:txBody>
      </p:sp>
      <p:sp>
        <p:nvSpPr>
          <p:cNvPr id="5" name="TextBox 4"/>
          <p:cNvSpPr txBox="1"/>
          <p:nvPr/>
        </p:nvSpPr>
        <p:spPr>
          <a:xfrm>
            <a:off x="-1" y="914400"/>
            <a:ext cx="9144001" cy="707886"/>
          </a:xfrm>
          <a:prstGeom prst="rect">
            <a:avLst/>
          </a:prstGeom>
          <a:noFill/>
        </p:spPr>
        <p:txBody>
          <a:bodyPr wrap="square" rtlCol="0">
            <a:spAutoFit/>
          </a:bodyPr>
          <a:lstStyle/>
          <a:p>
            <a:r>
              <a:rPr lang="en-US" sz="2000" i="1" dirty="0" err="1" smtClean="0">
                <a:latin typeface="Times New Roman" panose="02020603050405020304" pitchFamily="18" charset="0"/>
                <a:cs typeface="Times New Roman" panose="02020603050405020304" pitchFamily="18" charset="0"/>
              </a:rPr>
              <a:t>Q</a:t>
            </a:r>
            <a:r>
              <a:rPr lang="en-US" sz="2000" baseline="-25000" dirty="0" err="1"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distribution of  “atomic pairs” (signal) above the background of </a:t>
            </a:r>
            <a:r>
              <a:rPr lang="el-GR" sz="2000" dirty="0" smtClean="0">
                <a:latin typeface="Times New Roman" panose="02020603050405020304" pitchFamily="18" charset="0"/>
                <a:cs typeface="Times New Roman" panose="02020603050405020304" pitchFamily="18" charset="0"/>
              </a:rPr>
              <a:t>π</a:t>
            </a:r>
            <a:r>
              <a:rPr lang="en-US" sz="2000" baseline="30000" dirty="0" smtClean="0">
                <a:latin typeface="Times New Roman" panose="02020603050405020304" pitchFamily="18" charset="0"/>
                <a:cs typeface="Times New Roman" panose="02020603050405020304" pitchFamily="18" charset="0"/>
              </a:rPr>
              <a:t>+</a:t>
            </a:r>
            <a:r>
              <a:rPr lang="el-GR" sz="2000" dirty="0" smtClean="0">
                <a:latin typeface="Times New Roman" panose="02020603050405020304" pitchFamily="18" charset="0"/>
                <a:cs typeface="Times New Roman" panose="02020603050405020304" pitchFamily="18" charset="0"/>
              </a:rPr>
              <a:t>π</a:t>
            </a:r>
            <a:r>
              <a:rPr lang="en-GB" sz="2000" baseline="30000" dirty="0"/>
              <a:t>–</a:t>
            </a:r>
            <a:r>
              <a:rPr lang="en-US" sz="2000" dirty="0" smtClean="0">
                <a:latin typeface="Times New Roman" panose="02020603050405020304" pitchFamily="18" charset="0"/>
                <a:cs typeface="Times New Roman" panose="02020603050405020304" pitchFamily="18" charset="0"/>
              </a:rPr>
              <a:t> Coulomb pairs</a:t>
            </a:r>
          </a:p>
          <a:p>
            <a:r>
              <a:rPr lang="en-US" sz="2000" dirty="0" smtClean="0">
                <a:latin typeface="Times New Roman" panose="02020603050405020304" pitchFamily="18" charset="0"/>
                <a:cs typeface="Times New Roman" panose="02020603050405020304" pitchFamily="18" charset="0"/>
              </a:rPr>
              <a:t>produced in Beryllium target, without (left) and with (right) magnet used in 2012 run.</a:t>
            </a:r>
            <a:endParaRPr lang="en-US"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1217938" y="1642477"/>
            <a:ext cx="6536484" cy="472649"/>
            <a:chOff x="-1128" y="2039517"/>
            <a:chExt cx="5842589" cy="466224"/>
          </a:xfr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p:grpSpPr>
        <p:sp>
          <p:nvSpPr>
            <p:cNvPr id="6" name="TextBox 5"/>
            <p:cNvSpPr txBox="1"/>
            <p:nvPr/>
          </p:nvSpPr>
          <p:spPr>
            <a:xfrm>
              <a:off x="-1128" y="2039517"/>
              <a:ext cx="3602745" cy="461665"/>
            </a:xfrm>
            <a:prstGeom prst="rect">
              <a:avLst/>
            </a:prstGeom>
            <a:grpFill/>
            <a:ln>
              <a:solidFill>
                <a:srgbClr val="C00000"/>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Selected events with the cut:</a:t>
              </a: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021673002"/>
                </p:ext>
              </p:extLst>
            </p:nvPr>
          </p:nvGraphicFramePr>
          <p:xfrm>
            <a:off x="3609874" y="2048168"/>
            <a:ext cx="2231587" cy="457573"/>
          </p:xfrm>
          <a:graphic>
            <a:graphicData uri="http://schemas.openxmlformats.org/presentationml/2006/ole">
              <mc:AlternateContent xmlns:mc="http://schemas.openxmlformats.org/markup-compatibility/2006">
                <mc:Choice xmlns:v="urn:schemas-microsoft-com:vml" Requires="v">
                  <p:oleObj spid="_x0000_s137653" name="Equation" r:id="rId3" imgW="1371600" imgH="291960" progId="Equation.DSMT4">
                    <p:embed/>
                  </p:oleObj>
                </mc:Choice>
                <mc:Fallback>
                  <p:oleObj name="Equation" r:id="rId3" imgW="1371600" imgH="291960" progId="Equation.DSMT4">
                    <p:embed/>
                    <p:pic>
                      <p:nvPicPr>
                        <p:cNvPr id="0" name=""/>
                        <p:cNvPicPr/>
                        <p:nvPr/>
                      </p:nvPicPr>
                      <p:blipFill>
                        <a:blip r:embed="rId4"/>
                        <a:stretch>
                          <a:fillRect/>
                        </a:stretch>
                      </p:blipFill>
                      <p:spPr>
                        <a:xfrm>
                          <a:off x="3609874" y="2048168"/>
                          <a:ext cx="2231587" cy="457573"/>
                        </a:xfrm>
                        <a:prstGeom prst="rect">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a:solidFill>
                            <a:srgbClr val="C00000"/>
                          </a:solidFill>
                        </a:ln>
                      </p:spPr>
                    </p:pic>
                  </p:oleObj>
                </mc:Fallback>
              </mc:AlternateContent>
            </a:graphicData>
          </a:graphic>
        </p:graphicFrame>
      </p:grpSp>
      <p:grpSp>
        <p:nvGrpSpPr>
          <p:cNvPr id="32" name="Group 31"/>
          <p:cNvGrpSpPr/>
          <p:nvPr/>
        </p:nvGrpSpPr>
        <p:grpSpPr>
          <a:xfrm>
            <a:off x="942127" y="2133600"/>
            <a:ext cx="7242438" cy="4195465"/>
            <a:chOff x="1295400" y="2209800"/>
            <a:chExt cx="6459006" cy="3818529"/>
          </a:xfrm>
        </p:grpSpPr>
        <p:grpSp>
          <p:nvGrpSpPr>
            <p:cNvPr id="28" name="Group 27"/>
            <p:cNvGrpSpPr/>
            <p:nvPr/>
          </p:nvGrpSpPr>
          <p:grpSpPr>
            <a:xfrm>
              <a:off x="1295400" y="2209800"/>
              <a:ext cx="6459006" cy="3521609"/>
              <a:chOff x="1295400" y="2209800"/>
              <a:chExt cx="6459006" cy="3521609"/>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2743199"/>
                <a:ext cx="3276600" cy="298821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2743200"/>
                <a:ext cx="3258606" cy="2971800"/>
              </a:xfrm>
              <a:prstGeom prst="rect">
                <a:avLst/>
              </a:prstGeom>
            </p:spPr>
          </p:pic>
          <p:sp>
            <p:nvSpPr>
              <p:cNvPr id="12" name="TextBox 11"/>
              <p:cNvSpPr txBox="1"/>
              <p:nvPr/>
            </p:nvSpPr>
            <p:spPr>
              <a:xfrm>
                <a:off x="1542501" y="2209800"/>
                <a:ext cx="5848789" cy="33615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latin typeface="Times New Roman" panose="02020603050405020304" pitchFamily="18" charset="0"/>
                    <a:cs typeface="Times New Roman" panose="02020603050405020304" pitchFamily="18" charset="0"/>
                  </a:rPr>
                  <a:t>Expected signal (atomic pairs) from broken up long-lived</a:t>
                </a:r>
                <a:r>
                  <a:rPr lang="el-GR" dirty="0">
                    <a:latin typeface="Times New Roman" panose="02020603050405020304" pitchFamily="18" charset="0"/>
                    <a:cs typeface="Times New Roman" panose="02020603050405020304" pitchFamily="18" charset="0"/>
                  </a:rPr>
                  <a:t> π</a:t>
                </a:r>
                <a:r>
                  <a:rPr lang="en-US" baseline="30000" dirty="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π</a:t>
                </a:r>
                <a:r>
                  <a:rPr lang="en-GB" baseline="30000" dirty="0"/>
                  <a:t>–</a:t>
                </a:r>
                <a:r>
                  <a:rPr lang="en-US" dirty="0" smtClean="0">
                    <a:latin typeface="Times New Roman" panose="02020603050405020304" pitchFamily="18" charset="0"/>
                    <a:cs typeface="Times New Roman" panose="02020603050405020304" pitchFamily="18" charset="0"/>
                  </a:rPr>
                  <a:t> atoms</a:t>
                </a:r>
                <a:endParaRPr lang="en-US" dirty="0">
                  <a:latin typeface="Times New Roman" panose="02020603050405020304" pitchFamily="18" charset="0"/>
                  <a:cs typeface="Times New Roman" panose="02020603050405020304" pitchFamily="18" charset="0"/>
                </a:endParaRPr>
              </a:p>
            </p:txBody>
          </p:sp>
          <p:cxnSp>
            <p:nvCxnSpPr>
              <p:cNvPr id="14" name="Straight Arrow Connector 13"/>
              <p:cNvCxnSpPr>
                <a:stCxn id="12" idx="2"/>
              </p:cNvCxnSpPr>
              <p:nvPr/>
            </p:nvCxnSpPr>
            <p:spPr>
              <a:xfrm flipH="1">
                <a:off x="2425946" y="2545950"/>
                <a:ext cx="2040950" cy="49031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p:cNvCxnSpPr>
              <p:nvPr/>
            </p:nvCxnSpPr>
            <p:spPr>
              <a:xfrm>
                <a:off x="4466896" y="2545950"/>
                <a:ext cx="1288958" cy="195252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1542501" y="5608142"/>
              <a:ext cx="3148271" cy="420187"/>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Simulation without magnet</a:t>
              </a:r>
              <a:endParaRPr lang="en-US" sz="2400" dirty="0"/>
            </a:p>
          </p:txBody>
        </p:sp>
        <p:sp>
          <p:nvSpPr>
            <p:cNvPr id="31" name="Rectangle 30"/>
            <p:cNvSpPr/>
            <p:nvPr/>
          </p:nvSpPr>
          <p:spPr>
            <a:xfrm>
              <a:off x="4940365" y="5608142"/>
              <a:ext cx="2798018" cy="420187"/>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Simulation with magnet</a:t>
              </a:r>
              <a:endParaRPr lang="en-US" sz="2400" dirty="0"/>
            </a:p>
          </p:txBody>
        </p:sp>
      </p:grpSp>
      <p:sp>
        <p:nvSpPr>
          <p:cNvPr id="2" name="TextBox 1"/>
          <p:cNvSpPr txBox="1"/>
          <p:nvPr/>
        </p:nvSpPr>
        <p:spPr>
          <a:xfrm>
            <a:off x="8057172" y="609600"/>
            <a:ext cx="915956" cy="307777"/>
          </a:xfrm>
          <a:prstGeom prst="rect">
            <a:avLst/>
          </a:prstGeom>
          <a:noFill/>
        </p:spPr>
        <p:txBody>
          <a:bodyPr wrap="none" rtlCol="0">
            <a:spAutoFit/>
          </a:bodyPr>
          <a:lstStyle/>
          <a:p>
            <a:r>
              <a:rPr lang="ro-RO" sz="1400" dirty="0" smtClean="0">
                <a:latin typeface="Times New Roman" panose="02020603050405020304" pitchFamily="18" charset="0"/>
                <a:cs typeface="Times New Roman" panose="02020603050405020304" pitchFamily="18" charset="0"/>
              </a:rPr>
              <a:t>V. Yazkov</a:t>
            </a:r>
            <a:endParaRPr lang="ro-RO" sz="1400" dirty="0">
              <a:latin typeface="Times New Roman" panose="02020603050405020304" pitchFamily="18" charset="0"/>
              <a:cs typeface="Times New Roman" panose="02020603050405020304" pitchFamily="18" charset="0"/>
            </a:endParaRPr>
          </a:p>
        </p:txBody>
      </p:sp>
      <p:sp>
        <p:nvSpPr>
          <p:cNvPr id="18"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9"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12</a:t>
            </a:fld>
            <a:endParaRPr lang="ru-RU" dirty="0"/>
          </a:p>
        </p:txBody>
      </p:sp>
    </p:spTree>
    <p:extLst>
      <p:ext uri="{BB962C8B-B14F-4D97-AF65-F5344CB8AC3E}">
        <p14:creationId xmlns:p14="http://schemas.microsoft.com/office/powerpoint/2010/main" val="14080033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78" y="471256"/>
            <a:ext cx="82391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AutoShape 5"/>
          <p:cNvSpPr>
            <a:spLocks noChangeAspect="1" noChangeArrowheads="1"/>
          </p:cNvSpPr>
          <p:nvPr/>
        </p:nvSpPr>
        <p:spPr bwMode="auto">
          <a:xfrm>
            <a:off x="1066800" y="762000"/>
            <a:ext cx="693420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34820" name="Text Box 6"/>
          <p:cNvSpPr txBox="1">
            <a:spLocks noChangeArrowheads="1"/>
          </p:cNvSpPr>
          <p:nvPr/>
        </p:nvSpPr>
        <p:spPr bwMode="auto">
          <a:xfrm>
            <a:off x="228600" y="4906962"/>
            <a:ext cx="8686800" cy="1554272"/>
          </a:xfrm>
          <a:prstGeom prst="rect">
            <a:avLst/>
          </a:prstGeom>
          <a:solidFill>
            <a:srgbClr val="E7FFC3"/>
          </a:solidFill>
          <a:ln w="9525">
            <a:solidFill>
              <a:srgbClr val="62E1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900" dirty="0">
                <a:solidFill>
                  <a:srgbClr val="4A1E72"/>
                </a:solidFill>
                <a:latin typeface="Times New Roman" pitchFamily="18" charset="0"/>
                <a:cs typeface="Times New Roman" pitchFamily="18" charset="0"/>
              </a:rPr>
              <a:t>1 </a:t>
            </a:r>
            <a:r>
              <a:rPr lang="en-US" altLang="en-US" sz="1900" dirty="0">
                <a:solidFill>
                  <a:srgbClr val="752FB5"/>
                </a:solidFill>
                <a:latin typeface="Times New Roman" pitchFamily="18" charset="0"/>
                <a:cs typeface="Times New Roman" pitchFamily="18" charset="0"/>
              </a:rPr>
              <a:t>Target station </a:t>
            </a:r>
            <a:r>
              <a:rPr lang="en-US" altLang="en-US" sz="1900" dirty="0" smtClean="0">
                <a:solidFill>
                  <a:srgbClr val="752FB5"/>
                </a:solidFill>
                <a:latin typeface="Times New Roman" pitchFamily="18" charset="0"/>
                <a:cs typeface="Times New Roman" pitchFamily="18" charset="0"/>
              </a:rPr>
              <a:t>;</a:t>
            </a:r>
            <a:r>
              <a:rPr lang="en-US" altLang="en-US" sz="1900" dirty="0" smtClean="0">
                <a:solidFill>
                  <a:srgbClr val="4A1E72"/>
                </a:solidFill>
                <a:latin typeface="Times New Roman" pitchFamily="18" charset="0"/>
                <a:cs typeface="Times New Roman" pitchFamily="18" charset="0"/>
              </a:rPr>
              <a:t> </a:t>
            </a:r>
            <a:r>
              <a:rPr lang="en-US" altLang="en-US" sz="1900" dirty="0">
                <a:solidFill>
                  <a:srgbClr val="4A1E72"/>
                </a:solidFill>
                <a:latin typeface="Times New Roman" pitchFamily="18" charset="0"/>
                <a:cs typeface="Times New Roman" pitchFamily="18" charset="0"/>
              </a:rPr>
              <a:t>2 </a:t>
            </a:r>
            <a:r>
              <a:rPr lang="en-US" altLang="en-US" sz="1900" dirty="0">
                <a:solidFill>
                  <a:srgbClr val="752FB5"/>
                </a:solidFill>
                <a:latin typeface="Times New Roman" pitchFamily="18" charset="0"/>
                <a:cs typeface="Times New Roman" pitchFamily="18" charset="0"/>
              </a:rPr>
              <a:t>First shielding;</a:t>
            </a:r>
            <a:r>
              <a:rPr lang="en-US" altLang="en-US" sz="1900" dirty="0">
                <a:solidFill>
                  <a:srgbClr val="4A1E72"/>
                </a:solidFill>
                <a:latin typeface="Times New Roman" pitchFamily="18" charset="0"/>
                <a:cs typeface="Times New Roman" pitchFamily="18" charset="0"/>
              </a:rPr>
              <a:t> 3</a:t>
            </a:r>
            <a:r>
              <a:rPr lang="en-US" altLang="en-US" sz="1900" dirty="0">
                <a:solidFill>
                  <a:srgbClr val="752FB5"/>
                </a:solidFill>
                <a:latin typeface="Times New Roman" pitchFamily="18" charset="0"/>
                <a:cs typeface="Times New Roman" pitchFamily="18" charset="0"/>
              </a:rPr>
              <a:t> Micro Drift Chambers;</a:t>
            </a:r>
            <a:r>
              <a:rPr lang="en-US" altLang="en-US" sz="1900" dirty="0">
                <a:solidFill>
                  <a:srgbClr val="4A1E72"/>
                </a:solidFill>
                <a:latin typeface="Times New Roman" pitchFamily="18" charset="0"/>
                <a:cs typeface="Times New Roman" pitchFamily="18" charset="0"/>
              </a:rPr>
              <a:t> 4 </a:t>
            </a:r>
            <a:r>
              <a:rPr lang="en-US" altLang="en-US" sz="1900" dirty="0">
                <a:solidFill>
                  <a:srgbClr val="752FB5"/>
                </a:solidFill>
                <a:latin typeface="Times New Roman" pitchFamily="18" charset="0"/>
                <a:cs typeface="Times New Roman" pitchFamily="18" charset="0"/>
              </a:rPr>
              <a:t>Scintillating Fiber Detector;</a:t>
            </a:r>
            <a:r>
              <a:rPr lang="en-US" altLang="en-US" sz="1900" dirty="0">
                <a:solidFill>
                  <a:srgbClr val="4A1E72"/>
                </a:solidFill>
                <a:latin typeface="Times New Roman" pitchFamily="18" charset="0"/>
                <a:cs typeface="Times New Roman" pitchFamily="18" charset="0"/>
              </a:rPr>
              <a:t> 5</a:t>
            </a:r>
            <a:r>
              <a:rPr lang="en-US" altLang="en-US" sz="1900" dirty="0">
                <a:solidFill>
                  <a:srgbClr val="752FB5"/>
                </a:solidFill>
                <a:latin typeface="Times New Roman" pitchFamily="18" charset="0"/>
                <a:cs typeface="Times New Roman" pitchFamily="18" charset="0"/>
              </a:rPr>
              <a:t> Ionization </a:t>
            </a:r>
            <a:r>
              <a:rPr lang="en-US" altLang="en-US" sz="1900" dirty="0" err="1">
                <a:solidFill>
                  <a:srgbClr val="752FB5"/>
                </a:solidFill>
                <a:latin typeface="Times New Roman" pitchFamily="18" charset="0"/>
                <a:cs typeface="Times New Roman" pitchFamily="18" charset="0"/>
              </a:rPr>
              <a:t>Hodoscope</a:t>
            </a:r>
            <a:r>
              <a:rPr lang="en-US" altLang="en-US" sz="1900" dirty="0">
                <a:solidFill>
                  <a:srgbClr val="752FB5"/>
                </a:solidFill>
                <a:latin typeface="Times New Roman" pitchFamily="18" charset="0"/>
                <a:cs typeface="Times New Roman" pitchFamily="18" charset="0"/>
              </a:rPr>
              <a:t>;</a:t>
            </a:r>
            <a:r>
              <a:rPr lang="en-US" altLang="en-US" sz="1900" dirty="0">
                <a:solidFill>
                  <a:srgbClr val="4A1E72"/>
                </a:solidFill>
                <a:latin typeface="Times New Roman" pitchFamily="18" charset="0"/>
                <a:cs typeface="Times New Roman" pitchFamily="18" charset="0"/>
              </a:rPr>
              <a:t> 6 </a:t>
            </a:r>
            <a:r>
              <a:rPr lang="en-US" altLang="en-US" sz="1900" dirty="0">
                <a:solidFill>
                  <a:srgbClr val="752FB5"/>
                </a:solidFill>
                <a:latin typeface="Times New Roman" pitchFamily="18" charset="0"/>
                <a:cs typeface="Times New Roman" pitchFamily="18" charset="0"/>
              </a:rPr>
              <a:t>Second Shielding;</a:t>
            </a:r>
            <a:r>
              <a:rPr lang="en-US" altLang="en-US" sz="1900" dirty="0">
                <a:solidFill>
                  <a:srgbClr val="4A1E72"/>
                </a:solidFill>
                <a:latin typeface="Times New Roman" pitchFamily="18" charset="0"/>
                <a:cs typeface="Times New Roman" pitchFamily="18" charset="0"/>
              </a:rPr>
              <a:t> 7 </a:t>
            </a:r>
            <a:r>
              <a:rPr lang="en-US" altLang="en-US" sz="1900" dirty="0">
                <a:solidFill>
                  <a:srgbClr val="752FB5"/>
                </a:solidFill>
                <a:latin typeface="Times New Roman" pitchFamily="18" charset="0"/>
                <a:cs typeface="Times New Roman" pitchFamily="18" charset="0"/>
              </a:rPr>
              <a:t>Vacuum Tube;</a:t>
            </a:r>
            <a:r>
              <a:rPr lang="en-US" altLang="en-US" sz="1900" dirty="0">
                <a:solidFill>
                  <a:srgbClr val="4A1E72"/>
                </a:solidFill>
                <a:latin typeface="Times New Roman" pitchFamily="18" charset="0"/>
                <a:cs typeface="Times New Roman" pitchFamily="18" charset="0"/>
              </a:rPr>
              <a:t> 8 </a:t>
            </a:r>
            <a:r>
              <a:rPr lang="en-US" altLang="en-US" sz="1900" dirty="0">
                <a:solidFill>
                  <a:srgbClr val="752FB5"/>
                </a:solidFill>
                <a:latin typeface="Times New Roman" pitchFamily="18" charset="0"/>
                <a:cs typeface="Times New Roman" pitchFamily="18" charset="0"/>
              </a:rPr>
              <a:t>Spectrometer Magnet; </a:t>
            </a:r>
            <a:r>
              <a:rPr lang="en-US" altLang="en-US" sz="1900" dirty="0">
                <a:solidFill>
                  <a:srgbClr val="4A1E72"/>
                </a:solidFill>
                <a:latin typeface="Times New Roman" pitchFamily="18" charset="0"/>
                <a:cs typeface="Times New Roman" pitchFamily="18" charset="0"/>
              </a:rPr>
              <a:t>9</a:t>
            </a:r>
            <a:r>
              <a:rPr lang="en-US" altLang="en-US" sz="1900" dirty="0">
                <a:solidFill>
                  <a:srgbClr val="752FB5"/>
                </a:solidFill>
                <a:latin typeface="Times New Roman" pitchFamily="18" charset="0"/>
                <a:cs typeface="Times New Roman" pitchFamily="18" charset="0"/>
              </a:rPr>
              <a:t> Vacuum Chamber; </a:t>
            </a:r>
            <a:r>
              <a:rPr lang="en-US" altLang="en-US" sz="1900" dirty="0">
                <a:solidFill>
                  <a:srgbClr val="4A1E72"/>
                </a:solidFill>
                <a:latin typeface="Times New Roman" pitchFamily="18" charset="0"/>
                <a:cs typeface="Times New Roman" pitchFamily="18" charset="0"/>
              </a:rPr>
              <a:t>10</a:t>
            </a:r>
            <a:r>
              <a:rPr lang="en-US" altLang="en-US" sz="1900" dirty="0">
                <a:solidFill>
                  <a:srgbClr val="752FB5"/>
                </a:solidFill>
                <a:latin typeface="Times New Roman" pitchFamily="18" charset="0"/>
                <a:cs typeface="Times New Roman" pitchFamily="18" charset="0"/>
              </a:rPr>
              <a:t> Drift Chambers; </a:t>
            </a:r>
            <a:r>
              <a:rPr lang="en-US" altLang="en-US" sz="1900" dirty="0">
                <a:solidFill>
                  <a:srgbClr val="4A1E72"/>
                </a:solidFill>
                <a:latin typeface="Times New Roman" pitchFamily="18" charset="0"/>
                <a:cs typeface="Times New Roman" pitchFamily="18" charset="0"/>
              </a:rPr>
              <a:t>11 </a:t>
            </a:r>
            <a:r>
              <a:rPr lang="en-US" altLang="en-US" sz="1900" dirty="0">
                <a:solidFill>
                  <a:srgbClr val="752FB5"/>
                </a:solidFill>
                <a:latin typeface="Times New Roman" pitchFamily="18" charset="0"/>
                <a:cs typeface="Times New Roman" pitchFamily="18" charset="0"/>
              </a:rPr>
              <a:t>Vertical </a:t>
            </a:r>
            <a:r>
              <a:rPr lang="en-US" altLang="en-US" sz="1900" dirty="0" err="1">
                <a:solidFill>
                  <a:srgbClr val="752FB5"/>
                </a:solidFill>
                <a:latin typeface="Times New Roman" pitchFamily="18" charset="0"/>
                <a:cs typeface="Times New Roman" pitchFamily="18" charset="0"/>
              </a:rPr>
              <a:t>Hodoscope</a:t>
            </a:r>
            <a:r>
              <a:rPr lang="en-US" altLang="en-US" sz="1900" dirty="0">
                <a:solidFill>
                  <a:srgbClr val="752FB5"/>
                </a:solidFill>
                <a:latin typeface="Times New Roman" pitchFamily="18" charset="0"/>
                <a:cs typeface="Times New Roman" pitchFamily="18" charset="0"/>
              </a:rPr>
              <a:t>; </a:t>
            </a:r>
            <a:r>
              <a:rPr lang="en-US" altLang="en-US" sz="1900" dirty="0">
                <a:solidFill>
                  <a:srgbClr val="4A1E72"/>
                </a:solidFill>
                <a:latin typeface="Times New Roman" pitchFamily="18" charset="0"/>
                <a:cs typeface="Times New Roman" pitchFamily="18" charset="0"/>
              </a:rPr>
              <a:t>12 </a:t>
            </a:r>
            <a:r>
              <a:rPr lang="en-US" altLang="en-US" sz="1900" dirty="0">
                <a:solidFill>
                  <a:srgbClr val="752FB5"/>
                </a:solidFill>
                <a:latin typeface="Times New Roman" pitchFamily="18" charset="0"/>
                <a:cs typeface="Times New Roman" pitchFamily="18" charset="0"/>
              </a:rPr>
              <a:t>Horizontal </a:t>
            </a:r>
            <a:r>
              <a:rPr lang="en-US" altLang="en-US" sz="1900" dirty="0" err="1">
                <a:solidFill>
                  <a:srgbClr val="752FB5"/>
                </a:solidFill>
                <a:latin typeface="Times New Roman" pitchFamily="18" charset="0"/>
                <a:cs typeface="Times New Roman" pitchFamily="18" charset="0"/>
              </a:rPr>
              <a:t>Hodoscope</a:t>
            </a:r>
            <a:r>
              <a:rPr lang="en-US" altLang="en-US" sz="1900" dirty="0">
                <a:solidFill>
                  <a:srgbClr val="752FB5"/>
                </a:solidFill>
                <a:latin typeface="Times New Roman" pitchFamily="18" charset="0"/>
                <a:cs typeface="Times New Roman" pitchFamily="18" charset="0"/>
              </a:rPr>
              <a:t>;</a:t>
            </a:r>
            <a:r>
              <a:rPr lang="en-US" altLang="en-US" sz="1900" dirty="0">
                <a:solidFill>
                  <a:srgbClr val="4A1E72"/>
                </a:solidFill>
                <a:latin typeface="Times New Roman" pitchFamily="18" charset="0"/>
                <a:cs typeface="Times New Roman" pitchFamily="18" charset="0"/>
              </a:rPr>
              <a:t> 13 </a:t>
            </a:r>
            <a:r>
              <a:rPr lang="en-US" altLang="en-US" sz="1900" dirty="0">
                <a:solidFill>
                  <a:srgbClr val="752FB5"/>
                </a:solidFill>
                <a:latin typeface="Times New Roman" pitchFamily="18" charset="0"/>
                <a:cs typeface="Times New Roman" pitchFamily="18" charset="0"/>
              </a:rPr>
              <a:t>Aerogel </a:t>
            </a:r>
            <a:r>
              <a:rPr lang="en-US" altLang="en-US" sz="1900" dirty="0" err="1">
                <a:solidFill>
                  <a:srgbClr val="752FB5"/>
                </a:solidFill>
                <a:latin typeface="Times New Roman" pitchFamily="18" charset="0"/>
                <a:cs typeface="Times New Roman" pitchFamily="18" charset="0"/>
              </a:rPr>
              <a:t>Čerenkov</a:t>
            </a:r>
            <a:r>
              <a:rPr lang="en-US" altLang="en-US" sz="1900" dirty="0">
                <a:solidFill>
                  <a:srgbClr val="752FB5"/>
                </a:solidFill>
                <a:latin typeface="Times New Roman" pitchFamily="18" charset="0"/>
                <a:cs typeface="Times New Roman" pitchFamily="18" charset="0"/>
              </a:rPr>
              <a:t>;</a:t>
            </a:r>
            <a:r>
              <a:rPr lang="en-US" altLang="en-US" sz="1900" dirty="0">
                <a:solidFill>
                  <a:srgbClr val="4A1E72"/>
                </a:solidFill>
                <a:latin typeface="Times New Roman" pitchFamily="18" charset="0"/>
                <a:cs typeface="Times New Roman" pitchFamily="18" charset="0"/>
              </a:rPr>
              <a:t> 14 </a:t>
            </a:r>
            <a:r>
              <a:rPr lang="en-US" altLang="en-US" sz="1900" dirty="0">
                <a:solidFill>
                  <a:srgbClr val="752FB5"/>
                </a:solidFill>
                <a:latin typeface="Times New Roman" pitchFamily="18" charset="0"/>
                <a:cs typeface="Times New Roman" pitchFamily="18" charset="0"/>
              </a:rPr>
              <a:t>Heavy Gas </a:t>
            </a:r>
            <a:r>
              <a:rPr lang="en-US" altLang="en-US" sz="1900" dirty="0" err="1">
                <a:solidFill>
                  <a:srgbClr val="752FB5"/>
                </a:solidFill>
                <a:latin typeface="Times New Roman" pitchFamily="18" charset="0"/>
                <a:cs typeface="Times New Roman" pitchFamily="18" charset="0"/>
              </a:rPr>
              <a:t>Čerenkov</a:t>
            </a:r>
            <a:r>
              <a:rPr lang="en-US" altLang="en-US" sz="1900" dirty="0">
                <a:solidFill>
                  <a:srgbClr val="752FB5"/>
                </a:solidFill>
                <a:latin typeface="Times New Roman" pitchFamily="18" charset="0"/>
                <a:cs typeface="Times New Roman" pitchFamily="18" charset="0"/>
              </a:rPr>
              <a:t>;</a:t>
            </a:r>
            <a:r>
              <a:rPr lang="en-US" altLang="en-US" sz="1900" dirty="0">
                <a:solidFill>
                  <a:srgbClr val="4A1E72"/>
                </a:solidFill>
                <a:latin typeface="Times New Roman" pitchFamily="18" charset="0"/>
                <a:cs typeface="Times New Roman" pitchFamily="18" charset="0"/>
              </a:rPr>
              <a:t> 15 </a:t>
            </a:r>
            <a:r>
              <a:rPr lang="en-US" altLang="en-US" sz="1900" dirty="0">
                <a:solidFill>
                  <a:srgbClr val="752FB5"/>
                </a:solidFill>
                <a:latin typeface="Times New Roman" pitchFamily="18" charset="0"/>
                <a:cs typeface="Times New Roman" pitchFamily="18" charset="0"/>
              </a:rPr>
              <a:t>Nitrogen </a:t>
            </a:r>
            <a:r>
              <a:rPr lang="en-US" altLang="en-US" sz="1900" dirty="0" err="1">
                <a:solidFill>
                  <a:srgbClr val="752FB5"/>
                </a:solidFill>
                <a:latin typeface="Times New Roman" pitchFamily="18" charset="0"/>
                <a:cs typeface="Times New Roman" pitchFamily="18" charset="0"/>
              </a:rPr>
              <a:t>Čerenkov</a:t>
            </a:r>
            <a:r>
              <a:rPr lang="en-US" altLang="en-US" sz="1900" dirty="0">
                <a:solidFill>
                  <a:srgbClr val="752FB5"/>
                </a:solidFill>
                <a:latin typeface="Times New Roman" pitchFamily="18" charset="0"/>
                <a:cs typeface="Times New Roman" pitchFamily="18" charset="0"/>
              </a:rPr>
              <a:t>; </a:t>
            </a:r>
            <a:r>
              <a:rPr lang="en-US" altLang="en-US" sz="1900" dirty="0">
                <a:solidFill>
                  <a:srgbClr val="4A1E72"/>
                </a:solidFill>
                <a:latin typeface="Times New Roman" pitchFamily="18" charset="0"/>
                <a:cs typeface="Times New Roman" pitchFamily="18" charset="0"/>
              </a:rPr>
              <a:t>16 </a:t>
            </a:r>
            <a:r>
              <a:rPr lang="en-US" altLang="en-US" sz="1900" dirty="0" err="1">
                <a:solidFill>
                  <a:srgbClr val="752FB5"/>
                </a:solidFill>
                <a:latin typeface="Times New Roman" pitchFamily="18" charset="0"/>
                <a:cs typeface="Times New Roman" pitchFamily="18" charset="0"/>
              </a:rPr>
              <a:t>Preshower</a:t>
            </a:r>
            <a:r>
              <a:rPr lang="en-US" altLang="en-US" sz="1900" dirty="0">
                <a:solidFill>
                  <a:srgbClr val="752FB5"/>
                </a:solidFill>
                <a:latin typeface="Times New Roman" pitchFamily="18" charset="0"/>
                <a:cs typeface="Times New Roman" pitchFamily="18" charset="0"/>
              </a:rPr>
              <a:t>; </a:t>
            </a:r>
            <a:r>
              <a:rPr lang="en-US" altLang="en-US" sz="1900" dirty="0">
                <a:solidFill>
                  <a:srgbClr val="4A1E72"/>
                </a:solidFill>
                <a:latin typeface="Times New Roman" pitchFamily="18" charset="0"/>
                <a:cs typeface="Times New Roman" pitchFamily="18" charset="0"/>
              </a:rPr>
              <a:t>17 </a:t>
            </a:r>
            <a:r>
              <a:rPr lang="en-US" altLang="en-US" sz="1900" dirty="0" err="1">
                <a:solidFill>
                  <a:srgbClr val="752FB5"/>
                </a:solidFill>
                <a:latin typeface="Times New Roman" pitchFamily="18" charset="0"/>
                <a:cs typeface="Times New Roman" pitchFamily="18" charset="0"/>
              </a:rPr>
              <a:t>Muon</a:t>
            </a:r>
            <a:r>
              <a:rPr lang="en-US" altLang="en-US" sz="1900" dirty="0">
                <a:solidFill>
                  <a:srgbClr val="752FB5"/>
                </a:solidFill>
                <a:latin typeface="Times New Roman" pitchFamily="18" charset="0"/>
                <a:cs typeface="Times New Roman" pitchFamily="18" charset="0"/>
              </a:rPr>
              <a:t> Detector</a:t>
            </a:r>
          </a:p>
        </p:txBody>
      </p:sp>
      <p:sp>
        <p:nvSpPr>
          <p:cNvPr id="11"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2" name="WordArt 98"/>
          <p:cNvSpPr>
            <a:spLocks noChangeArrowheads="1" noChangeShapeType="1" noTextEdit="1"/>
          </p:cNvSpPr>
          <p:nvPr/>
        </p:nvSpPr>
        <p:spPr bwMode="auto">
          <a:xfrm>
            <a:off x="1447800" y="52388"/>
            <a:ext cx="6248400" cy="4572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DIRAC upgraded </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Experimental setup</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7"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8"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13</a:t>
            </a:fld>
            <a:endParaRPr lang="ru-RU" dirty="0"/>
          </a:p>
        </p:txBody>
      </p:sp>
    </p:spTree>
    <p:extLst>
      <p:ext uri="{BB962C8B-B14F-4D97-AF65-F5344CB8AC3E}">
        <p14:creationId xmlns:p14="http://schemas.microsoft.com/office/powerpoint/2010/main" val="23470027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16" descr="setup2009"/>
          <p:cNvPicPr>
            <a:picLocks noChangeAspect="1" noChangeArrowheads="1"/>
          </p:cNvPicPr>
          <p:nvPr/>
        </p:nvPicPr>
        <p:blipFill rotWithShape="1">
          <a:blip r:embed="rId3">
            <a:extLst>
              <a:ext uri="{28A0092B-C50C-407E-A947-70E740481C1C}">
                <a14:useLocalDpi xmlns:a14="http://schemas.microsoft.com/office/drawing/2010/main" val="0"/>
              </a:ext>
            </a:extLst>
          </a:blip>
          <a:srcRect r="5167"/>
          <a:stretch/>
        </p:blipFill>
        <p:spPr bwMode="auto">
          <a:xfrm>
            <a:off x="472440" y="-1588"/>
            <a:ext cx="867156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56326" name="WordArt 98"/>
          <p:cNvSpPr>
            <a:spLocks noChangeArrowheads="1" noChangeShapeType="1" noTextEdit="1"/>
          </p:cNvSpPr>
          <p:nvPr/>
        </p:nvSpPr>
        <p:spPr bwMode="auto">
          <a:xfrm>
            <a:off x="1447800" y="52388"/>
            <a:ext cx="6248400" cy="4572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DIRAC upgraded Experimental setup</a:t>
            </a:r>
          </a:p>
        </p:txBody>
      </p:sp>
      <p:grpSp>
        <p:nvGrpSpPr>
          <p:cNvPr id="4" name="Group 3"/>
          <p:cNvGrpSpPr/>
          <p:nvPr/>
        </p:nvGrpSpPr>
        <p:grpSpPr>
          <a:xfrm>
            <a:off x="381000" y="685800"/>
            <a:ext cx="2834640" cy="3778831"/>
            <a:chOff x="-15240" y="762000"/>
            <a:chExt cx="2834640" cy="3778831"/>
          </a:xfrm>
        </p:grpSpPr>
        <p:pic>
          <p:nvPicPr>
            <p:cNvPr id="8" name="Content Placeholder 3" descr="RetracDevic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6200" y="2057400"/>
              <a:ext cx="2057400" cy="2483431"/>
            </a:xfrm>
            <a:prstGeom prst="rect">
              <a:avLst/>
            </a:prstGeom>
          </p:spPr>
        </p:pic>
        <p:grpSp>
          <p:nvGrpSpPr>
            <p:cNvPr id="3" name="Group 2"/>
            <p:cNvGrpSpPr/>
            <p:nvPr/>
          </p:nvGrpSpPr>
          <p:grpSpPr>
            <a:xfrm>
              <a:off x="-15240" y="762000"/>
              <a:ext cx="2834640" cy="1283732"/>
              <a:chOff x="-15240" y="762000"/>
              <a:chExt cx="2834640" cy="1283732"/>
            </a:xfrm>
          </p:grpSpPr>
          <p:sp>
            <p:nvSpPr>
              <p:cNvPr id="11" name="TextBox 9"/>
              <p:cNvSpPr txBox="1">
                <a:spLocks noChangeArrowheads="1"/>
              </p:cNvSpPr>
              <p:nvPr/>
            </p:nvSpPr>
            <p:spPr bwMode="auto">
              <a:xfrm>
                <a:off x="-15240" y="762000"/>
                <a:ext cx="242316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solidFill>
                      <a:srgbClr val="0070C0"/>
                    </a:solidFill>
                  </a:rPr>
                  <a:t>BLUE … magnet yoke</a:t>
                </a:r>
              </a:p>
            </p:txBody>
          </p:sp>
          <p:sp>
            <p:nvSpPr>
              <p:cNvPr id="12" name="TextBox 11"/>
              <p:cNvSpPr txBox="1"/>
              <p:nvPr/>
            </p:nvSpPr>
            <p:spPr>
              <a:xfrm>
                <a:off x="0" y="1066800"/>
                <a:ext cx="2514600" cy="369332"/>
              </a:xfrm>
              <a:prstGeom prst="rect">
                <a:avLst/>
              </a:prstGeom>
              <a:noFill/>
            </p:spPr>
            <p:txBody>
              <a:bodyPr wrap="square">
                <a:spAutoFit/>
              </a:bodyPr>
              <a:lstStyle/>
              <a:p>
                <a:pPr>
                  <a:defRPr/>
                </a:pPr>
                <a:r>
                  <a:rPr lang="en-US" dirty="0">
                    <a:solidFill>
                      <a:schemeClr val="bg1">
                        <a:lumMod val="50000"/>
                      </a:schemeClr>
                    </a:solidFill>
                  </a:rPr>
                  <a:t>GREY … magnet poles</a:t>
                </a:r>
              </a:p>
            </p:txBody>
          </p:sp>
          <p:sp>
            <p:nvSpPr>
              <p:cNvPr id="13" name="TextBox 11"/>
              <p:cNvSpPr txBox="1">
                <a:spLocks noChangeArrowheads="1"/>
              </p:cNvSpPr>
              <p:nvPr/>
            </p:nvSpPr>
            <p:spPr bwMode="auto">
              <a:xfrm>
                <a:off x="0" y="1371600"/>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solidFill>
                      <a:srgbClr val="FF0000"/>
                    </a:solidFill>
                  </a:rPr>
                  <a:t>RED … magnet shimming</a:t>
                </a:r>
              </a:p>
            </p:txBody>
          </p:sp>
          <p:sp>
            <p:nvSpPr>
              <p:cNvPr id="14" name="TextBox 12"/>
              <p:cNvSpPr txBox="1">
                <a:spLocks noChangeArrowheads="1"/>
              </p:cNvSpPr>
              <p:nvPr/>
            </p:nvSpPr>
            <p:spPr bwMode="auto">
              <a:xfrm>
                <a:off x="0" y="167640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solidFill>
                      <a:srgbClr val="CE02BF"/>
                    </a:solidFill>
                  </a:rPr>
                  <a:t>PURPLE … Pt foil</a:t>
                </a:r>
              </a:p>
            </p:txBody>
          </p:sp>
        </p:grpSp>
      </p:grpSp>
      <p:cxnSp>
        <p:nvCxnSpPr>
          <p:cNvPr id="5" name="Straight Arrow Connector 4"/>
          <p:cNvCxnSpPr>
            <a:stCxn id="8" idx="2"/>
          </p:cNvCxnSpPr>
          <p:nvPr/>
        </p:nvCxnSpPr>
        <p:spPr>
          <a:xfrm>
            <a:off x="1501140" y="4464631"/>
            <a:ext cx="403860" cy="48836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38800" y="4862896"/>
            <a:ext cx="3089307" cy="1354217"/>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a:spcAft>
                <a:spcPts val="600"/>
              </a:spcAft>
            </a:pPr>
            <a:r>
              <a:rPr lang="en-US" altLang="en-US" sz="2400" b="1" dirty="0" err="1">
                <a:latin typeface="Symbol" pitchFamily="18" charset="2"/>
                <a:ea typeface="ＭＳ Ｐゴシック" pitchFamily="34" charset="-128"/>
              </a:rPr>
              <a:t>s</a:t>
            </a:r>
            <a:r>
              <a:rPr lang="en-US" altLang="en-US" sz="2400" b="1" baseline="-25000" dirty="0" err="1">
                <a:latin typeface="Sylfaen" pitchFamily="18" charset="0"/>
                <a:ea typeface="ＭＳ Ｐゴシック" pitchFamily="34" charset="-128"/>
              </a:rPr>
              <a:t>Q</a:t>
            </a:r>
            <a:r>
              <a:rPr lang="en-US" altLang="en-US" sz="2400" b="1" baseline="-38000" dirty="0" err="1">
                <a:latin typeface="Sylfaen" pitchFamily="18" charset="0"/>
                <a:ea typeface="ＭＳ Ｐゴシック" pitchFamily="34" charset="-128"/>
              </a:rPr>
              <a:t>X</a:t>
            </a:r>
            <a:r>
              <a:rPr lang="en-US" altLang="en-US" sz="2400" b="1" dirty="0">
                <a:latin typeface="Sylfaen" pitchFamily="18" charset="0"/>
                <a:ea typeface="ＭＳ Ｐゴシック" pitchFamily="34" charset="-128"/>
              </a:rPr>
              <a:t> = </a:t>
            </a:r>
            <a:r>
              <a:rPr lang="en-US" altLang="en-US" sz="2400" b="1" dirty="0" err="1">
                <a:latin typeface="Symbol" pitchFamily="18" charset="2"/>
                <a:ea typeface="ＭＳ Ｐゴシック" pitchFamily="34" charset="-128"/>
              </a:rPr>
              <a:t>s</a:t>
            </a:r>
            <a:r>
              <a:rPr lang="en-US" altLang="en-US" sz="2400" b="1" baseline="-25000" dirty="0" err="1">
                <a:latin typeface="Sylfaen" pitchFamily="18" charset="0"/>
                <a:ea typeface="ＭＳ Ｐゴシック" pitchFamily="34" charset="-128"/>
              </a:rPr>
              <a:t>Q</a:t>
            </a:r>
            <a:r>
              <a:rPr lang="en-US" altLang="en-US" sz="2400" b="1" baseline="-38000" dirty="0" err="1">
                <a:latin typeface="Sylfaen" pitchFamily="18" charset="0"/>
                <a:ea typeface="ＭＳ Ｐゴシック" pitchFamily="34" charset="-128"/>
              </a:rPr>
              <a:t>Y</a:t>
            </a:r>
            <a:r>
              <a:rPr lang="en-US" altLang="en-US" sz="2400" b="1" dirty="0">
                <a:latin typeface="Sylfaen" pitchFamily="18" charset="0"/>
                <a:ea typeface="ＭＳ Ｐゴシック" pitchFamily="34" charset="-128"/>
              </a:rPr>
              <a:t> = 0.5 </a:t>
            </a:r>
            <a:r>
              <a:rPr lang="en-US" altLang="en-US" sz="2400" b="1" dirty="0" smtClean="0">
                <a:latin typeface="Sylfaen" pitchFamily="18" charset="0"/>
                <a:ea typeface="ＭＳ Ｐゴシック" pitchFamily="34" charset="-128"/>
              </a:rPr>
              <a:t>MeV/c</a:t>
            </a:r>
          </a:p>
          <a:p>
            <a:pPr>
              <a:spcAft>
                <a:spcPts val="600"/>
              </a:spcAft>
            </a:pPr>
            <a:r>
              <a:rPr lang="en-US" altLang="en-US" sz="2400" b="1" dirty="0" err="1" smtClean="0">
                <a:latin typeface="Symbol" pitchFamily="18" charset="2"/>
                <a:ea typeface="ＭＳ Ｐゴシック" pitchFamily="34" charset="-128"/>
              </a:rPr>
              <a:t>s</a:t>
            </a:r>
            <a:r>
              <a:rPr lang="en-US" altLang="en-US" sz="2400" b="1" baseline="-25000" dirty="0" err="1" smtClean="0">
                <a:latin typeface="Sylfaen" pitchFamily="18" charset="0"/>
                <a:ea typeface="ＭＳ Ｐゴシック" pitchFamily="34" charset="-128"/>
              </a:rPr>
              <a:t>Q</a:t>
            </a:r>
            <a:r>
              <a:rPr lang="en-US" altLang="en-US" sz="2400" b="1" baseline="-38000" dirty="0" err="1" smtClean="0">
                <a:latin typeface="Sylfaen" pitchFamily="18" charset="0"/>
                <a:ea typeface="ＭＳ Ｐゴシック" pitchFamily="34" charset="-128"/>
              </a:rPr>
              <a:t>L</a:t>
            </a:r>
            <a:r>
              <a:rPr lang="en-US" altLang="en-US" sz="2400" b="1" dirty="0" smtClean="0">
                <a:latin typeface="Sylfaen" pitchFamily="18" charset="0"/>
                <a:ea typeface="ＭＳ Ｐゴシック" pitchFamily="34" charset="-128"/>
              </a:rPr>
              <a:t> </a:t>
            </a:r>
            <a:r>
              <a:rPr lang="en-US" altLang="en-US" sz="2400" b="1" dirty="0">
                <a:latin typeface="Sylfaen" pitchFamily="18" charset="0"/>
                <a:ea typeface="ＭＳ Ｐゴシック" pitchFamily="34" charset="-128"/>
              </a:rPr>
              <a:t>= 0.5 MeV/c (</a:t>
            </a:r>
            <a:r>
              <a:rPr lang="en-US" altLang="en-US" sz="2400" b="1" dirty="0" smtClean="0">
                <a:latin typeface="Symbol" pitchFamily="18" charset="2"/>
                <a:ea typeface="ＭＳ Ｐゴシック" pitchFamily="34" charset="-128"/>
              </a:rPr>
              <a:t>pp</a:t>
            </a:r>
            <a:r>
              <a:rPr lang="en-US" altLang="en-US" sz="2400" b="1" dirty="0" smtClean="0">
                <a:latin typeface="Sylfaen" pitchFamily="18" charset="0"/>
                <a:ea typeface="ＭＳ Ｐゴシック" pitchFamily="34" charset="-128"/>
              </a:rPr>
              <a:t>)</a:t>
            </a:r>
          </a:p>
          <a:p>
            <a:pPr>
              <a:spcAft>
                <a:spcPts val="600"/>
              </a:spcAft>
            </a:pPr>
            <a:r>
              <a:rPr lang="en-US" altLang="en-US" sz="2400" b="1" dirty="0" err="1" smtClean="0">
                <a:latin typeface="Symbol" pitchFamily="18" charset="2"/>
                <a:ea typeface="ＭＳ Ｐゴシック" pitchFamily="34" charset="-128"/>
              </a:rPr>
              <a:t>s</a:t>
            </a:r>
            <a:r>
              <a:rPr lang="en-US" altLang="en-US" sz="2400" b="1" baseline="-25000" dirty="0" err="1" smtClean="0">
                <a:latin typeface="Sylfaen" pitchFamily="18" charset="0"/>
                <a:ea typeface="ＭＳ Ｐゴシック" pitchFamily="34" charset="-128"/>
              </a:rPr>
              <a:t>Q</a:t>
            </a:r>
            <a:r>
              <a:rPr lang="en-US" altLang="en-US" sz="2400" b="1" baseline="-38000" dirty="0" err="1" smtClean="0">
                <a:latin typeface="Sylfaen" pitchFamily="18" charset="0"/>
                <a:ea typeface="ＭＳ Ｐゴシック" pitchFamily="34" charset="-128"/>
              </a:rPr>
              <a:t>L</a:t>
            </a:r>
            <a:r>
              <a:rPr lang="en-US" altLang="en-US" sz="2400" b="1" dirty="0" smtClean="0">
                <a:latin typeface="Sylfaen" pitchFamily="18" charset="0"/>
                <a:ea typeface="ＭＳ Ｐゴシック" pitchFamily="34" charset="-128"/>
              </a:rPr>
              <a:t> </a:t>
            </a:r>
            <a:r>
              <a:rPr lang="en-US" altLang="en-US" sz="2400" b="1" dirty="0">
                <a:latin typeface="Sylfaen" pitchFamily="18" charset="0"/>
                <a:ea typeface="ＭＳ Ｐゴシック" pitchFamily="34" charset="-128"/>
              </a:rPr>
              <a:t>= 0.9 MeV/c (</a:t>
            </a:r>
            <a:r>
              <a:rPr lang="en-US" altLang="en-US" sz="2400" b="1" dirty="0" err="1">
                <a:latin typeface="Symbol" pitchFamily="18" charset="2"/>
                <a:ea typeface="ＭＳ Ｐゴシック" pitchFamily="34" charset="-128"/>
              </a:rPr>
              <a:t>pK</a:t>
            </a:r>
            <a:r>
              <a:rPr lang="en-US" altLang="en-US" sz="2400" b="1" dirty="0" smtClean="0">
                <a:latin typeface="Sylfaen" pitchFamily="18" charset="0"/>
                <a:ea typeface="ＭＳ Ｐゴシック" pitchFamily="34" charset="-128"/>
              </a:rPr>
              <a:t>)</a:t>
            </a:r>
          </a:p>
        </p:txBody>
      </p:sp>
      <p:sp>
        <p:nvSpPr>
          <p:cNvPr id="1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6"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14</a:t>
            </a:fld>
            <a:endParaRPr lang="ru-RU" dirty="0"/>
          </a:p>
        </p:txBody>
      </p:sp>
    </p:spTree>
    <p:extLst>
      <p:ext uri="{BB962C8B-B14F-4D97-AF65-F5344CB8AC3E}">
        <p14:creationId xmlns:p14="http://schemas.microsoft.com/office/powerpoint/2010/main" val="3241822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713"/>
            <a:ext cx="5786930" cy="5551487"/>
          </a:xfrm>
          <a:prstGeom prst="rect">
            <a:avLst/>
          </a:prstGeom>
        </p:spPr>
      </p:pic>
      <p:sp>
        <p:nvSpPr>
          <p:cNvPr id="5"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6" name="WordArt 98"/>
          <p:cNvSpPr>
            <a:spLocks noChangeArrowheads="1" noChangeShapeType="1" noTextEdit="1"/>
          </p:cNvSpPr>
          <p:nvPr/>
        </p:nvSpPr>
        <p:spPr bwMode="auto">
          <a:xfrm>
            <a:off x="457200" y="52388"/>
            <a:ext cx="8153399"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Experimental |Q</a:t>
            </a:r>
            <a:r>
              <a:rPr lang="en-US" sz="3600" i="1" kern="10" baseline="-25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L</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distributions of </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GB" sz="3600" baseline="30000" dirty="0"/>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pairs</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7" name="TextBox 6"/>
          <p:cNvSpPr txBox="1"/>
          <p:nvPr/>
        </p:nvSpPr>
        <p:spPr>
          <a:xfrm>
            <a:off x="4600018" y="1688811"/>
            <a:ext cx="423514"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a:t>
            </a:r>
            <a:endParaRPr lang="en-US" sz="2400" dirty="0">
              <a:latin typeface="Times New Roman" pitchFamily="18" charset="0"/>
              <a:cs typeface="Times New Roman" pitchFamily="18" charset="0"/>
            </a:endParaRPr>
          </a:p>
        </p:txBody>
      </p:sp>
      <p:sp>
        <p:nvSpPr>
          <p:cNvPr id="8" name="TextBox 7"/>
          <p:cNvSpPr txBox="1"/>
          <p:nvPr/>
        </p:nvSpPr>
        <p:spPr>
          <a:xfrm>
            <a:off x="4591202" y="3855708"/>
            <a:ext cx="441146" cy="461665"/>
          </a:xfrm>
          <a:prstGeom prst="rect">
            <a:avLst/>
          </a:prstGeom>
          <a:noFill/>
        </p:spPr>
        <p:txBody>
          <a:bodyPr wrap="none" rtlCol="0">
            <a:spAutoFit/>
          </a:bodyPr>
          <a:lstStyle/>
          <a:p>
            <a:r>
              <a:rPr lang="en-US" sz="2400"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9" name="TextBox 8"/>
          <p:cNvSpPr txBox="1"/>
          <p:nvPr/>
        </p:nvSpPr>
        <p:spPr>
          <a:xfrm>
            <a:off x="5288278" y="1026279"/>
            <a:ext cx="3398522" cy="4801314"/>
          </a:xfrm>
          <a:prstGeom prst="rect">
            <a:avLst/>
          </a:prstGeom>
          <a:noFill/>
        </p:spPr>
        <p:txBody>
          <a:bodyPr wrap="square" rtlCol="0">
            <a:spAutoFit/>
          </a:bodyPr>
          <a:lstStyle/>
          <a:p>
            <a:pPr algn="ctr"/>
            <a:r>
              <a:rPr lang="en-US" u="sng" dirty="0">
                <a:latin typeface="Times New Roman" pitchFamily="18" charset="0"/>
                <a:cs typeface="Times New Roman" pitchFamily="18" charset="0"/>
              </a:rPr>
              <a:t>|</a:t>
            </a:r>
            <a:r>
              <a:rPr lang="en-US" i="1" u="sng" dirty="0" smtClean="0">
                <a:latin typeface="Times New Roman" pitchFamily="18" charset="0"/>
                <a:cs typeface="Times New Roman" pitchFamily="18" charset="0"/>
              </a:rPr>
              <a:t>Q</a:t>
            </a:r>
            <a:r>
              <a:rPr lang="en-US" i="1" u="sng" baseline="-25000" dirty="0" smtClean="0">
                <a:latin typeface="Times New Roman" pitchFamily="18" charset="0"/>
                <a:cs typeface="Times New Roman" pitchFamily="18" charset="0"/>
              </a:rPr>
              <a:t>L</a:t>
            </a:r>
            <a:r>
              <a:rPr lang="en-US" u="sng" dirty="0" smtClean="0">
                <a:latin typeface="Times New Roman" pitchFamily="18" charset="0"/>
                <a:cs typeface="Times New Roman" pitchFamily="18" charset="0"/>
              </a:rPr>
              <a:t>| </a:t>
            </a:r>
            <a:r>
              <a:rPr lang="en-US" u="sng" dirty="0">
                <a:latin typeface="Times New Roman" pitchFamily="18" charset="0"/>
                <a:cs typeface="Times New Roman" pitchFamily="18" charset="0"/>
              </a:rPr>
              <a:t>distribution of </a:t>
            </a:r>
            <a:r>
              <a:rPr lang="el-GR" u="sng" dirty="0">
                <a:latin typeface="Times New Roman"/>
                <a:cs typeface="Times New Roman"/>
              </a:rPr>
              <a:t>π</a:t>
            </a:r>
            <a:r>
              <a:rPr lang="en-US" u="sng" baseline="30000" dirty="0">
                <a:latin typeface="Times New Roman"/>
                <a:cs typeface="Times New Roman"/>
              </a:rPr>
              <a:t>+</a:t>
            </a:r>
            <a:r>
              <a:rPr lang="el-GR" u="sng" dirty="0" smtClean="0">
                <a:latin typeface="Times New Roman"/>
                <a:cs typeface="Times New Roman"/>
              </a:rPr>
              <a:t>π</a:t>
            </a:r>
            <a:r>
              <a:rPr lang="en-GB" baseline="30000" dirty="0"/>
              <a:t>–</a:t>
            </a:r>
            <a:r>
              <a:rPr lang="en-US" u="sng" dirty="0" smtClean="0">
                <a:latin typeface="Times New Roman"/>
                <a:cs typeface="Times New Roman"/>
              </a:rPr>
              <a:t> </a:t>
            </a:r>
            <a:r>
              <a:rPr lang="en-US" u="sng" dirty="0">
                <a:latin typeface="Times New Roman" pitchFamily="18" charset="0"/>
                <a:cs typeface="Times New Roman" pitchFamily="18" charset="0"/>
              </a:rPr>
              <a:t>pairs </a:t>
            </a:r>
            <a:endParaRPr lang="en-US" u="sng" dirty="0" smtClean="0">
              <a:latin typeface="Times New Roman" pitchFamily="18" charset="0"/>
              <a:cs typeface="Times New Roman" pitchFamily="18" charset="0"/>
            </a:endParaRPr>
          </a:p>
          <a:p>
            <a:pPr algn="ctr"/>
            <a:r>
              <a:rPr lang="en-US" u="sng" dirty="0" smtClean="0">
                <a:latin typeface="Times New Roman" pitchFamily="18" charset="0"/>
                <a:cs typeface="Times New Roman" pitchFamily="18" charset="0"/>
              </a:rPr>
              <a:t>for </a:t>
            </a:r>
            <a:r>
              <a:rPr lang="en-US" i="1" u="sng" dirty="0">
                <a:latin typeface="Times New Roman" pitchFamily="18" charset="0"/>
                <a:cs typeface="Times New Roman" pitchFamily="18" charset="0"/>
              </a:rPr>
              <a:t>Q</a:t>
            </a:r>
            <a:r>
              <a:rPr lang="en-US" i="1" u="sng" baseline="-25000" dirty="0">
                <a:latin typeface="Times New Roman" pitchFamily="18" charset="0"/>
                <a:cs typeface="Times New Roman" pitchFamily="18" charset="0"/>
              </a:rPr>
              <a:t>T</a:t>
            </a:r>
            <a:r>
              <a:rPr lang="en-US" u="sng" dirty="0">
                <a:latin typeface="Times New Roman" pitchFamily="18" charset="0"/>
                <a:cs typeface="Times New Roman" pitchFamily="18" charset="0"/>
              </a:rPr>
              <a:t> &lt;</a:t>
            </a:r>
            <a:r>
              <a:rPr lang="en-US" u="sng" dirty="0" smtClean="0">
                <a:latin typeface="Times New Roman" pitchFamily="18" charset="0"/>
                <a:cs typeface="Times New Roman" pitchFamily="18" charset="0"/>
              </a:rPr>
              <a:t>2.0 MeV/c </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a:t>
            </a:r>
            <a:r>
              <a:rPr lang="en-US" dirty="0">
                <a:latin typeface="Times New Roman" pitchFamily="18" charset="0"/>
                <a:cs typeface="Times New Roman" pitchFamily="18" charset="0"/>
              </a:rPr>
              <a:t>) 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experimental distribution (</a:t>
            </a:r>
            <a:r>
              <a:rPr lang="en-US" dirty="0" smtClean="0">
                <a:latin typeface="Times New Roman" pitchFamily="18" charset="0"/>
                <a:cs typeface="Times New Roman" pitchFamily="18" charset="0"/>
              </a:rPr>
              <a:t>points with </a:t>
            </a:r>
            <a:r>
              <a:rPr lang="en-US" dirty="0">
                <a:latin typeface="Times New Roman" pitchFamily="18" charset="0"/>
                <a:cs typeface="Times New Roman" pitchFamily="18" charset="0"/>
              </a:rPr>
              <a:t>statistical error) and the simulated background (solid line).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b</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experimental </a:t>
            </a:r>
            <a:r>
              <a:rPr lang="en-US" dirty="0" smtClean="0">
                <a:latin typeface="Times New Roman" pitchFamily="18" charset="0"/>
                <a:cs typeface="Times New Roman" pitchFamily="18" charset="0"/>
              </a:rPr>
              <a:t>distribution after </a:t>
            </a:r>
            <a:r>
              <a:rPr lang="en-US" dirty="0">
                <a:latin typeface="Times New Roman" pitchFamily="18" charset="0"/>
                <a:cs typeface="Times New Roman" pitchFamily="18" charset="0"/>
              </a:rPr>
              <a:t>background subtraction (points with statistical error) and the simulated distribution of atomic pairs (</a:t>
            </a:r>
            <a:r>
              <a:rPr lang="en-US" dirty="0" smtClean="0">
                <a:latin typeface="Times New Roman" pitchFamily="18" charset="0"/>
                <a:cs typeface="Times New Roman" pitchFamily="18" charset="0"/>
              </a:rPr>
              <a:t>dot-dashed line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fit procedure has been applied to the 2-dimensional </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|Q</a:t>
            </a:r>
            <a:r>
              <a:rPr lang="en-US" i="1" baseline="-25000" dirty="0" smtClean="0">
                <a:latin typeface="Times New Roman" pitchFamily="18" charset="0"/>
                <a:cs typeface="Times New Roman" pitchFamily="18" charset="0"/>
              </a:rPr>
              <a:t>L</a:t>
            </a:r>
            <a:r>
              <a:rPr lang="en-US" i="1" dirty="0" smtClean="0">
                <a:latin typeface="Times New Roman" pitchFamily="18" charset="0"/>
                <a:cs typeface="Times New Roman" pitchFamily="18" charset="0"/>
              </a:rPr>
              <a:t>|, Q</a:t>
            </a:r>
            <a:r>
              <a:rPr lang="en-US" i="1" baseline="-25000" dirty="0" smtClean="0">
                <a:latin typeface="Times New Roman" pitchFamily="18" charset="0"/>
                <a:cs typeface="Times New Roman" pitchFamily="18" charset="0"/>
              </a:rPr>
              <a:t>T</a:t>
            </a:r>
            <a:r>
              <a:rPr lang="en-US" i="1" dirty="0" smtClean="0">
                <a:latin typeface="Times New Roman" pitchFamily="18" charset="0"/>
                <a:cs typeface="Times New Roman" pitchFamily="18" charset="0"/>
              </a:rPr>
              <a:t> </a:t>
            </a:r>
            <a:r>
              <a:rPr lang="en-US" dirty="0">
                <a:latin typeface="Times New Roman" pitchFamily="18" charset="0"/>
                <a:cs typeface="Times New Roman" pitchFamily="18" charset="0"/>
              </a:rPr>
              <a:t>) distribution.</a:t>
            </a:r>
          </a:p>
        </p:txBody>
      </p:sp>
      <p:sp>
        <p:nvSpPr>
          <p:cNvPr id="10"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1"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15</a:t>
            </a:fld>
            <a:endParaRPr lang="ru-RU" dirty="0"/>
          </a:p>
        </p:txBody>
      </p:sp>
    </p:spTree>
    <p:extLst>
      <p:ext uri="{BB962C8B-B14F-4D97-AF65-F5344CB8AC3E}">
        <p14:creationId xmlns:p14="http://schemas.microsoft.com/office/powerpoint/2010/main" val="331525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987425" y="1731963"/>
            <a:ext cx="727551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sz="2000">
                <a:solidFill>
                  <a:srgbClr val="CC3300"/>
                </a:solidFill>
                <a:latin typeface="Arial" panose="020B0604020202020204" pitchFamily="34" charset="0"/>
              </a:defRPr>
            </a:lvl1pPr>
            <a:lvl2pPr marL="742950" indent="-285750" defTabSz="912813" eaLnBrk="0" hangingPunct="0">
              <a:defRPr sz="2000">
                <a:solidFill>
                  <a:srgbClr val="CC3300"/>
                </a:solidFill>
                <a:latin typeface="Arial" panose="020B0604020202020204" pitchFamily="34" charset="0"/>
              </a:defRPr>
            </a:lvl2pPr>
            <a:lvl3pPr marL="1143000" indent="-228600" defTabSz="912813" eaLnBrk="0" hangingPunct="0">
              <a:defRPr sz="2000">
                <a:solidFill>
                  <a:srgbClr val="CC3300"/>
                </a:solidFill>
                <a:latin typeface="Arial" panose="020B0604020202020204" pitchFamily="34" charset="0"/>
              </a:defRPr>
            </a:lvl3pPr>
            <a:lvl4pPr marL="1600200" indent="-228600" defTabSz="912813" eaLnBrk="0" hangingPunct="0">
              <a:defRPr sz="2000">
                <a:solidFill>
                  <a:srgbClr val="CC3300"/>
                </a:solidFill>
                <a:latin typeface="Arial" panose="020B0604020202020204" pitchFamily="34" charset="0"/>
              </a:defRPr>
            </a:lvl4pPr>
            <a:lvl5pPr marL="2057400" indent="-228600" defTabSz="912813" eaLnBrk="0" hangingPunct="0">
              <a:defRPr sz="2000">
                <a:solidFill>
                  <a:srgbClr val="CC3300"/>
                </a:solidFill>
                <a:latin typeface="Arial" panose="020B0604020202020204" pitchFamily="34" charset="0"/>
              </a:defRPr>
            </a:lvl5pPr>
            <a:lvl6pPr marL="2514600" indent="-228600" algn="ctr" defTabSz="912813" eaLnBrk="0" fontAlgn="base" hangingPunct="0">
              <a:spcBef>
                <a:spcPct val="0"/>
              </a:spcBef>
              <a:spcAft>
                <a:spcPct val="0"/>
              </a:spcAft>
              <a:defRPr sz="2000">
                <a:solidFill>
                  <a:srgbClr val="CC3300"/>
                </a:solidFill>
                <a:latin typeface="Arial" panose="020B0604020202020204" pitchFamily="34" charset="0"/>
              </a:defRPr>
            </a:lvl6pPr>
            <a:lvl7pPr marL="2971800" indent="-228600" algn="ctr" defTabSz="912813" eaLnBrk="0" fontAlgn="base" hangingPunct="0">
              <a:spcBef>
                <a:spcPct val="0"/>
              </a:spcBef>
              <a:spcAft>
                <a:spcPct val="0"/>
              </a:spcAft>
              <a:defRPr sz="2000">
                <a:solidFill>
                  <a:srgbClr val="CC3300"/>
                </a:solidFill>
                <a:latin typeface="Arial" panose="020B0604020202020204" pitchFamily="34" charset="0"/>
              </a:defRPr>
            </a:lvl7pPr>
            <a:lvl8pPr marL="3429000" indent="-228600" algn="ctr" defTabSz="912813" eaLnBrk="0" fontAlgn="base" hangingPunct="0">
              <a:spcBef>
                <a:spcPct val="0"/>
              </a:spcBef>
              <a:spcAft>
                <a:spcPct val="0"/>
              </a:spcAft>
              <a:defRPr sz="2000">
                <a:solidFill>
                  <a:srgbClr val="CC3300"/>
                </a:solidFill>
                <a:latin typeface="Arial" panose="020B0604020202020204" pitchFamily="34" charset="0"/>
              </a:defRPr>
            </a:lvl8pPr>
            <a:lvl9pPr marL="3886200" indent="-228600" algn="ctr" defTabSz="912813" eaLnBrk="0" fontAlgn="base" hangingPunct="0">
              <a:spcBef>
                <a:spcPct val="0"/>
              </a:spcBef>
              <a:spcAft>
                <a:spcPct val="0"/>
              </a:spcAft>
              <a:defRPr sz="2000">
                <a:solidFill>
                  <a:srgbClr val="CC3300"/>
                </a:solidFill>
                <a:latin typeface="Arial" panose="020B0604020202020204" pitchFamily="34" charset="0"/>
              </a:defRPr>
            </a:lvl9pPr>
          </a:lstStyle>
          <a:p>
            <a:pPr algn="l" eaLnBrk="1" hangingPunct="1">
              <a:lnSpc>
                <a:spcPct val="120000"/>
              </a:lnSpc>
              <a:spcBef>
                <a:spcPct val="50000"/>
              </a:spcBef>
            </a:pPr>
            <a:r>
              <a:rPr lang="en-US" altLang="en-US" sz="2400" dirty="0">
                <a:solidFill>
                  <a:srgbClr val="006600"/>
                </a:solidFill>
              </a:rPr>
              <a:t>The measurement of the </a:t>
            </a:r>
            <a:r>
              <a:rPr lang="en-US" altLang="en-US" sz="2800" i="1" dirty="0">
                <a:solidFill>
                  <a:srgbClr val="006600"/>
                </a:solidFill>
                <a:latin typeface="Times New Roman" panose="02020603050405020304" pitchFamily="18" charset="0"/>
              </a:rPr>
              <a:t>s-</a:t>
            </a:r>
            <a:r>
              <a:rPr lang="en-US" altLang="en-US" sz="2400" dirty="0">
                <a:solidFill>
                  <a:srgbClr val="006600"/>
                </a:solidFill>
              </a:rPr>
              <a:t>wave</a:t>
            </a:r>
            <a:r>
              <a:rPr lang="en-US" altLang="en-US" sz="2800" dirty="0">
                <a:solidFill>
                  <a:srgbClr val="006600"/>
                </a:solidFill>
              </a:rPr>
              <a:t> </a:t>
            </a:r>
            <a:r>
              <a:rPr lang="el-GR" altLang="en-US" sz="2800" i="1" dirty="0">
                <a:solidFill>
                  <a:schemeClr val="accent2"/>
                </a:solidFill>
                <a:latin typeface="Times New Roman" panose="02020603050405020304" pitchFamily="18" charset="0"/>
              </a:rPr>
              <a:t>π</a:t>
            </a:r>
            <a:r>
              <a:rPr lang="ru-RU" altLang="en-US" sz="2800" i="1" dirty="0">
                <a:solidFill>
                  <a:schemeClr val="accent2"/>
                </a:solidFill>
                <a:latin typeface="Times New Roman" panose="02020603050405020304" pitchFamily="18" charset="0"/>
              </a:rPr>
              <a:t>K</a:t>
            </a:r>
            <a:r>
              <a:rPr lang="en-US" altLang="en-US" sz="2400" i="1" dirty="0">
                <a:solidFill>
                  <a:srgbClr val="006600"/>
                </a:solidFill>
              </a:rPr>
              <a:t> </a:t>
            </a:r>
            <a:r>
              <a:rPr lang="en-US" altLang="en-US" sz="2400" dirty="0">
                <a:solidFill>
                  <a:srgbClr val="006600"/>
                </a:solidFill>
              </a:rPr>
              <a:t>scattering lengths would test our understanding of the chiral</a:t>
            </a:r>
            <a:r>
              <a:rPr lang="en-US" altLang="en-US" sz="2400" dirty="0">
                <a:solidFill>
                  <a:srgbClr val="00CC99"/>
                </a:solidFill>
              </a:rPr>
              <a:t> </a:t>
            </a:r>
            <a:r>
              <a:rPr lang="en-US" altLang="en-US" sz="2400" i="1" dirty="0">
                <a:solidFill>
                  <a:srgbClr val="CC0000"/>
                </a:solidFill>
              </a:rPr>
              <a:t>SU(3)</a:t>
            </a:r>
            <a:r>
              <a:rPr lang="en-US" altLang="en-US" sz="2400" i="1" baseline="-25000" dirty="0">
                <a:solidFill>
                  <a:srgbClr val="CC0000"/>
                </a:solidFill>
                <a:latin typeface="Times New Roman" panose="02020603050405020304" pitchFamily="18" charset="0"/>
              </a:rPr>
              <a:t>L</a:t>
            </a:r>
            <a:r>
              <a:rPr lang="en-US" altLang="en-US" sz="2400" i="1" dirty="0">
                <a:solidFill>
                  <a:srgbClr val="CC0000"/>
                </a:solidFill>
              </a:rPr>
              <a:t> </a:t>
            </a:r>
            <a:r>
              <a:rPr lang="en-US" altLang="en-US" sz="2400" i="1" dirty="0">
                <a:solidFill>
                  <a:srgbClr val="CC0000"/>
                </a:solidFill>
                <a:sym typeface="Symbol" panose="05050102010706020507" pitchFamily="18" charset="2"/>
              </a:rPr>
              <a:t> SU</a:t>
            </a:r>
            <a:r>
              <a:rPr lang="en-US" altLang="en-US" sz="2400" i="1" dirty="0">
                <a:solidFill>
                  <a:srgbClr val="CC0000"/>
                </a:solidFill>
              </a:rPr>
              <a:t>(3)</a:t>
            </a:r>
            <a:r>
              <a:rPr lang="en-US" altLang="en-US" sz="2400" i="1" baseline="-25000" dirty="0">
                <a:solidFill>
                  <a:srgbClr val="CC0000"/>
                </a:solidFill>
                <a:latin typeface="Times New Roman" panose="02020603050405020304" pitchFamily="18" charset="0"/>
              </a:rPr>
              <a:t>R</a:t>
            </a:r>
            <a:r>
              <a:rPr lang="en-US" altLang="en-US" sz="2400" i="1" dirty="0">
                <a:solidFill>
                  <a:srgbClr val="00CC99"/>
                </a:solidFill>
              </a:rPr>
              <a:t> </a:t>
            </a:r>
            <a:r>
              <a:rPr lang="en-US" altLang="en-US" sz="2400" dirty="0">
                <a:solidFill>
                  <a:srgbClr val="006600"/>
                </a:solidFill>
              </a:rPr>
              <a:t>symmetry  breaking of </a:t>
            </a:r>
            <a:r>
              <a:rPr lang="en-US" altLang="en-US" sz="2400" i="1" dirty="0">
                <a:solidFill>
                  <a:srgbClr val="006600"/>
                </a:solidFill>
              </a:rPr>
              <a:t>QCD</a:t>
            </a:r>
            <a:r>
              <a:rPr lang="en-US" altLang="en-US" sz="2400" i="1" dirty="0">
                <a:solidFill>
                  <a:srgbClr val="00CC99"/>
                </a:solidFill>
              </a:rPr>
              <a:t> </a:t>
            </a:r>
            <a:r>
              <a:rPr lang="en-US" altLang="en-US" sz="2400" i="1" dirty="0">
                <a:solidFill>
                  <a:schemeClr val="tx1"/>
                </a:solidFill>
              </a:rPr>
              <a:t>(</a:t>
            </a:r>
            <a:r>
              <a:rPr lang="en-US" altLang="en-US" sz="2800" i="1" dirty="0">
                <a:solidFill>
                  <a:srgbClr val="CC0000"/>
                </a:solidFill>
                <a:latin typeface="Times New Roman" panose="02020603050405020304" pitchFamily="18" charset="0"/>
              </a:rPr>
              <a:t>u</a:t>
            </a:r>
            <a:r>
              <a:rPr lang="en-US" altLang="en-US" sz="2800" i="1" dirty="0">
                <a:solidFill>
                  <a:srgbClr val="CC0000"/>
                </a:solidFill>
              </a:rPr>
              <a:t>, </a:t>
            </a:r>
            <a:r>
              <a:rPr lang="en-US" altLang="en-US" sz="2800" i="1" dirty="0">
                <a:solidFill>
                  <a:srgbClr val="CC0000"/>
                </a:solidFill>
                <a:latin typeface="Times New Roman" panose="02020603050405020304" pitchFamily="18" charset="0"/>
              </a:rPr>
              <a:t>d</a:t>
            </a:r>
            <a:r>
              <a:rPr lang="ru-RU" altLang="en-US" sz="2400" i="1" dirty="0">
                <a:solidFill>
                  <a:srgbClr val="CC0000"/>
                </a:solidFill>
              </a:rPr>
              <a:t> </a:t>
            </a:r>
            <a:r>
              <a:rPr lang="en-US" altLang="en-US" sz="2400" dirty="0">
                <a:solidFill>
                  <a:srgbClr val="CC0000"/>
                </a:solidFill>
              </a:rPr>
              <a:t>and</a:t>
            </a:r>
            <a:r>
              <a:rPr lang="en-US" altLang="en-US" sz="2400" i="1" dirty="0">
                <a:solidFill>
                  <a:srgbClr val="CC0000"/>
                </a:solidFill>
              </a:rPr>
              <a:t> </a:t>
            </a:r>
            <a:r>
              <a:rPr lang="en-US" altLang="en-US" sz="2800" i="1" dirty="0">
                <a:solidFill>
                  <a:srgbClr val="CC0000"/>
                </a:solidFill>
                <a:latin typeface="Times New Roman" panose="02020603050405020304" pitchFamily="18" charset="0"/>
              </a:rPr>
              <a:t>s</a:t>
            </a:r>
            <a:r>
              <a:rPr lang="en-US" altLang="en-US" sz="2400" i="1" dirty="0">
                <a:solidFill>
                  <a:srgbClr val="CC0000"/>
                </a:solidFill>
                <a:latin typeface="Times New Roman" panose="02020603050405020304" pitchFamily="18" charset="0"/>
              </a:rPr>
              <a:t> </a:t>
            </a:r>
            <a:r>
              <a:rPr lang="en-US" altLang="en-US" sz="2400" dirty="0">
                <a:solidFill>
                  <a:srgbClr val="CC0000"/>
                </a:solidFill>
              </a:rPr>
              <a:t>quarks</a:t>
            </a:r>
            <a:r>
              <a:rPr lang="en-US" altLang="en-US" sz="2400" i="1" dirty="0">
                <a:solidFill>
                  <a:schemeClr val="tx1"/>
                </a:solidFill>
              </a:rPr>
              <a:t>),</a:t>
            </a:r>
            <a:r>
              <a:rPr lang="en-US" altLang="en-US" sz="2400" dirty="0">
                <a:solidFill>
                  <a:schemeClr val="tx1"/>
                </a:solidFill>
              </a:rPr>
              <a:t> </a:t>
            </a:r>
            <a:r>
              <a:rPr lang="en-US" altLang="en-US" sz="2400" dirty="0">
                <a:solidFill>
                  <a:srgbClr val="006600"/>
                </a:solidFill>
              </a:rPr>
              <a:t>while the measurement of </a:t>
            </a:r>
            <a:r>
              <a:rPr lang="el-GR" altLang="en-US" sz="2800" i="1" dirty="0">
                <a:solidFill>
                  <a:schemeClr val="accent2"/>
                </a:solidFill>
                <a:latin typeface="Times New Roman" panose="02020603050405020304" pitchFamily="18" charset="0"/>
              </a:rPr>
              <a:t>ππ</a:t>
            </a:r>
            <a:r>
              <a:rPr lang="en-US" altLang="en-US" sz="2400" dirty="0">
                <a:solidFill>
                  <a:srgbClr val="006600"/>
                </a:solidFill>
              </a:rPr>
              <a:t> scattering lengths checks only</a:t>
            </a:r>
            <a:r>
              <a:rPr lang="en-US" altLang="en-US" sz="2400" dirty="0">
                <a:solidFill>
                  <a:srgbClr val="00CC99"/>
                </a:solidFill>
              </a:rPr>
              <a:t> </a:t>
            </a:r>
            <a:r>
              <a:rPr lang="en-US" altLang="en-US" sz="2400" dirty="0">
                <a:solidFill>
                  <a:srgbClr val="006600"/>
                </a:solidFill>
              </a:rPr>
              <a:t>the </a:t>
            </a:r>
            <a:r>
              <a:rPr lang="en-US" altLang="en-US" sz="2400" i="1" dirty="0">
                <a:solidFill>
                  <a:srgbClr val="CC0000"/>
                </a:solidFill>
              </a:rPr>
              <a:t>SU(2)</a:t>
            </a:r>
            <a:r>
              <a:rPr lang="en-US" altLang="en-US" sz="2400" i="1" baseline="-25000" dirty="0">
                <a:solidFill>
                  <a:srgbClr val="CC0000"/>
                </a:solidFill>
                <a:latin typeface="Times New Roman" panose="02020603050405020304" pitchFamily="18" charset="0"/>
              </a:rPr>
              <a:t>L</a:t>
            </a:r>
            <a:r>
              <a:rPr lang="en-US" altLang="en-US" sz="2400" i="1" dirty="0">
                <a:solidFill>
                  <a:srgbClr val="CC0000"/>
                </a:solidFill>
              </a:rPr>
              <a:t> </a:t>
            </a:r>
            <a:r>
              <a:rPr lang="en-US" altLang="en-US" sz="2400" b="1" dirty="0">
                <a:solidFill>
                  <a:srgbClr val="CC0000"/>
                </a:solidFill>
                <a:sym typeface="Symbol" panose="05050102010706020507" pitchFamily="18" charset="2"/>
              </a:rPr>
              <a:t></a:t>
            </a:r>
            <a:r>
              <a:rPr lang="en-US" altLang="en-US" sz="2400" i="1" dirty="0">
                <a:solidFill>
                  <a:srgbClr val="CC0000"/>
                </a:solidFill>
                <a:sym typeface="Symbol" panose="05050102010706020507" pitchFamily="18" charset="2"/>
              </a:rPr>
              <a:t> SU</a:t>
            </a:r>
            <a:r>
              <a:rPr lang="en-US" altLang="en-US" sz="2400" i="1" dirty="0">
                <a:solidFill>
                  <a:srgbClr val="CC0000"/>
                </a:solidFill>
              </a:rPr>
              <a:t>(2)</a:t>
            </a:r>
            <a:r>
              <a:rPr lang="en-US" altLang="en-US" sz="2400" i="1" baseline="-25000" dirty="0">
                <a:solidFill>
                  <a:srgbClr val="CC0000"/>
                </a:solidFill>
                <a:latin typeface="Times New Roman" panose="02020603050405020304" pitchFamily="18" charset="0"/>
              </a:rPr>
              <a:t>R</a:t>
            </a:r>
            <a:r>
              <a:rPr lang="en-US" altLang="en-US" sz="2400" i="1" dirty="0">
                <a:solidFill>
                  <a:srgbClr val="00CC99"/>
                </a:solidFill>
              </a:rPr>
              <a:t> </a:t>
            </a:r>
            <a:r>
              <a:rPr lang="en-US" altLang="en-US" sz="2400" dirty="0">
                <a:solidFill>
                  <a:srgbClr val="006600"/>
                </a:solidFill>
              </a:rPr>
              <a:t>symmetry  breaking</a:t>
            </a:r>
            <a:r>
              <a:rPr lang="en-US" altLang="en-US" sz="2400" i="1" dirty="0">
                <a:solidFill>
                  <a:srgbClr val="00CC99"/>
                </a:solidFill>
              </a:rPr>
              <a:t> </a:t>
            </a:r>
            <a:r>
              <a:rPr lang="en-US" altLang="en-US" sz="2400" i="1" dirty="0">
                <a:solidFill>
                  <a:srgbClr val="CC0000"/>
                </a:solidFill>
              </a:rPr>
              <a:t>(</a:t>
            </a:r>
            <a:r>
              <a:rPr lang="en-US" altLang="en-US" sz="2800" i="1" dirty="0">
                <a:solidFill>
                  <a:srgbClr val="CC0000"/>
                </a:solidFill>
                <a:latin typeface="Times New Roman" panose="02020603050405020304" pitchFamily="18" charset="0"/>
              </a:rPr>
              <a:t>u, d</a:t>
            </a:r>
            <a:r>
              <a:rPr lang="en-US" altLang="en-US" sz="2400" i="1" dirty="0">
                <a:solidFill>
                  <a:srgbClr val="CC0000"/>
                </a:solidFill>
                <a:latin typeface="Times New Roman" panose="02020603050405020304" pitchFamily="18" charset="0"/>
              </a:rPr>
              <a:t> </a:t>
            </a:r>
            <a:r>
              <a:rPr lang="en-US" altLang="en-US" sz="2400" dirty="0">
                <a:solidFill>
                  <a:srgbClr val="CC0000"/>
                </a:solidFill>
              </a:rPr>
              <a:t>quarks</a:t>
            </a:r>
            <a:r>
              <a:rPr lang="en-US" altLang="en-US" sz="2400" i="1" dirty="0">
                <a:solidFill>
                  <a:srgbClr val="CC0000"/>
                </a:solidFill>
              </a:rPr>
              <a:t>)</a:t>
            </a:r>
            <a:r>
              <a:rPr lang="en-US" altLang="en-US" sz="2400" i="1" dirty="0">
                <a:solidFill>
                  <a:schemeClr val="tx1"/>
                </a:solidFill>
              </a:rPr>
              <a:t>.</a:t>
            </a:r>
          </a:p>
        </p:txBody>
      </p:sp>
      <p:sp>
        <p:nvSpPr>
          <p:cNvPr id="16388" name="Rectangle 4"/>
          <p:cNvSpPr>
            <a:spLocks noChangeArrowheads="1"/>
          </p:cNvSpPr>
          <p:nvPr/>
        </p:nvSpPr>
        <p:spPr bwMode="auto">
          <a:xfrm>
            <a:off x="838200" y="972344"/>
            <a:ext cx="7372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sz="2000">
                <a:solidFill>
                  <a:srgbClr val="CC3300"/>
                </a:solidFill>
                <a:latin typeface="Arial" panose="020B0604020202020204" pitchFamily="34" charset="0"/>
              </a:defRPr>
            </a:lvl1pPr>
            <a:lvl2pPr marL="742950" indent="-285750" defTabSz="912813" eaLnBrk="0" hangingPunct="0">
              <a:defRPr sz="2000">
                <a:solidFill>
                  <a:srgbClr val="CC3300"/>
                </a:solidFill>
                <a:latin typeface="Arial" panose="020B0604020202020204" pitchFamily="34" charset="0"/>
              </a:defRPr>
            </a:lvl2pPr>
            <a:lvl3pPr marL="1143000" indent="-228600" defTabSz="912813" eaLnBrk="0" hangingPunct="0">
              <a:defRPr sz="2000">
                <a:solidFill>
                  <a:srgbClr val="CC3300"/>
                </a:solidFill>
                <a:latin typeface="Arial" panose="020B0604020202020204" pitchFamily="34" charset="0"/>
              </a:defRPr>
            </a:lvl3pPr>
            <a:lvl4pPr marL="1600200" indent="-228600" defTabSz="912813" eaLnBrk="0" hangingPunct="0">
              <a:defRPr sz="2000">
                <a:solidFill>
                  <a:srgbClr val="CC3300"/>
                </a:solidFill>
                <a:latin typeface="Arial" panose="020B0604020202020204" pitchFamily="34" charset="0"/>
              </a:defRPr>
            </a:lvl4pPr>
            <a:lvl5pPr marL="2057400" indent="-228600" defTabSz="912813" eaLnBrk="0" hangingPunct="0">
              <a:defRPr sz="2000">
                <a:solidFill>
                  <a:srgbClr val="CC3300"/>
                </a:solidFill>
                <a:latin typeface="Arial" panose="020B0604020202020204" pitchFamily="34" charset="0"/>
              </a:defRPr>
            </a:lvl5pPr>
            <a:lvl6pPr marL="2514600" indent="-228600" algn="ctr" defTabSz="912813" eaLnBrk="0" fontAlgn="base" hangingPunct="0">
              <a:spcBef>
                <a:spcPct val="0"/>
              </a:spcBef>
              <a:spcAft>
                <a:spcPct val="0"/>
              </a:spcAft>
              <a:defRPr sz="2000">
                <a:solidFill>
                  <a:srgbClr val="CC3300"/>
                </a:solidFill>
                <a:latin typeface="Arial" panose="020B0604020202020204" pitchFamily="34" charset="0"/>
              </a:defRPr>
            </a:lvl6pPr>
            <a:lvl7pPr marL="2971800" indent="-228600" algn="ctr" defTabSz="912813" eaLnBrk="0" fontAlgn="base" hangingPunct="0">
              <a:spcBef>
                <a:spcPct val="0"/>
              </a:spcBef>
              <a:spcAft>
                <a:spcPct val="0"/>
              </a:spcAft>
              <a:defRPr sz="2000">
                <a:solidFill>
                  <a:srgbClr val="CC3300"/>
                </a:solidFill>
                <a:latin typeface="Arial" panose="020B0604020202020204" pitchFamily="34" charset="0"/>
              </a:defRPr>
            </a:lvl7pPr>
            <a:lvl8pPr marL="3429000" indent="-228600" algn="ctr" defTabSz="912813" eaLnBrk="0" fontAlgn="base" hangingPunct="0">
              <a:spcBef>
                <a:spcPct val="0"/>
              </a:spcBef>
              <a:spcAft>
                <a:spcPct val="0"/>
              </a:spcAft>
              <a:defRPr sz="2000">
                <a:solidFill>
                  <a:srgbClr val="CC3300"/>
                </a:solidFill>
                <a:latin typeface="Arial" panose="020B0604020202020204" pitchFamily="34" charset="0"/>
              </a:defRPr>
            </a:lvl8pPr>
            <a:lvl9pPr marL="3886200" indent="-228600" algn="ctr" defTabSz="912813" eaLnBrk="0" fontAlgn="base" hangingPunct="0">
              <a:spcBef>
                <a:spcPct val="0"/>
              </a:spcBef>
              <a:spcAft>
                <a:spcPct val="0"/>
              </a:spcAft>
              <a:defRPr sz="2000">
                <a:solidFill>
                  <a:srgbClr val="CC3300"/>
                </a:solidFill>
                <a:latin typeface="Arial" panose="020B0604020202020204" pitchFamily="34" charset="0"/>
              </a:defRPr>
            </a:lvl9pPr>
          </a:lstStyle>
          <a:p>
            <a:pPr eaLnBrk="1" hangingPunct="1">
              <a:lnSpc>
                <a:spcPct val="80000"/>
              </a:lnSpc>
            </a:pPr>
            <a:r>
              <a:rPr lang="en-US" altLang="en-US" sz="2800" dirty="0">
                <a:solidFill>
                  <a:srgbClr val="0000FF"/>
                </a:solidFill>
                <a:sym typeface="Symbol" panose="05050102010706020507" pitchFamily="18" charset="2"/>
              </a:rPr>
              <a:t>What new will be known if </a:t>
            </a:r>
            <a:r>
              <a:rPr lang="en-US" altLang="en-US" sz="2800" i="1" dirty="0">
                <a:solidFill>
                  <a:srgbClr val="0000FF"/>
                </a:solidFill>
                <a:latin typeface="Times New Roman" panose="02020603050405020304" pitchFamily="18" charset="0"/>
                <a:sym typeface="Symbol" panose="05050102010706020507" pitchFamily="18" charset="2"/>
              </a:rPr>
              <a:t>K</a:t>
            </a:r>
            <a:r>
              <a:rPr lang="en-US" altLang="en-US" sz="2800" dirty="0">
                <a:solidFill>
                  <a:srgbClr val="0000FF"/>
                </a:solidFill>
              </a:rPr>
              <a:t> scattering length will be measured?</a:t>
            </a:r>
            <a:endParaRPr lang="ru-RU" altLang="en-US" sz="2800" dirty="0">
              <a:solidFill>
                <a:srgbClr val="0000FF"/>
              </a:solidFill>
            </a:endParaRPr>
          </a:p>
        </p:txBody>
      </p:sp>
      <p:sp>
        <p:nvSpPr>
          <p:cNvPr id="16390" name="Text Box 6"/>
          <p:cNvSpPr txBox="1">
            <a:spLocks noChangeArrowheads="1"/>
          </p:cNvSpPr>
          <p:nvPr/>
        </p:nvSpPr>
        <p:spPr bwMode="auto">
          <a:xfrm>
            <a:off x="381000" y="4953000"/>
            <a:ext cx="8534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912813" eaLnBrk="0" hangingPunct="0">
              <a:defRPr sz="2000">
                <a:solidFill>
                  <a:srgbClr val="CC3300"/>
                </a:solidFill>
                <a:latin typeface="Arial" panose="020B0604020202020204" pitchFamily="34" charset="0"/>
              </a:defRPr>
            </a:lvl1pPr>
            <a:lvl2pPr marL="742950" indent="-285750" defTabSz="912813" eaLnBrk="0" hangingPunct="0">
              <a:defRPr sz="2000">
                <a:solidFill>
                  <a:srgbClr val="CC3300"/>
                </a:solidFill>
                <a:latin typeface="Arial" panose="020B0604020202020204" pitchFamily="34" charset="0"/>
              </a:defRPr>
            </a:lvl2pPr>
            <a:lvl3pPr marL="1143000" indent="-228600" defTabSz="912813" eaLnBrk="0" hangingPunct="0">
              <a:defRPr sz="2000">
                <a:solidFill>
                  <a:srgbClr val="CC3300"/>
                </a:solidFill>
                <a:latin typeface="Arial" panose="020B0604020202020204" pitchFamily="34" charset="0"/>
              </a:defRPr>
            </a:lvl3pPr>
            <a:lvl4pPr marL="1600200" indent="-228600" defTabSz="912813" eaLnBrk="0" hangingPunct="0">
              <a:defRPr sz="2000">
                <a:solidFill>
                  <a:srgbClr val="CC3300"/>
                </a:solidFill>
                <a:latin typeface="Arial" panose="020B0604020202020204" pitchFamily="34" charset="0"/>
              </a:defRPr>
            </a:lvl4pPr>
            <a:lvl5pPr marL="2057400" indent="-228600" defTabSz="912813" eaLnBrk="0" hangingPunct="0">
              <a:defRPr sz="2000">
                <a:solidFill>
                  <a:srgbClr val="CC3300"/>
                </a:solidFill>
                <a:latin typeface="Arial" panose="020B0604020202020204" pitchFamily="34" charset="0"/>
              </a:defRPr>
            </a:lvl5pPr>
            <a:lvl6pPr marL="2514600" indent="-228600" algn="ctr" defTabSz="912813" eaLnBrk="0" fontAlgn="base" hangingPunct="0">
              <a:spcBef>
                <a:spcPct val="0"/>
              </a:spcBef>
              <a:spcAft>
                <a:spcPct val="0"/>
              </a:spcAft>
              <a:defRPr sz="2000">
                <a:solidFill>
                  <a:srgbClr val="CC3300"/>
                </a:solidFill>
                <a:latin typeface="Arial" panose="020B0604020202020204" pitchFamily="34" charset="0"/>
              </a:defRPr>
            </a:lvl6pPr>
            <a:lvl7pPr marL="2971800" indent="-228600" algn="ctr" defTabSz="912813" eaLnBrk="0" fontAlgn="base" hangingPunct="0">
              <a:spcBef>
                <a:spcPct val="0"/>
              </a:spcBef>
              <a:spcAft>
                <a:spcPct val="0"/>
              </a:spcAft>
              <a:defRPr sz="2000">
                <a:solidFill>
                  <a:srgbClr val="CC3300"/>
                </a:solidFill>
                <a:latin typeface="Arial" panose="020B0604020202020204" pitchFamily="34" charset="0"/>
              </a:defRPr>
            </a:lvl7pPr>
            <a:lvl8pPr marL="3429000" indent="-228600" algn="ctr" defTabSz="912813" eaLnBrk="0" fontAlgn="base" hangingPunct="0">
              <a:spcBef>
                <a:spcPct val="0"/>
              </a:spcBef>
              <a:spcAft>
                <a:spcPct val="0"/>
              </a:spcAft>
              <a:defRPr sz="2000">
                <a:solidFill>
                  <a:srgbClr val="CC3300"/>
                </a:solidFill>
                <a:latin typeface="Arial" panose="020B0604020202020204" pitchFamily="34" charset="0"/>
              </a:defRPr>
            </a:lvl8pPr>
            <a:lvl9pPr marL="3886200" indent="-228600" algn="ctr" defTabSz="912813" eaLnBrk="0" fontAlgn="base" hangingPunct="0">
              <a:spcBef>
                <a:spcPct val="0"/>
              </a:spcBef>
              <a:spcAft>
                <a:spcPct val="0"/>
              </a:spcAft>
              <a:defRPr sz="2000">
                <a:solidFill>
                  <a:srgbClr val="CC3300"/>
                </a:solidFill>
                <a:latin typeface="Arial" panose="020B0604020202020204" pitchFamily="34" charset="0"/>
              </a:defRPr>
            </a:lvl9pPr>
          </a:lstStyle>
          <a:p>
            <a:pPr algn="l" eaLnBrk="1" hangingPunct="1">
              <a:lnSpc>
                <a:spcPct val="90000"/>
              </a:lnSpc>
              <a:spcBef>
                <a:spcPct val="50000"/>
              </a:spcBef>
            </a:pPr>
            <a:r>
              <a:rPr lang="en-US" altLang="en-US" sz="2400" dirty="0">
                <a:solidFill>
                  <a:srgbClr val="D60093"/>
                </a:solidFill>
              </a:rPr>
              <a:t>This is the principal difference between</a:t>
            </a:r>
            <a:r>
              <a:rPr lang="en-US" altLang="en-US" sz="2400" i="1" dirty="0">
                <a:solidFill>
                  <a:srgbClr val="0000FF"/>
                </a:solidFill>
              </a:rPr>
              <a:t> </a:t>
            </a:r>
            <a:r>
              <a:rPr lang="el-GR" altLang="en-US" sz="2800" i="1" dirty="0">
                <a:solidFill>
                  <a:srgbClr val="CC0000"/>
                </a:solidFill>
                <a:latin typeface="Times New Roman" panose="02020603050405020304" pitchFamily="18" charset="0"/>
              </a:rPr>
              <a:t>ππ</a:t>
            </a:r>
            <a:r>
              <a:rPr lang="en-US" altLang="en-US" sz="2400" dirty="0">
                <a:solidFill>
                  <a:srgbClr val="0000FF"/>
                </a:solidFill>
              </a:rPr>
              <a:t> </a:t>
            </a:r>
            <a:r>
              <a:rPr lang="en-US" altLang="en-US" sz="2400" dirty="0">
                <a:solidFill>
                  <a:srgbClr val="D60093"/>
                </a:solidFill>
              </a:rPr>
              <a:t>and</a:t>
            </a:r>
            <a:r>
              <a:rPr lang="en-US" altLang="en-US" sz="2400" dirty="0">
                <a:solidFill>
                  <a:srgbClr val="0000FF"/>
                </a:solidFill>
              </a:rPr>
              <a:t> </a:t>
            </a:r>
            <a:r>
              <a:rPr lang="el-GR" altLang="en-US" sz="2800" i="1" dirty="0">
                <a:solidFill>
                  <a:srgbClr val="CC0000"/>
                </a:solidFill>
                <a:latin typeface="Times New Roman" panose="02020603050405020304" pitchFamily="18" charset="0"/>
              </a:rPr>
              <a:t>π</a:t>
            </a:r>
            <a:r>
              <a:rPr lang="ru-RU" altLang="en-US" sz="2800" i="1" dirty="0">
                <a:solidFill>
                  <a:srgbClr val="CC0000"/>
                </a:solidFill>
                <a:latin typeface="Times New Roman" panose="02020603050405020304" pitchFamily="18" charset="0"/>
              </a:rPr>
              <a:t>K</a:t>
            </a:r>
            <a:r>
              <a:rPr lang="en-US" altLang="en-US" sz="2400" dirty="0">
                <a:solidFill>
                  <a:srgbClr val="0000FF"/>
                </a:solidFill>
              </a:rPr>
              <a:t> </a:t>
            </a:r>
            <a:r>
              <a:rPr lang="en-US" altLang="en-US" sz="2400" dirty="0">
                <a:solidFill>
                  <a:srgbClr val="D60093"/>
                </a:solidFill>
              </a:rPr>
              <a:t>scattering!</a:t>
            </a:r>
          </a:p>
        </p:txBody>
      </p:sp>
      <p:sp>
        <p:nvSpPr>
          <p:cNvPr id="7"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9"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16</a:t>
            </a:fld>
            <a:endParaRPr lang="ru-RU" dirty="0"/>
          </a:p>
        </p:txBody>
      </p:sp>
      <p:sp>
        <p:nvSpPr>
          <p:cNvPr id="10"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1" name="WordArt 98"/>
          <p:cNvSpPr>
            <a:spLocks noChangeArrowheads="1" noChangeShapeType="1" noTextEdit="1"/>
          </p:cNvSpPr>
          <p:nvPr/>
        </p:nvSpPr>
        <p:spPr bwMode="auto">
          <a:xfrm>
            <a:off x="2809875" y="103187"/>
            <a:ext cx="3429000" cy="457200"/>
          </a:xfrm>
          <a:prstGeom prst="rect">
            <a:avLst/>
          </a:prstGeom>
        </p:spPr>
        <p:txBody>
          <a:bodyPr wrap="none" fromWordArt="1">
            <a:prstTxWarp prst="textPlain">
              <a:avLst>
                <a:gd name="adj" fmla="val 50000"/>
              </a:avLst>
            </a:prstTxWarp>
          </a:bodyPr>
          <a:lstStyle/>
          <a:p>
            <a:pPr algn="ct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K scattering</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Tree>
    <p:extLst>
      <p:ext uri="{BB962C8B-B14F-4D97-AF65-F5344CB8AC3E}">
        <p14:creationId xmlns:p14="http://schemas.microsoft.com/office/powerpoint/2010/main" val="16113593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8" y="752475"/>
            <a:ext cx="744855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77000" y="2444318"/>
            <a:ext cx="2438400" cy="923330"/>
          </a:xfrm>
          <a:prstGeom prst="rect">
            <a:avLst/>
          </a:prstGeom>
          <a:solidFill>
            <a:schemeClr val="accent2">
              <a:lumMod val="20000"/>
              <a:lumOff val="80000"/>
            </a:schemeClr>
          </a:solid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Q – relative momentum in</a:t>
            </a:r>
            <a:r>
              <a:rPr lang="el-GR" altLang="en-US" i="1" dirty="0">
                <a:solidFill>
                  <a:schemeClr val="accent2"/>
                </a:solidFill>
                <a:latin typeface="Times New Roman" panose="02020603050405020304" pitchFamily="18" charset="0"/>
                <a:cs typeface="Times New Roman" pitchFamily="18" charset="0"/>
              </a:rPr>
              <a:t> </a:t>
            </a:r>
            <a:r>
              <a:rPr lang="el-GR" altLang="en-US" i="1" dirty="0" smtClean="0">
                <a:latin typeface="Times New Roman" panose="02020603050405020304" pitchFamily="18" charset="0"/>
                <a:cs typeface="Times New Roman" pitchFamily="18" charset="0"/>
              </a:rPr>
              <a:t>π</a:t>
            </a:r>
            <a:r>
              <a:rPr lang="en-US" altLang="en-US" i="1" baseline="30000" dirty="0" smtClean="0">
                <a:latin typeface="Times New Roman" panose="02020603050405020304" pitchFamily="18" charset="0"/>
                <a:cs typeface="Times New Roman" pitchFamily="18" charset="0"/>
              </a:rPr>
              <a:t>+</a:t>
            </a:r>
            <a:r>
              <a:rPr lang="el-GR" altLang="en-US" i="1" dirty="0" smtClean="0">
                <a:latin typeface="Times New Roman" panose="02020603050405020304" pitchFamily="18" charset="0"/>
                <a:cs typeface="Times New Roman" pitchFamily="18" charset="0"/>
              </a:rPr>
              <a:t>π</a:t>
            </a:r>
            <a:r>
              <a:rPr lang="en-GB" baseline="30000"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c.m.s</a:t>
            </a:r>
            <a:r>
              <a:rPr lang="en-GB" dirty="0" smtClean="0">
                <a:latin typeface="Times New Roman" pitchFamily="18" charset="0"/>
                <a:cs typeface="Times New Roman" pitchFamily="18" charset="0"/>
              </a:rPr>
              <a:t>.</a:t>
            </a:r>
            <a:r>
              <a:rPr lang="en-US" dirty="0" smtClean="0">
                <a:latin typeface="Times New Roman" panose="02020603050405020304" pitchFamily="18" charset="0"/>
                <a:cs typeface="Times New Roman" panose="02020603050405020304" pitchFamily="18" charset="0"/>
              </a:rPr>
              <a:t> </a:t>
            </a:r>
          </a:p>
          <a:p>
            <a:pPr algn="ctr"/>
            <a:r>
              <a:rPr lang="en-US" dirty="0" smtClean="0">
                <a:latin typeface="Times New Roman" panose="02020603050405020304" pitchFamily="18" charset="0"/>
                <a:cs typeface="Times New Roman" panose="02020603050405020304" pitchFamily="18" charset="0"/>
              </a:rPr>
              <a:t>Q</a:t>
            </a:r>
            <a:r>
              <a:rPr lang="en-US" baseline="-25000" dirty="0" smtClean="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 Q</a:t>
            </a:r>
            <a:r>
              <a:rPr lang="en-US" baseline="-25000" dirty="0" smtClean="0">
                <a:latin typeface="Times New Roman" panose="02020603050405020304" pitchFamily="18" charset="0"/>
                <a:cs typeface="Times New Roman" panose="02020603050405020304" pitchFamily="18" charset="0"/>
              </a:rPr>
              <a:t>T</a:t>
            </a:r>
            <a:r>
              <a:rPr lang="en-US"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p:sp>
        <p:nvSpPr>
          <p:cNvPr id="7"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8"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17</a:t>
            </a:fld>
            <a:endParaRPr lang="ru-RU" dirty="0"/>
          </a:p>
        </p:txBody>
      </p:sp>
      <p:sp>
        <p:nvSpPr>
          <p:cNvPr id="12"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3" name="WordArt 98"/>
          <p:cNvSpPr>
            <a:spLocks noChangeArrowheads="1" noChangeShapeType="1" noTextEdit="1"/>
          </p:cNvSpPr>
          <p:nvPr/>
        </p:nvSpPr>
        <p:spPr bwMode="auto">
          <a:xfrm>
            <a:off x="685800" y="81756"/>
            <a:ext cx="7723188"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Method of K</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atom observation and investigation</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Tree>
    <p:extLst>
      <p:ext uri="{BB962C8B-B14F-4D97-AF65-F5344CB8AC3E}">
        <p14:creationId xmlns:p14="http://schemas.microsoft.com/office/powerpoint/2010/main" val="3486763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0054" y="676924"/>
            <a:ext cx="8945880" cy="1569660"/>
          </a:xfrm>
          <a:prstGeom prst="rect">
            <a:avLst/>
          </a:prstGeom>
        </p:spPr>
        <p:txBody>
          <a:bodyPr wrap="square">
            <a:spAutoFit/>
          </a:bodyPr>
          <a:lstStyle/>
          <a:p>
            <a:pPr lvl="0" algn="ctr"/>
            <a:r>
              <a:rPr lang="en-US" sz="2400" dirty="0">
                <a:solidFill>
                  <a:srgbClr val="00B050"/>
                </a:solidFill>
                <a:latin typeface="Times New Roman" panose="02020603050405020304" pitchFamily="18" charset="0"/>
                <a:cs typeface="Times New Roman" panose="02020603050405020304" pitchFamily="18" charset="0"/>
              </a:rPr>
              <a:t>Published </a:t>
            </a:r>
            <a:r>
              <a:rPr lang="en-US" sz="2400" dirty="0" smtClean="0">
                <a:solidFill>
                  <a:srgbClr val="00B050"/>
                </a:solidFill>
                <a:latin typeface="Times New Roman" panose="02020603050405020304" pitchFamily="18" charset="0"/>
                <a:cs typeface="Times New Roman" panose="02020603050405020304" pitchFamily="18" charset="0"/>
              </a:rPr>
              <a:t>paper:</a:t>
            </a:r>
            <a:r>
              <a:rPr lang="en-US" sz="2400" dirty="0">
                <a:solidFill>
                  <a:srgbClr val="00B050"/>
                </a:solidFill>
                <a:latin typeface="Times New Roman" panose="02020603050405020304" pitchFamily="18" charset="0"/>
                <a:cs typeface="Times New Roman" panose="02020603050405020304" pitchFamily="18" charset="0"/>
              </a:rPr>
              <a:t> </a:t>
            </a:r>
            <a:r>
              <a:rPr lang="en-US" sz="2400" b="1" i="1" dirty="0" smtClean="0">
                <a:solidFill>
                  <a:srgbClr val="00B050"/>
                </a:solidFill>
                <a:latin typeface="Times New Roman" panose="02020603050405020304" pitchFamily="18" charset="0"/>
                <a:cs typeface="Times New Roman" panose="02020603050405020304" pitchFamily="18" charset="0"/>
              </a:rPr>
              <a:t>Physics </a:t>
            </a:r>
            <a:r>
              <a:rPr lang="en-US" sz="2400" b="1" i="1" dirty="0">
                <a:solidFill>
                  <a:srgbClr val="00B050"/>
                </a:solidFill>
                <a:latin typeface="Times New Roman" panose="02020603050405020304" pitchFamily="18" charset="0"/>
                <a:cs typeface="Times New Roman" panose="02020603050405020304" pitchFamily="18" charset="0"/>
              </a:rPr>
              <a:t>Letters B</a:t>
            </a:r>
            <a:r>
              <a:rPr lang="en-US" sz="2400" b="1" dirty="0">
                <a:solidFill>
                  <a:srgbClr val="00B050"/>
                </a:solidFill>
                <a:latin typeface="Times New Roman" panose="02020603050405020304" pitchFamily="18" charset="0"/>
                <a:cs typeface="Times New Roman" panose="02020603050405020304" pitchFamily="18" charset="0"/>
              </a:rPr>
              <a:t> 735 (2014) 288</a:t>
            </a:r>
            <a:endParaRPr lang="en-US" sz="2400" dirty="0" smtClean="0">
              <a:solidFill>
                <a:srgbClr val="00B050"/>
              </a:solidFill>
              <a:latin typeface="Times New Roman" panose="02020603050405020304" pitchFamily="18" charset="0"/>
              <a:cs typeface="Times New Roman" panose="02020603050405020304" pitchFamily="18" charset="0"/>
            </a:endParaRPr>
          </a:p>
          <a:p>
            <a:pPr lvl="0" algn="ctr"/>
            <a:r>
              <a:rPr lang="en-US" sz="2400" dirty="0" smtClean="0">
                <a:solidFill>
                  <a:srgbClr val="00B050"/>
                </a:solidFill>
                <a:latin typeface="Times New Roman" panose="02020603050405020304" pitchFamily="18" charset="0"/>
                <a:cs typeface="Times New Roman" panose="02020603050405020304" pitchFamily="18" charset="0"/>
              </a:rPr>
              <a:t>“</a:t>
            </a:r>
            <a:r>
              <a:rPr lang="en-US" sz="2400" u="sng" dirty="0" smtClean="0">
                <a:solidFill>
                  <a:srgbClr val="00B050"/>
                </a:solidFill>
                <a:latin typeface="Times New Roman" panose="02020603050405020304" pitchFamily="18" charset="0"/>
                <a:cs typeface="Times New Roman" panose="02020603050405020304" pitchFamily="18" charset="0"/>
                <a:hlinkClick r:id="rId3"/>
              </a:rPr>
              <a:t>First</a:t>
            </a:r>
            <a:r>
              <a:rPr lang="en-US" sz="2400" u="sng" dirty="0">
                <a:solidFill>
                  <a:srgbClr val="00B050"/>
                </a:solidFill>
                <a:latin typeface="Times New Roman" panose="02020603050405020304" pitchFamily="18" charset="0"/>
                <a:cs typeface="Times New Roman" panose="02020603050405020304" pitchFamily="18" charset="0"/>
                <a:hlinkClick r:id="rId3"/>
              </a:rPr>
              <a:t> </a:t>
            </a:r>
            <a:r>
              <a:rPr lang="en-US" sz="2400" b="1" u="sng" dirty="0">
                <a:solidFill>
                  <a:srgbClr val="00B050"/>
                </a:solidFill>
                <a:latin typeface="Times New Roman" panose="02020603050405020304" pitchFamily="18" charset="0"/>
                <a:cs typeface="Times New Roman" panose="02020603050405020304" pitchFamily="18" charset="0"/>
                <a:hlinkClick r:id="rId3"/>
              </a:rPr>
              <a:t>πK</a:t>
            </a:r>
            <a:r>
              <a:rPr lang="en-US" sz="2400" u="sng" dirty="0">
                <a:solidFill>
                  <a:srgbClr val="00B050"/>
                </a:solidFill>
                <a:latin typeface="Times New Roman" panose="02020603050405020304" pitchFamily="18" charset="0"/>
                <a:cs typeface="Times New Roman" panose="02020603050405020304" pitchFamily="18" charset="0"/>
                <a:hlinkClick r:id="rId3"/>
              </a:rPr>
              <a:t> atom lifetime and </a:t>
            </a:r>
            <a:r>
              <a:rPr lang="en-US" sz="2400" b="1" u="sng" dirty="0">
                <a:solidFill>
                  <a:srgbClr val="00B050"/>
                </a:solidFill>
                <a:latin typeface="Times New Roman" panose="02020603050405020304" pitchFamily="18" charset="0"/>
                <a:cs typeface="Times New Roman" panose="02020603050405020304" pitchFamily="18" charset="0"/>
                <a:hlinkClick r:id="rId3"/>
              </a:rPr>
              <a:t>πK</a:t>
            </a:r>
            <a:r>
              <a:rPr lang="en-US" sz="2400" u="sng" dirty="0">
                <a:solidFill>
                  <a:srgbClr val="00B050"/>
                </a:solidFill>
                <a:latin typeface="Times New Roman" panose="02020603050405020304" pitchFamily="18" charset="0"/>
                <a:cs typeface="Times New Roman" panose="02020603050405020304" pitchFamily="18" charset="0"/>
                <a:hlinkClick r:id="rId3"/>
              </a:rPr>
              <a:t> scattering length </a:t>
            </a:r>
            <a:r>
              <a:rPr lang="en-US" sz="2400" u="sng" dirty="0" smtClean="0">
                <a:solidFill>
                  <a:srgbClr val="00B050"/>
                </a:solidFill>
                <a:latin typeface="Times New Roman" panose="02020603050405020304" pitchFamily="18" charset="0"/>
                <a:cs typeface="Times New Roman" panose="02020603050405020304" pitchFamily="18" charset="0"/>
                <a:hlinkClick r:id="rId3"/>
              </a:rPr>
              <a:t>measurements</a:t>
            </a:r>
            <a:r>
              <a:rPr lang="en-US" sz="2400" dirty="0" smtClean="0">
                <a:solidFill>
                  <a:srgbClr val="00B050"/>
                </a:solidFill>
                <a:latin typeface="Times New Roman" panose="02020603050405020304" pitchFamily="18" charset="0"/>
                <a:cs typeface="Times New Roman" panose="02020603050405020304" pitchFamily="18" charset="0"/>
              </a:rPr>
              <a:t>”</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dirty="0" smtClean="0">
                <a:solidFill>
                  <a:srgbClr val="00B050"/>
                </a:solidFill>
                <a:latin typeface="Times New Roman" panose="02020603050405020304" pitchFamily="18" charset="0"/>
                <a:cs typeface="Times New Roman" panose="02020603050405020304" pitchFamily="18" charset="0"/>
              </a:rPr>
              <a:t>In </a:t>
            </a:r>
            <a:r>
              <a:rPr lang="en-US" sz="2400" dirty="0">
                <a:solidFill>
                  <a:srgbClr val="00B050"/>
                </a:solidFill>
                <a:latin typeface="Times New Roman" panose="02020603050405020304" pitchFamily="18" charset="0"/>
                <a:cs typeface="Times New Roman" panose="02020603050405020304" pitchFamily="18" charset="0"/>
              </a:rPr>
              <a:t>this paper, </a:t>
            </a:r>
            <a:r>
              <a:rPr lang="en-US" sz="2400" u="sng" dirty="0">
                <a:solidFill>
                  <a:srgbClr val="00B050"/>
                </a:solidFill>
                <a:latin typeface="Times New Roman" panose="02020603050405020304" pitchFamily="18" charset="0"/>
                <a:cs typeface="Times New Roman" panose="02020603050405020304" pitchFamily="18" charset="0"/>
              </a:rPr>
              <a:t>characteristic πK pairs</a:t>
            </a:r>
            <a:r>
              <a:rPr lang="en-US" sz="2400" dirty="0">
                <a:solidFill>
                  <a:srgbClr val="00B050"/>
                </a:solidFill>
                <a:latin typeface="Times New Roman" panose="02020603050405020304" pitchFamily="18" charset="0"/>
                <a:cs typeface="Times New Roman" panose="02020603050405020304" pitchFamily="18" charset="0"/>
              </a:rPr>
              <a:t> from πK atom breakup in the </a:t>
            </a:r>
            <a:r>
              <a:rPr lang="en-US" sz="2400" dirty="0">
                <a:solidFill>
                  <a:srgbClr val="FF0000"/>
                </a:solidFill>
                <a:latin typeface="Times New Roman" panose="02020603050405020304" pitchFamily="18" charset="0"/>
                <a:cs typeface="Times New Roman" panose="02020603050405020304" pitchFamily="18" charset="0"/>
              </a:rPr>
              <a:t>Ni </a:t>
            </a:r>
            <a:r>
              <a:rPr lang="en-US" sz="2400" dirty="0">
                <a:solidFill>
                  <a:srgbClr val="00B050"/>
                </a:solidFill>
                <a:latin typeface="Times New Roman" panose="02020603050405020304" pitchFamily="18" charset="0"/>
                <a:cs typeface="Times New Roman" panose="02020603050405020304" pitchFamily="18" charset="0"/>
              </a:rPr>
              <a:t>target have been observed, as many </a:t>
            </a:r>
            <a:r>
              <a:rPr lang="en-US" sz="2400" dirty="0" smtClean="0">
                <a:solidFill>
                  <a:srgbClr val="00B050"/>
                </a:solidFill>
                <a:latin typeface="Times New Roman" panose="02020603050405020304" pitchFamily="18" charset="0"/>
                <a:cs typeface="Times New Roman" panose="02020603050405020304" pitchFamily="18" charset="0"/>
              </a:rPr>
              <a:t>as</a:t>
            </a:r>
            <a:endParaRPr lang="en-US" sz="2400" dirty="0">
              <a:solidFill>
                <a:srgbClr val="00B050"/>
              </a:solidFill>
              <a:latin typeface="Times New Roman" panose="02020603050405020304" pitchFamily="18" charset="0"/>
              <a:cs typeface="Times New Roman" panose="02020603050405020304"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705282028"/>
              </p:ext>
            </p:extLst>
          </p:nvPr>
        </p:nvGraphicFramePr>
        <p:xfrm>
          <a:off x="3048000" y="3581400"/>
          <a:ext cx="2372783" cy="723900"/>
        </p:xfrm>
        <a:graphic>
          <a:graphicData uri="http://schemas.openxmlformats.org/presentationml/2006/ole">
            <mc:AlternateContent xmlns:mc="http://schemas.openxmlformats.org/markup-compatibility/2006">
              <mc:Choice xmlns:v="urn:schemas-microsoft-com:vml" Requires="v">
                <p:oleObj spid="_x0000_s152265" name="Equation" r:id="rId4" imgW="914400" imgH="279400" progId="Equation.DSMT4">
                  <p:embed/>
                </p:oleObj>
              </mc:Choice>
              <mc:Fallback>
                <p:oleObj name="Equation" r:id="rId4" imgW="914400" imgH="279400"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581400"/>
                        <a:ext cx="2372783" cy="723900"/>
                      </a:xfrm>
                      <a:prstGeom prst="rect">
                        <a:avLst/>
                      </a:prstGeom>
                      <a:noFill/>
                    </p:spPr>
                  </p:pic>
                </p:oleObj>
              </mc:Fallback>
            </mc:AlternateContent>
          </a:graphicData>
        </a:graphic>
      </p:graphicFrame>
      <p:sp>
        <p:nvSpPr>
          <p:cNvPr id="30" name="Rectangle 29"/>
          <p:cNvSpPr/>
          <p:nvPr/>
        </p:nvSpPr>
        <p:spPr>
          <a:xfrm>
            <a:off x="121257" y="4178941"/>
            <a:ext cx="8823960" cy="446276"/>
          </a:xfrm>
          <a:prstGeom prst="rect">
            <a:avLst/>
          </a:prstGeom>
        </p:spPr>
        <p:txBody>
          <a:bodyPr wrap="square">
            <a:spAutoFit/>
          </a:bodyPr>
          <a:lstStyle/>
          <a:p>
            <a:r>
              <a:rPr lang="en-US" sz="2300" dirty="0">
                <a:solidFill>
                  <a:srgbClr val="00B050"/>
                </a:solidFill>
                <a:latin typeface="Times New Roman" panose="02020603050405020304" pitchFamily="18" charset="0"/>
                <a:cs typeface="Times New Roman" panose="02020603050405020304" pitchFamily="18" charset="0"/>
              </a:rPr>
              <a:t>and the </a:t>
            </a:r>
            <a:r>
              <a:rPr lang="en-US" sz="2300" dirty="0">
                <a:solidFill>
                  <a:srgbClr val="FF0000"/>
                </a:solidFill>
                <a:latin typeface="Times New Roman" panose="02020603050405020304" pitchFamily="18" charset="0"/>
                <a:cs typeface="Times New Roman" panose="02020603050405020304" pitchFamily="18" charset="0"/>
              </a:rPr>
              <a:t>first</a:t>
            </a:r>
            <a:r>
              <a:rPr lang="en-US" sz="2300" dirty="0">
                <a:solidFill>
                  <a:srgbClr val="00B050"/>
                </a:solidFill>
                <a:latin typeface="Times New Roman" panose="02020603050405020304" pitchFamily="18" charset="0"/>
                <a:cs typeface="Times New Roman" panose="02020603050405020304" pitchFamily="18" charset="0"/>
              </a:rPr>
              <a:t> measurement of the </a:t>
            </a:r>
            <a:r>
              <a:rPr lang="en-US" sz="2300" u="sng" dirty="0">
                <a:solidFill>
                  <a:srgbClr val="00B050"/>
                </a:solidFill>
                <a:latin typeface="Times New Roman" panose="02020603050405020304" pitchFamily="18" charset="0"/>
                <a:cs typeface="Times New Roman" panose="02020603050405020304" pitchFamily="18" charset="0"/>
              </a:rPr>
              <a:t>S-wave </a:t>
            </a:r>
            <a:r>
              <a:rPr lang="en-US" sz="2300" u="sng" dirty="0" err="1">
                <a:solidFill>
                  <a:srgbClr val="00B050"/>
                </a:solidFill>
                <a:latin typeface="Times New Roman" panose="02020603050405020304" pitchFamily="18" charset="0"/>
                <a:cs typeface="Times New Roman" panose="02020603050405020304" pitchFamily="18" charset="0"/>
              </a:rPr>
              <a:t>isospin</a:t>
            </a:r>
            <a:r>
              <a:rPr lang="en-US" sz="2300" u="sng" dirty="0">
                <a:solidFill>
                  <a:srgbClr val="00B050"/>
                </a:solidFill>
                <a:latin typeface="Times New Roman" panose="02020603050405020304" pitchFamily="18" charset="0"/>
                <a:cs typeface="Times New Roman" panose="02020603050405020304" pitchFamily="18" charset="0"/>
              </a:rPr>
              <a:t>-odd πK scattering length</a:t>
            </a:r>
            <a:endParaRPr lang="en-US" sz="2300" dirty="0">
              <a:solidFill>
                <a:srgbClr val="00B050"/>
              </a:solidFill>
              <a:latin typeface="Times New Roman" panose="02020603050405020304" pitchFamily="18" charset="0"/>
              <a:cs typeface="Times New Roman" panose="02020603050405020304"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312839404"/>
              </p:ext>
            </p:extLst>
          </p:nvPr>
        </p:nvGraphicFramePr>
        <p:xfrm>
          <a:off x="2286000" y="4648200"/>
          <a:ext cx="5084064" cy="948519"/>
        </p:xfrm>
        <a:graphic>
          <a:graphicData uri="http://schemas.openxmlformats.org/presentationml/2006/ole">
            <mc:AlternateContent xmlns:mc="http://schemas.openxmlformats.org/markup-compatibility/2006">
              <mc:Choice xmlns:v="urn:schemas-microsoft-com:vml" Requires="v">
                <p:oleObj spid="_x0000_s152266" name="Equation" r:id="rId6" imgW="2120900" imgH="393700" progId="Equation.DSMT4">
                  <p:embed/>
                </p:oleObj>
              </mc:Choice>
              <mc:Fallback>
                <p:oleObj name="Equation" r:id="rId6" imgW="2120900" imgH="393700" progId="Equation.DSMT4">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648200"/>
                        <a:ext cx="5084064" cy="948519"/>
                      </a:xfrm>
                      <a:prstGeom prst="rect">
                        <a:avLst/>
                      </a:prstGeom>
                      <a:noFill/>
                    </p:spPr>
                  </p:pic>
                </p:oleObj>
              </mc:Fallback>
            </mc:AlternateContent>
          </a:graphicData>
        </a:graphic>
      </p:graphicFrame>
      <p:sp>
        <p:nvSpPr>
          <p:cNvPr id="35" name="Rectangle 34"/>
          <p:cNvSpPr/>
          <p:nvPr/>
        </p:nvSpPr>
        <p:spPr>
          <a:xfrm>
            <a:off x="203421" y="5596719"/>
            <a:ext cx="8915400" cy="830997"/>
          </a:xfrm>
          <a:prstGeom prst="rect">
            <a:avLst/>
          </a:prstGeom>
        </p:spPr>
        <p:txBody>
          <a:bodyPr wrap="square">
            <a:spAutoFit/>
          </a:bodyPr>
          <a:lstStyle/>
          <a:p>
            <a:r>
              <a:rPr lang="en-US" sz="2400" dirty="0">
                <a:solidFill>
                  <a:srgbClr val="00B050"/>
                </a:solidFill>
                <a:latin typeface="Times New Roman" panose="02020603050405020304" pitchFamily="18" charset="0"/>
                <a:cs typeface="Times New Roman" panose="02020603050405020304" pitchFamily="18" charset="0"/>
              </a:rPr>
              <a:t>The </a:t>
            </a:r>
            <a:r>
              <a:rPr lang="en-US" sz="2400" dirty="0" smtClean="0">
                <a:solidFill>
                  <a:srgbClr val="00B050"/>
                </a:solidFill>
                <a:latin typeface="Times New Roman" panose="02020603050405020304" pitchFamily="18" charset="0"/>
                <a:cs typeface="Times New Roman" panose="02020603050405020304" pitchFamily="18" charset="0"/>
              </a:rPr>
              <a:t>result was </a:t>
            </a:r>
            <a:r>
              <a:rPr lang="en-US" sz="2400" dirty="0">
                <a:solidFill>
                  <a:srgbClr val="00B050"/>
                </a:solidFill>
                <a:latin typeface="Times New Roman" panose="02020603050405020304" pitchFamily="18" charset="0"/>
                <a:cs typeface="Times New Roman" panose="02020603050405020304" pitchFamily="18" charset="0"/>
              </a:rPr>
              <a:t>obtained using 2/3 of the existing statistics with low and medium background in the scintillation fiber detector.</a:t>
            </a:r>
          </a:p>
        </p:txBody>
      </p:sp>
      <p:sp>
        <p:nvSpPr>
          <p:cNvPr id="36" name="Rectangle 13"/>
          <p:cNvSpPr>
            <a:spLocks noChangeArrowheads="1"/>
          </p:cNvSpPr>
          <p:nvPr/>
        </p:nvSpPr>
        <p:spPr bwMode="auto">
          <a:xfrm>
            <a:off x="3175" y="-20638"/>
            <a:ext cx="9140825" cy="633197"/>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38" name="WordArt 98"/>
          <p:cNvSpPr>
            <a:spLocks noChangeArrowheads="1" noChangeShapeType="1" noTextEdit="1"/>
          </p:cNvSpPr>
          <p:nvPr/>
        </p:nvSpPr>
        <p:spPr bwMode="auto">
          <a:xfrm>
            <a:off x="1969440" y="54821"/>
            <a:ext cx="5105400" cy="457200"/>
          </a:xfrm>
          <a:prstGeom prst="rect">
            <a:avLst/>
          </a:prstGeom>
        </p:spPr>
        <p:txBody>
          <a:bodyPr wrap="none" fromWordArt="1">
            <a:prstTxWarp prst="textPlain">
              <a:avLst>
                <a:gd name="adj" fmla="val 50000"/>
              </a:avLst>
            </a:prstTxWarp>
          </a:bodyPr>
          <a:lstStyle/>
          <a:p>
            <a:pPr algn="ctr">
              <a:defRPr/>
            </a:pPr>
            <a:r>
              <a:rPr lang="en-US" sz="3600"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l-GR"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4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34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GB" sz="3400" i="1" baseline="50000" dirty="0" smtClean="0">
                <a:latin typeface="Times New Roman" panose="02020603050405020304" pitchFamily="18" charset="0"/>
                <a:cs typeface="Times New Roman" panose="02020603050405020304" pitchFamily="18" charset="0"/>
              </a:rPr>
              <a:t>–</a:t>
            </a:r>
            <a:r>
              <a:rPr lang="en-US"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and </a:t>
            </a:r>
            <a:r>
              <a:rPr lang="el-GR"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GB" sz="3400" i="1" baseline="30000" dirty="0">
                <a:latin typeface="Times New Roman" panose="02020603050405020304" pitchFamily="18" charset="0"/>
                <a:cs typeface="Times New Roman" panose="02020603050405020304" pitchFamily="18" charset="0"/>
              </a:rPr>
              <a:t>–</a:t>
            </a:r>
            <a:r>
              <a:rPr lang="en-US"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34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400" i="1" kern="10" baseline="5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4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atoms</a:t>
            </a:r>
          </a:p>
        </p:txBody>
      </p:sp>
      <p:sp>
        <p:nvSpPr>
          <p:cNvPr id="39" name="Rectangle 38"/>
          <p:cNvSpPr/>
          <p:nvPr/>
        </p:nvSpPr>
        <p:spPr>
          <a:xfrm>
            <a:off x="106680" y="3048000"/>
            <a:ext cx="8945880" cy="830997"/>
          </a:xfrm>
          <a:prstGeom prst="rect">
            <a:avLst/>
          </a:prstGeom>
        </p:spPr>
        <p:txBody>
          <a:bodyPr wrap="square">
            <a:spAutoFit/>
          </a:bodyPr>
          <a:lstStyle/>
          <a:p>
            <a:r>
              <a:rPr lang="en-US" alt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Based on these results, the </a:t>
            </a:r>
            <a:r>
              <a:rPr lang="en-US" altLang="en-US" sz="2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first</a:t>
            </a:r>
            <a:r>
              <a:rPr lang="en-US" altLang="en-US" sz="2400"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measurement of the </a:t>
            </a:r>
            <a:r>
              <a:rPr lang="en-US" altLang="en-US" sz="2400" u="sng"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πK atom lifetime</a:t>
            </a:r>
            <a:r>
              <a:rPr lang="en-US" alt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has been deduced</a:t>
            </a:r>
            <a:endParaRPr lang="en-US" sz="2400" dirty="0">
              <a:solidFill>
                <a:srgbClr val="00B050"/>
              </a:solidFill>
            </a:endParaRPr>
          </a:p>
        </p:txBody>
      </p:sp>
      <p:sp>
        <p:nvSpPr>
          <p:cNvPr id="40" name="Rectangle 39"/>
          <p:cNvSpPr/>
          <p:nvPr/>
        </p:nvSpPr>
        <p:spPr>
          <a:xfrm>
            <a:off x="2286000" y="2210901"/>
            <a:ext cx="5486400" cy="830997"/>
          </a:xfrm>
          <a:prstGeom prst="rect">
            <a:avLst/>
          </a:prstGeom>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178±49</a:t>
            </a: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(3.6σ)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πK atomic pairs as well as </a:t>
            </a:r>
          </a:p>
          <a:p>
            <a:r>
              <a:rPr lang="en-US" sz="2400" b="1" dirty="0">
                <a:solidFill>
                  <a:srgbClr val="00B050"/>
                </a:solidFill>
                <a:latin typeface="Times New Roman" panose="02020603050405020304" pitchFamily="18" charset="0"/>
                <a:cs typeface="Times New Roman" panose="02020603050405020304" pitchFamily="18" charset="0"/>
              </a:rPr>
              <a:t>653±42</a:t>
            </a:r>
            <a:r>
              <a:rPr lang="en-US" sz="2400" dirty="0">
                <a:solidFill>
                  <a:srgbClr val="00B050"/>
                </a:solidFill>
                <a:latin typeface="Times New Roman" panose="02020603050405020304" pitchFamily="18" charset="0"/>
                <a:cs typeface="Times New Roman" panose="02020603050405020304" pitchFamily="18" charset="0"/>
              </a:rPr>
              <a:t> produced πK atoms</a:t>
            </a:r>
            <a:r>
              <a:rPr lang="en-US" altLang="en-US" sz="2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400" dirty="0">
              <a:solidFill>
                <a:srgbClr val="00B050"/>
              </a:solidFill>
              <a:latin typeface="Times New Roman" panose="02020603050405020304" pitchFamily="18" charset="0"/>
              <a:cs typeface="Times New Roman" panose="02020603050405020304" pitchFamily="18" charset="0"/>
            </a:endParaRPr>
          </a:p>
        </p:txBody>
      </p:sp>
      <p:sp>
        <p:nvSpPr>
          <p:cNvPr id="11"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2"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18</a:t>
            </a:fld>
            <a:endParaRPr lang="ru-RU" dirty="0"/>
          </a:p>
        </p:txBody>
      </p:sp>
    </p:spTree>
    <p:extLst>
      <p:ext uri="{BB962C8B-B14F-4D97-AF65-F5344CB8AC3E}">
        <p14:creationId xmlns:p14="http://schemas.microsoft.com/office/powerpoint/2010/main" val="38327431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1227" t="15281" r="13653" b="20884"/>
          <a:stretch/>
        </p:blipFill>
        <p:spPr bwMode="auto">
          <a:xfrm>
            <a:off x="297842" y="1176196"/>
            <a:ext cx="4171489" cy="465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331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633" t="16407" r="14529" b="21406"/>
          <a:stretch/>
        </p:blipFill>
        <p:spPr bwMode="auto">
          <a:xfrm>
            <a:off x="4469331" y="1219200"/>
            <a:ext cx="4324507" cy="458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9" name="Rectangle 13"/>
          <p:cNvSpPr>
            <a:spLocks noChangeArrowheads="1"/>
          </p:cNvSpPr>
          <p:nvPr/>
        </p:nvSpPr>
        <p:spPr bwMode="auto">
          <a:xfrm>
            <a:off x="0" y="-12964"/>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3314" name="Rectangle 1"/>
          <p:cNvSpPr>
            <a:spLocks/>
          </p:cNvSpPr>
          <p:nvPr/>
        </p:nvSpPr>
        <p:spPr bwMode="auto">
          <a:xfrm>
            <a:off x="297842" y="685800"/>
            <a:ext cx="8495996" cy="355600"/>
          </a:xfrm>
          <a:prstGeom prst="rect">
            <a:avLst/>
          </a:prstGeom>
          <a:solidFill>
            <a:srgbClr val="98B7FE"/>
          </a:solidFill>
          <a:ln w="9525">
            <a:solidFill>
              <a:srgbClr val="98B7FE"/>
            </a:solidFill>
            <a:miter lim="800000"/>
            <a:headEnd/>
            <a:tailEnd/>
          </a:ln>
        </p:spPr>
        <p:txBody>
          <a:bodyPr lIns="0" tIns="0" rIns="40639" bIns="0"/>
          <a:lstStyle>
            <a:lvl1pPr marL="39688" eaLnBrk="0" hangingPunct="0">
              <a:defRPr sz="2400">
                <a:solidFill>
                  <a:srgbClr val="000000"/>
                </a:solidFill>
                <a:latin typeface="Times New Roman Bold" charset="0"/>
                <a:ea typeface="ヒラギノ明朝 ProN W6" charset="0"/>
                <a:cs typeface="ヒラギノ明朝 ProN W6" charset="0"/>
                <a:sym typeface="Times New Roman Bold" charset="0"/>
              </a:defRPr>
            </a:lvl1pPr>
            <a:lvl2pPr marL="742950" indent="-285750" eaLnBrk="0" hangingPunct="0">
              <a:defRPr sz="2400">
                <a:solidFill>
                  <a:srgbClr val="000000"/>
                </a:solidFill>
                <a:latin typeface="Times New Roman Bold" charset="0"/>
                <a:ea typeface="ヒラギノ明朝 ProN W6" charset="0"/>
                <a:cs typeface="ヒラギノ明朝 ProN W6" charset="0"/>
                <a:sym typeface="Times New Roman Bold" charset="0"/>
              </a:defRPr>
            </a:lvl2pPr>
            <a:lvl3pPr marL="1143000" indent="-228600" eaLnBrk="0" hangingPunct="0">
              <a:defRPr sz="2400">
                <a:solidFill>
                  <a:srgbClr val="000000"/>
                </a:solidFill>
                <a:latin typeface="Times New Roman Bold" charset="0"/>
                <a:ea typeface="ヒラギノ明朝 ProN W6" charset="0"/>
                <a:cs typeface="ヒラギノ明朝 ProN W6" charset="0"/>
                <a:sym typeface="Times New Roman Bold" charset="0"/>
              </a:defRPr>
            </a:lvl3pPr>
            <a:lvl4pPr marL="1600200" indent="-228600" eaLnBrk="0" hangingPunct="0">
              <a:defRPr sz="2400">
                <a:solidFill>
                  <a:srgbClr val="000000"/>
                </a:solidFill>
                <a:latin typeface="Times New Roman Bold" charset="0"/>
                <a:ea typeface="ヒラギノ明朝 ProN W6" charset="0"/>
                <a:cs typeface="ヒラギノ明朝 ProN W6" charset="0"/>
                <a:sym typeface="Times New Roman Bold" charset="0"/>
              </a:defRPr>
            </a:lvl4pPr>
            <a:lvl5pPr marL="2057400" indent="-228600" eaLnBrk="0" hangingPunct="0">
              <a:defRPr sz="2400">
                <a:solidFill>
                  <a:srgbClr val="000000"/>
                </a:solidFill>
                <a:latin typeface="Times New Roman Bold" charset="0"/>
                <a:ea typeface="ヒラギノ明朝 ProN W6" charset="0"/>
                <a:cs typeface="ヒラギノ明朝 ProN W6" charset="0"/>
                <a:sym typeface="Times New Roman Bold" charset="0"/>
              </a:defRPr>
            </a:lvl5pPr>
            <a:lvl6pPr marL="25146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6pPr>
            <a:lvl7pPr marL="29718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7pPr>
            <a:lvl8pPr marL="34290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8pPr>
            <a:lvl9pPr marL="38862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9pPr>
          </a:lstStyle>
          <a:p>
            <a:pPr algn="ctr" eaLnBrk="1" hangingPunct="1"/>
            <a:r>
              <a:rPr lang="en-US" altLang="en-US" sz="1900" b="1" dirty="0">
                <a:solidFill>
                  <a:srgbClr val="340047"/>
                </a:solidFill>
                <a:latin typeface="Times New Roman" pitchFamily="18" charset="0"/>
                <a:cs typeface="Times New Roman" pitchFamily="18" charset="0"/>
                <a:sym typeface="Courier" charset="0"/>
              </a:rPr>
              <a:t>Run 2008-2010, statistics with low and medium background (2/3 of all statistics). </a:t>
            </a:r>
          </a:p>
        </p:txBody>
      </p:sp>
      <p:sp>
        <p:nvSpPr>
          <p:cNvPr id="13315" name="Rectangle 2"/>
          <p:cNvSpPr>
            <a:spLocks/>
          </p:cNvSpPr>
          <p:nvPr/>
        </p:nvSpPr>
        <p:spPr bwMode="auto">
          <a:xfrm>
            <a:off x="533400" y="5834962"/>
            <a:ext cx="3657600" cy="521388"/>
          </a:xfrm>
          <a:prstGeom prst="rect">
            <a:avLst/>
          </a:prstGeom>
          <a:solidFill>
            <a:srgbClr val="98B7FE"/>
          </a:solidFill>
          <a:ln w="9525">
            <a:solidFill>
              <a:srgbClr val="98B7FE"/>
            </a:solidFill>
            <a:miter lim="800000"/>
            <a:headEnd/>
            <a:tailEnd/>
          </a:ln>
        </p:spPr>
        <p:txBody>
          <a:bodyPr lIns="0" tIns="0" rIns="40639" bIns="0"/>
          <a:lstStyle>
            <a:lvl1pPr marL="39688" eaLnBrk="0" hangingPunct="0">
              <a:defRPr sz="2400">
                <a:solidFill>
                  <a:srgbClr val="000000"/>
                </a:solidFill>
                <a:latin typeface="Times New Roman Bold" charset="0"/>
                <a:ea typeface="ヒラギノ明朝 ProN W6" charset="0"/>
                <a:cs typeface="ヒラギノ明朝 ProN W6" charset="0"/>
                <a:sym typeface="Times New Roman Bold" charset="0"/>
              </a:defRPr>
            </a:lvl1pPr>
            <a:lvl2pPr marL="742950" indent="-285750" eaLnBrk="0" hangingPunct="0">
              <a:defRPr sz="2400">
                <a:solidFill>
                  <a:srgbClr val="000000"/>
                </a:solidFill>
                <a:latin typeface="Times New Roman Bold" charset="0"/>
                <a:ea typeface="ヒラギノ明朝 ProN W6" charset="0"/>
                <a:cs typeface="ヒラギノ明朝 ProN W6" charset="0"/>
                <a:sym typeface="Times New Roman Bold" charset="0"/>
              </a:defRPr>
            </a:lvl2pPr>
            <a:lvl3pPr marL="1143000" indent="-228600" eaLnBrk="0" hangingPunct="0">
              <a:defRPr sz="2400">
                <a:solidFill>
                  <a:srgbClr val="000000"/>
                </a:solidFill>
                <a:latin typeface="Times New Roman Bold" charset="0"/>
                <a:ea typeface="ヒラギノ明朝 ProN W6" charset="0"/>
                <a:cs typeface="ヒラギノ明朝 ProN W6" charset="0"/>
                <a:sym typeface="Times New Roman Bold" charset="0"/>
              </a:defRPr>
            </a:lvl3pPr>
            <a:lvl4pPr marL="1600200" indent="-228600" eaLnBrk="0" hangingPunct="0">
              <a:defRPr sz="2400">
                <a:solidFill>
                  <a:srgbClr val="000000"/>
                </a:solidFill>
                <a:latin typeface="Times New Roman Bold" charset="0"/>
                <a:ea typeface="ヒラギノ明朝 ProN W6" charset="0"/>
                <a:cs typeface="ヒラギノ明朝 ProN W6" charset="0"/>
                <a:sym typeface="Times New Roman Bold" charset="0"/>
              </a:defRPr>
            </a:lvl4pPr>
            <a:lvl5pPr marL="2057400" indent="-228600" eaLnBrk="0" hangingPunct="0">
              <a:defRPr sz="2400">
                <a:solidFill>
                  <a:srgbClr val="000000"/>
                </a:solidFill>
                <a:latin typeface="Times New Roman Bold" charset="0"/>
                <a:ea typeface="ヒラギノ明朝 ProN W6" charset="0"/>
                <a:cs typeface="ヒラギノ明朝 ProN W6" charset="0"/>
                <a:sym typeface="Times New Roman Bold" charset="0"/>
              </a:defRPr>
            </a:lvl5pPr>
            <a:lvl6pPr marL="25146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6pPr>
            <a:lvl7pPr marL="29718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7pPr>
            <a:lvl8pPr marL="34290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8pPr>
            <a:lvl9pPr marL="38862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9pPr>
          </a:lstStyle>
          <a:p>
            <a:pPr algn="ctr" eaLnBrk="1" hangingPunct="1"/>
            <a:r>
              <a:rPr lang="en-US" altLang="en-US" sz="1600" b="1" dirty="0">
                <a:solidFill>
                  <a:srgbClr val="340047"/>
                </a:solidFill>
                <a:latin typeface="Times New Roman" pitchFamily="18" charset="0"/>
                <a:cs typeface="Times New Roman" pitchFamily="18" charset="0"/>
                <a:sym typeface="Courier" charset="0"/>
              </a:rPr>
              <a:t>|Q</a:t>
            </a:r>
            <a:r>
              <a:rPr lang="en-US" altLang="en-US" sz="1600" b="1" baseline="-27000" dirty="0">
                <a:solidFill>
                  <a:srgbClr val="340047"/>
                </a:solidFill>
                <a:latin typeface="Times New Roman" pitchFamily="18" charset="0"/>
                <a:cs typeface="Times New Roman" pitchFamily="18" charset="0"/>
                <a:sym typeface="Courier" charset="0"/>
              </a:rPr>
              <a:t>L</a:t>
            </a:r>
            <a:r>
              <a:rPr lang="en-US" altLang="en-US" sz="1600" b="1" dirty="0">
                <a:solidFill>
                  <a:srgbClr val="340047"/>
                </a:solidFill>
                <a:latin typeface="Times New Roman" pitchFamily="18" charset="0"/>
                <a:cs typeface="Times New Roman" pitchFamily="18" charset="0"/>
                <a:sym typeface="Courier" charset="0"/>
              </a:rPr>
              <a:t>| distribution</a:t>
            </a:r>
          </a:p>
          <a:p>
            <a:pPr algn="ctr" eaLnBrk="1" hangingPunct="1"/>
            <a:r>
              <a:rPr lang="en-US" altLang="en-US" sz="1600" b="1" dirty="0">
                <a:solidFill>
                  <a:srgbClr val="340047"/>
                </a:solidFill>
                <a:latin typeface="Times New Roman" pitchFamily="18" charset="0"/>
                <a:cs typeface="Times New Roman" pitchFamily="18" charset="0"/>
                <a:sym typeface="Courier" charset="0"/>
              </a:rPr>
              <a:t>analysis on |Q</a:t>
            </a:r>
            <a:r>
              <a:rPr lang="en-US" altLang="en-US" sz="1600" b="1" baseline="-27000" dirty="0">
                <a:solidFill>
                  <a:srgbClr val="340047"/>
                </a:solidFill>
                <a:latin typeface="Times New Roman" pitchFamily="18" charset="0"/>
                <a:cs typeface="Times New Roman" pitchFamily="18" charset="0"/>
                <a:sym typeface="Courier" charset="0"/>
              </a:rPr>
              <a:t>L</a:t>
            </a:r>
            <a:r>
              <a:rPr lang="en-US" altLang="en-US" sz="1600" b="1" dirty="0">
                <a:solidFill>
                  <a:srgbClr val="340047"/>
                </a:solidFill>
                <a:latin typeface="Times New Roman" pitchFamily="18" charset="0"/>
                <a:cs typeface="Times New Roman" pitchFamily="18" charset="0"/>
                <a:sym typeface="Courier" charset="0"/>
              </a:rPr>
              <a:t>| for Q</a:t>
            </a:r>
            <a:r>
              <a:rPr lang="en-US" altLang="en-US" sz="1600" b="1" baseline="-27000" dirty="0">
                <a:solidFill>
                  <a:srgbClr val="340047"/>
                </a:solidFill>
                <a:latin typeface="Times New Roman" pitchFamily="18" charset="0"/>
                <a:cs typeface="Times New Roman" pitchFamily="18" charset="0"/>
                <a:sym typeface="Courier" charset="0"/>
              </a:rPr>
              <a:t>T </a:t>
            </a:r>
            <a:r>
              <a:rPr lang="en-US" altLang="en-US" sz="1600" b="1" dirty="0">
                <a:solidFill>
                  <a:srgbClr val="340047"/>
                </a:solidFill>
                <a:latin typeface="Times New Roman" pitchFamily="18" charset="0"/>
                <a:cs typeface="Times New Roman" pitchFamily="18" charset="0"/>
                <a:sym typeface="Courier" charset="0"/>
              </a:rPr>
              <a:t>&lt; 4 MeV/c</a:t>
            </a:r>
          </a:p>
        </p:txBody>
      </p:sp>
      <p:sp>
        <p:nvSpPr>
          <p:cNvPr id="13316" name="Rectangle 3"/>
          <p:cNvSpPr>
            <a:spLocks/>
          </p:cNvSpPr>
          <p:nvPr/>
        </p:nvSpPr>
        <p:spPr bwMode="auto">
          <a:xfrm>
            <a:off x="4724401" y="5834962"/>
            <a:ext cx="3886200" cy="521388"/>
          </a:xfrm>
          <a:prstGeom prst="rect">
            <a:avLst/>
          </a:prstGeom>
          <a:solidFill>
            <a:srgbClr val="98B7FE"/>
          </a:solidFill>
          <a:ln w="9525">
            <a:solidFill>
              <a:srgbClr val="98B7FE"/>
            </a:solidFill>
            <a:miter lim="800000"/>
            <a:headEnd/>
            <a:tailEnd/>
          </a:ln>
        </p:spPr>
        <p:txBody>
          <a:bodyPr lIns="0" tIns="0" rIns="40639" bIns="0"/>
          <a:lstStyle>
            <a:lvl1pPr marL="39688" eaLnBrk="0" hangingPunct="0">
              <a:defRPr sz="2400">
                <a:solidFill>
                  <a:srgbClr val="000000"/>
                </a:solidFill>
                <a:latin typeface="Times New Roman Bold" charset="0"/>
                <a:ea typeface="ヒラギノ明朝 ProN W6" charset="0"/>
                <a:cs typeface="ヒラギノ明朝 ProN W6" charset="0"/>
                <a:sym typeface="Times New Roman Bold" charset="0"/>
              </a:defRPr>
            </a:lvl1pPr>
            <a:lvl2pPr marL="742950" indent="-285750" eaLnBrk="0" hangingPunct="0">
              <a:defRPr sz="2400">
                <a:solidFill>
                  <a:srgbClr val="000000"/>
                </a:solidFill>
                <a:latin typeface="Times New Roman Bold" charset="0"/>
                <a:ea typeface="ヒラギノ明朝 ProN W6" charset="0"/>
                <a:cs typeface="ヒラギノ明朝 ProN W6" charset="0"/>
                <a:sym typeface="Times New Roman Bold" charset="0"/>
              </a:defRPr>
            </a:lvl2pPr>
            <a:lvl3pPr marL="1143000" indent="-228600" eaLnBrk="0" hangingPunct="0">
              <a:defRPr sz="2400">
                <a:solidFill>
                  <a:srgbClr val="000000"/>
                </a:solidFill>
                <a:latin typeface="Times New Roman Bold" charset="0"/>
                <a:ea typeface="ヒラギノ明朝 ProN W6" charset="0"/>
                <a:cs typeface="ヒラギノ明朝 ProN W6" charset="0"/>
                <a:sym typeface="Times New Roman Bold" charset="0"/>
              </a:defRPr>
            </a:lvl3pPr>
            <a:lvl4pPr marL="1600200" indent="-228600" eaLnBrk="0" hangingPunct="0">
              <a:defRPr sz="2400">
                <a:solidFill>
                  <a:srgbClr val="000000"/>
                </a:solidFill>
                <a:latin typeface="Times New Roman Bold" charset="0"/>
                <a:ea typeface="ヒラギノ明朝 ProN W6" charset="0"/>
                <a:cs typeface="ヒラギノ明朝 ProN W6" charset="0"/>
                <a:sym typeface="Times New Roman Bold" charset="0"/>
              </a:defRPr>
            </a:lvl4pPr>
            <a:lvl5pPr marL="2057400" indent="-228600" eaLnBrk="0" hangingPunct="0">
              <a:defRPr sz="2400">
                <a:solidFill>
                  <a:srgbClr val="000000"/>
                </a:solidFill>
                <a:latin typeface="Times New Roman Bold" charset="0"/>
                <a:ea typeface="ヒラギノ明朝 ProN W6" charset="0"/>
                <a:cs typeface="ヒラギノ明朝 ProN W6" charset="0"/>
                <a:sym typeface="Times New Roman Bold" charset="0"/>
              </a:defRPr>
            </a:lvl5pPr>
            <a:lvl6pPr marL="25146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6pPr>
            <a:lvl7pPr marL="29718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7pPr>
            <a:lvl8pPr marL="34290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8pPr>
            <a:lvl9pPr marL="3886200" indent="-228600" eaLnBrk="0" fontAlgn="base" hangingPunct="0">
              <a:spcBef>
                <a:spcPct val="0"/>
              </a:spcBef>
              <a:spcAft>
                <a:spcPct val="0"/>
              </a:spcAft>
              <a:defRPr sz="2400">
                <a:solidFill>
                  <a:srgbClr val="000000"/>
                </a:solidFill>
                <a:latin typeface="Times New Roman Bold" charset="0"/>
                <a:ea typeface="ヒラギノ明朝 ProN W6" charset="0"/>
                <a:cs typeface="ヒラギノ明朝 ProN W6" charset="0"/>
                <a:sym typeface="Times New Roman Bold" charset="0"/>
              </a:defRPr>
            </a:lvl9pPr>
          </a:lstStyle>
          <a:p>
            <a:pPr algn="ctr" eaLnBrk="1" hangingPunct="1"/>
            <a:r>
              <a:rPr lang="en-US" altLang="en-US" sz="1600" b="1" dirty="0">
                <a:solidFill>
                  <a:srgbClr val="340047"/>
                </a:solidFill>
                <a:latin typeface="Times New Roman" pitchFamily="18" charset="0"/>
                <a:cs typeface="Times New Roman" pitchFamily="18" charset="0"/>
                <a:sym typeface="Courier" charset="0"/>
              </a:rPr>
              <a:t>|Q</a:t>
            </a:r>
            <a:r>
              <a:rPr lang="en-US" altLang="en-US" sz="1600" b="1" baseline="-29000" dirty="0">
                <a:solidFill>
                  <a:srgbClr val="340047"/>
                </a:solidFill>
                <a:latin typeface="Times New Roman" pitchFamily="18" charset="0"/>
                <a:cs typeface="Times New Roman" pitchFamily="18" charset="0"/>
                <a:sym typeface="Courier" charset="0"/>
              </a:rPr>
              <a:t>L</a:t>
            </a:r>
            <a:r>
              <a:rPr lang="en-US" altLang="en-US" sz="1600" b="1" dirty="0">
                <a:solidFill>
                  <a:srgbClr val="340047"/>
                </a:solidFill>
                <a:latin typeface="Times New Roman" pitchFamily="18" charset="0"/>
                <a:cs typeface="Times New Roman" pitchFamily="18" charset="0"/>
                <a:sym typeface="Courier" charset="0"/>
              </a:rPr>
              <a:t>| distribution</a:t>
            </a:r>
          </a:p>
          <a:p>
            <a:pPr algn="ctr" eaLnBrk="1" hangingPunct="1"/>
            <a:r>
              <a:rPr lang="en-US" altLang="en-US" sz="1600" b="1" dirty="0">
                <a:solidFill>
                  <a:srgbClr val="340047"/>
                </a:solidFill>
                <a:latin typeface="Times New Roman" pitchFamily="18" charset="0"/>
                <a:cs typeface="Times New Roman" pitchFamily="18" charset="0"/>
                <a:sym typeface="Courier" charset="0"/>
              </a:rPr>
              <a:t>analysis on |Q</a:t>
            </a:r>
            <a:r>
              <a:rPr lang="en-US" altLang="en-US" sz="1600" b="1" baseline="-29000" dirty="0">
                <a:solidFill>
                  <a:srgbClr val="340047"/>
                </a:solidFill>
                <a:latin typeface="Times New Roman" pitchFamily="18" charset="0"/>
                <a:cs typeface="Times New Roman" pitchFamily="18" charset="0"/>
                <a:sym typeface="Courier" charset="0"/>
              </a:rPr>
              <a:t>L</a:t>
            </a:r>
            <a:r>
              <a:rPr lang="en-US" altLang="en-US" sz="1600" b="1" dirty="0">
                <a:solidFill>
                  <a:srgbClr val="340047"/>
                </a:solidFill>
                <a:latin typeface="Times New Roman" pitchFamily="18" charset="0"/>
                <a:cs typeface="Times New Roman" pitchFamily="18" charset="0"/>
                <a:sym typeface="Courier" charset="0"/>
              </a:rPr>
              <a:t>| and Q</a:t>
            </a:r>
            <a:r>
              <a:rPr lang="en-US" altLang="en-US" sz="1600" b="1" baseline="-29000" dirty="0">
                <a:solidFill>
                  <a:srgbClr val="340047"/>
                </a:solidFill>
                <a:latin typeface="Times New Roman" pitchFamily="18" charset="0"/>
                <a:cs typeface="Times New Roman" pitchFamily="18" charset="0"/>
                <a:sym typeface="Courier" charset="0"/>
              </a:rPr>
              <a:t>T</a:t>
            </a:r>
            <a:r>
              <a:rPr lang="en-US" altLang="en-US" sz="1600" b="1" dirty="0">
                <a:solidFill>
                  <a:srgbClr val="340047"/>
                </a:solidFill>
                <a:latin typeface="Times New Roman" pitchFamily="18" charset="0"/>
                <a:cs typeface="Times New Roman" pitchFamily="18" charset="0"/>
                <a:sym typeface="Courier" charset="0"/>
              </a:rPr>
              <a:t> for</a:t>
            </a:r>
            <a:r>
              <a:rPr lang="en-US" altLang="en-US" sz="1600" b="1" baseline="-29000" dirty="0">
                <a:solidFill>
                  <a:srgbClr val="340047"/>
                </a:solidFill>
                <a:latin typeface="Times New Roman" pitchFamily="18" charset="0"/>
                <a:cs typeface="Times New Roman" pitchFamily="18" charset="0"/>
                <a:sym typeface="Courier" charset="0"/>
              </a:rPr>
              <a:t> </a:t>
            </a:r>
            <a:r>
              <a:rPr lang="en-US" altLang="en-US" sz="1600" b="1" dirty="0">
                <a:solidFill>
                  <a:srgbClr val="340047"/>
                </a:solidFill>
                <a:latin typeface="Times New Roman" pitchFamily="18" charset="0"/>
                <a:cs typeface="Times New Roman" pitchFamily="18" charset="0"/>
                <a:sym typeface="Courier" charset="0"/>
              </a:rPr>
              <a:t>Q</a:t>
            </a:r>
            <a:r>
              <a:rPr lang="en-US" altLang="en-US" sz="1600" b="1" baseline="-29000" dirty="0">
                <a:solidFill>
                  <a:srgbClr val="340047"/>
                </a:solidFill>
                <a:latin typeface="Times New Roman" pitchFamily="18" charset="0"/>
                <a:cs typeface="Times New Roman" pitchFamily="18" charset="0"/>
                <a:sym typeface="Courier" charset="0"/>
              </a:rPr>
              <a:t>T </a:t>
            </a:r>
            <a:r>
              <a:rPr lang="en-US" altLang="en-US" sz="1600" b="1" dirty="0">
                <a:solidFill>
                  <a:srgbClr val="340047"/>
                </a:solidFill>
                <a:latin typeface="Times New Roman" pitchFamily="18" charset="0"/>
                <a:cs typeface="Times New Roman" pitchFamily="18" charset="0"/>
                <a:sym typeface="Courier" charset="0"/>
              </a:rPr>
              <a:t>&lt; 4 MeV/c</a:t>
            </a:r>
          </a:p>
        </p:txBody>
      </p:sp>
      <p:sp>
        <p:nvSpPr>
          <p:cNvPr id="10"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1"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19</a:t>
            </a:fld>
            <a:endParaRPr lang="ru-RU" dirty="0"/>
          </a:p>
        </p:txBody>
      </p:sp>
      <p:sp>
        <p:nvSpPr>
          <p:cNvPr id="12" name="WordArt 98"/>
          <p:cNvSpPr>
            <a:spLocks noChangeArrowheads="1" noChangeShapeType="1" noTextEdit="1"/>
          </p:cNvSpPr>
          <p:nvPr/>
        </p:nvSpPr>
        <p:spPr bwMode="auto">
          <a:xfrm>
            <a:off x="1260629" y="8021"/>
            <a:ext cx="6747772" cy="457200"/>
          </a:xfrm>
          <a:prstGeom prst="rect">
            <a:avLst/>
          </a:prstGeom>
        </p:spPr>
        <p:txBody>
          <a:bodyPr wrap="none" fromWordArt="1">
            <a:prstTxWarp prst="textPlain">
              <a:avLst>
                <a:gd name="adj" fmla="val 50000"/>
              </a:avLst>
            </a:prstTxWarp>
          </a:bodyPr>
          <a:lstStyle/>
          <a:p>
            <a:pPr algn="ctr">
              <a:defRPr/>
            </a:pPr>
            <a:r>
              <a:rPr lang="en-US" sz="3600"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l-GR"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4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34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GB" sz="3400" i="1" baseline="50000" dirty="0" smtClean="0">
                <a:latin typeface="Times New Roman" panose="02020603050405020304" pitchFamily="18" charset="0"/>
                <a:cs typeface="Times New Roman" panose="02020603050405020304" pitchFamily="18" charset="0"/>
              </a:rPr>
              <a:t>–</a:t>
            </a:r>
            <a:r>
              <a:rPr lang="en-US"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and </a:t>
            </a:r>
            <a:r>
              <a:rPr lang="el-GR"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GB" sz="3400" i="1" baseline="30000" dirty="0">
                <a:latin typeface="Times New Roman" panose="02020603050405020304" pitchFamily="18" charset="0"/>
                <a:cs typeface="Times New Roman" panose="02020603050405020304" pitchFamily="18" charset="0"/>
              </a:rPr>
              <a:t>–</a:t>
            </a:r>
            <a:r>
              <a:rPr lang="en-US"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34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400" i="1" kern="10" baseline="5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4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 run 2008-2010</a:t>
            </a:r>
            <a:endParaRPr lang="en-US" sz="34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8664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35488" y="914400"/>
            <a:ext cx="4810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7171" name="Rectangle 3"/>
          <p:cNvSpPr>
            <a:spLocks noChangeArrowheads="1"/>
          </p:cNvSpPr>
          <p:nvPr/>
        </p:nvSpPr>
        <p:spPr bwMode="auto">
          <a:xfrm>
            <a:off x="619125" y="831850"/>
            <a:ext cx="3906838"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CERN</a:t>
            </a:r>
          </a:p>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i="1" dirty="0">
                <a:solidFill>
                  <a:srgbClr val="9900CC"/>
                </a:solidFill>
                <a:latin typeface="Times New Roman" charset="0"/>
                <a:ea typeface="ＭＳ Ｐゴシック" charset="0"/>
                <a:cs typeface="DejaVu LGC Sans" charset="0"/>
              </a:rPr>
              <a:t>                           Geneva, </a:t>
            </a:r>
            <a:r>
              <a:rPr lang="en-US" sz="1800" dirty="0">
                <a:solidFill>
                  <a:srgbClr val="9900CC"/>
                </a:solidFill>
                <a:latin typeface="Times New Roman" charset="0"/>
                <a:ea typeface="ＭＳ Ｐゴシック" charset="0"/>
                <a:cs typeface="DejaVu LGC Sans" charset="0"/>
              </a:rPr>
              <a:t>Switzerland</a:t>
            </a:r>
          </a:p>
        </p:txBody>
      </p:sp>
      <p:sp>
        <p:nvSpPr>
          <p:cNvPr id="7172" name="Rectangle 4"/>
          <p:cNvSpPr>
            <a:spLocks noChangeArrowheads="1"/>
          </p:cNvSpPr>
          <p:nvPr/>
        </p:nvSpPr>
        <p:spPr bwMode="auto">
          <a:xfrm>
            <a:off x="0" y="914400"/>
            <a:ext cx="4730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7173" name="Rectangle 5"/>
          <p:cNvSpPr>
            <a:spLocks noChangeArrowheads="1"/>
          </p:cNvSpPr>
          <p:nvPr/>
        </p:nvSpPr>
        <p:spPr bwMode="auto">
          <a:xfrm>
            <a:off x="4535488" y="5599113"/>
            <a:ext cx="4810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7174" name="Rectangle 6"/>
          <p:cNvSpPr>
            <a:spLocks noChangeArrowheads="1"/>
          </p:cNvSpPr>
          <p:nvPr/>
        </p:nvSpPr>
        <p:spPr bwMode="auto">
          <a:xfrm>
            <a:off x="636588" y="5416550"/>
            <a:ext cx="392112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Kyoto University</a:t>
            </a:r>
            <a:br>
              <a:rPr lang="en-US"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i="1" dirty="0">
                <a:solidFill>
                  <a:srgbClr val="9900CC"/>
                </a:solidFill>
                <a:latin typeface="Times New Roman" charset="0"/>
                <a:ea typeface="ＭＳ Ｐゴシック" charset="0"/>
                <a:cs typeface="DejaVu LGC Sans" charset="0"/>
              </a:rPr>
              <a:t>Kyoto, </a:t>
            </a:r>
            <a:r>
              <a:rPr lang="en-US" sz="1800" dirty="0">
                <a:solidFill>
                  <a:srgbClr val="000000"/>
                </a:solidFill>
                <a:latin typeface="Times New Roman" charset="0"/>
                <a:ea typeface="ＭＳ Ｐゴシック" charset="0"/>
                <a:cs typeface="DejaVu LGC Sans" charset="0"/>
              </a:rPr>
              <a:t> </a:t>
            </a:r>
            <a:r>
              <a:rPr lang="en-US" sz="1800" dirty="0">
                <a:solidFill>
                  <a:srgbClr val="9900CC"/>
                </a:solidFill>
                <a:latin typeface="Times New Roman" charset="0"/>
                <a:ea typeface="ＭＳ Ｐゴシック" charset="0"/>
                <a:cs typeface="DejaVu LGC Sans" charset="0"/>
              </a:rPr>
              <a:t>Japan</a:t>
            </a:r>
          </a:p>
        </p:txBody>
      </p:sp>
      <p:sp>
        <p:nvSpPr>
          <p:cNvPr id="7175" name="Rectangle 7"/>
          <p:cNvSpPr>
            <a:spLocks noChangeArrowheads="1"/>
          </p:cNvSpPr>
          <p:nvPr/>
        </p:nvSpPr>
        <p:spPr bwMode="auto">
          <a:xfrm>
            <a:off x="5016500" y="5235575"/>
            <a:ext cx="41275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Bern University </a:t>
            </a:r>
          </a:p>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                              </a:t>
            </a:r>
            <a:r>
              <a:rPr lang="en-US" sz="1800" i="1" dirty="0">
                <a:solidFill>
                  <a:srgbClr val="9900CC"/>
                </a:solidFill>
                <a:latin typeface="Times New Roman" charset="0"/>
                <a:ea typeface="ＭＳ Ｐゴシック" charset="0"/>
                <a:cs typeface="DejaVu LGC Sans" charset="0"/>
              </a:rPr>
              <a:t>Bern,</a:t>
            </a:r>
            <a:r>
              <a:rPr lang="en-US" sz="1800" dirty="0">
                <a:solidFill>
                  <a:srgbClr val="000000"/>
                </a:solidFill>
                <a:latin typeface="Times New Roman" charset="0"/>
                <a:ea typeface="ＭＳ Ｐゴシック" charset="0"/>
                <a:cs typeface="DejaVu LGC Sans" charset="0"/>
              </a:rPr>
              <a:t> </a:t>
            </a:r>
            <a:r>
              <a:rPr lang="en-US" sz="1800" dirty="0">
                <a:solidFill>
                  <a:srgbClr val="9900CC"/>
                </a:solidFill>
                <a:latin typeface="Times New Roman" charset="0"/>
                <a:ea typeface="ＭＳ Ｐゴシック" charset="0"/>
                <a:cs typeface="DejaVu LGC Sans" charset="0"/>
              </a:rPr>
              <a:t>Switzerland</a:t>
            </a:r>
          </a:p>
        </p:txBody>
      </p:sp>
      <p:sp>
        <p:nvSpPr>
          <p:cNvPr id="7176" name="Rectangle 8"/>
          <p:cNvSpPr>
            <a:spLocks noChangeArrowheads="1"/>
          </p:cNvSpPr>
          <p:nvPr/>
        </p:nvSpPr>
        <p:spPr bwMode="auto">
          <a:xfrm>
            <a:off x="4535488" y="5081588"/>
            <a:ext cx="4810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7177" name="Rectangle 9"/>
          <p:cNvSpPr>
            <a:spLocks noChangeArrowheads="1"/>
          </p:cNvSpPr>
          <p:nvPr/>
        </p:nvSpPr>
        <p:spPr bwMode="auto">
          <a:xfrm>
            <a:off x="644525" y="4802188"/>
            <a:ext cx="3894138"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KEK</a:t>
            </a:r>
            <a:br>
              <a:rPr lang="en-US"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i="1" dirty="0">
                <a:solidFill>
                  <a:srgbClr val="9900CC"/>
                </a:solidFill>
                <a:latin typeface="Times New Roman" charset="0"/>
                <a:ea typeface="ＭＳ Ｐゴシック" charset="0"/>
                <a:cs typeface="DejaVu LGC Sans" charset="0"/>
              </a:rPr>
              <a:t>Tsukuba</a:t>
            </a:r>
            <a:r>
              <a:rPr lang="en-US" sz="1800" dirty="0">
                <a:solidFill>
                  <a:srgbClr val="9900CC"/>
                </a:solidFill>
                <a:latin typeface="Times New Roman" charset="0"/>
                <a:ea typeface="ＭＳ Ｐゴシック" charset="0"/>
                <a:cs typeface="DejaVu LGC Sans" charset="0"/>
              </a:rPr>
              <a:t>, Japan</a:t>
            </a:r>
          </a:p>
        </p:txBody>
      </p:sp>
      <p:sp>
        <p:nvSpPr>
          <p:cNvPr id="7178" name="Rectangle 10"/>
          <p:cNvSpPr>
            <a:spLocks noChangeArrowheads="1"/>
          </p:cNvSpPr>
          <p:nvPr/>
        </p:nvSpPr>
        <p:spPr bwMode="auto">
          <a:xfrm>
            <a:off x="12700" y="4940300"/>
            <a:ext cx="4730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7179" name="Rectangle 11"/>
          <p:cNvSpPr>
            <a:spLocks noChangeArrowheads="1"/>
          </p:cNvSpPr>
          <p:nvPr/>
        </p:nvSpPr>
        <p:spPr bwMode="auto">
          <a:xfrm>
            <a:off x="4535488" y="4564063"/>
            <a:ext cx="4810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7180" name="Rectangle 12"/>
          <p:cNvSpPr>
            <a:spLocks noChangeArrowheads="1"/>
          </p:cNvSpPr>
          <p:nvPr/>
        </p:nvSpPr>
        <p:spPr bwMode="auto">
          <a:xfrm>
            <a:off x="0" y="4564063"/>
            <a:ext cx="4730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7181" name="Rectangle 13"/>
          <p:cNvSpPr>
            <a:spLocks noChangeArrowheads="1"/>
          </p:cNvSpPr>
          <p:nvPr/>
        </p:nvSpPr>
        <p:spPr bwMode="auto">
          <a:xfrm>
            <a:off x="5016500" y="4552950"/>
            <a:ext cx="41275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Santiago de </a:t>
            </a:r>
            <a:r>
              <a:rPr lang="en-US" sz="1800" dirty="0" err="1">
                <a:solidFill>
                  <a:srgbClr val="000000"/>
                </a:solidFill>
                <a:latin typeface="Times New Roman" charset="0"/>
                <a:ea typeface="ＭＳ Ｐゴシック" charset="0"/>
                <a:cs typeface="DejaVu LGC Sans" charset="0"/>
              </a:rPr>
              <a:t>Compostela</a:t>
            </a:r>
            <a:r>
              <a:rPr lang="en-US" sz="1800" dirty="0">
                <a:solidFill>
                  <a:srgbClr val="000000"/>
                </a:solidFill>
                <a:latin typeface="Times New Roman" charset="0"/>
                <a:ea typeface="ＭＳ Ｐゴシック" charset="0"/>
                <a:cs typeface="DejaVu LGC Sans" charset="0"/>
              </a:rPr>
              <a:t> University</a:t>
            </a:r>
            <a:br>
              <a:rPr lang="en-US"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i="1" dirty="0">
                <a:solidFill>
                  <a:srgbClr val="9900CC"/>
                </a:solidFill>
                <a:latin typeface="Times New Roman" charset="0"/>
                <a:ea typeface="ＭＳ Ｐゴシック" charset="0"/>
                <a:cs typeface="DejaVu LGC Sans" charset="0"/>
              </a:rPr>
              <a:t>Santiago de </a:t>
            </a:r>
            <a:r>
              <a:rPr lang="en-US" sz="1800" i="1" dirty="0" err="1">
                <a:solidFill>
                  <a:srgbClr val="9900CC"/>
                </a:solidFill>
                <a:latin typeface="Times New Roman" charset="0"/>
                <a:ea typeface="ＭＳ Ｐゴシック" charset="0"/>
                <a:cs typeface="DejaVu LGC Sans" charset="0"/>
              </a:rPr>
              <a:t>Compostela</a:t>
            </a:r>
            <a:r>
              <a:rPr lang="en-US" sz="1800" i="1" dirty="0">
                <a:solidFill>
                  <a:srgbClr val="9900CC"/>
                </a:solidFill>
                <a:latin typeface="Times New Roman" charset="0"/>
                <a:ea typeface="ＭＳ Ｐゴシック" charset="0"/>
                <a:cs typeface="DejaVu LGC Sans" charset="0"/>
              </a:rPr>
              <a:t>,</a:t>
            </a:r>
            <a:r>
              <a:rPr lang="en-US" sz="1800" dirty="0">
                <a:solidFill>
                  <a:srgbClr val="000000"/>
                </a:solidFill>
                <a:latin typeface="Times New Roman" charset="0"/>
                <a:ea typeface="ＭＳ Ｐゴシック" charset="0"/>
                <a:cs typeface="DejaVu LGC Sans" charset="0"/>
              </a:rPr>
              <a:t> </a:t>
            </a:r>
            <a:r>
              <a:rPr lang="en-US" sz="1800" dirty="0">
                <a:solidFill>
                  <a:srgbClr val="9900CC"/>
                </a:solidFill>
                <a:latin typeface="Times New Roman" charset="0"/>
                <a:ea typeface="ＭＳ Ｐゴシック" charset="0"/>
                <a:cs typeface="DejaVu LGC Sans" charset="0"/>
              </a:rPr>
              <a:t>Spain</a:t>
            </a:r>
          </a:p>
        </p:txBody>
      </p:sp>
      <p:sp>
        <p:nvSpPr>
          <p:cNvPr id="7182" name="Rectangle 14"/>
          <p:cNvSpPr>
            <a:spLocks noChangeArrowheads="1"/>
          </p:cNvSpPr>
          <p:nvPr/>
        </p:nvSpPr>
        <p:spPr bwMode="auto">
          <a:xfrm>
            <a:off x="4535488" y="4046538"/>
            <a:ext cx="4810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183" name="Rectangle 15"/>
          <p:cNvSpPr>
            <a:spLocks noChangeArrowheads="1"/>
          </p:cNvSpPr>
          <p:nvPr/>
        </p:nvSpPr>
        <p:spPr bwMode="auto">
          <a:xfrm>
            <a:off x="565150" y="4152900"/>
            <a:ext cx="39973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pitchFamily="18" charset="0"/>
              <a:buNone/>
              <a:tabLst>
                <a:tab pos="723900" algn="l"/>
                <a:tab pos="1447800" algn="l"/>
                <a:tab pos="2171700" algn="l"/>
                <a:tab pos="2895600" algn="l"/>
                <a:tab pos="3619500" algn="l"/>
              </a:tabLst>
              <a:defRPr/>
            </a:pPr>
            <a:r>
              <a:rPr lang="en-US" sz="1800" dirty="0">
                <a:solidFill>
                  <a:srgbClr val="000000"/>
                </a:solidFill>
                <a:latin typeface="Times New Roman" panose="02020603050405020304" pitchFamily="18" charset="0"/>
                <a:ea typeface="MS PGothic" pitchFamily="34" charset="-128"/>
                <a:cs typeface="Times New Roman" panose="02020603050405020304" pitchFamily="18" charset="0"/>
              </a:rPr>
              <a:t>University of Messina</a:t>
            </a:r>
            <a:r>
              <a:rPr lang="en-US" sz="1600" b="0" dirty="0">
                <a:solidFill>
                  <a:srgbClr val="000000"/>
                </a:solidFill>
                <a:latin typeface="Times New Roman" panose="02020603050405020304" pitchFamily="18" charset="0"/>
                <a:ea typeface="MS PGothic" pitchFamily="34" charset="-128"/>
                <a:cs typeface="Times New Roman" panose="02020603050405020304" pitchFamily="18" charset="0"/>
              </a:rPr>
              <a:t/>
            </a:r>
            <a:br>
              <a:rPr lang="en-US" sz="1600" b="0" dirty="0">
                <a:solidFill>
                  <a:srgbClr val="000000"/>
                </a:solidFill>
                <a:latin typeface="Times New Roman" panose="02020603050405020304" pitchFamily="18" charset="0"/>
                <a:ea typeface="MS PGothic" pitchFamily="34" charset="-128"/>
                <a:cs typeface="Times New Roman" panose="02020603050405020304" pitchFamily="18" charset="0"/>
              </a:rPr>
            </a:br>
            <a:r>
              <a:rPr lang="en-US" sz="1600" b="0" dirty="0">
                <a:solidFill>
                  <a:srgbClr val="000000"/>
                </a:solidFill>
                <a:latin typeface="Times New Roman" panose="02020603050405020304" pitchFamily="18" charset="0"/>
                <a:ea typeface="MS PGothic" pitchFamily="34" charset="-128"/>
                <a:cs typeface="Times New Roman" panose="02020603050405020304" pitchFamily="18" charset="0"/>
              </a:rPr>
              <a:t>                           </a:t>
            </a:r>
            <a:r>
              <a:rPr lang="en-US" sz="700" b="0" dirty="0">
                <a:solidFill>
                  <a:srgbClr val="000000"/>
                </a:solidFill>
                <a:latin typeface="Times New Roman" panose="02020603050405020304" pitchFamily="18" charset="0"/>
                <a:ea typeface="MS PGothic" pitchFamily="34" charset="-128"/>
                <a:cs typeface="Times New Roman" panose="02020603050405020304" pitchFamily="18" charset="0"/>
              </a:rPr>
              <a:t>                                    </a:t>
            </a:r>
            <a:r>
              <a:rPr lang="en-US" sz="1800" i="1" dirty="0" err="1">
                <a:solidFill>
                  <a:srgbClr val="9900CC"/>
                </a:solidFill>
                <a:latin typeface="Times New Roman" panose="02020603050405020304" pitchFamily="18" charset="0"/>
                <a:ea typeface="MS PGothic" pitchFamily="34" charset="-128"/>
                <a:cs typeface="Times New Roman" panose="02020603050405020304" pitchFamily="18" charset="0"/>
              </a:rPr>
              <a:t>Messina</a:t>
            </a:r>
            <a:r>
              <a:rPr lang="en-US" sz="1800" dirty="0">
                <a:solidFill>
                  <a:srgbClr val="9900CC"/>
                </a:solidFill>
                <a:latin typeface="Times New Roman" panose="02020603050405020304" pitchFamily="18" charset="0"/>
                <a:ea typeface="MS PGothic" pitchFamily="34" charset="-128"/>
                <a:cs typeface="Times New Roman" panose="02020603050405020304" pitchFamily="18" charset="0"/>
              </a:rPr>
              <a:t>,  Italy</a:t>
            </a:r>
            <a:r>
              <a:rPr lang="en-US" sz="1800" dirty="0">
                <a:solidFill>
                  <a:srgbClr val="0033CC"/>
                </a:solidFill>
                <a:latin typeface="Times New Roman" panose="02020603050405020304" pitchFamily="18" charset="0"/>
                <a:ea typeface="MS PGothic" pitchFamily="34" charset="-128"/>
                <a:cs typeface="Times New Roman" panose="02020603050405020304" pitchFamily="18" charset="0"/>
              </a:rPr>
              <a:t> </a:t>
            </a:r>
          </a:p>
        </p:txBody>
      </p:sp>
      <p:sp>
        <p:nvSpPr>
          <p:cNvPr id="7184" name="Rectangle 16"/>
          <p:cNvSpPr>
            <a:spLocks noChangeArrowheads="1"/>
          </p:cNvSpPr>
          <p:nvPr/>
        </p:nvSpPr>
        <p:spPr bwMode="auto">
          <a:xfrm>
            <a:off x="0" y="4046538"/>
            <a:ext cx="4730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185" name="Rectangle 17"/>
          <p:cNvSpPr>
            <a:spLocks noChangeArrowheads="1"/>
          </p:cNvSpPr>
          <p:nvPr/>
        </p:nvSpPr>
        <p:spPr bwMode="auto">
          <a:xfrm>
            <a:off x="5016500" y="3867150"/>
            <a:ext cx="41275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IHEP</a:t>
            </a:r>
            <a:br>
              <a:rPr lang="en-US"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i="1" dirty="0" err="1">
                <a:solidFill>
                  <a:srgbClr val="9900CC"/>
                </a:solidFill>
                <a:latin typeface="Times New Roman" charset="0"/>
                <a:ea typeface="ＭＳ Ｐゴシック" charset="0"/>
                <a:cs typeface="DejaVu LGC Sans" charset="0"/>
              </a:rPr>
              <a:t>Protvino</a:t>
            </a:r>
            <a:r>
              <a:rPr lang="en-US" sz="1800" dirty="0">
                <a:solidFill>
                  <a:srgbClr val="9900CC"/>
                </a:solidFill>
                <a:latin typeface="Times New Roman" charset="0"/>
                <a:ea typeface="ＭＳ Ｐゴシック" charset="0"/>
                <a:cs typeface="DejaVu LGC Sans" charset="0"/>
              </a:rPr>
              <a:t>,  Russia</a:t>
            </a:r>
          </a:p>
        </p:txBody>
      </p:sp>
      <p:sp>
        <p:nvSpPr>
          <p:cNvPr id="7186" name="Rectangle 18"/>
          <p:cNvSpPr>
            <a:spLocks noChangeArrowheads="1"/>
          </p:cNvSpPr>
          <p:nvPr/>
        </p:nvSpPr>
        <p:spPr bwMode="auto">
          <a:xfrm>
            <a:off x="4535488" y="3529013"/>
            <a:ext cx="4810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187" name="Rectangle 19"/>
          <p:cNvSpPr>
            <a:spLocks noChangeArrowheads="1"/>
          </p:cNvSpPr>
          <p:nvPr/>
        </p:nvSpPr>
        <p:spPr bwMode="auto">
          <a:xfrm>
            <a:off x="574675" y="3521075"/>
            <a:ext cx="39973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it-IT" sz="1800" dirty="0">
                <a:solidFill>
                  <a:srgbClr val="000000"/>
                </a:solidFill>
                <a:latin typeface="Times New Roman" charset="0"/>
                <a:ea typeface="ＭＳ Ｐゴシック" charset="0"/>
                <a:cs typeface="DejaVu LGC Sans" charset="0"/>
              </a:rPr>
              <a:t>INFN-Laboratori Nazionali di Frascati</a:t>
            </a:r>
            <a:br>
              <a:rPr lang="it-IT"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i="1" dirty="0" err="1">
                <a:solidFill>
                  <a:srgbClr val="9900CC"/>
                </a:solidFill>
                <a:latin typeface="Times New Roman" charset="0"/>
                <a:ea typeface="ＭＳ Ｐゴシック" charset="0"/>
                <a:cs typeface="DejaVu LGC Sans" charset="0"/>
              </a:rPr>
              <a:t>Frascati</a:t>
            </a:r>
            <a:r>
              <a:rPr lang="en-US" sz="1800" i="1" dirty="0">
                <a:solidFill>
                  <a:srgbClr val="9900CC"/>
                </a:solidFill>
                <a:latin typeface="Times New Roman" charset="0"/>
                <a:ea typeface="ＭＳ Ｐゴシック" charset="0"/>
                <a:cs typeface="DejaVu LGC Sans" charset="0"/>
              </a:rPr>
              <a:t>,</a:t>
            </a:r>
            <a:r>
              <a:rPr lang="en-US" sz="1800" dirty="0">
                <a:solidFill>
                  <a:srgbClr val="000000"/>
                </a:solidFill>
                <a:latin typeface="Times New Roman" charset="0"/>
                <a:ea typeface="ＭＳ Ｐゴシック" charset="0"/>
                <a:cs typeface="DejaVu LGC Sans" charset="0"/>
              </a:rPr>
              <a:t> </a:t>
            </a:r>
            <a:r>
              <a:rPr lang="en-US" sz="1800" dirty="0">
                <a:solidFill>
                  <a:srgbClr val="9900CC"/>
                </a:solidFill>
                <a:latin typeface="Times New Roman" charset="0"/>
                <a:ea typeface="ＭＳ Ｐゴシック" charset="0"/>
                <a:cs typeface="DejaVu LGC Sans" charset="0"/>
              </a:rPr>
              <a:t>Italy</a:t>
            </a:r>
          </a:p>
        </p:txBody>
      </p:sp>
      <p:sp>
        <p:nvSpPr>
          <p:cNvPr id="7188" name="Rectangle 20"/>
          <p:cNvSpPr>
            <a:spLocks noChangeArrowheads="1"/>
          </p:cNvSpPr>
          <p:nvPr/>
        </p:nvSpPr>
        <p:spPr bwMode="auto">
          <a:xfrm>
            <a:off x="0" y="3529013"/>
            <a:ext cx="4730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189" name="Rectangle 21"/>
          <p:cNvSpPr>
            <a:spLocks noChangeArrowheads="1"/>
          </p:cNvSpPr>
          <p:nvPr/>
        </p:nvSpPr>
        <p:spPr bwMode="auto">
          <a:xfrm>
            <a:off x="5016500" y="3170238"/>
            <a:ext cx="41275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SINP of Moscow State University</a:t>
            </a:r>
            <a:br>
              <a:rPr lang="en-US"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i="1" dirty="0">
                <a:solidFill>
                  <a:srgbClr val="9900CC"/>
                </a:solidFill>
                <a:latin typeface="Times New Roman" charset="0"/>
                <a:ea typeface="ＭＳ Ｐゴシック" charset="0"/>
                <a:cs typeface="DejaVu LGC Sans" charset="0"/>
              </a:rPr>
              <a:t>Moscow</a:t>
            </a:r>
            <a:r>
              <a:rPr lang="en-US" sz="1800" dirty="0">
                <a:solidFill>
                  <a:srgbClr val="9900CC"/>
                </a:solidFill>
                <a:latin typeface="Times New Roman" charset="0"/>
                <a:ea typeface="ＭＳ Ｐゴシック" charset="0"/>
                <a:cs typeface="DejaVu LGC Sans" charset="0"/>
              </a:rPr>
              <a:t>,  Russia</a:t>
            </a:r>
          </a:p>
        </p:txBody>
      </p:sp>
      <p:sp>
        <p:nvSpPr>
          <p:cNvPr id="7190" name="Rectangle 22"/>
          <p:cNvSpPr>
            <a:spLocks noChangeArrowheads="1"/>
          </p:cNvSpPr>
          <p:nvPr/>
        </p:nvSpPr>
        <p:spPr bwMode="auto">
          <a:xfrm>
            <a:off x="4535488" y="3011488"/>
            <a:ext cx="4810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191" name="Rectangle 23"/>
          <p:cNvSpPr>
            <a:spLocks noChangeArrowheads="1"/>
          </p:cNvSpPr>
          <p:nvPr/>
        </p:nvSpPr>
        <p:spPr bwMode="auto">
          <a:xfrm>
            <a:off x="0" y="3011488"/>
            <a:ext cx="4730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192" name="Rectangle 24"/>
          <p:cNvSpPr>
            <a:spLocks noChangeArrowheads="1"/>
          </p:cNvSpPr>
          <p:nvPr/>
        </p:nvSpPr>
        <p:spPr bwMode="auto">
          <a:xfrm>
            <a:off x="5045075" y="2487613"/>
            <a:ext cx="409892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JINR</a:t>
            </a:r>
            <a:br>
              <a:rPr lang="en-US"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i="1" dirty="0" err="1">
                <a:solidFill>
                  <a:srgbClr val="9900CC"/>
                </a:solidFill>
                <a:latin typeface="Times New Roman" charset="0"/>
                <a:ea typeface="ＭＳ Ｐゴシック" charset="0"/>
                <a:cs typeface="DejaVu LGC Sans" charset="0"/>
              </a:rPr>
              <a:t>Dubna</a:t>
            </a:r>
            <a:r>
              <a:rPr lang="en-US" sz="1800" dirty="0">
                <a:solidFill>
                  <a:srgbClr val="9900CC"/>
                </a:solidFill>
                <a:latin typeface="Times New Roman" charset="0"/>
                <a:ea typeface="ＭＳ Ｐゴシック" charset="0"/>
                <a:cs typeface="DejaVu LGC Sans" charset="0"/>
              </a:rPr>
              <a:t>,  Russia</a:t>
            </a:r>
          </a:p>
        </p:txBody>
      </p:sp>
      <p:sp>
        <p:nvSpPr>
          <p:cNvPr id="7193" name="Rectangle 25"/>
          <p:cNvSpPr>
            <a:spLocks noChangeArrowheads="1"/>
          </p:cNvSpPr>
          <p:nvPr/>
        </p:nvSpPr>
        <p:spPr bwMode="auto">
          <a:xfrm>
            <a:off x="4535488" y="2466975"/>
            <a:ext cx="481012"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194" name="Rectangle 26"/>
          <p:cNvSpPr>
            <a:spLocks noChangeArrowheads="1"/>
          </p:cNvSpPr>
          <p:nvPr/>
        </p:nvSpPr>
        <p:spPr bwMode="auto">
          <a:xfrm>
            <a:off x="603250" y="2820988"/>
            <a:ext cx="3968750" cy="54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Nuclear Physics Institute ASCR </a:t>
            </a:r>
            <a:br>
              <a:rPr lang="en-US"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dirty="0">
                <a:solidFill>
                  <a:srgbClr val="000000"/>
                </a:solidFill>
                <a:latin typeface="Calibri" charset="0"/>
                <a:ea typeface="ＭＳ Ｐゴシック" charset="0"/>
                <a:cs typeface="DejaVu LGC Sans" charset="0"/>
              </a:rPr>
              <a:t> </a:t>
            </a:r>
            <a:r>
              <a:rPr lang="en-US" sz="1800" i="1" dirty="0" err="1">
                <a:solidFill>
                  <a:srgbClr val="9900CC"/>
                </a:solidFill>
                <a:latin typeface="Times New Roman" charset="0"/>
                <a:ea typeface="ＭＳ Ｐゴシック" charset="0"/>
                <a:cs typeface="DejaVu LGC Sans" charset="0"/>
              </a:rPr>
              <a:t>Rez</a:t>
            </a:r>
            <a:r>
              <a:rPr lang="en-US" sz="1800" dirty="0">
                <a:solidFill>
                  <a:srgbClr val="9900CC"/>
                </a:solidFill>
                <a:latin typeface="Times New Roman" charset="0"/>
                <a:ea typeface="ＭＳ Ｐゴシック" charset="0"/>
                <a:cs typeface="DejaVu LGC Sans" charset="0"/>
              </a:rPr>
              <a:t>, Czech Republic</a:t>
            </a:r>
          </a:p>
        </p:txBody>
      </p:sp>
      <p:sp>
        <p:nvSpPr>
          <p:cNvPr id="7195" name="Rectangle 27"/>
          <p:cNvSpPr>
            <a:spLocks noChangeArrowheads="1"/>
          </p:cNvSpPr>
          <p:nvPr/>
        </p:nvSpPr>
        <p:spPr bwMode="auto">
          <a:xfrm>
            <a:off x="0" y="2466975"/>
            <a:ext cx="473075"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196" name="Rectangle 28"/>
          <p:cNvSpPr>
            <a:spLocks noChangeArrowheads="1"/>
          </p:cNvSpPr>
          <p:nvPr/>
        </p:nvSpPr>
        <p:spPr bwMode="auto">
          <a:xfrm>
            <a:off x="5030788" y="1751013"/>
            <a:ext cx="4113212"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IFIN-HH</a:t>
            </a:r>
            <a:br>
              <a:rPr lang="en-US"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i="1" dirty="0">
                <a:solidFill>
                  <a:srgbClr val="9900CC"/>
                </a:solidFill>
                <a:latin typeface="Times New Roman" charset="0"/>
                <a:ea typeface="ＭＳ Ｐゴシック" charset="0"/>
                <a:cs typeface="DejaVu LGC Sans" charset="0"/>
              </a:rPr>
              <a:t>Bucharest</a:t>
            </a:r>
            <a:r>
              <a:rPr lang="en-US" sz="1800" dirty="0">
                <a:solidFill>
                  <a:srgbClr val="9900CC"/>
                </a:solidFill>
                <a:latin typeface="Times New Roman" charset="0"/>
                <a:ea typeface="ＭＳ Ｐゴシック" charset="0"/>
                <a:cs typeface="DejaVu LGC Sans" charset="0"/>
              </a:rPr>
              <a:t>,  Romania</a:t>
            </a:r>
          </a:p>
        </p:txBody>
      </p:sp>
      <p:sp>
        <p:nvSpPr>
          <p:cNvPr id="7197" name="Rectangle 29"/>
          <p:cNvSpPr>
            <a:spLocks noChangeArrowheads="1"/>
          </p:cNvSpPr>
          <p:nvPr/>
        </p:nvSpPr>
        <p:spPr bwMode="auto">
          <a:xfrm>
            <a:off x="4535488" y="1949450"/>
            <a:ext cx="4810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198" name="Rectangle 30"/>
          <p:cNvSpPr>
            <a:spLocks noChangeArrowheads="1"/>
          </p:cNvSpPr>
          <p:nvPr/>
        </p:nvSpPr>
        <p:spPr bwMode="auto">
          <a:xfrm>
            <a:off x="608013" y="2163763"/>
            <a:ext cx="396398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Institute of Physics ASCR </a:t>
            </a:r>
            <a:br>
              <a:rPr lang="en-US"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i="1" dirty="0">
                <a:solidFill>
                  <a:srgbClr val="9900CC"/>
                </a:solidFill>
                <a:latin typeface="Times New Roman" charset="0"/>
                <a:ea typeface="ＭＳ Ｐゴシック" charset="0"/>
                <a:cs typeface="DejaVu LGC Sans" charset="0"/>
              </a:rPr>
              <a:t>Prague</a:t>
            </a:r>
            <a:r>
              <a:rPr lang="en-US" sz="1800" dirty="0">
                <a:solidFill>
                  <a:srgbClr val="9900CC"/>
                </a:solidFill>
                <a:latin typeface="Times New Roman" charset="0"/>
                <a:ea typeface="ＭＳ Ｐゴシック" charset="0"/>
                <a:cs typeface="DejaVu LGC Sans" charset="0"/>
              </a:rPr>
              <a:t>, Czech Republic</a:t>
            </a:r>
          </a:p>
        </p:txBody>
      </p:sp>
      <p:sp>
        <p:nvSpPr>
          <p:cNvPr id="7199" name="Rectangle 31"/>
          <p:cNvSpPr>
            <a:spLocks noChangeArrowheads="1"/>
          </p:cNvSpPr>
          <p:nvPr/>
        </p:nvSpPr>
        <p:spPr bwMode="auto">
          <a:xfrm>
            <a:off x="0" y="1949450"/>
            <a:ext cx="4730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200" name="Rectangle 32"/>
          <p:cNvSpPr>
            <a:spLocks noChangeArrowheads="1"/>
          </p:cNvSpPr>
          <p:nvPr/>
        </p:nvSpPr>
        <p:spPr bwMode="auto">
          <a:xfrm>
            <a:off x="5016500" y="1052513"/>
            <a:ext cx="41275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Tokyo Metropolitan University </a:t>
            </a:r>
          </a:p>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                                  </a:t>
            </a:r>
            <a:r>
              <a:rPr lang="en-US" sz="1800" i="1" dirty="0">
                <a:solidFill>
                  <a:srgbClr val="9900CC"/>
                </a:solidFill>
                <a:latin typeface="Times New Roman" charset="0"/>
                <a:ea typeface="ＭＳ Ｐゴシック" charset="0"/>
                <a:cs typeface="DejaVu LGC Sans" charset="0"/>
              </a:rPr>
              <a:t>Tokyo,</a:t>
            </a:r>
            <a:r>
              <a:rPr lang="en-US" sz="1800" dirty="0">
                <a:solidFill>
                  <a:srgbClr val="000000"/>
                </a:solidFill>
                <a:latin typeface="Times New Roman" charset="0"/>
                <a:ea typeface="ＭＳ Ｐゴシック" charset="0"/>
                <a:cs typeface="DejaVu LGC Sans" charset="0"/>
              </a:rPr>
              <a:t>  </a:t>
            </a:r>
            <a:r>
              <a:rPr lang="en-US" sz="1800" dirty="0">
                <a:solidFill>
                  <a:srgbClr val="9900CC"/>
                </a:solidFill>
                <a:latin typeface="Times New Roman" charset="0"/>
                <a:ea typeface="ＭＳ Ｐゴシック" charset="0"/>
                <a:cs typeface="DejaVu LGC Sans" charset="0"/>
              </a:rPr>
              <a:t>Japan</a:t>
            </a:r>
          </a:p>
        </p:txBody>
      </p:sp>
      <p:sp>
        <p:nvSpPr>
          <p:cNvPr id="7201" name="Rectangle 33"/>
          <p:cNvSpPr>
            <a:spLocks noChangeArrowheads="1"/>
          </p:cNvSpPr>
          <p:nvPr/>
        </p:nvSpPr>
        <p:spPr bwMode="auto">
          <a:xfrm>
            <a:off x="4535488" y="1431925"/>
            <a:ext cx="4810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202" name="Rectangle 34"/>
          <p:cNvSpPr>
            <a:spLocks noChangeArrowheads="1"/>
          </p:cNvSpPr>
          <p:nvPr/>
        </p:nvSpPr>
        <p:spPr bwMode="auto">
          <a:xfrm>
            <a:off x="608013" y="1433513"/>
            <a:ext cx="396398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Czech Technical University </a:t>
            </a:r>
            <a:br>
              <a:rPr lang="en-US"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i="1" dirty="0">
                <a:solidFill>
                  <a:srgbClr val="9900CC"/>
                </a:solidFill>
                <a:latin typeface="Times New Roman" charset="0"/>
                <a:ea typeface="ＭＳ Ｐゴシック" charset="0"/>
                <a:cs typeface="DejaVu LGC Sans" charset="0"/>
              </a:rPr>
              <a:t>Prague</a:t>
            </a:r>
            <a:r>
              <a:rPr lang="en-US" sz="1800" dirty="0">
                <a:solidFill>
                  <a:srgbClr val="9900CC"/>
                </a:solidFill>
                <a:latin typeface="Times New Roman" charset="0"/>
                <a:ea typeface="ＭＳ Ｐゴシック" charset="0"/>
                <a:cs typeface="DejaVu LGC Sans" charset="0"/>
              </a:rPr>
              <a:t>, Czech Republic</a:t>
            </a:r>
          </a:p>
        </p:txBody>
      </p:sp>
      <p:sp>
        <p:nvSpPr>
          <p:cNvPr id="7203" name="Rectangle 35"/>
          <p:cNvSpPr>
            <a:spLocks noChangeArrowheads="1"/>
          </p:cNvSpPr>
          <p:nvPr/>
        </p:nvSpPr>
        <p:spPr bwMode="auto">
          <a:xfrm>
            <a:off x="0" y="1431925"/>
            <a:ext cx="4730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204" name="Line 36"/>
          <p:cNvSpPr>
            <a:spLocks noChangeShapeType="1"/>
          </p:cNvSpPr>
          <p:nvPr/>
        </p:nvSpPr>
        <p:spPr bwMode="auto">
          <a:xfrm>
            <a:off x="0" y="1949450"/>
            <a:ext cx="91440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05" name="Line 37"/>
          <p:cNvSpPr>
            <a:spLocks noChangeShapeType="1"/>
          </p:cNvSpPr>
          <p:nvPr/>
        </p:nvSpPr>
        <p:spPr bwMode="auto">
          <a:xfrm>
            <a:off x="0" y="2466975"/>
            <a:ext cx="91440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06" name="Line 38"/>
          <p:cNvSpPr>
            <a:spLocks noChangeShapeType="1"/>
          </p:cNvSpPr>
          <p:nvPr/>
        </p:nvSpPr>
        <p:spPr bwMode="auto">
          <a:xfrm>
            <a:off x="0" y="3011488"/>
            <a:ext cx="914400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07" name="Line 39"/>
          <p:cNvSpPr>
            <a:spLocks noChangeShapeType="1"/>
          </p:cNvSpPr>
          <p:nvPr/>
        </p:nvSpPr>
        <p:spPr bwMode="auto">
          <a:xfrm>
            <a:off x="0" y="3429000"/>
            <a:ext cx="91440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08" name="Line 40"/>
          <p:cNvSpPr>
            <a:spLocks noChangeShapeType="1"/>
          </p:cNvSpPr>
          <p:nvPr/>
        </p:nvSpPr>
        <p:spPr bwMode="auto">
          <a:xfrm>
            <a:off x="0" y="4046538"/>
            <a:ext cx="914400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09" name="Line 41"/>
          <p:cNvSpPr>
            <a:spLocks noChangeShapeType="1"/>
          </p:cNvSpPr>
          <p:nvPr/>
        </p:nvSpPr>
        <p:spPr bwMode="auto">
          <a:xfrm>
            <a:off x="0" y="4518025"/>
            <a:ext cx="91440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10" name="Line 42"/>
          <p:cNvSpPr>
            <a:spLocks noChangeShapeType="1"/>
          </p:cNvSpPr>
          <p:nvPr/>
        </p:nvSpPr>
        <p:spPr bwMode="auto">
          <a:xfrm>
            <a:off x="0" y="5081588"/>
            <a:ext cx="914400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11" name="Line 43"/>
          <p:cNvSpPr>
            <a:spLocks noChangeShapeType="1"/>
          </p:cNvSpPr>
          <p:nvPr/>
        </p:nvSpPr>
        <p:spPr bwMode="auto">
          <a:xfrm>
            <a:off x="0" y="5599113"/>
            <a:ext cx="914400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12" name="Line 44"/>
          <p:cNvSpPr>
            <a:spLocks noChangeShapeType="1"/>
          </p:cNvSpPr>
          <p:nvPr/>
        </p:nvSpPr>
        <p:spPr bwMode="auto">
          <a:xfrm>
            <a:off x="0" y="6116638"/>
            <a:ext cx="9144000"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44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13" name="Line 45"/>
          <p:cNvSpPr>
            <a:spLocks noChangeShapeType="1"/>
          </p:cNvSpPr>
          <p:nvPr/>
        </p:nvSpPr>
        <p:spPr bwMode="auto">
          <a:xfrm>
            <a:off x="0" y="914400"/>
            <a:ext cx="1588" cy="52022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44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14" name="Line 46"/>
          <p:cNvSpPr>
            <a:spLocks noChangeShapeType="1"/>
          </p:cNvSpPr>
          <p:nvPr/>
        </p:nvSpPr>
        <p:spPr bwMode="auto">
          <a:xfrm>
            <a:off x="473075" y="914400"/>
            <a:ext cx="1588" cy="52022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15" name="Line 47"/>
          <p:cNvSpPr>
            <a:spLocks noChangeShapeType="1"/>
          </p:cNvSpPr>
          <p:nvPr/>
        </p:nvSpPr>
        <p:spPr bwMode="auto">
          <a:xfrm>
            <a:off x="4535488" y="914400"/>
            <a:ext cx="1587" cy="52022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16" name="Line 48"/>
          <p:cNvSpPr>
            <a:spLocks noChangeShapeType="1"/>
          </p:cNvSpPr>
          <p:nvPr/>
        </p:nvSpPr>
        <p:spPr bwMode="auto">
          <a:xfrm>
            <a:off x="5016500" y="914400"/>
            <a:ext cx="1588" cy="52022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sp>
        <p:nvSpPr>
          <p:cNvPr id="7217" name="Line 49"/>
          <p:cNvSpPr>
            <a:spLocks noChangeShapeType="1"/>
          </p:cNvSpPr>
          <p:nvPr/>
        </p:nvSpPr>
        <p:spPr bwMode="auto">
          <a:xfrm>
            <a:off x="9144000" y="914400"/>
            <a:ext cx="1588" cy="52022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6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latin typeface="Times New Roman" charset="0"/>
              <a:ea typeface="ＭＳ Ｐゴシック" charset="0"/>
            </a:endParaRPr>
          </a:p>
        </p:txBody>
      </p:sp>
      <p:pic>
        <p:nvPicPr>
          <p:cNvPr id="7218" name="Picture 50"/>
          <p:cNvPicPr>
            <a:picLocks noChangeAspect="1" noChangeArrowheads="1"/>
          </p:cNvPicPr>
          <p:nvPr/>
        </p:nvPicPr>
        <p:blipFill>
          <a:blip r:embed="rId3"/>
          <a:srcRect/>
          <a:stretch>
            <a:fillRect/>
          </a:stretch>
        </p:blipFill>
        <p:spPr bwMode="auto">
          <a:xfrm>
            <a:off x="195263" y="6108700"/>
            <a:ext cx="414337" cy="293688"/>
          </a:xfrm>
          <a:prstGeom prst="rect">
            <a:avLst/>
          </a:prstGeom>
          <a:noFill/>
          <a:ln w="3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19" name="Picture 51"/>
          <p:cNvPicPr>
            <a:picLocks noChangeAspect="1" noChangeArrowheads="1"/>
          </p:cNvPicPr>
          <p:nvPr/>
        </p:nvPicPr>
        <p:blipFill>
          <a:blip r:embed="rId3"/>
          <a:srcRect/>
          <a:stretch>
            <a:fillRect/>
          </a:stretch>
        </p:blipFill>
        <p:spPr bwMode="auto">
          <a:xfrm>
            <a:off x="4597400" y="1066800"/>
            <a:ext cx="361950" cy="271463"/>
          </a:xfrm>
          <a:prstGeom prst="rect">
            <a:avLst/>
          </a:prstGeom>
          <a:noFill/>
          <a:ln w="3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0" name="Picture 52"/>
          <p:cNvPicPr>
            <a:picLocks noChangeAspect="1" noChangeArrowheads="1"/>
          </p:cNvPicPr>
          <p:nvPr/>
        </p:nvPicPr>
        <p:blipFill>
          <a:blip r:embed="rId4"/>
          <a:srcRect/>
          <a:stretch>
            <a:fillRect/>
          </a:stretch>
        </p:blipFill>
        <p:spPr bwMode="auto">
          <a:xfrm>
            <a:off x="4572000" y="4546600"/>
            <a:ext cx="387350" cy="255588"/>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1" name="Picture 53"/>
          <p:cNvPicPr>
            <a:picLocks noChangeAspect="1" noChangeArrowheads="1"/>
          </p:cNvPicPr>
          <p:nvPr/>
        </p:nvPicPr>
        <p:blipFill>
          <a:blip r:embed="rId5"/>
          <a:srcRect/>
          <a:stretch>
            <a:fillRect/>
          </a:stretch>
        </p:blipFill>
        <p:spPr bwMode="auto">
          <a:xfrm>
            <a:off x="4572000" y="5265738"/>
            <a:ext cx="254000" cy="252412"/>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2" name="Picture 54"/>
          <p:cNvPicPr>
            <a:picLocks noChangeAspect="1" noChangeArrowheads="1"/>
          </p:cNvPicPr>
          <p:nvPr/>
        </p:nvPicPr>
        <p:blipFill>
          <a:blip r:embed="rId6"/>
          <a:srcRect/>
          <a:stretch>
            <a:fillRect/>
          </a:stretch>
        </p:blipFill>
        <p:spPr bwMode="auto">
          <a:xfrm>
            <a:off x="4572000" y="3240088"/>
            <a:ext cx="384175" cy="250825"/>
          </a:xfrm>
          <a:prstGeom prst="rect">
            <a:avLst/>
          </a:prstGeom>
          <a:noFill/>
          <a:ln w="3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3" name="Picture 55"/>
          <p:cNvPicPr>
            <a:picLocks noChangeAspect="1" noChangeArrowheads="1"/>
          </p:cNvPicPr>
          <p:nvPr/>
        </p:nvPicPr>
        <p:blipFill>
          <a:blip r:embed="rId6"/>
          <a:srcRect/>
          <a:stretch>
            <a:fillRect/>
          </a:stretch>
        </p:blipFill>
        <p:spPr bwMode="auto">
          <a:xfrm>
            <a:off x="4584700" y="3922713"/>
            <a:ext cx="384175" cy="250825"/>
          </a:xfrm>
          <a:prstGeom prst="rect">
            <a:avLst/>
          </a:prstGeom>
          <a:noFill/>
          <a:ln w="3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4" name="Picture 56"/>
          <p:cNvPicPr>
            <a:picLocks noChangeAspect="1" noChangeArrowheads="1"/>
          </p:cNvPicPr>
          <p:nvPr/>
        </p:nvPicPr>
        <p:blipFill>
          <a:blip r:embed="rId7"/>
          <a:srcRect/>
          <a:stretch>
            <a:fillRect/>
          </a:stretch>
        </p:blipFill>
        <p:spPr bwMode="auto">
          <a:xfrm>
            <a:off x="4584700" y="1795463"/>
            <a:ext cx="384175" cy="252412"/>
          </a:xfrm>
          <a:prstGeom prst="rect">
            <a:avLst/>
          </a:prstGeom>
          <a:noFill/>
          <a:ln w="1260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5" name="Picture 57"/>
          <p:cNvPicPr>
            <a:picLocks noChangeAspect="1" noChangeArrowheads="1"/>
          </p:cNvPicPr>
          <p:nvPr/>
        </p:nvPicPr>
        <p:blipFill>
          <a:blip r:embed="rId8"/>
          <a:srcRect/>
          <a:stretch>
            <a:fillRect/>
          </a:stretch>
        </p:blipFill>
        <p:spPr bwMode="auto">
          <a:xfrm>
            <a:off x="4559300" y="2487613"/>
            <a:ext cx="455613" cy="31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6" name="Picture 58"/>
          <p:cNvPicPr>
            <a:picLocks noChangeAspect="1" noChangeArrowheads="1"/>
          </p:cNvPicPr>
          <p:nvPr/>
        </p:nvPicPr>
        <p:blipFill>
          <a:blip r:embed="rId5"/>
          <a:srcRect/>
          <a:stretch>
            <a:fillRect/>
          </a:stretch>
        </p:blipFill>
        <p:spPr bwMode="auto">
          <a:xfrm>
            <a:off x="4573588" y="5989638"/>
            <a:ext cx="254000" cy="2540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7" name="Picture 59"/>
          <p:cNvPicPr>
            <a:picLocks noChangeAspect="1" noChangeArrowheads="1"/>
          </p:cNvPicPr>
          <p:nvPr/>
        </p:nvPicPr>
        <p:blipFill>
          <a:blip r:embed="rId9"/>
          <a:srcRect/>
          <a:stretch>
            <a:fillRect/>
          </a:stretch>
        </p:blipFill>
        <p:spPr bwMode="auto">
          <a:xfrm>
            <a:off x="190500" y="2238375"/>
            <a:ext cx="387350" cy="249238"/>
          </a:xfrm>
          <a:prstGeom prst="rect">
            <a:avLst/>
          </a:prstGeom>
          <a:noFill/>
          <a:ln w="3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8" name="Picture 60"/>
          <p:cNvPicPr>
            <a:picLocks noChangeAspect="1" noChangeArrowheads="1"/>
          </p:cNvPicPr>
          <p:nvPr/>
        </p:nvPicPr>
        <p:blipFill>
          <a:blip r:embed="rId9"/>
          <a:srcRect/>
          <a:stretch>
            <a:fillRect/>
          </a:stretch>
        </p:blipFill>
        <p:spPr bwMode="auto">
          <a:xfrm>
            <a:off x="182563" y="2886075"/>
            <a:ext cx="387350" cy="250825"/>
          </a:xfrm>
          <a:prstGeom prst="rect">
            <a:avLst/>
          </a:prstGeom>
          <a:noFill/>
          <a:ln w="3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9" name="Picture 61"/>
          <p:cNvPicPr>
            <a:picLocks noChangeAspect="1" noChangeArrowheads="1"/>
          </p:cNvPicPr>
          <p:nvPr/>
        </p:nvPicPr>
        <p:blipFill>
          <a:blip r:embed="rId3"/>
          <a:srcRect/>
          <a:stretch>
            <a:fillRect/>
          </a:stretch>
        </p:blipFill>
        <p:spPr bwMode="auto">
          <a:xfrm>
            <a:off x="177800" y="4848225"/>
            <a:ext cx="419100" cy="303213"/>
          </a:xfrm>
          <a:prstGeom prst="rect">
            <a:avLst/>
          </a:prstGeom>
          <a:noFill/>
          <a:ln w="3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30" name="Picture 62"/>
          <p:cNvPicPr>
            <a:picLocks noChangeAspect="1" noChangeArrowheads="1"/>
          </p:cNvPicPr>
          <p:nvPr/>
        </p:nvPicPr>
        <p:blipFill>
          <a:blip r:embed="rId10"/>
          <a:srcRect/>
          <a:stretch>
            <a:fillRect/>
          </a:stretch>
        </p:blipFill>
        <p:spPr bwMode="auto">
          <a:xfrm>
            <a:off x="166688" y="4257675"/>
            <a:ext cx="384175" cy="252413"/>
          </a:xfrm>
          <a:prstGeom prst="rect">
            <a:avLst/>
          </a:prstGeom>
          <a:noFill/>
          <a:ln w="3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31" name="Picture 63"/>
          <p:cNvPicPr>
            <a:picLocks noChangeAspect="1" noChangeArrowheads="1"/>
          </p:cNvPicPr>
          <p:nvPr/>
        </p:nvPicPr>
        <p:blipFill>
          <a:blip r:embed="rId11"/>
          <a:srcRect/>
          <a:stretch>
            <a:fillRect/>
          </a:stretch>
        </p:blipFill>
        <p:spPr bwMode="auto">
          <a:xfrm>
            <a:off x="258763" y="869950"/>
            <a:ext cx="352425" cy="34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32" name="Picture 64"/>
          <p:cNvPicPr>
            <a:picLocks noChangeAspect="1" noChangeArrowheads="1"/>
          </p:cNvPicPr>
          <p:nvPr/>
        </p:nvPicPr>
        <p:blipFill>
          <a:blip r:embed="rId10"/>
          <a:srcRect/>
          <a:stretch>
            <a:fillRect/>
          </a:stretch>
        </p:blipFill>
        <p:spPr bwMode="auto">
          <a:xfrm>
            <a:off x="163513" y="3613150"/>
            <a:ext cx="384175" cy="252413"/>
          </a:xfrm>
          <a:prstGeom prst="rect">
            <a:avLst/>
          </a:prstGeom>
          <a:noFill/>
          <a:ln w="3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33" name="Picture 65"/>
          <p:cNvPicPr>
            <a:picLocks noChangeAspect="1" noChangeArrowheads="1"/>
          </p:cNvPicPr>
          <p:nvPr/>
        </p:nvPicPr>
        <p:blipFill>
          <a:blip r:embed="rId9"/>
          <a:srcRect/>
          <a:stretch>
            <a:fillRect/>
          </a:stretch>
        </p:blipFill>
        <p:spPr bwMode="auto">
          <a:xfrm>
            <a:off x="201613" y="1538288"/>
            <a:ext cx="398462" cy="257175"/>
          </a:xfrm>
          <a:prstGeom prst="rect">
            <a:avLst/>
          </a:prstGeom>
          <a:noFill/>
          <a:ln w="3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235" name="Rectangle 67"/>
          <p:cNvSpPr>
            <a:spLocks noChangeArrowheads="1"/>
          </p:cNvSpPr>
          <p:nvPr/>
        </p:nvSpPr>
        <p:spPr bwMode="auto">
          <a:xfrm>
            <a:off x="5016500" y="5937250"/>
            <a:ext cx="41275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Zurich University </a:t>
            </a:r>
          </a:p>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                           </a:t>
            </a:r>
            <a:r>
              <a:rPr lang="en-US" sz="1800" i="1" dirty="0">
                <a:solidFill>
                  <a:srgbClr val="9900CC"/>
                </a:solidFill>
                <a:latin typeface="Times New Roman" charset="0"/>
                <a:ea typeface="ＭＳ Ｐゴシック" charset="0"/>
                <a:cs typeface="DejaVu LGC Sans" charset="0"/>
              </a:rPr>
              <a:t>Zurich,</a:t>
            </a:r>
            <a:r>
              <a:rPr lang="en-US" sz="1800" dirty="0">
                <a:solidFill>
                  <a:srgbClr val="000000"/>
                </a:solidFill>
                <a:latin typeface="Times New Roman" charset="0"/>
                <a:ea typeface="ＭＳ Ｐゴシック" charset="0"/>
                <a:cs typeface="DejaVu LGC Sans" charset="0"/>
              </a:rPr>
              <a:t> </a:t>
            </a:r>
            <a:r>
              <a:rPr lang="en-US" sz="1800" dirty="0">
                <a:solidFill>
                  <a:srgbClr val="9900CC"/>
                </a:solidFill>
                <a:latin typeface="Times New Roman" charset="0"/>
                <a:ea typeface="ＭＳ Ｐゴシック" charset="0"/>
                <a:cs typeface="DejaVu LGC Sans" charset="0"/>
              </a:rPr>
              <a:t>Switzerland</a:t>
            </a:r>
          </a:p>
        </p:txBody>
      </p:sp>
      <p:pic>
        <p:nvPicPr>
          <p:cNvPr id="7236" name="Picture 68"/>
          <p:cNvPicPr>
            <a:picLocks noChangeAspect="1" noChangeArrowheads="1"/>
          </p:cNvPicPr>
          <p:nvPr/>
        </p:nvPicPr>
        <p:blipFill>
          <a:blip r:embed="rId3"/>
          <a:srcRect/>
          <a:stretch>
            <a:fillRect/>
          </a:stretch>
        </p:blipFill>
        <p:spPr bwMode="auto">
          <a:xfrm>
            <a:off x="176213" y="5461000"/>
            <a:ext cx="414337" cy="277813"/>
          </a:xfrm>
          <a:prstGeom prst="rect">
            <a:avLst/>
          </a:prstGeom>
          <a:noFill/>
          <a:ln w="3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237" name="Rectangle 69"/>
          <p:cNvSpPr>
            <a:spLocks noChangeArrowheads="1"/>
          </p:cNvSpPr>
          <p:nvPr/>
        </p:nvSpPr>
        <p:spPr bwMode="auto">
          <a:xfrm>
            <a:off x="644525" y="6067425"/>
            <a:ext cx="392112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968" rIns="90000" bIns="45000"/>
          <a:lstStyle/>
          <a:p>
            <a:pPr defTabSz="457200">
              <a:lnSpc>
                <a:spcPct val="74000"/>
              </a:lnSpc>
              <a:buClr>
                <a:srgbClr val="000000"/>
              </a:buClr>
              <a:buSzPct val="100000"/>
              <a:buFont typeface="Times New Roman" charset="0"/>
              <a:buNone/>
              <a:tabLst>
                <a:tab pos="723900" algn="l"/>
                <a:tab pos="1447800" algn="l"/>
                <a:tab pos="2171700" algn="l"/>
                <a:tab pos="2895600" algn="l"/>
                <a:tab pos="3619500" algn="l"/>
              </a:tabLst>
              <a:defRPr/>
            </a:pPr>
            <a:r>
              <a:rPr lang="en-US" sz="1800" dirty="0">
                <a:solidFill>
                  <a:srgbClr val="000000"/>
                </a:solidFill>
                <a:latin typeface="Times New Roman" charset="0"/>
                <a:ea typeface="ＭＳ Ｐゴシック" charset="0"/>
                <a:cs typeface="DejaVu LGC Sans" charset="0"/>
              </a:rPr>
              <a:t>Kyoto Sangyo University</a:t>
            </a:r>
            <a:br>
              <a:rPr lang="en-US" sz="1800" dirty="0">
                <a:solidFill>
                  <a:srgbClr val="000000"/>
                </a:solidFill>
                <a:latin typeface="Times New Roman" charset="0"/>
                <a:ea typeface="ＭＳ Ｐゴシック" charset="0"/>
                <a:cs typeface="DejaVu LGC Sans" charset="0"/>
              </a:rPr>
            </a:br>
            <a:r>
              <a:rPr lang="en-US" sz="1800" dirty="0">
                <a:solidFill>
                  <a:srgbClr val="000000"/>
                </a:solidFill>
                <a:latin typeface="Times New Roman" charset="0"/>
                <a:ea typeface="ＭＳ Ｐゴシック" charset="0"/>
                <a:cs typeface="DejaVu LGC Sans" charset="0"/>
              </a:rPr>
              <a:t>                                       </a:t>
            </a:r>
            <a:r>
              <a:rPr lang="en-US" sz="1800" i="1" dirty="0">
                <a:solidFill>
                  <a:srgbClr val="9900CC"/>
                </a:solidFill>
                <a:latin typeface="Times New Roman" charset="0"/>
                <a:ea typeface="ＭＳ Ｐゴシック" charset="0"/>
                <a:cs typeface="DejaVu LGC Sans" charset="0"/>
              </a:rPr>
              <a:t>Kyoto, </a:t>
            </a:r>
            <a:r>
              <a:rPr lang="en-US" sz="1800" dirty="0">
                <a:solidFill>
                  <a:srgbClr val="000000"/>
                </a:solidFill>
                <a:latin typeface="Times New Roman" charset="0"/>
                <a:ea typeface="ＭＳ Ｐゴシック" charset="0"/>
                <a:cs typeface="DejaVu LGC Sans" charset="0"/>
              </a:rPr>
              <a:t> </a:t>
            </a:r>
            <a:r>
              <a:rPr lang="en-US" sz="1800" dirty="0">
                <a:solidFill>
                  <a:srgbClr val="9900CC"/>
                </a:solidFill>
                <a:latin typeface="Times New Roman" charset="0"/>
                <a:ea typeface="ＭＳ Ｐゴシック" charset="0"/>
                <a:cs typeface="DejaVu LGC Sans" charset="0"/>
              </a:rPr>
              <a:t>Japan</a:t>
            </a:r>
          </a:p>
        </p:txBody>
      </p:sp>
      <p:sp>
        <p:nvSpPr>
          <p:cNvPr id="70" name="Rectangle 13"/>
          <p:cNvSpPr>
            <a:spLocks noChangeArrowheads="1"/>
          </p:cNvSpPr>
          <p:nvPr/>
        </p:nvSpPr>
        <p:spPr bwMode="auto">
          <a:xfrm>
            <a:off x="1588" y="1"/>
            <a:ext cx="9144000" cy="594804"/>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a:solidFill>
                <a:srgbClr val="41A3DF"/>
              </a:solidFill>
              <a:effectLst>
                <a:outerShdw blurRad="38100" dist="38100" dir="2700000" algn="tl">
                  <a:srgbClr val="000000"/>
                </a:outerShdw>
              </a:effectLst>
              <a:ea typeface="MS PGothic" pitchFamily="34" charset="-128"/>
            </a:endParaRPr>
          </a:p>
        </p:txBody>
      </p:sp>
      <p:sp>
        <p:nvSpPr>
          <p:cNvPr id="71" name="WordArt 98"/>
          <p:cNvSpPr>
            <a:spLocks noChangeArrowheads="1" noChangeShapeType="1" noTextEdit="1"/>
          </p:cNvSpPr>
          <p:nvPr/>
        </p:nvSpPr>
        <p:spPr bwMode="auto">
          <a:xfrm>
            <a:off x="2514600" y="76200"/>
            <a:ext cx="4191000"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blurRad="38100" dist="38100" dir="2700000" algn="tl" rotWithShape="0">
                    <a:srgbClr val="000000">
                      <a:alpha val="43137"/>
                    </a:srgbClr>
                  </a:outerShdw>
                </a:effectLst>
                <a:latin typeface="Times New Roman"/>
                <a:cs typeface="Times New Roman"/>
              </a:rPr>
              <a:t>DIRAC Collaboration</a:t>
            </a:r>
            <a:endParaRPr lang="en-US" sz="3600" i="1" kern="10" dirty="0">
              <a:ln w="9525">
                <a:solidFill>
                  <a:srgbClr val="000000"/>
                </a:solidFill>
                <a:round/>
                <a:headEnd/>
                <a:tailEnd/>
              </a:ln>
              <a:solidFill>
                <a:srgbClr val="C00000"/>
              </a:solidFill>
              <a:effectLst>
                <a:outerShdw blurRad="38100" dist="38100" dir="2700000" algn="tl" rotWithShape="0">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val="280589111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stretch>
            <a:fillRect/>
          </a:stretch>
        </p:blipFill>
        <p:spPr>
          <a:xfrm>
            <a:off x="82379" y="641350"/>
            <a:ext cx="5715000" cy="5715000"/>
          </a:xfrm>
          <a:prstGeom prst="rect">
            <a:avLst/>
          </a:prstGeom>
        </p:spPr>
      </p:pic>
      <p:sp>
        <p:nvSpPr>
          <p:cNvPr id="3"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495300" y="81756"/>
            <a:ext cx="8153399"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Experimental Q distributions of </a:t>
            </a: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GB" sz="3600" dirty="0"/>
              <a:t> </a:t>
            </a:r>
            <a:r>
              <a:rPr lang="en-GB" sz="3600" baseline="30000" dirty="0"/>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pairs</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5" name="TextBox 4"/>
          <p:cNvSpPr txBox="1"/>
          <p:nvPr/>
        </p:nvSpPr>
        <p:spPr>
          <a:xfrm>
            <a:off x="5638800" y="1219200"/>
            <a:ext cx="3200400" cy="1631216"/>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a:t>
            </a:r>
            <a:r>
              <a:rPr lang="en-US" sz="2000" i="1" dirty="0" smtClean="0">
                <a:latin typeface="Times New Roman" pitchFamily="18" charset="0"/>
                <a:cs typeface="Times New Roman" pitchFamily="18" charset="0"/>
              </a:rPr>
              <a:t>Q</a:t>
            </a:r>
            <a:r>
              <a:rPr lang="en-US" sz="2000" dirty="0" smtClean="0">
                <a:latin typeface="Times New Roman" pitchFamily="18" charset="0"/>
                <a:cs typeface="Times New Roman" pitchFamily="18" charset="0"/>
              </a:rPr>
              <a:t> distribution of the </a:t>
            </a:r>
            <a:r>
              <a:rPr lang="en-US" sz="2000" i="1" dirty="0" smtClean="0">
                <a:latin typeface="Times New Roman" pitchFamily="18" charset="0"/>
                <a:cs typeface="Times New Roman" pitchFamily="18" charset="0"/>
              </a:rPr>
              <a:t>K</a:t>
            </a:r>
            <a:r>
              <a:rPr lang="en-US" sz="2000" baseline="30000" dirty="0" smtClean="0">
                <a:latin typeface="Times New Roman" pitchFamily="18" charset="0"/>
                <a:cs typeface="Times New Roman" pitchFamily="18" charset="0"/>
              </a:rPr>
              <a:t>+</a:t>
            </a:r>
            <a:r>
              <a:rPr lang="el-GR" sz="2000" dirty="0" smtClean="0">
                <a:latin typeface="Times New Roman"/>
                <a:cs typeface="Times New Roman"/>
              </a:rPr>
              <a:t>π</a:t>
            </a:r>
            <a:r>
              <a:rPr lang="en-GB" sz="2000" baseline="30000" dirty="0"/>
              <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pairs collected with </a:t>
            </a:r>
            <a:r>
              <a:rPr lang="en-US" sz="2000" dirty="0" smtClean="0">
                <a:latin typeface="Times New Roman" pitchFamily="18" charset="0"/>
                <a:cs typeface="Times New Roman" pitchFamily="18" charset="0"/>
              </a:rPr>
              <a:t>Platinum </a:t>
            </a:r>
            <a:r>
              <a:rPr lang="en-US" sz="2000" dirty="0">
                <a:latin typeface="Times New Roman" pitchFamily="18" charset="0"/>
                <a:cs typeface="Times New Roman" pitchFamily="18" charset="0"/>
              </a:rPr>
              <a:t>target in 2007 and </a:t>
            </a:r>
            <a:r>
              <a:rPr lang="en-US" sz="2000" dirty="0" smtClean="0">
                <a:latin typeface="Times New Roman" pitchFamily="18" charset="0"/>
                <a:cs typeface="Times New Roman" pitchFamily="18" charset="0"/>
              </a:rPr>
              <a:t>Nickel</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target </a:t>
            </a:r>
            <a:r>
              <a:rPr lang="en-US" sz="2000" dirty="0">
                <a:latin typeface="Times New Roman" pitchFamily="18" charset="0"/>
                <a:cs typeface="Times New Roman" pitchFamily="18" charset="0"/>
              </a:rPr>
              <a:t>in 2008, 2009, 2010.</a:t>
            </a:r>
          </a:p>
        </p:txBody>
      </p:sp>
      <p:sp>
        <p:nvSpPr>
          <p:cNvPr id="6"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7"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20</a:t>
            </a:fld>
            <a:endParaRPr lang="ru-RU" dirty="0"/>
          </a:p>
        </p:txBody>
      </p:sp>
    </p:spTree>
    <p:extLst>
      <p:ext uri="{BB962C8B-B14F-4D97-AF65-F5344CB8AC3E}">
        <p14:creationId xmlns:p14="http://schemas.microsoft.com/office/powerpoint/2010/main" val="23533176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76200" y="642550"/>
            <a:ext cx="5715000" cy="5713799"/>
          </a:xfrm>
          <a:prstGeom prst="rect">
            <a:avLst/>
          </a:prstGeom>
        </p:spPr>
      </p:pic>
      <p:sp>
        <p:nvSpPr>
          <p:cNvPr id="3"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495300" y="81756"/>
            <a:ext cx="8153399"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Experimental Q distributions of </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K</a:t>
            </a:r>
            <a:r>
              <a:rPr lang="en-GB" sz="3600" dirty="0"/>
              <a:t> </a:t>
            </a:r>
            <a:r>
              <a:rPr lang="en-GB" sz="3600" baseline="50000" dirty="0"/>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pairs</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5" name="TextBox 4"/>
          <p:cNvSpPr txBox="1"/>
          <p:nvPr/>
        </p:nvSpPr>
        <p:spPr>
          <a:xfrm>
            <a:off x="5257800" y="1371600"/>
            <a:ext cx="3505199" cy="1323439"/>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a:t>
            </a:r>
            <a:r>
              <a:rPr lang="en-US" sz="2000" i="1" dirty="0">
                <a:latin typeface="Times New Roman" pitchFamily="18" charset="0"/>
                <a:cs typeface="Times New Roman" pitchFamily="18" charset="0"/>
              </a:rPr>
              <a:t>Q</a:t>
            </a:r>
            <a:r>
              <a:rPr lang="en-US" sz="2000" dirty="0">
                <a:latin typeface="Times New Roman" pitchFamily="18" charset="0"/>
                <a:cs typeface="Times New Roman" pitchFamily="18" charset="0"/>
              </a:rPr>
              <a:t> distribution of the </a:t>
            </a:r>
            <a:r>
              <a:rPr lang="el-GR" sz="2000" dirty="0" smtClean="0">
                <a:latin typeface="Times New Roman"/>
                <a:cs typeface="Times New Roman"/>
              </a:rPr>
              <a:t>π</a:t>
            </a:r>
            <a:r>
              <a:rPr lang="en-US" sz="2000" baseline="30000"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K</a:t>
            </a:r>
            <a:r>
              <a:rPr lang="en-GB" sz="2000" baseline="50000" dirty="0" smtClean="0"/>
              <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pairs collected with Platinum target in 2007 and Nickel target in 2008, 2009, 2010.</a:t>
            </a:r>
          </a:p>
        </p:txBody>
      </p:sp>
      <p:sp>
        <p:nvSpPr>
          <p:cNvPr id="6"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7"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21</a:t>
            </a:fld>
            <a:endParaRPr lang="ru-RU" dirty="0"/>
          </a:p>
        </p:txBody>
      </p:sp>
    </p:spTree>
    <p:extLst>
      <p:ext uri="{BB962C8B-B14F-4D97-AF65-F5344CB8AC3E}">
        <p14:creationId xmlns:p14="http://schemas.microsoft.com/office/powerpoint/2010/main" val="23773078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63844" y="639247"/>
            <a:ext cx="5731476" cy="5712125"/>
          </a:xfrm>
          <a:prstGeom prst="rect">
            <a:avLst/>
          </a:prstGeom>
        </p:spPr>
      </p:pic>
      <p:sp>
        <p:nvSpPr>
          <p:cNvPr id="3"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457200" y="81756"/>
            <a:ext cx="8305800"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Experimental Q distributions of </a:t>
            </a: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K</a:t>
            </a:r>
            <a:r>
              <a:rPr lang="en-US" sz="3600" i="1" kern="10" baseline="3000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GB" sz="3600" dirty="0"/>
              <a:t> </a:t>
            </a:r>
            <a:r>
              <a:rPr lang="en-GB" sz="3600" baseline="30000" dirty="0"/>
              <a:t>–</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and </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K</a:t>
            </a:r>
            <a:r>
              <a:rPr lang="en-US" sz="3600" i="1" kern="10" baseline="3000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a:t>
            </a:r>
            <a:r>
              <a:rPr lang="en-GB" sz="3600" baseline="30000" dirty="0" smtClean="0"/>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pairs</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5" name="TextBox 4"/>
          <p:cNvSpPr txBox="1"/>
          <p:nvPr/>
        </p:nvSpPr>
        <p:spPr>
          <a:xfrm>
            <a:off x="5257800" y="1371600"/>
            <a:ext cx="3733800" cy="1631216"/>
          </a:xfrm>
          <a:prstGeom prst="rect">
            <a:avLst/>
          </a:prstGeom>
          <a:noFill/>
        </p:spPr>
        <p:txBody>
          <a:bodyPr wrap="square" rtlCol="0">
            <a:spAutoFit/>
          </a:bodyPr>
          <a:lstStyle/>
          <a:p>
            <a:r>
              <a:rPr lang="en-US" sz="2000" dirty="0">
                <a:latin typeface="Times New Roman" pitchFamily="18" charset="0"/>
                <a:cs typeface="Times New Roman" pitchFamily="18" charset="0"/>
              </a:rPr>
              <a:t>The </a:t>
            </a:r>
            <a:r>
              <a:rPr lang="en-US" sz="2000" i="1" dirty="0">
                <a:latin typeface="Times New Roman" pitchFamily="18" charset="0"/>
                <a:cs typeface="Times New Roman" pitchFamily="18" charset="0"/>
              </a:rPr>
              <a:t>Q</a:t>
            </a:r>
            <a:r>
              <a:rPr lang="en-US" sz="2000" dirty="0">
                <a:latin typeface="Times New Roman" pitchFamily="18" charset="0"/>
                <a:cs typeface="Times New Roman" pitchFamily="18" charset="0"/>
              </a:rPr>
              <a:t> distribution of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K</a:t>
            </a:r>
            <a:r>
              <a:rPr lang="en-US" sz="2000" baseline="30000" dirty="0">
                <a:latin typeface="Times New Roman" pitchFamily="18" charset="0"/>
                <a:cs typeface="Times New Roman" pitchFamily="18" charset="0"/>
              </a:rPr>
              <a:t>+</a:t>
            </a:r>
            <a:r>
              <a:rPr lang="el-GR" sz="2000" dirty="0">
                <a:latin typeface="Times New Roman"/>
                <a:cs typeface="Times New Roman"/>
              </a:rPr>
              <a:t>π</a:t>
            </a:r>
            <a:r>
              <a:rPr lang="en-US" sz="2000" baseline="30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and </a:t>
            </a:r>
            <a:r>
              <a:rPr lang="el-GR" sz="2000" dirty="0" smtClean="0">
                <a:latin typeface="Times New Roman"/>
                <a:cs typeface="Times New Roman"/>
              </a:rPr>
              <a:t>π</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K</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pairs(</a:t>
            </a:r>
            <a:r>
              <a:rPr lang="en-US" sz="2000" dirty="0" smtClean="0">
                <a:solidFill>
                  <a:srgbClr val="FF0000"/>
                </a:solidFill>
                <a:latin typeface="Times New Roman" pitchFamily="18" charset="0"/>
                <a:cs typeface="Times New Roman" pitchFamily="18" charset="0"/>
              </a:rPr>
              <a:t>2/3 of existing statistic</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collected with Platinum target in 2007 and Nickel target in 2008, 2009, 2010.</a:t>
            </a:r>
          </a:p>
        </p:txBody>
      </p:sp>
      <p:sp>
        <p:nvSpPr>
          <p:cNvPr id="6"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7"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22</a:t>
            </a:fld>
            <a:endParaRPr lang="ru-RU" dirty="0"/>
          </a:p>
        </p:txBody>
      </p:sp>
    </p:spTree>
    <p:extLst>
      <p:ext uri="{BB962C8B-B14F-4D97-AF65-F5344CB8AC3E}">
        <p14:creationId xmlns:p14="http://schemas.microsoft.com/office/powerpoint/2010/main" val="34171606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2614413"/>
              </p:ext>
            </p:extLst>
          </p:nvPr>
        </p:nvGraphicFramePr>
        <p:xfrm>
          <a:off x="515100" y="1313247"/>
          <a:ext cx="7979507" cy="1188720"/>
        </p:xfrm>
        <a:graphic>
          <a:graphicData uri="http://schemas.openxmlformats.org/drawingml/2006/table">
            <a:tbl>
              <a:tblPr firstRow="1" firstCol="1" bandRow="1">
                <a:tableStyleId>{F5AB1C69-6EDB-4FF4-983F-18BD219EF322}</a:tableStyleId>
              </a:tblPr>
              <a:tblGrid>
                <a:gridCol w="1694700"/>
                <a:gridCol w="2251146"/>
                <a:gridCol w="2016054"/>
                <a:gridCol w="2017607"/>
              </a:tblGrid>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Variable</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err="1">
                          <a:effectLst/>
                          <a:latin typeface="Times New Roman" pitchFamily="18" charset="0"/>
                          <a:cs typeface="Times New Roman" pitchFamily="18" charset="0"/>
                        </a:rPr>
                        <a:t>n</a:t>
                      </a:r>
                      <a:r>
                        <a:rPr lang="en-US" sz="1600" baseline="-25000" dirty="0" err="1">
                          <a:effectLst/>
                          <a:latin typeface="Times New Roman" pitchFamily="18" charset="0"/>
                          <a:cs typeface="Times New Roman" pitchFamily="18" charset="0"/>
                        </a:rPr>
                        <a:t>A</a:t>
                      </a:r>
                      <a:r>
                        <a:rPr lang="en-US" sz="1600" baseline="30000" dirty="0">
                          <a:effectLst/>
                          <a:latin typeface="Times New Roman" pitchFamily="18" charset="0"/>
                          <a:cs typeface="Times New Roman" pitchFamily="18" charset="0"/>
                        </a:rPr>
                        <a:t> K+π-</a:t>
                      </a:r>
                      <a:r>
                        <a:rPr lang="en-US" sz="1600" dirty="0">
                          <a:effectLst/>
                          <a:latin typeface="Times New Roman" pitchFamily="18" charset="0"/>
                          <a:cs typeface="Times New Roman" pitchFamily="18" charset="0"/>
                        </a:rPr>
                        <a:t> </a:t>
                      </a:r>
                      <a:r>
                        <a:rPr lang="en-US" sz="1600" baseline="0" dirty="0" smtClean="0">
                          <a:effectLst/>
                          <a:latin typeface="Times New Roman" pitchFamily="18" charset="0"/>
                          <a:cs typeface="Times New Roman" pitchFamily="18" charset="0"/>
                        </a:rPr>
                        <a:t>    </a:t>
                      </a:r>
                      <a:r>
                        <a:rPr lang="en-US" sz="1600" dirty="0" smtClean="0">
                          <a:effectLst/>
                          <a:latin typeface="Times New Roman" pitchFamily="18" charset="0"/>
                          <a:cs typeface="Times New Roman" pitchFamily="18" charset="0"/>
                        </a:rPr>
                        <a:t>(</a:t>
                      </a:r>
                      <a:r>
                        <a:rPr lang="en-US" sz="1600" dirty="0" err="1">
                          <a:effectLst/>
                          <a:latin typeface="Times New Roman" pitchFamily="18" charset="0"/>
                          <a:cs typeface="Times New Roman" pitchFamily="18" charset="0"/>
                        </a:rPr>
                        <a:t>r</a:t>
                      </a:r>
                      <a:r>
                        <a:rPr lang="en-US" sz="1600" baseline="-25000" dirty="0" err="1">
                          <a:effectLst/>
                          <a:latin typeface="Times New Roman" pitchFamily="18" charset="0"/>
                          <a:cs typeface="Times New Roman" pitchFamily="18" charset="0"/>
                        </a:rPr>
                        <a:t>A</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err="1" smtClean="0">
                          <a:effectLst/>
                          <a:latin typeface="Times New Roman" pitchFamily="18" charset="0"/>
                          <a:cs typeface="Times New Roman" pitchFamily="18" charset="0"/>
                        </a:rPr>
                        <a:t>n</a:t>
                      </a:r>
                      <a:r>
                        <a:rPr lang="en-US" sz="1600" baseline="-25000" dirty="0" err="1" smtClean="0">
                          <a:effectLst/>
                          <a:latin typeface="Times New Roman" pitchFamily="18" charset="0"/>
                          <a:cs typeface="Times New Roman" pitchFamily="18" charset="0"/>
                        </a:rPr>
                        <a:t>A</a:t>
                      </a:r>
                      <a:r>
                        <a:rPr lang="en-US" sz="1600" baseline="30000" dirty="0" smtClean="0">
                          <a:effectLst/>
                          <a:latin typeface="Times New Roman" pitchFamily="18" charset="0"/>
                          <a:cs typeface="Times New Roman" pitchFamily="18" charset="0"/>
                        </a:rPr>
                        <a:t>π+K-</a:t>
                      </a:r>
                      <a:r>
                        <a:rPr lang="en-US" sz="1600" baseline="0" dirty="0" smtClean="0">
                          <a:effectLst/>
                          <a:latin typeface="Times New Roman" pitchFamily="18" charset="0"/>
                          <a:cs typeface="Times New Roman" pitchFamily="18" charset="0"/>
                        </a:rPr>
                        <a:t>    </a:t>
                      </a:r>
                      <a:r>
                        <a:rPr lang="en-US" sz="1600" dirty="0" smtClean="0">
                          <a:effectLst/>
                          <a:latin typeface="Times New Roman" pitchFamily="18" charset="0"/>
                          <a:cs typeface="Times New Roman" pitchFamily="18" charset="0"/>
                        </a:rPr>
                        <a:t>(</a:t>
                      </a:r>
                      <a:r>
                        <a:rPr lang="en-US" sz="1600" dirty="0">
                          <a:effectLst/>
                          <a:latin typeface="Times New Roman" pitchFamily="18" charset="0"/>
                          <a:cs typeface="Times New Roman" pitchFamily="18" charset="0"/>
                        </a:rPr>
                        <a:t>r</a:t>
                      </a:r>
                      <a:r>
                        <a:rPr lang="en-US" sz="1600" baseline="-25000" dirty="0">
                          <a:effectLst/>
                          <a:latin typeface="Times New Roman" pitchFamily="18" charset="0"/>
                          <a:cs typeface="Times New Roman" pitchFamily="18" charset="0"/>
                        </a:rPr>
                        <a:t>A</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err="1" smtClean="0">
                          <a:effectLst/>
                          <a:latin typeface="Times New Roman" pitchFamily="18" charset="0"/>
                          <a:cs typeface="Times New Roman" pitchFamily="18" charset="0"/>
                        </a:rPr>
                        <a:t>n</a:t>
                      </a:r>
                      <a:r>
                        <a:rPr lang="en-US" sz="1600" baseline="-25000" dirty="0" err="1" smtClean="0">
                          <a:effectLst/>
                          <a:latin typeface="Times New Roman" pitchFamily="18" charset="0"/>
                          <a:cs typeface="Times New Roman" pitchFamily="18" charset="0"/>
                        </a:rPr>
                        <a:t>A</a:t>
                      </a:r>
                      <a:r>
                        <a:rPr lang="en-US" sz="1600" baseline="30000" dirty="0" smtClean="0">
                          <a:effectLst/>
                          <a:latin typeface="Times New Roman" pitchFamily="18" charset="0"/>
                          <a:cs typeface="Times New Roman" pitchFamily="18" charset="0"/>
                        </a:rPr>
                        <a:t>πK    </a:t>
                      </a:r>
                      <a:r>
                        <a:rPr lang="en-US" sz="1600" baseline="0" dirty="0" smtClean="0">
                          <a:effectLst/>
                          <a:latin typeface="Times New Roman" pitchFamily="18" charset="0"/>
                          <a:cs typeface="Times New Roman" pitchFamily="18" charset="0"/>
                        </a:rPr>
                        <a:t>    </a:t>
                      </a:r>
                      <a:r>
                        <a:rPr lang="en-US" sz="1600" dirty="0" smtClean="0">
                          <a:effectLst/>
                          <a:latin typeface="Times New Roman" pitchFamily="18" charset="0"/>
                          <a:cs typeface="Times New Roman" pitchFamily="18" charset="0"/>
                        </a:rPr>
                        <a:t>(r</a:t>
                      </a:r>
                      <a:r>
                        <a:rPr lang="en-US" sz="1600" baseline="-25000" dirty="0" smtClean="0">
                          <a:effectLst/>
                          <a:latin typeface="Times New Roman" pitchFamily="18" charset="0"/>
                          <a:cs typeface="Times New Roman" pitchFamily="18" charset="0"/>
                        </a:rPr>
                        <a:t>A</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r>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Q</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175. ± 46. (3.8)</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85. ± 29. (3.0)</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260. ± 54. (4.8)</a:t>
                      </a:r>
                      <a:endParaRPr lang="en-US" sz="1600" dirty="0">
                        <a:effectLst/>
                        <a:latin typeface="Times New Roman" pitchFamily="18" charset="0"/>
                        <a:ea typeface="Times New Roman"/>
                        <a:cs typeface="Times New Roman" pitchFamily="18" charset="0"/>
                      </a:endParaRPr>
                    </a:p>
                  </a:txBody>
                  <a:tcPr marL="68580" marR="68580" marT="0" marB="0" anchor="ctr"/>
                </a:tc>
              </a:tr>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|Q</a:t>
                      </a:r>
                      <a:r>
                        <a:rPr lang="en-US" sz="1600" baseline="-25000" dirty="0">
                          <a:effectLst/>
                          <a:latin typeface="Times New Roman" pitchFamily="18" charset="0"/>
                          <a:cs typeface="Times New Roman" pitchFamily="18" charset="0"/>
                        </a:rPr>
                        <a:t>L</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93. ± 70</a:t>
                      </a:r>
                      <a:r>
                        <a:rPr lang="en-US" sz="1600" dirty="0" smtClean="0">
                          <a:effectLst/>
                          <a:latin typeface="Times New Roman" pitchFamily="18" charset="0"/>
                          <a:cs typeface="Times New Roman" pitchFamily="18" charset="0"/>
                        </a:rPr>
                        <a:t>. (</a:t>
                      </a:r>
                      <a:r>
                        <a:rPr lang="en-US" sz="1600" dirty="0">
                          <a:effectLst/>
                          <a:latin typeface="Times New Roman" pitchFamily="18" charset="0"/>
                          <a:cs typeface="Times New Roman" pitchFamily="18" charset="0"/>
                        </a:rPr>
                        <a:t>1.3)</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53. ± 42. (1.3)</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146. ± 82. (1.8)</a:t>
                      </a:r>
                      <a:endParaRPr lang="en-US" sz="1600" dirty="0">
                        <a:effectLst/>
                        <a:latin typeface="Times New Roman" pitchFamily="18" charset="0"/>
                        <a:ea typeface="Times New Roman"/>
                        <a:cs typeface="Times New Roman" pitchFamily="18" charset="0"/>
                      </a:endParaRPr>
                    </a:p>
                  </a:txBody>
                  <a:tcPr marL="68580" marR="68580" marT="0" marB="0" anchor="ctr"/>
                </a:tc>
              </a:tr>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|Q</a:t>
                      </a:r>
                      <a:r>
                        <a:rPr lang="en-US" sz="1600" baseline="-25000" dirty="0">
                          <a:effectLst/>
                          <a:latin typeface="Times New Roman" pitchFamily="18" charset="0"/>
                          <a:cs typeface="Times New Roman" pitchFamily="18" charset="0"/>
                        </a:rPr>
                        <a:t>L</a:t>
                      </a:r>
                      <a:r>
                        <a:rPr lang="en-US" sz="1600" dirty="0">
                          <a:effectLst/>
                          <a:latin typeface="Times New Roman" pitchFamily="18" charset="0"/>
                          <a:cs typeface="Times New Roman" pitchFamily="18" charset="0"/>
                        </a:rPr>
                        <a:t>|,Q</a:t>
                      </a:r>
                      <a:r>
                        <a:rPr lang="en-US" sz="1600" baseline="-25000" dirty="0">
                          <a:effectLst/>
                          <a:latin typeface="Times New Roman" pitchFamily="18" charset="0"/>
                          <a:cs typeface="Times New Roman" pitchFamily="18" charset="0"/>
                        </a:rPr>
                        <a:t>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158. ± 44. (3.6)</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72. ± 28. (2.6)</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230. ± 53. (4.4)</a:t>
                      </a:r>
                      <a:endParaRPr lang="en-US" sz="1600" dirty="0">
                        <a:effectLst/>
                        <a:latin typeface="Times New Roman" pitchFamily="18" charset="0"/>
                        <a:ea typeface="Times New Roman"/>
                        <a:cs typeface="Times New Roman" pitchFamily="18" charset="0"/>
                      </a:endParaRPr>
                    </a:p>
                  </a:txBody>
                  <a:tcPr marL="68580" marR="68580" marT="0" marB="0" anchor="ctr"/>
                </a:tc>
              </a:tr>
            </a:tbl>
          </a:graphicData>
        </a:graphic>
      </p:graphicFrame>
      <p:sp>
        <p:nvSpPr>
          <p:cNvPr id="3" name="TextBox 2"/>
          <p:cNvSpPr txBox="1"/>
          <p:nvPr/>
        </p:nvSpPr>
        <p:spPr>
          <a:xfrm>
            <a:off x="471995" y="690979"/>
            <a:ext cx="8153400" cy="623248"/>
          </a:xfrm>
          <a:prstGeom prst="rect">
            <a:avLst/>
          </a:prstGeom>
          <a:noFill/>
        </p:spPr>
        <p:txBody>
          <a:bodyPr wrap="square" rtlCol="0">
            <a:spAutoFit/>
          </a:bodyPr>
          <a:lstStyle/>
          <a:p>
            <a:pPr marL="0" marR="0">
              <a:lnSpc>
                <a:spcPct val="115000"/>
              </a:lnSpc>
              <a:spcBef>
                <a:spcPts val="0"/>
              </a:spcBef>
              <a:spcAft>
                <a:spcPts val="0"/>
              </a:spcAft>
            </a:pPr>
            <a:r>
              <a:rPr lang="en-US" sz="1500" dirty="0">
                <a:latin typeface="Times New Roman"/>
                <a:ea typeface="Times New Roman"/>
                <a:cs typeface="Times New Roman"/>
              </a:rPr>
              <a:t>Number of “atomic pairs” (</a:t>
            </a:r>
            <a:r>
              <a:rPr lang="en-US" sz="1500" i="1" dirty="0" err="1">
                <a:latin typeface="Times New Roman"/>
                <a:ea typeface="Times New Roman"/>
                <a:cs typeface="Times New Roman"/>
              </a:rPr>
              <a:t>n</a:t>
            </a:r>
            <a:r>
              <a:rPr lang="en-US" sz="1500" i="1" baseline="-25000" dirty="0" err="1">
                <a:latin typeface="Times New Roman"/>
                <a:ea typeface="Times New Roman"/>
                <a:cs typeface="Times New Roman"/>
              </a:rPr>
              <a:t>A</a:t>
            </a:r>
            <a:r>
              <a:rPr lang="en-US" sz="1500" dirty="0">
                <a:latin typeface="Times New Roman"/>
                <a:ea typeface="Times New Roman"/>
                <a:cs typeface="Times New Roman"/>
              </a:rPr>
              <a:t>) with statistical error </a:t>
            </a:r>
            <a:r>
              <a:rPr lang="en-US" sz="1500" dirty="0" smtClean="0">
                <a:latin typeface="Times New Roman"/>
                <a:ea typeface="Times New Roman"/>
                <a:cs typeface="Times New Roman"/>
              </a:rPr>
              <a:t>and </a:t>
            </a:r>
            <a:r>
              <a:rPr lang="en-US" sz="1500" dirty="0">
                <a:latin typeface="Times New Roman"/>
                <a:ea typeface="Times New Roman"/>
                <a:cs typeface="Times New Roman"/>
              </a:rPr>
              <a:t>ratio signal-to-error (</a:t>
            </a:r>
            <a:r>
              <a:rPr lang="en-US" sz="1500" i="1" dirty="0" err="1">
                <a:latin typeface="Times New Roman"/>
                <a:ea typeface="Times New Roman"/>
                <a:cs typeface="Times New Roman"/>
              </a:rPr>
              <a:t>r</a:t>
            </a:r>
            <a:r>
              <a:rPr lang="en-US" sz="1500" i="1" baseline="-25000" dirty="0" err="1">
                <a:latin typeface="Times New Roman"/>
                <a:ea typeface="Times New Roman"/>
                <a:cs typeface="Times New Roman"/>
              </a:rPr>
              <a:t>A</a:t>
            </a:r>
            <a:r>
              <a:rPr lang="en-US" sz="1500" dirty="0">
                <a:latin typeface="Times New Roman"/>
                <a:ea typeface="Times New Roman"/>
                <a:cs typeface="Times New Roman"/>
              </a:rPr>
              <a:t>) for </a:t>
            </a:r>
            <a:r>
              <a:rPr lang="en-US" sz="1500" i="1" dirty="0">
                <a:latin typeface="Times New Roman"/>
                <a:ea typeface="Times New Roman"/>
                <a:cs typeface="Times New Roman"/>
              </a:rPr>
              <a:t>πK </a:t>
            </a:r>
            <a:r>
              <a:rPr lang="en-US" sz="1500" dirty="0">
                <a:latin typeface="Times New Roman"/>
                <a:ea typeface="Times New Roman"/>
                <a:cs typeface="Times New Roman"/>
              </a:rPr>
              <a:t>atoms </a:t>
            </a:r>
            <a:r>
              <a:rPr lang="en-US" sz="1500" dirty="0" smtClean="0">
                <a:latin typeface="Times New Roman"/>
                <a:ea typeface="Times New Roman"/>
                <a:cs typeface="Times New Roman"/>
              </a:rPr>
              <a:t>   collected </a:t>
            </a:r>
            <a:r>
              <a:rPr lang="en-US" sz="1500" dirty="0">
                <a:latin typeface="Times New Roman"/>
                <a:ea typeface="Times New Roman"/>
                <a:cs typeface="Times New Roman"/>
              </a:rPr>
              <a:t>with </a:t>
            </a:r>
            <a:r>
              <a:rPr lang="en-US" sz="1500" b="1" dirty="0">
                <a:latin typeface="Times New Roman"/>
                <a:ea typeface="Times New Roman"/>
                <a:cs typeface="Times New Roman"/>
              </a:rPr>
              <a:t>Nickel </a:t>
            </a:r>
            <a:r>
              <a:rPr lang="en-US" sz="1500" dirty="0">
                <a:latin typeface="Times New Roman"/>
                <a:ea typeface="Times New Roman"/>
                <a:cs typeface="Times New Roman"/>
              </a:rPr>
              <a:t>target in 2008, 2009 and 2010. Selection criteria: |</a:t>
            </a:r>
            <a:r>
              <a:rPr lang="en-US" sz="1500" i="1" dirty="0">
                <a:latin typeface="Times New Roman"/>
                <a:ea typeface="Times New Roman"/>
                <a:cs typeface="Times New Roman"/>
              </a:rPr>
              <a:t>Q</a:t>
            </a:r>
            <a:r>
              <a:rPr lang="en-US" sz="1500" i="1" baseline="-25000" dirty="0">
                <a:latin typeface="Times New Roman"/>
                <a:ea typeface="Times New Roman"/>
                <a:cs typeface="Times New Roman"/>
              </a:rPr>
              <a:t>L</a:t>
            </a:r>
            <a:r>
              <a:rPr lang="en-US" sz="1500" dirty="0">
                <a:latin typeface="Times New Roman"/>
                <a:ea typeface="Times New Roman"/>
                <a:cs typeface="Times New Roman"/>
              </a:rPr>
              <a:t>| &lt; 20 MeV/c, </a:t>
            </a:r>
            <a:r>
              <a:rPr lang="en-US" sz="1500" i="1" dirty="0">
                <a:latin typeface="Times New Roman"/>
                <a:ea typeface="Times New Roman"/>
                <a:cs typeface="Times New Roman"/>
              </a:rPr>
              <a:t>Q</a:t>
            </a:r>
            <a:r>
              <a:rPr lang="en-US" sz="1500" i="1" baseline="-25000" dirty="0">
                <a:latin typeface="Times New Roman"/>
                <a:ea typeface="Times New Roman"/>
                <a:cs typeface="Times New Roman"/>
              </a:rPr>
              <a:t>T</a:t>
            </a:r>
            <a:r>
              <a:rPr lang="en-US" sz="1500" dirty="0">
                <a:latin typeface="Times New Roman"/>
                <a:ea typeface="Times New Roman"/>
                <a:cs typeface="Times New Roman"/>
              </a:rPr>
              <a:t> &lt; </a:t>
            </a:r>
            <a:r>
              <a:rPr lang="en-US" sz="1500" dirty="0" smtClean="0">
                <a:latin typeface="Times New Roman"/>
                <a:ea typeface="Times New Roman"/>
                <a:cs typeface="Times New Roman"/>
              </a:rPr>
              <a:t>4 MeV/c</a:t>
            </a:r>
            <a:r>
              <a:rPr lang="en-US" sz="1500" dirty="0">
                <a:latin typeface="Times New Roman"/>
                <a:ea typeface="Times New Roman"/>
                <a:cs typeface="Times New Roman"/>
              </a:rPr>
              <a:t>.</a:t>
            </a:r>
            <a:endParaRPr lang="en-US" sz="1500" dirty="0">
              <a:effectLst/>
              <a:latin typeface="Times New Roman"/>
              <a:ea typeface="Times New Roman"/>
              <a:cs typeface="Times New Roman"/>
            </a:endParaRPr>
          </a:p>
        </p:txBody>
      </p:sp>
      <p:sp>
        <p:nvSpPr>
          <p:cNvPr id="4" name="TextBox 3"/>
          <p:cNvSpPr txBox="1"/>
          <p:nvPr/>
        </p:nvSpPr>
        <p:spPr>
          <a:xfrm>
            <a:off x="457200" y="2590800"/>
            <a:ext cx="7941408" cy="601960"/>
          </a:xfrm>
          <a:prstGeom prst="rect">
            <a:avLst/>
          </a:prstGeom>
          <a:noFill/>
        </p:spPr>
        <p:txBody>
          <a:bodyPr wrap="square" rtlCol="0">
            <a:spAutoFit/>
          </a:bodyPr>
          <a:lstStyle/>
          <a:p>
            <a:pPr marL="0" marR="0">
              <a:lnSpc>
                <a:spcPct val="115000"/>
              </a:lnSpc>
              <a:spcBef>
                <a:spcPts val="0"/>
              </a:spcBef>
              <a:spcAft>
                <a:spcPts val="0"/>
              </a:spcAft>
            </a:pPr>
            <a:r>
              <a:rPr lang="en-US" sz="1500" dirty="0">
                <a:latin typeface="Times New Roman"/>
                <a:ea typeface="Times New Roman"/>
                <a:cs typeface="Times New Roman"/>
              </a:rPr>
              <a:t>Number of “atomic pairs” (</a:t>
            </a:r>
            <a:r>
              <a:rPr lang="en-US" sz="1500" i="1" dirty="0" err="1">
                <a:latin typeface="Times New Roman"/>
                <a:ea typeface="Times New Roman"/>
                <a:cs typeface="Times New Roman"/>
              </a:rPr>
              <a:t>n</a:t>
            </a:r>
            <a:r>
              <a:rPr lang="en-US" sz="1500" i="1" baseline="-25000" dirty="0" err="1">
                <a:latin typeface="Times New Roman"/>
                <a:ea typeface="Times New Roman"/>
                <a:cs typeface="Times New Roman"/>
              </a:rPr>
              <a:t>A</a:t>
            </a:r>
            <a:r>
              <a:rPr lang="en-US" sz="1500" dirty="0">
                <a:latin typeface="Times New Roman"/>
                <a:ea typeface="Times New Roman"/>
                <a:cs typeface="Times New Roman"/>
              </a:rPr>
              <a:t>) with statistical error </a:t>
            </a:r>
            <a:r>
              <a:rPr lang="en-US" sz="1500" dirty="0" smtClean="0">
                <a:latin typeface="Times New Roman"/>
                <a:ea typeface="Times New Roman"/>
                <a:cs typeface="Times New Roman"/>
              </a:rPr>
              <a:t>and </a:t>
            </a:r>
            <a:r>
              <a:rPr lang="en-US" sz="1500" dirty="0">
                <a:latin typeface="Times New Roman"/>
                <a:ea typeface="Times New Roman"/>
                <a:cs typeface="Times New Roman"/>
              </a:rPr>
              <a:t>ratio signal-to-error (</a:t>
            </a:r>
            <a:r>
              <a:rPr lang="en-US" sz="1500" i="1" dirty="0" err="1">
                <a:latin typeface="Times New Roman"/>
                <a:ea typeface="Times New Roman"/>
                <a:cs typeface="Times New Roman"/>
              </a:rPr>
              <a:t>r</a:t>
            </a:r>
            <a:r>
              <a:rPr lang="en-US" sz="1500" i="1" baseline="-25000" dirty="0" err="1">
                <a:latin typeface="Times New Roman"/>
                <a:ea typeface="Times New Roman"/>
                <a:cs typeface="Times New Roman"/>
              </a:rPr>
              <a:t>A</a:t>
            </a:r>
            <a:r>
              <a:rPr lang="en-US" sz="1500" dirty="0">
                <a:latin typeface="Times New Roman"/>
                <a:ea typeface="Times New Roman"/>
                <a:cs typeface="Times New Roman"/>
              </a:rPr>
              <a:t>) for </a:t>
            </a:r>
            <a:r>
              <a:rPr lang="en-US" sz="1500" i="1" dirty="0">
                <a:latin typeface="Times New Roman"/>
                <a:ea typeface="Times New Roman"/>
                <a:cs typeface="Times New Roman"/>
              </a:rPr>
              <a:t>πK</a:t>
            </a:r>
            <a:r>
              <a:rPr lang="en-US" sz="1500" dirty="0">
                <a:latin typeface="Times New Roman"/>
                <a:ea typeface="Times New Roman"/>
                <a:cs typeface="Times New Roman"/>
              </a:rPr>
              <a:t> </a:t>
            </a:r>
            <a:r>
              <a:rPr lang="en-US" sz="1500" dirty="0" smtClean="0">
                <a:latin typeface="Times New Roman"/>
                <a:ea typeface="Times New Roman"/>
                <a:cs typeface="Times New Roman"/>
              </a:rPr>
              <a:t>atoms collected </a:t>
            </a:r>
            <a:r>
              <a:rPr lang="en-US" sz="1500" dirty="0">
                <a:latin typeface="Times New Roman"/>
                <a:ea typeface="Times New Roman"/>
                <a:cs typeface="Times New Roman"/>
              </a:rPr>
              <a:t>with </a:t>
            </a:r>
            <a:r>
              <a:rPr lang="en-US" sz="1500" b="1" dirty="0">
                <a:latin typeface="Times New Roman"/>
                <a:ea typeface="Times New Roman"/>
                <a:cs typeface="Times New Roman"/>
              </a:rPr>
              <a:t>Platinum </a:t>
            </a:r>
            <a:r>
              <a:rPr lang="en-US" sz="1500" dirty="0">
                <a:latin typeface="Times New Roman"/>
                <a:ea typeface="Times New Roman"/>
                <a:cs typeface="Times New Roman"/>
              </a:rPr>
              <a:t>target in 2007. Selection criteria: |</a:t>
            </a:r>
            <a:r>
              <a:rPr lang="en-US" sz="1500" i="1" dirty="0">
                <a:latin typeface="Times New Roman"/>
                <a:ea typeface="Times New Roman"/>
                <a:cs typeface="Times New Roman"/>
              </a:rPr>
              <a:t>Q</a:t>
            </a:r>
            <a:r>
              <a:rPr lang="en-US" sz="1500" i="1" baseline="-25000" dirty="0">
                <a:latin typeface="Times New Roman"/>
                <a:ea typeface="Times New Roman"/>
                <a:cs typeface="Times New Roman"/>
              </a:rPr>
              <a:t>L</a:t>
            </a:r>
            <a:r>
              <a:rPr lang="en-US" sz="1500" dirty="0">
                <a:latin typeface="Times New Roman"/>
                <a:ea typeface="Times New Roman"/>
                <a:cs typeface="Times New Roman"/>
              </a:rPr>
              <a:t>| &lt; 20 MeV/c, </a:t>
            </a:r>
            <a:r>
              <a:rPr lang="en-US" sz="1500" i="1" dirty="0">
                <a:latin typeface="Times New Roman"/>
                <a:ea typeface="Times New Roman"/>
                <a:cs typeface="Times New Roman"/>
              </a:rPr>
              <a:t>Q</a:t>
            </a:r>
            <a:r>
              <a:rPr lang="en-US" sz="1500" i="1" baseline="-25000" dirty="0">
                <a:latin typeface="Times New Roman"/>
                <a:ea typeface="Times New Roman"/>
                <a:cs typeface="Times New Roman"/>
              </a:rPr>
              <a:t>T</a:t>
            </a:r>
            <a:r>
              <a:rPr lang="en-US" sz="1500" dirty="0">
                <a:latin typeface="Times New Roman"/>
                <a:ea typeface="Times New Roman"/>
                <a:cs typeface="Times New Roman"/>
              </a:rPr>
              <a:t> &lt; 4 MeV/c.</a:t>
            </a:r>
            <a:endParaRPr lang="en-US" sz="1500" dirty="0">
              <a:effectLst/>
              <a:latin typeface="Times New Roman"/>
              <a:ea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479617370"/>
              </p:ext>
            </p:extLst>
          </p:nvPr>
        </p:nvGraphicFramePr>
        <p:xfrm>
          <a:off x="540238" y="3137757"/>
          <a:ext cx="7979508" cy="1188720"/>
        </p:xfrm>
        <a:graphic>
          <a:graphicData uri="http://schemas.openxmlformats.org/drawingml/2006/table">
            <a:tbl>
              <a:tblPr firstRow="1" firstCol="1" bandRow="1">
                <a:tableStyleId>{F5AB1C69-6EDB-4FF4-983F-18BD219EF322}</a:tableStyleId>
              </a:tblPr>
              <a:tblGrid>
                <a:gridCol w="1669562"/>
                <a:gridCol w="2273799"/>
                <a:gridCol w="1993401"/>
                <a:gridCol w="2042746"/>
              </a:tblGrid>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Variable</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err="1">
                          <a:effectLst/>
                          <a:latin typeface="Times New Roman" pitchFamily="18" charset="0"/>
                          <a:cs typeface="Times New Roman" pitchFamily="18" charset="0"/>
                        </a:rPr>
                        <a:t>n</a:t>
                      </a:r>
                      <a:r>
                        <a:rPr lang="en-US" sz="1600" baseline="-25000" dirty="0" err="1">
                          <a:effectLst/>
                          <a:latin typeface="Times New Roman" pitchFamily="18" charset="0"/>
                          <a:cs typeface="Times New Roman" pitchFamily="18" charset="0"/>
                        </a:rPr>
                        <a:t>A</a:t>
                      </a:r>
                      <a:r>
                        <a:rPr lang="en-US" sz="1600" baseline="30000" dirty="0">
                          <a:effectLst/>
                          <a:latin typeface="Times New Roman" pitchFamily="18" charset="0"/>
                          <a:cs typeface="Times New Roman" pitchFamily="18" charset="0"/>
                        </a:rPr>
                        <a:t> K+π-</a:t>
                      </a:r>
                      <a:r>
                        <a:rPr lang="en-US" sz="1600" dirty="0">
                          <a:effectLst/>
                          <a:latin typeface="Times New Roman" pitchFamily="18" charset="0"/>
                          <a:cs typeface="Times New Roman" pitchFamily="18" charset="0"/>
                        </a:rPr>
                        <a:t> </a:t>
                      </a:r>
                      <a:r>
                        <a:rPr lang="en-US" sz="1600" dirty="0" smtClean="0">
                          <a:effectLst/>
                          <a:latin typeface="Times New Roman" pitchFamily="18" charset="0"/>
                          <a:cs typeface="Times New Roman" pitchFamily="18" charset="0"/>
                        </a:rPr>
                        <a:t>   </a:t>
                      </a:r>
                      <a:r>
                        <a:rPr lang="en-US" sz="1600" baseline="0" dirty="0" smtClean="0">
                          <a:effectLst/>
                          <a:latin typeface="Times New Roman" pitchFamily="18" charset="0"/>
                          <a:cs typeface="Times New Roman" pitchFamily="18" charset="0"/>
                        </a:rPr>
                        <a:t> </a:t>
                      </a:r>
                      <a:r>
                        <a:rPr lang="en-US" sz="1600" dirty="0" smtClean="0">
                          <a:effectLst/>
                          <a:latin typeface="Times New Roman" pitchFamily="18" charset="0"/>
                          <a:cs typeface="Times New Roman" pitchFamily="18" charset="0"/>
                        </a:rPr>
                        <a:t>(</a:t>
                      </a:r>
                      <a:r>
                        <a:rPr lang="en-US" sz="1600" dirty="0" err="1">
                          <a:effectLst/>
                          <a:latin typeface="Times New Roman" pitchFamily="18" charset="0"/>
                          <a:cs typeface="Times New Roman" pitchFamily="18" charset="0"/>
                        </a:rPr>
                        <a:t>r</a:t>
                      </a:r>
                      <a:r>
                        <a:rPr lang="en-US" sz="1600" baseline="-25000" dirty="0" err="1">
                          <a:effectLst/>
                          <a:latin typeface="Times New Roman" pitchFamily="18" charset="0"/>
                          <a:cs typeface="Times New Roman" pitchFamily="18" charset="0"/>
                        </a:rPr>
                        <a:t>A</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err="1" smtClean="0">
                          <a:effectLst/>
                          <a:latin typeface="Times New Roman" pitchFamily="18" charset="0"/>
                          <a:cs typeface="Times New Roman" pitchFamily="18" charset="0"/>
                        </a:rPr>
                        <a:t>n</a:t>
                      </a:r>
                      <a:r>
                        <a:rPr lang="en-US" sz="1600" baseline="-25000" dirty="0" err="1" smtClean="0">
                          <a:effectLst/>
                          <a:latin typeface="Times New Roman" pitchFamily="18" charset="0"/>
                          <a:cs typeface="Times New Roman" pitchFamily="18" charset="0"/>
                        </a:rPr>
                        <a:t>A</a:t>
                      </a:r>
                      <a:r>
                        <a:rPr lang="en-US" sz="1600" baseline="30000" dirty="0" smtClean="0">
                          <a:effectLst/>
                          <a:latin typeface="Times New Roman" pitchFamily="18" charset="0"/>
                          <a:cs typeface="Times New Roman" pitchFamily="18" charset="0"/>
                        </a:rPr>
                        <a:t>π+K-      </a:t>
                      </a:r>
                      <a:r>
                        <a:rPr lang="en-US" sz="1600" dirty="0" smtClean="0">
                          <a:effectLst/>
                          <a:latin typeface="Times New Roman" pitchFamily="18" charset="0"/>
                          <a:cs typeface="Times New Roman" pitchFamily="18" charset="0"/>
                        </a:rPr>
                        <a:t>(</a:t>
                      </a:r>
                      <a:r>
                        <a:rPr lang="en-US" sz="1600" dirty="0">
                          <a:effectLst/>
                          <a:latin typeface="Times New Roman" pitchFamily="18" charset="0"/>
                          <a:cs typeface="Times New Roman" pitchFamily="18" charset="0"/>
                        </a:rPr>
                        <a:t>r</a:t>
                      </a:r>
                      <a:r>
                        <a:rPr lang="en-US" sz="1600" baseline="-25000" dirty="0">
                          <a:effectLst/>
                          <a:latin typeface="Times New Roman" pitchFamily="18" charset="0"/>
                          <a:cs typeface="Times New Roman" pitchFamily="18" charset="0"/>
                        </a:rPr>
                        <a:t>A</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err="1" smtClean="0">
                          <a:effectLst/>
                          <a:latin typeface="Times New Roman" pitchFamily="18" charset="0"/>
                          <a:cs typeface="Times New Roman" pitchFamily="18" charset="0"/>
                        </a:rPr>
                        <a:t>n</a:t>
                      </a:r>
                      <a:r>
                        <a:rPr lang="en-US" sz="1600" baseline="-25000" dirty="0" err="1" smtClean="0">
                          <a:effectLst/>
                          <a:latin typeface="Times New Roman" pitchFamily="18" charset="0"/>
                          <a:cs typeface="Times New Roman" pitchFamily="18" charset="0"/>
                        </a:rPr>
                        <a:t>A</a:t>
                      </a:r>
                      <a:r>
                        <a:rPr lang="en-US" sz="1600" baseline="30000" dirty="0" smtClean="0">
                          <a:effectLst/>
                          <a:latin typeface="Times New Roman" pitchFamily="18" charset="0"/>
                          <a:cs typeface="Times New Roman" pitchFamily="18" charset="0"/>
                        </a:rPr>
                        <a:t>πK         </a:t>
                      </a:r>
                      <a:r>
                        <a:rPr lang="en-US" sz="1600" dirty="0" smtClean="0">
                          <a:effectLst/>
                          <a:latin typeface="Times New Roman" pitchFamily="18" charset="0"/>
                          <a:cs typeface="Times New Roman" pitchFamily="18" charset="0"/>
                        </a:rPr>
                        <a:t>(</a:t>
                      </a:r>
                      <a:r>
                        <a:rPr lang="en-US" sz="1600" dirty="0">
                          <a:effectLst/>
                          <a:latin typeface="Times New Roman" pitchFamily="18" charset="0"/>
                          <a:cs typeface="Times New Roman" pitchFamily="18" charset="0"/>
                        </a:rPr>
                        <a:t>r</a:t>
                      </a:r>
                      <a:r>
                        <a:rPr lang="en-US" sz="1600" baseline="-25000" dirty="0">
                          <a:effectLst/>
                          <a:latin typeface="Times New Roman" pitchFamily="18" charset="0"/>
                          <a:cs typeface="Times New Roman" pitchFamily="18" charset="0"/>
                        </a:rPr>
                        <a:t>A</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r>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Q</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46. ± 17. (2.8)</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16. ± 10. (1.5)</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62. ± 19. (3.2)</a:t>
                      </a:r>
                      <a:endParaRPr lang="en-US" sz="1600" dirty="0">
                        <a:effectLst/>
                        <a:latin typeface="Times New Roman" pitchFamily="18" charset="0"/>
                        <a:ea typeface="Times New Roman"/>
                        <a:cs typeface="Times New Roman" pitchFamily="18" charset="0"/>
                      </a:endParaRPr>
                    </a:p>
                  </a:txBody>
                  <a:tcPr marL="68580" marR="68580" marT="0" marB="0" anchor="ctr"/>
                </a:tc>
              </a:tr>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|Q</a:t>
                      </a:r>
                      <a:r>
                        <a:rPr lang="en-US" sz="1600" baseline="-25000" dirty="0">
                          <a:effectLst/>
                          <a:latin typeface="Times New Roman" pitchFamily="18" charset="0"/>
                          <a:cs typeface="Times New Roman" pitchFamily="18" charset="0"/>
                        </a:rPr>
                        <a:t>L</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55. ± 25. (2.2)</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16. ± 14. (1.1)</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71. ± 29. (2.5)</a:t>
                      </a:r>
                      <a:endParaRPr lang="en-US" sz="1600" dirty="0">
                        <a:effectLst/>
                        <a:latin typeface="Times New Roman" pitchFamily="18" charset="0"/>
                        <a:ea typeface="Times New Roman"/>
                        <a:cs typeface="Times New Roman" pitchFamily="18" charset="0"/>
                      </a:endParaRPr>
                    </a:p>
                  </a:txBody>
                  <a:tcPr marL="68580" marR="68580" marT="0" marB="0" anchor="ctr"/>
                </a:tc>
              </a:tr>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|Q</a:t>
                      </a:r>
                      <a:r>
                        <a:rPr lang="en-US" sz="1600" baseline="-25000" dirty="0">
                          <a:effectLst/>
                          <a:latin typeface="Times New Roman" pitchFamily="18" charset="0"/>
                          <a:cs typeface="Times New Roman" pitchFamily="18" charset="0"/>
                        </a:rPr>
                        <a:t>L</a:t>
                      </a:r>
                      <a:r>
                        <a:rPr lang="en-US" sz="1600" dirty="0">
                          <a:effectLst/>
                          <a:latin typeface="Times New Roman" pitchFamily="18" charset="0"/>
                          <a:cs typeface="Times New Roman" pitchFamily="18" charset="0"/>
                        </a:rPr>
                        <a:t>|,Q</a:t>
                      </a:r>
                      <a:r>
                        <a:rPr lang="en-US" sz="1600" baseline="-25000" dirty="0">
                          <a:effectLst/>
                          <a:latin typeface="Times New Roman" pitchFamily="18" charset="0"/>
                          <a:cs typeface="Times New Roman" pitchFamily="18" charset="0"/>
                        </a:rPr>
                        <a:t>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55. ± 16. (3.5)</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10. ± 10. (1.0)</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65. ± 18. (3.5)</a:t>
                      </a:r>
                      <a:endParaRPr lang="en-US" sz="1600" dirty="0">
                        <a:effectLst/>
                        <a:latin typeface="Times New Roman" pitchFamily="18" charset="0"/>
                        <a:ea typeface="Times New Roman"/>
                        <a:cs typeface="Times New Roman" pitchFamily="18" charset="0"/>
                      </a:endParaRPr>
                    </a:p>
                  </a:txBody>
                  <a:tcPr marL="68580" marR="68580" marT="0" marB="0" anchor="ctr"/>
                </a:tc>
              </a:tr>
            </a:tbl>
          </a:graphicData>
        </a:graphic>
      </p:graphicFrame>
      <p:sp>
        <p:nvSpPr>
          <p:cNvPr id="6" name="Rectangle 5"/>
          <p:cNvSpPr/>
          <p:nvPr/>
        </p:nvSpPr>
        <p:spPr>
          <a:xfrm>
            <a:off x="553744" y="4453631"/>
            <a:ext cx="7924800" cy="784830"/>
          </a:xfrm>
          <a:prstGeom prst="rect">
            <a:avLst/>
          </a:prstGeom>
        </p:spPr>
        <p:txBody>
          <a:bodyPr wrap="square">
            <a:spAutoFit/>
          </a:bodyPr>
          <a:lstStyle/>
          <a:p>
            <a:r>
              <a:rPr lang="en-US" sz="1500" dirty="0">
                <a:latin typeface="Times New Roman" pitchFamily="18" charset="0"/>
                <a:cs typeface="Times New Roman" pitchFamily="18" charset="0"/>
              </a:rPr>
              <a:t>Number of “atomic pairs” (</a:t>
            </a:r>
            <a:r>
              <a:rPr lang="en-US" sz="1500" i="1" dirty="0" err="1">
                <a:latin typeface="Times New Roman" pitchFamily="18" charset="0"/>
                <a:cs typeface="Times New Roman" pitchFamily="18" charset="0"/>
              </a:rPr>
              <a:t>n</a:t>
            </a:r>
            <a:r>
              <a:rPr lang="en-US" sz="1500" i="1" baseline="-25000" dirty="0" err="1">
                <a:latin typeface="Times New Roman" pitchFamily="18" charset="0"/>
                <a:cs typeface="Times New Roman" pitchFamily="18" charset="0"/>
              </a:rPr>
              <a:t>A</a:t>
            </a:r>
            <a:r>
              <a:rPr lang="en-US" sz="1500" dirty="0">
                <a:latin typeface="Times New Roman" pitchFamily="18" charset="0"/>
                <a:cs typeface="Times New Roman" pitchFamily="18" charset="0"/>
              </a:rPr>
              <a:t>) with statistical </a:t>
            </a:r>
            <a:r>
              <a:rPr lang="en-US" sz="1500" dirty="0" smtClean="0">
                <a:latin typeface="Times New Roman" pitchFamily="18" charset="0"/>
                <a:cs typeface="Times New Roman" pitchFamily="18" charset="0"/>
              </a:rPr>
              <a:t>error and ratio </a:t>
            </a:r>
            <a:r>
              <a:rPr lang="en-US" sz="1500" dirty="0">
                <a:latin typeface="Times New Roman" pitchFamily="18" charset="0"/>
                <a:cs typeface="Times New Roman" pitchFamily="18" charset="0"/>
              </a:rPr>
              <a:t>signal-to-error (</a:t>
            </a:r>
            <a:r>
              <a:rPr lang="en-US" sz="1500" i="1" dirty="0" err="1">
                <a:latin typeface="Times New Roman" pitchFamily="18" charset="0"/>
                <a:cs typeface="Times New Roman" pitchFamily="18" charset="0"/>
              </a:rPr>
              <a:t>r</a:t>
            </a:r>
            <a:r>
              <a:rPr lang="en-US" sz="1500" i="1" baseline="-25000" dirty="0" err="1">
                <a:latin typeface="Times New Roman" pitchFamily="18" charset="0"/>
                <a:cs typeface="Times New Roman" pitchFamily="18" charset="0"/>
              </a:rPr>
              <a:t>A</a:t>
            </a:r>
            <a:r>
              <a:rPr lang="en-US" sz="1500" dirty="0">
                <a:latin typeface="Times New Roman" pitchFamily="18" charset="0"/>
                <a:cs typeface="Times New Roman" pitchFamily="18" charset="0"/>
              </a:rPr>
              <a:t>) for </a:t>
            </a:r>
            <a:r>
              <a:rPr lang="en-US" sz="1500" i="1" dirty="0">
                <a:latin typeface="Times New Roman" pitchFamily="18" charset="0"/>
                <a:cs typeface="Times New Roman" pitchFamily="18" charset="0"/>
              </a:rPr>
              <a:t>πK</a:t>
            </a:r>
            <a:r>
              <a:rPr lang="en-US" sz="1500" dirty="0">
                <a:latin typeface="Times New Roman" pitchFamily="18" charset="0"/>
                <a:cs typeface="Times New Roman" pitchFamily="18" charset="0"/>
              </a:rPr>
              <a:t> </a:t>
            </a:r>
            <a:r>
              <a:rPr lang="en-US" sz="1500" dirty="0" smtClean="0">
                <a:latin typeface="Times New Roman" pitchFamily="18" charset="0"/>
                <a:cs typeface="Times New Roman" pitchFamily="18" charset="0"/>
              </a:rPr>
              <a:t>atoms collected </a:t>
            </a:r>
            <a:r>
              <a:rPr lang="en-US" sz="1500" dirty="0">
                <a:latin typeface="Times New Roman" pitchFamily="18" charset="0"/>
                <a:cs typeface="Times New Roman" pitchFamily="18" charset="0"/>
              </a:rPr>
              <a:t>with </a:t>
            </a:r>
            <a:r>
              <a:rPr lang="en-US" sz="1500" b="1" dirty="0">
                <a:latin typeface="Times New Roman" pitchFamily="18" charset="0"/>
                <a:cs typeface="Times New Roman" pitchFamily="18" charset="0"/>
              </a:rPr>
              <a:t>Platinum and Nickel </a:t>
            </a:r>
            <a:r>
              <a:rPr lang="en-US" sz="1500" dirty="0">
                <a:latin typeface="Times New Roman" pitchFamily="18" charset="0"/>
                <a:cs typeface="Times New Roman" pitchFamily="18" charset="0"/>
              </a:rPr>
              <a:t>target in 2007, 2008, 2009 and 2010. Selection criteria</a:t>
            </a:r>
            <a:r>
              <a:rPr lang="en-US" sz="1500" dirty="0" smtClean="0">
                <a:latin typeface="Times New Roman" pitchFamily="18" charset="0"/>
                <a:cs typeface="Times New Roman" pitchFamily="18" charset="0"/>
              </a:rPr>
              <a:t>:|</a:t>
            </a:r>
            <a:r>
              <a:rPr lang="en-US" sz="1500" i="1" dirty="0">
                <a:latin typeface="Times New Roman" pitchFamily="18" charset="0"/>
                <a:cs typeface="Times New Roman" pitchFamily="18" charset="0"/>
              </a:rPr>
              <a:t>Q</a:t>
            </a:r>
            <a:r>
              <a:rPr lang="en-US" sz="1500" i="1" baseline="-25000" dirty="0">
                <a:latin typeface="Times New Roman" pitchFamily="18" charset="0"/>
                <a:cs typeface="Times New Roman" pitchFamily="18" charset="0"/>
              </a:rPr>
              <a:t>L</a:t>
            </a:r>
            <a:r>
              <a:rPr lang="en-US" sz="1500" dirty="0">
                <a:latin typeface="Times New Roman" pitchFamily="18" charset="0"/>
                <a:cs typeface="Times New Roman" pitchFamily="18" charset="0"/>
              </a:rPr>
              <a:t>| &lt; 20 </a:t>
            </a:r>
            <a:r>
              <a:rPr lang="en-US" sz="1500" dirty="0" smtClean="0">
                <a:latin typeface="Times New Roman" pitchFamily="18" charset="0"/>
                <a:cs typeface="Times New Roman" pitchFamily="18" charset="0"/>
              </a:rPr>
              <a:t>MeV/c, </a:t>
            </a:r>
            <a:r>
              <a:rPr lang="en-US" sz="1500" i="1" dirty="0" smtClean="0">
                <a:latin typeface="Times New Roman" pitchFamily="18" charset="0"/>
                <a:cs typeface="Times New Roman" pitchFamily="18" charset="0"/>
              </a:rPr>
              <a:t>Q</a:t>
            </a:r>
            <a:r>
              <a:rPr lang="en-US" sz="1500" i="1" baseline="-25000" dirty="0" smtClean="0">
                <a:latin typeface="Times New Roman" pitchFamily="18" charset="0"/>
                <a:cs typeface="Times New Roman" pitchFamily="18" charset="0"/>
              </a:rPr>
              <a:t>T </a:t>
            </a:r>
            <a:r>
              <a:rPr lang="en-US" sz="1500" dirty="0" smtClean="0">
                <a:latin typeface="Times New Roman" pitchFamily="18" charset="0"/>
                <a:cs typeface="Times New Roman" pitchFamily="18" charset="0"/>
              </a:rPr>
              <a:t>&lt;4 MeV/c</a:t>
            </a:r>
            <a:endParaRPr lang="en-US" sz="15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21709690"/>
              </p:ext>
            </p:extLst>
          </p:nvPr>
        </p:nvGraphicFramePr>
        <p:xfrm>
          <a:off x="554892" y="5181600"/>
          <a:ext cx="7956648" cy="1188720"/>
        </p:xfrm>
        <a:graphic>
          <a:graphicData uri="http://schemas.openxmlformats.org/drawingml/2006/table">
            <a:tbl>
              <a:tblPr firstRow="1" firstCol="1" bandRow="1">
                <a:tableStyleId>{F5AB1C69-6EDB-4FF4-983F-18BD219EF322}</a:tableStyleId>
              </a:tblPr>
              <a:tblGrid>
                <a:gridCol w="1654908"/>
                <a:gridCol w="2286000"/>
                <a:gridCol w="1981200"/>
                <a:gridCol w="2034540"/>
              </a:tblGrid>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Variable</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err="1">
                          <a:effectLst/>
                          <a:latin typeface="Times New Roman" pitchFamily="18" charset="0"/>
                          <a:cs typeface="Times New Roman" pitchFamily="18" charset="0"/>
                        </a:rPr>
                        <a:t>n</a:t>
                      </a:r>
                      <a:r>
                        <a:rPr lang="en-US" sz="1600" baseline="-25000" dirty="0" err="1">
                          <a:effectLst/>
                          <a:latin typeface="Times New Roman" pitchFamily="18" charset="0"/>
                          <a:cs typeface="Times New Roman" pitchFamily="18" charset="0"/>
                        </a:rPr>
                        <a:t>A</a:t>
                      </a:r>
                      <a:r>
                        <a:rPr lang="en-US" sz="1600" baseline="30000" dirty="0">
                          <a:effectLst/>
                          <a:latin typeface="Times New Roman" pitchFamily="18" charset="0"/>
                          <a:cs typeface="Times New Roman" pitchFamily="18" charset="0"/>
                        </a:rPr>
                        <a:t> K+π-</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r</a:t>
                      </a:r>
                      <a:r>
                        <a:rPr lang="en-US" sz="1600" baseline="-25000" dirty="0" err="1">
                          <a:effectLst/>
                          <a:latin typeface="Times New Roman" pitchFamily="18" charset="0"/>
                          <a:cs typeface="Times New Roman" pitchFamily="18" charset="0"/>
                        </a:rPr>
                        <a:t>A</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err="1">
                          <a:effectLst/>
                          <a:latin typeface="Times New Roman" pitchFamily="18" charset="0"/>
                          <a:cs typeface="Times New Roman" pitchFamily="18" charset="0"/>
                        </a:rPr>
                        <a:t>n</a:t>
                      </a:r>
                      <a:r>
                        <a:rPr lang="en-US" sz="1600" baseline="-25000" dirty="0" err="1">
                          <a:effectLst/>
                          <a:latin typeface="Times New Roman" pitchFamily="18" charset="0"/>
                          <a:cs typeface="Times New Roman" pitchFamily="18" charset="0"/>
                        </a:rPr>
                        <a:t>A</a:t>
                      </a:r>
                      <a:r>
                        <a:rPr lang="en-US" sz="1600" baseline="30000" dirty="0">
                          <a:effectLst/>
                          <a:latin typeface="Times New Roman" pitchFamily="18" charset="0"/>
                          <a:cs typeface="Times New Roman" pitchFamily="18" charset="0"/>
                        </a:rPr>
                        <a:t>π+K-</a:t>
                      </a:r>
                      <a:r>
                        <a:rPr lang="en-US" sz="1600" dirty="0">
                          <a:effectLst/>
                          <a:latin typeface="Times New Roman" pitchFamily="18" charset="0"/>
                          <a:cs typeface="Times New Roman" pitchFamily="18" charset="0"/>
                        </a:rPr>
                        <a:t>(r</a:t>
                      </a:r>
                      <a:r>
                        <a:rPr lang="en-US" sz="1600" baseline="-25000" dirty="0">
                          <a:effectLst/>
                          <a:latin typeface="Times New Roman" pitchFamily="18" charset="0"/>
                          <a:cs typeface="Times New Roman" pitchFamily="18" charset="0"/>
                        </a:rPr>
                        <a:t>A</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err="1">
                          <a:effectLst/>
                          <a:latin typeface="Times New Roman" pitchFamily="18" charset="0"/>
                          <a:cs typeface="Times New Roman" pitchFamily="18" charset="0"/>
                        </a:rPr>
                        <a:t>n</a:t>
                      </a:r>
                      <a:r>
                        <a:rPr lang="en-US" sz="1600" baseline="-25000" dirty="0" err="1">
                          <a:effectLst/>
                          <a:latin typeface="Times New Roman" pitchFamily="18" charset="0"/>
                          <a:cs typeface="Times New Roman" pitchFamily="18" charset="0"/>
                        </a:rPr>
                        <a:t>A</a:t>
                      </a:r>
                      <a:r>
                        <a:rPr lang="en-US" sz="1600" baseline="30000" dirty="0">
                          <a:effectLst/>
                          <a:latin typeface="Times New Roman" pitchFamily="18" charset="0"/>
                          <a:cs typeface="Times New Roman" pitchFamily="18" charset="0"/>
                        </a:rPr>
                        <a:t>πK</a:t>
                      </a:r>
                      <a:r>
                        <a:rPr lang="en-US" sz="1600" dirty="0">
                          <a:effectLst/>
                          <a:latin typeface="Times New Roman" pitchFamily="18" charset="0"/>
                          <a:cs typeface="Times New Roman" pitchFamily="18" charset="0"/>
                        </a:rPr>
                        <a:t>(r</a:t>
                      </a:r>
                      <a:r>
                        <a:rPr lang="en-US" sz="1600" baseline="-25000" dirty="0">
                          <a:effectLst/>
                          <a:latin typeface="Times New Roman" pitchFamily="18" charset="0"/>
                          <a:cs typeface="Times New Roman" pitchFamily="18" charset="0"/>
                        </a:rPr>
                        <a:t>A</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r>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Q</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222. ± 48. (4.6)</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101. ± 30. (3.3)</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322. ± 57. (5.6)</a:t>
                      </a:r>
                      <a:endParaRPr lang="en-US" sz="1600" dirty="0">
                        <a:effectLst/>
                        <a:latin typeface="Times New Roman" pitchFamily="18" charset="0"/>
                        <a:ea typeface="Times New Roman"/>
                        <a:cs typeface="Times New Roman" pitchFamily="18" charset="0"/>
                      </a:endParaRPr>
                    </a:p>
                  </a:txBody>
                  <a:tcPr marL="68580" marR="68580" marT="0" marB="0" anchor="ctr"/>
                </a:tc>
              </a:tr>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|Q</a:t>
                      </a:r>
                      <a:r>
                        <a:rPr lang="en-US" sz="1600" baseline="-25000" dirty="0">
                          <a:effectLst/>
                          <a:latin typeface="Times New Roman" pitchFamily="18" charset="0"/>
                          <a:cs typeface="Times New Roman" pitchFamily="18" charset="0"/>
                        </a:rPr>
                        <a:t>L</a:t>
                      </a:r>
                      <a:r>
                        <a:rPr lang="en-US" sz="1600" dirty="0">
                          <a:effectLst/>
                          <a:latin typeface="Times New Roman" pitchFamily="18" charset="0"/>
                          <a:cs typeface="Times New Roman" pitchFamily="18" charset="0"/>
                        </a:rPr>
                        <a: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148. ± 75. (2.0)</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69. ± 45. (1.5)</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216. ± 87. (2.5)</a:t>
                      </a:r>
                      <a:endParaRPr lang="en-US" sz="1600" dirty="0">
                        <a:effectLst/>
                        <a:latin typeface="Times New Roman" pitchFamily="18" charset="0"/>
                        <a:ea typeface="Times New Roman"/>
                        <a:cs typeface="Times New Roman" pitchFamily="18" charset="0"/>
                      </a:endParaRPr>
                    </a:p>
                  </a:txBody>
                  <a:tcPr marL="68580" marR="68580" marT="0" marB="0" anchor="ctr"/>
                </a:tc>
              </a:tr>
              <a:tr h="29718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|Q</a:t>
                      </a:r>
                      <a:r>
                        <a:rPr lang="en-US" sz="1600" baseline="-25000" dirty="0">
                          <a:effectLst/>
                          <a:latin typeface="Times New Roman" pitchFamily="18" charset="0"/>
                          <a:cs typeface="Times New Roman" pitchFamily="18" charset="0"/>
                        </a:rPr>
                        <a:t>L</a:t>
                      </a:r>
                      <a:r>
                        <a:rPr lang="en-US" sz="1600" dirty="0">
                          <a:effectLst/>
                          <a:latin typeface="Times New Roman" pitchFamily="18" charset="0"/>
                          <a:cs typeface="Times New Roman" pitchFamily="18" charset="0"/>
                        </a:rPr>
                        <a:t>|,Q</a:t>
                      </a:r>
                      <a:r>
                        <a:rPr lang="en-US" sz="1600" baseline="-25000" dirty="0">
                          <a:effectLst/>
                          <a:latin typeface="Times New Roman" pitchFamily="18" charset="0"/>
                          <a:cs typeface="Times New Roman" pitchFamily="18" charset="0"/>
                        </a:rPr>
                        <a:t>T</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213. ± 47. (4.5)</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82. ± 30. (2.7)</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295. ± 56. (5.3)</a:t>
                      </a:r>
                      <a:endParaRPr lang="en-US" sz="1600" dirty="0">
                        <a:effectLst/>
                        <a:latin typeface="Times New Roman" pitchFamily="18" charset="0"/>
                        <a:ea typeface="Times New Roman"/>
                        <a:cs typeface="Times New Roman" pitchFamily="18" charset="0"/>
                      </a:endParaRPr>
                    </a:p>
                  </a:txBody>
                  <a:tcPr marL="68580" marR="68580" marT="0" marB="0" anchor="ctr"/>
                </a:tc>
              </a:tr>
            </a:tbl>
          </a:graphicData>
        </a:graphic>
      </p:graphicFrame>
      <p:sp>
        <p:nvSpPr>
          <p:cNvPr id="8"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9" name="WordArt 98"/>
          <p:cNvSpPr>
            <a:spLocks noChangeArrowheads="1" noChangeShapeType="1" noTextEdit="1"/>
          </p:cNvSpPr>
          <p:nvPr/>
        </p:nvSpPr>
        <p:spPr bwMode="auto">
          <a:xfrm>
            <a:off x="452020" y="81756"/>
            <a:ext cx="8153399"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Experimental number of atomic </a:t>
            </a: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K</a:t>
            </a:r>
            <a:r>
              <a:rPr lang="en-US" sz="3600" i="1" kern="10" baseline="3000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GB" sz="3600" dirty="0"/>
              <a:t> </a:t>
            </a:r>
            <a:r>
              <a:rPr lang="en-GB" sz="3600" baseline="30000" dirty="0"/>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K</a:t>
            </a:r>
            <a:r>
              <a:rPr lang="en-GB" sz="3600" dirty="0"/>
              <a:t> </a:t>
            </a:r>
            <a:r>
              <a:rPr lang="en-GB" sz="3600" baseline="50000" dirty="0" smtClean="0"/>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pairs</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10"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1"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23</a:t>
            </a:fld>
            <a:endParaRPr lang="ru-RU" dirty="0"/>
          </a:p>
        </p:txBody>
      </p:sp>
    </p:spTree>
    <p:extLst>
      <p:ext uri="{BB962C8B-B14F-4D97-AF65-F5344CB8AC3E}">
        <p14:creationId xmlns:p14="http://schemas.microsoft.com/office/powerpoint/2010/main" val="4328865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647" y="762000"/>
            <a:ext cx="8814753" cy="5262979"/>
          </a:xfrm>
          <a:prstGeom prst="rect">
            <a:avLst/>
          </a:prstGeom>
        </p:spPr>
        <p:txBody>
          <a:bodyPr wrap="square">
            <a:spAutoFit/>
          </a:bodyPr>
          <a:lstStyle/>
          <a:p>
            <a:pPr marL="457200" lvl="0" indent="-457200" algn="just">
              <a:buFont typeface="Arial" panose="020B0604020202020204" pitchFamily="34" charset="0"/>
              <a:buChar char="•"/>
            </a:pPr>
            <a:r>
              <a:rPr lang="en-US" sz="2800" dirty="0" smtClean="0">
                <a:solidFill>
                  <a:srgbClr val="00B050"/>
                </a:solidFill>
                <a:latin typeface="Times New Roman" pitchFamily="18" charset="0"/>
                <a:cs typeface="Times New Roman" pitchFamily="18" charset="0"/>
              </a:rPr>
              <a:t>The </a:t>
            </a:r>
            <a:r>
              <a:rPr lang="en-US" sz="2800" dirty="0">
                <a:solidFill>
                  <a:srgbClr val="00B050"/>
                </a:solidFill>
                <a:latin typeface="Times New Roman" pitchFamily="18" charset="0"/>
                <a:cs typeface="Times New Roman" pitchFamily="18" charset="0"/>
              </a:rPr>
              <a:t>procedure of matching the downstream tracks with SFD hits will be modified accounting a dependence of the expected hits region on particle momenta. The main aim of this procedure is to improve the quality of the statistics with the low and medium background and </a:t>
            </a:r>
            <a:r>
              <a:rPr lang="en-US" sz="2800" dirty="0">
                <a:solidFill>
                  <a:srgbClr val="FF0000"/>
                </a:solidFill>
                <a:latin typeface="Times New Roman" pitchFamily="18" charset="0"/>
                <a:cs typeface="Times New Roman" pitchFamily="18" charset="0"/>
              </a:rPr>
              <a:t>to </a:t>
            </a:r>
            <a:r>
              <a:rPr lang="en-US" sz="2800" dirty="0" smtClean="0">
                <a:solidFill>
                  <a:srgbClr val="FF0000"/>
                </a:solidFill>
                <a:latin typeface="Times New Roman" pitchFamily="18" charset="0"/>
                <a:cs typeface="Times New Roman" pitchFamily="18" charset="0"/>
              </a:rPr>
              <a:t>process the </a:t>
            </a:r>
            <a:r>
              <a:rPr lang="en-US" sz="2800" dirty="0">
                <a:solidFill>
                  <a:srgbClr val="FF0000"/>
                </a:solidFill>
                <a:latin typeface="Times New Roman" pitchFamily="18" charset="0"/>
                <a:cs typeface="Times New Roman" pitchFamily="18" charset="0"/>
              </a:rPr>
              <a:t>part of the statistics with high background (1/3 of the total data</a:t>
            </a:r>
            <a:r>
              <a:rPr lang="en-US" sz="2800" dirty="0" smtClean="0">
                <a:solidFill>
                  <a:srgbClr val="FF0000"/>
                </a:solidFill>
                <a:latin typeface="Times New Roman" pitchFamily="18" charset="0"/>
                <a:cs typeface="Times New Roman" pitchFamily="18" charset="0"/>
              </a:rPr>
              <a:t>). </a:t>
            </a:r>
            <a:endParaRPr lang="en-GB" sz="2800" dirty="0">
              <a:solidFill>
                <a:srgbClr val="FF0000"/>
              </a:solidFill>
              <a:latin typeface="Times New Roman" pitchFamily="18" charset="0"/>
              <a:cs typeface="Times New Roman" pitchFamily="18" charset="0"/>
            </a:endParaRPr>
          </a:p>
          <a:p>
            <a:r>
              <a:rPr lang="en-US" sz="2800" dirty="0">
                <a:solidFill>
                  <a:srgbClr val="00B050"/>
                </a:solidFill>
                <a:latin typeface="Times New Roman" pitchFamily="18" charset="0"/>
                <a:cs typeface="Times New Roman" pitchFamily="18" charset="0"/>
              </a:rPr>
              <a:t> </a:t>
            </a:r>
            <a:endParaRPr lang="en-GB" sz="2800" dirty="0">
              <a:solidFill>
                <a:srgbClr val="00B050"/>
              </a:solidFill>
              <a:latin typeface="Times New Roman" pitchFamily="18" charset="0"/>
              <a:cs typeface="Times New Roman" pitchFamily="18" charset="0"/>
            </a:endParaRPr>
          </a:p>
          <a:p>
            <a:pPr marL="457200" indent="-457200">
              <a:buFont typeface="Arial" panose="020B0604020202020204" pitchFamily="34" charset="0"/>
              <a:buChar char="•"/>
            </a:pPr>
            <a:r>
              <a:rPr lang="en-US" sz="2800" dirty="0" smtClean="0">
                <a:solidFill>
                  <a:srgbClr val="00B050"/>
                </a:solidFill>
                <a:latin typeface="Times New Roman" pitchFamily="18" charset="0"/>
                <a:cs typeface="Times New Roman" pitchFamily="18" charset="0"/>
              </a:rPr>
              <a:t>The </a:t>
            </a:r>
            <a:r>
              <a:rPr lang="en-US" sz="2800" dirty="0">
                <a:solidFill>
                  <a:srgbClr val="00B050"/>
                </a:solidFill>
                <a:latin typeface="Times New Roman" pitchFamily="18" charset="0"/>
                <a:cs typeface="Times New Roman" pitchFamily="18" charset="0"/>
              </a:rPr>
              <a:t>preliminary results on </a:t>
            </a:r>
            <a:r>
              <a:rPr lang="en-US" sz="2800" i="1" dirty="0">
                <a:solidFill>
                  <a:srgbClr val="00B050"/>
                </a:solidFill>
                <a:latin typeface="Times New Roman" pitchFamily="18" charset="0"/>
                <a:cs typeface="Times New Roman" pitchFamily="18" charset="0"/>
              </a:rPr>
              <a:t>K</a:t>
            </a:r>
            <a:r>
              <a:rPr lang="en-US" sz="2800" baseline="30000" dirty="0">
                <a:solidFill>
                  <a:srgbClr val="00B050"/>
                </a:solidFill>
                <a:latin typeface="Times New Roman" pitchFamily="18" charset="0"/>
                <a:cs typeface="Times New Roman" pitchFamily="18" charset="0"/>
              </a:rPr>
              <a:t>+</a:t>
            </a:r>
            <a:r>
              <a:rPr lang="en-US" sz="2800" dirty="0">
                <a:solidFill>
                  <a:srgbClr val="00B050"/>
                </a:solidFill>
                <a:latin typeface="Times New Roman" pitchFamily="18" charset="0"/>
                <a:cs typeface="Times New Roman" pitchFamily="18" charset="0"/>
              </a:rPr>
              <a:t>π</a:t>
            </a:r>
            <a:r>
              <a:rPr lang="en-US" sz="2800" baseline="30000" dirty="0">
                <a:solidFill>
                  <a:srgbClr val="00B050"/>
                </a:solidFill>
                <a:latin typeface="Times New Roman" pitchFamily="18" charset="0"/>
                <a:cs typeface="Times New Roman" pitchFamily="18" charset="0"/>
              </a:rPr>
              <a:t>−</a:t>
            </a:r>
            <a:r>
              <a:rPr lang="en-US" sz="2800" dirty="0">
                <a:solidFill>
                  <a:srgbClr val="00B050"/>
                </a:solidFill>
                <a:latin typeface="Times New Roman" pitchFamily="18" charset="0"/>
                <a:cs typeface="Times New Roman" pitchFamily="18" charset="0"/>
              </a:rPr>
              <a:t> and </a:t>
            </a:r>
            <a:r>
              <a:rPr lang="en-US" sz="2800" i="1" dirty="0">
                <a:solidFill>
                  <a:srgbClr val="00B050"/>
                </a:solidFill>
                <a:latin typeface="Times New Roman" pitchFamily="18" charset="0"/>
                <a:cs typeface="Times New Roman" pitchFamily="18" charset="0"/>
              </a:rPr>
              <a:t>K</a:t>
            </a:r>
            <a:r>
              <a:rPr lang="en-US" sz="2800" baseline="30000" dirty="0">
                <a:solidFill>
                  <a:srgbClr val="00B050"/>
                </a:solidFill>
                <a:latin typeface="Times New Roman" pitchFamily="18" charset="0"/>
                <a:cs typeface="Times New Roman" pitchFamily="18" charset="0"/>
              </a:rPr>
              <a:t>−</a:t>
            </a:r>
            <a:r>
              <a:rPr lang="en-US" sz="2800" dirty="0">
                <a:solidFill>
                  <a:srgbClr val="00B050"/>
                </a:solidFill>
                <a:latin typeface="Times New Roman" pitchFamily="18" charset="0"/>
                <a:cs typeface="Times New Roman" pitchFamily="18" charset="0"/>
              </a:rPr>
              <a:t>π</a:t>
            </a:r>
            <a:r>
              <a:rPr lang="en-US" sz="2800" baseline="30000" dirty="0">
                <a:solidFill>
                  <a:srgbClr val="00B050"/>
                </a:solidFill>
                <a:latin typeface="Times New Roman" pitchFamily="18" charset="0"/>
                <a:cs typeface="Times New Roman" pitchFamily="18" charset="0"/>
              </a:rPr>
              <a:t>+</a:t>
            </a:r>
            <a:r>
              <a:rPr lang="en-US" sz="2800" dirty="0">
                <a:solidFill>
                  <a:srgbClr val="00B050"/>
                </a:solidFill>
                <a:latin typeface="Times New Roman" pitchFamily="18" charset="0"/>
                <a:cs typeface="Times New Roman" pitchFamily="18" charset="0"/>
              </a:rPr>
              <a:t> atoms investigation using all the data available from </a:t>
            </a:r>
            <a:r>
              <a:rPr lang="en-US" sz="2800" dirty="0" smtClean="0">
                <a:solidFill>
                  <a:srgbClr val="00B050"/>
                </a:solidFill>
                <a:latin typeface="Times New Roman" pitchFamily="18" charset="0"/>
                <a:cs typeface="Times New Roman" pitchFamily="18" charset="0"/>
              </a:rPr>
              <a:t>2007, 2008</a:t>
            </a:r>
            <a:r>
              <a:rPr lang="en-US" sz="2800" dirty="0">
                <a:solidFill>
                  <a:srgbClr val="00B050"/>
                </a:solidFill>
                <a:latin typeface="Times New Roman" pitchFamily="18" charset="0"/>
                <a:cs typeface="Times New Roman" pitchFamily="18" charset="0"/>
              </a:rPr>
              <a:t>, 2009 and 2010 runs and with the improved analysis </a:t>
            </a:r>
            <a:r>
              <a:rPr lang="en-US" sz="2800" dirty="0">
                <a:solidFill>
                  <a:srgbClr val="FF0000"/>
                </a:solidFill>
                <a:latin typeface="Times New Roman" pitchFamily="18" charset="0"/>
                <a:cs typeface="Times New Roman" pitchFamily="18" charset="0"/>
              </a:rPr>
              <a:t>will be ready in April 2016</a:t>
            </a:r>
            <a:r>
              <a:rPr lang="en-US" sz="2800" dirty="0" smtClean="0">
                <a:solidFill>
                  <a:srgbClr val="FF0000"/>
                </a:solidFill>
                <a:latin typeface="Times New Roman" pitchFamily="18" charset="0"/>
                <a:cs typeface="Times New Roman" pitchFamily="18" charset="0"/>
              </a:rPr>
              <a:t>.</a:t>
            </a:r>
            <a:endParaRPr lang="en-GB" sz="2800" dirty="0">
              <a:solidFill>
                <a:srgbClr val="FF0000"/>
              </a:solidFill>
              <a:latin typeface="Times New Roman" pitchFamily="18" charset="0"/>
              <a:cs typeface="Times New Roman" pitchFamily="18" charset="0"/>
            </a:endParaRPr>
          </a:p>
        </p:txBody>
      </p:sp>
      <p:sp>
        <p:nvSpPr>
          <p:cNvPr id="5" name="Rectangle 13"/>
          <p:cNvSpPr>
            <a:spLocks noChangeArrowheads="1"/>
          </p:cNvSpPr>
          <p:nvPr/>
        </p:nvSpPr>
        <p:spPr bwMode="auto">
          <a:xfrm>
            <a:off x="3175" y="-20639"/>
            <a:ext cx="9140825" cy="64207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6" name="WordArt 98"/>
          <p:cNvSpPr>
            <a:spLocks noChangeArrowheads="1" noChangeShapeType="1" noTextEdit="1"/>
          </p:cNvSpPr>
          <p:nvPr/>
        </p:nvSpPr>
        <p:spPr bwMode="auto">
          <a:xfrm>
            <a:off x="685800" y="71798"/>
            <a:ext cx="7772400" cy="457200"/>
          </a:xfrm>
          <a:prstGeom prst="rect">
            <a:avLst/>
          </a:prstGeom>
        </p:spPr>
        <p:txBody>
          <a:bodyPr wrap="none" fromWordArt="1">
            <a:prstTxWarp prst="textPlain">
              <a:avLst>
                <a:gd name="adj" fmla="val 50000"/>
              </a:avLst>
            </a:prstTxWarp>
          </a:bodyPr>
          <a:lstStyle/>
          <a:p>
            <a:pPr algn="ctr">
              <a:defRPr/>
            </a:pP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GB" sz="3600" dirty="0"/>
              <a:t> </a:t>
            </a:r>
            <a:r>
              <a:rPr lang="en-GB" sz="3600" baseline="30000" dirty="0"/>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and </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GB" sz="3600" baseline="30000" dirty="0" smtClean="0"/>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atoms Data Process improvement</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
        <p:nvSpPr>
          <p:cNvPr id="7"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8"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24</a:t>
            </a:fld>
            <a:endParaRPr lang="ru-RU" dirty="0"/>
          </a:p>
        </p:txBody>
      </p:sp>
    </p:spTree>
    <p:extLst>
      <p:ext uri="{BB962C8B-B14F-4D97-AF65-F5344CB8AC3E}">
        <p14:creationId xmlns:p14="http://schemas.microsoft.com/office/powerpoint/2010/main" val="3349573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12460"/>
            <a:ext cx="8839200" cy="5543890"/>
          </a:xfrm>
          <a:prstGeom prst="rect">
            <a:avLst/>
          </a:prstGeom>
        </p:spPr>
        <p:txBody>
          <a:bodyPr wrap="square">
            <a:spAutoFit/>
          </a:bodyPr>
          <a:lstStyle/>
          <a:p>
            <a:pPr marL="457200" algn="just">
              <a:lnSpc>
                <a:spcPct val="110000"/>
              </a:lnSpc>
              <a:spcAft>
                <a:spcPts val="0"/>
              </a:spcAft>
            </a:pPr>
            <a:r>
              <a:rPr lang="en-US" sz="27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1. At present time the π</a:t>
            </a:r>
            <a:r>
              <a:rPr lang="en-US" sz="2700" baseline="300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a:t>
            </a:r>
            <a:r>
              <a:rPr lang="en-US" sz="27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π</a:t>
            </a:r>
            <a:r>
              <a:rPr lang="en-US" sz="2700" baseline="300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a:t>
            </a:r>
            <a:r>
              <a:rPr lang="en-US" sz="27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 pairs are using as calibration process for the π</a:t>
            </a:r>
            <a:r>
              <a:rPr lang="en-US" sz="2700" i="1" dirty="0" smtClean="0">
                <a:solidFill>
                  <a:srgbClr val="00B050"/>
                </a:solidFill>
                <a:latin typeface="Times New Roman" panose="02020603050405020304" pitchFamily="18" charset="0"/>
                <a:ea typeface="Arial Unicode MS" panose="020B0604020202020204" pitchFamily="34" charset="-128"/>
                <a:cs typeface="Times New Roman" pitchFamily="18" charset="0"/>
              </a:rPr>
              <a:t>K</a:t>
            </a:r>
            <a:r>
              <a:rPr lang="en-US" sz="27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 pairs analysis. Preliminary results on the π</a:t>
            </a:r>
            <a:r>
              <a:rPr lang="en-US" sz="2700" baseline="300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a:t>
            </a:r>
            <a:r>
              <a:rPr lang="en-US" sz="27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π</a:t>
            </a:r>
            <a:r>
              <a:rPr lang="en-US" sz="2700" baseline="300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a:t>
            </a:r>
            <a:r>
              <a:rPr lang="en-US" sz="27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 atom lifetime measurement </a:t>
            </a:r>
            <a:r>
              <a:rPr lang="en-US" sz="2700" dirty="0" smtClean="0">
                <a:solidFill>
                  <a:srgbClr val="FF0000"/>
                </a:solidFill>
                <a:latin typeface="Times New Roman" panose="02020603050405020304" pitchFamily="18" charset="0"/>
                <a:ea typeface="Arial Unicode MS" panose="020B0604020202020204" pitchFamily="34" charset="-128"/>
                <a:cs typeface="Times New Roman" pitchFamily="18" charset="0"/>
              </a:rPr>
              <a:t>based on all available data will be ready at</a:t>
            </a:r>
            <a:r>
              <a:rPr lang="en-US" sz="27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 </a:t>
            </a:r>
            <a:r>
              <a:rPr lang="en-US" sz="2700" dirty="0" smtClean="0">
                <a:solidFill>
                  <a:srgbClr val="FF0000"/>
                </a:solidFill>
                <a:latin typeface="Times New Roman" panose="02020603050405020304" pitchFamily="18" charset="0"/>
                <a:ea typeface="Arial Unicode MS" panose="020B0604020202020204" pitchFamily="34" charset="-128"/>
                <a:cs typeface="Times New Roman" pitchFamily="18" charset="0"/>
              </a:rPr>
              <a:t>the end of  2016</a:t>
            </a:r>
            <a:r>
              <a:rPr lang="en-US" sz="27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a:t>
            </a:r>
            <a:endParaRPr lang="en-GB" sz="2700" dirty="0" smtClean="0">
              <a:solidFill>
                <a:srgbClr val="00B050"/>
              </a:solidFill>
              <a:latin typeface="Times New Roman" pitchFamily="18" charset="0"/>
              <a:ea typeface="Arial Unicode MS" panose="020B0604020202020204" pitchFamily="34" charset="-128"/>
              <a:cs typeface="Times New Roman" pitchFamily="18" charset="0"/>
            </a:endParaRPr>
          </a:p>
          <a:p>
            <a:pPr marL="457200" algn="just">
              <a:lnSpc>
                <a:spcPct val="110000"/>
              </a:lnSpc>
              <a:spcAft>
                <a:spcPts val="0"/>
              </a:spcAft>
            </a:pPr>
            <a:r>
              <a:rPr lang="en-US" sz="2700" dirty="0">
                <a:solidFill>
                  <a:srgbClr val="00B050"/>
                </a:solidFill>
                <a:latin typeface="Times New Roman" panose="02020603050405020304" pitchFamily="18" charset="0"/>
                <a:ea typeface="Arial Unicode MS" panose="020B0604020202020204" pitchFamily="34" charset="-128"/>
                <a:cs typeface="Times New Roman" pitchFamily="18" charset="0"/>
              </a:rPr>
              <a:t>	</a:t>
            </a:r>
            <a:endParaRPr lang="en-US" sz="2700" dirty="0" smtClean="0">
              <a:solidFill>
                <a:srgbClr val="00B050"/>
              </a:solidFill>
              <a:latin typeface="Times New Roman" panose="02020603050405020304" pitchFamily="18" charset="0"/>
              <a:ea typeface="Arial Unicode MS" panose="020B0604020202020204" pitchFamily="34" charset="-128"/>
              <a:cs typeface="Times New Roman" pitchFamily="18" charset="0"/>
            </a:endParaRPr>
          </a:p>
          <a:p>
            <a:pPr marL="457200" algn="just">
              <a:lnSpc>
                <a:spcPct val="110000"/>
              </a:lnSpc>
              <a:spcAft>
                <a:spcPts val="0"/>
              </a:spcAft>
            </a:pPr>
            <a:r>
              <a:rPr lang="en-US" sz="2700" dirty="0">
                <a:solidFill>
                  <a:srgbClr val="00B050"/>
                </a:solidFill>
                <a:latin typeface="Times New Roman" panose="02020603050405020304" pitchFamily="18" charset="0"/>
                <a:ea typeface="Arial Unicode MS" panose="020B0604020202020204" pitchFamily="34" charset="-128"/>
                <a:cs typeface="Times New Roman" pitchFamily="18" charset="0"/>
              </a:rPr>
              <a:t> </a:t>
            </a:r>
            <a:r>
              <a:rPr lang="en-US" sz="2700" dirty="0" smtClean="0">
                <a:solidFill>
                  <a:srgbClr val="00B050"/>
                </a:solidFill>
                <a:latin typeface="Times New Roman" panose="02020603050405020304" pitchFamily="18" charset="0"/>
                <a:ea typeface="Arial Unicode MS" panose="020B0604020202020204" pitchFamily="34" charset="-128"/>
                <a:cs typeface="Times New Roman" pitchFamily="18" charset="0"/>
              </a:rPr>
              <a:t>2</a:t>
            </a:r>
            <a:r>
              <a:rPr lang="en-US" sz="2700" dirty="0">
                <a:solidFill>
                  <a:srgbClr val="00B050"/>
                </a:solidFill>
                <a:latin typeface="Times New Roman" panose="02020603050405020304" pitchFamily="18" charset="0"/>
                <a:ea typeface="Arial Unicode MS" panose="020B0604020202020204" pitchFamily="34" charset="-128"/>
                <a:cs typeface="Times New Roman" pitchFamily="18" charset="0"/>
              </a:rPr>
              <a:t>. The current systematical error in the π</a:t>
            </a:r>
            <a:r>
              <a:rPr lang="en-US" sz="2700" baseline="30000" dirty="0">
                <a:solidFill>
                  <a:srgbClr val="00B050"/>
                </a:solidFill>
                <a:latin typeface="Times New Roman" panose="02020603050405020304" pitchFamily="18" charset="0"/>
                <a:ea typeface="Arial Unicode MS" panose="020B0604020202020204" pitchFamily="34" charset="-128"/>
                <a:cs typeface="Times New Roman" pitchFamily="18" charset="0"/>
              </a:rPr>
              <a:t>+</a:t>
            </a:r>
            <a:r>
              <a:rPr lang="en-US" sz="2700" dirty="0">
                <a:solidFill>
                  <a:srgbClr val="00B050"/>
                </a:solidFill>
                <a:latin typeface="Times New Roman" panose="02020603050405020304" pitchFamily="18" charset="0"/>
                <a:ea typeface="Arial Unicode MS" panose="020B0604020202020204" pitchFamily="34" charset="-128"/>
                <a:cs typeface="Times New Roman" pitchFamily="18" charset="0"/>
              </a:rPr>
              <a:t>π</a:t>
            </a:r>
            <a:r>
              <a:rPr lang="en-US" sz="2700" b="1" baseline="30000" dirty="0">
                <a:solidFill>
                  <a:srgbClr val="00B050"/>
                </a:solidFill>
                <a:latin typeface="Times New Roman" panose="02020603050405020304" pitchFamily="18" charset="0"/>
                <a:ea typeface="Arial Unicode MS" panose="020B0604020202020204" pitchFamily="34" charset="-128"/>
                <a:cs typeface="Times New Roman" pitchFamily="18" charset="0"/>
              </a:rPr>
              <a:t>−</a:t>
            </a:r>
            <a:r>
              <a:rPr lang="en-US" sz="2700" dirty="0">
                <a:solidFill>
                  <a:srgbClr val="00B050"/>
                </a:solidFill>
                <a:latin typeface="Times New Roman" panose="02020603050405020304" pitchFamily="18" charset="0"/>
                <a:ea typeface="Arial Unicode MS" panose="020B0604020202020204" pitchFamily="34" charset="-128"/>
                <a:cs typeface="Times New Roman" pitchFamily="18" charset="0"/>
              </a:rPr>
              <a:t> atom lifetime measurement is equal to statistical uncertainty. The main part of systematical error arise due to the multiple scattering in the Ni target. To reduce this error we continue experimental study of the multiple scattering of our targets: Ni: 50, 109 and 150 microns; Be: 100 and 2000 microns; Pt: 2 and 30 microns and </a:t>
            </a:r>
            <a:r>
              <a:rPr lang="en-US" sz="2700" dirty="0" err="1">
                <a:solidFill>
                  <a:srgbClr val="00B050"/>
                </a:solidFill>
                <a:latin typeface="Times New Roman" panose="02020603050405020304" pitchFamily="18" charset="0"/>
                <a:ea typeface="Arial Unicode MS" panose="020B0604020202020204" pitchFamily="34" charset="-128"/>
                <a:cs typeface="Times New Roman" pitchFamily="18" charset="0"/>
              </a:rPr>
              <a:t>Ti</a:t>
            </a:r>
            <a:r>
              <a:rPr lang="en-US" sz="2700" dirty="0">
                <a:solidFill>
                  <a:srgbClr val="00B050"/>
                </a:solidFill>
                <a:latin typeface="Times New Roman" panose="02020603050405020304" pitchFamily="18" charset="0"/>
                <a:ea typeface="Arial Unicode MS" panose="020B0604020202020204" pitchFamily="34" charset="-128"/>
                <a:cs typeface="Times New Roman" pitchFamily="18" charset="0"/>
              </a:rPr>
              <a:t>: 250 microns. </a:t>
            </a:r>
            <a:r>
              <a:rPr lang="en-US" sz="24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 </a:t>
            </a:r>
            <a:endParaRPr lang="en-GB" sz="2400" dirty="0">
              <a:solidFill>
                <a:srgbClr val="000000"/>
              </a:solidFill>
              <a:ea typeface="Arial Unicode MS" panose="020B0604020202020204" pitchFamily="34" charset="-128"/>
              <a:cs typeface="Arial Unicode MS" panose="020B0604020202020204" pitchFamily="34" charset="-128"/>
            </a:endParaRPr>
          </a:p>
        </p:txBody>
      </p:sp>
      <p:sp>
        <p:nvSpPr>
          <p:cNvPr id="4"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5" name="WordArt 98"/>
          <p:cNvSpPr>
            <a:spLocks noChangeArrowheads="1" noChangeShapeType="1" noTextEdit="1"/>
          </p:cNvSpPr>
          <p:nvPr/>
        </p:nvSpPr>
        <p:spPr bwMode="auto">
          <a:xfrm>
            <a:off x="2438401" y="81756"/>
            <a:ext cx="4267200" cy="457200"/>
          </a:xfrm>
          <a:prstGeom prst="rect">
            <a:avLst/>
          </a:prstGeom>
        </p:spPr>
        <p:txBody>
          <a:bodyPr wrap="none" fromWordArt="1">
            <a:prstTxWarp prst="textPlain">
              <a:avLst>
                <a:gd name="adj" fmla="val 50000"/>
              </a:avLst>
            </a:prstTxWarp>
          </a:bodyPr>
          <a:lstStyle/>
          <a:p>
            <a:pPr algn="ctr">
              <a:defRPr/>
            </a:pPr>
            <a:r>
              <a:rPr lang="en-US" sz="3600" b="1"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GB" sz="3600" dirty="0"/>
              <a:t> </a:t>
            </a:r>
            <a:r>
              <a:rPr lang="en-GB" sz="3600" baseline="30000" dirty="0"/>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atom analysis</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
        <p:nvSpPr>
          <p:cNvPr id="6"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7"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25</a:t>
            </a:fld>
            <a:endParaRPr lang="ru-RU" dirty="0"/>
          </a:p>
        </p:txBody>
      </p:sp>
    </p:spTree>
    <p:extLst>
      <p:ext uri="{BB962C8B-B14F-4D97-AF65-F5344CB8AC3E}">
        <p14:creationId xmlns:p14="http://schemas.microsoft.com/office/powerpoint/2010/main" val="4157552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21" name="WordArt 98"/>
          <p:cNvSpPr>
            <a:spLocks noChangeArrowheads="1" noChangeShapeType="1" noTextEdit="1"/>
          </p:cNvSpPr>
          <p:nvPr/>
        </p:nvSpPr>
        <p:spPr bwMode="auto">
          <a:xfrm>
            <a:off x="1447799" y="81756"/>
            <a:ext cx="6324601"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Multiple scattering evaluation</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graphicFrame>
        <p:nvGraphicFramePr>
          <p:cNvPr id="22" name="Table 21"/>
          <p:cNvGraphicFramePr>
            <a:graphicFrameLocks noGrp="1"/>
          </p:cNvGraphicFramePr>
          <p:nvPr>
            <p:extLst>
              <p:ext uri="{D42A27DB-BD31-4B8C-83A1-F6EECF244321}">
                <p14:modId xmlns:p14="http://schemas.microsoft.com/office/powerpoint/2010/main" val="2781682808"/>
              </p:ext>
            </p:extLst>
          </p:nvPr>
        </p:nvGraphicFramePr>
        <p:xfrm>
          <a:off x="4572000" y="1467096"/>
          <a:ext cx="4191001" cy="4244856"/>
        </p:xfrm>
        <a:graphic>
          <a:graphicData uri="http://schemas.openxmlformats.org/drawingml/2006/table">
            <a:tbl>
              <a:tblPr firstRow="1" firstCol="1" bandRow="1">
                <a:tableStyleId>{F5AB1C69-6EDB-4FF4-983F-18BD219EF322}</a:tableStyleId>
              </a:tblPr>
              <a:tblGrid>
                <a:gridCol w="776112"/>
                <a:gridCol w="931334"/>
                <a:gridCol w="853723"/>
                <a:gridCol w="853723"/>
                <a:gridCol w="776109"/>
              </a:tblGrid>
              <a:tr h="530607">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SCATTERER</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RMS(</a:t>
                      </a:r>
                      <a:r>
                        <a:rPr lang="en-US" sz="1200" dirty="0" err="1">
                          <a:effectLst/>
                          <a:latin typeface="Times New Roman" pitchFamily="18" charset="0"/>
                          <a:cs typeface="Times New Roman" pitchFamily="18" charset="0"/>
                        </a:rPr>
                        <a:t>Mol</a:t>
                      </a:r>
                      <a:r>
                        <a:rPr lang="en-US" sz="1200" dirty="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smtClean="0">
                          <a:effectLst/>
                          <a:latin typeface="Times New Roman" pitchFamily="18" charset="0"/>
                          <a:cs typeface="Times New Roman" pitchFamily="18" charset="0"/>
                        </a:rPr>
                        <a:t>∓1 RMS (</a:t>
                      </a:r>
                      <a:r>
                        <a:rPr lang="en-US" sz="1200" dirty="0" err="1" smtClean="0">
                          <a:effectLst/>
                          <a:latin typeface="Times New Roman" pitchFamily="18" charset="0"/>
                          <a:cs typeface="Times New Roman" pitchFamily="18" charset="0"/>
                        </a:rPr>
                        <a:t>Mol</a:t>
                      </a:r>
                      <a:r>
                        <a:rPr lang="en-US" sz="1200" dirty="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smtClean="0">
                          <a:effectLst/>
                          <a:latin typeface="Times New Roman" pitchFamily="18" charset="0"/>
                          <a:cs typeface="Times New Roman" pitchFamily="18" charset="0"/>
                        </a:rPr>
                        <a:t>∓2 RMS (</a:t>
                      </a:r>
                      <a:r>
                        <a:rPr lang="en-US" sz="1200" dirty="0" err="1" smtClean="0">
                          <a:effectLst/>
                          <a:latin typeface="Times New Roman" pitchFamily="18" charset="0"/>
                          <a:cs typeface="Times New Roman" pitchFamily="18" charset="0"/>
                        </a:rPr>
                        <a:t>Mol</a:t>
                      </a:r>
                      <a:r>
                        <a:rPr lang="en-US" sz="1200" dirty="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smtClean="0">
                          <a:effectLst/>
                          <a:latin typeface="Times New Roman" pitchFamily="18" charset="0"/>
                          <a:cs typeface="Times New Roman" pitchFamily="18" charset="0"/>
                        </a:rPr>
                        <a:t>∓3</a:t>
                      </a:r>
                      <a:r>
                        <a:rPr lang="en-US" sz="1200" baseline="0" dirty="0" smtClean="0">
                          <a:effectLst/>
                          <a:latin typeface="Times New Roman" pitchFamily="18" charset="0"/>
                          <a:cs typeface="Times New Roman" pitchFamily="18" charset="0"/>
                        </a:rPr>
                        <a:t> </a:t>
                      </a:r>
                      <a:r>
                        <a:rPr lang="en-US" sz="1200" dirty="0" smtClean="0">
                          <a:effectLst/>
                          <a:latin typeface="Times New Roman" pitchFamily="18" charset="0"/>
                          <a:cs typeface="Times New Roman" pitchFamily="18" charset="0"/>
                        </a:rPr>
                        <a:t>RMS (</a:t>
                      </a:r>
                      <a:r>
                        <a:rPr lang="en-US" sz="1200" dirty="0" err="1" smtClean="0">
                          <a:effectLst/>
                          <a:latin typeface="Times New Roman" pitchFamily="18" charset="0"/>
                          <a:cs typeface="Times New Roman" pitchFamily="18" charset="0"/>
                        </a:rPr>
                        <a:t>Mol</a:t>
                      </a:r>
                      <a:r>
                        <a:rPr lang="en-US" sz="1200" dirty="0">
                          <a:effectLst/>
                          <a:latin typeface="Times New Roman" pitchFamily="18" charset="0"/>
                          <a:cs typeface="Times New Roman" pitchFamily="18" charset="0"/>
                        </a:rPr>
                        <a:t>)</a:t>
                      </a:r>
                      <a:endParaRPr lang="en-US" sz="1200" dirty="0">
                        <a:effectLst/>
                        <a:latin typeface="Times New Roman" pitchFamily="18" charset="0"/>
                        <a:ea typeface="Times New Roman"/>
                        <a:cs typeface="Times New Roman" pitchFamily="18" charset="0"/>
                      </a:endParaRPr>
                    </a:p>
                  </a:txBody>
                  <a:tcPr marL="68580" marR="68580" marT="0" marB="0" anchor="ctr"/>
                </a:tc>
              </a:tr>
              <a:tr h="530607">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Ni-50</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0.7913E-03</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1.01217</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0.95509</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0.99187</a:t>
                      </a:r>
                      <a:endParaRPr lang="en-US" sz="1200">
                        <a:effectLst/>
                        <a:latin typeface="Times New Roman" pitchFamily="18" charset="0"/>
                        <a:ea typeface="Times New Roman"/>
                        <a:cs typeface="Times New Roman" pitchFamily="18" charset="0"/>
                      </a:endParaRPr>
                    </a:p>
                  </a:txBody>
                  <a:tcPr marL="68580" marR="68580" marT="0" marB="0" anchor="ctr"/>
                </a:tc>
              </a:tr>
              <a:tr h="530607">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Ni-100</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0.1118E-02</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0.98192</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0.96447</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0.95943</a:t>
                      </a:r>
                      <a:endParaRPr lang="en-US" sz="1200">
                        <a:effectLst/>
                        <a:latin typeface="Times New Roman" pitchFamily="18" charset="0"/>
                        <a:ea typeface="Times New Roman"/>
                        <a:cs typeface="Times New Roman" pitchFamily="18" charset="0"/>
                      </a:endParaRPr>
                    </a:p>
                  </a:txBody>
                  <a:tcPr marL="68580" marR="68580" marT="0" marB="0" anchor="ctr"/>
                </a:tc>
              </a:tr>
              <a:tr h="530607">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Ni-150</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0.1369E-02</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0.97556</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0.96181</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0.95436</a:t>
                      </a:r>
                      <a:endParaRPr lang="en-US" sz="1200">
                        <a:effectLst/>
                        <a:latin typeface="Times New Roman" pitchFamily="18" charset="0"/>
                        <a:ea typeface="Times New Roman"/>
                        <a:cs typeface="Times New Roman" pitchFamily="18" charset="0"/>
                      </a:endParaRPr>
                    </a:p>
                  </a:txBody>
                  <a:tcPr marL="68580" marR="68580" marT="0" marB="0" anchor="ctr"/>
                </a:tc>
              </a:tr>
              <a:tr h="530607">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Ti-250</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0.1113E-02</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1.00850</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0.98617</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0.99082</a:t>
                      </a:r>
                      <a:endParaRPr lang="en-US" sz="1200" dirty="0">
                        <a:effectLst/>
                        <a:latin typeface="Times New Roman" pitchFamily="18" charset="0"/>
                        <a:ea typeface="Times New Roman"/>
                        <a:cs typeface="Times New Roman" pitchFamily="18" charset="0"/>
                      </a:endParaRPr>
                    </a:p>
                  </a:txBody>
                  <a:tcPr marL="68580" marR="68580" marT="0" marB="0" anchor="ctr"/>
                </a:tc>
              </a:tr>
              <a:tr h="530607">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Ni-109</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0.1167E-02</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0.99661</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0.97571</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0.95421</a:t>
                      </a:r>
                      <a:endParaRPr lang="en-US" sz="1200" dirty="0">
                        <a:effectLst/>
                        <a:latin typeface="Times New Roman" pitchFamily="18" charset="0"/>
                        <a:ea typeface="Times New Roman"/>
                        <a:cs typeface="Times New Roman" pitchFamily="18" charset="0"/>
                      </a:endParaRPr>
                    </a:p>
                  </a:txBody>
                  <a:tcPr marL="68580" marR="68580" marT="0" marB="0" anchor="ctr"/>
                </a:tc>
              </a:tr>
              <a:tr h="530607">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Pt-30</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0.1361E-02</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0.98962</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0.95817</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0.94733</a:t>
                      </a:r>
                      <a:endParaRPr lang="en-US" sz="1200" dirty="0">
                        <a:effectLst/>
                        <a:latin typeface="Times New Roman" pitchFamily="18" charset="0"/>
                        <a:ea typeface="Times New Roman"/>
                        <a:cs typeface="Times New Roman" pitchFamily="18" charset="0"/>
                      </a:endParaRPr>
                    </a:p>
                  </a:txBody>
                  <a:tcPr marL="68580" marR="68580" marT="0" marB="0" anchor="ctr"/>
                </a:tc>
              </a:tr>
              <a:tr h="530607">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Be-2mm</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0.9705E-03</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1.00103</a:t>
                      </a:r>
                      <a:endParaRPr lang="en-US" sz="12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0.94648</a:t>
                      </a:r>
                      <a:endParaRPr lang="en-US" sz="12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0.93091</a:t>
                      </a:r>
                      <a:endParaRPr lang="en-US" sz="1200" dirty="0">
                        <a:effectLst/>
                        <a:latin typeface="Times New Roman" pitchFamily="18" charset="0"/>
                        <a:ea typeface="Times New Roman"/>
                        <a:cs typeface="Times New Roman" pitchFamily="18" charset="0"/>
                      </a:endParaRPr>
                    </a:p>
                  </a:txBody>
                  <a:tcPr marL="68580" marR="68580" marT="0" marB="0" anchor="ctr"/>
                </a:tc>
              </a:tr>
            </a:tbl>
          </a:graphicData>
        </a:graphic>
      </p:graphicFrame>
      <p:sp>
        <p:nvSpPr>
          <p:cNvPr id="23" name="Rectangle 1"/>
          <p:cNvSpPr>
            <a:spLocks noChangeArrowheads="1"/>
          </p:cNvSpPr>
          <p:nvPr/>
        </p:nvSpPr>
        <p:spPr bwMode="auto">
          <a:xfrm>
            <a:off x="4533899" y="620713"/>
            <a:ext cx="4190999"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2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Ratio RMS(</a:t>
            </a:r>
            <a:r>
              <a:rPr kumimoji="0" lang="en-US" sz="1400" b="0"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exp</a:t>
            </a:r>
            <a:r>
              <a:rPr kumimoji="0" lang="en-US"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)/RMS(</a:t>
            </a:r>
            <a:r>
              <a:rPr kumimoji="0" lang="en-US" sz="1400" b="0"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Mol</a:t>
            </a:r>
            <a:r>
              <a:rPr kumimoji="0" lang="en-US"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evaluated for intervals </a:t>
            </a:r>
          </a:p>
          <a:p>
            <a:pPr lvl="0" algn="ctr" eaLnBrk="0" hangingPunct="0">
              <a:lnSpc>
                <a:spcPct val="150000"/>
              </a:lnSpc>
            </a:pPr>
            <a:r>
              <a:rPr kumimoji="0" lang="en-US" sz="1400" b="0" i="0" u="none" strike="noStrike" cap="none" normalizeH="0" baseline="0" dirty="0" smtClean="0">
                <a:ln>
                  <a:noFill/>
                </a:ln>
                <a:solidFill>
                  <a:schemeClr val="tx1"/>
                </a:solidFill>
                <a:effectLst/>
                <a:latin typeface="Times New Roman" pitchFamily="18" charset="0"/>
                <a:ea typeface="Cambria Math"/>
                <a:cs typeface="Times New Roman" pitchFamily="18" charset="0"/>
              </a:rPr>
              <a:t>∓1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RMS(</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Mol</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1400" dirty="0" smtClean="0">
                <a:latin typeface="Times New Roman" pitchFamily="18" charset="0"/>
                <a:ea typeface="Cambria Math"/>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RMS(</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Mol</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1400" dirty="0" smtClean="0">
                <a:latin typeface="Times New Roman" pitchFamily="18" charset="0"/>
                <a:ea typeface="Cambria Math"/>
                <a:cs typeface="Times New Roman" pitchFamily="18" charset="0"/>
              </a:rPr>
              <a:t>∓3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RMS(</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Mol</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28" name="Group 27"/>
          <p:cNvGrpSpPr/>
          <p:nvPr/>
        </p:nvGrpSpPr>
        <p:grpSpPr>
          <a:xfrm>
            <a:off x="34316" y="620713"/>
            <a:ext cx="4666746" cy="5698767"/>
            <a:chOff x="34316" y="620713"/>
            <a:chExt cx="4666746" cy="5698767"/>
          </a:xfrm>
        </p:grpSpPr>
        <p:sp>
          <p:nvSpPr>
            <p:cNvPr id="11" name="TextBox 10"/>
            <p:cNvSpPr txBox="1"/>
            <p:nvPr/>
          </p:nvSpPr>
          <p:spPr>
            <a:xfrm>
              <a:off x="242696" y="3050951"/>
              <a:ext cx="1834155" cy="523220"/>
            </a:xfrm>
            <a:prstGeom prst="rect">
              <a:avLst/>
            </a:prstGeom>
            <a:noFill/>
          </p:spPr>
          <p:txBody>
            <a:bodyPr wrap="none" rtlCol="0">
              <a:spAutoFit/>
            </a:bodyPr>
            <a:lstStyle/>
            <a:p>
              <a:pPr algn="ctr"/>
              <a:r>
                <a:rPr lang="en-US" sz="1400" dirty="0" smtClean="0">
                  <a:latin typeface="Times New Roman" pitchFamily="18" charset="0"/>
                  <a:cs typeface="Times New Roman" pitchFamily="18" charset="0"/>
                </a:rPr>
                <a:t>Ni-109 Drift Chamber </a:t>
              </a:r>
            </a:p>
            <a:p>
              <a:pPr algn="ctr"/>
              <a:r>
                <a:rPr lang="en-US" sz="1400" dirty="0" smtClean="0">
                  <a:latin typeface="Times New Roman" pitchFamily="18" charset="0"/>
                  <a:cs typeface="Times New Roman" pitchFamily="18" charset="0"/>
                </a:rPr>
                <a:t>Resolution</a:t>
              </a:r>
              <a:endParaRPr lang="en-US" sz="1400" dirty="0">
                <a:latin typeface="Times New Roman" pitchFamily="18" charset="0"/>
                <a:cs typeface="Times New Roman" pitchFamily="18" charset="0"/>
              </a:endParaRPr>
            </a:p>
          </p:txBody>
        </p:sp>
        <p:sp>
          <p:nvSpPr>
            <p:cNvPr id="12" name="TextBox 11"/>
            <p:cNvSpPr txBox="1"/>
            <p:nvPr/>
          </p:nvSpPr>
          <p:spPr>
            <a:xfrm>
              <a:off x="2976825" y="3064135"/>
              <a:ext cx="1236236"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Ni-109 Scatter</a:t>
              </a:r>
              <a:endParaRPr lang="en-US" sz="1400" dirty="0">
                <a:latin typeface="Times New Roman" pitchFamily="18" charset="0"/>
                <a:cs typeface="Times New Roman" pitchFamily="18" charset="0"/>
              </a:endParaRPr>
            </a:p>
          </p:txBody>
        </p:sp>
        <p:sp>
          <p:nvSpPr>
            <p:cNvPr id="13" name="TextBox 12"/>
            <p:cNvSpPr txBox="1"/>
            <p:nvPr/>
          </p:nvSpPr>
          <p:spPr>
            <a:xfrm>
              <a:off x="257936" y="5796260"/>
              <a:ext cx="1811713" cy="523220"/>
            </a:xfrm>
            <a:prstGeom prst="rect">
              <a:avLst/>
            </a:prstGeom>
            <a:noFill/>
          </p:spPr>
          <p:txBody>
            <a:bodyPr wrap="none" rtlCol="0">
              <a:spAutoFit/>
            </a:bodyPr>
            <a:lstStyle/>
            <a:p>
              <a:pPr algn="ctr"/>
              <a:r>
                <a:rPr lang="en-US" sz="1400" dirty="0" smtClean="0">
                  <a:latin typeface="Times New Roman" pitchFamily="18" charset="0"/>
                  <a:cs typeface="Times New Roman" pitchFamily="18" charset="0"/>
                </a:rPr>
                <a:t>Ni-109 Reconstructed </a:t>
              </a:r>
            </a:p>
            <a:p>
              <a:pPr algn="ctr"/>
              <a:r>
                <a:rPr lang="en-US" sz="1400" dirty="0" smtClean="0">
                  <a:latin typeface="Times New Roman" pitchFamily="18" charset="0"/>
                  <a:cs typeface="Times New Roman" pitchFamily="18" charset="0"/>
                </a:rPr>
                <a:t>Distribution</a:t>
              </a:r>
              <a:endParaRPr lang="en-US" sz="1400" dirty="0">
                <a:latin typeface="Times New Roman" pitchFamily="18" charset="0"/>
                <a:cs typeface="Times New Roman" pitchFamily="18" charset="0"/>
              </a:endParaRPr>
            </a:p>
          </p:txBody>
        </p:sp>
        <p:sp>
          <p:nvSpPr>
            <p:cNvPr id="15" name="TextBox 14"/>
            <p:cNvSpPr txBox="1"/>
            <p:nvPr/>
          </p:nvSpPr>
          <p:spPr>
            <a:xfrm>
              <a:off x="2720932" y="5796260"/>
              <a:ext cx="1744388" cy="523220"/>
            </a:xfrm>
            <a:prstGeom prst="rect">
              <a:avLst/>
            </a:prstGeom>
            <a:noFill/>
          </p:spPr>
          <p:txBody>
            <a:bodyPr wrap="none" rtlCol="0">
              <a:spAutoFit/>
            </a:bodyPr>
            <a:lstStyle/>
            <a:p>
              <a:pPr algn="ctr"/>
              <a:r>
                <a:rPr lang="en-US" sz="1400" dirty="0" smtClean="0">
                  <a:latin typeface="Times New Roman" pitchFamily="18" charset="0"/>
                  <a:cs typeface="Times New Roman" pitchFamily="18" charset="0"/>
                </a:rPr>
                <a:t>Ni-109 Multiple </a:t>
              </a:r>
            </a:p>
            <a:p>
              <a:pPr algn="ctr"/>
              <a:r>
                <a:rPr lang="en-US" sz="1400" dirty="0" smtClean="0">
                  <a:latin typeface="Times New Roman" pitchFamily="18" charset="0"/>
                  <a:cs typeface="Times New Roman" pitchFamily="18" charset="0"/>
                </a:rPr>
                <a:t>Scattering Simulation</a:t>
              </a:r>
              <a:endParaRPr lang="en-US" sz="1400" dirty="0">
                <a:latin typeface="Times New Roman" pitchFamily="18" charset="0"/>
                <a:cs typeface="Times New Roman" pitchFamily="18" charset="0"/>
              </a:endParaRPr>
            </a:p>
          </p:txBody>
        </p:sp>
        <p:grpSp>
          <p:nvGrpSpPr>
            <p:cNvPr id="27" name="Group 26"/>
            <p:cNvGrpSpPr/>
            <p:nvPr/>
          </p:nvGrpSpPr>
          <p:grpSpPr>
            <a:xfrm>
              <a:off x="34316" y="620713"/>
              <a:ext cx="4666746" cy="5319637"/>
              <a:chOff x="34316" y="620713"/>
              <a:chExt cx="4666746" cy="5319637"/>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17" y="620713"/>
                <a:ext cx="2327884" cy="25973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6" y="3347095"/>
                <a:ext cx="2327886" cy="25652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7111" y="3312561"/>
                <a:ext cx="2423951" cy="2627789"/>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5836" y="620713"/>
                <a:ext cx="2515226" cy="2597310"/>
              </a:xfrm>
              <a:prstGeom prst="rect">
                <a:avLst/>
              </a:prstGeom>
            </p:spPr>
          </p:pic>
        </p:grpSp>
      </p:grpSp>
      <p:sp>
        <p:nvSpPr>
          <p:cNvPr id="16"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7"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26</a:t>
            </a:fld>
            <a:endParaRPr lang="ru-RU" dirty="0"/>
          </a:p>
        </p:txBody>
      </p:sp>
    </p:spTree>
    <p:extLst>
      <p:ext uri="{BB962C8B-B14F-4D97-AF65-F5344CB8AC3E}">
        <p14:creationId xmlns:p14="http://schemas.microsoft.com/office/powerpoint/2010/main" val="101231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304800" y="838200"/>
            <a:ext cx="861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dirty="0" smtClean="0">
                <a:solidFill>
                  <a:srgbClr val="752FB5"/>
                </a:solidFill>
                <a:latin typeface="Times New Roman" pitchFamily="18" charset="0"/>
                <a:ea typeface="ＭＳ Ｐゴシック" charset="0"/>
                <a:cs typeface="Times New Roman" pitchFamily="18" charset="0"/>
              </a:rPr>
              <a:t>For </a:t>
            </a:r>
            <a:r>
              <a:rPr lang="en-US" sz="2000" dirty="0">
                <a:solidFill>
                  <a:srgbClr val="752FB5"/>
                </a:solidFill>
                <a:latin typeface="Times New Roman" pitchFamily="18" charset="0"/>
                <a:ea typeface="ＭＳ Ｐゴシック" charset="0"/>
                <a:cs typeface="Times New Roman" pitchFamily="18" charset="0"/>
              </a:rPr>
              <a:t>charged pairs from short-lived sources and with small relative momenta Q , Coulomb final state interaction has to be taken into account</a:t>
            </a:r>
            <a:r>
              <a:rPr lang="en-US" sz="2000" dirty="0" smtClean="0">
                <a:solidFill>
                  <a:srgbClr val="752FB5"/>
                </a:solidFill>
                <a:latin typeface="Times New Roman" pitchFamily="18" charset="0"/>
                <a:ea typeface="ＭＳ Ｐゴシック" charset="0"/>
                <a:cs typeface="Times New Roman" pitchFamily="18" charset="0"/>
              </a:rPr>
              <a:t>.</a:t>
            </a:r>
            <a:endParaRPr lang="en-US" sz="2000" dirty="0">
              <a:solidFill>
                <a:srgbClr val="752FB5"/>
              </a:solidFill>
              <a:latin typeface="Times New Roman" pitchFamily="18" charset="0"/>
              <a:ea typeface="ＭＳ Ｐゴシック" charset="0"/>
              <a:cs typeface="Times New Roman" pitchFamily="18" charset="0"/>
            </a:endParaRPr>
          </a:p>
        </p:txBody>
      </p:sp>
      <p:sp>
        <p:nvSpPr>
          <p:cNvPr id="76804" name="Text Box 4"/>
          <p:cNvSpPr txBox="1">
            <a:spLocks noChangeArrowheads="1"/>
          </p:cNvSpPr>
          <p:nvPr/>
        </p:nvSpPr>
        <p:spPr bwMode="auto">
          <a:xfrm>
            <a:off x="115887" y="3124200"/>
            <a:ext cx="8915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dirty="0" smtClean="0">
                <a:solidFill>
                  <a:srgbClr val="752FB5"/>
                </a:solidFill>
                <a:latin typeface="Times New Roman" pitchFamily="18" charset="0"/>
                <a:ea typeface="ＭＳ Ｐゴシック" charset="0"/>
                <a:cs typeface="Times New Roman" pitchFamily="18" charset="0"/>
              </a:rPr>
              <a:t>There </a:t>
            </a:r>
            <a:r>
              <a:rPr lang="en-US" sz="2000" dirty="0">
                <a:solidFill>
                  <a:srgbClr val="752FB5"/>
                </a:solidFill>
                <a:latin typeface="Times New Roman" pitchFamily="18" charset="0"/>
                <a:ea typeface="ＭＳ Ｐゴシック" charset="0"/>
                <a:cs typeface="Times New Roman" pitchFamily="18" charset="0"/>
              </a:rPr>
              <a:t>is a precise ratio between the number of produced Coulomb pairs (N</a:t>
            </a:r>
            <a:r>
              <a:rPr lang="en-US" sz="2000" baseline="-25000" dirty="0">
                <a:solidFill>
                  <a:srgbClr val="752FB5"/>
                </a:solidFill>
                <a:latin typeface="Times New Roman" pitchFamily="18" charset="0"/>
                <a:ea typeface="ＭＳ Ｐゴシック" charset="0"/>
                <a:cs typeface="Times New Roman" pitchFamily="18" charset="0"/>
              </a:rPr>
              <a:t>C</a:t>
            </a:r>
            <a:r>
              <a:rPr lang="en-US" sz="2000" dirty="0">
                <a:solidFill>
                  <a:srgbClr val="752FB5"/>
                </a:solidFill>
                <a:latin typeface="Times New Roman" pitchFamily="18" charset="0"/>
                <a:ea typeface="ＭＳ Ｐゴシック" charset="0"/>
                <a:cs typeface="Times New Roman" pitchFamily="18" charset="0"/>
              </a:rPr>
              <a:t>) with small Q and the number of atoms (N</a:t>
            </a:r>
            <a:r>
              <a:rPr lang="en-US" sz="2000" baseline="-25000" dirty="0">
                <a:solidFill>
                  <a:srgbClr val="752FB5"/>
                </a:solidFill>
                <a:latin typeface="Times New Roman" pitchFamily="18" charset="0"/>
                <a:ea typeface="ＭＳ Ｐゴシック" charset="0"/>
                <a:cs typeface="Times New Roman" pitchFamily="18" charset="0"/>
              </a:rPr>
              <a:t>A</a:t>
            </a:r>
            <a:r>
              <a:rPr lang="en-US" sz="2000" dirty="0">
                <a:solidFill>
                  <a:srgbClr val="752FB5"/>
                </a:solidFill>
                <a:latin typeface="Times New Roman" pitchFamily="18" charset="0"/>
                <a:ea typeface="ＭＳ Ｐゴシック" charset="0"/>
                <a:cs typeface="Times New Roman" pitchFamily="18" charset="0"/>
              </a:rPr>
              <a:t>) produced </a:t>
            </a:r>
            <a:r>
              <a:rPr lang="en-US" sz="2000" dirty="0" smtClean="0">
                <a:solidFill>
                  <a:srgbClr val="752FB5"/>
                </a:solidFill>
                <a:latin typeface="Times New Roman" pitchFamily="18" charset="0"/>
                <a:ea typeface="ＭＳ Ｐゴシック" charset="0"/>
                <a:cs typeface="Times New Roman" pitchFamily="18" charset="0"/>
              </a:rPr>
              <a:t>simultaneously with Coulomb pairs:</a:t>
            </a:r>
            <a:endParaRPr lang="en-US" sz="2000" dirty="0">
              <a:solidFill>
                <a:srgbClr val="752FB5"/>
              </a:solidFill>
              <a:latin typeface="Times New Roman" pitchFamily="18" charset="0"/>
              <a:ea typeface="ＭＳ Ｐゴシック" charset="0"/>
              <a:cs typeface="Times New Roman" pitchFamily="18" charset="0"/>
            </a:endParaRPr>
          </a:p>
        </p:txBody>
      </p:sp>
      <p:graphicFrame>
        <p:nvGraphicFramePr>
          <p:cNvPr id="34820" name="Object 5"/>
          <p:cNvGraphicFramePr>
            <a:graphicFrameLocks noChangeAspect="1"/>
          </p:cNvGraphicFramePr>
          <p:nvPr>
            <p:extLst>
              <p:ext uri="{D42A27DB-BD31-4B8C-83A1-F6EECF244321}">
                <p14:modId xmlns:p14="http://schemas.microsoft.com/office/powerpoint/2010/main" val="1961754619"/>
              </p:ext>
            </p:extLst>
          </p:nvPr>
        </p:nvGraphicFramePr>
        <p:xfrm>
          <a:off x="114300" y="4114800"/>
          <a:ext cx="4495800" cy="725488"/>
        </p:xfrm>
        <a:graphic>
          <a:graphicData uri="http://schemas.openxmlformats.org/presentationml/2006/ole">
            <mc:AlternateContent xmlns:mc="http://schemas.openxmlformats.org/markup-compatibility/2006">
              <mc:Choice xmlns:v="urn:schemas-microsoft-com:vml" Requires="v">
                <p:oleObj spid="_x0000_s157309" name="Equation" r:id="rId3" imgW="2679700" imgH="431800" progId="Equation.3">
                  <p:embed/>
                </p:oleObj>
              </mc:Choice>
              <mc:Fallback>
                <p:oleObj name="Equation" r:id="rId3" imgW="26797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4114800"/>
                        <a:ext cx="4495800" cy="725488"/>
                      </a:xfrm>
                      <a:prstGeom prst="rect">
                        <a:avLst/>
                      </a:prstGeom>
                      <a:solidFill>
                        <a:srgbClr val="B5F165"/>
                      </a:solidFill>
                      <a:ln w="9525">
                        <a:solidFill>
                          <a:srgbClr val="06642A"/>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 name="Group 2"/>
          <p:cNvGrpSpPr/>
          <p:nvPr/>
        </p:nvGrpSpPr>
        <p:grpSpPr>
          <a:xfrm>
            <a:off x="609600" y="1828800"/>
            <a:ext cx="1905000" cy="609600"/>
            <a:chOff x="609600" y="1828800"/>
            <a:chExt cx="1905000" cy="609600"/>
          </a:xfrm>
        </p:grpSpPr>
        <p:sp>
          <p:nvSpPr>
            <p:cNvPr id="76806" name="Line 6"/>
            <p:cNvSpPr>
              <a:spLocks noChangeShapeType="1"/>
            </p:cNvSpPr>
            <p:nvPr/>
          </p:nvSpPr>
          <p:spPr bwMode="auto">
            <a:xfrm>
              <a:off x="609600" y="2133600"/>
              <a:ext cx="990600" cy="0"/>
            </a:xfrm>
            <a:prstGeom prst="line">
              <a:avLst/>
            </a:prstGeom>
            <a:noFill/>
            <a:ln w="28575">
              <a:solidFill>
                <a:srgbClr val="066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76807" name="Line 7"/>
            <p:cNvSpPr>
              <a:spLocks noChangeShapeType="1"/>
            </p:cNvSpPr>
            <p:nvPr/>
          </p:nvSpPr>
          <p:spPr bwMode="auto">
            <a:xfrm flipV="1">
              <a:off x="1600200" y="1828800"/>
              <a:ext cx="914400" cy="3048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76810" name="Line 10"/>
            <p:cNvSpPr>
              <a:spLocks noChangeShapeType="1"/>
            </p:cNvSpPr>
            <p:nvPr/>
          </p:nvSpPr>
          <p:spPr bwMode="auto">
            <a:xfrm>
              <a:off x="1600200" y="2133600"/>
              <a:ext cx="914400" cy="3048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76812" name="Oval 12"/>
            <p:cNvSpPr>
              <a:spLocks noChangeArrowheads="1"/>
            </p:cNvSpPr>
            <p:nvPr/>
          </p:nvSpPr>
          <p:spPr bwMode="auto">
            <a:xfrm>
              <a:off x="1524000" y="2020888"/>
              <a:ext cx="228600" cy="228600"/>
            </a:xfrm>
            <a:prstGeom prst="ellipse">
              <a:avLst/>
            </a:prstGeom>
            <a:solidFill>
              <a:srgbClr val="B5F165"/>
            </a:solidFill>
            <a:ln w="9525">
              <a:solidFill>
                <a:srgbClr val="107E0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6816" name="Freeform 16"/>
            <p:cNvSpPr>
              <a:spLocks/>
            </p:cNvSpPr>
            <p:nvPr/>
          </p:nvSpPr>
          <p:spPr bwMode="auto">
            <a:xfrm>
              <a:off x="1981200" y="1981200"/>
              <a:ext cx="76200" cy="304800"/>
            </a:xfrm>
            <a:custGeom>
              <a:avLst/>
              <a:gdLst>
                <a:gd name="T0" fmla="*/ 76200 w 48"/>
                <a:gd name="T1" fmla="*/ 0 h 192"/>
                <a:gd name="T2" fmla="*/ 0 w 48"/>
                <a:gd name="T3" fmla="*/ 76200 h 192"/>
                <a:gd name="T4" fmla="*/ 76200 w 48"/>
                <a:gd name="T5" fmla="*/ 152400 h 192"/>
                <a:gd name="T6" fmla="*/ 0 w 48"/>
                <a:gd name="T7" fmla="*/ 228600 h 192"/>
                <a:gd name="T8" fmla="*/ 76200 w 48"/>
                <a:gd name="T9" fmla="*/ 30480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48" y="0"/>
                  </a:moveTo>
                  <a:cubicBezTo>
                    <a:pt x="24" y="16"/>
                    <a:pt x="0" y="32"/>
                    <a:pt x="0" y="48"/>
                  </a:cubicBezTo>
                  <a:cubicBezTo>
                    <a:pt x="0" y="64"/>
                    <a:pt x="48" y="80"/>
                    <a:pt x="48" y="96"/>
                  </a:cubicBezTo>
                  <a:cubicBezTo>
                    <a:pt x="48" y="112"/>
                    <a:pt x="0" y="128"/>
                    <a:pt x="0" y="144"/>
                  </a:cubicBezTo>
                  <a:cubicBezTo>
                    <a:pt x="0" y="160"/>
                    <a:pt x="40" y="184"/>
                    <a:pt x="48" y="192"/>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817" name="Freeform 17"/>
            <p:cNvSpPr>
              <a:spLocks/>
            </p:cNvSpPr>
            <p:nvPr/>
          </p:nvSpPr>
          <p:spPr bwMode="auto">
            <a:xfrm>
              <a:off x="2209800" y="1905000"/>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2" name="Group 1"/>
          <p:cNvGrpSpPr/>
          <p:nvPr/>
        </p:nvGrpSpPr>
        <p:grpSpPr>
          <a:xfrm>
            <a:off x="4876800" y="1905000"/>
            <a:ext cx="2590800" cy="457200"/>
            <a:chOff x="4876800" y="1905000"/>
            <a:chExt cx="2590800" cy="457200"/>
          </a:xfrm>
        </p:grpSpPr>
        <p:sp>
          <p:nvSpPr>
            <p:cNvPr id="76808" name="Line 8"/>
            <p:cNvSpPr>
              <a:spLocks noChangeShapeType="1"/>
            </p:cNvSpPr>
            <p:nvPr/>
          </p:nvSpPr>
          <p:spPr bwMode="auto">
            <a:xfrm>
              <a:off x="4876800" y="2133600"/>
              <a:ext cx="990600" cy="0"/>
            </a:xfrm>
            <a:prstGeom prst="line">
              <a:avLst/>
            </a:prstGeom>
            <a:noFill/>
            <a:ln w="28575">
              <a:solidFill>
                <a:srgbClr val="066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76809" name="Line 9"/>
            <p:cNvSpPr>
              <a:spLocks noChangeShapeType="1"/>
            </p:cNvSpPr>
            <p:nvPr/>
          </p:nvSpPr>
          <p:spPr bwMode="auto">
            <a:xfrm flipV="1">
              <a:off x="5867400" y="1905000"/>
              <a:ext cx="685800" cy="2286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76811" name="Line 11"/>
            <p:cNvSpPr>
              <a:spLocks noChangeShapeType="1"/>
            </p:cNvSpPr>
            <p:nvPr/>
          </p:nvSpPr>
          <p:spPr bwMode="auto">
            <a:xfrm>
              <a:off x="5867400" y="2133600"/>
              <a:ext cx="685800" cy="2286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76813" name="Oval 13"/>
            <p:cNvSpPr>
              <a:spLocks noChangeArrowheads="1"/>
            </p:cNvSpPr>
            <p:nvPr/>
          </p:nvSpPr>
          <p:spPr bwMode="auto">
            <a:xfrm>
              <a:off x="5791200" y="2017713"/>
              <a:ext cx="228600" cy="228600"/>
            </a:xfrm>
            <a:prstGeom prst="ellipse">
              <a:avLst/>
            </a:prstGeom>
            <a:solidFill>
              <a:srgbClr val="B5F165"/>
            </a:solidFill>
            <a:ln w="9525">
              <a:solidFill>
                <a:srgbClr val="107E0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76814" name="Line 14"/>
            <p:cNvSpPr>
              <a:spLocks noChangeShapeType="1"/>
            </p:cNvSpPr>
            <p:nvPr/>
          </p:nvSpPr>
          <p:spPr bwMode="auto">
            <a:xfrm flipV="1">
              <a:off x="6553200" y="1905000"/>
              <a:ext cx="914400" cy="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76815" name="Line 15"/>
            <p:cNvSpPr>
              <a:spLocks noChangeShapeType="1"/>
            </p:cNvSpPr>
            <p:nvPr/>
          </p:nvSpPr>
          <p:spPr bwMode="auto">
            <a:xfrm flipV="1">
              <a:off x="6553200" y="2362200"/>
              <a:ext cx="914400" cy="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76818" name="Freeform 18"/>
            <p:cNvSpPr>
              <a:spLocks/>
            </p:cNvSpPr>
            <p:nvPr/>
          </p:nvSpPr>
          <p:spPr bwMode="auto">
            <a:xfrm>
              <a:off x="6096000" y="2057400"/>
              <a:ext cx="76200" cy="152400"/>
            </a:xfrm>
            <a:custGeom>
              <a:avLst/>
              <a:gdLst>
                <a:gd name="T0" fmla="*/ 0 w 48"/>
                <a:gd name="T1" fmla="*/ 0 h 96"/>
                <a:gd name="T2" fmla="*/ 76200 w 48"/>
                <a:gd name="T3" fmla="*/ 76200 h 96"/>
                <a:gd name="T4" fmla="*/ 0 w 48"/>
                <a:gd name="T5" fmla="*/ 76200 h 96"/>
                <a:gd name="T6" fmla="*/ 76200 w 48"/>
                <a:gd name="T7" fmla="*/ 15240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0" y="0"/>
                  </a:moveTo>
                  <a:cubicBezTo>
                    <a:pt x="24" y="20"/>
                    <a:pt x="48" y="40"/>
                    <a:pt x="48" y="48"/>
                  </a:cubicBezTo>
                  <a:cubicBezTo>
                    <a:pt x="48" y="56"/>
                    <a:pt x="0" y="40"/>
                    <a:pt x="0" y="48"/>
                  </a:cubicBezTo>
                  <a:cubicBezTo>
                    <a:pt x="0" y="56"/>
                    <a:pt x="40" y="88"/>
                    <a:pt x="48" y="96"/>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819" name="Freeform 19"/>
            <p:cNvSpPr>
              <a:spLocks/>
            </p:cNvSpPr>
            <p:nvPr/>
          </p:nvSpPr>
          <p:spPr bwMode="auto">
            <a:xfrm>
              <a:off x="6248400" y="1981200"/>
              <a:ext cx="76200" cy="304800"/>
            </a:xfrm>
            <a:custGeom>
              <a:avLst/>
              <a:gdLst>
                <a:gd name="T0" fmla="*/ 76200 w 48"/>
                <a:gd name="T1" fmla="*/ 0 h 192"/>
                <a:gd name="T2" fmla="*/ 0 w 48"/>
                <a:gd name="T3" fmla="*/ 76200 h 192"/>
                <a:gd name="T4" fmla="*/ 76200 w 48"/>
                <a:gd name="T5" fmla="*/ 152400 h 192"/>
                <a:gd name="T6" fmla="*/ 0 w 48"/>
                <a:gd name="T7" fmla="*/ 228600 h 192"/>
                <a:gd name="T8" fmla="*/ 76200 w 48"/>
                <a:gd name="T9" fmla="*/ 30480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48" y="0"/>
                  </a:moveTo>
                  <a:cubicBezTo>
                    <a:pt x="24" y="16"/>
                    <a:pt x="0" y="32"/>
                    <a:pt x="0" y="48"/>
                  </a:cubicBezTo>
                  <a:cubicBezTo>
                    <a:pt x="0" y="64"/>
                    <a:pt x="48" y="80"/>
                    <a:pt x="48" y="96"/>
                  </a:cubicBezTo>
                  <a:cubicBezTo>
                    <a:pt x="48" y="112"/>
                    <a:pt x="0" y="128"/>
                    <a:pt x="0" y="144"/>
                  </a:cubicBezTo>
                  <a:cubicBezTo>
                    <a:pt x="0" y="160"/>
                    <a:pt x="40" y="184"/>
                    <a:pt x="48" y="192"/>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820" name="Freeform 20"/>
            <p:cNvSpPr>
              <a:spLocks/>
            </p:cNvSpPr>
            <p:nvPr/>
          </p:nvSpPr>
          <p:spPr bwMode="auto">
            <a:xfrm>
              <a:off x="6781800" y="1905000"/>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821" name="Freeform 21"/>
            <p:cNvSpPr>
              <a:spLocks/>
            </p:cNvSpPr>
            <p:nvPr/>
          </p:nvSpPr>
          <p:spPr bwMode="auto">
            <a:xfrm>
              <a:off x="7010400" y="1905000"/>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76822" name="Freeform 22"/>
            <p:cNvSpPr>
              <a:spLocks/>
            </p:cNvSpPr>
            <p:nvPr/>
          </p:nvSpPr>
          <p:spPr bwMode="auto">
            <a:xfrm>
              <a:off x="7239000" y="1905000"/>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sp>
        <p:nvSpPr>
          <p:cNvPr id="76823" name="Rectangle 23"/>
          <p:cNvSpPr>
            <a:spLocks noChangeArrowheads="1"/>
          </p:cNvSpPr>
          <p:nvPr/>
        </p:nvSpPr>
        <p:spPr bwMode="auto">
          <a:xfrm>
            <a:off x="1524000" y="2590800"/>
            <a:ext cx="1573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4A1E72"/>
                </a:solidFill>
                <a:latin typeface="Sylfaen" charset="0"/>
                <a:ea typeface="ＭＳ Ｐゴシック" charset="0"/>
              </a:rPr>
              <a:t>Coulomb pairs</a:t>
            </a:r>
          </a:p>
        </p:txBody>
      </p:sp>
      <p:sp>
        <p:nvSpPr>
          <p:cNvPr id="76824" name="Rectangle 24"/>
          <p:cNvSpPr>
            <a:spLocks noChangeArrowheads="1"/>
          </p:cNvSpPr>
          <p:nvPr/>
        </p:nvSpPr>
        <p:spPr bwMode="auto">
          <a:xfrm>
            <a:off x="6553200" y="2590800"/>
            <a:ext cx="808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rgbClr val="4A1E72"/>
                </a:solidFill>
                <a:latin typeface="Sylfaen" charset="0"/>
                <a:ea typeface="ＭＳ Ｐゴシック" charset="0"/>
              </a:rPr>
              <a:t>Atoms</a:t>
            </a:r>
          </a:p>
        </p:txBody>
      </p:sp>
      <p:sp>
        <p:nvSpPr>
          <p:cNvPr id="76825" name="Rectangle 25"/>
          <p:cNvSpPr>
            <a:spLocks noChangeArrowheads="1"/>
          </p:cNvSpPr>
          <p:nvPr/>
        </p:nvSpPr>
        <p:spPr bwMode="auto">
          <a:xfrm>
            <a:off x="2563813" y="1928813"/>
            <a:ext cx="601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dirty="0">
                <a:solidFill>
                  <a:srgbClr val="4A1E72"/>
                </a:solidFill>
                <a:latin typeface="Symbol" charset="0"/>
                <a:ea typeface="ＭＳ Ｐゴシック" charset="0"/>
              </a:rPr>
              <a:t>K</a:t>
            </a:r>
            <a:r>
              <a:rPr lang="en-US" sz="1600" baseline="46000" dirty="0">
                <a:solidFill>
                  <a:srgbClr val="4A1E72"/>
                </a:solidFill>
                <a:latin typeface="Sylfaen" charset="0"/>
                <a:ea typeface="ＭＳ Ｐゴシック" charset="0"/>
              </a:rPr>
              <a:t>+</a:t>
            </a:r>
            <a:r>
              <a:rPr lang="en-US" sz="1600" dirty="0">
                <a:solidFill>
                  <a:srgbClr val="4A1E72"/>
                </a:solidFill>
                <a:latin typeface="Symbol" charset="0"/>
                <a:ea typeface="ＭＳ Ｐゴシック" charset="0"/>
              </a:rPr>
              <a:t>K</a:t>
            </a:r>
            <a:r>
              <a:rPr lang="en-US" sz="1600" baseline="46000" dirty="0">
                <a:solidFill>
                  <a:srgbClr val="4A1E72"/>
                </a:solidFill>
                <a:latin typeface="Sylfaen" charset="0"/>
                <a:ea typeface="ＭＳ Ｐゴシック" charset="0"/>
              </a:rPr>
              <a:t>-</a:t>
            </a:r>
            <a:endParaRPr lang="en-US" sz="1600" baseline="30000" dirty="0">
              <a:solidFill>
                <a:srgbClr val="4A1E72"/>
              </a:solidFill>
              <a:latin typeface="Sylfaen" charset="0"/>
              <a:ea typeface="ＭＳ Ｐゴシック" charset="0"/>
            </a:endParaRPr>
          </a:p>
        </p:txBody>
      </p:sp>
      <p:sp>
        <p:nvSpPr>
          <p:cNvPr id="76826" name="Rectangle 26"/>
          <p:cNvSpPr>
            <a:spLocks noChangeArrowheads="1"/>
          </p:cNvSpPr>
          <p:nvPr/>
        </p:nvSpPr>
        <p:spPr bwMode="auto">
          <a:xfrm>
            <a:off x="7440613" y="1928813"/>
            <a:ext cx="738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solidFill>
                  <a:srgbClr val="4A1E72"/>
                </a:solidFill>
                <a:latin typeface="Symbol" charset="0"/>
                <a:ea typeface="ＭＳ Ｐゴシック" charset="0"/>
              </a:rPr>
              <a:t>(K</a:t>
            </a:r>
            <a:r>
              <a:rPr lang="en-US" sz="1600" baseline="46000">
                <a:solidFill>
                  <a:srgbClr val="4A1E72"/>
                </a:solidFill>
                <a:latin typeface="Sylfaen" charset="0"/>
                <a:ea typeface="ＭＳ Ｐゴシック" charset="0"/>
              </a:rPr>
              <a:t>+</a:t>
            </a:r>
            <a:r>
              <a:rPr lang="en-US" sz="1600">
                <a:solidFill>
                  <a:srgbClr val="4A1E72"/>
                </a:solidFill>
                <a:latin typeface="Symbol" charset="0"/>
                <a:ea typeface="ＭＳ Ｐゴシック" charset="0"/>
              </a:rPr>
              <a:t>K</a:t>
            </a:r>
            <a:r>
              <a:rPr lang="en-US" sz="1600" baseline="46000">
                <a:solidFill>
                  <a:srgbClr val="4A1E72"/>
                </a:solidFill>
                <a:latin typeface="Sylfaen" charset="0"/>
                <a:ea typeface="ＭＳ Ｐゴシック" charset="0"/>
              </a:rPr>
              <a:t>-</a:t>
            </a:r>
            <a:r>
              <a:rPr lang="en-US" sz="1600">
                <a:solidFill>
                  <a:srgbClr val="4A1E72"/>
                </a:solidFill>
                <a:latin typeface="Symbol" charset="0"/>
                <a:ea typeface="ＭＳ Ｐゴシック" charset="0"/>
              </a:rPr>
              <a:t>)</a:t>
            </a:r>
          </a:p>
        </p:txBody>
      </p:sp>
      <p:graphicFrame>
        <p:nvGraphicFramePr>
          <p:cNvPr id="34842" name="Object 27"/>
          <p:cNvGraphicFramePr>
            <a:graphicFrameLocks noChangeAspect="1"/>
          </p:cNvGraphicFramePr>
          <p:nvPr>
            <p:extLst>
              <p:ext uri="{D42A27DB-BD31-4B8C-83A1-F6EECF244321}">
                <p14:modId xmlns:p14="http://schemas.microsoft.com/office/powerpoint/2010/main" val="1936503953"/>
              </p:ext>
            </p:extLst>
          </p:nvPr>
        </p:nvGraphicFramePr>
        <p:xfrm>
          <a:off x="4767263" y="4114800"/>
          <a:ext cx="4267200" cy="723900"/>
        </p:xfrm>
        <a:graphic>
          <a:graphicData uri="http://schemas.openxmlformats.org/presentationml/2006/ole">
            <mc:AlternateContent xmlns:mc="http://schemas.openxmlformats.org/markup-compatibility/2006">
              <mc:Choice xmlns:v="urn:schemas-microsoft-com:vml" Requires="v">
                <p:oleObj spid="_x0000_s157310" name="Equation" r:id="rId5" imgW="2552700" imgH="431800" progId="Equation.3">
                  <p:embed/>
                </p:oleObj>
              </mc:Choice>
              <mc:Fallback>
                <p:oleObj name="Equation" r:id="rId5" imgW="25527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263" y="4114800"/>
                        <a:ext cx="4267200" cy="723900"/>
                      </a:xfrm>
                      <a:prstGeom prst="rect">
                        <a:avLst/>
                      </a:prstGeom>
                      <a:solidFill>
                        <a:srgbClr val="B5F165"/>
                      </a:solidFill>
                      <a:ln w="9525">
                        <a:solidFill>
                          <a:srgbClr val="06642A"/>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6828" name="Text Box 28"/>
          <p:cNvSpPr txBox="1">
            <a:spLocks noChangeArrowheads="1"/>
          </p:cNvSpPr>
          <p:nvPr/>
        </p:nvSpPr>
        <p:spPr bwMode="auto">
          <a:xfrm>
            <a:off x="115887" y="5063688"/>
            <a:ext cx="8915400" cy="830997"/>
          </a:xfrm>
          <a:prstGeom prst="rect">
            <a:avLst/>
          </a:prstGeom>
          <a:solidFill>
            <a:srgbClr val="E7FFC3"/>
          </a:solidFill>
          <a:ln w="9525">
            <a:solidFill>
              <a:srgbClr val="9EFE1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dirty="0">
                <a:solidFill>
                  <a:srgbClr val="752FB5"/>
                </a:solidFill>
                <a:latin typeface="Times New Roman" pitchFamily="18" charset="0"/>
                <a:ea typeface="ＭＳ Ｐゴシック" charset="0"/>
                <a:cs typeface="Times New Roman" pitchFamily="18" charset="0"/>
              </a:rPr>
              <a:t>From </a:t>
            </a:r>
            <a:r>
              <a:rPr lang="en-US" sz="2400" dirty="0">
                <a:solidFill>
                  <a:srgbClr val="752FB5"/>
                </a:solidFill>
                <a:latin typeface="Times New Roman" pitchFamily="18" charset="0"/>
                <a:cs typeface="Times New Roman" pitchFamily="18" charset="0"/>
              </a:rPr>
              <a:t>K</a:t>
            </a:r>
            <a:r>
              <a:rPr lang="en-US" sz="2400" baseline="46000" dirty="0">
                <a:solidFill>
                  <a:srgbClr val="752FB5"/>
                </a:solidFill>
                <a:latin typeface="Times New Roman" pitchFamily="18" charset="0"/>
                <a:cs typeface="Times New Roman" pitchFamily="18" charset="0"/>
              </a:rPr>
              <a:t>+</a:t>
            </a:r>
            <a:r>
              <a:rPr lang="en-US" sz="2400" dirty="0">
                <a:solidFill>
                  <a:srgbClr val="752FB5"/>
                </a:solidFill>
                <a:latin typeface="Times New Roman" pitchFamily="18" charset="0"/>
                <a:cs typeface="Times New Roman" pitchFamily="18" charset="0"/>
              </a:rPr>
              <a:t>K</a:t>
            </a:r>
            <a:r>
              <a:rPr lang="en-US" sz="2400" baseline="46000" dirty="0">
                <a:solidFill>
                  <a:srgbClr val="752FB5"/>
                </a:solidFill>
                <a:latin typeface="Times New Roman" pitchFamily="18" charset="0"/>
                <a:cs typeface="Times New Roman" pitchFamily="18" charset="0"/>
              </a:rPr>
              <a:t>-</a:t>
            </a:r>
            <a:r>
              <a:rPr lang="en-US" sz="2400" dirty="0" smtClean="0">
                <a:solidFill>
                  <a:srgbClr val="752FB5"/>
                </a:solidFill>
                <a:latin typeface="Times New Roman" pitchFamily="18" charset="0"/>
                <a:ea typeface="ＭＳ Ｐゴシック" charset="0"/>
                <a:cs typeface="Times New Roman" pitchFamily="18" charset="0"/>
              </a:rPr>
              <a:t> pairs </a:t>
            </a:r>
            <a:r>
              <a:rPr lang="en-US" sz="2400" dirty="0">
                <a:solidFill>
                  <a:srgbClr val="752FB5"/>
                </a:solidFill>
                <a:latin typeface="Times New Roman" pitchFamily="18" charset="0"/>
                <a:ea typeface="ＭＳ Ｐゴシック" charset="0"/>
                <a:cs typeface="Times New Roman" pitchFamily="18" charset="0"/>
              </a:rPr>
              <a:t>analysis the Coulomb pair distribution on Q will be obtained, allowing to extract </a:t>
            </a:r>
            <a:r>
              <a:rPr lang="en-US" sz="2400" dirty="0">
                <a:solidFill>
                  <a:srgbClr val="FF0000"/>
                </a:solidFill>
                <a:latin typeface="Times New Roman" pitchFamily="18" charset="0"/>
                <a:ea typeface="ＭＳ Ｐゴシック" charset="0"/>
                <a:cs typeface="Times New Roman" pitchFamily="18" charset="0"/>
              </a:rPr>
              <a:t>the total number of produced </a:t>
            </a:r>
            <a:r>
              <a:rPr lang="en-US" sz="2400" dirty="0">
                <a:solidFill>
                  <a:srgbClr val="FF0000"/>
                </a:solidFill>
                <a:latin typeface="Times New Roman" pitchFamily="18" charset="0"/>
                <a:cs typeface="Times New Roman" pitchFamily="18" charset="0"/>
              </a:rPr>
              <a:t>K</a:t>
            </a:r>
            <a:r>
              <a:rPr lang="en-US" sz="2400" baseline="46000" dirty="0">
                <a:solidFill>
                  <a:srgbClr val="FF0000"/>
                </a:solidFill>
                <a:latin typeface="Times New Roman" pitchFamily="18" charset="0"/>
                <a:cs typeface="Times New Roman" pitchFamily="18" charset="0"/>
              </a:rPr>
              <a:t>+</a:t>
            </a:r>
            <a:r>
              <a:rPr lang="en-US" sz="2400" dirty="0">
                <a:solidFill>
                  <a:srgbClr val="FF0000"/>
                </a:solidFill>
                <a:latin typeface="Times New Roman" pitchFamily="18" charset="0"/>
                <a:cs typeface="Times New Roman" pitchFamily="18" charset="0"/>
              </a:rPr>
              <a:t>K</a:t>
            </a:r>
            <a:r>
              <a:rPr lang="en-US" sz="2400" baseline="46000" dirty="0">
                <a:solidFill>
                  <a:srgbClr val="FF0000"/>
                </a:solidFill>
                <a:latin typeface="Times New Roman" pitchFamily="18" charset="0"/>
                <a:cs typeface="Times New Roman" pitchFamily="18" charset="0"/>
              </a:rPr>
              <a:t>-</a:t>
            </a:r>
            <a:r>
              <a:rPr lang="en-US" sz="2400" baseline="46000" dirty="0" smtClean="0">
                <a:solidFill>
                  <a:srgbClr val="FF0000"/>
                </a:solidFill>
                <a:latin typeface="Times New Roman" pitchFamily="18" charset="0"/>
                <a:ea typeface="ＭＳ Ｐゴシック" charset="0"/>
                <a:cs typeface="Times New Roman" pitchFamily="18" charset="0"/>
              </a:rPr>
              <a:t> </a:t>
            </a:r>
            <a:r>
              <a:rPr lang="en-US" sz="2400" dirty="0" smtClean="0">
                <a:solidFill>
                  <a:srgbClr val="FF0000"/>
                </a:solidFill>
                <a:latin typeface="Times New Roman" pitchFamily="18" charset="0"/>
                <a:ea typeface="ＭＳ Ｐゴシック" charset="0"/>
                <a:cs typeface="Times New Roman" pitchFamily="18" charset="0"/>
              </a:rPr>
              <a:t>atoms.</a:t>
            </a:r>
            <a:endParaRPr lang="en-US" sz="2400" dirty="0">
              <a:solidFill>
                <a:srgbClr val="752FB5"/>
              </a:solidFill>
              <a:latin typeface="Times New Roman" pitchFamily="18" charset="0"/>
              <a:ea typeface="ＭＳ Ｐゴシック" charset="0"/>
              <a:cs typeface="Times New Roman" pitchFamily="18" charset="0"/>
            </a:endParaRPr>
          </a:p>
        </p:txBody>
      </p:sp>
      <p:sp>
        <p:nvSpPr>
          <p:cNvPr id="30"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31"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27</a:t>
            </a:fld>
            <a:endParaRPr lang="ru-RU" dirty="0"/>
          </a:p>
        </p:txBody>
      </p:sp>
      <p:sp>
        <p:nvSpPr>
          <p:cNvPr id="32" name="Rectangle 13"/>
          <p:cNvSpPr>
            <a:spLocks noChangeArrowheads="1"/>
          </p:cNvSpPr>
          <p:nvPr/>
        </p:nvSpPr>
        <p:spPr bwMode="auto">
          <a:xfrm>
            <a:off x="3175" y="-20639"/>
            <a:ext cx="9140825" cy="64207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33" name="WordArt 98"/>
          <p:cNvSpPr>
            <a:spLocks noChangeArrowheads="1" noChangeShapeType="1" noTextEdit="1"/>
          </p:cNvSpPr>
          <p:nvPr/>
        </p:nvSpPr>
        <p:spPr bwMode="auto">
          <a:xfrm>
            <a:off x="1104900" y="90330"/>
            <a:ext cx="6704806"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GB" sz="3600" baseline="30000" dirty="0" smtClean="0"/>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Coulomb pairs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and </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GB" sz="3600" baseline="30000" dirty="0" smtClean="0"/>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atoms</a:t>
            </a:r>
          </a:p>
        </p:txBody>
      </p:sp>
    </p:spTree>
    <p:extLst>
      <p:ext uri="{BB962C8B-B14F-4D97-AF65-F5344CB8AC3E}">
        <p14:creationId xmlns:p14="http://schemas.microsoft.com/office/powerpoint/2010/main" val="41654104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3" name="Group 43"/>
          <p:cNvGraphicFramePr>
            <a:graphicFrameLocks noGrp="1"/>
          </p:cNvGraphicFramePr>
          <p:nvPr>
            <p:extLst>
              <p:ext uri="{D42A27DB-BD31-4B8C-83A1-F6EECF244321}">
                <p14:modId xmlns:p14="http://schemas.microsoft.com/office/powerpoint/2010/main" val="1261618868"/>
              </p:ext>
            </p:extLst>
          </p:nvPr>
        </p:nvGraphicFramePr>
        <p:xfrm>
          <a:off x="939553" y="1434419"/>
          <a:ext cx="7924800" cy="3733803"/>
        </p:xfrm>
        <a:graphic>
          <a:graphicData uri="http://schemas.openxmlformats.org/drawingml/2006/table">
            <a:tbl>
              <a:tblPr/>
              <a:tblGrid>
                <a:gridCol w="2752725"/>
                <a:gridCol w="5172075"/>
              </a:tblGrid>
              <a:tr h="677863">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Sylfaen" pitchFamily="18" charset="0"/>
                          <a:ea typeface="MS PGothic" pitchFamily="34" charset="-128"/>
                        </a:rPr>
                        <a:t>τ (A</a:t>
                      </a:r>
                      <a:r>
                        <a:rPr kumimoji="0" lang="en-US" altLang="en-US" sz="2400" b="1" i="0" u="none" strike="noStrike" cap="none" normalizeH="0" baseline="-25000" dirty="0" smtClean="0">
                          <a:ln>
                            <a:noFill/>
                          </a:ln>
                          <a:solidFill>
                            <a:schemeClr val="tx1"/>
                          </a:solidFill>
                          <a:effectLst/>
                          <a:latin typeface="Sylfaen" pitchFamily="18" charset="0"/>
                          <a:ea typeface="MS PGothic" pitchFamily="34" charset="-128"/>
                        </a:rPr>
                        <a:t>2K</a:t>
                      </a:r>
                      <a:r>
                        <a:rPr kumimoji="0" lang="en-US" altLang="en-US" sz="2400" b="1" i="0" u="none" strike="noStrike" cap="none" normalizeH="0" baseline="0" dirty="0" smtClean="0">
                          <a:ln>
                            <a:noFill/>
                          </a:ln>
                          <a:solidFill>
                            <a:schemeClr val="tx1"/>
                          </a:solidFill>
                          <a:effectLst/>
                          <a:latin typeface="Sylfaen" pitchFamily="18" charset="0"/>
                          <a:ea typeface="MS PGothic" pitchFamily="34" charset="-128"/>
                        </a:rPr>
                        <a:t>→ ππ,πη)</a:t>
                      </a:r>
                    </a:p>
                  </a:txBody>
                  <a:tcPr marT="45716" marB="45716" horzOverflow="overflow">
                    <a:lnL w="1905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9050" cap="flat" cmpd="sng" algn="ctr">
                      <a:solidFill>
                        <a:srgbClr val="C15C17"/>
                      </a:solidFill>
                      <a:prstDash val="solid"/>
                      <a:round/>
                      <a:headEnd type="none" w="med" len="med"/>
                      <a:tailEnd type="none" w="med" len="med"/>
                    </a:lnT>
                    <a:lnB w="12700" cap="flat" cmpd="sng" algn="ctr">
                      <a:solidFill>
                        <a:srgbClr val="C15C17"/>
                      </a:solidFill>
                      <a:prstDash val="solid"/>
                      <a:round/>
                      <a:headEnd type="none" w="med" len="med"/>
                      <a:tailEnd type="none" w="med" len="med"/>
                    </a:lnB>
                    <a:lnTlToBr>
                      <a:noFill/>
                    </a:lnTlToBr>
                    <a:lnBlToTr>
                      <a:noFill/>
                    </a:lnBlToTr>
                    <a:solidFill>
                      <a:srgbClr val="FB9D57"/>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K</a:t>
                      </a:r>
                      <a:r>
                        <a:rPr kumimoji="0" lang="en-US" altLang="en-US" sz="2400" b="1" i="0" u="none" strike="noStrike" cap="none" normalizeH="0" baseline="30000" smtClean="0">
                          <a:ln>
                            <a:noFill/>
                          </a:ln>
                          <a:solidFill>
                            <a:schemeClr val="tx1"/>
                          </a:solidFill>
                          <a:effectLst/>
                          <a:latin typeface="Sylfaen" pitchFamily="18" charset="0"/>
                          <a:ea typeface="MS PGothic" pitchFamily="34" charset="-128"/>
                        </a:rPr>
                        <a:t>+</a:t>
                      </a: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K</a:t>
                      </a:r>
                      <a:r>
                        <a:rPr kumimoji="0" lang="en-US" altLang="en-US" sz="2400" b="1" i="0" u="none" strike="noStrike" cap="none" normalizeH="0" baseline="30000" smtClean="0">
                          <a:ln>
                            <a:noFill/>
                          </a:ln>
                          <a:solidFill>
                            <a:schemeClr val="tx1"/>
                          </a:solidFill>
                          <a:effectLst/>
                          <a:latin typeface="Sylfaen" pitchFamily="18" charset="0"/>
                          <a:ea typeface="MS PGothic" pitchFamily="34" charset="-128"/>
                        </a:rPr>
                        <a:t>-</a:t>
                      </a: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 interaction</a:t>
                      </a:r>
                      <a:r>
                        <a:rPr kumimoji="0" lang="en-US" altLang="en-US" sz="2400" b="1" i="0" u="none" strike="noStrike" cap="none" normalizeH="0" baseline="30000" smtClean="0">
                          <a:ln>
                            <a:noFill/>
                          </a:ln>
                          <a:solidFill>
                            <a:schemeClr val="tx1"/>
                          </a:solidFill>
                          <a:effectLst/>
                          <a:latin typeface="Sylfaen" pitchFamily="18" charset="0"/>
                          <a:ea typeface="MS PGothic" pitchFamily="34" charset="-128"/>
                        </a:rPr>
                        <a:t> </a:t>
                      </a:r>
                      <a:endParaRPr kumimoji="0" lang="en-US" altLang="en-US" sz="2400" b="1" i="0" u="none" strike="noStrike" cap="none" normalizeH="0" baseline="0" smtClean="0">
                        <a:ln>
                          <a:noFill/>
                        </a:ln>
                        <a:solidFill>
                          <a:schemeClr val="tx1"/>
                        </a:solidFill>
                        <a:effectLst/>
                        <a:latin typeface="Sylfaen" pitchFamily="18" charset="0"/>
                        <a:ea typeface="MS PGothic" pitchFamily="34" charset="-128"/>
                      </a:endParaRPr>
                    </a:p>
                  </a:txBody>
                  <a:tcPr marT="45716" marB="45716" horzOverflow="overflow">
                    <a:lnL w="1270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9050" cap="flat" cmpd="sng" algn="ctr">
                      <a:solidFill>
                        <a:srgbClr val="C15C17"/>
                      </a:solidFill>
                      <a:prstDash val="solid"/>
                      <a:round/>
                      <a:headEnd type="none" w="med" len="med"/>
                      <a:tailEnd type="none" w="med" len="med"/>
                    </a:lnT>
                    <a:lnB w="12700" cap="flat" cmpd="sng" algn="ctr">
                      <a:solidFill>
                        <a:srgbClr val="C15C17"/>
                      </a:solidFill>
                      <a:prstDash val="solid"/>
                      <a:round/>
                      <a:headEnd type="none" w="med" len="med"/>
                      <a:tailEnd type="none" w="med" len="med"/>
                    </a:lnB>
                    <a:lnTlToBr>
                      <a:noFill/>
                    </a:lnTlToBr>
                    <a:lnBlToTr>
                      <a:noFill/>
                    </a:lnBlToTr>
                    <a:solidFill>
                      <a:srgbClr val="FB9D57"/>
                    </a:solidFill>
                  </a:tcPr>
                </a:tc>
              </a:tr>
              <a:tr h="601663">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1.2×10</a:t>
                      </a:r>
                      <a:r>
                        <a:rPr kumimoji="0" lang="en-US" altLang="en-US" sz="2400" b="1" i="0" u="none" strike="noStrike" cap="none" normalizeH="0" baseline="30000" smtClean="0">
                          <a:ln>
                            <a:noFill/>
                          </a:ln>
                          <a:solidFill>
                            <a:schemeClr val="tx1"/>
                          </a:solidFill>
                          <a:effectLst/>
                          <a:latin typeface="Sylfaen" pitchFamily="18" charset="0"/>
                          <a:ea typeface="MS PGothic" pitchFamily="34" charset="-128"/>
                        </a:rPr>
                        <a:t>-16 </a:t>
                      </a: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s [1]</a:t>
                      </a:r>
                    </a:p>
                  </a:txBody>
                  <a:tcPr marT="45716" marB="45716" horzOverflow="overflow">
                    <a:lnL w="1905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2700" cap="flat" cmpd="sng" algn="ctr">
                      <a:solidFill>
                        <a:srgbClr val="C15C17"/>
                      </a:solidFill>
                      <a:prstDash val="solid"/>
                      <a:round/>
                      <a:headEnd type="none" w="med" len="med"/>
                      <a:tailEnd type="none" w="med" len="med"/>
                    </a:lnT>
                    <a:lnB w="12700" cap="flat" cmpd="sng" algn="ctr">
                      <a:solidFill>
                        <a:srgbClr val="C15C17"/>
                      </a:solidFill>
                      <a:prstDash val="solid"/>
                      <a:round/>
                      <a:headEnd type="none" w="med" len="med"/>
                      <a:tailEnd type="none" w="med" len="med"/>
                    </a:lnB>
                    <a:lnTlToBr>
                      <a:noFill/>
                    </a:lnTlToBr>
                    <a:lnBlToTr>
                      <a:noFill/>
                    </a:lnBlToTr>
                    <a:solidFill>
                      <a:srgbClr val="FDFD71"/>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Sylfaen" pitchFamily="18" charset="0"/>
                          <a:ea typeface="MS PGothic" pitchFamily="34" charset="-128"/>
                        </a:rPr>
                        <a:t>Coulomb-bound</a:t>
                      </a:r>
                    </a:p>
                  </a:txBody>
                  <a:tcPr marT="45716" marB="45716" horzOverflow="overflow">
                    <a:lnL w="1270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2700" cap="flat" cmpd="sng" algn="ctr">
                      <a:solidFill>
                        <a:srgbClr val="C15C17"/>
                      </a:solidFill>
                      <a:prstDash val="solid"/>
                      <a:round/>
                      <a:headEnd type="none" w="med" len="med"/>
                      <a:tailEnd type="none" w="med" len="med"/>
                    </a:lnT>
                    <a:lnB w="12700" cap="flat" cmpd="sng" algn="ctr">
                      <a:solidFill>
                        <a:srgbClr val="C15C17"/>
                      </a:solidFill>
                      <a:prstDash val="solid"/>
                      <a:round/>
                      <a:headEnd type="none" w="med" len="med"/>
                      <a:tailEnd type="none" w="med" len="med"/>
                    </a:lnB>
                    <a:lnTlToBr>
                      <a:noFill/>
                    </a:lnTlToBr>
                    <a:lnBlToTr>
                      <a:noFill/>
                    </a:lnBlToTr>
                    <a:solidFill>
                      <a:srgbClr val="FDFD71"/>
                    </a:solidFill>
                  </a:tcPr>
                </a:tc>
              </a:tr>
              <a:tr h="601663">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8.5×10</a:t>
                      </a:r>
                      <a:r>
                        <a:rPr kumimoji="0" lang="en-US" altLang="en-US" sz="2400" b="1" i="0" u="none" strike="noStrike" cap="none" normalizeH="0" baseline="30000" smtClean="0">
                          <a:ln>
                            <a:noFill/>
                          </a:ln>
                          <a:solidFill>
                            <a:schemeClr val="tx1"/>
                          </a:solidFill>
                          <a:effectLst/>
                          <a:latin typeface="Sylfaen" pitchFamily="18" charset="0"/>
                          <a:ea typeface="MS PGothic" pitchFamily="34" charset="-128"/>
                        </a:rPr>
                        <a:t>-18 </a:t>
                      </a: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s [3]</a:t>
                      </a:r>
                    </a:p>
                  </a:txBody>
                  <a:tcPr marT="45716" marB="45716" horzOverflow="overflow">
                    <a:lnL w="1905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2700" cap="flat" cmpd="sng" algn="ctr">
                      <a:solidFill>
                        <a:srgbClr val="C15C17"/>
                      </a:solidFill>
                      <a:prstDash val="solid"/>
                      <a:round/>
                      <a:headEnd type="none" w="med" len="med"/>
                      <a:tailEnd type="none" w="med" len="med"/>
                    </a:lnT>
                    <a:lnB w="12700" cap="flat" cmpd="sng" algn="ctr">
                      <a:solidFill>
                        <a:srgbClr val="C15C17"/>
                      </a:solidFill>
                      <a:prstDash val="solid"/>
                      <a:round/>
                      <a:headEnd type="none" w="med" len="med"/>
                      <a:tailEnd type="none" w="med" len="med"/>
                    </a:lnB>
                    <a:lnTlToBr>
                      <a:noFill/>
                    </a:lnTlToBr>
                    <a:lnBlToTr>
                      <a:noFill/>
                    </a:lnBlToTr>
                    <a:solidFill>
                      <a:srgbClr val="FDFD71"/>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momentum dependent potential</a:t>
                      </a:r>
                    </a:p>
                  </a:txBody>
                  <a:tcPr marT="45716" marB="45716" horzOverflow="overflow">
                    <a:lnL w="1270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2700" cap="flat" cmpd="sng" algn="ctr">
                      <a:solidFill>
                        <a:srgbClr val="C15C17"/>
                      </a:solidFill>
                      <a:prstDash val="solid"/>
                      <a:round/>
                      <a:headEnd type="none" w="med" len="med"/>
                      <a:tailEnd type="none" w="med" len="med"/>
                    </a:lnT>
                    <a:lnB w="12700" cap="flat" cmpd="sng" algn="ctr">
                      <a:solidFill>
                        <a:srgbClr val="C15C17"/>
                      </a:solidFill>
                      <a:prstDash val="solid"/>
                      <a:round/>
                      <a:headEnd type="none" w="med" len="med"/>
                      <a:tailEnd type="none" w="med" len="med"/>
                    </a:lnB>
                    <a:lnTlToBr>
                      <a:noFill/>
                    </a:lnTlToBr>
                    <a:lnBlToTr>
                      <a:noFill/>
                    </a:lnBlToTr>
                    <a:solidFill>
                      <a:srgbClr val="FDFD71"/>
                    </a:solidFill>
                  </a:tcPr>
                </a:tc>
              </a:tr>
              <a:tr h="639763">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3.2×10</a:t>
                      </a:r>
                      <a:r>
                        <a:rPr kumimoji="0" lang="en-US" altLang="en-US" sz="2400" b="1" i="0" u="none" strike="noStrike" cap="none" normalizeH="0" baseline="30000" smtClean="0">
                          <a:ln>
                            <a:noFill/>
                          </a:ln>
                          <a:solidFill>
                            <a:schemeClr val="tx1"/>
                          </a:solidFill>
                          <a:effectLst/>
                          <a:latin typeface="Sylfaen" pitchFamily="18" charset="0"/>
                          <a:ea typeface="MS PGothic" pitchFamily="34" charset="-128"/>
                        </a:rPr>
                        <a:t>-18 </a:t>
                      </a: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s [2]</a:t>
                      </a:r>
                    </a:p>
                  </a:txBody>
                  <a:tcPr marT="45716" marB="45716" horzOverflow="overflow">
                    <a:lnL w="1905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2700" cap="flat" cmpd="sng" algn="ctr">
                      <a:solidFill>
                        <a:srgbClr val="C15C17"/>
                      </a:solidFill>
                      <a:prstDash val="solid"/>
                      <a:round/>
                      <a:headEnd type="none" w="med" len="med"/>
                      <a:tailEnd type="none" w="med" len="med"/>
                    </a:lnT>
                    <a:lnB w="12700" cap="flat" cmpd="sng" algn="ctr">
                      <a:solidFill>
                        <a:srgbClr val="C15C17"/>
                      </a:solidFill>
                      <a:prstDash val="solid"/>
                      <a:round/>
                      <a:headEnd type="none" w="med" len="med"/>
                      <a:tailEnd type="none" w="med" len="med"/>
                    </a:lnB>
                    <a:lnTlToBr>
                      <a:noFill/>
                    </a:lnTlToBr>
                    <a:lnBlToTr>
                      <a:noFill/>
                    </a:lnBlToTr>
                    <a:solidFill>
                      <a:srgbClr val="FDFD71"/>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 one-boson exchange (OBE)</a:t>
                      </a:r>
                    </a:p>
                  </a:txBody>
                  <a:tcPr marT="45716" marB="45716" horzOverflow="overflow">
                    <a:lnL w="1270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2700" cap="flat" cmpd="sng" algn="ctr">
                      <a:solidFill>
                        <a:srgbClr val="C15C17"/>
                      </a:solidFill>
                      <a:prstDash val="solid"/>
                      <a:round/>
                      <a:headEnd type="none" w="med" len="med"/>
                      <a:tailEnd type="none" w="med" len="med"/>
                    </a:lnT>
                    <a:lnB w="12700" cap="flat" cmpd="sng" algn="ctr">
                      <a:solidFill>
                        <a:srgbClr val="C15C17"/>
                      </a:solidFill>
                      <a:prstDash val="solid"/>
                      <a:round/>
                      <a:headEnd type="none" w="med" len="med"/>
                      <a:tailEnd type="none" w="med" len="med"/>
                    </a:lnB>
                    <a:lnTlToBr>
                      <a:noFill/>
                    </a:lnTlToBr>
                    <a:lnBlToTr>
                      <a:noFill/>
                    </a:lnBlToTr>
                    <a:solidFill>
                      <a:srgbClr val="FDFD71"/>
                    </a:solidFill>
                  </a:tcPr>
                </a:tc>
              </a:tr>
              <a:tr h="639763">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1.1×10</a:t>
                      </a:r>
                      <a:r>
                        <a:rPr kumimoji="0" lang="en-US" altLang="en-US" sz="2400" b="1" i="0" u="none" strike="noStrike" cap="none" normalizeH="0" baseline="30000" smtClean="0">
                          <a:ln>
                            <a:noFill/>
                          </a:ln>
                          <a:solidFill>
                            <a:schemeClr val="tx1"/>
                          </a:solidFill>
                          <a:effectLst/>
                          <a:latin typeface="Sylfaen" pitchFamily="18" charset="0"/>
                          <a:ea typeface="MS PGothic" pitchFamily="34" charset="-128"/>
                        </a:rPr>
                        <a:t>-18 </a:t>
                      </a: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s [2]</a:t>
                      </a:r>
                    </a:p>
                  </a:txBody>
                  <a:tcPr marT="45716" marB="45716" horzOverflow="overflow">
                    <a:lnL w="1905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2700" cap="flat" cmpd="sng" algn="ctr">
                      <a:solidFill>
                        <a:srgbClr val="C15C17"/>
                      </a:solidFill>
                      <a:prstDash val="solid"/>
                      <a:round/>
                      <a:headEnd type="none" w="med" len="med"/>
                      <a:tailEnd type="none" w="med" len="med"/>
                    </a:lnT>
                    <a:lnB w="12700" cap="flat" cmpd="sng" algn="ctr">
                      <a:solidFill>
                        <a:srgbClr val="C15C17"/>
                      </a:solidFill>
                      <a:prstDash val="solid"/>
                      <a:round/>
                      <a:headEnd type="none" w="med" len="med"/>
                      <a:tailEnd type="none" w="med" len="med"/>
                    </a:lnB>
                    <a:lnTlToBr>
                      <a:noFill/>
                    </a:lnTlToBr>
                    <a:lnBlToTr>
                      <a:noFill/>
                    </a:lnBlToTr>
                    <a:solidFill>
                      <a:srgbClr val="FDFD71"/>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 f</a:t>
                      </a:r>
                      <a:r>
                        <a:rPr kumimoji="0" lang="en-US" altLang="en-US" sz="2400" b="1" i="0" u="none" strike="noStrike" cap="none" normalizeH="0" baseline="-25000" smtClean="0">
                          <a:ln>
                            <a:noFill/>
                          </a:ln>
                          <a:solidFill>
                            <a:schemeClr val="tx1"/>
                          </a:solidFill>
                          <a:effectLst/>
                          <a:latin typeface="Sylfaen" pitchFamily="18" charset="0"/>
                          <a:ea typeface="MS PGothic" pitchFamily="34" charset="-128"/>
                        </a:rPr>
                        <a:t>0</a:t>
                      </a:r>
                      <a:r>
                        <a:rPr kumimoji="0" lang="en-US" altLang="en-US" sz="2400" b="1" i="0" u="none" strike="noStrike" cap="none" normalizeH="0" baseline="30000" smtClean="0">
                          <a:ln>
                            <a:noFill/>
                          </a:ln>
                          <a:solidFill>
                            <a:schemeClr val="tx1"/>
                          </a:solidFill>
                          <a:effectLst/>
                          <a:latin typeface="Sylfaen" pitchFamily="18" charset="0"/>
                          <a:ea typeface="MS PGothic" pitchFamily="34" charset="-128"/>
                        </a:rPr>
                        <a:t>’</a:t>
                      </a:r>
                      <a:r>
                        <a:rPr kumimoji="0" lang="en-US" altLang="ja-JP" sz="2400" b="1" i="0" u="none" strike="noStrike" cap="none" normalizeH="0" baseline="0" smtClean="0">
                          <a:ln>
                            <a:noFill/>
                          </a:ln>
                          <a:solidFill>
                            <a:schemeClr val="tx1"/>
                          </a:solidFill>
                          <a:effectLst/>
                          <a:latin typeface="Sylfaen" pitchFamily="18" charset="0"/>
                          <a:ea typeface="MS PGothic" pitchFamily="34" charset="-128"/>
                        </a:rPr>
                        <a:t> (I=0) + πη-channel (I=1) </a:t>
                      </a:r>
                      <a:endParaRPr kumimoji="0" lang="en-US" altLang="en-US" sz="2400" b="1" i="0" u="none" strike="noStrike" cap="none" normalizeH="0" baseline="0" smtClean="0">
                        <a:ln>
                          <a:noFill/>
                        </a:ln>
                        <a:solidFill>
                          <a:schemeClr val="tx1"/>
                        </a:solidFill>
                        <a:effectLst/>
                        <a:latin typeface="Sylfaen" pitchFamily="18" charset="0"/>
                        <a:ea typeface="MS PGothic" pitchFamily="34" charset="-128"/>
                      </a:endParaRPr>
                    </a:p>
                  </a:txBody>
                  <a:tcPr marT="45716" marB="45716" horzOverflow="overflow">
                    <a:lnL w="1270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2700" cap="flat" cmpd="sng" algn="ctr">
                      <a:solidFill>
                        <a:srgbClr val="C15C17"/>
                      </a:solidFill>
                      <a:prstDash val="solid"/>
                      <a:round/>
                      <a:headEnd type="none" w="med" len="med"/>
                      <a:tailEnd type="none" w="med" len="med"/>
                    </a:lnT>
                    <a:lnB w="12700" cap="flat" cmpd="sng" algn="ctr">
                      <a:solidFill>
                        <a:srgbClr val="C15C17"/>
                      </a:solidFill>
                      <a:prstDash val="solid"/>
                      <a:round/>
                      <a:headEnd type="none" w="med" len="med"/>
                      <a:tailEnd type="none" w="med" len="med"/>
                    </a:lnB>
                    <a:lnTlToBr>
                      <a:noFill/>
                    </a:lnTlToBr>
                    <a:lnBlToTr>
                      <a:noFill/>
                    </a:lnBlToTr>
                    <a:solidFill>
                      <a:srgbClr val="FDFD71"/>
                    </a:solidFill>
                  </a:tcPr>
                </a:tc>
              </a:tr>
              <a:tr h="573088">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2.2×10</a:t>
                      </a:r>
                      <a:r>
                        <a:rPr kumimoji="0" lang="en-US" altLang="en-US" sz="2400" b="1" i="0" u="none" strike="noStrike" cap="none" normalizeH="0" baseline="30000" smtClean="0">
                          <a:ln>
                            <a:noFill/>
                          </a:ln>
                          <a:solidFill>
                            <a:schemeClr val="tx1"/>
                          </a:solidFill>
                          <a:effectLst/>
                          <a:latin typeface="Sylfaen" pitchFamily="18" charset="0"/>
                          <a:ea typeface="MS PGothic" pitchFamily="34" charset="-128"/>
                        </a:rPr>
                        <a:t>-18 </a:t>
                      </a:r>
                      <a:r>
                        <a:rPr kumimoji="0" lang="en-US" altLang="en-US" sz="2400" b="1" i="0" u="none" strike="noStrike" cap="none" normalizeH="0" baseline="0" smtClean="0">
                          <a:ln>
                            <a:noFill/>
                          </a:ln>
                          <a:solidFill>
                            <a:schemeClr val="tx1"/>
                          </a:solidFill>
                          <a:effectLst/>
                          <a:latin typeface="Sylfaen" pitchFamily="18" charset="0"/>
                          <a:ea typeface="MS PGothic" pitchFamily="34" charset="-128"/>
                        </a:rPr>
                        <a:t>s [4]</a:t>
                      </a:r>
                    </a:p>
                  </a:txBody>
                  <a:tcPr marT="45716" marB="45716" horzOverflow="overflow">
                    <a:lnL w="1905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2700" cap="flat" cmpd="sng" algn="ctr">
                      <a:solidFill>
                        <a:srgbClr val="C15C17"/>
                      </a:solidFill>
                      <a:prstDash val="solid"/>
                      <a:round/>
                      <a:headEnd type="none" w="med" len="med"/>
                      <a:tailEnd type="none" w="med" len="med"/>
                    </a:lnT>
                    <a:lnB w="19050" cap="flat" cmpd="sng" algn="ctr">
                      <a:solidFill>
                        <a:srgbClr val="C15C17"/>
                      </a:solidFill>
                      <a:prstDash val="solid"/>
                      <a:round/>
                      <a:headEnd type="none" w="med" len="med"/>
                      <a:tailEnd type="none" w="med" len="med"/>
                    </a:lnB>
                    <a:lnTlToBr>
                      <a:noFill/>
                    </a:lnTlToBr>
                    <a:lnBlToTr>
                      <a:noFill/>
                    </a:lnBlToTr>
                    <a:solidFill>
                      <a:srgbClr val="FDFD71"/>
                    </a:solidFill>
                  </a:tcPr>
                </a:tc>
                <a:tc>
                  <a:txBody>
                    <a:bodyPr/>
                    <a:lstStyle>
                      <a:lvl1pPr eaLnBrk="0" hangingPunct="0">
                        <a:spcBef>
                          <a:spcPct val="20000"/>
                        </a:spcBef>
                        <a:defRPr sz="2800">
                          <a:solidFill>
                            <a:schemeClr val="tx1"/>
                          </a:solidFill>
                          <a:latin typeface="Times New Roman" pitchFamily="18" charset="0"/>
                          <a:ea typeface="MS PGothic" pitchFamily="34" charset="-128"/>
                        </a:defRPr>
                      </a:lvl1pPr>
                      <a:lvl2pPr marL="742950" indent="-285750" eaLnBrk="0" hangingPunct="0">
                        <a:spcBef>
                          <a:spcPct val="20000"/>
                        </a:spcBef>
                        <a:defRPr sz="2400">
                          <a:solidFill>
                            <a:schemeClr val="tx1"/>
                          </a:solidFill>
                          <a:latin typeface="Times New Roman" pitchFamily="18" charset="0"/>
                          <a:ea typeface="MS PGothic" pitchFamily="34" charset="-128"/>
                        </a:defRPr>
                      </a:lvl2pPr>
                      <a:lvl3pPr marL="1143000" indent="-228600" eaLnBrk="0" hangingPunct="0">
                        <a:spcBef>
                          <a:spcPct val="20000"/>
                        </a:spcBef>
                        <a:defRPr sz="2000">
                          <a:solidFill>
                            <a:schemeClr val="tx1"/>
                          </a:solidFill>
                          <a:latin typeface="Times New Roman" pitchFamily="18" charset="0"/>
                          <a:ea typeface="MS PGothic" pitchFamily="34" charset="-128"/>
                        </a:defRPr>
                      </a:lvl3pPr>
                      <a:lvl4pPr marL="1600200" indent="-228600" eaLnBrk="0" hangingPunct="0">
                        <a:spcBef>
                          <a:spcPct val="20000"/>
                        </a:spcBef>
                        <a:defRPr>
                          <a:solidFill>
                            <a:schemeClr val="tx1"/>
                          </a:solidFill>
                          <a:latin typeface="Times New Roman" pitchFamily="18" charset="0"/>
                          <a:ea typeface="MS PGothic" pitchFamily="34" charset="-128"/>
                        </a:defRPr>
                      </a:lvl4pPr>
                      <a:lvl5pPr marL="2057400" indent="-228600" eaLnBrk="0" hangingPunct="0">
                        <a:spcBef>
                          <a:spcPct val="20000"/>
                        </a:spcBef>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Sylfaen" pitchFamily="18" charset="0"/>
                          <a:ea typeface="MS PGothic" pitchFamily="34" charset="-128"/>
                        </a:rPr>
                        <a:t>ChPT</a:t>
                      </a:r>
                      <a:endParaRPr kumimoji="0" lang="en-US" altLang="en-US" sz="2400" b="1" i="0" u="none" strike="noStrike" cap="none" normalizeH="0" baseline="0" dirty="0" smtClean="0">
                        <a:ln>
                          <a:noFill/>
                        </a:ln>
                        <a:solidFill>
                          <a:schemeClr val="tx1"/>
                        </a:solidFill>
                        <a:effectLst/>
                        <a:latin typeface="Sylfaen" pitchFamily="18" charset="0"/>
                        <a:ea typeface="MS PGothic" pitchFamily="34" charset="-128"/>
                      </a:endParaRPr>
                    </a:p>
                  </a:txBody>
                  <a:tcPr marT="45716" marB="45716" horzOverflow="overflow">
                    <a:lnL w="12700" cap="flat" cmpd="sng" algn="ctr">
                      <a:solidFill>
                        <a:srgbClr val="C15C17"/>
                      </a:solidFill>
                      <a:prstDash val="solid"/>
                      <a:round/>
                      <a:headEnd type="none" w="med" len="med"/>
                      <a:tailEnd type="none" w="med" len="med"/>
                    </a:lnL>
                    <a:lnR w="12700" cap="flat" cmpd="sng" algn="ctr">
                      <a:solidFill>
                        <a:srgbClr val="C15C17"/>
                      </a:solidFill>
                      <a:prstDash val="solid"/>
                      <a:round/>
                      <a:headEnd type="none" w="med" len="med"/>
                      <a:tailEnd type="none" w="med" len="med"/>
                    </a:lnR>
                    <a:lnT w="12700" cap="flat" cmpd="sng" algn="ctr">
                      <a:solidFill>
                        <a:srgbClr val="C15C17"/>
                      </a:solidFill>
                      <a:prstDash val="solid"/>
                      <a:round/>
                      <a:headEnd type="none" w="med" len="med"/>
                      <a:tailEnd type="none" w="med" len="med"/>
                    </a:lnT>
                    <a:lnB w="19050" cap="flat" cmpd="sng" algn="ctr">
                      <a:solidFill>
                        <a:srgbClr val="C15C17"/>
                      </a:solidFill>
                      <a:prstDash val="solid"/>
                      <a:round/>
                      <a:headEnd type="none" w="med" len="med"/>
                      <a:tailEnd type="none" w="med" len="med"/>
                    </a:lnB>
                    <a:lnTlToBr>
                      <a:noFill/>
                    </a:lnTlToBr>
                    <a:lnBlToTr>
                      <a:noFill/>
                    </a:lnBlToTr>
                    <a:solidFill>
                      <a:srgbClr val="FDFD71"/>
                    </a:solidFill>
                  </a:tcPr>
                </a:tc>
              </a:tr>
            </a:tbl>
          </a:graphicData>
        </a:graphic>
      </p:graphicFrame>
      <p:sp>
        <p:nvSpPr>
          <p:cNvPr id="15411" name="Text Box 51"/>
          <p:cNvSpPr txBox="1">
            <a:spLocks noChangeArrowheads="1"/>
          </p:cNvSpPr>
          <p:nvPr/>
        </p:nvSpPr>
        <p:spPr bwMode="auto">
          <a:xfrm>
            <a:off x="1777753" y="5181600"/>
            <a:ext cx="7086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800" b="0" dirty="0" smtClean="0">
                <a:solidFill>
                  <a:srgbClr val="420557"/>
                </a:solidFill>
                <a:latin typeface="Sylfaen" charset="0"/>
                <a:cs typeface="ＭＳ Ｐゴシック" charset="0"/>
              </a:rPr>
              <a:t>[1] S. </a:t>
            </a:r>
            <a:r>
              <a:rPr lang="en-US" sz="1800" b="0" dirty="0" err="1" smtClean="0">
                <a:solidFill>
                  <a:srgbClr val="420557"/>
                </a:solidFill>
                <a:latin typeface="Sylfaen" charset="0"/>
                <a:cs typeface="ＭＳ Ｐゴシック" charset="0"/>
              </a:rPr>
              <a:t>Wycech</a:t>
            </a:r>
            <a:r>
              <a:rPr lang="en-US" sz="1800" b="0" dirty="0" smtClean="0">
                <a:solidFill>
                  <a:srgbClr val="420557"/>
                </a:solidFill>
                <a:latin typeface="Sylfaen" charset="0"/>
                <a:cs typeface="ＭＳ Ｐゴシック" charset="0"/>
              </a:rPr>
              <a:t>, A.M. Green, </a:t>
            </a:r>
            <a:r>
              <a:rPr lang="en-US" sz="1800" b="0" dirty="0" err="1" smtClean="0">
                <a:solidFill>
                  <a:srgbClr val="420557"/>
                </a:solidFill>
                <a:latin typeface="Sylfaen" charset="0"/>
                <a:cs typeface="ＭＳ Ｐゴシック" charset="0"/>
              </a:rPr>
              <a:t>Nucl</a:t>
            </a:r>
            <a:r>
              <a:rPr lang="en-US" sz="1800" b="0" dirty="0" smtClean="0">
                <a:solidFill>
                  <a:srgbClr val="420557"/>
                </a:solidFill>
                <a:latin typeface="Sylfaen" charset="0"/>
                <a:cs typeface="ＭＳ Ｐゴシック" charset="0"/>
              </a:rPr>
              <a:t>. Phys. A562 (1993), 446;</a:t>
            </a:r>
          </a:p>
          <a:p>
            <a:pPr eaLnBrk="1" hangingPunct="1">
              <a:defRPr/>
            </a:pPr>
            <a:r>
              <a:rPr lang="en-US" sz="1800" b="0" dirty="0" smtClean="0">
                <a:solidFill>
                  <a:srgbClr val="420557"/>
                </a:solidFill>
                <a:latin typeface="Sylfaen" charset="0"/>
                <a:cs typeface="ＭＳ Ｐゴシック" charset="0"/>
              </a:rPr>
              <a:t>[2] S. </a:t>
            </a:r>
            <a:r>
              <a:rPr lang="en-US" sz="1800" b="0" dirty="0" err="1" smtClean="0">
                <a:solidFill>
                  <a:srgbClr val="420557"/>
                </a:solidFill>
                <a:latin typeface="Sylfaen" charset="0"/>
                <a:cs typeface="ＭＳ Ｐゴシック" charset="0"/>
              </a:rPr>
              <a:t>Krewald</a:t>
            </a:r>
            <a:r>
              <a:rPr lang="en-US" sz="1800" b="0" dirty="0" smtClean="0">
                <a:solidFill>
                  <a:srgbClr val="420557"/>
                </a:solidFill>
                <a:latin typeface="Sylfaen" charset="0"/>
                <a:cs typeface="ＭＳ Ｐゴシック" charset="0"/>
              </a:rPr>
              <a:t>, R. </a:t>
            </a:r>
            <a:r>
              <a:rPr lang="en-US" sz="1800" b="0" dirty="0" err="1" smtClean="0">
                <a:solidFill>
                  <a:srgbClr val="420557"/>
                </a:solidFill>
                <a:latin typeface="Sylfaen" charset="0"/>
                <a:cs typeface="ＭＳ Ｐゴシック" charset="0"/>
              </a:rPr>
              <a:t>Lemmer</a:t>
            </a:r>
            <a:r>
              <a:rPr lang="en-US" sz="1800" b="0" dirty="0" smtClean="0">
                <a:solidFill>
                  <a:srgbClr val="420557"/>
                </a:solidFill>
                <a:latin typeface="Sylfaen" charset="0"/>
                <a:cs typeface="ＭＳ Ｐゴシック" charset="0"/>
              </a:rPr>
              <a:t>, F.P. </a:t>
            </a:r>
            <a:r>
              <a:rPr lang="en-US" sz="1800" b="0" dirty="0" err="1" smtClean="0">
                <a:solidFill>
                  <a:srgbClr val="420557"/>
                </a:solidFill>
                <a:latin typeface="Sylfaen" charset="0"/>
                <a:cs typeface="ＭＳ Ｐゴシック" charset="0"/>
              </a:rPr>
              <a:t>Sasson</a:t>
            </a:r>
            <a:r>
              <a:rPr lang="en-US" sz="1800" b="0" dirty="0" smtClean="0">
                <a:solidFill>
                  <a:srgbClr val="420557"/>
                </a:solidFill>
                <a:latin typeface="Sylfaen" charset="0"/>
                <a:cs typeface="ＭＳ Ｐゴシック" charset="0"/>
              </a:rPr>
              <a:t>, Phys. Rev. D69 (2004), 016003;</a:t>
            </a:r>
          </a:p>
          <a:p>
            <a:pPr eaLnBrk="1" hangingPunct="1">
              <a:defRPr/>
            </a:pPr>
            <a:r>
              <a:rPr lang="en-US" sz="1800" b="0" dirty="0" smtClean="0">
                <a:solidFill>
                  <a:srgbClr val="420557"/>
                </a:solidFill>
                <a:latin typeface="Sylfaen" charset="0"/>
                <a:cs typeface="ＭＳ Ｐゴシック" charset="0"/>
              </a:rPr>
              <a:t>[3] Y-J Zhang, H-C Chiang, P-N Shen, B-S Zou, PRD74 (2006) 014013;</a:t>
            </a:r>
          </a:p>
          <a:p>
            <a:pPr eaLnBrk="1" hangingPunct="1">
              <a:defRPr/>
            </a:pPr>
            <a:r>
              <a:rPr lang="en-US" sz="1800" b="0" dirty="0" smtClean="0">
                <a:solidFill>
                  <a:srgbClr val="420557"/>
                </a:solidFill>
                <a:latin typeface="Sylfaen" charset="0"/>
                <a:cs typeface="ＭＳ Ｐゴシック" charset="0"/>
              </a:rPr>
              <a:t>[4] S.P. </a:t>
            </a:r>
            <a:r>
              <a:rPr lang="en-US" sz="1800" b="0" dirty="0" err="1" smtClean="0">
                <a:solidFill>
                  <a:srgbClr val="420557"/>
                </a:solidFill>
                <a:latin typeface="Sylfaen" charset="0"/>
                <a:cs typeface="ＭＳ Ｐゴシック" charset="0"/>
              </a:rPr>
              <a:t>Klevansky</a:t>
            </a:r>
            <a:r>
              <a:rPr lang="en-US" sz="1800" b="0" dirty="0" smtClean="0">
                <a:solidFill>
                  <a:srgbClr val="420557"/>
                </a:solidFill>
                <a:latin typeface="Sylfaen" charset="0"/>
                <a:cs typeface="ＭＳ Ｐゴシック" charset="0"/>
              </a:rPr>
              <a:t>, R.H. </a:t>
            </a:r>
            <a:r>
              <a:rPr lang="en-US" sz="1800" b="0" dirty="0" err="1" smtClean="0">
                <a:solidFill>
                  <a:srgbClr val="420557"/>
                </a:solidFill>
                <a:latin typeface="Sylfaen" charset="0"/>
                <a:cs typeface="ＭＳ Ｐゴシック" charset="0"/>
              </a:rPr>
              <a:t>Lemmer</a:t>
            </a:r>
            <a:r>
              <a:rPr lang="en-US" sz="1800" b="0" dirty="0" smtClean="0">
                <a:solidFill>
                  <a:srgbClr val="420557"/>
                </a:solidFill>
                <a:latin typeface="Sylfaen" charset="0"/>
                <a:cs typeface="ＭＳ Ｐゴシック" charset="0"/>
              </a:rPr>
              <a:t>, PLB702 (2011) 235.</a:t>
            </a:r>
          </a:p>
        </p:txBody>
      </p:sp>
      <p:grpSp>
        <p:nvGrpSpPr>
          <p:cNvPr id="35866" name="Group 5"/>
          <p:cNvGrpSpPr>
            <a:grpSpLocks/>
          </p:cNvGrpSpPr>
          <p:nvPr/>
        </p:nvGrpSpPr>
        <p:grpSpPr bwMode="auto">
          <a:xfrm>
            <a:off x="228600" y="2456655"/>
            <a:ext cx="549275" cy="1522413"/>
            <a:chOff x="567466" y="3100433"/>
            <a:chExt cx="549151" cy="1521449"/>
          </a:xfrm>
        </p:grpSpPr>
        <p:cxnSp>
          <p:nvCxnSpPr>
            <p:cNvPr id="3" name="Straight Arrow Connector 2"/>
            <p:cNvCxnSpPr/>
            <p:nvPr/>
          </p:nvCxnSpPr>
          <p:spPr>
            <a:xfrm rot="10800000" flipV="1">
              <a:off x="1116617" y="3248770"/>
              <a:ext cx="0" cy="1224774"/>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870" name="TextBox 4"/>
            <p:cNvSpPr txBox="1">
              <a:spLocks noChangeArrowheads="1"/>
            </p:cNvSpPr>
            <p:nvPr/>
          </p:nvSpPr>
          <p:spPr bwMode="auto">
            <a:xfrm rot="16200000">
              <a:off x="81317" y="3586582"/>
              <a:ext cx="1521449" cy="54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eaLnBrk="1" hangingPunct="1"/>
              <a:r>
                <a:rPr lang="en-US" altLang="en-US" sz="1500" dirty="0">
                  <a:latin typeface="Sylfaen" pitchFamily="18" charset="0"/>
                </a:rPr>
                <a:t>K</a:t>
              </a:r>
              <a:r>
                <a:rPr lang="en-US" altLang="en-US" sz="1500" baseline="30000" dirty="0">
                  <a:latin typeface="Sylfaen" pitchFamily="18" charset="0"/>
                </a:rPr>
                <a:t>+</a:t>
              </a:r>
              <a:r>
                <a:rPr lang="en-US" altLang="en-US" sz="1500" dirty="0">
                  <a:latin typeface="Sylfaen" pitchFamily="18" charset="0"/>
                </a:rPr>
                <a:t>K</a:t>
              </a:r>
              <a:r>
                <a:rPr lang="en-US" altLang="en-US" sz="1500" baseline="30000" dirty="0">
                  <a:latin typeface="Sylfaen" pitchFamily="18" charset="0"/>
                </a:rPr>
                <a:t>-</a:t>
              </a:r>
              <a:r>
                <a:rPr lang="en-US" altLang="en-US" sz="1500" dirty="0">
                  <a:latin typeface="Sylfaen" pitchFamily="18" charset="0"/>
                </a:rPr>
                <a:t> interaction </a:t>
              </a:r>
            </a:p>
            <a:p>
              <a:pPr algn="ctr" eaLnBrk="1" hangingPunct="1"/>
              <a:r>
                <a:rPr lang="en-US" altLang="en-US" sz="1500" dirty="0">
                  <a:latin typeface="Sylfaen" pitchFamily="18" charset="0"/>
                </a:rPr>
                <a:t>complexity</a:t>
              </a:r>
            </a:p>
          </p:txBody>
        </p:sp>
      </p:grpSp>
      <p:sp>
        <p:nvSpPr>
          <p:cNvPr id="8" name="Text Box 3"/>
          <p:cNvSpPr txBox="1">
            <a:spLocks noChangeArrowheads="1"/>
          </p:cNvSpPr>
          <p:nvPr/>
        </p:nvSpPr>
        <p:spPr bwMode="auto">
          <a:xfrm>
            <a:off x="228600" y="685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800" dirty="0" smtClean="0">
                <a:solidFill>
                  <a:srgbClr val="752FB5"/>
                </a:solidFill>
                <a:latin typeface="Sylfaen" charset="0"/>
                <a:cs typeface="ＭＳ Ｐゴシック" charset="0"/>
              </a:rPr>
              <a:t>The A</a:t>
            </a:r>
            <a:r>
              <a:rPr lang="en-US" sz="1800" baseline="-25000" dirty="0" smtClean="0">
                <a:solidFill>
                  <a:srgbClr val="752FB5"/>
                </a:solidFill>
                <a:latin typeface="Sylfaen" charset="0"/>
                <a:cs typeface="ＭＳ Ｐゴシック" charset="0"/>
              </a:rPr>
              <a:t>2</a:t>
            </a:r>
            <a:r>
              <a:rPr lang="en-US" sz="1800" baseline="-25000" dirty="0" smtClean="0">
                <a:solidFill>
                  <a:srgbClr val="752FB5"/>
                </a:solidFill>
                <a:latin typeface="Symbol" charset="0"/>
                <a:cs typeface="ＭＳ Ｐゴシック" charset="0"/>
              </a:rPr>
              <a:t>p</a:t>
            </a:r>
            <a:r>
              <a:rPr lang="en-US" sz="1800" dirty="0" smtClean="0">
                <a:solidFill>
                  <a:srgbClr val="752FB5"/>
                </a:solidFill>
                <a:latin typeface="Sylfaen" charset="0"/>
                <a:cs typeface="ＭＳ Ｐゴシック" charset="0"/>
              </a:rPr>
              <a:t> lifetime is strongly reduced by strong interaction (OBE, scalar meson f</a:t>
            </a:r>
            <a:r>
              <a:rPr lang="en-US" sz="1800" baseline="-25000" dirty="0" smtClean="0">
                <a:solidFill>
                  <a:srgbClr val="752FB5"/>
                </a:solidFill>
                <a:latin typeface="Sylfaen" charset="0"/>
                <a:cs typeface="ＭＳ Ｐゴシック" charset="0"/>
              </a:rPr>
              <a:t>0 </a:t>
            </a:r>
            <a:r>
              <a:rPr lang="en-US" sz="1800" dirty="0" smtClean="0">
                <a:solidFill>
                  <a:srgbClr val="752FB5"/>
                </a:solidFill>
                <a:latin typeface="Sylfaen" charset="0"/>
                <a:cs typeface="ＭＳ Ｐゴシック" charset="0"/>
              </a:rPr>
              <a:t>and a</a:t>
            </a:r>
            <a:r>
              <a:rPr lang="en-US" sz="1800" baseline="-25000" dirty="0" smtClean="0">
                <a:solidFill>
                  <a:srgbClr val="752FB5"/>
                </a:solidFill>
                <a:latin typeface="Sylfaen" charset="0"/>
                <a:cs typeface="ＭＳ Ｐゴシック" charset="0"/>
              </a:rPr>
              <a:t>0</a:t>
            </a:r>
            <a:r>
              <a:rPr lang="en-US" sz="1800" dirty="0" smtClean="0">
                <a:solidFill>
                  <a:srgbClr val="752FB5"/>
                </a:solidFill>
                <a:latin typeface="Sylfaen" charset="0"/>
                <a:cs typeface="ＭＳ Ｐゴシック" charset="0"/>
              </a:rPr>
              <a:t>) as compared to the annihilation of a purely Coulomb-bound system (K</a:t>
            </a:r>
            <a:r>
              <a:rPr lang="en-US" sz="1800" baseline="46000" dirty="0" smtClean="0">
                <a:solidFill>
                  <a:srgbClr val="752FB5"/>
                </a:solidFill>
                <a:latin typeface="Sylfaen" charset="0"/>
                <a:cs typeface="ＭＳ Ｐゴシック" charset="0"/>
              </a:rPr>
              <a:t>+</a:t>
            </a:r>
            <a:r>
              <a:rPr lang="en-US" sz="1800" dirty="0" smtClean="0">
                <a:solidFill>
                  <a:srgbClr val="752FB5"/>
                </a:solidFill>
                <a:latin typeface="Sylfaen" charset="0"/>
                <a:cs typeface="ＭＳ Ｐゴシック" charset="0"/>
              </a:rPr>
              <a:t>K</a:t>
            </a:r>
            <a:r>
              <a:rPr lang="en-US" sz="1800" baseline="46000" dirty="0" smtClean="0">
                <a:solidFill>
                  <a:srgbClr val="752FB5"/>
                </a:solidFill>
                <a:latin typeface="Sylfaen" charset="0"/>
                <a:cs typeface="ＭＳ Ｐゴシック" charset="0"/>
              </a:rPr>
              <a:t>-</a:t>
            </a:r>
            <a:r>
              <a:rPr lang="en-US" sz="1800" dirty="0" smtClean="0">
                <a:solidFill>
                  <a:srgbClr val="752FB5"/>
                </a:solidFill>
                <a:latin typeface="Sylfaen" charset="0"/>
                <a:cs typeface="ＭＳ Ｐゴシック" charset="0"/>
              </a:rPr>
              <a:t>).</a:t>
            </a:r>
          </a:p>
        </p:txBody>
      </p:sp>
      <p:sp>
        <p:nvSpPr>
          <p:cNvPr id="51244" name="Text Box 44"/>
          <p:cNvSpPr txBox="1">
            <a:spLocks noChangeArrowheads="1"/>
          </p:cNvSpPr>
          <p:nvPr/>
        </p:nvSpPr>
        <p:spPr bwMode="auto">
          <a:xfrm>
            <a:off x="406153" y="5181600"/>
            <a:ext cx="1284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solidFill>
                  <a:srgbClr val="420557"/>
                </a:solidFill>
                <a:latin typeface="Sylfaen" charset="0"/>
                <a:ea typeface="ＭＳ Ｐゴシック" charset="0"/>
                <a:cs typeface="ＭＳ Ｐゴシック" charset="0"/>
              </a:rPr>
              <a:t>References:</a:t>
            </a:r>
          </a:p>
        </p:txBody>
      </p:sp>
      <p:sp>
        <p:nvSpPr>
          <p:cNvPr id="11"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2"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28</a:t>
            </a:fld>
            <a:endParaRPr lang="ru-RU" dirty="0"/>
          </a:p>
        </p:txBody>
      </p:sp>
      <p:sp>
        <p:nvSpPr>
          <p:cNvPr id="15" name="Rectangle 13"/>
          <p:cNvSpPr>
            <a:spLocks noChangeArrowheads="1"/>
          </p:cNvSpPr>
          <p:nvPr/>
        </p:nvSpPr>
        <p:spPr bwMode="auto">
          <a:xfrm>
            <a:off x="3175" y="-20638"/>
            <a:ext cx="9140825" cy="64207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6" name="WordArt 98"/>
          <p:cNvSpPr>
            <a:spLocks noChangeArrowheads="1" noChangeShapeType="1" noTextEdit="1"/>
          </p:cNvSpPr>
          <p:nvPr/>
        </p:nvSpPr>
        <p:spPr bwMode="auto">
          <a:xfrm>
            <a:off x="2036612" y="71799"/>
            <a:ext cx="4949278"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GB" sz="3600" baseline="30000" dirty="0" smtClean="0"/>
              <a:t>– </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atom and its lifetime</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168989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455" y="838200"/>
            <a:ext cx="8229600" cy="5416868"/>
          </a:xfrm>
          <a:prstGeom prst="rect">
            <a:avLst/>
          </a:prstGeom>
        </p:spPr>
        <p:txBody>
          <a:bodyPr wrap="square">
            <a:spAutoFit/>
          </a:bodyPr>
          <a:lstStyle/>
          <a:p>
            <a:pPr marL="457200" lvl="0" indent="-457200" algn="just">
              <a:spcAft>
                <a:spcPts val="600"/>
              </a:spcAft>
              <a:buAutoNum type="arabicPeriod"/>
            </a:pPr>
            <a:r>
              <a:rPr lang="en-GB" sz="2400" dirty="0" smtClean="0">
                <a:solidFill>
                  <a:srgbClr val="00B050"/>
                </a:solidFill>
                <a:latin typeface="Times New Roman" panose="02020603050405020304" pitchFamily="18" charset="0"/>
                <a:cs typeface="Times New Roman" panose="02020603050405020304" pitchFamily="18" charset="0"/>
              </a:rPr>
              <a:t>A </a:t>
            </a:r>
            <a:r>
              <a:rPr lang="en-GB" sz="2400" dirty="0">
                <a:solidFill>
                  <a:srgbClr val="00B050"/>
                </a:solidFill>
                <a:latin typeface="Times New Roman" panose="02020603050405020304" pitchFamily="18" charset="0"/>
                <a:cs typeface="Times New Roman" panose="02020603050405020304" pitchFamily="18" charset="0"/>
              </a:rPr>
              <a:t>search for </a:t>
            </a:r>
            <a:r>
              <a:rPr lang="en-GB" sz="2400" i="1" dirty="0">
                <a:solidFill>
                  <a:srgbClr val="00B050"/>
                </a:solidFill>
                <a:latin typeface="Times New Roman" panose="02020603050405020304" pitchFamily="18" charset="0"/>
                <a:cs typeface="Times New Roman" panose="02020603050405020304" pitchFamily="18" charset="0"/>
              </a:rPr>
              <a:t>K</a:t>
            </a:r>
            <a:r>
              <a:rPr lang="en-GB" sz="2400" baseline="30000" dirty="0">
                <a:solidFill>
                  <a:srgbClr val="00B050"/>
                </a:solidFill>
                <a:latin typeface="Times New Roman" panose="02020603050405020304" pitchFamily="18" charset="0"/>
                <a:cs typeface="Times New Roman" panose="02020603050405020304" pitchFamily="18" charset="0"/>
              </a:rPr>
              <a:t>+</a:t>
            </a:r>
            <a:r>
              <a:rPr lang="en-GB" sz="2400" i="1" dirty="0">
                <a:solidFill>
                  <a:srgbClr val="00B050"/>
                </a:solidFill>
                <a:latin typeface="Times New Roman" panose="02020603050405020304" pitchFamily="18" charset="0"/>
                <a:cs typeface="Times New Roman" panose="02020603050405020304" pitchFamily="18" charset="0"/>
              </a:rPr>
              <a:t>K</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i="1" dirty="0">
                <a:solidFill>
                  <a:srgbClr val="00B050"/>
                </a:solidFill>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Coulomb pairs in the 1/3 of 2010 data will be performed</a:t>
            </a:r>
            <a:r>
              <a:rPr lang="en-GB" sz="2400" dirty="0">
                <a:solidFill>
                  <a:srgbClr val="FF0000"/>
                </a:solidFill>
                <a:latin typeface="Times New Roman" panose="02020603050405020304" pitchFamily="18" charset="0"/>
                <a:cs typeface="Times New Roman" panose="02020603050405020304" pitchFamily="18" charset="0"/>
              </a:rPr>
              <a:t>. The number of </a:t>
            </a:r>
            <a:r>
              <a:rPr lang="en-GB" sz="2400" i="1" dirty="0">
                <a:solidFill>
                  <a:srgbClr val="FF0000"/>
                </a:solidFill>
                <a:latin typeface="Times New Roman" panose="02020603050405020304" pitchFamily="18" charset="0"/>
                <a:cs typeface="Times New Roman" panose="02020603050405020304" pitchFamily="18" charset="0"/>
              </a:rPr>
              <a:t>K</a:t>
            </a:r>
            <a:r>
              <a:rPr lang="en-GB" sz="2400" baseline="30000" dirty="0">
                <a:solidFill>
                  <a:srgbClr val="FF0000"/>
                </a:solidFill>
                <a:latin typeface="Times New Roman" panose="02020603050405020304" pitchFamily="18" charset="0"/>
                <a:cs typeface="Times New Roman" panose="02020603050405020304" pitchFamily="18" charset="0"/>
              </a:rPr>
              <a:t>+</a:t>
            </a:r>
            <a:r>
              <a:rPr lang="en-GB" sz="2400" i="1" dirty="0">
                <a:solidFill>
                  <a:srgbClr val="FF0000"/>
                </a:solidFill>
                <a:latin typeface="Times New Roman" panose="02020603050405020304" pitchFamily="18" charset="0"/>
                <a:cs typeface="Times New Roman" panose="02020603050405020304" pitchFamily="18" charset="0"/>
              </a:rPr>
              <a:t>K</a:t>
            </a:r>
            <a:r>
              <a:rPr lang="en-US" sz="2400" i="1" baseline="30000" dirty="0">
                <a:solidFill>
                  <a:srgbClr val="FF0000"/>
                </a:solidFill>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 </a:t>
            </a:r>
            <a:r>
              <a:rPr lang="en-GB" sz="2400" dirty="0">
                <a:solidFill>
                  <a:srgbClr val="FF0000"/>
                </a:solidFill>
                <a:latin typeface="Times New Roman" panose="02020603050405020304" pitchFamily="18" charset="0"/>
                <a:cs typeface="Times New Roman" panose="02020603050405020304" pitchFamily="18" charset="0"/>
              </a:rPr>
              <a:t>atoms, which are produced together with these Coulomb pairs, will be extracted</a:t>
            </a:r>
            <a:r>
              <a:rPr lang="en-US" sz="2400" dirty="0" smtClean="0">
                <a:solidFill>
                  <a:srgbClr val="FF0000"/>
                </a:solidFill>
                <a:latin typeface="Times New Roman" panose="02020603050405020304" pitchFamily="18" charset="0"/>
                <a:cs typeface="Times New Roman" panose="02020603050405020304" pitchFamily="18" charset="0"/>
              </a:rPr>
              <a:t>.</a:t>
            </a:r>
          </a:p>
          <a:p>
            <a:pPr marL="457200" lvl="0" indent="-457200" algn="just">
              <a:spcAft>
                <a:spcPts val="600"/>
              </a:spcAft>
              <a:buAutoNum type="arabicPeriod"/>
            </a:pPr>
            <a:endParaRPr lang="en-US" dirty="0">
              <a:solidFill>
                <a:srgbClr val="FF0000"/>
              </a:solidFill>
              <a:latin typeface="Times New Roman" panose="02020603050405020304" pitchFamily="18" charset="0"/>
              <a:cs typeface="Times New Roman" panose="02020603050405020304" pitchFamily="18" charset="0"/>
            </a:endParaRPr>
          </a:p>
          <a:p>
            <a:pPr marL="457200" lvl="0" indent="-457200" algn="just">
              <a:spcAft>
                <a:spcPts val="600"/>
              </a:spcAft>
              <a:buAutoNum type="arabicPeriod"/>
            </a:pPr>
            <a:r>
              <a:rPr lang="en-US" sz="2400" dirty="0" smtClean="0">
                <a:solidFill>
                  <a:srgbClr val="00B050"/>
                </a:solidFill>
                <a:latin typeface="Times New Roman" panose="02020603050405020304" pitchFamily="18" charset="0"/>
                <a:cs typeface="Times New Roman" panose="02020603050405020304" pitchFamily="18" charset="0"/>
              </a:rPr>
              <a:t>In </a:t>
            </a:r>
            <a:r>
              <a:rPr lang="en-US" sz="2400" dirty="0">
                <a:solidFill>
                  <a:srgbClr val="00B050"/>
                </a:solidFill>
                <a:latin typeface="Times New Roman" panose="02020603050405020304" pitchFamily="18" charset="0"/>
                <a:cs typeface="Times New Roman" panose="02020603050405020304" pitchFamily="18" charset="0"/>
              </a:rPr>
              <a:t>the first part of the work</a:t>
            </a:r>
            <a:r>
              <a:rPr lang="en-GB" sz="2400" dirty="0">
                <a:solidFill>
                  <a:srgbClr val="00B050"/>
                </a:solidFill>
                <a:latin typeface="Times New Roman" panose="02020603050405020304" pitchFamily="18" charset="0"/>
                <a:cs typeface="Times New Roman" panose="02020603050405020304" pitchFamily="18" charset="0"/>
              </a:rPr>
              <a:t> we </a:t>
            </a:r>
            <a:r>
              <a:rPr lang="en-US" sz="2400" dirty="0">
                <a:solidFill>
                  <a:srgbClr val="00B050"/>
                </a:solidFill>
                <a:latin typeface="Times New Roman" panose="02020603050405020304" pitchFamily="18" charset="0"/>
                <a:cs typeface="Times New Roman" panose="02020603050405020304" pitchFamily="18" charset="0"/>
              </a:rPr>
              <a:t>will </a:t>
            </a:r>
            <a:r>
              <a:rPr lang="en-US" sz="2400" dirty="0" err="1" smtClean="0">
                <a:solidFill>
                  <a:srgbClr val="00B050"/>
                </a:solidFill>
                <a:latin typeface="Times New Roman" panose="02020603050405020304" pitchFamily="18" charset="0"/>
                <a:cs typeface="Times New Roman" panose="02020603050405020304" pitchFamily="18" charset="0"/>
              </a:rPr>
              <a:t>analyse</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about</a:t>
            </a:r>
            <a:br>
              <a:rPr lang="en-US" sz="2400" dirty="0">
                <a:solidFill>
                  <a:srgbClr val="00B050"/>
                </a:solidFill>
                <a:latin typeface="Times New Roman" panose="02020603050405020304" pitchFamily="18" charset="0"/>
                <a:cs typeface="Times New Roman" panose="02020603050405020304" pitchFamily="18" charset="0"/>
              </a:rPr>
            </a:br>
            <a:r>
              <a:rPr lang="en-US" sz="2400" dirty="0">
                <a:solidFill>
                  <a:srgbClr val="00B050"/>
                </a:solidFill>
                <a:latin typeface="Times New Roman" panose="02020603050405020304" pitchFamily="18" charset="0"/>
                <a:cs typeface="Times New Roman" panose="02020603050405020304" pitchFamily="18" charset="0"/>
              </a:rPr>
              <a:t>7000 </a:t>
            </a:r>
            <a:r>
              <a:rPr lang="en-US" sz="2400" i="1" dirty="0">
                <a:solidFill>
                  <a:srgbClr val="00B050"/>
                </a:solidFill>
                <a:latin typeface="Times New Roman" panose="02020603050405020304" pitchFamily="18" charset="0"/>
                <a:cs typeface="Times New Roman" panose="02020603050405020304" pitchFamily="18" charset="0"/>
              </a:rPr>
              <a:t>K</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i="1" dirty="0">
                <a:solidFill>
                  <a:srgbClr val="00B050"/>
                </a:solidFill>
                <a:latin typeface="Times New Roman" panose="02020603050405020304" pitchFamily="18" charset="0"/>
                <a:cs typeface="Times New Roman" panose="02020603050405020304" pitchFamily="18" charset="0"/>
              </a:rPr>
              <a:t>K</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pairs with total lab momenta 2.8 to 6.0 </a:t>
            </a:r>
            <a:r>
              <a:rPr lang="en-US" sz="2400" dirty="0" err="1">
                <a:solidFill>
                  <a:srgbClr val="00B050"/>
                </a:solidFill>
                <a:latin typeface="Times New Roman" panose="02020603050405020304" pitchFamily="18" charset="0"/>
                <a:cs typeface="Times New Roman" panose="02020603050405020304" pitchFamily="18" charset="0"/>
              </a:rPr>
              <a:t>GeV</a:t>
            </a:r>
            <a:r>
              <a:rPr lang="en-US" sz="2400" dirty="0">
                <a:solidFill>
                  <a:srgbClr val="00B050"/>
                </a:solidFill>
                <a:latin typeface="Times New Roman" panose="02020603050405020304" pitchFamily="18" charset="0"/>
                <a:cs typeface="Times New Roman" panose="02020603050405020304" pitchFamily="18" charset="0"/>
              </a:rPr>
              <a:t>/c, corresponding to 1/3 of the statistics</a:t>
            </a:r>
            <a:r>
              <a:rPr lang="en-US" sz="2400" dirty="0" smtClean="0">
                <a:solidFill>
                  <a:srgbClr val="00B050"/>
                </a:solidFill>
                <a:latin typeface="Times New Roman" panose="02020603050405020304" pitchFamily="18" charset="0"/>
                <a:cs typeface="Times New Roman" panose="02020603050405020304" pitchFamily="18" charset="0"/>
              </a:rPr>
              <a:t>.</a:t>
            </a:r>
          </a:p>
          <a:p>
            <a:pPr lvl="0" algn="just">
              <a:spcAft>
                <a:spcPts val="600"/>
              </a:spcAft>
            </a:pPr>
            <a:endParaRPr lang="en-US" sz="900" dirty="0" smtClean="0">
              <a:solidFill>
                <a:srgbClr val="00B050"/>
              </a:solidFill>
              <a:latin typeface="Times New Roman" panose="02020603050405020304" pitchFamily="18" charset="0"/>
              <a:cs typeface="Times New Roman" panose="02020603050405020304" pitchFamily="18" charset="0"/>
            </a:endParaRPr>
          </a:p>
          <a:p>
            <a:pPr marL="342900" lvl="0" indent="-342900" algn="just">
              <a:spcAft>
                <a:spcPts val="600"/>
              </a:spcAft>
              <a:buFont typeface="Wingdings" panose="05000000000000000000" pitchFamily="2" charset="2"/>
              <a:buChar char="Ø"/>
            </a:pPr>
            <a:r>
              <a:rPr lang="en-US" sz="2400" dirty="0">
                <a:solidFill>
                  <a:srgbClr val="00B050"/>
                </a:solidFill>
                <a:latin typeface="Times New Roman" panose="02020603050405020304" pitchFamily="18" charset="0"/>
                <a:cs typeface="Times New Roman" panose="02020603050405020304" pitchFamily="18" charset="0"/>
              </a:rPr>
              <a:t>If a signal is observed, Coulomb pairs will also be searched for in the higher momentum range from 6.0 to 9.6 </a:t>
            </a:r>
            <a:r>
              <a:rPr lang="en-US" sz="2400" dirty="0" err="1">
                <a:solidFill>
                  <a:srgbClr val="00B050"/>
                </a:solidFill>
                <a:latin typeface="Times New Roman" panose="02020603050405020304" pitchFamily="18" charset="0"/>
                <a:cs typeface="Times New Roman" panose="02020603050405020304" pitchFamily="18" charset="0"/>
              </a:rPr>
              <a:t>GeV</a:t>
            </a:r>
            <a:r>
              <a:rPr lang="en-US" sz="2400" dirty="0">
                <a:solidFill>
                  <a:srgbClr val="00B050"/>
                </a:solidFill>
                <a:latin typeface="Times New Roman" panose="02020603050405020304" pitchFamily="18" charset="0"/>
                <a:cs typeface="Times New Roman" panose="02020603050405020304" pitchFamily="18" charset="0"/>
              </a:rPr>
              <a:t>/c (about 2400 pairs).</a:t>
            </a:r>
          </a:p>
          <a:p>
            <a:pPr marL="342900" lvl="0" indent="-342900" algn="just">
              <a:spcAft>
                <a:spcPts val="600"/>
              </a:spcAft>
              <a:buFont typeface="Wingdings" panose="05000000000000000000" pitchFamily="2" charset="2"/>
              <a:buChar char="Ø"/>
            </a:pPr>
            <a:r>
              <a:rPr lang="en-US" sz="2400" dirty="0">
                <a:solidFill>
                  <a:srgbClr val="FF0000"/>
                </a:solidFill>
                <a:latin typeface="Times New Roman" panose="02020603050405020304" pitchFamily="18" charset="0"/>
                <a:cs typeface="Times New Roman" panose="02020603050405020304" pitchFamily="18" charset="0"/>
              </a:rPr>
              <a:t>The total statistics of </a:t>
            </a:r>
            <a:r>
              <a:rPr lang="en-US" sz="2400" i="1" dirty="0">
                <a:solidFill>
                  <a:srgbClr val="FF0000"/>
                </a:solidFill>
                <a:latin typeface="Times New Roman" panose="02020603050405020304" pitchFamily="18" charset="0"/>
                <a:cs typeface="Times New Roman" panose="02020603050405020304" pitchFamily="18" charset="0"/>
              </a:rPr>
              <a:t>K</a:t>
            </a:r>
            <a:r>
              <a:rPr lang="en-US" sz="2400" i="1" baseline="30000" dirty="0">
                <a:solidFill>
                  <a:srgbClr val="FF0000"/>
                </a:solidFill>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K</a:t>
            </a:r>
            <a:r>
              <a:rPr lang="en-US" sz="2400" i="1" baseline="30000"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pairs produced on Ni and </a:t>
            </a:r>
            <a:r>
              <a:rPr lang="en-US" sz="2400" dirty="0" err="1">
                <a:solidFill>
                  <a:srgbClr val="FF0000"/>
                </a:solidFill>
                <a:latin typeface="Times New Roman" panose="02020603050405020304" pitchFamily="18" charset="0"/>
                <a:cs typeface="Times New Roman" panose="02020603050405020304" pitchFamily="18" charset="0"/>
              </a:rPr>
              <a:t>Pt</a:t>
            </a:r>
            <a:r>
              <a:rPr lang="en-US" sz="2400" dirty="0">
                <a:solidFill>
                  <a:srgbClr val="FF0000"/>
                </a:solidFill>
                <a:latin typeface="Times New Roman" panose="02020603050405020304" pitchFamily="18" charset="0"/>
                <a:cs typeface="Times New Roman" panose="02020603050405020304" pitchFamily="18" charset="0"/>
              </a:rPr>
              <a:t> targets is     about </a:t>
            </a:r>
            <a:r>
              <a:rPr lang="en-US" sz="2400" dirty="0" smtClean="0">
                <a:solidFill>
                  <a:srgbClr val="FF0000"/>
                </a:solidFill>
                <a:latin typeface="Times New Roman" panose="02020603050405020304" pitchFamily="18" charset="0"/>
                <a:cs typeface="Times New Roman" panose="02020603050405020304" pitchFamily="18" charset="0"/>
              </a:rPr>
              <a:t>100000.</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4" name="Rectangle 13"/>
          <p:cNvSpPr>
            <a:spLocks noChangeArrowheads="1"/>
          </p:cNvSpPr>
          <p:nvPr/>
        </p:nvSpPr>
        <p:spPr bwMode="auto">
          <a:xfrm>
            <a:off x="0" y="0"/>
            <a:ext cx="9144000" cy="621437"/>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5" name="WordArt 98"/>
          <p:cNvSpPr>
            <a:spLocks noChangeArrowheads="1" noChangeShapeType="1" noTextEdit="1"/>
          </p:cNvSpPr>
          <p:nvPr/>
        </p:nvSpPr>
        <p:spPr bwMode="auto">
          <a:xfrm>
            <a:off x="867089" y="82118"/>
            <a:ext cx="7314333"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GB" sz="3600" baseline="30000" dirty="0" smtClean="0"/>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pair analysis and 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GB" sz="3600" baseline="30000" dirty="0" smtClean="0"/>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atoms</a:t>
            </a:r>
          </a:p>
        </p:txBody>
      </p:sp>
      <p:sp>
        <p:nvSpPr>
          <p:cNvPr id="6"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7"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29</a:t>
            </a:fld>
            <a:endParaRPr lang="ru-RU" dirty="0"/>
          </a:p>
        </p:txBody>
      </p:sp>
    </p:spTree>
    <p:extLst>
      <p:ext uri="{BB962C8B-B14F-4D97-AF65-F5344CB8AC3E}">
        <p14:creationId xmlns:p14="http://schemas.microsoft.com/office/powerpoint/2010/main" val="193818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6" name="Rectangle 13"/>
          <p:cNvSpPr>
            <a:spLocks noChangeArrowheads="1"/>
          </p:cNvSpPr>
          <p:nvPr/>
        </p:nvSpPr>
        <p:spPr bwMode="auto">
          <a:xfrm>
            <a:off x="3175" y="-20638"/>
            <a:ext cx="91408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7" name="WordArt 98"/>
          <p:cNvSpPr>
            <a:spLocks noChangeArrowheads="1" noChangeShapeType="1" noTextEdit="1"/>
          </p:cNvSpPr>
          <p:nvPr/>
        </p:nvSpPr>
        <p:spPr bwMode="auto">
          <a:xfrm>
            <a:off x="3216783" y="61118"/>
            <a:ext cx="2743200" cy="4572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C00000"/>
                </a:solidFill>
                <a:effectLst>
                  <a:outerShdw blurRad="38100" dist="38100" dir="2700000" algn="tl" rotWithShape="0">
                    <a:srgbClr val="000000">
                      <a:alpha val="43137"/>
                    </a:srgbClr>
                  </a:outerShdw>
                </a:effectLst>
                <a:latin typeface="Times New Roman"/>
                <a:cs typeface="Times New Roman"/>
              </a:rPr>
              <a:t>Contents</a:t>
            </a:r>
          </a:p>
        </p:txBody>
      </p:sp>
      <p:sp>
        <p:nvSpPr>
          <p:cNvPr id="2" name="Rectangle 1"/>
          <p:cNvSpPr/>
          <p:nvPr/>
        </p:nvSpPr>
        <p:spPr>
          <a:xfrm>
            <a:off x="381000" y="730514"/>
            <a:ext cx="8001000" cy="5216813"/>
          </a:xfrm>
          <a:prstGeom prst="rect">
            <a:avLst/>
          </a:prstGeom>
        </p:spPr>
        <p:txBody>
          <a:bodyPr wrap="square">
            <a:spAutoFit/>
          </a:bodyPr>
          <a:lstStyle/>
          <a:p>
            <a:pPr marL="796925" indent="-622300">
              <a:spcBef>
                <a:spcPct val="30000"/>
              </a:spcBef>
              <a:buFont typeface="+mj-lt"/>
              <a:buAutoNum type="arabicPeriod"/>
              <a:tabLst>
                <a:tab pos="801688" algn="l"/>
              </a:tabLst>
              <a:defRPr/>
            </a:pPr>
            <a:r>
              <a:rPr lang="en-US" sz="3000" b="1" kern="10" dirty="0" smtClean="0">
                <a:ln w="10541">
                  <a:solidFill>
                    <a:srgbClr val="7D7D7D"/>
                  </a:solidFill>
                  <a:round/>
                  <a:headEnd/>
                  <a:tailEnd/>
                </a:ln>
                <a:latin typeface="Times New Roman" pitchFamily="18" charset="0"/>
                <a:ea typeface="Gungsuh"/>
                <a:cs typeface="Times New Roman" pitchFamily="18" charset="0"/>
              </a:rPr>
              <a:t>Theoretical </a:t>
            </a:r>
            <a:r>
              <a:rPr lang="en-US" sz="3000" b="1" kern="10" dirty="0">
                <a:ln w="10541">
                  <a:solidFill>
                    <a:srgbClr val="7D7D7D"/>
                  </a:solidFill>
                  <a:round/>
                  <a:headEnd/>
                  <a:tailEnd/>
                </a:ln>
                <a:latin typeface="Times New Roman" pitchFamily="18" charset="0"/>
                <a:ea typeface="Gungsuh"/>
                <a:cs typeface="Times New Roman" pitchFamily="18" charset="0"/>
              </a:rPr>
              <a:t>motivation</a:t>
            </a:r>
          </a:p>
          <a:p>
            <a:pPr marL="796925" indent="-622300">
              <a:spcBef>
                <a:spcPct val="30000"/>
              </a:spcBef>
              <a:buFont typeface="+mj-lt"/>
              <a:buAutoNum type="arabicPeriod"/>
              <a:tabLst>
                <a:tab pos="801688" algn="l"/>
              </a:tabLst>
              <a:defRPr/>
            </a:pPr>
            <a:r>
              <a:rPr lang="en-US" sz="3000" b="1" kern="10" dirty="0" smtClean="0">
                <a:ln w="10541">
                  <a:solidFill>
                    <a:srgbClr val="7D7D7D"/>
                  </a:solidFill>
                  <a:round/>
                  <a:headEnd/>
                  <a:tailEnd/>
                </a:ln>
                <a:latin typeface="Times New Roman" pitchFamily="18" charset="0"/>
                <a:ea typeface="Gungsuh"/>
                <a:cs typeface="Times New Roman" pitchFamily="18" charset="0"/>
              </a:rPr>
              <a:t>Long-lived </a:t>
            </a:r>
            <a:r>
              <a:rPr lang="el-GR" sz="3000" b="1" kern="10" dirty="0">
                <a:ln w="10541">
                  <a:solidFill>
                    <a:srgbClr val="7D7D7D"/>
                  </a:solidFill>
                  <a:round/>
                  <a:headEnd/>
                  <a:tailEnd/>
                </a:ln>
                <a:latin typeface="Times New Roman" pitchFamily="18" charset="0"/>
                <a:ea typeface="Gungsuh"/>
                <a:cs typeface="Times New Roman" pitchFamily="18" charset="0"/>
              </a:rPr>
              <a:t>π</a:t>
            </a:r>
            <a:r>
              <a:rPr lang="en-US" sz="3000" b="1" kern="10" baseline="30000" dirty="0">
                <a:ln w="10541">
                  <a:solidFill>
                    <a:srgbClr val="7D7D7D"/>
                  </a:solidFill>
                  <a:round/>
                  <a:headEnd/>
                  <a:tailEnd/>
                </a:ln>
                <a:latin typeface="Times New Roman" pitchFamily="18" charset="0"/>
                <a:ea typeface="Gungsuh"/>
                <a:cs typeface="Times New Roman" pitchFamily="18" charset="0"/>
              </a:rPr>
              <a:t>+</a:t>
            </a:r>
            <a:r>
              <a:rPr lang="el-GR" sz="3000" b="1" kern="10" dirty="0" smtClean="0">
                <a:ln w="10541">
                  <a:solidFill>
                    <a:srgbClr val="7D7D7D"/>
                  </a:solidFill>
                  <a:round/>
                  <a:headEnd/>
                  <a:tailEnd/>
                </a:ln>
                <a:latin typeface="Times New Roman" pitchFamily="18" charset="0"/>
                <a:ea typeface="Gungsuh"/>
                <a:cs typeface="Times New Roman" pitchFamily="18" charset="0"/>
              </a:rPr>
              <a:t>π</a:t>
            </a:r>
            <a:r>
              <a:rPr lang="en-US" sz="3000" b="1" i="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kern="10" dirty="0" smtClean="0">
                <a:ln w="10541">
                  <a:solidFill>
                    <a:srgbClr val="7D7D7D"/>
                  </a:solidFill>
                  <a:round/>
                  <a:headEnd/>
                  <a:tailEnd/>
                </a:ln>
                <a:latin typeface="Times New Roman" pitchFamily="18" charset="0"/>
                <a:ea typeface="Gungsuh"/>
                <a:cs typeface="Times New Roman" pitchFamily="18" charset="0"/>
              </a:rPr>
              <a:t> </a:t>
            </a:r>
            <a:r>
              <a:rPr lang="en-US" sz="3000" b="1" kern="10" dirty="0">
                <a:ln w="10541">
                  <a:solidFill>
                    <a:srgbClr val="7D7D7D"/>
                  </a:solidFill>
                  <a:round/>
                  <a:headEnd/>
                  <a:tailEnd/>
                </a:ln>
                <a:latin typeface="Times New Roman" pitchFamily="18" charset="0"/>
                <a:ea typeface="Gungsuh"/>
                <a:cs typeface="Times New Roman" pitchFamily="18" charset="0"/>
              </a:rPr>
              <a:t>atom analysis</a:t>
            </a:r>
          </a:p>
          <a:p>
            <a:pPr marL="796925" indent="-622300">
              <a:spcBef>
                <a:spcPct val="30000"/>
              </a:spcBef>
              <a:buFont typeface="+mj-lt"/>
              <a:buAutoNum type="arabicPeriod"/>
              <a:tabLst>
                <a:tab pos="801688" algn="l"/>
              </a:tabLst>
              <a:defRPr/>
            </a:pPr>
            <a:r>
              <a:rPr lang="el-GR" sz="3000" b="1" kern="10" dirty="0" smtClean="0">
                <a:ln w="10541">
                  <a:solidFill>
                    <a:srgbClr val="7D7D7D"/>
                  </a:solidFill>
                  <a:round/>
                  <a:headEnd/>
                  <a:tailEnd/>
                </a:ln>
                <a:latin typeface="Times New Roman" pitchFamily="18" charset="0"/>
                <a:ea typeface="Gungsuh"/>
                <a:cs typeface="Times New Roman" pitchFamily="18" charset="0"/>
              </a:rPr>
              <a:t>π</a:t>
            </a:r>
            <a:r>
              <a:rPr lang="en-US" sz="3000" b="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i="1" kern="10" dirty="0" smtClean="0">
                <a:ln w="10541">
                  <a:solidFill>
                    <a:srgbClr val="7D7D7D"/>
                  </a:solidFill>
                  <a:round/>
                  <a:headEnd/>
                  <a:tailEnd/>
                </a:ln>
                <a:latin typeface="Times New Roman" pitchFamily="18" charset="0"/>
                <a:ea typeface="Gungsuh"/>
                <a:cs typeface="Times New Roman" pitchFamily="18" charset="0"/>
              </a:rPr>
              <a:t>K</a:t>
            </a:r>
            <a:r>
              <a:rPr lang="en-US" sz="3000" b="1" i="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kern="10" dirty="0" smtClean="0">
                <a:ln w="10541">
                  <a:solidFill>
                    <a:srgbClr val="7D7D7D"/>
                  </a:solidFill>
                  <a:round/>
                  <a:headEnd/>
                  <a:tailEnd/>
                </a:ln>
                <a:latin typeface="Times New Roman" pitchFamily="18" charset="0"/>
                <a:ea typeface="Gungsuh"/>
                <a:cs typeface="Times New Roman" pitchFamily="18" charset="0"/>
              </a:rPr>
              <a:t> </a:t>
            </a:r>
            <a:r>
              <a:rPr lang="en-US" sz="3000" b="1" kern="10" dirty="0">
                <a:ln w="10541">
                  <a:solidFill>
                    <a:srgbClr val="7D7D7D"/>
                  </a:solidFill>
                  <a:round/>
                  <a:headEnd/>
                  <a:tailEnd/>
                </a:ln>
                <a:latin typeface="Times New Roman" pitchFamily="18" charset="0"/>
                <a:ea typeface="Gungsuh"/>
                <a:cs typeface="Times New Roman" pitchFamily="18" charset="0"/>
              </a:rPr>
              <a:t>and </a:t>
            </a:r>
            <a:r>
              <a:rPr lang="el-GR" sz="3000" b="1" kern="10" dirty="0" smtClean="0">
                <a:ln w="10541">
                  <a:solidFill>
                    <a:srgbClr val="7D7D7D"/>
                  </a:solidFill>
                  <a:round/>
                  <a:headEnd/>
                  <a:tailEnd/>
                </a:ln>
                <a:latin typeface="Times New Roman" pitchFamily="18" charset="0"/>
                <a:ea typeface="Gungsuh"/>
                <a:cs typeface="Times New Roman" pitchFamily="18" charset="0"/>
              </a:rPr>
              <a:t>π</a:t>
            </a:r>
            <a:r>
              <a:rPr lang="en-US" sz="3000" b="1" i="1" kern="10" baseline="30000" dirty="0" smtClean="0">
                <a:ln w="10541">
                  <a:solidFill>
                    <a:srgbClr val="7D7D7D"/>
                  </a:solidFill>
                  <a:round/>
                  <a:headEnd/>
                  <a:tailEnd/>
                </a:ln>
                <a:latin typeface="Times New Roman" pitchFamily="18" charset="0"/>
                <a:ea typeface="Gungsuh"/>
                <a:cs typeface="Times New Roman" pitchFamily="18" charset="0"/>
              </a:rPr>
              <a:t>− </a:t>
            </a:r>
            <a:r>
              <a:rPr lang="en-US" sz="3000" b="1" i="1" kern="10" dirty="0" smtClean="0">
                <a:ln w="10541">
                  <a:solidFill>
                    <a:srgbClr val="7D7D7D"/>
                  </a:solidFill>
                  <a:round/>
                  <a:headEnd/>
                  <a:tailEnd/>
                </a:ln>
                <a:latin typeface="Times New Roman" pitchFamily="18" charset="0"/>
                <a:ea typeface="Gungsuh"/>
                <a:cs typeface="Times New Roman" pitchFamily="18" charset="0"/>
              </a:rPr>
              <a:t>K </a:t>
            </a:r>
            <a:r>
              <a:rPr lang="en-US" sz="3000" b="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kern="10" dirty="0" smtClean="0">
                <a:ln w="10541">
                  <a:solidFill>
                    <a:srgbClr val="7D7D7D"/>
                  </a:solidFill>
                  <a:round/>
                  <a:headEnd/>
                  <a:tailEnd/>
                </a:ln>
                <a:latin typeface="Times New Roman" pitchFamily="18" charset="0"/>
                <a:ea typeface="Gungsuh"/>
                <a:cs typeface="Times New Roman" pitchFamily="18" charset="0"/>
              </a:rPr>
              <a:t> </a:t>
            </a:r>
            <a:r>
              <a:rPr lang="en-US" sz="3000" b="1" kern="10" dirty="0">
                <a:ln w="10541">
                  <a:solidFill>
                    <a:srgbClr val="7D7D7D"/>
                  </a:solidFill>
                  <a:round/>
                  <a:headEnd/>
                  <a:tailEnd/>
                </a:ln>
                <a:latin typeface="Times New Roman" pitchFamily="18" charset="0"/>
                <a:ea typeface="Gungsuh"/>
                <a:cs typeface="Times New Roman" pitchFamily="18" charset="0"/>
              </a:rPr>
              <a:t>atom analysis</a:t>
            </a:r>
          </a:p>
          <a:p>
            <a:pPr marL="796925" indent="-622300">
              <a:spcBef>
                <a:spcPct val="30000"/>
              </a:spcBef>
              <a:buFont typeface="+mj-lt"/>
              <a:buAutoNum type="arabicPeriod"/>
              <a:tabLst>
                <a:tab pos="801688" algn="l"/>
              </a:tabLst>
              <a:defRPr/>
            </a:pPr>
            <a:r>
              <a:rPr lang="en-US" sz="3000" b="1" kern="10" dirty="0" smtClean="0">
                <a:ln w="10541">
                  <a:solidFill>
                    <a:srgbClr val="7D7D7D"/>
                  </a:solidFill>
                  <a:round/>
                  <a:headEnd/>
                  <a:tailEnd/>
                </a:ln>
                <a:latin typeface="Times New Roman" pitchFamily="18" charset="0"/>
                <a:ea typeface="Gungsuh"/>
                <a:cs typeface="Times New Roman" pitchFamily="18" charset="0"/>
              </a:rPr>
              <a:t>Short-lived </a:t>
            </a:r>
            <a:r>
              <a:rPr lang="el-GR" sz="3000" b="1" kern="10" dirty="0">
                <a:ln w="10541">
                  <a:solidFill>
                    <a:srgbClr val="7D7D7D"/>
                  </a:solidFill>
                  <a:round/>
                  <a:headEnd/>
                  <a:tailEnd/>
                </a:ln>
                <a:latin typeface="Times New Roman" pitchFamily="18" charset="0"/>
                <a:ea typeface="Gungsuh"/>
                <a:cs typeface="Times New Roman" pitchFamily="18" charset="0"/>
              </a:rPr>
              <a:t>π</a:t>
            </a:r>
            <a:r>
              <a:rPr lang="en-US" sz="3000" b="1" kern="10" baseline="30000" dirty="0">
                <a:ln w="10541">
                  <a:solidFill>
                    <a:srgbClr val="7D7D7D"/>
                  </a:solidFill>
                  <a:round/>
                  <a:headEnd/>
                  <a:tailEnd/>
                </a:ln>
                <a:latin typeface="Times New Roman" pitchFamily="18" charset="0"/>
                <a:ea typeface="Gungsuh"/>
                <a:cs typeface="Times New Roman" pitchFamily="18" charset="0"/>
              </a:rPr>
              <a:t>+</a:t>
            </a:r>
            <a:r>
              <a:rPr lang="el-GR" sz="3000" b="1" kern="10" dirty="0" smtClean="0">
                <a:ln w="10541">
                  <a:solidFill>
                    <a:srgbClr val="7D7D7D"/>
                  </a:solidFill>
                  <a:round/>
                  <a:headEnd/>
                  <a:tailEnd/>
                </a:ln>
                <a:latin typeface="Times New Roman" pitchFamily="18" charset="0"/>
                <a:ea typeface="Gungsuh"/>
                <a:cs typeface="Times New Roman" pitchFamily="18" charset="0"/>
              </a:rPr>
              <a:t>π</a:t>
            </a:r>
            <a:r>
              <a:rPr lang="en-US" sz="3000" b="1" i="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kern="10" dirty="0" smtClean="0">
                <a:ln w="10541">
                  <a:solidFill>
                    <a:srgbClr val="7D7D7D"/>
                  </a:solidFill>
                  <a:round/>
                  <a:headEnd/>
                  <a:tailEnd/>
                </a:ln>
                <a:latin typeface="Times New Roman" pitchFamily="18" charset="0"/>
                <a:ea typeface="Gungsuh"/>
                <a:cs typeface="Times New Roman" pitchFamily="18" charset="0"/>
              </a:rPr>
              <a:t> </a:t>
            </a:r>
            <a:r>
              <a:rPr lang="en-US" sz="3000" b="1" kern="10" dirty="0">
                <a:ln w="10541">
                  <a:solidFill>
                    <a:srgbClr val="7D7D7D"/>
                  </a:solidFill>
                  <a:round/>
                  <a:headEnd/>
                  <a:tailEnd/>
                </a:ln>
                <a:latin typeface="Times New Roman" pitchFamily="18" charset="0"/>
                <a:ea typeface="Gungsuh"/>
                <a:cs typeface="Times New Roman" pitchFamily="18" charset="0"/>
              </a:rPr>
              <a:t>atom analysis</a:t>
            </a:r>
          </a:p>
          <a:p>
            <a:pPr marL="796925" indent="-622300">
              <a:spcBef>
                <a:spcPct val="30000"/>
              </a:spcBef>
              <a:buFont typeface="+mj-lt"/>
              <a:buAutoNum type="arabicPeriod"/>
              <a:tabLst>
                <a:tab pos="801688" algn="l"/>
              </a:tabLst>
              <a:defRPr/>
            </a:pPr>
            <a:r>
              <a:rPr lang="en-US" sz="3000" b="1" i="1" kern="10" dirty="0" smtClean="0">
                <a:ln w="10541">
                  <a:solidFill>
                    <a:srgbClr val="7D7D7D"/>
                  </a:solidFill>
                  <a:round/>
                  <a:headEnd/>
                  <a:tailEnd/>
                </a:ln>
                <a:latin typeface="Times New Roman" pitchFamily="18" charset="0"/>
                <a:ea typeface="Gungsuh"/>
                <a:cs typeface="Times New Roman" pitchFamily="18" charset="0"/>
              </a:rPr>
              <a:t>K </a:t>
            </a:r>
            <a:r>
              <a:rPr lang="en-US" sz="3000" b="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i="1" kern="10" dirty="0" smtClean="0">
                <a:ln w="10541">
                  <a:solidFill>
                    <a:srgbClr val="7D7D7D"/>
                  </a:solidFill>
                  <a:round/>
                  <a:headEnd/>
                  <a:tailEnd/>
                </a:ln>
                <a:latin typeface="Times New Roman" pitchFamily="18" charset="0"/>
                <a:ea typeface="Gungsuh"/>
                <a:cs typeface="Times New Roman" pitchFamily="18" charset="0"/>
              </a:rPr>
              <a:t>K</a:t>
            </a:r>
            <a:r>
              <a:rPr lang="en-US" sz="3000" b="1" kern="10" dirty="0">
                <a:ln w="10541">
                  <a:solidFill>
                    <a:srgbClr val="7D7D7D"/>
                  </a:solidFill>
                  <a:round/>
                  <a:headEnd/>
                  <a:tailEnd/>
                </a:ln>
                <a:latin typeface="Times New Roman" pitchFamily="18" charset="0"/>
                <a:ea typeface="Gungsuh"/>
                <a:cs typeface="Times New Roman" pitchFamily="18" charset="0"/>
              </a:rPr>
              <a:t> </a:t>
            </a:r>
            <a:r>
              <a:rPr lang="en-US" sz="3000" b="1" i="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kern="10" dirty="0" smtClean="0">
                <a:ln w="10541">
                  <a:solidFill>
                    <a:srgbClr val="7D7D7D"/>
                  </a:solidFill>
                  <a:round/>
                  <a:headEnd/>
                  <a:tailEnd/>
                </a:ln>
                <a:latin typeface="Times New Roman" pitchFamily="18" charset="0"/>
                <a:ea typeface="Gungsuh"/>
                <a:cs typeface="Times New Roman" pitchFamily="18" charset="0"/>
              </a:rPr>
              <a:t> </a:t>
            </a:r>
            <a:r>
              <a:rPr lang="en-US" sz="3000" b="1" kern="10" dirty="0">
                <a:ln w="10541">
                  <a:solidFill>
                    <a:srgbClr val="7D7D7D"/>
                  </a:solidFill>
                  <a:round/>
                  <a:headEnd/>
                  <a:tailEnd/>
                </a:ln>
                <a:latin typeface="Times New Roman" pitchFamily="18" charset="0"/>
                <a:ea typeface="Gungsuh"/>
                <a:cs typeface="Times New Roman" pitchFamily="18" charset="0"/>
              </a:rPr>
              <a:t>pair analysis </a:t>
            </a:r>
            <a:r>
              <a:rPr lang="en-US" sz="3000" b="1" kern="10" dirty="0" smtClean="0">
                <a:ln w="10541">
                  <a:solidFill>
                    <a:srgbClr val="7D7D7D"/>
                  </a:solidFill>
                  <a:round/>
                  <a:headEnd/>
                  <a:tailEnd/>
                </a:ln>
                <a:latin typeface="Times New Roman" pitchFamily="18" charset="0"/>
                <a:ea typeface="Gungsuh"/>
                <a:cs typeface="Times New Roman" pitchFamily="18" charset="0"/>
              </a:rPr>
              <a:t>and </a:t>
            </a:r>
            <a:r>
              <a:rPr lang="en-US" sz="3000" b="1" i="1" kern="10" dirty="0" smtClean="0">
                <a:ln w="10541">
                  <a:solidFill>
                    <a:srgbClr val="7D7D7D"/>
                  </a:solidFill>
                  <a:round/>
                  <a:headEnd/>
                  <a:tailEnd/>
                </a:ln>
                <a:latin typeface="Times New Roman" pitchFamily="18" charset="0"/>
                <a:ea typeface="Gungsuh"/>
                <a:cs typeface="Times New Roman" pitchFamily="18" charset="0"/>
              </a:rPr>
              <a:t>K </a:t>
            </a:r>
            <a:r>
              <a:rPr lang="en-US" sz="3000" b="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i="1" kern="10" dirty="0" smtClean="0">
                <a:ln w="10541">
                  <a:solidFill>
                    <a:srgbClr val="7D7D7D"/>
                  </a:solidFill>
                  <a:round/>
                  <a:headEnd/>
                  <a:tailEnd/>
                </a:ln>
                <a:latin typeface="Times New Roman" pitchFamily="18" charset="0"/>
                <a:ea typeface="Gungsuh"/>
                <a:cs typeface="Times New Roman" pitchFamily="18" charset="0"/>
              </a:rPr>
              <a:t>K </a:t>
            </a:r>
            <a:r>
              <a:rPr lang="en-US" sz="3000" b="1" i="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kern="10" dirty="0" smtClean="0">
                <a:ln w="10541">
                  <a:solidFill>
                    <a:srgbClr val="7D7D7D"/>
                  </a:solidFill>
                  <a:round/>
                  <a:headEnd/>
                  <a:tailEnd/>
                </a:ln>
                <a:latin typeface="Times New Roman" pitchFamily="18" charset="0"/>
                <a:ea typeface="Gungsuh"/>
                <a:cs typeface="Times New Roman" pitchFamily="18" charset="0"/>
              </a:rPr>
              <a:t> </a:t>
            </a:r>
            <a:r>
              <a:rPr lang="en-US" sz="3000" b="1" kern="10" dirty="0">
                <a:ln w="10541">
                  <a:solidFill>
                    <a:srgbClr val="7D7D7D"/>
                  </a:solidFill>
                  <a:round/>
                  <a:headEnd/>
                  <a:tailEnd/>
                </a:ln>
                <a:latin typeface="Times New Roman" pitchFamily="18" charset="0"/>
                <a:ea typeface="Gungsuh"/>
                <a:cs typeface="Times New Roman" pitchFamily="18" charset="0"/>
              </a:rPr>
              <a:t>atom</a:t>
            </a:r>
            <a:endParaRPr lang="en-US" sz="3000" b="1" kern="10" dirty="0">
              <a:ln w="10541">
                <a:solidFill>
                  <a:srgbClr val="7D7D7D"/>
                </a:solidFill>
                <a:round/>
                <a:headEnd/>
                <a:tailEnd/>
              </a:ln>
              <a:latin typeface="Times New Roman" pitchFamily="18" charset="0"/>
              <a:ea typeface="Gungsuh"/>
              <a:cs typeface="Times New Roman" pitchFamily="18" charset="0"/>
              <a:sym typeface="Symbol" pitchFamily="18" charset="2"/>
            </a:endParaRPr>
          </a:p>
          <a:p>
            <a:pPr marL="796925" indent="-622300">
              <a:spcBef>
                <a:spcPct val="30000"/>
              </a:spcBef>
              <a:buFont typeface="+mj-lt"/>
              <a:buAutoNum type="arabicPeriod"/>
              <a:defRPr/>
            </a:pPr>
            <a:r>
              <a:rPr lang="en-US" sz="3000" b="1" i="1" kern="10" dirty="0" smtClean="0">
                <a:ln w="10541">
                  <a:solidFill>
                    <a:srgbClr val="7D7D7D"/>
                  </a:solidFill>
                  <a:round/>
                  <a:headEnd/>
                  <a:tailEnd/>
                </a:ln>
                <a:latin typeface="Times New Roman" pitchFamily="18" charset="0"/>
                <a:ea typeface="Gungsuh"/>
                <a:cs typeface="Times New Roman" pitchFamily="18" charset="0"/>
              </a:rPr>
              <a:t>K </a:t>
            </a:r>
            <a:r>
              <a:rPr lang="en-US" sz="3000" b="1" kern="10" baseline="30000" dirty="0" smtClean="0">
                <a:ln w="10541">
                  <a:solidFill>
                    <a:srgbClr val="7D7D7D"/>
                  </a:solidFill>
                  <a:round/>
                  <a:headEnd/>
                  <a:tailEnd/>
                </a:ln>
                <a:latin typeface="Times New Roman" pitchFamily="18" charset="0"/>
                <a:ea typeface="Gungsuh"/>
                <a:cs typeface="Times New Roman" pitchFamily="18" charset="0"/>
              </a:rPr>
              <a:t>+</a:t>
            </a:r>
            <a:r>
              <a:rPr lang="el-GR" sz="3000" b="1" kern="10" dirty="0" smtClean="0">
                <a:ln w="10541">
                  <a:solidFill>
                    <a:srgbClr val="7D7D7D"/>
                  </a:solidFill>
                  <a:round/>
                  <a:headEnd/>
                  <a:tailEnd/>
                </a:ln>
                <a:latin typeface="Times New Roman" pitchFamily="18" charset="0"/>
                <a:ea typeface="Gungsuh"/>
                <a:cs typeface="Times New Roman" pitchFamily="18" charset="0"/>
              </a:rPr>
              <a:t>π</a:t>
            </a:r>
            <a:r>
              <a:rPr lang="en-US" sz="3000" b="1" i="1" kern="10" baseline="30000" dirty="0" smtClean="0">
                <a:ln w="10541">
                  <a:solidFill>
                    <a:srgbClr val="7D7D7D"/>
                  </a:solidFill>
                  <a:round/>
                  <a:headEnd/>
                  <a:tailEnd/>
                </a:ln>
                <a:latin typeface="Times New Roman" pitchFamily="18" charset="0"/>
                <a:ea typeface="Gungsuh"/>
                <a:cs typeface="Times New Roman" pitchFamily="18" charset="0"/>
              </a:rPr>
              <a:t>− </a:t>
            </a:r>
            <a:r>
              <a:rPr lang="en-US" sz="3000" b="1" kern="10" dirty="0" smtClean="0">
                <a:ln w="10541">
                  <a:solidFill>
                    <a:srgbClr val="7D7D7D"/>
                  </a:solidFill>
                  <a:round/>
                  <a:headEnd/>
                  <a:tailEnd/>
                </a:ln>
                <a:latin typeface="Times New Roman" pitchFamily="18" charset="0"/>
                <a:ea typeface="Gungsuh"/>
                <a:cs typeface="Times New Roman" pitchFamily="18" charset="0"/>
              </a:rPr>
              <a:t>, </a:t>
            </a:r>
            <a:r>
              <a:rPr lang="en-US" sz="3000" b="1" i="1" kern="10" dirty="0" smtClean="0">
                <a:ln w="10541">
                  <a:solidFill>
                    <a:srgbClr val="7D7D7D"/>
                  </a:solidFill>
                  <a:round/>
                  <a:headEnd/>
                  <a:tailEnd/>
                </a:ln>
                <a:latin typeface="Times New Roman" pitchFamily="18" charset="0"/>
                <a:ea typeface="Gungsuh"/>
                <a:cs typeface="Times New Roman" pitchFamily="18" charset="0"/>
              </a:rPr>
              <a:t>K</a:t>
            </a:r>
            <a:r>
              <a:rPr lang="en-US" sz="3000" b="1" i="1" kern="10" baseline="30000" dirty="0">
                <a:ln w="10541">
                  <a:solidFill>
                    <a:srgbClr val="7D7D7D"/>
                  </a:solidFill>
                  <a:round/>
                  <a:headEnd/>
                  <a:tailEnd/>
                </a:ln>
                <a:latin typeface="Times New Roman" pitchFamily="18" charset="0"/>
                <a:ea typeface="Gungsuh"/>
                <a:cs typeface="Times New Roman" pitchFamily="18" charset="0"/>
              </a:rPr>
              <a:t> − </a:t>
            </a:r>
            <a:r>
              <a:rPr lang="el-GR" sz="3000" b="1" kern="10" dirty="0" smtClean="0">
                <a:ln w="10541">
                  <a:solidFill>
                    <a:srgbClr val="7D7D7D"/>
                  </a:solidFill>
                  <a:round/>
                  <a:headEnd/>
                  <a:tailEnd/>
                </a:ln>
                <a:latin typeface="Times New Roman" pitchFamily="18" charset="0"/>
                <a:ea typeface="Gungsuh"/>
                <a:cs typeface="Times New Roman" pitchFamily="18" charset="0"/>
              </a:rPr>
              <a:t>π</a:t>
            </a:r>
            <a:r>
              <a:rPr lang="en-US" sz="3000" b="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kern="10" dirty="0" smtClean="0">
                <a:ln w="10541">
                  <a:solidFill>
                    <a:srgbClr val="7D7D7D"/>
                  </a:solidFill>
                  <a:round/>
                  <a:headEnd/>
                  <a:tailEnd/>
                </a:ln>
                <a:latin typeface="Times New Roman" pitchFamily="18" charset="0"/>
                <a:ea typeface="Gungsuh"/>
                <a:cs typeface="Times New Roman" pitchFamily="18" charset="0"/>
              </a:rPr>
              <a:t>, </a:t>
            </a:r>
            <a:r>
              <a:rPr lang="el-GR" sz="3000" b="1" kern="10" dirty="0" smtClean="0">
                <a:ln w="10541">
                  <a:solidFill>
                    <a:srgbClr val="7D7D7D"/>
                  </a:solidFill>
                  <a:round/>
                  <a:headEnd/>
                  <a:tailEnd/>
                </a:ln>
                <a:latin typeface="Times New Roman" pitchFamily="18" charset="0"/>
                <a:ea typeface="Gungsuh"/>
                <a:cs typeface="Times New Roman" pitchFamily="18" charset="0"/>
              </a:rPr>
              <a:t>π</a:t>
            </a:r>
            <a:r>
              <a:rPr lang="en-US" sz="3000" b="1" kern="10" baseline="30000" dirty="0" smtClean="0">
                <a:ln w="10541">
                  <a:solidFill>
                    <a:srgbClr val="7D7D7D"/>
                  </a:solidFill>
                  <a:round/>
                  <a:headEnd/>
                  <a:tailEnd/>
                </a:ln>
                <a:latin typeface="Times New Roman" pitchFamily="18" charset="0"/>
                <a:ea typeface="Gungsuh"/>
                <a:cs typeface="Times New Roman" pitchFamily="18" charset="0"/>
              </a:rPr>
              <a:t>+</a:t>
            </a:r>
            <a:r>
              <a:rPr lang="el-GR" sz="3000" b="1" kern="10" dirty="0" smtClean="0">
                <a:ln w="10541">
                  <a:solidFill>
                    <a:srgbClr val="7D7D7D"/>
                  </a:solidFill>
                  <a:round/>
                  <a:headEnd/>
                  <a:tailEnd/>
                </a:ln>
                <a:latin typeface="Times New Roman" pitchFamily="18" charset="0"/>
                <a:ea typeface="Gungsuh"/>
                <a:cs typeface="Times New Roman" pitchFamily="18" charset="0"/>
              </a:rPr>
              <a:t>π</a:t>
            </a:r>
            <a:r>
              <a:rPr lang="en-US" sz="3000" b="1" i="1" kern="10" baseline="30000" dirty="0" smtClean="0">
                <a:ln w="10541">
                  <a:solidFill>
                    <a:srgbClr val="7D7D7D"/>
                  </a:solidFill>
                  <a:round/>
                  <a:headEnd/>
                  <a:tailEnd/>
                </a:ln>
                <a:latin typeface="Times New Roman" pitchFamily="18" charset="0"/>
                <a:ea typeface="Gungsuh"/>
                <a:cs typeface="Times New Roman" pitchFamily="18" charset="0"/>
              </a:rPr>
              <a:t>− </a:t>
            </a:r>
            <a:r>
              <a:rPr lang="en-US" sz="3000" b="1" kern="10" dirty="0" smtClean="0">
                <a:ln w="10541">
                  <a:solidFill>
                    <a:srgbClr val="7D7D7D"/>
                  </a:solidFill>
                  <a:round/>
                  <a:headEnd/>
                  <a:tailEnd/>
                </a:ln>
                <a:latin typeface="Times New Roman" pitchFamily="18" charset="0"/>
                <a:ea typeface="Gungsuh"/>
                <a:cs typeface="Times New Roman" pitchFamily="18" charset="0"/>
              </a:rPr>
              <a:t>, </a:t>
            </a:r>
            <a:r>
              <a:rPr lang="en-US" sz="3000" b="1" i="1" kern="10" dirty="0" smtClean="0">
                <a:ln w="10541">
                  <a:solidFill>
                    <a:srgbClr val="7D7D7D"/>
                  </a:solidFill>
                  <a:round/>
                  <a:headEnd/>
                  <a:tailEnd/>
                </a:ln>
                <a:latin typeface="Times New Roman" pitchFamily="18" charset="0"/>
                <a:ea typeface="Gungsuh"/>
                <a:cs typeface="Times New Roman" pitchFamily="18" charset="0"/>
              </a:rPr>
              <a:t>K </a:t>
            </a:r>
            <a:r>
              <a:rPr lang="en-US" sz="3000" b="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i="1" kern="10" dirty="0" smtClean="0">
                <a:ln w="10541">
                  <a:solidFill>
                    <a:srgbClr val="7D7D7D"/>
                  </a:solidFill>
                  <a:round/>
                  <a:headEnd/>
                  <a:tailEnd/>
                </a:ln>
                <a:latin typeface="Times New Roman" pitchFamily="18" charset="0"/>
                <a:ea typeface="Gungsuh"/>
                <a:cs typeface="Times New Roman" pitchFamily="18" charset="0"/>
              </a:rPr>
              <a:t>K </a:t>
            </a:r>
            <a:r>
              <a:rPr lang="en-US" sz="3000" b="1" i="1" kern="10" baseline="30000" dirty="0" smtClean="0">
                <a:ln w="10541">
                  <a:solidFill>
                    <a:srgbClr val="7D7D7D"/>
                  </a:solidFill>
                  <a:round/>
                  <a:headEnd/>
                  <a:tailEnd/>
                </a:ln>
                <a:latin typeface="Times New Roman" pitchFamily="18" charset="0"/>
                <a:ea typeface="Gungsuh"/>
                <a:cs typeface="Times New Roman" pitchFamily="18" charset="0"/>
              </a:rPr>
              <a:t>−</a:t>
            </a:r>
            <a:r>
              <a:rPr lang="en-US" sz="3000" b="1" kern="10" dirty="0" smtClean="0">
                <a:ln w="10541">
                  <a:solidFill>
                    <a:srgbClr val="7D7D7D"/>
                  </a:solidFill>
                  <a:round/>
                  <a:headEnd/>
                  <a:tailEnd/>
                </a:ln>
                <a:latin typeface="Times New Roman" pitchFamily="18" charset="0"/>
                <a:ea typeface="Gungsuh"/>
                <a:cs typeface="Times New Roman" pitchFamily="18" charset="0"/>
              </a:rPr>
              <a:t> atom production analysis at </a:t>
            </a:r>
            <a:r>
              <a:rPr lang="en-US" sz="3000" b="1" kern="10" dirty="0" err="1" smtClean="0">
                <a:ln w="10541">
                  <a:solidFill>
                    <a:srgbClr val="7D7D7D"/>
                  </a:solidFill>
                  <a:round/>
                  <a:headEnd/>
                  <a:tailEnd/>
                </a:ln>
                <a:latin typeface="Times New Roman" pitchFamily="18" charset="0"/>
                <a:ea typeface="Gungsuh"/>
                <a:cs typeface="Times New Roman" pitchFamily="18" charset="0"/>
              </a:rPr>
              <a:t>pp</a:t>
            </a:r>
            <a:r>
              <a:rPr lang="en-US" sz="3000" b="1" kern="10" dirty="0" smtClean="0">
                <a:ln w="10541">
                  <a:solidFill>
                    <a:srgbClr val="7D7D7D"/>
                  </a:solidFill>
                  <a:round/>
                  <a:headEnd/>
                  <a:tailEnd/>
                </a:ln>
                <a:latin typeface="Times New Roman" pitchFamily="18" charset="0"/>
                <a:ea typeface="Gungsuh"/>
                <a:cs typeface="Times New Roman" pitchFamily="18" charset="0"/>
              </a:rPr>
              <a:t>=24GeV/c and </a:t>
            </a:r>
            <a:r>
              <a:rPr lang="en-US" sz="3000" b="1" kern="10" dirty="0" err="1" smtClean="0">
                <a:ln w="10541">
                  <a:solidFill>
                    <a:srgbClr val="7D7D7D"/>
                  </a:solidFill>
                  <a:round/>
                  <a:headEnd/>
                  <a:tailEnd/>
                </a:ln>
                <a:latin typeface="Times New Roman" pitchFamily="18" charset="0"/>
                <a:ea typeface="Gungsuh"/>
                <a:cs typeface="Times New Roman" pitchFamily="18" charset="0"/>
              </a:rPr>
              <a:t>pp</a:t>
            </a:r>
            <a:r>
              <a:rPr lang="en-US" sz="3000" b="1" kern="10" dirty="0" smtClean="0">
                <a:ln w="10541">
                  <a:solidFill>
                    <a:srgbClr val="7D7D7D"/>
                  </a:solidFill>
                  <a:round/>
                  <a:headEnd/>
                  <a:tailEnd/>
                </a:ln>
                <a:latin typeface="Times New Roman" pitchFamily="18" charset="0"/>
                <a:ea typeface="Gungsuh"/>
                <a:cs typeface="Times New Roman" pitchFamily="18" charset="0"/>
              </a:rPr>
              <a:t>=450GeV/c</a:t>
            </a:r>
          </a:p>
          <a:p>
            <a:pPr marL="796925" indent="-622300">
              <a:spcBef>
                <a:spcPct val="30000"/>
              </a:spcBef>
              <a:buFont typeface="+mj-lt"/>
              <a:buAutoNum type="arabicPeriod"/>
              <a:tabLst>
                <a:tab pos="801688" algn="l"/>
              </a:tabLst>
              <a:defRPr/>
            </a:pPr>
            <a:r>
              <a:rPr lang="en-US" sz="3000" b="1" kern="10" dirty="0" smtClean="0">
                <a:ln w="10541">
                  <a:solidFill>
                    <a:srgbClr val="7D7D7D"/>
                  </a:solidFill>
                  <a:round/>
                  <a:headEnd/>
                  <a:tailEnd/>
                </a:ln>
                <a:latin typeface="Times New Roman" pitchFamily="18" charset="0"/>
                <a:ea typeface="Gungsuh"/>
                <a:cs typeface="Times New Roman" pitchFamily="18" charset="0"/>
              </a:rPr>
              <a:t>Letter </a:t>
            </a:r>
            <a:r>
              <a:rPr lang="en-US" sz="3000" b="1" kern="10" dirty="0">
                <a:ln w="10541">
                  <a:solidFill>
                    <a:srgbClr val="7D7D7D"/>
                  </a:solidFill>
                  <a:round/>
                  <a:headEnd/>
                  <a:tailEnd/>
                </a:ln>
                <a:latin typeface="Times New Roman" pitchFamily="18" charset="0"/>
                <a:ea typeface="Gungsuh"/>
                <a:cs typeface="Times New Roman" pitchFamily="18" charset="0"/>
              </a:rPr>
              <a:t>of Intent</a:t>
            </a:r>
          </a:p>
          <a:p>
            <a:pPr marL="796925" indent="-622300">
              <a:spcBef>
                <a:spcPct val="30000"/>
              </a:spcBef>
              <a:buFont typeface="+mj-lt"/>
              <a:buAutoNum type="arabicPeriod"/>
              <a:tabLst>
                <a:tab pos="801688" algn="l"/>
              </a:tabLst>
              <a:defRPr/>
            </a:pPr>
            <a:r>
              <a:rPr lang="en-US" sz="3000" b="1" kern="10" dirty="0" smtClean="0">
                <a:ln w="10541">
                  <a:solidFill>
                    <a:srgbClr val="7D7D7D"/>
                  </a:solidFill>
                  <a:round/>
                  <a:headEnd/>
                  <a:tailEnd/>
                </a:ln>
                <a:latin typeface="Times New Roman" pitchFamily="18" charset="0"/>
                <a:ea typeface="Gungsuh"/>
                <a:cs typeface="Times New Roman" pitchFamily="18" charset="0"/>
              </a:rPr>
              <a:t>Further </a:t>
            </a:r>
            <a:r>
              <a:rPr lang="en-US" sz="3000" b="1" kern="10" dirty="0">
                <a:ln w="10541">
                  <a:solidFill>
                    <a:srgbClr val="7D7D7D"/>
                  </a:solidFill>
                  <a:round/>
                  <a:headEnd/>
                  <a:tailEnd/>
                </a:ln>
                <a:latin typeface="Times New Roman" pitchFamily="18" charset="0"/>
                <a:ea typeface="Gungsuh"/>
                <a:cs typeface="Times New Roman" pitchFamily="18" charset="0"/>
              </a:rPr>
              <a:t>works</a:t>
            </a:r>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8"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3</a:t>
            </a:fld>
            <a:endParaRPr lang="ru-RU" dirty="0"/>
          </a:p>
        </p:txBody>
      </p:sp>
    </p:spTree>
    <p:extLst>
      <p:ext uri="{BB962C8B-B14F-4D97-AF65-F5344CB8AC3E}">
        <p14:creationId xmlns:p14="http://schemas.microsoft.com/office/powerpoint/2010/main" val="12855228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762000"/>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3" name="WordArt 98"/>
          <p:cNvSpPr>
            <a:spLocks noChangeArrowheads="1" noChangeShapeType="1" noTextEdit="1"/>
          </p:cNvSpPr>
          <p:nvPr/>
        </p:nvSpPr>
        <p:spPr bwMode="auto">
          <a:xfrm>
            <a:off x="346229" y="15240"/>
            <a:ext cx="8305800" cy="73152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and 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atom production in p-nucleus</a:t>
            </a:r>
          </a:p>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interaction at proton momentum 24 </a:t>
            </a:r>
            <a:r>
              <a:rPr lang="en-US" sz="3600" i="1" kern="10" dirty="0" err="1"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GeV</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/c and 450 </a:t>
            </a:r>
            <a:r>
              <a:rPr lang="en-US" sz="3600" i="1" kern="10" dirty="0" err="1"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GeV</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/c</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
        <p:nvSpPr>
          <p:cNvPr id="4" name="Rectangle 3"/>
          <p:cNvSpPr/>
          <p:nvPr/>
        </p:nvSpPr>
        <p:spPr>
          <a:xfrm>
            <a:off x="304800" y="1143000"/>
            <a:ext cx="8305800" cy="4778231"/>
          </a:xfrm>
          <a:prstGeom prst="rect">
            <a:avLst/>
          </a:prstGeom>
        </p:spPr>
        <p:txBody>
          <a:bodyPr wrap="square">
            <a:spAutoFit/>
          </a:bodyPr>
          <a:lstStyle/>
          <a:p>
            <a:pPr marL="342900" indent="-342900" algn="just">
              <a:lnSpc>
                <a:spcPct val="150000"/>
              </a:lnSpc>
              <a:buAutoNum type="arabicPeriod"/>
            </a:pPr>
            <a:r>
              <a:rPr lang="en-US" sz="2400" dirty="0" smtClean="0">
                <a:solidFill>
                  <a:srgbClr val="00B050"/>
                </a:solidFill>
                <a:latin typeface="Times New Roman" panose="02020603050405020304" pitchFamily="18" charset="0"/>
                <a:cs typeface="Times New Roman" panose="02020603050405020304" pitchFamily="18" charset="0"/>
              </a:rPr>
              <a:t>DIRAC </a:t>
            </a:r>
            <a:r>
              <a:rPr lang="en-US" sz="2400" dirty="0">
                <a:solidFill>
                  <a:srgbClr val="00B050"/>
                </a:solidFill>
                <a:latin typeface="Times New Roman" panose="02020603050405020304" pitchFamily="18" charset="0"/>
                <a:cs typeface="Times New Roman" panose="02020603050405020304" pitchFamily="18" charset="0"/>
              </a:rPr>
              <a:t>note (September 2015) presented simulation of the inclusive production of </a:t>
            </a:r>
            <a:r>
              <a:rPr lang="en-US" sz="2400" i="1" dirty="0">
                <a:solidFill>
                  <a:srgbClr val="00B050"/>
                </a:solidFill>
                <a:latin typeface="Times New Roman" panose="02020603050405020304" pitchFamily="18" charset="0"/>
                <a:cs typeface="Times New Roman" panose="02020603050405020304" pitchFamily="18" charset="0"/>
              </a:rPr>
              <a:t>K</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cs typeface="Times New Roman" panose="02020603050405020304" pitchFamily="18" charset="0"/>
              </a:rPr>
              <a:t>K</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cs typeface="Times New Roman" panose="02020603050405020304" pitchFamily="18" charset="0"/>
              </a:rPr>
              <a:t>π</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and </a:t>
            </a:r>
            <a:r>
              <a:rPr lang="en-US" sz="2400" i="1" dirty="0">
                <a:solidFill>
                  <a:srgbClr val="00B050"/>
                </a:solidFill>
                <a:latin typeface="Times New Roman" panose="02020603050405020304" pitchFamily="18" charset="0"/>
                <a:cs typeface="Times New Roman" panose="02020603050405020304" pitchFamily="18" charset="0"/>
              </a:rPr>
              <a:t>π</a:t>
            </a:r>
            <a:r>
              <a:rPr lang="en-US" sz="2400" i="1" baseline="30000" dirty="0">
                <a:solidFill>
                  <a:srgbClr val="00B050"/>
                </a:solidFill>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in p-nucleus interaction at 24 </a:t>
            </a:r>
            <a:r>
              <a:rPr lang="en-US" sz="2400" dirty="0" err="1">
                <a:solidFill>
                  <a:srgbClr val="00B050"/>
                </a:solidFill>
                <a:latin typeface="Times New Roman" panose="02020603050405020304" pitchFamily="18" charset="0"/>
                <a:cs typeface="Times New Roman" panose="02020603050405020304" pitchFamily="18" charset="0"/>
              </a:rPr>
              <a:t>GeV</a:t>
            </a:r>
            <a:r>
              <a:rPr lang="en-US" sz="2400" dirty="0">
                <a:solidFill>
                  <a:srgbClr val="00B050"/>
                </a:solidFill>
                <a:latin typeface="Times New Roman" panose="02020603050405020304" pitchFamily="18" charset="0"/>
                <a:cs typeface="Times New Roman" panose="02020603050405020304" pitchFamily="18" charset="0"/>
              </a:rPr>
              <a:t>/c and 450 </a:t>
            </a:r>
            <a:r>
              <a:rPr lang="en-US" sz="2400" dirty="0" err="1">
                <a:solidFill>
                  <a:srgbClr val="00B050"/>
                </a:solidFill>
                <a:latin typeface="Times New Roman" panose="02020603050405020304" pitchFamily="18" charset="0"/>
                <a:cs typeface="Times New Roman" panose="02020603050405020304" pitchFamily="18" charset="0"/>
              </a:rPr>
              <a:t>GeV</a:t>
            </a:r>
            <a:r>
              <a:rPr lang="en-US" sz="2400" dirty="0">
                <a:solidFill>
                  <a:srgbClr val="00B050"/>
                </a:solidFill>
                <a:latin typeface="Times New Roman" panose="02020603050405020304" pitchFamily="18" charset="0"/>
                <a:cs typeface="Times New Roman" panose="02020603050405020304" pitchFamily="18" charset="0"/>
              </a:rPr>
              <a:t>/c. The simulated results compared with dedicated experimental data. </a:t>
            </a:r>
          </a:p>
          <a:p>
            <a:pPr marL="342900" indent="-342900" algn="just">
              <a:lnSpc>
                <a:spcPct val="150000"/>
              </a:lnSpc>
              <a:buAutoNum type="arabicPeriod"/>
            </a:pPr>
            <a:endParaRPr lang="en-US" sz="1100" dirty="0" smtClean="0">
              <a:solidFill>
                <a:srgbClr val="00B050"/>
              </a:solidFill>
              <a:latin typeface="Times New Roman" panose="02020603050405020304" pitchFamily="18" charset="0"/>
              <a:cs typeface="Times New Roman" panose="02020603050405020304" pitchFamily="18" charset="0"/>
            </a:endParaRPr>
          </a:p>
          <a:p>
            <a:pPr marL="342900" indent="-342900" algn="just">
              <a:lnSpc>
                <a:spcPct val="150000"/>
              </a:lnSpc>
              <a:buAutoNum type="arabicPeriod"/>
            </a:pPr>
            <a:r>
              <a:rPr lang="en-US" sz="2400" dirty="0" smtClean="0">
                <a:solidFill>
                  <a:srgbClr val="00B050"/>
                </a:solidFill>
                <a:latin typeface="Times New Roman" panose="02020603050405020304" pitchFamily="18" charset="0"/>
                <a:cs typeface="Times New Roman" panose="02020603050405020304" pitchFamily="18" charset="0"/>
              </a:rPr>
              <a:t>The </a:t>
            </a:r>
            <a:r>
              <a:rPr lang="en-US" sz="2400" dirty="0">
                <a:solidFill>
                  <a:srgbClr val="00B050"/>
                </a:solidFill>
                <a:latin typeface="Times New Roman" panose="02020603050405020304" pitchFamily="18" charset="0"/>
                <a:cs typeface="Times New Roman" panose="02020603050405020304" pitchFamily="18" charset="0"/>
              </a:rPr>
              <a:t>yields of </a:t>
            </a:r>
            <a:r>
              <a:rPr lang="en-US" sz="2400" i="1" dirty="0">
                <a:solidFill>
                  <a:srgbClr val="00B050"/>
                </a:solidFill>
                <a:latin typeface="Times New Roman" panose="02020603050405020304" pitchFamily="18" charset="0"/>
                <a:cs typeface="Times New Roman" panose="02020603050405020304" pitchFamily="18" charset="0"/>
              </a:rPr>
              <a:t>K</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i="1" dirty="0">
                <a:solidFill>
                  <a:srgbClr val="00B050"/>
                </a:solidFill>
                <a:latin typeface="Times New Roman" panose="02020603050405020304" pitchFamily="18" charset="0"/>
                <a:cs typeface="Times New Roman" panose="02020603050405020304" pitchFamily="18" charset="0"/>
              </a:rPr>
              <a:t>π</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a:solidFill>
                  <a:srgbClr val="00B050"/>
                </a:solidFill>
                <a:latin typeface="Times New Roman" panose="02020603050405020304" pitchFamily="18" charset="0"/>
                <a:cs typeface="Times New Roman" panose="02020603050405020304" pitchFamily="18" charset="0"/>
              </a:rPr>
              <a:t>K</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i="1" dirty="0">
                <a:solidFill>
                  <a:srgbClr val="00B050"/>
                </a:solidFill>
                <a:latin typeface="Times New Roman" panose="02020603050405020304" pitchFamily="18" charset="0"/>
                <a:cs typeface="Times New Roman" panose="02020603050405020304" pitchFamily="18" charset="0"/>
              </a:rPr>
              <a:t>π</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and </a:t>
            </a:r>
            <a:r>
              <a:rPr lang="en-US" sz="2400" i="1" dirty="0">
                <a:solidFill>
                  <a:srgbClr val="00B050"/>
                </a:solidFill>
                <a:latin typeface="Times New Roman" panose="02020603050405020304" pitchFamily="18" charset="0"/>
                <a:cs typeface="Times New Roman" panose="02020603050405020304" pitchFamily="18" charset="0"/>
              </a:rPr>
              <a:t>π</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i="1" dirty="0">
                <a:solidFill>
                  <a:srgbClr val="00B050"/>
                </a:solidFill>
                <a:latin typeface="Times New Roman" panose="02020603050405020304" pitchFamily="18" charset="0"/>
                <a:cs typeface="Times New Roman" panose="02020603050405020304" pitchFamily="18" charset="0"/>
              </a:rPr>
              <a:t>π</a:t>
            </a:r>
            <a:r>
              <a:rPr lang="en-US" sz="2400" i="1" baseline="30000"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atoms in p-nucleus interaction at     proton momenta 24 </a:t>
            </a:r>
            <a:r>
              <a:rPr lang="en-US" sz="2400" dirty="0" err="1">
                <a:solidFill>
                  <a:srgbClr val="00B050"/>
                </a:solidFill>
                <a:latin typeface="Times New Roman" panose="02020603050405020304" pitchFamily="18" charset="0"/>
                <a:cs typeface="Times New Roman" panose="02020603050405020304" pitchFamily="18" charset="0"/>
              </a:rPr>
              <a:t>GeV</a:t>
            </a:r>
            <a:r>
              <a:rPr lang="en-US" sz="2400" dirty="0">
                <a:solidFill>
                  <a:srgbClr val="00B050"/>
                </a:solidFill>
                <a:latin typeface="Times New Roman" panose="02020603050405020304" pitchFamily="18" charset="0"/>
                <a:cs typeface="Times New Roman" panose="02020603050405020304" pitchFamily="18" charset="0"/>
              </a:rPr>
              <a:t>/c and 450 </a:t>
            </a:r>
            <a:r>
              <a:rPr lang="en-US" sz="2400" dirty="0" err="1">
                <a:solidFill>
                  <a:srgbClr val="00B050"/>
                </a:solidFill>
                <a:latin typeface="Times New Roman" panose="02020603050405020304" pitchFamily="18" charset="0"/>
                <a:cs typeface="Times New Roman" panose="02020603050405020304" pitchFamily="18" charset="0"/>
              </a:rPr>
              <a:t>GeV</a:t>
            </a:r>
            <a:r>
              <a:rPr lang="en-US" sz="2400" dirty="0">
                <a:solidFill>
                  <a:srgbClr val="00B050"/>
                </a:solidFill>
                <a:latin typeface="Times New Roman" panose="02020603050405020304" pitchFamily="18" charset="0"/>
                <a:cs typeface="Times New Roman" panose="02020603050405020304" pitchFamily="18" charset="0"/>
              </a:rPr>
              <a:t>/c are calculated. Minimum values of this yields evaluated with the errors obtained from the </a:t>
            </a:r>
            <a:r>
              <a:rPr lang="en-US" sz="2400" dirty="0" smtClean="0">
                <a:solidFill>
                  <a:srgbClr val="00B050"/>
                </a:solidFill>
                <a:latin typeface="Times New Roman" panose="02020603050405020304" pitchFamily="18" charset="0"/>
                <a:cs typeface="Times New Roman" panose="02020603050405020304" pitchFamily="18" charset="0"/>
              </a:rPr>
              <a:t>experiments.</a:t>
            </a:r>
            <a:endParaRPr lang="en-US" sz="2400" dirty="0">
              <a:latin typeface="Times New Roman" panose="02020603050405020304" pitchFamily="18" charset="0"/>
              <a:cs typeface="Times New Roman" panose="02020603050405020304" pitchFamily="18" charset="0"/>
            </a:endParaRPr>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6"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30</a:t>
            </a:fld>
            <a:endParaRPr lang="ru-RU" dirty="0"/>
          </a:p>
        </p:txBody>
      </p:sp>
    </p:spTree>
    <p:extLst>
      <p:ext uri="{BB962C8B-B14F-4D97-AF65-F5344CB8AC3E}">
        <p14:creationId xmlns:p14="http://schemas.microsoft.com/office/powerpoint/2010/main" val="1419902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1029"/>
          <p:cNvGraphicFramePr>
            <a:graphicFrameLocks noChangeAspect="1"/>
          </p:cNvGraphicFramePr>
          <p:nvPr>
            <p:extLst>
              <p:ext uri="{D42A27DB-BD31-4B8C-83A1-F6EECF244321}">
                <p14:modId xmlns:p14="http://schemas.microsoft.com/office/powerpoint/2010/main" val="2213839809"/>
              </p:ext>
            </p:extLst>
          </p:nvPr>
        </p:nvGraphicFramePr>
        <p:xfrm>
          <a:off x="457200" y="990600"/>
          <a:ext cx="8229600" cy="1017588"/>
        </p:xfrm>
        <a:graphic>
          <a:graphicData uri="http://schemas.openxmlformats.org/presentationml/2006/ole">
            <mc:AlternateContent xmlns:mc="http://schemas.openxmlformats.org/markup-compatibility/2006">
              <mc:Choice xmlns:v="urn:schemas-microsoft-com:vml" Requires="v">
                <p:oleObj spid="_x0000_s182411" name="Equation" r:id="rId3" imgW="4419600" imgH="508000" progId="Equation.3">
                  <p:embed/>
                </p:oleObj>
              </mc:Choice>
              <mc:Fallback>
                <p:oleObj name="Equation" r:id="rId3" imgW="4419600" imgH="508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8229600" cy="1017588"/>
                      </a:xfrm>
                      <a:prstGeom prst="rect">
                        <a:avLst/>
                      </a:prstGeom>
                      <a:solidFill>
                        <a:srgbClr val="CAFE7E"/>
                      </a:solidFill>
                      <a:ln w="9525">
                        <a:solidFill>
                          <a:srgbClr val="62E10B"/>
                        </a:solidFill>
                        <a:miter lim="800000"/>
                        <a:headEnd/>
                        <a:tailEnd/>
                      </a:ln>
                      <a:effectLst/>
                      <a:extLst/>
                    </p:spPr>
                  </p:pic>
                </p:oleObj>
              </mc:Fallback>
            </mc:AlternateContent>
          </a:graphicData>
        </a:graphic>
      </p:graphicFrame>
      <p:graphicFrame>
        <p:nvGraphicFramePr>
          <p:cNvPr id="36867" name="Object 1030"/>
          <p:cNvGraphicFramePr>
            <a:graphicFrameLocks noChangeAspect="1"/>
          </p:cNvGraphicFramePr>
          <p:nvPr/>
        </p:nvGraphicFramePr>
        <p:xfrm>
          <a:off x="468313" y="2249488"/>
          <a:ext cx="1652587" cy="461962"/>
        </p:xfrm>
        <a:graphic>
          <a:graphicData uri="http://schemas.openxmlformats.org/presentationml/2006/ole">
            <mc:AlternateContent xmlns:mc="http://schemas.openxmlformats.org/markup-compatibility/2006">
              <mc:Choice xmlns:v="urn:schemas-microsoft-com:vml" Requires="v">
                <p:oleObj spid="_x0000_s182412" name="Equation" r:id="rId5" imgW="863225" imgH="241195" progId="Equation.3">
                  <p:embed/>
                </p:oleObj>
              </mc:Choice>
              <mc:Fallback>
                <p:oleObj name="Equation" r:id="rId5" imgW="863225"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249488"/>
                        <a:ext cx="1652587" cy="461962"/>
                      </a:xfrm>
                      <a:prstGeom prst="rect">
                        <a:avLst/>
                      </a:prstGeom>
                      <a:solidFill>
                        <a:srgbClr val="DDFFDD"/>
                      </a:solidFill>
                      <a:ln w="9525">
                        <a:solidFill>
                          <a:srgbClr val="20E00C"/>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6868" name="Object 1031"/>
          <p:cNvGraphicFramePr>
            <a:graphicFrameLocks noChangeAspect="1"/>
          </p:cNvGraphicFramePr>
          <p:nvPr/>
        </p:nvGraphicFramePr>
        <p:xfrm>
          <a:off x="457200" y="3048000"/>
          <a:ext cx="7696200" cy="793750"/>
        </p:xfrm>
        <a:graphic>
          <a:graphicData uri="http://schemas.openxmlformats.org/presentationml/2006/ole">
            <mc:AlternateContent xmlns:mc="http://schemas.openxmlformats.org/markup-compatibility/2006">
              <mc:Choice xmlns:v="urn:schemas-microsoft-com:vml" Requires="v">
                <p:oleObj spid="_x0000_s182413" name="Equation" r:id="rId7" imgW="4191000" imgH="431800" progId="Equation.3">
                  <p:embed/>
                </p:oleObj>
              </mc:Choice>
              <mc:Fallback>
                <p:oleObj name="Equation" r:id="rId7" imgW="41910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048000"/>
                        <a:ext cx="7696200" cy="793750"/>
                      </a:xfrm>
                      <a:prstGeom prst="rect">
                        <a:avLst/>
                      </a:prstGeom>
                      <a:solidFill>
                        <a:srgbClr val="DDFFDD"/>
                      </a:solidFill>
                      <a:ln w="9525">
                        <a:solidFill>
                          <a:srgbClr val="20E00C"/>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6869" name="Object 1032"/>
          <p:cNvGraphicFramePr>
            <a:graphicFrameLocks noChangeAspect="1"/>
          </p:cNvGraphicFramePr>
          <p:nvPr/>
        </p:nvGraphicFramePr>
        <p:xfrm>
          <a:off x="457200" y="4191000"/>
          <a:ext cx="3733800" cy="1168400"/>
        </p:xfrm>
        <a:graphic>
          <a:graphicData uri="http://schemas.openxmlformats.org/presentationml/2006/ole">
            <mc:AlternateContent xmlns:mc="http://schemas.openxmlformats.org/markup-compatibility/2006">
              <mc:Choice xmlns:v="urn:schemas-microsoft-com:vml" Requires="v">
                <p:oleObj spid="_x0000_s182414" name="Equation" r:id="rId9" imgW="2108200" imgH="660400" progId="Equation.3">
                  <p:embed/>
                </p:oleObj>
              </mc:Choice>
              <mc:Fallback>
                <p:oleObj name="Equation" r:id="rId9" imgW="2108200" imgH="660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191000"/>
                        <a:ext cx="3733800" cy="1168400"/>
                      </a:xfrm>
                      <a:prstGeom prst="rect">
                        <a:avLst/>
                      </a:prstGeom>
                      <a:solidFill>
                        <a:srgbClr val="DDFFDD"/>
                      </a:solidFill>
                      <a:ln w="9525">
                        <a:solidFill>
                          <a:srgbClr val="20E00C"/>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6870" name="Object 1033"/>
          <p:cNvGraphicFramePr>
            <a:graphicFrameLocks noChangeAspect="1"/>
          </p:cNvGraphicFramePr>
          <p:nvPr/>
        </p:nvGraphicFramePr>
        <p:xfrm>
          <a:off x="457200" y="5715000"/>
          <a:ext cx="4495800" cy="401638"/>
        </p:xfrm>
        <a:graphic>
          <a:graphicData uri="http://schemas.openxmlformats.org/presentationml/2006/ole">
            <mc:AlternateContent xmlns:mc="http://schemas.openxmlformats.org/markup-compatibility/2006">
              <mc:Choice xmlns:v="urn:schemas-microsoft-com:vml" Requires="v">
                <p:oleObj spid="_x0000_s182415" name="Equation" r:id="rId11" imgW="2273300" imgH="203200" progId="Equation.3">
                  <p:embed/>
                </p:oleObj>
              </mc:Choice>
              <mc:Fallback>
                <p:oleObj name="Equation" r:id="rId11" imgW="2273300" imgH="203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715000"/>
                        <a:ext cx="4495800" cy="401638"/>
                      </a:xfrm>
                      <a:prstGeom prst="rect">
                        <a:avLst/>
                      </a:prstGeom>
                      <a:solidFill>
                        <a:srgbClr val="DDFFDD"/>
                      </a:solidFill>
                      <a:ln w="9525">
                        <a:solidFill>
                          <a:srgbClr val="20E00C"/>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898" name="Line 1034"/>
          <p:cNvSpPr>
            <a:spLocks noChangeShapeType="1"/>
          </p:cNvSpPr>
          <p:nvPr/>
        </p:nvSpPr>
        <p:spPr bwMode="auto">
          <a:xfrm>
            <a:off x="5562600" y="4876800"/>
            <a:ext cx="990600" cy="0"/>
          </a:xfrm>
          <a:prstGeom prst="line">
            <a:avLst/>
          </a:prstGeom>
          <a:noFill/>
          <a:ln w="28575">
            <a:solidFill>
              <a:srgbClr val="066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7899" name="Line 1035"/>
          <p:cNvSpPr>
            <a:spLocks noChangeShapeType="1"/>
          </p:cNvSpPr>
          <p:nvPr/>
        </p:nvSpPr>
        <p:spPr bwMode="auto">
          <a:xfrm flipV="1">
            <a:off x="6553200" y="4648200"/>
            <a:ext cx="685800" cy="2286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7900" name="Line 1036"/>
          <p:cNvSpPr>
            <a:spLocks noChangeShapeType="1"/>
          </p:cNvSpPr>
          <p:nvPr/>
        </p:nvSpPr>
        <p:spPr bwMode="auto">
          <a:xfrm>
            <a:off x="6553200" y="4876800"/>
            <a:ext cx="685800" cy="2286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7901" name="Oval 1037"/>
          <p:cNvSpPr>
            <a:spLocks noChangeArrowheads="1"/>
          </p:cNvSpPr>
          <p:nvPr/>
        </p:nvSpPr>
        <p:spPr bwMode="auto">
          <a:xfrm>
            <a:off x="6477000" y="4760913"/>
            <a:ext cx="228600" cy="228600"/>
          </a:xfrm>
          <a:prstGeom prst="ellipse">
            <a:avLst/>
          </a:prstGeom>
          <a:solidFill>
            <a:srgbClr val="B5F165"/>
          </a:solidFill>
          <a:ln w="9525">
            <a:solidFill>
              <a:srgbClr val="107E0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7902" name="Line 1038"/>
          <p:cNvSpPr>
            <a:spLocks noChangeShapeType="1"/>
          </p:cNvSpPr>
          <p:nvPr/>
        </p:nvSpPr>
        <p:spPr bwMode="auto">
          <a:xfrm flipV="1">
            <a:off x="7239000" y="4648200"/>
            <a:ext cx="914400" cy="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7903" name="Line 1039"/>
          <p:cNvSpPr>
            <a:spLocks noChangeShapeType="1"/>
          </p:cNvSpPr>
          <p:nvPr/>
        </p:nvSpPr>
        <p:spPr bwMode="auto">
          <a:xfrm flipV="1">
            <a:off x="7239000" y="5105400"/>
            <a:ext cx="914400" cy="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37904" name="Freeform 1040"/>
          <p:cNvSpPr>
            <a:spLocks/>
          </p:cNvSpPr>
          <p:nvPr/>
        </p:nvSpPr>
        <p:spPr bwMode="auto">
          <a:xfrm>
            <a:off x="6781800" y="4800600"/>
            <a:ext cx="76200" cy="152400"/>
          </a:xfrm>
          <a:custGeom>
            <a:avLst/>
            <a:gdLst>
              <a:gd name="T0" fmla="*/ 0 w 48"/>
              <a:gd name="T1" fmla="*/ 0 h 96"/>
              <a:gd name="T2" fmla="*/ 76200 w 48"/>
              <a:gd name="T3" fmla="*/ 76200 h 96"/>
              <a:gd name="T4" fmla="*/ 0 w 48"/>
              <a:gd name="T5" fmla="*/ 76200 h 96"/>
              <a:gd name="T6" fmla="*/ 76200 w 48"/>
              <a:gd name="T7" fmla="*/ 15240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0" y="0"/>
                </a:moveTo>
                <a:cubicBezTo>
                  <a:pt x="24" y="20"/>
                  <a:pt x="48" y="40"/>
                  <a:pt x="48" y="48"/>
                </a:cubicBezTo>
                <a:cubicBezTo>
                  <a:pt x="48" y="56"/>
                  <a:pt x="0" y="40"/>
                  <a:pt x="0" y="48"/>
                </a:cubicBezTo>
                <a:cubicBezTo>
                  <a:pt x="0" y="56"/>
                  <a:pt x="40" y="88"/>
                  <a:pt x="48" y="96"/>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7905" name="Freeform 1041"/>
          <p:cNvSpPr>
            <a:spLocks/>
          </p:cNvSpPr>
          <p:nvPr/>
        </p:nvSpPr>
        <p:spPr bwMode="auto">
          <a:xfrm>
            <a:off x="6934200" y="4724400"/>
            <a:ext cx="76200" cy="304800"/>
          </a:xfrm>
          <a:custGeom>
            <a:avLst/>
            <a:gdLst>
              <a:gd name="T0" fmla="*/ 76200 w 48"/>
              <a:gd name="T1" fmla="*/ 0 h 192"/>
              <a:gd name="T2" fmla="*/ 0 w 48"/>
              <a:gd name="T3" fmla="*/ 76200 h 192"/>
              <a:gd name="T4" fmla="*/ 76200 w 48"/>
              <a:gd name="T5" fmla="*/ 152400 h 192"/>
              <a:gd name="T6" fmla="*/ 0 w 48"/>
              <a:gd name="T7" fmla="*/ 228600 h 192"/>
              <a:gd name="T8" fmla="*/ 76200 w 48"/>
              <a:gd name="T9" fmla="*/ 30480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48" y="0"/>
                </a:moveTo>
                <a:cubicBezTo>
                  <a:pt x="24" y="16"/>
                  <a:pt x="0" y="32"/>
                  <a:pt x="0" y="48"/>
                </a:cubicBezTo>
                <a:cubicBezTo>
                  <a:pt x="0" y="64"/>
                  <a:pt x="48" y="80"/>
                  <a:pt x="48" y="96"/>
                </a:cubicBezTo>
                <a:cubicBezTo>
                  <a:pt x="48" y="112"/>
                  <a:pt x="0" y="128"/>
                  <a:pt x="0" y="144"/>
                </a:cubicBezTo>
                <a:cubicBezTo>
                  <a:pt x="0" y="160"/>
                  <a:pt x="40" y="184"/>
                  <a:pt x="48" y="192"/>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7906" name="Freeform 1042"/>
          <p:cNvSpPr>
            <a:spLocks/>
          </p:cNvSpPr>
          <p:nvPr/>
        </p:nvSpPr>
        <p:spPr bwMode="auto">
          <a:xfrm>
            <a:off x="7467600" y="4648200"/>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7907" name="Freeform 1043"/>
          <p:cNvSpPr>
            <a:spLocks/>
          </p:cNvSpPr>
          <p:nvPr/>
        </p:nvSpPr>
        <p:spPr bwMode="auto">
          <a:xfrm>
            <a:off x="7696200" y="4648200"/>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7908" name="Freeform 1044"/>
          <p:cNvSpPr>
            <a:spLocks/>
          </p:cNvSpPr>
          <p:nvPr/>
        </p:nvSpPr>
        <p:spPr bwMode="auto">
          <a:xfrm>
            <a:off x="7924800" y="4648200"/>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aphicFrame>
        <p:nvGraphicFramePr>
          <p:cNvPr id="36882" name="Object 1046"/>
          <p:cNvGraphicFramePr>
            <a:graphicFrameLocks noChangeAspect="1"/>
          </p:cNvGraphicFramePr>
          <p:nvPr/>
        </p:nvGraphicFramePr>
        <p:xfrm>
          <a:off x="5638800" y="4356100"/>
          <a:ext cx="381000" cy="381000"/>
        </p:xfrm>
        <a:graphic>
          <a:graphicData uri="http://schemas.openxmlformats.org/presentationml/2006/ole">
            <mc:AlternateContent xmlns:mc="http://schemas.openxmlformats.org/markup-compatibility/2006">
              <mc:Choice xmlns:v="urn:schemas-microsoft-com:vml" Requires="v">
                <p:oleObj spid="_x0000_s182416" name="Equation" r:id="rId13" imgW="164885" imgH="164885" progId="Equation.3">
                  <p:embed/>
                </p:oleObj>
              </mc:Choice>
              <mc:Fallback>
                <p:oleObj name="Equation" r:id="rId13" imgW="164885" imgH="16488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43561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6883" name="Object 1047"/>
          <p:cNvGraphicFramePr>
            <a:graphicFrameLocks noChangeAspect="1"/>
          </p:cNvGraphicFramePr>
          <p:nvPr/>
        </p:nvGraphicFramePr>
        <p:xfrm>
          <a:off x="7848600" y="4191000"/>
          <a:ext cx="333375" cy="355600"/>
        </p:xfrm>
        <a:graphic>
          <a:graphicData uri="http://schemas.openxmlformats.org/presentationml/2006/ole">
            <mc:AlternateContent xmlns:mc="http://schemas.openxmlformats.org/markup-compatibility/2006">
              <mc:Choice xmlns:v="urn:schemas-microsoft-com:vml" Requires="v">
                <p:oleObj spid="_x0000_s182417" name="Equation" r:id="rId15" imgW="190417" imgH="203112" progId="Equation.3">
                  <p:embed/>
                </p:oleObj>
              </mc:Choice>
              <mc:Fallback>
                <p:oleObj name="Equation" r:id="rId15" imgW="190417" imgH="20311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48600" y="4191000"/>
                        <a:ext cx="333375"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6884" name="Object 1048"/>
          <p:cNvGraphicFramePr>
            <a:graphicFrameLocks noChangeAspect="1"/>
          </p:cNvGraphicFramePr>
          <p:nvPr/>
        </p:nvGraphicFramePr>
        <p:xfrm>
          <a:off x="7772400" y="5181600"/>
          <a:ext cx="381000" cy="381000"/>
        </p:xfrm>
        <a:graphic>
          <a:graphicData uri="http://schemas.openxmlformats.org/presentationml/2006/ole">
            <mc:AlternateContent xmlns:mc="http://schemas.openxmlformats.org/markup-compatibility/2006">
              <mc:Choice xmlns:v="urn:schemas-microsoft-com:vml" Requires="v">
                <p:oleObj spid="_x0000_s182418" name="Equation" r:id="rId17" imgW="203024" imgH="203024" progId="Equation.3">
                  <p:embed/>
                </p:oleObj>
              </mc:Choice>
              <mc:Fallback>
                <p:oleObj name="Equation" r:id="rId17" imgW="203024" imgH="203024"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72400" y="51816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2"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23"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31</a:t>
            </a:fld>
            <a:endParaRPr lang="ru-RU" dirty="0"/>
          </a:p>
        </p:txBody>
      </p:sp>
      <p:sp>
        <p:nvSpPr>
          <p:cNvPr id="2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7"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28" name="Rectangle 13"/>
          <p:cNvSpPr>
            <a:spLocks noChangeArrowheads="1"/>
          </p:cNvSpPr>
          <p:nvPr/>
        </p:nvSpPr>
        <p:spPr bwMode="auto">
          <a:xfrm>
            <a:off x="-9525" y="0"/>
            <a:ext cx="91535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29" name="WordArt 98"/>
          <p:cNvSpPr>
            <a:spLocks noChangeArrowheads="1" noChangeShapeType="1" noTextEdit="1"/>
          </p:cNvSpPr>
          <p:nvPr/>
        </p:nvSpPr>
        <p:spPr bwMode="auto">
          <a:xfrm>
            <a:off x="2133600" y="81756"/>
            <a:ext cx="4686300" cy="457200"/>
          </a:xfrm>
          <a:prstGeom prst="rect">
            <a:avLst/>
          </a:prstGeom>
        </p:spPr>
        <p:txBody>
          <a:bodyPr wrap="none" fromWordArt="1">
            <a:prstTxWarp prst="textPlain">
              <a:avLst>
                <a:gd name="adj" fmla="val 50000"/>
              </a:avLst>
            </a:prstTxWarp>
          </a:bodyPr>
          <a:lstStyle/>
          <a:p>
            <a:pPr algn="ctr">
              <a:defRPr/>
            </a:pP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and </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 atom production</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789386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19160173"/>
              </p:ext>
            </p:extLst>
          </p:nvPr>
        </p:nvGraphicFramePr>
        <p:xfrm>
          <a:off x="715194" y="762000"/>
          <a:ext cx="7713611" cy="5040000"/>
        </p:xfrm>
        <a:graphic>
          <a:graphicData uri="http://schemas.openxmlformats.org/drawingml/2006/table">
            <a:tbl>
              <a:tblPr firstRow="1" firstCol="1" bandRow="1">
                <a:tableStyleId>{F5AB1C69-6EDB-4FF4-983F-18BD219EF322}</a:tableStyleId>
              </a:tblPr>
              <a:tblGrid>
                <a:gridCol w="1321797"/>
                <a:gridCol w="1536849"/>
                <a:gridCol w="86036"/>
                <a:gridCol w="1615733"/>
                <a:gridCol w="1610143"/>
                <a:gridCol w="1543053"/>
              </a:tblGrid>
              <a:tr h="360000">
                <a:tc>
                  <a:txBody>
                    <a:bodyPr/>
                    <a:lstStyle/>
                    <a:p>
                      <a:pPr algn="ctr">
                        <a:lnSpc>
                          <a:spcPct val="107000"/>
                        </a:lnSpc>
                        <a:spcAft>
                          <a:spcPts val="0"/>
                        </a:spcAft>
                      </a:pPr>
                      <a:r>
                        <a:rPr lang="en-GB" sz="1800" dirty="0" err="1" smtClean="0">
                          <a:effectLst/>
                          <a:latin typeface="Times New Roman" pitchFamily="18" charset="0"/>
                          <a:cs typeface="Times New Roman" pitchFamily="18" charset="0"/>
                        </a:rPr>
                        <a:t>θ</a:t>
                      </a:r>
                      <a:r>
                        <a:rPr lang="en-GB" sz="1800" baseline="-25000" dirty="0" err="1" smtClean="0">
                          <a:effectLst/>
                          <a:latin typeface="Times New Roman" pitchFamily="18" charset="0"/>
                          <a:cs typeface="Times New Roman" pitchFamily="18" charset="0"/>
                        </a:rPr>
                        <a:t>lab</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gridSpan="2">
                  <a:txBody>
                    <a:bodyPr/>
                    <a:lstStyle/>
                    <a:p>
                      <a:pPr algn="ctr">
                        <a:lnSpc>
                          <a:spcPct val="107000"/>
                        </a:lnSpc>
                        <a:spcAft>
                          <a:spcPts val="0"/>
                        </a:spcAft>
                      </a:pPr>
                      <a:r>
                        <a:rPr lang="en-GB" sz="1800" dirty="0">
                          <a:effectLst/>
                          <a:latin typeface="Times New Roman" pitchFamily="18" charset="0"/>
                          <a:cs typeface="Times New Roman" pitchFamily="18" charset="0"/>
                        </a:rPr>
                        <a:t>5.7</a:t>
                      </a:r>
                      <a:r>
                        <a:rPr lang="en-GB" sz="1800" dirty="0">
                          <a:effectLst/>
                          <a:latin typeface="Times New Roman" pitchFamily="18" charset="0"/>
                          <a:cs typeface="Times New Roman" pitchFamily="18" charset="0"/>
                          <a:sym typeface="Symbol" panose="05050102010706020507" pitchFamily="18" charset="2"/>
                        </a:rPr>
                        <a:t></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hMerge="1">
                  <a:txBody>
                    <a:bodyPr/>
                    <a:lstStyle/>
                    <a:p>
                      <a:pPr algn="ct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4</a:t>
                      </a:r>
                      <a:r>
                        <a:rPr lang="en-GB" sz="1800" dirty="0">
                          <a:effectLst/>
                          <a:latin typeface="Times New Roman" pitchFamily="18" charset="0"/>
                          <a:cs typeface="Times New Roman" pitchFamily="18" charset="0"/>
                          <a:sym typeface="Symbol" panose="05050102010706020507" pitchFamily="18" charset="2"/>
                        </a:rPr>
                        <a:t></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2</a:t>
                      </a:r>
                      <a:r>
                        <a:rPr lang="en-GB" sz="1800" dirty="0">
                          <a:effectLst/>
                          <a:latin typeface="Times New Roman" pitchFamily="18" charset="0"/>
                          <a:cs typeface="Times New Roman" pitchFamily="18" charset="0"/>
                          <a:sym typeface="Symbol" panose="05050102010706020507" pitchFamily="18" charset="2"/>
                        </a:rPr>
                        <a:t></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0</a:t>
                      </a:r>
                      <a:r>
                        <a:rPr lang="en-GB" sz="1800" dirty="0">
                          <a:effectLst/>
                          <a:latin typeface="Times New Roman" pitchFamily="18" charset="0"/>
                          <a:cs typeface="Times New Roman" pitchFamily="18" charset="0"/>
                          <a:sym typeface="Symbol" panose="05050102010706020507" pitchFamily="18" charset="2"/>
                        </a:rPr>
                        <a:t></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r>
              <a:tr h="360000">
                <a:tc>
                  <a:txBody>
                    <a:bodyPr/>
                    <a:lstStyle/>
                    <a:p>
                      <a:pPr algn="ctr">
                        <a:lnSpc>
                          <a:spcPct val="107000"/>
                        </a:lnSpc>
                        <a:spcAft>
                          <a:spcPts val="0"/>
                        </a:spcAft>
                      </a:pPr>
                      <a:r>
                        <a:rPr lang="en-GB" sz="1800" dirty="0">
                          <a:effectLst/>
                          <a:latin typeface="Times New Roman" pitchFamily="18" charset="0"/>
                          <a:cs typeface="Times New Roman" pitchFamily="18" charset="0"/>
                        </a:rPr>
                        <a:t>E</a:t>
                      </a:r>
                      <a:r>
                        <a:rPr lang="en-GB" sz="1800" baseline="-25000" dirty="0">
                          <a:effectLst/>
                          <a:latin typeface="Times New Roman" pitchFamily="18" charset="0"/>
                          <a:cs typeface="Times New Roman" pitchFamily="18" charset="0"/>
                        </a:rPr>
                        <a:t>p</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gridSpan="2">
                  <a:txBody>
                    <a:bodyPr/>
                    <a:lstStyle/>
                    <a:p>
                      <a:pPr algn="ctr">
                        <a:lnSpc>
                          <a:spcPct val="107000"/>
                        </a:lnSpc>
                        <a:spcAft>
                          <a:spcPts val="0"/>
                        </a:spcAft>
                      </a:pPr>
                      <a:r>
                        <a:rPr lang="en-GB" sz="1800" dirty="0">
                          <a:effectLst/>
                          <a:latin typeface="Times New Roman" pitchFamily="18" charset="0"/>
                          <a:cs typeface="Times New Roman" pitchFamily="18" charset="0"/>
                        </a:rPr>
                        <a:t>24 GeV/c</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hMerge="1">
                  <a:txBody>
                    <a:bodyPr/>
                    <a:lstStyle/>
                    <a:p>
                      <a:pPr algn="ct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450 GeV/c</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450 GeV/c</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450 GeV</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r>
              <a:tr h="360000">
                <a:tc gridSpan="6">
                  <a:txBody>
                    <a:bodyPr/>
                    <a:lstStyle/>
                    <a:p>
                      <a:pPr algn="ctr">
                        <a:lnSpc>
                          <a:spcPct val="107000"/>
                        </a:lnSpc>
                        <a:spcAft>
                          <a:spcPts val="0"/>
                        </a:spcAft>
                      </a:pPr>
                      <a:r>
                        <a:rPr lang="en-GB" sz="1800" dirty="0">
                          <a:effectLst/>
                          <a:latin typeface="Times New Roman" pitchFamily="18" charset="0"/>
                          <a:cs typeface="Times New Roman" pitchFamily="18" charset="0"/>
                        </a:rPr>
                        <a:t>The yield of π</a:t>
                      </a:r>
                      <a:r>
                        <a:rPr lang="en-GB" sz="1800" baseline="30000" dirty="0">
                          <a:effectLst/>
                          <a:latin typeface="Times New Roman" pitchFamily="18" charset="0"/>
                          <a:cs typeface="Times New Roman" pitchFamily="18" charset="0"/>
                        </a:rPr>
                        <a:t>+</a:t>
                      </a:r>
                      <a:r>
                        <a:rPr lang="en-GB" sz="1800" dirty="0">
                          <a:effectLst/>
                          <a:latin typeface="Times New Roman" pitchFamily="18" charset="0"/>
                          <a:cs typeface="Times New Roman" pitchFamily="18" charset="0"/>
                        </a:rPr>
                        <a:t>π</a:t>
                      </a:r>
                      <a:r>
                        <a:rPr lang="en-GB" sz="1800" baseline="30000" dirty="0">
                          <a:effectLst/>
                          <a:latin typeface="Times New Roman" pitchFamily="18" charset="0"/>
                          <a:cs typeface="Times New Roman" pitchFamily="18" charset="0"/>
                        </a:rPr>
                        <a:t>−</a:t>
                      </a:r>
                      <a:r>
                        <a:rPr lang="en-GB" sz="1800" dirty="0">
                          <a:effectLst/>
                          <a:latin typeface="Times New Roman" pitchFamily="18" charset="0"/>
                          <a:cs typeface="Times New Roman" pitchFamily="18" charset="0"/>
                        </a:rPr>
                        <a:t> atoms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60000">
                <a:tc>
                  <a:txBody>
                    <a:bodyPr/>
                    <a:lstStyle/>
                    <a:p>
                      <a:pPr algn="ctr">
                        <a:lnSpc>
                          <a:spcPct val="107000"/>
                        </a:lnSpc>
                        <a:spcAft>
                          <a:spcPts val="0"/>
                        </a:spcAft>
                      </a:pPr>
                      <a:r>
                        <a:rPr lang="en-GB" sz="1800" dirty="0">
                          <a:effectLst/>
                          <a:latin typeface="Times New Roman" pitchFamily="18" charset="0"/>
                          <a:cs typeface="Times New Roman" pitchFamily="18" charset="0"/>
                        </a:rPr>
                        <a:t>W</a:t>
                      </a:r>
                      <a:r>
                        <a:rPr lang="en-GB" sz="1800" baseline="-25000" dirty="0">
                          <a:effectLst/>
                          <a:latin typeface="Times New Roman" pitchFamily="18" charset="0"/>
                          <a:cs typeface="Times New Roman" pitchFamily="18" charset="0"/>
                        </a:rPr>
                        <a:t>A</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1.25·10</a:t>
                      </a:r>
                      <a:r>
                        <a:rPr lang="en-GB" sz="1800" baseline="30000" dirty="0">
                          <a:effectLst/>
                          <a:latin typeface="Times New Roman" pitchFamily="18" charset="0"/>
                          <a:cs typeface="Times New Roman" pitchFamily="18" charset="0"/>
                        </a:rPr>
                        <a:t>−9</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gridSpan="2">
                  <a:txBody>
                    <a:bodyPr/>
                    <a:lstStyle/>
                    <a:p>
                      <a:pPr algn="ctr">
                        <a:lnSpc>
                          <a:spcPct val="107000"/>
                        </a:lnSpc>
                        <a:spcAft>
                          <a:spcPts val="0"/>
                        </a:spcAft>
                      </a:pPr>
                      <a:r>
                        <a:rPr lang="en-GB" sz="1800" dirty="0">
                          <a:effectLst/>
                          <a:latin typeface="Times New Roman" pitchFamily="18" charset="0"/>
                          <a:cs typeface="Times New Roman" pitchFamily="18" charset="0"/>
                        </a:rPr>
                        <a:t>1.9·10</a:t>
                      </a:r>
                      <a:r>
                        <a:rPr lang="en-GB" sz="1800" baseline="30000" dirty="0">
                          <a:effectLst/>
                          <a:latin typeface="Times New Roman" pitchFamily="18" charset="0"/>
                          <a:cs typeface="Times New Roman" pitchFamily="18" charset="0"/>
                        </a:rPr>
                        <a:t>−8</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hMerge="1">
                  <a:txBody>
                    <a:bodyPr/>
                    <a:lstStyle/>
                    <a:p>
                      <a:endParaRPr lang="en-GB"/>
                    </a:p>
                  </a:txBody>
                  <a:tcPr/>
                </a:tc>
                <a:tc>
                  <a:txBody>
                    <a:bodyPr/>
                    <a:lstStyle/>
                    <a:p>
                      <a:pPr algn="ctr">
                        <a:lnSpc>
                          <a:spcPct val="107000"/>
                        </a:lnSpc>
                        <a:spcAft>
                          <a:spcPts val="0"/>
                        </a:spcAft>
                      </a:pPr>
                      <a:r>
                        <a:rPr lang="en-GB" sz="1800" dirty="0">
                          <a:effectLst/>
                          <a:latin typeface="Times New Roman" pitchFamily="18" charset="0"/>
                          <a:cs typeface="Times New Roman" pitchFamily="18" charset="0"/>
                        </a:rPr>
                        <a:t>3.5·10</a:t>
                      </a:r>
                      <a:r>
                        <a:rPr lang="en-GB" sz="1800" baseline="30000" dirty="0">
                          <a:effectLst/>
                          <a:latin typeface="Times New Roman" pitchFamily="18" charset="0"/>
                          <a:cs typeface="Times New Roman" pitchFamily="18" charset="0"/>
                        </a:rPr>
                        <a:t>−8</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4.5·10</a:t>
                      </a:r>
                      <a:r>
                        <a:rPr lang="en-GB" sz="1800" baseline="30000" dirty="0">
                          <a:effectLst/>
                          <a:latin typeface="Times New Roman" pitchFamily="18" charset="0"/>
                          <a:cs typeface="Times New Roman" pitchFamily="18" charset="0"/>
                        </a:rPr>
                        <a:t>−8</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r>
              <a:tr h="360000">
                <a:tc>
                  <a:txBody>
                    <a:bodyPr/>
                    <a:lstStyle/>
                    <a:p>
                      <a:pPr algn="ctr">
                        <a:lnSpc>
                          <a:spcPct val="107000"/>
                        </a:lnSpc>
                        <a:spcAft>
                          <a:spcPts val="0"/>
                        </a:spcAft>
                      </a:pPr>
                      <a:r>
                        <a:rPr lang="en-GB" sz="1800" dirty="0">
                          <a:effectLst/>
                          <a:latin typeface="Times New Roman" pitchFamily="18" charset="0"/>
                          <a:cs typeface="Times New Roman" pitchFamily="18" charset="0"/>
                        </a:rPr>
                        <a:t>W</a:t>
                      </a:r>
                      <a:r>
                        <a:rPr lang="en-GB" sz="1800" baseline="-25000" dirty="0">
                          <a:effectLst/>
                          <a:latin typeface="Times New Roman" pitchFamily="18" charset="0"/>
                          <a:cs typeface="Times New Roman" pitchFamily="18" charset="0"/>
                        </a:rPr>
                        <a:t>A</a:t>
                      </a:r>
                      <a:r>
                        <a:rPr lang="en-GB" sz="1800" baseline="30000" dirty="0">
                          <a:effectLst/>
                          <a:latin typeface="Times New Roman" pitchFamily="18" charset="0"/>
                          <a:cs typeface="Times New Roman" pitchFamily="18" charset="0"/>
                        </a:rPr>
                        <a:t>N</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1</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gridSpan="2">
                  <a:txBody>
                    <a:bodyPr/>
                    <a:lstStyle/>
                    <a:p>
                      <a:pPr algn="ctr">
                        <a:lnSpc>
                          <a:spcPct val="107000"/>
                        </a:lnSpc>
                        <a:spcAft>
                          <a:spcPts val="0"/>
                        </a:spcAft>
                      </a:pPr>
                      <a:r>
                        <a:rPr lang="en-GB" sz="1800" dirty="0" smtClean="0">
                          <a:effectLst/>
                          <a:latin typeface="Times New Roman" pitchFamily="18" charset="0"/>
                          <a:cs typeface="Times New Roman" pitchFamily="18" charset="0"/>
                        </a:rPr>
                        <a:t>15 (</a:t>
                      </a:r>
                      <a:r>
                        <a:rPr lang="en-GB" sz="1800" dirty="0">
                          <a:effectLst/>
                          <a:latin typeface="Times New Roman" pitchFamily="18" charset="0"/>
                          <a:cs typeface="Times New Roman" pitchFamily="18" charset="0"/>
                        </a:rPr>
                        <a:t>9.7±1.5)</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hMerge="1">
                  <a:txBody>
                    <a:bodyPr/>
                    <a:lstStyle/>
                    <a:p>
                      <a:endParaRPr lang="en-GB"/>
                    </a:p>
                  </a:txBody>
                  <a:tcPr/>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28 (</a:t>
                      </a:r>
                      <a:r>
                        <a:rPr lang="en-GB" sz="1800" dirty="0">
                          <a:effectLst/>
                          <a:latin typeface="Times New Roman" pitchFamily="18" charset="0"/>
                          <a:cs typeface="Times New Roman" pitchFamily="18" charset="0"/>
                        </a:rPr>
                        <a:t>17.5±2.8)</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36 (</a:t>
                      </a:r>
                      <a:r>
                        <a:rPr lang="en-GB" sz="1800" dirty="0">
                          <a:effectLst/>
                          <a:latin typeface="Times New Roman" pitchFamily="18" charset="0"/>
                          <a:cs typeface="Times New Roman" pitchFamily="18" charset="0"/>
                        </a:rPr>
                        <a:t>22.7±3.6)</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r>
              <a:tr h="360000">
                <a:tc>
                  <a:txBody>
                    <a:bodyPr/>
                    <a:lstStyle/>
                    <a:p>
                      <a:pPr algn="ctr">
                        <a:lnSpc>
                          <a:spcPct val="107000"/>
                        </a:lnSpc>
                        <a:spcAft>
                          <a:spcPts val="0"/>
                        </a:spcAft>
                      </a:pPr>
                      <a:r>
                        <a:rPr lang="en-GB" sz="1800" dirty="0">
                          <a:effectLst/>
                          <a:latin typeface="Times New Roman" pitchFamily="18" charset="0"/>
                          <a:cs typeface="Times New Roman" pitchFamily="18" charset="0"/>
                        </a:rPr>
                        <a:t>(W</a:t>
                      </a:r>
                      <a:r>
                        <a:rPr lang="en-GB" sz="1800" baseline="-25000" dirty="0">
                          <a:effectLst/>
                          <a:latin typeface="Times New Roman" pitchFamily="18" charset="0"/>
                          <a:cs typeface="Times New Roman" pitchFamily="18" charset="0"/>
                        </a:rPr>
                        <a:t>A</a:t>
                      </a:r>
                      <a:r>
                        <a:rPr lang="en-GB" sz="1800" dirty="0">
                          <a:effectLst/>
                          <a:latin typeface="Times New Roman" pitchFamily="18" charset="0"/>
                          <a:cs typeface="Times New Roman" pitchFamily="18" charset="0"/>
                        </a:rPr>
                        <a:t>/</a:t>
                      </a:r>
                      <a:r>
                        <a:rPr lang="en-GB" sz="1800" dirty="0" err="1">
                          <a:effectLst/>
                          <a:latin typeface="Times New Roman" pitchFamily="18" charset="0"/>
                          <a:cs typeface="Times New Roman" pitchFamily="18" charset="0"/>
                        </a:rPr>
                        <a:t>W</a:t>
                      </a:r>
                      <a:r>
                        <a:rPr lang="en-GB" sz="1800" baseline="-25000" dirty="0" err="1">
                          <a:effectLst/>
                          <a:latin typeface="Times New Roman" pitchFamily="18" charset="0"/>
                          <a:cs typeface="Times New Roman" pitchFamily="18" charset="0"/>
                        </a:rPr>
                        <a:t>ch</a:t>
                      </a:r>
                      <a:r>
                        <a:rPr lang="en-GB" sz="1800" dirty="0">
                          <a:effectLst/>
                          <a:latin typeface="Times New Roman" pitchFamily="18" charset="0"/>
                          <a:cs typeface="Times New Roman" pitchFamily="18" charset="0"/>
                        </a:rPr>
                        <a:t>)</a:t>
                      </a:r>
                      <a:r>
                        <a:rPr lang="en-GB" sz="1800" baseline="30000" dirty="0">
                          <a:effectLst/>
                          <a:latin typeface="Times New Roman" pitchFamily="18" charset="0"/>
                          <a:cs typeface="Times New Roman" pitchFamily="18" charset="0"/>
                        </a:rPr>
                        <a:t>N</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1</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gridSpan="2">
                  <a:txBody>
                    <a:bodyPr/>
                    <a:lstStyle/>
                    <a:p>
                      <a:pPr algn="ctr">
                        <a:lnSpc>
                          <a:spcPct val="107000"/>
                        </a:lnSpc>
                        <a:spcAft>
                          <a:spcPts val="0"/>
                        </a:spcAft>
                      </a:pPr>
                      <a:r>
                        <a:rPr lang="en-GB" sz="1800" dirty="0" smtClean="0">
                          <a:effectLst/>
                          <a:latin typeface="Times New Roman" pitchFamily="18" charset="0"/>
                          <a:cs typeface="Times New Roman" pitchFamily="18" charset="0"/>
                        </a:rPr>
                        <a:t>2.4 (</a:t>
                      </a:r>
                      <a:r>
                        <a:rPr lang="en-GB" sz="1800" dirty="0">
                          <a:effectLst/>
                          <a:latin typeface="Times New Roman" pitchFamily="18" charset="0"/>
                          <a:cs typeface="Times New Roman" pitchFamily="18" charset="0"/>
                        </a:rPr>
                        <a:t>1.55±0.20)</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hMerge="1">
                  <a:txBody>
                    <a:bodyPr/>
                    <a:lstStyle/>
                    <a:p>
                      <a:endParaRPr lang="en-GB"/>
                    </a:p>
                  </a:txBody>
                  <a:tcPr/>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1.2 (</a:t>
                      </a:r>
                      <a:r>
                        <a:rPr lang="en-GB" sz="1800" dirty="0">
                          <a:effectLst/>
                          <a:latin typeface="Times New Roman" pitchFamily="18" charset="0"/>
                          <a:cs typeface="Times New Roman" pitchFamily="18" charset="0"/>
                        </a:rPr>
                        <a:t>0.77±0.13)</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0.27 (</a:t>
                      </a:r>
                      <a:r>
                        <a:rPr lang="en-GB" sz="1800" dirty="0">
                          <a:effectLst/>
                          <a:latin typeface="Times New Roman" pitchFamily="18" charset="0"/>
                          <a:cs typeface="Times New Roman" pitchFamily="18" charset="0"/>
                        </a:rPr>
                        <a:t>0.17±0.03)</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r>
              <a:tr h="360000">
                <a:tc gridSpan="6">
                  <a:txBody>
                    <a:bodyPr/>
                    <a:lstStyle/>
                    <a:p>
                      <a:pPr algn="ctr">
                        <a:lnSpc>
                          <a:spcPct val="107000"/>
                        </a:lnSpc>
                        <a:spcAft>
                          <a:spcPts val="0"/>
                        </a:spcAft>
                      </a:pPr>
                      <a:r>
                        <a:rPr lang="en-GB" sz="1800" dirty="0">
                          <a:effectLst/>
                          <a:latin typeface="Times New Roman" pitchFamily="18" charset="0"/>
                          <a:cs typeface="Times New Roman" pitchFamily="18" charset="0"/>
                        </a:rPr>
                        <a:t>The yield of π</a:t>
                      </a:r>
                      <a:r>
                        <a:rPr lang="en-GB" sz="1800" baseline="30000" dirty="0">
                          <a:effectLst/>
                          <a:latin typeface="Times New Roman" pitchFamily="18" charset="0"/>
                          <a:cs typeface="Times New Roman" pitchFamily="18" charset="0"/>
                        </a:rPr>
                        <a:t>+</a:t>
                      </a:r>
                      <a:r>
                        <a:rPr lang="en-GB" sz="1800" dirty="0">
                          <a:effectLst/>
                          <a:latin typeface="Times New Roman" pitchFamily="18" charset="0"/>
                          <a:cs typeface="Times New Roman" pitchFamily="18" charset="0"/>
                        </a:rPr>
                        <a:t>K</a:t>
                      </a:r>
                      <a:r>
                        <a:rPr lang="en-GB" sz="1800" baseline="30000" dirty="0">
                          <a:effectLst/>
                          <a:latin typeface="Times New Roman" pitchFamily="18" charset="0"/>
                          <a:cs typeface="Times New Roman" pitchFamily="18" charset="0"/>
                        </a:rPr>
                        <a:t>−</a:t>
                      </a:r>
                      <a:r>
                        <a:rPr lang="en-GB" sz="1800" dirty="0">
                          <a:effectLst/>
                          <a:latin typeface="Times New Roman" pitchFamily="18" charset="0"/>
                          <a:cs typeface="Times New Roman" pitchFamily="18" charset="0"/>
                        </a:rPr>
                        <a:t> atoms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60000">
                <a:tc>
                  <a:txBody>
                    <a:bodyPr/>
                    <a:lstStyle/>
                    <a:p>
                      <a:pPr algn="ctr">
                        <a:lnSpc>
                          <a:spcPct val="107000"/>
                        </a:lnSpc>
                        <a:spcAft>
                          <a:spcPts val="0"/>
                        </a:spcAft>
                      </a:pPr>
                      <a:r>
                        <a:rPr lang="en-GB" sz="1800" dirty="0">
                          <a:effectLst/>
                          <a:latin typeface="Times New Roman" pitchFamily="18" charset="0"/>
                          <a:cs typeface="Times New Roman" pitchFamily="18" charset="0"/>
                        </a:rPr>
                        <a:t>W</a:t>
                      </a:r>
                      <a:r>
                        <a:rPr lang="en-GB" sz="1800" baseline="-25000" dirty="0">
                          <a:effectLst/>
                          <a:latin typeface="Times New Roman" pitchFamily="18" charset="0"/>
                          <a:cs typeface="Times New Roman" pitchFamily="18" charset="0"/>
                        </a:rPr>
                        <a:t>A</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1.3·10</a:t>
                      </a:r>
                      <a:r>
                        <a:rPr lang="en-GB" sz="1800" baseline="30000" dirty="0">
                          <a:effectLst/>
                          <a:latin typeface="Times New Roman" pitchFamily="18" charset="0"/>
                          <a:cs typeface="Times New Roman" pitchFamily="18" charset="0"/>
                        </a:rPr>
                        <a:t>−11</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gridSpan="2">
                  <a:txBody>
                    <a:bodyPr/>
                    <a:lstStyle/>
                    <a:p>
                      <a:pPr algn="ctr">
                        <a:lnSpc>
                          <a:spcPct val="107000"/>
                        </a:lnSpc>
                        <a:spcAft>
                          <a:spcPts val="0"/>
                        </a:spcAft>
                      </a:pPr>
                      <a:r>
                        <a:rPr lang="en-GB" sz="1800" dirty="0">
                          <a:effectLst/>
                          <a:latin typeface="Times New Roman" pitchFamily="18" charset="0"/>
                          <a:cs typeface="Times New Roman" pitchFamily="18" charset="0"/>
                        </a:rPr>
                        <a:t>8.8·10</a:t>
                      </a:r>
                      <a:r>
                        <a:rPr lang="en-GB" sz="1800" baseline="30000" dirty="0">
                          <a:effectLst/>
                          <a:latin typeface="Times New Roman" pitchFamily="18" charset="0"/>
                          <a:cs typeface="Times New Roman" pitchFamily="18" charset="0"/>
                        </a:rPr>
                        <a:t>−10</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hMerge="1">
                  <a:txBody>
                    <a:bodyPr/>
                    <a:lstStyle/>
                    <a:p>
                      <a:endParaRPr lang="en-GB"/>
                    </a:p>
                  </a:txBody>
                  <a:tcPr/>
                </a:tc>
                <a:tc>
                  <a:txBody>
                    <a:bodyPr/>
                    <a:lstStyle/>
                    <a:p>
                      <a:pPr algn="ctr">
                        <a:lnSpc>
                          <a:spcPct val="107000"/>
                        </a:lnSpc>
                        <a:spcAft>
                          <a:spcPts val="0"/>
                        </a:spcAft>
                      </a:pPr>
                      <a:r>
                        <a:rPr lang="en-GB" sz="1800" dirty="0">
                          <a:effectLst/>
                          <a:latin typeface="Times New Roman" pitchFamily="18" charset="0"/>
                          <a:cs typeface="Times New Roman" pitchFamily="18" charset="0"/>
                        </a:rPr>
                        <a:t>1.7·10</a:t>
                      </a:r>
                      <a:r>
                        <a:rPr lang="en-GB" sz="1800" baseline="30000" dirty="0">
                          <a:effectLst/>
                          <a:latin typeface="Times New Roman" pitchFamily="18" charset="0"/>
                          <a:cs typeface="Times New Roman" pitchFamily="18" charset="0"/>
                        </a:rPr>
                        <a:t>−9</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2.0·10</a:t>
                      </a:r>
                      <a:r>
                        <a:rPr lang="en-GB" sz="1800" baseline="30000" dirty="0">
                          <a:effectLst/>
                          <a:latin typeface="Times New Roman" pitchFamily="18" charset="0"/>
                          <a:cs typeface="Times New Roman" pitchFamily="18" charset="0"/>
                        </a:rPr>
                        <a:t>−9</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r>
              <a:tr h="360000">
                <a:tc>
                  <a:txBody>
                    <a:bodyPr/>
                    <a:lstStyle/>
                    <a:p>
                      <a:pPr algn="ctr">
                        <a:lnSpc>
                          <a:spcPct val="107000"/>
                        </a:lnSpc>
                        <a:spcAft>
                          <a:spcPts val="0"/>
                        </a:spcAft>
                      </a:pPr>
                      <a:r>
                        <a:rPr lang="en-GB" sz="1800" dirty="0">
                          <a:effectLst/>
                          <a:latin typeface="Times New Roman" pitchFamily="18" charset="0"/>
                          <a:cs typeface="Times New Roman" pitchFamily="18" charset="0"/>
                        </a:rPr>
                        <a:t>W</a:t>
                      </a:r>
                      <a:r>
                        <a:rPr lang="en-GB" sz="1800" baseline="-25000" dirty="0">
                          <a:effectLst/>
                          <a:latin typeface="Times New Roman" pitchFamily="18" charset="0"/>
                          <a:cs typeface="Times New Roman" pitchFamily="18" charset="0"/>
                        </a:rPr>
                        <a:t>A</a:t>
                      </a:r>
                      <a:r>
                        <a:rPr lang="en-GB" sz="1800" baseline="30000" dirty="0">
                          <a:effectLst/>
                          <a:latin typeface="Times New Roman" pitchFamily="18" charset="0"/>
                          <a:cs typeface="Times New Roman" pitchFamily="18" charset="0"/>
                        </a:rPr>
                        <a:t>N</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1</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gridSpan="2">
                  <a:txBody>
                    <a:bodyPr/>
                    <a:lstStyle/>
                    <a:p>
                      <a:pPr algn="ctr">
                        <a:lnSpc>
                          <a:spcPct val="107000"/>
                        </a:lnSpc>
                        <a:spcAft>
                          <a:spcPts val="0"/>
                        </a:spcAft>
                      </a:pPr>
                      <a:r>
                        <a:rPr lang="en-GB" sz="1800" dirty="0" smtClean="0">
                          <a:effectLst/>
                          <a:latin typeface="Times New Roman" pitchFamily="18" charset="0"/>
                          <a:cs typeface="Times New Roman" pitchFamily="18" charset="0"/>
                        </a:rPr>
                        <a:t>67 (</a:t>
                      </a:r>
                      <a:r>
                        <a:rPr lang="en-GB" sz="1800" dirty="0">
                          <a:effectLst/>
                          <a:latin typeface="Times New Roman" pitchFamily="18" charset="0"/>
                          <a:cs typeface="Times New Roman" pitchFamily="18" charset="0"/>
                        </a:rPr>
                        <a:t>45 ± 8)</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hMerge="1">
                  <a:txBody>
                    <a:bodyPr/>
                    <a:lstStyle/>
                    <a:p>
                      <a:endParaRPr lang="en-GB"/>
                    </a:p>
                  </a:txBody>
                  <a:tcPr/>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131 (</a:t>
                      </a:r>
                      <a:r>
                        <a:rPr lang="en-GB" sz="1800" dirty="0">
                          <a:effectLst/>
                          <a:latin typeface="Times New Roman" pitchFamily="18" charset="0"/>
                          <a:cs typeface="Times New Roman" pitchFamily="18" charset="0"/>
                        </a:rPr>
                        <a:t>87 ± 15)</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154 (</a:t>
                      </a:r>
                      <a:r>
                        <a:rPr lang="en-GB" sz="1800" dirty="0">
                          <a:effectLst/>
                          <a:latin typeface="Times New Roman" pitchFamily="18" charset="0"/>
                          <a:cs typeface="Times New Roman" pitchFamily="18" charset="0"/>
                        </a:rPr>
                        <a:t>104 ± 18)</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r>
              <a:tr h="360000">
                <a:tc>
                  <a:txBody>
                    <a:bodyPr/>
                    <a:lstStyle/>
                    <a:p>
                      <a:pPr algn="ctr">
                        <a:lnSpc>
                          <a:spcPct val="107000"/>
                        </a:lnSpc>
                        <a:spcAft>
                          <a:spcPts val="0"/>
                        </a:spcAft>
                      </a:pPr>
                      <a:r>
                        <a:rPr lang="en-GB" sz="1800" dirty="0">
                          <a:effectLst/>
                          <a:latin typeface="Times New Roman" pitchFamily="18" charset="0"/>
                          <a:cs typeface="Times New Roman" pitchFamily="18" charset="0"/>
                        </a:rPr>
                        <a:t>(W</a:t>
                      </a:r>
                      <a:r>
                        <a:rPr lang="en-GB" sz="1800" baseline="-25000" dirty="0">
                          <a:effectLst/>
                          <a:latin typeface="Times New Roman" pitchFamily="18" charset="0"/>
                          <a:cs typeface="Times New Roman" pitchFamily="18" charset="0"/>
                        </a:rPr>
                        <a:t>A</a:t>
                      </a:r>
                      <a:r>
                        <a:rPr lang="en-GB" sz="1800" dirty="0">
                          <a:effectLst/>
                          <a:latin typeface="Times New Roman" pitchFamily="18" charset="0"/>
                          <a:cs typeface="Times New Roman" pitchFamily="18" charset="0"/>
                        </a:rPr>
                        <a:t>/</a:t>
                      </a:r>
                      <a:r>
                        <a:rPr lang="en-GB" sz="1800" dirty="0" err="1">
                          <a:effectLst/>
                          <a:latin typeface="Times New Roman" pitchFamily="18" charset="0"/>
                          <a:cs typeface="Times New Roman" pitchFamily="18" charset="0"/>
                        </a:rPr>
                        <a:t>W</a:t>
                      </a:r>
                      <a:r>
                        <a:rPr lang="en-GB" sz="1800" baseline="-25000" dirty="0" err="1">
                          <a:effectLst/>
                          <a:latin typeface="Times New Roman" pitchFamily="18" charset="0"/>
                          <a:cs typeface="Times New Roman" pitchFamily="18" charset="0"/>
                        </a:rPr>
                        <a:t>ch</a:t>
                      </a:r>
                      <a:r>
                        <a:rPr lang="en-GB" sz="1800" dirty="0">
                          <a:effectLst/>
                          <a:latin typeface="Times New Roman" pitchFamily="18" charset="0"/>
                          <a:cs typeface="Times New Roman" pitchFamily="18" charset="0"/>
                        </a:rPr>
                        <a:t>)</a:t>
                      </a:r>
                      <a:r>
                        <a:rPr lang="en-GB" sz="1800" baseline="30000" dirty="0">
                          <a:effectLst/>
                          <a:latin typeface="Times New Roman" pitchFamily="18" charset="0"/>
                          <a:cs typeface="Times New Roman" pitchFamily="18" charset="0"/>
                        </a:rPr>
                        <a:t>N</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1</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gridSpan="2">
                  <a:txBody>
                    <a:bodyPr/>
                    <a:lstStyle/>
                    <a:p>
                      <a:pPr algn="ctr">
                        <a:lnSpc>
                          <a:spcPct val="107000"/>
                        </a:lnSpc>
                        <a:spcAft>
                          <a:spcPts val="0"/>
                        </a:spcAft>
                      </a:pPr>
                      <a:r>
                        <a:rPr lang="en-GB" sz="1800" dirty="0" smtClean="0">
                          <a:effectLst/>
                          <a:latin typeface="Times New Roman" pitchFamily="18" charset="0"/>
                          <a:cs typeface="Times New Roman" pitchFamily="18" charset="0"/>
                        </a:rPr>
                        <a:t>10.6 (</a:t>
                      </a:r>
                      <a:r>
                        <a:rPr lang="en-GB" sz="1800" dirty="0">
                          <a:effectLst/>
                          <a:latin typeface="Times New Roman" pitchFamily="18" charset="0"/>
                          <a:cs typeface="Times New Roman" pitchFamily="18" charset="0"/>
                        </a:rPr>
                        <a:t>7.0±1.0)</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hMerge="1">
                  <a:txBody>
                    <a:bodyPr/>
                    <a:lstStyle/>
                    <a:p>
                      <a:endParaRPr lang="en-GB"/>
                    </a:p>
                  </a:txBody>
                  <a:tcPr/>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5.8 (</a:t>
                      </a:r>
                      <a:r>
                        <a:rPr lang="en-GB" sz="1800" dirty="0">
                          <a:effectLst/>
                          <a:latin typeface="Times New Roman" pitchFamily="18" charset="0"/>
                          <a:cs typeface="Times New Roman" pitchFamily="18" charset="0"/>
                        </a:rPr>
                        <a:t>3.9±0.7)</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1.2 (</a:t>
                      </a:r>
                      <a:r>
                        <a:rPr lang="en-GB" sz="1800" dirty="0">
                          <a:effectLst/>
                          <a:latin typeface="Times New Roman" pitchFamily="18" charset="0"/>
                          <a:cs typeface="Times New Roman" pitchFamily="18" charset="0"/>
                        </a:rPr>
                        <a:t>0.79±0.13)</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r>
              <a:tr h="360000">
                <a:tc gridSpan="6">
                  <a:txBody>
                    <a:bodyPr/>
                    <a:lstStyle/>
                    <a:p>
                      <a:pPr algn="ctr">
                        <a:lnSpc>
                          <a:spcPct val="107000"/>
                        </a:lnSpc>
                        <a:spcAft>
                          <a:spcPts val="0"/>
                        </a:spcAft>
                      </a:pPr>
                      <a:r>
                        <a:rPr lang="en-GB" sz="1800" dirty="0">
                          <a:effectLst/>
                          <a:latin typeface="Times New Roman" pitchFamily="18" charset="0"/>
                          <a:cs typeface="Times New Roman" pitchFamily="18" charset="0"/>
                        </a:rPr>
                        <a:t>The yield of K</a:t>
                      </a:r>
                      <a:r>
                        <a:rPr lang="en-GB" sz="1800" baseline="30000" dirty="0">
                          <a:effectLst/>
                          <a:latin typeface="Times New Roman" pitchFamily="18" charset="0"/>
                          <a:cs typeface="Times New Roman" pitchFamily="18" charset="0"/>
                        </a:rPr>
                        <a:t>+</a:t>
                      </a:r>
                      <a:r>
                        <a:rPr lang="en-GB" sz="1800" dirty="0">
                          <a:effectLst/>
                          <a:latin typeface="Times New Roman" pitchFamily="18" charset="0"/>
                          <a:cs typeface="Times New Roman" pitchFamily="18" charset="0"/>
                        </a:rPr>
                        <a:t>π</a:t>
                      </a:r>
                      <a:r>
                        <a:rPr lang="en-GB" sz="1800" baseline="30000" dirty="0">
                          <a:effectLst/>
                          <a:latin typeface="Times New Roman" pitchFamily="18" charset="0"/>
                          <a:cs typeface="Times New Roman" pitchFamily="18" charset="0"/>
                        </a:rPr>
                        <a:t>−</a:t>
                      </a:r>
                      <a:r>
                        <a:rPr lang="en-GB" sz="1800" dirty="0">
                          <a:effectLst/>
                          <a:latin typeface="Times New Roman" pitchFamily="18" charset="0"/>
                          <a:cs typeface="Times New Roman" pitchFamily="18" charset="0"/>
                        </a:rPr>
                        <a:t> atoms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60000">
                <a:tc>
                  <a:txBody>
                    <a:bodyPr/>
                    <a:lstStyle/>
                    <a:p>
                      <a:pPr algn="ctr">
                        <a:lnSpc>
                          <a:spcPct val="107000"/>
                        </a:lnSpc>
                        <a:spcAft>
                          <a:spcPts val="0"/>
                        </a:spcAft>
                      </a:pPr>
                      <a:r>
                        <a:rPr lang="en-GB" sz="1800" dirty="0">
                          <a:effectLst/>
                          <a:latin typeface="Times New Roman" pitchFamily="18" charset="0"/>
                          <a:cs typeface="Times New Roman" pitchFamily="18" charset="0"/>
                        </a:rPr>
                        <a:t>W</a:t>
                      </a:r>
                      <a:r>
                        <a:rPr lang="en-GB" sz="1800" baseline="-25000" dirty="0">
                          <a:effectLst/>
                          <a:latin typeface="Times New Roman" pitchFamily="18" charset="0"/>
                          <a:cs typeface="Times New Roman" pitchFamily="18" charset="0"/>
                        </a:rPr>
                        <a:t>A</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3.1·10</a:t>
                      </a:r>
                      <a:r>
                        <a:rPr lang="en-GB" sz="1800" baseline="30000" dirty="0">
                          <a:effectLst/>
                          <a:latin typeface="Times New Roman" pitchFamily="18" charset="0"/>
                          <a:cs typeface="Times New Roman" pitchFamily="18" charset="0"/>
                        </a:rPr>
                        <a:t>−11</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gridSpan="2">
                  <a:txBody>
                    <a:bodyPr/>
                    <a:lstStyle/>
                    <a:p>
                      <a:pPr algn="ctr">
                        <a:lnSpc>
                          <a:spcPct val="107000"/>
                        </a:lnSpc>
                        <a:spcAft>
                          <a:spcPts val="0"/>
                        </a:spcAft>
                      </a:pPr>
                      <a:r>
                        <a:rPr lang="en-GB" sz="1800" dirty="0">
                          <a:effectLst/>
                          <a:latin typeface="Times New Roman" pitchFamily="18" charset="0"/>
                          <a:cs typeface="Times New Roman" pitchFamily="18" charset="0"/>
                        </a:rPr>
                        <a:t>9.7·10</a:t>
                      </a:r>
                      <a:r>
                        <a:rPr lang="en-GB" sz="1800" baseline="30000" dirty="0">
                          <a:effectLst/>
                          <a:latin typeface="Times New Roman" pitchFamily="18" charset="0"/>
                          <a:cs typeface="Times New Roman" pitchFamily="18" charset="0"/>
                        </a:rPr>
                        <a:t>−10</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hMerge="1">
                  <a:txBody>
                    <a:bodyPr/>
                    <a:lstStyle/>
                    <a:p>
                      <a:endParaRPr lang="en-GB"/>
                    </a:p>
                  </a:txBody>
                  <a:tcPr/>
                </a:tc>
                <a:tc>
                  <a:txBody>
                    <a:bodyPr/>
                    <a:lstStyle/>
                    <a:p>
                      <a:pPr algn="ctr">
                        <a:lnSpc>
                          <a:spcPct val="107000"/>
                        </a:lnSpc>
                        <a:spcAft>
                          <a:spcPts val="0"/>
                        </a:spcAft>
                      </a:pPr>
                      <a:r>
                        <a:rPr lang="en-GB" sz="1800" dirty="0">
                          <a:effectLst/>
                          <a:latin typeface="Times New Roman" pitchFamily="18" charset="0"/>
                          <a:cs typeface="Times New Roman" pitchFamily="18" charset="0"/>
                        </a:rPr>
                        <a:t>2.1·10</a:t>
                      </a:r>
                      <a:r>
                        <a:rPr lang="en-GB" sz="1800" baseline="30000" dirty="0">
                          <a:effectLst/>
                          <a:latin typeface="Times New Roman" pitchFamily="18" charset="0"/>
                          <a:cs typeface="Times New Roman" pitchFamily="18" charset="0"/>
                        </a:rPr>
                        <a:t>−9</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2.7·10</a:t>
                      </a:r>
                      <a:r>
                        <a:rPr lang="en-GB" sz="1800" baseline="30000" dirty="0">
                          <a:effectLst/>
                          <a:latin typeface="Times New Roman" pitchFamily="18" charset="0"/>
                          <a:cs typeface="Times New Roman" pitchFamily="18" charset="0"/>
                        </a:rPr>
                        <a:t>−9</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r>
              <a:tr h="360000">
                <a:tc>
                  <a:txBody>
                    <a:bodyPr/>
                    <a:lstStyle/>
                    <a:p>
                      <a:pPr algn="ctr">
                        <a:lnSpc>
                          <a:spcPct val="107000"/>
                        </a:lnSpc>
                        <a:spcAft>
                          <a:spcPts val="0"/>
                        </a:spcAft>
                      </a:pPr>
                      <a:r>
                        <a:rPr lang="en-GB" sz="1800" dirty="0">
                          <a:effectLst/>
                          <a:latin typeface="Times New Roman" pitchFamily="18" charset="0"/>
                          <a:cs typeface="Times New Roman" pitchFamily="18" charset="0"/>
                        </a:rPr>
                        <a:t>W</a:t>
                      </a:r>
                      <a:r>
                        <a:rPr lang="en-GB" sz="1800" baseline="-25000" dirty="0">
                          <a:effectLst/>
                          <a:latin typeface="Times New Roman" pitchFamily="18" charset="0"/>
                          <a:cs typeface="Times New Roman" pitchFamily="18" charset="0"/>
                        </a:rPr>
                        <a:t>A</a:t>
                      </a:r>
                      <a:r>
                        <a:rPr lang="en-GB" sz="1800" baseline="30000" dirty="0">
                          <a:effectLst/>
                          <a:latin typeface="Times New Roman" pitchFamily="18" charset="0"/>
                          <a:cs typeface="Times New Roman" pitchFamily="18" charset="0"/>
                        </a:rPr>
                        <a:t>N</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1</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gridSpan="2">
                  <a:txBody>
                    <a:bodyPr/>
                    <a:lstStyle/>
                    <a:p>
                      <a:pPr algn="ctr">
                        <a:lnSpc>
                          <a:spcPct val="107000"/>
                        </a:lnSpc>
                        <a:spcAft>
                          <a:spcPts val="0"/>
                        </a:spcAft>
                      </a:pPr>
                      <a:r>
                        <a:rPr lang="en-GB" sz="1800" dirty="0" smtClean="0">
                          <a:effectLst/>
                          <a:latin typeface="Times New Roman" pitchFamily="18" charset="0"/>
                          <a:cs typeface="Times New Roman" pitchFamily="18" charset="0"/>
                        </a:rPr>
                        <a:t>31 (</a:t>
                      </a:r>
                      <a:r>
                        <a:rPr lang="en-GB" sz="1800" dirty="0">
                          <a:effectLst/>
                          <a:latin typeface="Times New Roman" pitchFamily="18" charset="0"/>
                          <a:cs typeface="Times New Roman" pitchFamily="18" charset="0"/>
                        </a:rPr>
                        <a:t>18.6±4.1)</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hMerge="1">
                  <a:txBody>
                    <a:bodyPr/>
                    <a:lstStyle/>
                    <a:p>
                      <a:endParaRPr lang="en-GB"/>
                    </a:p>
                  </a:txBody>
                  <a:tcPr/>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68 (</a:t>
                      </a:r>
                      <a:r>
                        <a:rPr lang="en-GB" sz="1800" dirty="0">
                          <a:effectLst/>
                          <a:latin typeface="Times New Roman" pitchFamily="18" charset="0"/>
                          <a:cs typeface="Times New Roman" pitchFamily="18" charset="0"/>
                        </a:rPr>
                        <a:t>41±9)</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87 (</a:t>
                      </a:r>
                      <a:r>
                        <a:rPr lang="en-GB" sz="1800" dirty="0">
                          <a:effectLst/>
                          <a:latin typeface="Times New Roman" pitchFamily="18" charset="0"/>
                          <a:cs typeface="Times New Roman" pitchFamily="18" charset="0"/>
                        </a:rPr>
                        <a:t>52±11)</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r>
              <a:tr h="360000">
                <a:tc>
                  <a:txBody>
                    <a:bodyPr/>
                    <a:lstStyle/>
                    <a:p>
                      <a:pPr algn="ctr">
                        <a:lnSpc>
                          <a:spcPct val="107000"/>
                        </a:lnSpc>
                        <a:spcAft>
                          <a:spcPts val="0"/>
                        </a:spcAft>
                      </a:pPr>
                      <a:r>
                        <a:rPr lang="en-GB" sz="1800" dirty="0">
                          <a:effectLst/>
                          <a:latin typeface="Times New Roman" pitchFamily="18" charset="0"/>
                          <a:cs typeface="Times New Roman" pitchFamily="18" charset="0"/>
                        </a:rPr>
                        <a:t>(W</a:t>
                      </a:r>
                      <a:r>
                        <a:rPr lang="en-GB" sz="1800" baseline="-25000" dirty="0">
                          <a:effectLst/>
                          <a:latin typeface="Times New Roman" pitchFamily="18" charset="0"/>
                          <a:cs typeface="Times New Roman" pitchFamily="18" charset="0"/>
                        </a:rPr>
                        <a:t>A</a:t>
                      </a:r>
                      <a:r>
                        <a:rPr lang="en-GB" sz="1800" dirty="0">
                          <a:effectLst/>
                          <a:latin typeface="Times New Roman" pitchFamily="18" charset="0"/>
                          <a:cs typeface="Times New Roman" pitchFamily="18" charset="0"/>
                        </a:rPr>
                        <a:t>/</a:t>
                      </a:r>
                      <a:r>
                        <a:rPr lang="en-GB" sz="1800" dirty="0" err="1">
                          <a:effectLst/>
                          <a:latin typeface="Times New Roman" pitchFamily="18" charset="0"/>
                          <a:cs typeface="Times New Roman" pitchFamily="18" charset="0"/>
                        </a:rPr>
                        <a:t>W</a:t>
                      </a:r>
                      <a:r>
                        <a:rPr lang="en-GB" sz="1800" baseline="-25000" dirty="0" err="1">
                          <a:effectLst/>
                          <a:latin typeface="Times New Roman" pitchFamily="18" charset="0"/>
                          <a:cs typeface="Times New Roman" pitchFamily="18" charset="0"/>
                        </a:rPr>
                        <a:t>ch</a:t>
                      </a:r>
                      <a:r>
                        <a:rPr lang="en-GB" sz="1800" dirty="0">
                          <a:effectLst/>
                          <a:latin typeface="Times New Roman" pitchFamily="18" charset="0"/>
                          <a:cs typeface="Times New Roman" pitchFamily="18" charset="0"/>
                        </a:rPr>
                        <a:t>)</a:t>
                      </a:r>
                      <a:r>
                        <a:rPr lang="en-GB" sz="1800" baseline="30000" dirty="0">
                          <a:effectLst/>
                          <a:latin typeface="Times New Roman" pitchFamily="18" charset="0"/>
                          <a:cs typeface="Times New Roman" pitchFamily="18" charset="0"/>
                        </a:rPr>
                        <a:t>N</a:t>
                      </a:r>
                      <a:endParaRPr lang="en-GB"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en-GB" sz="1800" dirty="0">
                          <a:effectLst/>
                          <a:latin typeface="Times New Roman" pitchFamily="18" charset="0"/>
                          <a:cs typeface="Times New Roman" pitchFamily="18" charset="0"/>
                        </a:rPr>
                        <a:t>1.</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gridSpan="2">
                  <a:txBody>
                    <a:bodyPr/>
                    <a:lstStyle/>
                    <a:p>
                      <a:pPr algn="ctr">
                        <a:lnSpc>
                          <a:spcPct val="107000"/>
                        </a:lnSpc>
                        <a:spcAft>
                          <a:spcPts val="0"/>
                        </a:spcAft>
                      </a:pPr>
                      <a:r>
                        <a:rPr lang="en-GB" sz="1800" dirty="0" smtClean="0">
                          <a:effectLst/>
                          <a:latin typeface="Times New Roman" pitchFamily="18" charset="0"/>
                          <a:cs typeface="Times New Roman" pitchFamily="18" charset="0"/>
                        </a:rPr>
                        <a:t>4.9 (</a:t>
                      </a:r>
                      <a:r>
                        <a:rPr lang="en-GB" sz="1800" dirty="0">
                          <a:effectLst/>
                          <a:latin typeface="Times New Roman" pitchFamily="18" charset="0"/>
                          <a:cs typeface="Times New Roman" pitchFamily="18" charset="0"/>
                        </a:rPr>
                        <a:t>2.9±0.6)</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hMerge="1">
                  <a:txBody>
                    <a:bodyPr/>
                    <a:lstStyle/>
                    <a:p>
                      <a:endParaRPr lang="en-GB"/>
                    </a:p>
                  </a:txBody>
                  <a:tcPr/>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3.0 (</a:t>
                      </a:r>
                      <a:r>
                        <a:rPr lang="en-GB" sz="1800" dirty="0">
                          <a:effectLst/>
                          <a:latin typeface="Times New Roman" pitchFamily="18" charset="0"/>
                          <a:cs typeface="Times New Roman" pitchFamily="18" charset="0"/>
                        </a:rPr>
                        <a:t>1.9±0.4)</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c>
                  <a:txBody>
                    <a:bodyPr/>
                    <a:lstStyle/>
                    <a:p>
                      <a:pPr algn="ctr">
                        <a:lnSpc>
                          <a:spcPct val="107000"/>
                        </a:lnSpc>
                        <a:spcAft>
                          <a:spcPts val="0"/>
                        </a:spcAft>
                      </a:pPr>
                      <a:r>
                        <a:rPr lang="en-GB" sz="1800" dirty="0" smtClean="0">
                          <a:effectLst/>
                          <a:latin typeface="Times New Roman" pitchFamily="18" charset="0"/>
                          <a:cs typeface="Times New Roman" pitchFamily="18" charset="0"/>
                        </a:rPr>
                        <a:t>0.66 (</a:t>
                      </a:r>
                      <a:r>
                        <a:rPr lang="en-GB" sz="1800" dirty="0">
                          <a:effectLst/>
                          <a:latin typeface="Times New Roman" pitchFamily="18" charset="0"/>
                          <a:cs typeface="Times New Roman" pitchFamily="18" charset="0"/>
                        </a:rPr>
                        <a:t>0.40±0.09)</a:t>
                      </a:r>
                      <a:endParaRPr lang="en-GB" sz="1800" dirty="0">
                        <a:effectLst/>
                        <a:latin typeface="Times New Roman" pitchFamily="18" charset="0"/>
                        <a:ea typeface="Calibri" panose="020F0502020204030204" pitchFamily="34" charset="0"/>
                        <a:cs typeface="Times New Roman" pitchFamily="18" charset="0"/>
                      </a:endParaRPr>
                    </a:p>
                  </a:txBody>
                  <a:tcPr marL="0" marR="0" marT="0" marB="0"/>
                </a:tc>
              </a:tr>
            </a:tbl>
          </a:graphicData>
        </a:graphic>
      </p:graphicFrame>
      <p:sp>
        <p:nvSpPr>
          <p:cNvPr id="6" name="Rectangle 13"/>
          <p:cNvSpPr>
            <a:spLocks noChangeArrowheads="1"/>
          </p:cNvSpPr>
          <p:nvPr/>
        </p:nvSpPr>
        <p:spPr bwMode="auto">
          <a:xfrm>
            <a:off x="0" y="0"/>
            <a:ext cx="9144000" cy="609600"/>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400" b="1">
              <a:solidFill>
                <a:srgbClr val="41A3DF"/>
              </a:solidFill>
              <a:effectLst>
                <a:outerShdw blurRad="38100" dist="38100" dir="2700000" algn="tl">
                  <a:srgbClr val="000000"/>
                </a:outerShdw>
              </a:effectLst>
              <a:latin typeface="Times New Roman" pitchFamily="18" charset="0"/>
            </a:endParaRPr>
          </a:p>
        </p:txBody>
      </p:sp>
      <p:sp>
        <p:nvSpPr>
          <p:cNvPr id="7" name="WordArt 98"/>
          <p:cNvSpPr>
            <a:spLocks noChangeArrowheads="1" noChangeShapeType="1" noTextEdit="1"/>
          </p:cNvSpPr>
          <p:nvPr/>
        </p:nvSpPr>
        <p:spPr bwMode="auto">
          <a:xfrm>
            <a:off x="838200" y="76200"/>
            <a:ext cx="7590605" cy="457200"/>
          </a:xfrm>
          <a:prstGeom prst="rect">
            <a:avLst/>
          </a:prstGeom>
        </p:spPr>
        <p:txBody>
          <a:bodyPr wrap="none" fromWordArt="1">
            <a:prstTxWarp prst="textPlain">
              <a:avLst>
                <a:gd name="adj" fmla="val 50000"/>
              </a:avLst>
            </a:prstTxWarp>
          </a:bodyPr>
          <a:lstStyle/>
          <a:p>
            <a:pPr algn="ctr">
              <a:defRPr/>
            </a:pPr>
            <a:r>
              <a:rPr lang="en-US" sz="27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The yield </a:t>
            </a:r>
            <a:r>
              <a:rPr lang="en-US" sz="27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of  </a:t>
            </a:r>
            <a:r>
              <a:rPr lang="el-GR" sz="27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l-GR" sz="27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27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l-GR" sz="27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27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27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27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27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27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27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and </a:t>
            </a:r>
            <a:r>
              <a:rPr lang="en-US" sz="27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27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27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l-GR" sz="27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27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27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atoms</a:t>
            </a:r>
            <a:endParaRPr lang="en-US" sz="27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
        <p:nvSpPr>
          <p:cNvPr id="2" name="TextBox 1"/>
          <p:cNvSpPr txBox="1"/>
          <p:nvPr/>
        </p:nvSpPr>
        <p:spPr>
          <a:xfrm>
            <a:off x="3097390" y="5922056"/>
            <a:ext cx="5325497" cy="461665"/>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SPS duty cycle add factor 5 relative to PS</a:t>
            </a:r>
            <a:endParaRPr lang="en-GB" sz="2400" dirty="0">
              <a:solidFill>
                <a:srgbClr val="FF0000"/>
              </a:solidFill>
              <a:latin typeface="Times New Roman" pitchFamily="18" charset="0"/>
              <a:cs typeface="Times New Roman" pitchFamily="18" charset="0"/>
            </a:endParaRPr>
          </a:p>
        </p:txBody>
      </p:sp>
      <p:sp>
        <p:nvSpPr>
          <p:cNvPr id="8"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9"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32</a:t>
            </a:fld>
            <a:endParaRPr lang="ru-RU" dirty="0"/>
          </a:p>
        </p:txBody>
      </p:sp>
    </p:spTree>
    <p:extLst>
      <p:ext uri="{BB962C8B-B14F-4D97-AF65-F5344CB8AC3E}">
        <p14:creationId xmlns:p14="http://schemas.microsoft.com/office/powerpoint/2010/main" val="2389363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3" name="WordArt 98"/>
          <p:cNvSpPr>
            <a:spLocks noChangeArrowheads="1" noChangeShapeType="1" noTextEdit="1"/>
          </p:cNvSpPr>
          <p:nvPr/>
        </p:nvSpPr>
        <p:spPr bwMode="auto">
          <a:xfrm>
            <a:off x="1475857" y="74735"/>
            <a:ext cx="6248400" cy="4572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DIRAC </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future </a:t>
            </a: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Experimental setup</a:t>
            </a:r>
          </a:p>
        </p:txBody>
      </p:sp>
      <p:grpSp>
        <p:nvGrpSpPr>
          <p:cNvPr id="7" name="Group 6"/>
          <p:cNvGrpSpPr/>
          <p:nvPr/>
        </p:nvGrpSpPr>
        <p:grpSpPr>
          <a:xfrm>
            <a:off x="33511" y="783600"/>
            <a:ext cx="8484517" cy="3445727"/>
            <a:chOff x="33511" y="783600"/>
            <a:chExt cx="8484517" cy="3445727"/>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48181">
              <a:off x="391226" y="783600"/>
              <a:ext cx="8126802" cy="3445727"/>
            </a:xfrm>
            <a:prstGeom prst="rect">
              <a:avLst/>
            </a:prstGeom>
          </p:spPr>
        </p:pic>
        <p:cxnSp>
          <p:nvCxnSpPr>
            <p:cNvPr id="9" name="Straight Arrow Connector 8"/>
            <p:cNvCxnSpPr/>
            <p:nvPr/>
          </p:nvCxnSpPr>
          <p:spPr>
            <a:xfrm flipV="1">
              <a:off x="33511" y="2872910"/>
              <a:ext cx="624600" cy="51600"/>
            </a:xfrm>
            <a:prstGeom prst="straightConnector1">
              <a:avLst/>
            </a:prstGeom>
            <a:ln w="2222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8" name="Line Callout 2 (Accent Bar) 17"/>
            <p:cNvSpPr/>
            <p:nvPr/>
          </p:nvSpPr>
          <p:spPr>
            <a:xfrm>
              <a:off x="7203673" y="3177822"/>
              <a:ext cx="1080120" cy="216024"/>
            </a:xfrm>
            <a:prstGeom prst="accentCallout2">
              <a:avLst>
                <a:gd name="adj1" fmla="val 48434"/>
                <a:gd name="adj2" fmla="val -303"/>
                <a:gd name="adj3" fmla="val 10574"/>
                <a:gd name="adj4" fmla="val -31969"/>
                <a:gd name="adj5" fmla="val -222376"/>
                <a:gd name="adj6" fmla="val -64638"/>
              </a:avLst>
            </a:prstGeom>
            <a:noFill/>
            <a:ln w="12700">
              <a:solidFill>
                <a:srgbClr val="FFC000"/>
              </a:solidFill>
            </a:ln>
          </p:spPr>
          <p:style>
            <a:lnRef idx="1">
              <a:schemeClr val="accent3"/>
            </a:lnRef>
            <a:fillRef idx="3">
              <a:schemeClr val="accent3"/>
            </a:fillRef>
            <a:effectRef idx="2">
              <a:schemeClr val="accent3"/>
            </a:effectRef>
            <a:fontRef idx="minor">
              <a:schemeClr val="lt1"/>
            </a:fontRef>
          </p:style>
          <p:txBody>
            <a:bodyPr lIns="36000" tIns="36000" rIns="36000" bIns="36000" rtlCol="0" anchor="ctr"/>
            <a:lstStyle/>
            <a:p>
              <a:pPr algn="ctr"/>
              <a:r>
                <a:rPr lang="en-US" sz="1400" b="1" i="1" dirty="0" smtClean="0">
                  <a:solidFill>
                    <a:schemeClr val="tx1"/>
                  </a:solidFill>
                  <a:effectLst>
                    <a:outerShdw blurRad="38100" dist="38100" dir="2700000" algn="tl">
                      <a:srgbClr val="000000">
                        <a:alpha val="43137"/>
                      </a:srgbClr>
                    </a:outerShdw>
                  </a:effectLst>
                  <a:latin typeface="Arial" pitchFamily="34" charset="0"/>
                </a:rPr>
                <a:t>Resonators</a:t>
              </a:r>
              <a:endParaRPr lang="en-US" sz="1400" b="1" i="1" dirty="0">
                <a:solidFill>
                  <a:schemeClr val="tx1"/>
                </a:solidFill>
                <a:effectLst>
                  <a:outerShdw blurRad="38100" dist="38100" dir="2700000" algn="tl">
                    <a:srgbClr val="000000">
                      <a:alpha val="43137"/>
                    </a:srgbClr>
                  </a:outerShdw>
                </a:effectLst>
                <a:latin typeface="Arial" pitchFamily="34" charset="0"/>
              </a:endParaRPr>
            </a:p>
          </p:txBody>
        </p:sp>
        <p:sp>
          <p:nvSpPr>
            <p:cNvPr id="20" name="Line Callout 2 (Accent Bar) 19"/>
            <p:cNvSpPr/>
            <p:nvPr/>
          </p:nvSpPr>
          <p:spPr>
            <a:xfrm>
              <a:off x="6212332" y="1008149"/>
              <a:ext cx="1765920" cy="201549"/>
            </a:xfrm>
            <a:prstGeom prst="accentCallout2">
              <a:avLst>
                <a:gd name="adj1" fmla="val 52843"/>
                <a:gd name="adj2" fmla="val 100228"/>
                <a:gd name="adj3" fmla="val 260616"/>
                <a:gd name="adj4" fmla="val 111600"/>
                <a:gd name="adj5" fmla="val 454103"/>
                <a:gd name="adj6" fmla="val 111167"/>
              </a:avLst>
            </a:prstGeom>
            <a:noFill/>
            <a:ln w="12700">
              <a:solidFill>
                <a:srgbClr val="FFC000"/>
              </a:solidFill>
            </a:ln>
          </p:spPr>
          <p:style>
            <a:lnRef idx="1">
              <a:schemeClr val="accent3"/>
            </a:lnRef>
            <a:fillRef idx="3">
              <a:schemeClr val="accent3"/>
            </a:fillRef>
            <a:effectRef idx="2">
              <a:schemeClr val="accent3"/>
            </a:effectRef>
            <a:fontRef idx="minor">
              <a:schemeClr val="lt1"/>
            </a:fontRef>
          </p:style>
          <p:txBody>
            <a:bodyPr lIns="36000" tIns="36000" rIns="36000" bIns="36000" rtlCol="0" anchor="ctr"/>
            <a:lstStyle/>
            <a:p>
              <a:pPr algn="ctr"/>
              <a:r>
                <a:rPr lang="en-US" sz="1400" b="1" i="1" dirty="0" smtClean="0">
                  <a:solidFill>
                    <a:schemeClr val="tx1"/>
                  </a:solidFill>
                  <a:effectLst>
                    <a:outerShdw blurRad="38100" dist="38100" dir="2700000" algn="tl">
                      <a:srgbClr val="000000">
                        <a:alpha val="43137"/>
                      </a:srgbClr>
                    </a:outerShdw>
                  </a:effectLst>
                  <a:latin typeface="Arial" pitchFamily="34" charset="0"/>
                </a:rPr>
                <a:t>Forward Detectors</a:t>
              </a:r>
              <a:endParaRPr lang="en-US" sz="1400" b="1" i="1" dirty="0">
                <a:solidFill>
                  <a:schemeClr val="tx1"/>
                </a:solidFill>
                <a:effectLst>
                  <a:outerShdw blurRad="38100" dist="38100" dir="2700000" algn="tl">
                    <a:srgbClr val="000000">
                      <a:alpha val="43137"/>
                    </a:srgbClr>
                  </a:outerShdw>
                </a:effectLst>
                <a:latin typeface="Arial" pitchFamily="34" charset="0"/>
              </a:endParaRPr>
            </a:p>
          </p:txBody>
        </p:sp>
        <p:sp>
          <p:nvSpPr>
            <p:cNvPr id="21" name="Line Callout 2 (Accent Bar) 20"/>
            <p:cNvSpPr/>
            <p:nvPr/>
          </p:nvSpPr>
          <p:spPr>
            <a:xfrm>
              <a:off x="6089294" y="1452833"/>
              <a:ext cx="851520" cy="211930"/>
            </a:xfrm>
            <a:prstGeom prst="accentCallout2">
              <a:avLst>
                <a:gd name="adj1" fmla="val 52843"/>
                <a:gd name="adj2" fmla="val 100228"/>
                <a:gd name="adj3" fmla="val 164180"/>
                <a:gd name="adj4" fmla="val 130356"/>
                <a:gd name="adj5" fmla="val 333577"/>
                <a:gd name="adj6" fmla="val 151917"/>
              </a:avLst>
            </a:prstGeom>
            <a:noFill/>
            <a:ln w="12700">
              <a:solidFill>
                <a:srgbClr val="FFC000"/>
              </a:solidFill>
            </a:ln>
          </p:spPr>
          <p:style>
            <a:lnRef idx="1">
              <a:schemeClr val="accent3"/>
            </a:lnRef>
            <a:fillRef idx="3">
              <a:schemeClr val="accent3"/>
            </a:fillRef>
            <a:effectRef idx="2">
              <a:schemeClr val="accent3"/>
            </a:effectRef>
            <a:fontRef idx="minor">
              <a:schemeClr val="lt1"/>
            </a:fontRef>
          </p:style>
          <p:txBody>
            <a:bodyPr lIns="36000" tIns="36000" rIns="36000" bIns="36000" rtlCol="0" anchor="ctr"/>
            <a:lstStyle/>
            <a:p>
              <a:pPr algn="ctr"/>
              <a:r>
                <a:rPr lang="en-US" sz="1400" b="1" i="1" dirty="0" smtClean="0">
                  <a:solidFill>
                    <a:schemeClr val="tx1"/>
                  </a:solidFill>
                  <a:effectLst>
                    <a:outerShdw blurRad="38100" dist="38100" dir="2700000" algn="tl">
                      <a:srgbClr val="000000">
                        <a:alpha val="43137"/>
                      </a:srgbClr>
                    </a:outerShdw>
                  </a:effectLst>
                  <a:latin typeface="Arial" pitchFamily="34" charset="0"/>
                </a:rPr>
                <a:t>Pt foil</a:t>
              </a:r>
              <a:endParaRPr lang="en-US" sz="1400" b="1" i="1" dirty="0">
                <a:solidFill>
                  <a:schemeClr val="tx1"/>
                </a:solidFill>
                <a:effectLst>
                  <a:outerShdw blurRad="38100" dist="38100" dir="2700000" algn="tl">
                    <a:srgbClr val="000000">
                      <a:alpha val="43137"/>
                    </a:srgbClr>
                  </a:outerShdw>
                </a:effectLst>
                <a:latin typeface="Arial" pitchFamily="34" charset="0"/>
              </a:endParaRPr>
            </a:p>
          </p:txBody>
        </p:sp>
        <p:sp>
          <p:nvSpPr>
            <p:cNvPr id="22" name="Line Callout 2 (Accent Bar) 21"/>
            <p:cNvSpPr/>
            <p:nvPr/>
          </p:nvSpPr>
          <p:spPr>
            <a:xfrm>
              <a:off x="1283782" y="1329002"/>
              <a:ext cx="1156320" cy="234060"/>
            </a:xfrm>
            <a:prstGeom prst="accentCallout2">
              <a:avLst>
                <a:gd name="adj1" fmla="val 52843"/>
                <a:gd name="adj2" fmla="val 100228"/>
                <a:gd name="adj3" fmla="val 187016"/>
                <a:gd name="adj4" fmla="val 135770"/>
                <a:gd name="adj5" fmla="val 330284"/>
                <a:gd name="adj6" fmla="val 151125"/>
              </a:avLst>
            </a:prstGeom>
            <a:noFill/>
            <a:ln w="12700">
              <a:solidFill>
                <a:srgbClr val="FFC000"/>
              </a:solidFill>
            </a:ln>
          </p:spPr>
          <p:style>
            <a:lnRef idx="1">
              <a:schemeClr val="accent3"/>
            </a:lnRef>
            <a:fillRef idx="3">
              <a:schemeClr val="accent3"/>
            </a:fillRef>
            <a:effectRef idx="2">
              <a:schemeClr val="accent3"/>
            </a:effectRef>
            <a:fontRef idx="minor">
              <a:schemeClr val="lt1"/>
            </a:fontRef>
          </p:style>
          <p:txBody>
            <a:bodyPr lIns="36000" tIns="36000" rIns="36000" bIns="36000" rtlCol="0" anchor="ctr"/>
            <a:lstStyle/>
            <a:p>
              <a:pPr algn="ctr"/>
              <a:r>
                <a:rPr lang="en-US" sz="1400" b="1" i="1" dirty="0" smtClean="0">
                  <a:solidFill>
                    <a:schemeClr val="tx1"/>
                  </a:solidFill>
                  <a:effectLst>
                    <a:outerShdw blurRad="38100" dist="38100" dir="2700000" algn="tl">
                      <a:srgbClr val="000000">
                        <a:alpha val="43137"/>
                      </a:srgbClr>
                    </a:outerShdw>
                  </a:effectLst>
                  <a:latin typeface="Arial" pitchFamily="34" charset="0"/>
                </a:rPr>
                <a:t>Collimator</a:t>
              </a:r>
              <a:endParaRPr lang="en-US" sz="1400" b="1" i="1" dirty="0">
                <a:solidFill>
                  <a:schemeClr val="tx1"/>
                </a:solidFill>
                <a:effectLst>
                  <a:outerShdw blurRad="38100" dist="38100" dir="2700000" algn="tl">
                    <a:srgbClr val="000000">
                      <a:alpha val="43137"/>
                    </a:srgbClr>
                  </a:outerShdw>
                </a:effectLst>
                <a:latin typeface="Arial" pitchFamily="34" charset="0"/>
              </a:endParaRPr>
            </a:p>
          </p:txBody>
        </p:sp>
        <p:sp>
          <p:nvSpPr>
            <p:cNvPr id="23" name="Line Callout 2 (Accent Bar) 22"/>
            <p:cNvSpPr/>
            <p:nvPr/>
          </p:nvSpPr>
          <p:spPr>
            <a:xfrm>
              <a:off x="792790" y="3868692"/>
              <a:ext cx="1371601" cy="233730"/>
            </a:xfrm>
            <a:prstGeom prst="accentCallout2">
              <a:avLst>
                <a:gd name="adj1" fmla="val 39512"/>
                <a:gd name="adj2" fmla="val 2600"/>
                <a:gd name="adj3" fmla="val -106344"/>
                <a:gd name="adj4" fmla="val -36873"/>
                <a:gd name="adj5" fmla="val -393990"/>
                <a:gd name="adj6" fmla="val -47761"/>
              </a:avLst>
            </a:prstGeom>
            <a:noFill/>
            <a:ln w="12700">
              <a:solidFill>
                <a:srgbClr val="FFC000"/>
              </a:solidFill>
            </a:ln>
          </p:spPr>
          <p:style>
            <a:lnRef idx="1">
              <a:schemeClr val="accent3"/>
            </a:lnRef>
            <a:fillRef idx="3">
              <a:schemeClr val="accent3"/>
            </a:fillRef>
            <a:effectRef idx="2">
              <a:schemeClr val="accent3"/>
            </a:effectRef>
            <a:fontRef idx="minor">
              <a:schemeClr val="lt1"/>
            </a:fontRef>
          </p:style>
          <p:txBody>
            <a:bodyPr lIns="36000" tIns="36000" rIns="36000" bIns="36000" rtlCol="0" anchor="ctr"/>
            <a:lstStyle/>
            <a:p>
              <a:pPr algn="ctr"/>
              <a:r>
                <a:rPr lang="en-US" sz="1400" b="1" i="1" dirty="0" smtClean="0">
                  <a:solidFill>
                    <a:schemeClr val="tx1"/>
                  </a:solidFill>
                  <a:effectLst>
                    <a:outerShdw blurRad="38100" dist="38100" dir="2700000" algn="tl">
                      <a:srgbClr val="000000">
                        <a:alpha val="43137"/>
                      </a:srgbClr>
                    </a:outerShdw>
                  </a:effectLst>
                  <a:latin typeface="Arial" pitchFamily="34" charset="0"/>
                </a:rPr>
                <a:t>proton beam</a:t>
              </a:r>
              <a:endParaRPr lang="en-US" sz="1400" b="1" i="1" dirty="0">
                <a:solidFill>
                  <a:schemeClr val="tx1"/>
                </a:solidFill>
                <a:effectLst>
                  <a:outerShdw blurRad="38100" dist="38100" dir="2700000" algn="tl">
                    <a:srgbClr val="000000">
                      <a:alpha val="43137"/>
                    </a:srgbClr>
                  </a:outerShdw>
                </a:effectLst>
                <a:latin typeface="Arial" pitchFamily="34" charset="0"/>
              </a:endParaRPr>
            </a:p>
          </p:txBody>
        </p:sp>
      </p:grpSp>
      <p:cxnSp>
        <p:nvCxnSpPr>
          <p:cNvPr id="27" name="Straight Connector 26"/>
          <p:cNvCxnSpPr/>
          <p:nvPr/>
        </p:nvCxnSpPr>
        <p:spPr>
          <a:xfrm rot="-60000">
            <a:off x="3577783" y="5442257"/>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20000">
            <a:off x="3577646" y="5406249"/>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80000">
            <a:off x="3577877" y="5371934"/>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60000">
            <a:off x="3581214" y="5571547"/>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20000">
            <a:off x="3577645" y="5606333"/>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80000">
            <a:off x="3577878" y="5640648"/>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712848" y="4449790"/>
            <a:ext cx="2299271" cy="7166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714332" y="4312794"/>
            <a:ext cx="2297787" cy="792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712848" y="4213807"/>
            <a:ext cx="2163804" cy="8257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01998" y="5859888"/>
            <a:ext cx="2310121" cy="6909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13565" y="5923306"/>
            <a:ext cx="2127763" cy="750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06267" y="5998804"/>
            <a:ext cx="1851559" cy="77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Arc 51"/>
          <p:cNvSpPr/>
          <p:nvPr/>
        </p:nvSpPr>
        <p:spPr>
          <a:xfrm rot="5220000">
            <a:off x="2678627" y="1126095"/>
            <a:ext cx="3016867" cy="5437215"/>
          </a:xfrm>
          <a:prstGeom prst="arc">
            <a:avLst>
              <a:gd name="adj1" fmla="val 18663344"/>
              <a:gd name="adj2" fmla="val 16818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Arc 53"/>
          <p:cNvSpPr/>
          <p:nvPr/>
        </p:nvSpPr>
        <p:spPr>
          <a:xfrm rot="5280000">
            <a:off x="2702860" y="1165767"/>
            <a:ext cx="3016867" cy="5437215"/>
          </a:xfrm>
          <a:prstGeom prst="arc">
            <a:avLst>
              <a:gd name="adj1" fmla="val 18662712"/>
              <a:gd name="adj2" fmla="val 16818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Arc 54"/>
          <p:cNvSpPr/>
          <p:nvPr/>
        </p:nvSpPr>
        <p:spPr>
          <a:xfrm rot="5340000">
            <a:off x="2702142" y="1212199"/>
            <a:ext cx="3016867" cy="5437215"/>
          </a:xfrm>
          <a:prstGeom prst="arc">
            <a:avLst>
              <a:gd name="adj1" fmla="val 18635166"/>
              <a:gd name="adj2" fmla="val 16818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rot="16380000">
            <a:off x="2603043" y="4443520"/>
            <a:ext cx="3016867" cy="5437215"/>
          </a:xfrm>
          <a:prstGeom prst="arc">
            <a:avLst>
              <a:gd name="adj1" fmla="val 21571806"/>
              <a:gd name="adj2" fmla="val 3067366"/>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Arc 56"/>
          <p:cNvSpPr/>
          <p:nvPr/>
        </p:nvSpPr>
        <p:spPr>
          <a:xfrm rot="16260000">
            <a:off x="2673617" y="4365471"/>
            <a:ext cx="3016867" cy="5437215"/>
          </a:xfrm>
          <a:prstGeom prst="arc">
            <a:avLst>
              <a:gd name="adj1" fmla="val 21547597"/>
              <a:gd name="adj2" fmla="val 3020617"/>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Arc 57"/>
          <p:cNvSpPr/>
          <p:nvPr/>
        </p:nvSpPr>
        <p:spPr>
          <a:xfrm rot="16320000">
            <a:off x="2648541" y="4403892"/>
            <a:ext cx="3016867" cy="5437215"/>
          </a:xfrm>
          <a:prstGeom prst="arc">
            <a:avLst>
              <a:gd name="adj1" fmla="val 21547597"/>
              <a:gd name="adj2" fmla="val 302021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ectangle 5"/>
          <p:cNvSpPr/>
          <p:nvPr/>
        </p:nvSpPr>
        <p:spPr>
          <a:xfrm>
            <a:off x="228600" y="4808106"/>
            <a:ext cx="381000" cy="231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548348" y="3985557"/>
            <a:ext cx="7729527" cy="2437344"/>
            <a:chOff x="345811" y="4138480"/>
            <a:chExt cx="7729527" cy="243734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11" y="4424127"/>
              <a:ext cx="7729527" cy="2151697"/>
            </a:xfrm>
            <a:prstGeom prst="rect">
              <a:avLst/>
            </a:prstGeom>
          </p:spPr>
        </p:pic>
        <p:sp>
          <p:nvSpPr>
            <p:cNvPr id="42" name="Line Callout 2 (Accent Bar) 41"/>
            <p:cNvSpPr/>
            <p:nvPr/>
          </p:nvSpPr>
          <p:spPr>
            <a:xfrm>
              <a:off x="5142413" y="4138480"/>
              <a:ext cx="1156320" cy="234060"/>
            </a:xfrm>
            <a:prstGeom prst="accentCallout2">
              <a:avLst>
                <a:gd name="adj1" fmla="val 45608"/>
                <a:gd name="adj2" fmla="val 112676"/>
                <a:gd name="adj3" fmla="val 92967"/>
                <a:gd name="adj4" fmla="val 133573"/>
                <a:gd name="adj5" fmla="val 181975"/>
                <a:gd name="adj6" fmla="val 167966"/>
              </a:avLst>
            </a:prstGeom>
            <a:noFill/>
            <a:ln w="12700">
              <a:solidFill>
                <a:srgbClr val="FFC000"/>
              </a:solidFill>
            </a:ln>
          </p:spPr>
          <p:style>
            <a:lnRef idx="1">
              <a:schemeClr val="accent3"/>
            </a:lnRef>
            <a:fillRef idx="3">
              <a:schemeClr val="accent3"/>
            </a:fillRef>
            <a:effectRef idx="2">
              <a:schemeClr val="accent3"/>
            </a:effectRef>
            <a:fontRef idx="minor">
              <a:schemeClr val="lt1"/>
            </a:fontRef>
          </p:style>
          <p:txBody>
            <a:bodyPr lIns="36000" tIns="36000" rIns="36000" bIns="36000" rtlCol="0" anchor="ctr"/>
            <a:lstStyle/>
            <a:p>
              <a:pPr algn="ctr"/>
              <a:r>
                <a:rPr lang="en-US" sz="1400" b="1" i="1" dirty="0" err="1" smtClean="0">
                  <a:solidFill>
                    <a:schemeClr val="tx1"/>
                  </a:solidFill>
                  <a:effectLst>
                    <a:outerShdw blurRad="38100" dist="38100" dir="2700000" algn="tl">
                      <a:srgbClr val="000000">
                        <a:alpha val="43137"/>
                      </a:srgbClr>
                    </a:outerShdw>
                  </a:effectLst>
                  <a:latin typeface="Arial" pitchFamily="34" charset="0"/>
                </a:rPr>
                <a:t>Secondaries</a:t>
              </a:r>
              <a:endParaRPr lang="en-US" sz="1400" b="1" i="1" dirty="0">
                <a:solidFill>
                  <a:schemeClr val="tx1"/>
                </a:solidFill>
                <a:effectLst>
                  <a:outerShdw blurRad="38100" dist="38100" dir="2700000" algn="tl">
                    <a:srgbClr val="000000">
                      <a:alpha val="43137"/>
                    </a:srgbClr>
                  </a:outerShdw>
                </a:effectLst>
                <a:latin typeface="Arial" pitchFamily="34" charset="0"/>
              </a:endParaRPr>
            </a:p>
          </p:txBody>
        </p:sp>
      </p:grpSp>
      <p:sp>
        <p:nvSpPr>
          <p:cNvPr id="43"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44"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33</a:t>
            </a:fld>
            <a:endParaRPr lang="ru-RU" dirty="0"/>
          </a:p>
        </p:txBody>
      </p:sp>
    </p:spTree>
    <p:extLst>
      <p:ext uri="{BB962C8B-B14F-4D97-AF65-F5344CB8AC3E}">
        <p14:creationId xmlns:p14="http://schemas.microsoft.com/office/powerpoint/2010/main" val="3734151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p:cNvSpPr>
          <p:nvPr/>
        </p:nvSpPr>
        <p:spPr bwMode="auto">
          <a:xfrm>
            <a:off x="5829300" y="2778442"/>
            <a:ext cx="838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1800" dirty="0" smtClean="0">
                <a:latin typeface="Lucida Grande" charset="0"/>
                <a:ea typeface="Lucida Grande" charset="0"/>
                <a:cs typeface="Lucida Grande" charset="0"/>
                <a:sym typeface="Lucida Grande" charset="0"/>
              </a:rPr>
              <a:t> </a:t>
            </a:r>
            <a:endParaRPr lang="en-US" altLang="en-US" sz="1800" dirty="0">
              <a:latin typeface="Lucida Grande" charset="0"/>
              <a:ea typeface="Lucida Grande" charset="0"/>
              <a:cs typeface="Lucida Grande" charset="0"/>
              <a:sym typeface="Lucida Grande" charset="0"/>
            </a:endParaRPr>
          </a:p>
        </p:txBody>
      </p:sp>
      <p:grpSp>
        <p:nvGrpSpPr>
          <p:cNvPr id="60438" name="Group 22"/>
          <p:cNvGrpSpPr>
            <a:grpSpLocks/>
          </p:cNvGrpSpPr>
          <p:nvPr/>
        </p:nvGrpSpPr>
        <p:grpSpPr bwMode="auto">
          <a:xfrm>
            <a:off x="676275" y="2781300"/>
            <a:ext cx="3756028" cy="2058988"/>
            <a:chOff x="-22" y="112"/>
            <a:chExt cx="2366" cy="1297"/>
          </a:xfrm>
        </p:grpSpPr>
        <p:sp>
          <p:nvSpPr>
            <p:cNvPr id="60428" name="Rectangle 12"/>
            <p:cNvSpPr>
              <a:spLocks/>
            </p:cNvSpPr>
            <p:nvPr/>
          </p:nvSpPr>
          <p:spPr bwMode="auto">
            <a:xfrm>
              <a:off x="8" y="112"/>
              <a:ext cx="160" cy="968"/>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0429" name="Rectangle 13"/>
            <p:cNvSpPr>
              <a:spLocks/>
            </p:cNvSpPr>
            <p:nvPr/>
          </p:nvSpPr>
          <p:spPr bwMode="auto">
            <a:xfrm>
              <a:off x="1600" y="112"/>
              <a:ext cx="48" cy="968"/>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0430" name="Line 14"/>
            <p:cNvSpPr>
              <a:spLocks noChangeShapeType="1"/>
            </p:cNvSpPr>
            <p:nvPr/>
          </p:nvSpPr>
          <p:spPr bwMode="auto">
            <a:xfrm>
              <a:off x="179" y="593"/>
              <a:ext cx="1412" cy="18"/>
            </a:xfrm>
            <a:prstGeom prst="line">
              <a:avLst/>
            </a:prstGeom>
            <a:noFill/>
            <a:ln w="381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mc:AlternateContent xmlns:mc="http://schemas.openxmlformats.org/markup-compatibility/2006" xmlns:a14="http://schemas.microsoft.com/office/drawing/2010/main">
          <mc:Choice Requires="a14">
            <p:sp>
              <p:nvSpPr>
                <p:cNvPr id="60432" name="Rectangle 16"/>
                <p:cNvSpPr>
                  <a:spLocks/>
                </p:cNvSpPr>
                <p:nvPr/>
              </p:nvSpPr>
              <p:spPr bwMode="auto">
                <a:xfrm>
                  <a:off x="680" y="872"/>
                  <a:ext cx="333" cy="251"/>
                </a:xfrm>
                <a:prstGeom prst="rect">
                  <a:avLst/>
                </a:prstGeom>
                <a:noFill/>
                <a:ln>
                  <a:noFill/>
                </a:ln>
                <a:extLst>
                  <a:ext uri="{909E8E84-426E-40dd-AFC4-6F175D3DCCD1}">
                    <a14:hiddenFill>
                      <a:solidFill>
                        <a:srgbClr val="FFFFFF"/>
                      </a:solidFill>
                    </a14:hiddenFill>
                  </a:ext>
                  <a:ext uri="{91240B29-F687-4f45-9708-019B960494DF}">
                    <a14:hiddenLine w="12700" cap="flat">
                      <a:solidFill>
                        <a:schemeClr val="tx1"/>
                      </a:solidFill>
                      <a:miter lim="800000"/>
                      <a:headEnd type="none" w="med" len="med"/>
                      <a:tailEnd type="none" w="med" len="med"/>
                    </a14:hiddenLine>
                  </a:ext>
                </a:extLst>
              </p:spPr>
              <p:txBody>
                <a:bodyPr wrap="none" lIns="0" tIns="0" rIns="0" bIns="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14:m>
                    <m:oMathPara xmlns:m="http://schemas.openxmlformats.org/officeDocument/2006/math" xmlns="">
                      <m:oMathParaPr>
                        <m:jc m:val="centerGroup"/>
                      </m:oMathParaPr>
                      <m:oMath xmlns:m="http://schemas.openxmlformats.org/officeDocument/2006/math">
                        <m:sSub>
                          <m:sSubPr>
                            <m:ctrlPr>
                              <a:rPr lang="en-US" altLang="en-US" sz="2400" i="1" smtClean="0">
                                <a:latin typeface="Cambria Math" panose="02040503050406030204" pitchFamily="18" charset="0"/>
                                <a:sym typeface="Lucida Grande" charset="0"/>
                              </a:rPr>
                            </m:ctrlPr>
                          </m:sSubPr>
                          <m:e>
                            <m:r>
                              <a:rPr lang="en-US" altLang="en-US" sz="2400" i="1" smtClean="0">
                                <a:latin typeface="Cambria Math"/>
                                <a:ea typeface="Cambria Math"/>
                                <a:sym typeface="Lucida Grande" charset="0"/>
                              </a:rPr>
                              <m:t>𝜏</m:t>
                            </m:r>
                          </m:e>
                          <m:sub>
                            <m:r>
                              <a:rPr lang="en-US" altLang="en-US" sz="2400" b="0" i="1" smtClean="0">
                                <a:latin typeface="Cambria Math"/>
                                <a:sym typeface="Lucida Grande" charset="0"/>
                              </a:rPr>
                              <m:t>𝑛𝑝</m:t>
                            </m:r>
                          </m:sub>
                        </m:sSub>
                      </m:oMath>
                    </m:oMathPara>
                  </a14:m>
                  <a:endParaRPr lang="en-US" altLang="en-US" sz="2400" dirty="0">
                    <a:latin typeface="Lucida Grande" charset="0"/>
                    <a:ea typeface="Lucida Grande" charset="0"/>
                    <a:cs typeface="Lucida Grande" charset="0"/>
                    <a:sym typeface="Lucida Grande" charset="0"/>
                  </a:endParaRPr>
                </a:p>
              </p:txBody>
            </p:sp>
          </mc:Choice>
          <mc:Fallback xmlns="">
            <p:sp>
              <p:nvSpPr>
                <p:cNvPr id="60432" name="Rectangle 16"/>
                <p:cNvSpPr>
                  <a:spLocks noRot="1" noChangeAspect="1" noMove="1" noResize="1" noEditPoints="1" noAdjustHandles="1" noChangeArrowheads="1" noChangeShapeType="1" noTextEdit="1"/>
                </p:cNvSpPr>
                <p:nvPr/>
              </p:nvSpPr>
              <p:spPr bwMode="auto">
                <a:xfrm>
                  <a:off x="680" y="872"/>
                  <a:ext cx="333" cy="251"/>
                </a:xfrm>
                <a:prstGeom prst="rect">
                  <a:avLst/>
                </a:prstGeom>
                <a:blipFill rotWithShape="1">
                  <a:blip r:embed="rId3"/>
                  <a:stretch>
                    <a:fillRect l="-6977" r="-4651" b="-181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a:lstStyle/>
                <a:p>
                  <a:r>
                    <a:rPr lang="en-GB">
                      <a:noFill/>
                    </a:rPr>
                    <a:t> </a:t>
                  </a:r>
                </a:p>
              </p:txBody>
            </p:sp>
          </mc:Fallback>
        </mc:AlternateContent>
        <p:sp>
          <p:nvSpPr>
            <p:cNvPr id="60433" name="Rectangle 17"/>
            <p:cNvSpPr>
              <a:spLocks/>
            </p:cNvSpPr>
            <p:nvPr/>
          </p:nvSpPr>
          <p:spPr bwMode="auto">
            <a:xfrm>
              <a:off x="-22" y="1193"/>
              <a:ext cx="21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1800" dirty="0">
                  <a:latin typeface="Lucida Grande" charset="0"/>
                  <a:ea typeface="Lucida Grande" charset="0"/>
                  <a:cs typeface="Lucida Grande" charset="0"/>
                  <a:sym typeface="Lucida Grande" charset="0"/>
                </a:rPr>
                <a:t>Be</a:t>
              </a:r>
            </a:p>
          </p:txBody>
        </p:sp>
        <p:sp>
          <p:nvSpPr>
            <p:cNvPr id="60434" name="Rectangle 18"/>
            <p:cNvSpPr>
              <a:spLocks/>
            </p:cNvSpPr>
            <p:nvPr/>
          </p:nvSpPr>
          <p:spPr bwMode="auto">
            <a:xfrm>
              <a:off x="1553" y="1164"/>
              <a:ext cx="18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1800" dirty="0">
                  <a:latin typeface="Lucida Grande" charset="0"/>
                  <a:ea typeface="Lucida Grande" charset="0"/>
                  <a:cs typeface="Lucida Grande" charset="0"/>
                  <a:sym typeface="Lucida Grande" charset="0"/>
                </a:rPr>
                <a:t>Pt</a:t>
              </a:r>
            </a:p>
          </p:txBody>
        </p:sp>
        <p:sp>
          <p:nvSpPr>
            <p:cNvPr id="60435" name="Line 19"/>
            <p:cNvSpPr>
              <a:spLocks noChangeShapeType="1"/>
            </p:cNvSpPr>
            <p:nvPr/>
          </p:nvSpPr>
          <p:spPr bwMode="auto">
            <a:xfrm>
              <a:off x="1646" y="611"/>
              <a:ext cx="698" cy="207"/>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0436" name="Line 20"/>
            <p:cNvSpPr>
              <a:spLocks noChangeShapeType="1"/>
            </p:cNvSpPr>
            <p:nvPr/>
          </p:nvSpPr>
          <p:spPr bwMode="auto">
            <a:xfrm rot="10800000" flipH="1">
              <a:off x="1646" y="423"/>
              <a:ext cx="698" cy="188"/>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60440" name="Rectangle 24"/>
          <p:cNvSpPr>
            <a:spLocks/>
          </p:cNvSpPr>
          <p:nvPr/>
        </p:nvSpPr>
        <p:spPr bwMode="auto">
          <a:xfrm>
            <a:off x="8318500" y="2501900"/>
            <a:ext cx="838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1800" dirty="0" smtClean="0">
                <a:latin typeface="Lucida Grande" charset="0"/>
                <a:ea typeface="Lucida Grande" charset="0"/>
                <a:cs typeface="Lucida Grande" charset="0"/>
                <a:sym typeface="Lucida Grande" charset="0"/>
              </a:rPr>
              <a:t> </a:t>
            </a:r>
            <a:endParaRPr lang="en-US" altLang="en-US" sz="1800" dirty="0">
              <a:latin typeface="Lucida Grande" charset="0"/>
              <a:ea typeface="Lucida Grande" charset="0"/>
              <a:cs typeface="Lucida Grande" charset="0"/>
              <a:sym typeface="Lucida Grande" charset="0"/>
            </a:endParaRPr>
          </a:p>
        </p:txBody>
      </p:sp>
      <p:sp>
        <p:nvSpPr>
          <p:cNvPr id="60441" name="Rectangle 25"/>
          <p:cNvSpPr>
            <a:spLocks/>
          </p:cNvSpPr>
          <p:nvPr/>
        </p:nvSpPr>
        <p:spPr bwMode="auto">
          <a:xfrm>
            <a:off x="698500" y="838200"/>
            <a:ext cx="7734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dirty="0">
                <a:latin typeface="Times New Roman" charset="0"/>
                <a:cs typeface="Times New Roman" charset="0"/>
                <a:sym typeface="Times New Roman" charset="0"/>
              </a:rPr>
              <a:t>In the static electric field there will be Stark mixing between the </a:t>
            </a:r>
            <a:r>
              <a:rPr lang="en-US" altLang="en-US" sz="2400" i="1" dirty="0">
                <a:latin typeface="Times New Roman" charset="0"/>
                <a:cs typeface="Times New Roman" charset="0"/>
                <a:sym typeface="Times New Roman" charset="0"/>
              </a:rPr>
              <a:t>ns</a:t>
            </a:r>
            <a:r>
              <a:rPr lang="en-US" altLang="en-US" sz="2400" dirty="0">
                <a:latin typeface="Times New Roman" charset="0"/>
                <a:cs typeface="Times New Roman" charset="0"/>
                <a:sym typeface="Times New Roman" charset="0"/>
              </a:rPr>
              <a:t> and the </a:t>
            </a:r>
            <a:r>
              <a:rPr lang="en-US" altLang="en-US" sz="2400" i="1" dirty="0" err="1">
                <a:latin typeface="Times New Roman" charset="0"/>
                <a:cs typeface="Times New Roman" charset="0"/>
                <a:sym typeface="Times New Roman" charset="0"/>
              </a:rPr>
              <a:t>np</a:t>
            </a:r>
            <a:r>
              <a:rPr lang="en-US" altLang="en-US" sz="2400" dirty="0">
                <a:latin typeface="Times New Roman" charset="0"/>
                <a:cs typeface="Times New Roman" charset="0"/>
                <a:sym typeface="Times New Roman" charset="0"/>
              </a:rPr>
              <a:t> wave functions.</a:t>
            </a:r>
          </a:p>
        </p:txBody>
      </p:sp>
      <mc:AlternateContent xmlns:mc="http://schemas.openxmlformats.org/markup-compatibility/2006" xmlns:a14="http://schemas.microsoft.com/office/drawing/2010/main">
        <mc:Choice Requires="a14">
          <p:sp>
            <p:nvSpPr>
              <p:cNvPr id="2" name="TextBox 1"/>
              <p:cNvSpPr txBox="1"/>
              <p:nvPr/>
            </p:nvSpPr>
            <p:spPr>
              <a:xfrm>
                <a:off x="910342" y="1809568"/>
                <a:ext cx="7024688" cy="567463"/>
              </a:xfrm>
              <a:prstGeom prst="rect">
                <a:avLst/>
              </a:prstGeom>
              <a:noFill/>
            </p:spPr>
            <p:txBody>
              <a:bodyPr wrap="square" rtlCol="0">
                <a:spAutoFit/>
              </a:bodyPr>
              <a:lstStyle/>
              <a:p>
                <a14:m>
                  <m:oMath xmlns:m="http://schemas.openxmlformats.org/officeDocument/2006/math" xmlns="">
                    <m:sSub>
                      <m:sSubPr>
                        <m:ctrlPr>
                          <a:rPr lang="en-US" sz="2400" b="0" i="1" smtClean="0">
                            <a:latin typeface="Cambria Math" panose="02040503050406030204" pitchFamily="18" charset="0"/>
                          </a:rPr>
                        </m:ctrlPr>
                      </m:sSubPr>
                      <m:e>
                        <m:r>
                          <a:rPr lang="en-US" sz="2400" b="0" i="1" smtClean="0">
                            <a:latin typeface="Cambria Math"/>
                            <a:ea typeface="Cambria Math"/>
                          </a:rPr>
                          <m:t>𝜏</m:t>
                        </m:r>
                      </m:e>
                      <m:sub>
                        <m:r>
                          <a:rPr lang="en-US" sz="2400" b="0" i="1" smtClean="0">
                            <a:latin typeface="Cambria Math"/>
                          </a:rPr>
                          <m:t>𝑛𝑝</m:t>
                        </m:r>
                      </m:sub>
                    </m:sSub>
                    <m:r>
                      <a:rPr lang="en-GB" sz="2400" b="0" i="1" smtClean="0">
                        <a:latin typeface="Cambria Math" panose="02040503050406030204" pitchFamily="18" charset="0"/>
                      </a:rPr>
                      <m:t>                               </m:t>
                    </m:r>
                    <m:r>
                      <a:rPr lang="en-US" sz="2400" b="1" i="0" smtClean="0">
                        <a:solidFill>
                          <a:srgbClr val="FF0000"/>
                        </a:solidFill>
                        <a:latin typeface="Cambria Math"/>
                      </a:rPr>
                      <m:t>⇒</m:t>
                    </m:r>
                    <m:r>
                      <a:rPr lang="en-GB"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a:ea typeface="Cambria Math"/>
                          </a:rPr>
                          <m:t>𝜏</m:t>
                        </m:r>
                      </m:e>
                      <m:sub>
                        <m:r>
                          <a:rPr lang="en-US" sz="2400" b="0" i="1" smtClean="0">
                            <a:latin typeface="Cambria Math"/>
                          </a:rPr>
                          <m:t>𝑛𝑝</m:t>
                        </m:r>
                      </m:sub>
                      <m:sup>
                        <m:r>
                          <a:rPr lang="en-US" sz="2400" b="0" i="1" smtClean="0">
                            <a:latin typeface="Cambria Math"/>
                          </a:rPr>
                          <m:t>𝑒𝑓𝑓</m:t>
                        </m:r>
                      </m:sup>
                    </m:sSubSup>
                    <m:r>
                      <a:rPr lang="en-US" sz="2400" b="0" i="1" smtClean="0">
                        <a:latin typeface="Cambria Math"/>
                      </a:rPr>
                      <m:t>(</m:t>
                    </m:r>
                    <m:d>
                      <m:dPr>
                        <m:begChr m:val="|"/>
                        <m:endChr m:val="|"/>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a:rPr>
                              <m:t>𝐸</m:t>
                            </m:r>
                          </m:e>
                        </m:acc>
                      </m:e>
                    </m:d>
                    <m:r>
                      <a:rPr lang="en-US" sz="2400" b="0" i="1" smtClean="0">
                        <a:latin typeface="Cambria Math"/>
                      </a:rPr>
                      <m:t>, </m:t>
                    </m:r>
                    <m:r>
                      <a:rPr lang="en-US" sz="2400" b="0" i="1" smtClean="0">
                        <a:latin typeface="Cambria Math"/>
                        <a:ea typeface="Cambria Math"/>
                      </a:rPr>
                      <m:t>∆</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𝐸</m:t>
                        </m:r>
                      </m:e>
                      <m:sub>
                        <m:r>
                          <a:rPr lang="en-US" sz="2400" b="0" i="1" smtClean="0">
                            <a:latin typeface="Cambria Math"/>
                            <a:ea typeface="Cambria Math"/>
                          </a:rPr>
                          <m:t>𝑛𝑠</m:t>
                        </m:r>
                        <m:r>
                          <a:rPr lang="en-US" sz="2400" b="0" i="1" smtClean="0">
                            <a:latin typeface="Cambria Math"/>
                            <a:ea typeface="Cambria Math"/>
                          </a:rPr>
                          <m:t>−</m:t>
                        </m:r>
                        <m:r>
                          <a:rPr lang="en-US" sz="2400" b="0" i="1" smtClean="0">
                            <a:latin typeface="Cambria Math"/>
                            <a:ea typeface="Cambria Math"/>
                          </a:rPr>
                          <m:t>𝑛𝑝</m:t>
                        </m:r>
                      </m:sub>
                    </m:sSub>
                    <m:r>
                      <a:rPr lang="en-GB" sz="2400" b="0" i="1" smtClean="0">
                        <a:latin typeface="Cambria Math" panose="02040503050406030204" pitchFamily="18" charset="0"/>
                        <a:ea typeface="Cambria Math"/>
                      </a:rPr>
                      <m:t>)</m:t>
                    </m:r>
                    <m:r>
                      <a:rPr lang="en-US" sz="2400" b="0" i="1" smtClean="0">
                        <a:latin typeface="Cambria Math"/>
                      </a:rPr>
                      <m:t>&lt; </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𝜏</m:t>
                        </m:r>
                      </m:e>
                      <m:sub>
                        <m:r>
                          <a:rPr lang="en-US" sz="2400" b="0" i="1" smtClean="0">
                            <a:latin typeface="Cambria Math"/>
                            <a:ea typeface="Cambria Math"/>
                          </a:rPr>
                          <m:t>𝑛𝑝</m:t>
                        </m:r>
                      </m:sub>
                    </m:sSub>
                  </m:oMath>
                </a14:m>
                <a:r>
                  <a:rPr lang="en-GB" sz="2400" dirty="0" smtClean="0"/>
                  <a:t> </a:t>
                </a:r>
                <a:endParaRPr lang="en-GB"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910342" y="1809568"/>
                <a:ext cx="7024688" cy="567463"/>
              </a:xfrm>
              <a:prstGeom prst="rect">
                <a:avLst/>
              </a:prstGeom>
              <a:blipFill rotWithShape="1">
                <a:blip r:embed="rId4"/>
                <a:stretch>
                  <a:fillRect b="-17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369955" y="5107979"/>
                <a:ext cx="4729162" cy="543482"/>
              </a:xfrm>
              <a:prstGeom prst="rect">
                <a:avLst/>
              </a:prstGeom>
              <a:noFill/>
            </p:spPr>
            <p:txBody>
              <a:bodyPr wrap="square" rtlCol="0">
                <a:spAutoFit/>
              </a:bodyPr>
              <a:lstStyle/>
              <a:p>
                <a14:m>
                  <m:oMath xmlns:m="http://schemas.openxmlformats.org/officeDocument/2006/math" xmlns="">
                    <m:sSub>
                      <m:sSubPr>
                        <m:ctrlPr>
                          <a:rPr lang="en-US" sz="2400" b="0" i="1" smtClean="0">
                            <a:latin typeface="Cambria Math" panose="02040503050406030204" pitchFamily="18" charset="0"/>
                          </a:rPr>
                        </m:ctrlPr>
                      </m:sSubPr>
                      <m:e>
                        <m:r>
                          <a:rPr lang="en-US" sz="2400" b="0" i="1" smtClean="0">
                            <a:latin typeface="Cambria Math"/>
                          </a:rPr>
                          <m:t>𝑛</m:t>
                        </m:r>
                      </m:e>
                      <m:sub>
                        <m:r>
                          <a:rPr lang="en-US" sz="2400" b="0" i="1" smtClean="0">
                            <a:latin typeface="Cambria Math"/>
                          </a:rPr>
                          <m:t>𝐴</m:t>
                        </m:r>
                      </m:sub>
                    </m:sSub>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𝑛</m:t>
                        </m:r>
                      </m:e>
                      <m:sub>
                        <m:r>
                          <a:rPr lang="en-US" sz="2400" b="0" i="1" smtClean="0">
                            <a:latin typeface="Cambria Math"/>
                          </a:rPr>
                          <m:t>𝐴</m:t>
                        </m:r>
                      </m:sub>
                    </m:sSub>
                    <m:d>
                      <m:dPr>
                        <m:ctrlPr>
                          <a:rPr lang="en-US" sz="2400" b="0" i="1" smtClean="0">
                            <a:latin typeface="Cambria Math" panose="02040503050406030204" pitchFamily="18" charset="0"/>
                          </a:rPr>
                        </m:ctrlPr>
                      </m:dPr>
                      <m:e>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a:rPr>
                                  <m:t>𝐸</m:t>
                                </m:r>
                              </m:e>
                            </m:acc>
                          </m:e>
                        </m:d>
                      </m:e>
                    </m:d>
                    <m:r>
                      <a:rPr lang="en-US" sz="2400" b="0" i="1" smtClean="0">
                        <a:latin typeface="Cambria Math"/>
                      </a:rPr>
                      <m:t>= </m:t>
                    </m:r>
                    <m:r>
                      <a:rPr lang="en-US" sz="2400" b="0" i="1" smtClean="0">
                        <a:latin typeface="Cambria Math"/>
                        <a:ea typeface="Cambria Math"/>
                      </a:rPr>
                      <m:t>∆</m:t>
                    </m:r>
                    <m:r>
                      <a:rPr lang="en-US" sz="2400" b="0" i="1" smtClean="0">
                        <a:latin typeface="Cambria Math"/>
                        <a:ea typeface="Cambria Math"/>
                      </a:rPr>
                      <m:t>𝑛</m:t>
                    </m:r>
                    <m:r>
                      <a:rPr lang="en-US" sz="2400" i="1">
                        <a:latin typeface="Cambria Math"/>
                      </a:rPr>
                      <m:t>(</m:t>
                    </m:r>
                    <m:d>
                      <m:dPr>
                        <m:begChr m:val="|"/>
                        <m:endChr m:val="|"/>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a:rPr>
                              <m:t>𝐸</m:t>
                            </m:r>
                          </m:e>
                        </m:acc>
                      </m:e>
                    </m:d>
                    <m:r>
                      <a:rPr lang="en-US" sz="2400" i="1">
                        <a:latin typeface="Cambria Math"/>
                      </a:rPr>
                      <m:t>,</m:t>
                    </m:r>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𝐸</m:t>
                        </m:r>
                      </m:e>
                      <m:sub>
                        <m:r>
                          <a:rPr lang="en-US" sz="2400" i="1">
                            <a:latin typeface="Cambria Math"/>
                            <a:ea typeface="Cambria Math"/>
                          </a:rPr>
                          <m:t>𝑛𝑠</m:t>
                        </m:r>
                        <m:r>
                          <a:rPr lang="en-US" sz="2400" i="1">
                            <a:latin typeface="Cambria Math"/>
                            <a:ea typeface="Cambria Math"/>
                          </a:rPr>
                          <m:t>−</m:t>
                        </m:r>
                        <m:r>
                          <a:rPr lang="en-US" sz="2400" i="1">
                            <a:latin typeface="Cambria Math"/>
                            <a:ea typeface="Cambria Math"/>
                          </a:rPr>
                          <m:t>𝑛𝑝</m:t>
                        </m:r>
                      </m:sub>
                    </m:sSub>
                  </m:oMath>
                </a14:m>
                <a:r>
                  <a:rPr lang="en-GB" sz="2400" dirty="0" smtClean="0"/>
                  <a:t>)</a:t>
                </a:r>
                <a:endParaRPr lang="en-GB"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2369955" y="5107979"/>
                <a:ext cx="4729162" cy="543482"/>
              </a:xfrm>
              <a:prstGeom prst="rect">
                <a:avLst/>
              </a:prstGeom>
              <a:blipFill rotWithShape="1">
                <a:blip r:embed="rId6"/>
                <a:stretch>
                  <a:fillRect b="-20225"/>
                </a:stretch>
              </a:blipFill>
            </p:spPr>
            <p:txBody>
              <a:bodyPr/>
              <a:lstStyle/>
              <a:p>
                <a:r>
                  <a:rPr lang="en-GB">
                    <a:noFill/>
                  </a:rPr>
                  <a:t> </a:t>
                </a:r>
              </a:p>
            </p:txBody>
          </p:sp>
        </mc:Fallback>
      </mc:AlternateContent>
      <p:sp>
        <p:nvSpPr>
          <p:cNvPr id="4" name="TextBox 3"/>
          <p:cNvSpPr txBox="1"/>
          <p:nvPr/>
        </p:nvSpPr>
        <p:spPr>
          <a:xfrm>
            <a:off x="260350" y="5867400"/>
            <a:ext cx="8610600" cy="400110"/>
          </a:xfrm>
          <a:prstGeom prst="rect">
            <a:avLst/>
          </a:prstGeom>
          <a:noFill/>
        </p:spPr>
        <p:txBody>
          <a:bodyPr wrap="square" rtlCol="0">
            <a:spAutoFit/>
          </a:bodyPr>
          <a:lstStyle/>
          <a:p>
            <a:r>
              <a:rPr lang="en-US" sz="2000" dirty="0" smtClean="0">
                <a:solidFill>
                  <a:srgbClr val="FF0000"/>
                </a:solidFill>
                <a:latin typeface="Times New Roman" pitchFamily="18" charset="0"/>
                <a:cs typeface="Times New Roman" pitchFamily="18" charset="0"/>
              </a:rPr>
              <a:t>Only relative abundances of different atomic quantum states are taken from theory.</a:t>
            </a:r>
            <a:endParaRPr lang="en-GB" sz="2000" dirty="0">
              <a:solidFill>
                <a:srgbClr val="FF0000"/>
              </a:solidFill>
              <a:latin typeface="Times New Roman" pitchFamily="18" charset="0"/>
              <a:cs typeface="Times New Roman" pitchFamily="18" charset="0"/>
            </a:endParaRPr>
          </a:p>
        </p:txBody>
      </p:sp>
      <p:grpSp>
        <p:nvGrpSpPr>
          <p:cNvPr id="9" name="Group 8"/>
          <p:cNvGrpSpPr/>
          <p:nvPr/>
        </p:nvGrpSpPr>
        <p:grpSpPr>
          <a:xfrm>
            <a:off x="4876800" y="2667000"/>
            <a:ext cx="3782715" cy="2133600"/>
            <a:chOff x="4876800" y="2667000"/>
            <a:chExt cx="3782715" cy="2133600"/>
          </a:xfrm>
        </p:grpSpPr>
        <p:sp>
          <p:nvSpPr>
            <p:cNvPr id="60422" name="Rectangle 6"/>
            <p:cNvSpPr>
              <a:spLocks/>
            </p:cNvSpPr>
            <p:nvPr/>
          </p:nvSpPr>
          <p:spPr bwMode="auto">
            <a:xfrm>
              <a:off x="4876800" y="4457700"/>
              <a:ext cx="3476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1800" dirty="0">
                  <a:latin typeface="Lucida Grande" charset="0"/>
                  <a:ea typeface="Lucida Grande" charset="0"/>
                  <a:cs typeface="Lucida Grande" charset="0"/>
                  <a:sym typeface="Lucida Grande" charset="0"/>
                </a:rPr>
                <a:t>Be</a:t>
              </a:r>
            </a:p>
          </p:txBody>
        </p:sp>
        <p:sp>
          <p:nvSpPr>
            <p:cNvPr id="60423" name="Rectangle 7"/>
            <p:cNvSpPr>
              <a:spLocks/>
            </p:cNvSpPr>
            <p:nvPr/>
          </p:nvSpPr>
          <p:spPr bwMode="auto">
            <a:xfrm>
              <a:off x="7342981" y="4447540"/>
              <a:ext cx="3000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1800" dirty="0">
                  <a:latin typeface="Lucida Grande" charset="0"/>
                  <a:ea typeface="Lucida Grande" charset="0"/>
                  <a:cs typeface="Lucida Grande" charset="0"/>
                  <a:sym typeface="Lucida Grande" charset="0"/>
                </a:rPr>
                <a:t>Pt</a:t>
              </a:r>
            </a:p>
          </p:txBody>
        </p:sp>
        <p:grpSp>
          <p:nvGrpSpPr>
            <p:cNvPr id="8" name="Group 7"/>
            <p:cNvGrpSpPr/>
            <p:nvPr/>
          </p:nvGrpSpPr>
          <p:grpSpPr>
            <a:xfrm>
              <a:off x="4889500" y="2667000"/>
              <a:ext cx="3770015" cy="1835467"/>
              <a:chOff x="4889500" y="2667000"/>
              <a:chExt cx="3770015" cy="1835467"/>
            </a:xfrm>
          </p:grpSpPr>
          <p:sp>
            <p:nvSpPr>
              <p:cNvPr id="60417" name="Rectangle 1"/>
              <p:cNvSpPr>
                <a:spLocks/>
              </p:cNvSpPr>
              <p:nvPr/>
            </p:nvSpPr>
            <p:spPr bwMode="auto">
              <a:xfrm>
                <a:off x="4889500" y="2791142"/>
                <a:ext cx="254000" cy="15367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0418" name="Rectangle 2"/>
              <p:cNvSpPr>
                <a:spLocks/>
              </p:cNvSpPr>
              <p:nvPr/>
            </p:nvSpPr>
            <p:spPr bwMode="auto">
              <a:xfrm>
                <a:off x="7416800" y="2791142"/>
                <a:ext cx="76200" cy="15367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0419" name="Line 3"/>
              <p:cNvSpPr>
                <a:spLocks noChangeShapeType="1"/>
              </p:cNvSpPr>
              <p:nvPr/>
            </p:nvSpPr>
            <p:spPr bwMode="auto">
              <a:xfrm>
                <a:off x="5160963" y="3554730"/>
                <a:ext cx="2241550" cy="28575"/>
              </a:xfrm>
              <a:prstGeom prst="line">
                <a:avLst/>
              </a:prstGeom>
              <a:noFill/>
              <a:ln w="381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mc:AlternateContent xmlns:mc="http://schemas.openxmlformats.org/markup-compatibility/2006" xmlns:a14="http://schemas.microsoft.com/office/drawing/2010/main">
            <mc:Choice Requires="a14">
              <p:sp>
                <p:nvSpPr>
                  <p:cNvPr id="60421" name="Rectangle 5"/>
                  <p:cNvSpPr>
                    <a:spLocks/>
                  </p:cNvSpPr>
                  <p:nvPr/>
                </p:nvSpPr>
                <p:spPr bwMode="auto">
                  <a:xfrm>
                    <a:off x="5778683" y="3997642"/>
                    <a:ext cx="1079317" cy="504825"/>
                  </a:xfrm>
                  <a:prstGeom prst="rect">
                    <a:avLst/>
                  </a:prstGeom>
                  <a:noFill/>
                  <a:ln>
                    <a:noFill/>
                  </a:ln>
                  <a:extLst>
                    <a:ext uri="{909E8E84-426E-40dd-AFC4-6F175D3DCCD1}">
                      <a14:hiddenFill>
                        <a:solidFill>
                          <a:srgbClr val="FFFFFF"/>
                        </a:solidFill>
                      </a14:hiddenFill>
                    </a:ext>
                    <a:ext uri="{91240B29-F687-4f45-9708-019B960494DF}">
                      <a14:hiddenLine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14:m>
                      <m:oMathPara xmlns:m="http://schemas.openxmlformats.org/officeDocument/2006/math" xmlns="">
                        <m:oMathParaPr>
                          <m:jc m:val="centerGroup"/>
                        </m:oMathParaPr>
                        <m:oMath xmlns:m="http://schemas.openxmlformats.org/officeDocument/2006/math">
                          <m:sSubSup>
                            <m:sSubSupPr>
                              <m:ctrlPr>
                                <a:rPr lang="en-US" altLang="en-US" sz="2800" i="1" baseline="-6000" smtClean="0">
                                  <a:latin typeface="Cambria Math" panose="02040503050406030204" pitchFamily="18" charset="0"/>
                                  <a:sym typeface="Lucida Grande" charset="0"/>
                                </a:rPr>
                              </m:ctrlPr>
                            </m:sSubSupPr>
                            <m:e>
                              <m:r>
                                <a:rPr lang="en-US" altLang="en-US" sz="2800" i="1" baseline="-6000" smtClean="0">
                                  <a:latin typeface="Cambria Math"/>
                                  <a:ea typeface="Cambria Math"/>
                                  <a:sym typeface="Lucida Grande" charset="0"/>
                                </a:rPr>
                                <m:t>𝜏</m:t>
                              </m:r>
                            </m:e>
                            <m:sub>
                              <m:r>
                                <a:rPr lang="en-US" altLang="en-US" sz="2800" b="0" i="1" baseline="-6000" smtClean="0">
                                  <a:latin typeface="Cambria Math"/>
                                  <a:sym typeface="Lucida Grande" charset="0"/>
                                </a:rPr>
                                <m:t>𝑛𝑝</m:t>
                              </m:r>
                            </m:sub>
                            <m:sup>
                              <m:r>
                                <a:rPr lang="en-US" altLang="en-US" sz="2800" b="0" i="1" baseline="-6000" smtClean="0">
                                  <a:latin typeface="Cambria Math"/>
                                  <a:sym typeface="Lucida Grande" charset="0"/>
                                </a:rPr>
                                <m:t>𝑒𝑓𝑓</m:t>
                              </m:r>
                            </m:sup>
                          </m:sSubSup>
                        </m:oMath>
                      </m:oMathPara>
                    </a14:m>
                    <a:endParaRPr lang="en-US" altLang="en-US" sz="2800" baseline="-6000" dirty="0">
                      <a:latin typeface="Lucida Grande" charset="0"/>
                      <a:ea typeface="Lucida Grande" charset="0"/>
                      <a:cs typeface="Lucida Grande" charset="0"/>
                      <a:sym typeface="Lucida Grande" charset="0"/>
                    </a:endParaRPr>
                  </a:p>
                </p:txBody>
              </p:sp>
            </mc:Choice>
            <mc:Fallback xmlns="">
              <p:sp>
                <p:nvSpPr>
                  <p:cNvPr id="60421" name="Rectangle 5"/>
                  <p:cNvSpPr>
                    <a:spLocks noRot="1" noChangeAspect="1" noMove="1" noResize="1" noEditPoints="1" noAdjustHandles="1" noChangeArrowheads="1" noChangeShapeType="1" noTextEdit="1"/>
                  </p:cNvSpPr>
                  <p:nvPr/>
                </p:nvSpPr>
                <p:spPr bwMode="auto">
                  <a:xfrm>
                    <a:off x="5778683" y="3997642"/>
                    <a:ext cx="1079317" cy="504825"/>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a:lstStyle/>
                  <a:p>
                    <a:r>
                      <a:rPr lang="en-GB">
                        <a:noFill/>
                      </a:rPr>
                      <a:t> </a:t>
                    </a:r>
                  </a:p>
                </p:txBody>
              </p:sp>
            </mc:Fallback>
          </mc:AlternateContent>
          <p:sp>
            <p:nvSpPr>
              <p:cNvPr id="60424" name="Line 8"/>
              <p:cNvSpPr>
                <a:spLocks noChangeShapeType="1"/>
              </p:cNvSpPr>
              <p:nvPr/>
            </p:nvSpPr>
            <p:spPr bwMode="auto">
              <a:xfrm>
                <a:off x="7480300" y="3583305"/>
                <a:ext cx="1143000" cy="34378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0425" name="Line 9"/>
              <p:cNvSpPr>
                <a:spLocks noChangeShapeType="1"/>
              </p:cNvSpPr>
              <p:nvPr/>
            </p:nvSpPr>
            <p:spPr bwMode="auto">
              <a:xfrm rot="10800000" flipH="1">
                <a:off x="7480300" y="3284855"/>
                <a:ext cx="1108075" cy="2984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mc:AlternateContent xmlns:mc="http://schemas.openxmlformats.org/markup-compatibility/2006" xmlns:a14="http://schemas.microsoft.com/office/drawing/2010/main">
            <mc:Choice Requires="a14">
              <p:sp>
                <p:nvSpPr>
                  <p:cNvPr id="6" name="TextBox 5"/>
                  <p:cNvSpPr txBox="1"/>
                  <p:nvPr/>
                </p:nvSpPr>
                <p:spPr>
                  <a:xfrm>
                    <a:off x="6019395" y="2757324"/>
                    <a:ext cx="458009" cy="50642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acc>
                            <m:accPr>
                              <m:chr m:val="⃗"/>
                              <m:ctrlPr>
                                <a:rPr lang="en-GB" sz="2400" i="1" smtClean="0">
                                  <a:latin typeface="Cambria Math" panose="02040503050406030204" pitchFamily="18" charset="0"/>
                                </a:rPr>
                              </m:ctrlPr>
                            </m:accPr>
                            <m:e>
                              <m:r>
                                <a:rPr lang="en-US" sz="2400" b="0" i="1" smtClean="0">
                                  <a:latin typeface="Cambria Math"/>
                                </a:rPr>
                                <m:t>𝐸</m:t>
                              </m:r>
                            </m:e>
                          </m:acc>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019395" y="2757324"/>
                    <a:ext cx="458009" cy="506421"/>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20000" y="2667000"/>
                    <a:ext cx="1039515" cy="50642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a:rPr>
                                <m:t>𝑛</m:t>
                              </m:r>
                            </m:e>
                            <m:sub>
                              <m:r>
                                <a:rPr lang="en-US" sz="2400" b="0" i="1" smtClean="0">
                                  <a:latin typeface="Cambria Math"/>
                                </a:rPr>
                                <m:t>𝐴</m:t>
                              </m:r>
                            </m:sub>
                          </m:sSub>
                          <m:r>
                            <a:rPr lang="en-US" sz="2400" b="0" i="1" smtClean="0">
                              <a:latin typeface="Cambria Math"/>
                            </a:rPr>
                            <m:t>(</m:t>
                          </m:r>
                          <m:acc>
                            <m:accPr>
                              <m:chr m:val="⃗"/>
                              <m:ctrlPr>
                                <a:rPr lang="en-US" sz="2400" b="0" i="1" smtClean="0">
                                  <a:latin typeface="Cambria Math" panose="02040503050406030204" pitchFamily="18" charset="0"/>
                                </a:rPr>
                              </m:ctrlPr>
                            </m:accPr>
                            <m:e>
                              <m:r>
                                <a:rPr lang="en-US" sz="2400" b="0" i="1" smtClean="0">
                                  <a:latin typeface="Cambria Math"/>
                                </a:rPr>
                                <m:t>𝐸</m:t>
                              </m:r>
                            </m:e>
                          </m:acc>
                          <m:r>
                            <a:rPr lang="en-US" sz="2400" b="0" i="1" smtClean="0">
                              <a:latin typeface="Cambria Math"/>
                            </a:rPr>
                            <m:t>)</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7620000" y="2667000"/>
                    <a:ext cx="1039515" cy="506421"/>
                  </a:xfrm>
                  <a:prstGeom prst="rect">
                    <a:avLst/>
                  </a:prstGeom>
                  <a:blipFill rotWithShape="0">
                    <a:blip r:embed="rId8"/>
                    <a:stretch>
                      <a:fillRect/>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32" name="TextBox 31"/>
              <p:cNvSpPr txBox="1"/>
              <p:nvPr/>
            </p:nvSpPr>
            <p:spPr>
              <a:xfrm>
                <a:off x="1600200" y="2743200"/>
                <a:ext cx="458009" cy="50642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acc>
                        <m:accPr>
                          <m:chr m:val="⃗"/>
                          <m:ctrlPr>
                            <a:rPr lang="en-GB" sz="2400" i="1" smtClean="0">
                              <a:latin typeface="Cambria Math" panose="02040503050406030204" pitchFamily="18" charset="0"/>
                            </a:rPr>
                          </m:ctrlPr>
                        </m:accPr>
                        <m:e>
                          <m:r>
                            <a:rPr lang="en-US" sz="2400" b="0" i="1" smtClean="0">
                              <a:latin typeface="Cambria Math"/>
                            </a:rPr>
                            <m:t>𝐸</m:t>
                          </m:r>
                        </m:e>
                      </m:acc>
                    </m:oMath>
                  </m:oMathPara>
                </a14:m>
                <a:endParaRPr lang="en-GB"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600200" y="2743200"/>
                <a:ext cx="458009" cy="506421"/>
              </a:xfrm>
              <a:prstGeom prst="rect">
                <a:avLst/>
              </a:prstGeom>
              <a:blipFill rotWithShape="0">
                <a:blip r:embed="rId9"/>
                <a:stretch>
                  <a:fillRect/>
                </a:stretch>
              </a:blipFill>
            </p:spPr>
            <p:txBody>
              <a:bodyPr/>
              <a:lstStyle/>
              <a:p>
                <a:r>
                  <a:rPr lang="en-GB">
                    <a:noFill/>
                  </a:rPr>
                  <a:t> </a:t>
                </a:r>
              </a:p>
            </p:txBody>
          </p:sp>
        </mc:Fallback>
      </mc:AlternateContent>
      <p:sp>
        <p:nvSpPr>
          <p:cNvPr id="34" name="TextBox 33"/>
          <p:cNvSpPr txBox="1"/>
          <p:nvPr/>
        </p:nvSpPr>
        <p:spPr>
          <a:xfrm>
            <a:off x="1868154" y="2790118"/>
            <a:ext cx="562975" cy="461665"/>
          </a:xfrm>
          <a:prstGeom prst="rect">
            <a:avLst/>
          </a:prstGeom>
          <a:noFill/>
        </p:spPr>
        <p:txBody>
          <a:bodyPr wrap="none" rtlCol="0">
            <a:spAutoFit/>
          </a:bodyPr>
          <a:lstStyle/>
          <a:p>
            <a:r>
              <a:rPr lang="en-GB" sz="2400" dirty="0" smtClean="0"/>
              <a:t>= 0</a:t>
            </a:r>
            <a:endParaRPr lang="en-GB" sz="2400" dirty="0"/>
          </a:p>
        </p:txBody>
      </p:sp>
      <mc:AlternateContent xmlns:mc="http://schemas.openxmlformats.org/markup-compatibility/2006" xmlns:a14="http://schemas.microsoft.com/office/drawing/2010/main">
        <mc:Choice Requires="a14">
          <p:sp>
            <p:nvSpPr>
              <p:cNvPr id="35" name="TextBox 34"/>
              <p:cNvSpPr txBox="1"/>
              <p:nvPr/>
            </p:nvSpPr>
            <p:spPr>
              <a:xfrm>
                <a:off x="3810000" y="2662535"/>
                <a:ext cx="578620" cy="46166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a:rPr>
                            <m:t>𝑛</m:t>
                          </m:r>
                        </m:e>
                        <m:sub>
                          <m:r>
                            <a:rPr lang="en-US" sz="2400" b="0" i="1" smtClean="0">
                              <a:latin typeface="Cambria Math"/>
                            </a:rPr>
                            <m:t>𝐴</m:t>
                          </m:r>
                        </m:sub>
                      </m:sSub>
                    </m:oMath>
                  </m:oMathPara>
                </a14:m>
                <a:endParaRPr lang="en-GB"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810000" y="2662535"/>
                <a:ext cx="578620" cy="461665"/>
              </a:xfrm>
              <a:prstGeom prst="rect">
                <a:avLst/>
              </a:prstGeom>
              <a:blipFill rotWithShape="0">
                <a:blip r:embed="rId10"/>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53030" y="3348335"/>
                <a:ext cx="519694" cy="461665"/>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r>
                        <a:rPr lang="en-US" sz="2400" b="1">
                          <a:solidFill>
                            <a:srgbClr val="FF0000"/>
                          </a:solidFill>
                          <a:latin typeface="Cambria Math"/>
                        </a:rPr>
                        <m:t>⇒</m:t>
                      </m:r>
                    </m:oMath>
                  </m:oMathPara>
                </a14:m>
                <a:endParaRPr lang="en-GB" sz="2400" dirty="0"/>
              </a:p>
            </p:txBody>
          </p:sp>
        </mc:Choice>
        <mc:Fallback xmlns="">
          <p:sp>
            <p:nvSpPr>
              <p:cNvPr id="5" name="Rectangle 4"/>
              <p:cNvSpPr>
                <a:spLocks noRot="1" noChangeAspect="1" noMove="1" noResize="1" noEditPoints="1" noAdjustHandles="1" noChangeArrowheads="1" noChangeShapeType="1" noTextEdit="1"/>
              </p:cNvSpPr>
              <p:nvPr/>
            </p:nvSpPr>
            <p:spPr>
              <a:xfrm>
                <a:off x="4353030" y="3348335"/>
                <a:ext cx="519694" cy="461665"/>
              </a:xfrm>
              <a:prstGeom prst="rect">
                <a:avLst/>
              </a:prstGeom>
              <a:blipFill rotWithShape="1">
                <a:blip r:embed="rId11"/>
                <a:stretch>
                  <a:fillRect/>
                </a:stretch>
              </a:blipFill>
            </p:spPr>
            <p:txBody>
              <a:bodyPr/>
              <a:lstStyle/>
              <a:p>
                <a:r>
                  <a:rPr lang="en-GB">
                    <a:noFill/>
                  </a:rPr>
                  <a:t> </a:t>
                </a:r>
              </a:p>
            </p:txBody>
          </p:sp>
        </mc:Fallback>
      </mc:AlternateContent>
      <p:sp>
        <p:nvSpPr>
          <p:cNvPr id="33"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36"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34</a:t>
            </a:fld>
            <a:endParaRPr lang="ru-RU" dirty="0"/>
          </a:p>
        </p:txBody>
      </p:sp>
      <p:sp>
        <p:nvSpPr>
          <p:cNvPr id="37" name="Rectangle 13"/>
          <p:cNvSpPr>
            <a:spLocks noChangeArrowheads="1"/>
          </p:cNvSpPr>
          <p:nvPr/>
        </p:nvSpPr>
        <p:spPr bwMode="auto">
          <a:xfrm>
            <a:off x="0" y="0"/>
            <a:ext cx="9144000" cy="612560"/>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400" b="1">
              <a:solidFill>
                <a:srgbClr val="41A3DF"/>
              </a:solidFill>
              <a:effectLst>
                <a:outerShdw blurRad="38100" dist="38100" dir="2700000" algn="tl">
                  <a:srgbClr val="000000"/>
                </a:outerShdw>
              </a:effectLst>
              <a:latin typeface="Times New Roman" pitchFamily="18" charset="0"/>
            </a:endParaRPr>
          </a:p>
        </p:txBody>
      </p:sp>
      <p:sp>
        <p:nvSpPr>
          <p:cNvPr id="38" name="WordArt 98"/>
          <p:cNvSpPr>
            <a:spLocks noChangeArrowheads="1" noChangeShapeType="1" noTextEdit="1"/>
          </p:cNvSpPr>
          <p:nvPr/>
        </p:nvSpPr>
        <p:spPr bwMode="auto">
          <a:xfrm>
            <a:off x="1600199" y="76200"/>
            <a:ext cx="5802313" cy="457200"/>
          </a:xfrm>
          <a:prstGeom prst="rect">
            <a:avLst/>
          </a:prstGeom>
        </p:spPr>
        <p:txBody>
          <a:bodyPr wrap="none" fromWordArt="1">
            <a:prstTxWarp prst="textPlain">
              <a:avLst>
                <a:gd name="adj" fmla="val 50000"/>
              </a:avLst>
            </a:prstTxWarp>
          </a:bodyPr>
          <a:lstStyle/>
          <a:p>
            <a:pPr algn="ctr"/>
            <a:r>
              <a:rPr lang="en-US" sz="28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Energy splitting measurement</a:t>
            </a:r>
          </a:p>
        </p:txBody>
      </p:sp>
    </p:spTree>
    <p:extLst>
      <p:ext uri="{BB962C8B-B14F-4D97-AF65-F5344CB8AC3E}">
        <p14:creationId xmlns:p14="http://schemas.microsoft.com/office/powerpoint/2010/main" val="40619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858838" y="674688"/>
            <a:ext cx="736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o-RO" altLang="en-US" sz="2000">
                <a:solidFill>
                  <a:srgbClr val="CC3300"/>
                </a:solidFill>
                <a:latin typeface="Arial" charset="0"/>
              </a:rPr>
              <a:t>L.Nemenov, V.Ovsiannikov, E.Tchaplyguine, Nucl. Phys. (2002)</a:t>
            </a:r>
          </a:p>
        </p:txBody>
      </p:sp>
      <p:graphicFrame>
        <p:nvGraphicFramePr>
          <p:cNvPr id="63492" name="Object 8"/>
          <p:cNvGraphicFramePr>
            <a:graphicFrameLocks noChangeAspect="1"/>
          </p:cNvGraphicFramePr>
          <p:nvPr/>
        </p:nvGraphicFramePr>
        <p:xfrm>
          <a:off x="2968625" y="1533525"/>
          <a:ext cx="914400" cy="198438"/>
        </p:xfrm>
        <a:graphic>
          <a:graphicData uri="http://schemas.openxmlformats.org/presentationml/2006/ole">
            <mc:AlternateContent xmlns:mc="http://schemas.openxmlformats.org/markup-compatibility/2006">
              <mc:Choice xmlns:v="urn:schemas-microsoft-com:vml" Requires="v">
                <p:oleObj spid="_x0000_s180527"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25" y="1533525"/>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3" name="Object 9"/>
          <p:cNvGraphicFramePr>
            <a:graphicFrameLocks noChangeAspect="1"/>
          </p:cNvGraphicFramePr>
          <p:nvPr/>
        </p:nvGraphicFramePr>
        <p:xfrm>
          <a:off x="1577975" y="1636713"/>
          <a:ext cx="577850" cy="650875"/>
        </p:xfrm>
        <a:graphic>
          <a:graphicData uri="http://schemas.openxmlformats.org/presentationml/2006/ole">
            <mc:AlternateContent xmlns:mc="http://schemas.openxmlformats.org/markup-compatibility/2006">
              <mc:Choice xmlns:v="urn:schemas-microsoft-com:vml" Requires="v">
                <p:oleObj spid="_x0000_s180528" name="Equation" r:id="rId6" imgW="203112" imgH="228501" progId="Equation.DSMT4">
                  <p:embed/>
                </p:oleObj>
              </mc:Choice>
              <mc:Fallback>
                <p:oleObj name="Equation" r:id="rId6" imgW="203112"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7975" y="1636713"/>
                        <a:ext cx="5778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4" name="Object 10"/>
          <p:cNvGraphicFramePr>
            <a:graphicFrameLocks noChangeAspect="1"/>
          </p:cNvGraphicFramePr>
          <p:nvPr/>
        </p:nvGraphicFramePr>
        <p:xfrm>
          <a:off x="1577975" y="1636713"/>
          <a:ext cx="577850" cy="650875"/>
        </p:xfrm>
        <a:graphic>
          <a:graphicData uri="http://schemas.openxmlformats.org/presentationml/2006/ole">
            <mc:AlternateContent xmlns:mc="http://schemas.openxmlformats.org/markup-compatibility/2006">
              <mc:Choice xmlns:v="urn:schemas-microsoft-com:vml" Requires="v">
                <p:oleObj spid="_x0000_s180529" name="Equation" r:id="rId8" imgW="203112" imgH="228501" progId="Equation.DSMT4">
                  <p:embed/>
                </p:oleObj>
              </mc:Choice>
              <mc:Fallback>
                <p:oleObj name="Equation" r:id="rId8" imgW="203112" imgH="22850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7975" y="1636713"/>
                        <a:ext cx="5778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5" name="Object 11"/>
          <p:cNvGraphicFramePr>
            <a:graphicFrameLocks noChangeAspect="1"/>
          </p:cNvGraphicFramePr>
          <p:nvPr/>
        </p:nvGraphicFramePr>
        <p:xfrm>
          <a:off x="6251575" y="1465263"/>
          <a:ext cx="1414463" cy="601662"/>
        </p:xfrm>
        <a:graphic>
          <a:graphicData uri="http://schemas.openxmlformats.org/presentationml/2006/ole">
            <mc:AlternateContent xmlns:mc="http://schemas.openxmlformats.org/markup-compatibility/2006">
              <mc:Choice xmlns:v="urn:schemas-microsoft-com:vml" Requires="v">
                <p:oleObj spid="_x0000_s180530" name="Equation" r:id="rId10" imgW="596641" imgH="253890" progId="Equation.DSMT4">
                  <p:embed/>
                </p:oleObj>
              </mc:Choice>
              <mc:Fallback>
                <p:oleObj name="Equation" r:id="rId10" imgW="596641" imgH="25389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1575" y="1465263"/>
                        <a:ext cx="1414463"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6" name="Text Box 14"/>
          <p:cNvSpPr txBox="1">
            <a:spLocks noChangeArrowheads="1"/>
          </p:cNvSpPr>
          <p:nvPr/>
        </p:nvSpPr>
        <p:spPr bwMode="auto">
          <a:xfrm>
            <a:off x="138112" y="4624388"/>
            <a:ext cx="1846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a:solidFill>
                  <a:srgbClr val="0033CC"/>
                </a:solidFill>
                <a:latin typeface="Arial" charset="0"/>
              </a:rPr>
              <a:t>In CM System:</a:t>
            </a:r>
            <a:endParaRPr lang="en-US" altLang="en-US" sz="2000">
              <a:solidFill>
                <a:srgbClr val="0033CC"/>
              </a:solidFill>
              <a:latin typeface="Arial" charset="0"/>
            </a:endParaRPr>
          </a:p>
        </p:txBody>
      </p:sp>
      <p:graphicFrame>
        <p:nvGraphicFramePr>
          <p:cNvPr id="63497" name="Object 15"/>
          <p:cNvGraphicFramePr>
            <a:graphicFrameLocks noChangeAspect="1"/>
          </p:cNvGraphicFramePr>
          <p:nvPr>
            <p:extLst>
              <p:ext uri="{D42A27DB-BD31-4B8C-83A1-F6EECF244321}">
                <p14:modId xmlns:p14="http://schemas.microsoft.com/office/powerpoint/2010/main" val="2571149228"/>
              </p:ext>
            </p:extLst>
          </p:nvPr>
        </p:nvGraphicFramePr>
        <p:xfrm>
          <a:off x="1905000" y="4343400"/>
          <a:ext cx="7064375" cy="876300"/>
        </p:xfrm>
        <a:graphic>
          <a:graphicData uri="http://schemas.openxmlformats.org/presentationml/2006/ole">
            <mc:AlternateContent xmlns:mc="http://schemas.openxmlformats.org/markup-compatibility/2006">
              <mc:Choice xmlns:v="urn:schemas-microsoft-com:vml" Requires="v">
                <p:oleObj spid="_x0000_s180531" name="Equation" r:id="rId12" imgW="3378200" imgH="419100" progId="Equation.DSMT4">
                  <p:embed/>
                </p:oleObj>
              </mc:Choice>
              <mc:Fallback>
                <p:oleObj name="Equation" r:id="rId12" imgW="3378200" imgH="419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4343400"/>
                        <a:ext cx="7064375"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09" name="Text Box 16"/>
          <p:cNvSpPr txBox="1">
            <a:spLocks noChangeArrowheads="1"/>
          </p:cNvSpPr>
          <p:nvPr/>
        </p:nvSpPr>
        <p:spPr bwMode="auto">
          <a:xfrm>
            <a:off x="195263" y="5741988"/>
            <a:ext cx="1720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a:solidFill>
                  <a:srgbClr val="0033CC"/>
                </a:solidFill>
                <a:latin typeface="Arial" charset="0"/>
              </a:rPr>
              <a:t>at resonance:</a:t>
            </a:r>
            <a:endParaRPr lang="en-US" altLang="en-US" sz="2000">
              <a:solidFill>
                <a:srgbClr val="0033CC"/>
              </a:solidFill>
              <a:latin typeface="Arial" charset="0"/>
            </a:endParaRPr>
          </a:p>
        </p:txBody>
      </p:sp>
      <p:graphicFrame>
        <p:nvGraphicFramePr>
          <p:cNvPr id="63510" name="Object 17"/>
          <p:cNvGraphicFramePr>
            <a:graphicFrameLocks noChangeAspect="1"/>
          </p:cNvGraphicFramePr>
          <p:nvPr>
            <p:extLst>
              <p:ext uri="{D42A27DB-BD31-4B8C-83A1-F6EECF244321}">
                <p14:modId xmlns:p14="http://schemas.microsoft.com/office/powerpoint/2010/main" val="1126535328"/>
              </p:ext>
            </p:extLst>
          </p:nvPr>
        </p:nvGraphicFramePr>
        <p:xfrm>
          <a:off x="1905000" y="5638800"/>
          <a:ext cx="2384425" cy="527050"/>
        </p:xfrm>
        <a:graphic>
          <a:graphicData uri="http://schemas.openxmlformats.org/presentationml/2006/ole">
            <mc:AlternateContent xmlns:mc="http://schemas.openxmlformats.org/markup-compatibility/2006">
              <mc:Choice xmlns:v="urn:schemas-microsoft-com:vml" Requires="v">
                <p:oleObj spid="_x0000_s180532" name="Equation" r:id="rId14" imgW="1091880" imgH="241200" progId="Equation.DSMT4">
                  <p:embed/>
                </p:oleObj>
              </mc:Choice>
              <mc:Fallback>
                <p:oleObj name="Equation" r:id="rId14" imgW="1091880" imgH="241200" progId="Equation.DSMT4">
                  <p:embed/>
                  <p:pic>
                    <p:nvPicPr>
                      <p:cNvPr id="0" name=""/>
                      <p:cNvPicPr>
                        <a:picLocks noChangeAspect="1" noChangeArrowheads="1"/>
                      </p:cNvPicPr>
                      <p:nvPr/>
                    </p:nvPicPr>
                    <p:blipFill>
                      <a:blip r:embed="rId15"/>
                      <a:srcRect/>
                      <a:stretch>
                        <a:fillRect/>
                      </a:stretch>
                    </p:blipFill>
                    <p:spPr bwMode="auto">
                      <a:xfrm>
                        <a:off x="1905000" y="5638800"/>
                        <a:ext cx="2384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9" name="Line 23"/>
          <p:cNvSpPr>
            <a:spLocks noChangeShapeType="1"/>
          </p:cNvSpPr>
          <p:nvPr/>
        </p:nvSpPr>
        <p:spPr bwMode="auto">
          <a:xfrm flipH="1">
            <a:off x="2641600" y="2309813"/>
            <a:ext cx="0" cy="1222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3500" name="Line 24"/>
          <p:cNvSpPr>
            <a:spLocks noChangeShapeType="1"/>
          </p:cNvSpPr>
          <p:nvPr/>
        </p:nvSpPr>
        <p:spPr bwMode="auto">
          <a:xfrm flipH="1">
            <a:off x="4970463" y="2311400"/>
            <a:ext cx="0" cy="1222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nvGrpSpPr>
          <p:cNvPr id="63501" name="Group 33"/>
          <p:cNvGrpSpPr>
            <a:grpSpLocks/>
          </p:cNvGrpSpPr>
          <p:nvPr/>
        </p:nvGrpSpPr>
        <p:grpSpPr bwMode="auto">
          <a:xfrm>
            <a:off x="228600" y="3581400"/>
            <a:ext cx="5629275" cy="958850"/>
            <a:chOff x="0" y="2427"/>
            <a:chExt cx="3546" cy="604"/>
          </a:xfrm>
        </p:grpSpPr>
        <p:sp>
          <p:nvSpPr>
            <p:cNvPr id="63507" name="Text Box 12"/>
            <p:cNvSpPr txBox="1">
              <a:spLocks noChangeArrowheads="1"/>
            </p:cNvSpPr>
            <p:nvPr/>
          </p:nvSpPr>
          <p:spPr bwMode="auto">
            <a:xfrm>
              <a:off x="0" y="2595"/>
              <a:ext cx="12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a:solidFill>
                    <a:srgbClr val="0033CC"/>
                  </a:solidFill>
                  <a:latin typeface="Arial" charset="0"/>
                </a:rPr>
                <a:t>In Lab. System:</a:t>
              </a:r>
              <a:endParaRPr lang="en-US" altLang="en-US" sz="2000">
                <a:solidFill>
                  <a:srgbClr val="0033CC"/>
                </a:solidFill>
                <a:latin typeface="Arial" charset="0"/>
              </a:endParaRPr>
            </a:p>
          </p:txBody>
        </p:sp>
        <p:graphicFrame>
          <p:nvGraphicFramePr>
            <p:cNvPr id="63508" name="Object 13"/>
            <p:cNvGraphicFramePr>
              <a:graphicFrameLocks noChangeAspect="1"/>
            </p:cNvGraphicFramePr>
            <p:nvPr/>
          </p:nvGraphicFramePr>
          <p:xfrm>
            <a:off x="1235" y="2427"/>
            <a:ext cx="2311" cy="604"/>
          </p:xfrm>
          <a:graphic>
            <a:graphicData uri="http://schemas.openxmlformats.org/presentationml/2006/ole">
              <mc:AlternateContent xmlns:mc="http://schemas.openxmlformats.org/markup-compatibility/2006">
                <mc:Choice xmlns:v="urn:schemas-microsoft-com:vml" Requires="v">
                  <p:oleObj spid="_x0000_s180533" name="Equation" r:id="rId16" imgW="1651000" imgH="431800" progId="Equation.DSMT4">
                    <p:embed/>
                  </p:oleObj>
                </mc:Choice>
                <mc:Fallback>
                  <p:oleObj name="Equation" r:id="rId16" imgW="1651000" imgH="431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35" y="2427"/>
                          <a:ext cx="2311" cy="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3502" name="Line 20"/>
          <p:cNvSpPr>
            <a:spLocks noChangeShapeType="1"/>
          </p:cNvSpPr>
          <p:nvPr/>
        </p:nvSpPr>
        <p:spPr bwMode="auto">
          <a:xfrm flipV="1">
            <a:off x="3871913" y="3478213"/>
            <a:ext cx="1095375"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63503" name="Line 25"/>
          <p:cNvSpPr>
            <a:spLocks noChangeShapeType="1"/>
          </p:cNvSpPr>
          <p:nvPr/>
        </p:nvSpPr>
        <p:spPr bwMode="auto">
          <a:xfrm flipH="1">
            <a:off x="2632075" y="3482975"/>
            <a:ext cx="901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63504" name="Text Box 26"/>
          <p:cNvSpPr txBox="1">
            <a:spLocks noChangeArrowheads="1"/>
          </p:cNvSpPr>
          <p:nvPr/>
        </p:nvSpPr>
        <p:spPr bwMode="auto">
          <a:xfrm>
            <a:off x="3536950" y="3205163"/>
            <a:ext cx="403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b="1" i="1">
                <a:latin typeface="Times New Roman" pitchFamily="18" charset="0"/>
              </a:rPr>
              <a:t>l</a:t>
            </a:r>
            <a:r>
              <a:rPr lang="en-GB" altLang="en-US" sz="2800" b="1" i="1" baseline="-25000">
                <a:latin typeface="Times New Roman" pitchFamily="18" charset="0"/>
              </a:rPr>
              <a:t>0</a:t>
            </a:r>
            <a:endParaRPr lang="en-US" altLang="en-US" sz="2800" b="1" i="1">
              <a:latin typeface="Times New Roman" pitchFamily="18" charset="0"/>
            </a:endParaRPr>
          </a:p>
        </p:txBody>
      </p:sp>
      <p:sp>
        <p:nvSpPr>
          <p:cNvPr id="21" name="Rectangle 13"/>
          <p:cNvSpPr>
            <a:spLocks noChangeArrowheads="1"/>
          </p:cNvSpPr>
          <p:nvPr/>
        </p:nvSpPr>
        <p:spPr bwMode="auto">
          <a:xfrm>
            <a:off x="3175" y="-20637"/>
            <a:ext cx="9140825" cy="642074"/>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22" name="WordArt 98"/>
          <p:cNvSpPr>
            <a:spLocks noChangeArrowheads="1" noChangeShapeType="1" noTextEdit="1"/>
          </p:cNvSpPr>
          <p:nvPr/>
        </p:nvSpPr>
        <p:spPr bwMode="auto">
          <a:xfrm>
            <a:off x="448469" y="71800"/>
            <a:ext cx="8305800" cy="457200"/>
          </a:xfrm>
          <a:prstGeom prst="rect">
            <a:avLst/>
          </a:prstGeom>
        </p:spPr>
        <p:txBody>
          <a:bodyPr wrap="none" fromWordArt="1">
            <a:prstTxWarp prst="textPlain">
              <a:avLst>
                <a:gd name="adj" fmla="val 50000"/>
              </a:avLst>
            </a:prstTxWarp>
          </a:bodyPr>
          <a:lstStyle/>
          <a:p>
            <a:pPr algn="ctr">
              <a:defRPr/>
            </a:pP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Resonant enhancement of the annihilation rate of A</a:t>
            </a:r>
            <a:r>
              <a:rPr lang="en-US"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2</a:t>
            </a:r>
            <a:r>
              <a:rPr lang="el-GR" sz="3600" i="1" kern="10" baseline="-25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grpSp>
        <p:nvGrpSpPr>
          <p:cNvPr id="39" name="Group 38"/>
          <p:cNvGrpSpPr/>
          <p:nvPr/>
        </p:nvGrpSpPr>
        <p:grpSpPr>
          <a:xfrm>
            <a:off x="5257800" y="5172075"/>
            <a:ext cx="2336528" cy="1537990"/>
            <a:chOff x="5257800" y="5248275"/>
            <a:chExt cx="2336528" cy="1537990"/>
          </a:xfrm>
        </p:grpSpPr>
        <p:grpSp>
          <p:nvGrpSpPr>
            <p:cNvPr id="20" name="Group 19"/>
            <p:cNvGrpSpPr/>
            <p:nvPr/>
          </p:nvGrpSpPr>
          <p:grpSpPr>
            <a:xfrm>
              <a:off x="5791200" y="5257800"/>
              <a:ext cx="1803128" cy="1528465"/>
              <a:chOff x="5867400" y="5105400"/>
              <a:chExt cx="1803128" cy="1528465"/>
            </a:xfrm>
          </p:grpSpPr>
          <p:grpSp>
            <p:nvGrpSpPr>
              <p:cNvPr id="32" name="Group 31"/>
              <p:cNvGrpSpPr/>
              <p:nvPr/>
            </p:nvGrpSpPr>
            <p:grpSpPr>
              <a:xfrm>
                <a:off x="5867400" y="5105400"/>
                <a:ext cx="1371600" cy="1219200"/>
                <a:chOff x="6400800" y="5181600"/>
                <a:chExt cx="1371600" cy="1219200"/>
              </a:xfrm>
            </p:grpSpPr>
            <p:cxnSp>
              <p:nvCxnSpPr>
                <p:cNvPr id="35" name="Straight Arrow Connector 34"/>
                <p:cNvCxnSpPr/>
                <p:nvPr/>
              </p:nvCxnSpPr>
              <p:spPr>
                <a:xfrm flipV="1">
                  <a:off x="6400800" y="51816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400800" y="6172200"/>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888480" y="61722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5897880" y="5364480"/>
                <a:ext cx="14478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239000" y="5867400"/>
                <a:ext cx="431528" cy="461665"/>
              </a:xfrm>
              <a:prstGeom prst="rect">
                <a:avLst/>
              </a:prstGeom>
              <a:noFill/>
            </p:spPr>
            <p:txBody>
              <a:bodyPr wrap="none" rtlCol="0">
                <a:spAutoFit/>
              </a:bodyPr>
              <a:lstStyle/>
              <a:p>
                <a:r>
                  <a:rPr lang="el-GR" sz="2400" i="1" dirty="0" smtClean="0">
                    <a:latin typeface="Times New Roman" panose="02020603050405020304" pitchFamily="18" charset="0"/>
                    <a:cs typeface="Times New Roman" panose="02020603050405020304" pitchFamily="18" charset="0"/>
                  </a:rPr>
                  <a:t>γ</a:t>
                </a:r>
                <a:r>
                  <a:rPr lang="en-US" sz="2400" i="1" baseline="-25000" dirty="0" smtClean="0">
                    <a:latin typeface="Times New Roman" panose="02020603050405020304" pitchFamily="18" charset="0"/>
                    <a:cs typeface="Times New Roman" panose="02020603050405020304" pitchFamily="18" charset="0"/>
                  </a:rPr>
                  <a:t>A</a:t>
                </a:r>
                <a:endParaRPr lang="en-US" sz="2400" i="1" dirty="0">
                  <a:latin typeface="Times New Roman" panose="02020603050405020304" pitchFamily="18" charset="0"/>
                  <a:cs typeface="Times New Roman" panose="02020603050405020304" pitchFamily="18" charset="0"/>
                </a:endParaRPr>
              </a:p>
            </p:txBody>
          </p:sp>
          <p:sp>
            <p:nvSpPr>
              <p:cNvPr id="19" name="Freeform 18"/>
              <p:cNvSpPr/>
              <p:nvPr/>
            </p:nvSpPr>
            <p:spPr>
              <a:xfrm>
                <a:off x="5867400" y="5320454"/>
                <a:ext cx="929640" cy="638386"/>
              </a:xfrm>
              <a:custGeom>
                <a:avLst/>
                <a:gdLst>
                  <a:gd name="connsiteX0" fmla="*/ 0 w 929640"/>
                  <a:gd name="connsiteY0" fmla="*/ 44026 h 638386"/>
                  <a:gd name="connsiteX1" fmla="*/ 243840 w 929640"/>
                  <a:gd name="connsiteY1" fmla="*/ 44026 h 638386"/>
                  <a:gd name="connsiteX2" fmla="*/ 396240 w 929640"/>
                  <a:gd name="connsiteY2" fmla="*/ 44026 h 638386"/>
                  <a:gd name="connsiteX3" fmla="*/ 472440 w 929640"/>
                  <a:gd name="connsiteY3" fmla="*/ 638386 h 638386"/>
                  <a:gd name="connsiteX4" fmla="*/ 502920 w 929640"/>
                  <a:gd name="connsiteY4" fmla="*/ 638386 h 638386"/>
                  <a:gd name="connsiteX5" fmla="*/ 579120 w 929640"/>
                  <a:gd name="connsiteY5" fmla="*/ 44026 h 638386"/>
                  <a:gd name="connsiteX6" fmla="*/ 670560 w 929640"/>
                  <a:gd name="connsiteY6" fmla="*/ 59266 h 638386"/>
                  <a:gd name="connsiteX7" fmla="*/ 777240 w 929640"/>
                  <a:gd name="connsiteY7" fmla="*/ 59266 h 638386"/>
                  <a:gd name="connsiteX8" fmla="*/ 929640 w 929640"/>
                  <a:gd name="connsiteY8" fmla="*/ 59266 h 63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640" h="638386">
                    <a:moveTo>
                      <a:pt x="0" y="44026"/>
                    </a:moveTo>
                    <a:lnTo>
                      <a:pt x="243840" y="44026"/>
                    </a:lnTo>
                    <a:cubicBezTo>
                      <a:pt x="309880" y="44026"/>
                      <a:pt x="358140" y="-55034"/>
                      <a:pt x="396240" y="44026"/>
                    </a:cubicBezTo>
                    <a:cubicBezTo>
                      <a:pt x="434340" y="143086"/>
                      <a:pt x="454660" y="539326"/>
                      <a:pt x="472440" y="638386"/>
                    </a:cubicBezTo>
                    <a:cubicBezTo>
                      <a:pt x="490220" y="737446"/>
                      <a:pt x="485140" y="737446"/>
                      <a:pt x="502920" y="638386"/>
                    </a:cubicBezTo>
                    <a:cubicBezTo>
                      <a:pt x="520700" y="539326"/>
                      <a:pt x="551180" y="140546"/>
                      <a:pt x="579120" y="44026"/>
                    </a:cubicBezTo>
                    <a:cubicBezTo>
                      <a:pt x="607060" y="-52494"/>
                      <a:pt x="637540" y="56726"/>
                      <a:pt x="670560" y="59266"/>
                    </a:cubicBezTo>
                    <a:cubicBezTo>
                      <a:pt x="703580" y="61806"/>
                      <a:pt x="777240" y="59266"/>
                      <a:pt x="777240" y="59266"/>
                    </a:cubicBezTo>
                    <a:lnTo>
                      <a:pt x="929640" y="592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172200" y="6172200"/>
                <a:ext cx="550535" cy="461665"/>
              </a:xfrm>
              <a:prstGeom prst="rect">
                <a:avLst/>
              </a:prstGeom>
              <a:noFill/>
            </p:spPr>
            <p:txBody>
              <a:bodyPr wrap="none" rtlCol="0">
                <a:spAutoFit/>
              </a:bodyPr>
              <a:lstStyle/>
              <a:p>
                <a:r>
                  <a:rPr lang="el-GR" sz="2400" i="1" dirty="0" smtClean="0">
                    <a:latin typeface="Times New Roman" panose="02020603050405020304" pitchFamily="18" charset="0"/>
                    <a:cs typeface="Times New Roman" panose="02020603050405020304" pitchFamily="18" charset="0"/>
                  </a:rPr>
                  <a:t>γ</a:t>
                </a:r>
                <a:r>
                  <a:rPr lang="en-US" sz="2400" i="1" baseline="-25000" dirty="0" smtClean="0">
                    <a:latin typeface="Times New Roman" panose="02020603050405020304" pitchFamily="18" charset="0"/>
                    <a:cs typeface="Times New Roman" panose="02020603050405020304" pitchFamily="18" charset="0"/>
                  </a:rPr>
                  <a:t>res</a:t>
                </a:r>
                <a:endParaRPr lang="en-US" sz="2400" i="1" dirty="0">
                  <a:latin typeface="Times New Roman" panose="02020603050405020304" pitchFamily="18" charset="0"/>
                  <a:cs typeface="Times New Roman" panose="02020603050405020304" pitchFamily="18" charset="0"/>
                </a:endParaRPr>
              </a:p>
            </p:txBody>
          </p:sp>
        </p:grpSp>
        <p:graphicFrame>
          <p:nvGraphicFramePr>
            <p:cNvPr id="38" name="Object 37"/>
            <p:cNvGraphicFramePr>
              <a:graphicFrameLocks noChangeAspect="1"/>
            </p:cNvGraphicFramePr>
            <p:nvPr>
              <p:extLst>
                <p:ext uri="{D42A27DB-BD31-4B8C-83A1-F6EECF244321}">
                  <p14:modId xmlns:p14="http://schemas.microsoft.com/office/powerpoint/2010/main" val="2791545519"/>
                </p:ext>
              </p:extLst>
            </p:nvPr>
          </p:nvGraphicFramePr>
          <p:xfrm>
            <a:off x="5257800" y="5248275"/>
            <a:ext cx="509588" cy="666750"/>
          </p:xfrm>
          <a:graphic>
            <a:graphicData uri="http://schemas.openxmlformats.org/presentationml/2006/ole">
              <mc:AlternateContent xmlns:mc="http://schemas.openxmlformats.org/markup-compatibility/2006">
                <mc:Choice xmlns:v="urn:schemas-microsoft-com:vml" Requires="v">
                  <p:oleObj spid="_x0000_s180534" name="Equation" r:id="rId18" imgW="330120" imgH="431640" progId="Equation.DSMT4">
                    <p:embed/>
                  </p:oleObj>
                </mc:Choice>
                <mc:Fallback>
                  <p:oleObj name="Equation" r:id="rId18" imgW="330120" imgH="431640" progId="Equation.DSMT4">
                    <p:embed/>
                    <p:pic>
                      <p:nvPicPr>
                        <p:cNvPr id="0" name=""/>
                        <p:cNvPicPr/>
                        <p:nvPr/>
                      </p:nvPicPr>
                      <p:blipFill>
                        <a:blip r:embed="rId19"/>
                        <a:stretch>
                          <a:fillRect/>
                        </a:stretch>
                      </p:blipFill>
                      <p:spPr>
                        <a:xfrm>
                          <a:off x="5257800" y="5248275"/>
                          <a:ext cx="509588" cy="666750"/>
                        </a:xfrm>
                        <a:prstGeom prst="rect">
                          <a:avLst/>
                        </a:prstGeom>
                      </p:spPr>
                    </p:pic>
                  </p:oleObj>
                </mc:Fallback>
              </mc:AlternateContent>
            </a:graphicData>
          </a:graphic>
        </p:graphicFrame>
      </p:grpSp>
      <p:grpSp>
        <p:nvGrpSpPr>
          <p:cNvPr id="2" name="Group 1924"/>
          <p:cNvGrpSpPr>
            <a:grpSpLocks noChangeAspect="1"/>
          </p:cNvGrpSpPr>
          <p:nvPr/>
        </p:nvGrpSpPr>
        <p:grpSpPr bwMode="auto">
          <a:xfrm>
            <a:off x="1524000" y="1066800"/>
            <a:ext cx="5508625" cy="2146300"/>
            <a:chOff x="960" y="672"/>
            <a:chExt cx="3470" cy="1352"/>
          </a:xfrm>
        </p:grpSpPr>
        <p:sp>
          <p:nvSpPr>
            <p:cNvPr id="3" name="AutoShape 1923"/>
            <p:cNvSpPr>
              <a:spLocks noChangeAspect="1" noChangeArrowheads="1" noTextEdit="1"/>
            </p:cNvSpPr>
            <p:nvPr/>
          </p:nvSpPr>
          <p:spPr bwMode="auto">
            <a:xfrm>
              <a:off x="960" y="672"/>
              <a:ext cx="3470" cy="1352"/>
            </a:xfrm>
            <a:prstGeom prst="rect">
              <a:avLst/>
            </a:prstGeom>
            <a:noFill/>
            <a:ln w="9525"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1925"/>
            <p:cNvSpPr>
              <a:spLocks noChangeArrowheads="1"/>
            </p:cNvSpPr>
            <p:nvPr/>
          </p:nvSpPr>
          <p:spPr bwMode="auto">
            <a:xfrm>
              <a:off x="960" y="672"/>
              <a:ext cx="3469" cy="135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Line 1926"/>
            <p:cNvSpPr>
              <a:spLocks noChangeShapeType="1"/>
            </p:cNvSpPr>
            <p:nvPr/>
          </p:nvSpPr>
          <p:spPr bwMode="auto">
            <a:xfrm>
              <a:off x="1428"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Line 1927"/>
            <p:cNvSpPr>
              <a:spLocks noChangeShapeType="1"/>
            </p:cNvSpPr>
            <p:nvPr/>
          </p:nvSpPr>
          <p:spPr bwMode="auto">
            <a:xfrm>
              <a:off x="1494"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1928"/>
            <p:cNvSpPr>
              <a:spLocks noChangeShapeType="1"/>
            </p:cNvSpPr>
            <p:nvPr/>
          </p:nvSpPr>
          <p:spPr bwMode="auto">
            <a:xfrm>
              <a:off x="1560"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929"/>
            <p:cNvSpPr>
              <a:spLocks noChangeShapeType="1"/>
            </p:cNvSpPr>
            <p:nvPr/>
          </p:nvSpPr>
          <p:spPr bwMode="auto">
            <a:xfrm>
              <a:off x="1627" y="1350"/>
              <a:ext cx="3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930"/>
            <p:cNvSpPr>
              <a:spLocks noChangeShapeType="1"/>
            </p:cNvSpPr>
            <p:nvPr/>
          </p:nvSpPr>
          <p:spPr bwMode="auto">
            <a:xfrm>
              <a:off x="1692"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931"/>
            <p:cNvSpPr>
              <a:spLocks noChangeShapeType="1"/>
            </p:cNvSpPr>
            <p:nvPr/>
          </p:nvSpPr>
          <p:spPr bwMode="auto">
            <a:xfrm>
              <a:off x="1758"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932"/>
            <p:cNvSpPr>
              <a:spLocks noChangeShapeType="1"/>
            </p:cNvSpPr>
            <p:nvPr/>
          </p:nvSpPr>
          <p:spPr bwMode="auto">
            <a:xfrm>
              <a:off x="1824"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933"/>
            <p:cNvSpPr>
              <a:spLocks noChangeShapeType="1"/>
            </p:cNvSpPr>
            <p:nvPr/>
          </p:nvSpPr>
          <p:spPr bwMode="auto">
            <a:xfrm>
              <a:off x="1891" y="1350"/>
              <a:ext cx="3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934"/>
            <p:cNvSpPr>
              <a:spLocks noChangeShapeType="1"/>
            </p:cNvSpPr>
            <p:nvPr/>
          </p:nvSpPr>
          <p:spPr bwMode="auto">
            <a:xfrm>
              <a:off x="1957" y="1350"/>
              <a:ext cx="3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935"/>
            <p:cNvSpPr>
              <a:spLocks noChangeShapeType="1"/>
            </p:cNvSpPr>
            <p:nvPr/>
          </p:nvSpPr>
          <p:spPr bwMode="auto">
            <a:xfrm>
              <a:off x="2023"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936"/>
            <p:cNvSpPr>
              <a:spLocks noChangeShapeType="1"/>
            </p:cNvSpPr>
            <p:nvPr/>
          </p:nvSpPr>
          <p:spPr bwMode="auto">
            <a:xfrm>
              <a:off x="2089"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937"/>
            <p:cNvSpPr>
              <a:spLocks noChangeShapeType="1"/>
            </p:cNvSpPr>
            <p:nvPr/>
          </p:nvSpPr>
          <p:spPr bwMode="auto">
            <a:xfrm>
              <a:off x="2155"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938"/>
            <p:cNvSpPr>
              <a:spLocks noChangeShapeType="1"/>
            </p:cNvSpPr>
            <p:nvPr/>
          </p:nvSpPr>
          <p:spPr bwMode="auto">
            <a:xfrm>
              <a:off x="2221"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939"/>
            <p:cNvSpPr>
              <a:spLocks noChangeShapeType="1"/>
            </p:cNvSpPr>
            <p:nvPr/>
          </p:nvSpPr>
          <p:spPr bwMode="auto">
            <a:xfrm>
              <a:off x="2287"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940"/>
            <p:cNvSpPr>
              <a:spLocks noChangeShapeType="1"/>
            </p:cNvSpPr>
            <p:nvPr/>
          </p:nvSpPr>
          <p:spPr bwMode="auto">
            <a:xfrm>
              <a:off x="2353"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941"/>
            <p:cNvSpPr>
              <a:spLocks noChangeShapeType="1"/>
            </p:cNvSpPr>
            <p:nvPr/>
          </p:nvSpPr>
          <p:spPr bwMode="auto">
            <a:xfrm>
              <a:off x="2420" y="1350"/>
              <a:ext cx="3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942"/>
            <p:cNvSpPr>
              <a:spLocks noChangeShapeType="1"/>
            </p:cNvSpPr>
            <p:nvPr/>
          </p:nvSpPr>
          <p:spPr bwMode="auto">
            <a:xfrm>
              <a:off x="2486" y="1350"/>
              <a:ext cx="3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943"/>
            <p:cNvSpPr>
              <a:spLocks noChangeShapeType="1"/>
            </p:cNvSpPr>
            <p:nvPr/>
          </p:nvSpPr>
          <p:spPr bwMode="auto">
            <a:xfrm>
              <a:off x="2552"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944"/>
            <p:cNvSpPr>
              <a:spLocks noChangeShapeType="1"/>
            </p:cNvSpPr>
            <p:nvPr/>
          </p:nvSpPr>
          <p:spPr bwMode="auto">
            <a:xfrm>
              <a:off x="2617"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945"/>
            <p:cNvSpPr>
              <a:spLocks noChangeShapeType="1"/>
            </p:cNvSpPr>
            <p:nvPr/>
          </p:nvSpPr>
          <p:spPr bwMode="auto">
            <a:xfrm>
              <a:off x="2683"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946"/>
            <p:cNvSpPr>
              <a:spLocks noChangeShapeType="1"/>
            </p:cNvSpPr>
            <p:nvPr/>
          </p:nvSpPr>
          <p:spPr bwMode="auto">
            <a:xfrm>
              <a:off x="2750"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947"/>
            <p:cNvSpPr>
              <a:spLocks noChangeShapeType="1"/>
            </p:cNvSpPr>
            <p:nvPr/>
          </p:nvSpPr>
          <p:spPr bwMode="auto">
            <a:xfrm>
              <a:off x="2816"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948"/>
            <p:cNvSpPr>
              <a:spLocks noChangeShapeType="1"/>
            </p:cNvSpPr>
            <p:nvPr/>
          </p:nvSpPr>
          <p:spPr bwMode="auto">
            <a:xfrm>
              <a:off x="2882"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949"/>
            <p:cNvSpPr>
              <a:spLocks noChangeShapeType="1"/>
            </p:cNvSpPr>
            <p:nvPr/>
          </p:nvSpPr>
          <p:spPr bwMode="auto">
            <a:xfrm>
              <a:off x="2948"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950"/>
            <p:cNvSpPr>
              <a:spLocks noChangeShapeType="1"/>
            </p:cNvSpPr>
            <p:nvPr/>
          </p:nvSpPr>
          <p:spPr bwMode="auto">
            <a:xfrm>
              <a:off x="3015" y="1350"/>
              <a:ext cx="3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951"/>
            <p:cNvSpPr>
              <a:spLocks noChangeShapeType="1"/>
            </p:cNvSpPr>
            <p:nvPr/>
          </p:nvSpPr>
          <p:spPr bwMode="auto">
            <a:xfrm>
              <a:off x="3080"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952"/>
            <p:cNvSpPr>
              <a:spLocks noChangeShapeType="1"/>
            </p:cNvSpPr>
            <p:nvPr/>
          </p:nvSpPr>
          <p:spPr bwMode="auto">
            <a:xfrm>
              <a:off x="3146"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953"/>
            <p:cNvSpPr>
              <a:spLocks noChangeShapeType="1"/>
            </p:cNvSpPr>
            <p:nvPr/>
          </p:nvSpPr>
          <p:spPr bwMode="auto">
            <a:xfrm>
              <a:off x="3212"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954"/>
            <p:cNvSpPr>
              <a:spLocks noChangeShapeType="1"/>
            </p:cNvSpPr>
            <p:nvPr/>
          </p:nvSpPr>
          <p:spPr bwMode="auto">
            <a:xfrm>
              <a:off x="3279" y="1350"/>
              <a:ext cx="3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955"/>
            <p:cNvSpPr>
              <a:spLocks noChangeShapeType="1"/>
            </p:cNvSpPr>
            <p:nvPr/>
          </p:nvSpPr>
          <p:spPr bwMode="auto">
            <a:xfrm>
              <a:off x="3345" y="1350"/>
              <a:ext cx="3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956"/>
            <p:cNvSpPr>
              <a:spLocks noChangeShapeType="1"/>
            </p:cNvSpPr>
            <p:nvPr/>
          </p:nvSpPr>
          <p:spPr bwMode="auto">
            <a:xfrm>
              <a:off x="3411"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957"/>
            <p:cNvSpPr>
              <a:spLocks noChangeShapeType="1"/>
            </p:cNvSpPr>
            <p:nvPr/>
          </p:nvSpPr>
          <p:spPr bwMode="auto">
            <a:xfrm>
              <a:off x="3477"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958"/>
            <p:cNvSpPr>
              <a:spLocks noChangeShapeType="1"/>
            </p:cNvSpPr>
            <p:nvPr/>
          </p:nvSpPr>
          <p:spPr bwMode="auto">
            <a:xfrm>
              <a:off x="3543"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959"/>
            <p:cNvSpPr>
              <a:spLocks noChangeShapeType="1"/>
            </p:cNvSpPr>
            <p:nvPr/>
          </p:nvSpPr>
          <p:spPr bwMode="auto">
            <a:xfrm>
              <a:off x="3609"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960"/>
            <p:cNvSpPr>
              <a:spLocks noChangeShapeType="1"/>
            </p:cNvSpPr>
            <p:nvPr/>
          </p:nvSpPr>
          <p:spPr bwMode="auto">
            <a:xfrm>
              <a:off x="3675"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961"/>
            <p:cNvSpPr>
              <a:spLocks noChangeShapeType="1"/>
            </p:cNvSpPr>
            <p:nvPr/>
          </p:nvSpPr>
          <p:spPr bwMode="auto">
            <a:xfrm>
              <a:off x="3741"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962"/>
            <p:cNvSpPr>
              <a:spLocks noChangeShapeType="1"/>
            </p:cNvSpPr>
            <p:nvPr/>
          </p:nvSpPr>
          <p:spPr bwMode="auto">
            <a:xfrm>
              <a:off x="3808" y="1350"/>
              <a:ext cx="3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963"/>
            <p:cNvSpPr>
              <a:spLocks noChangeShapeType="1"/>
            </p:cNvSpPr>
            <p:nvPr/>
          </p:nvSpPr>
          <p:spPr bwMode="auto">
            <a:xfrm>
              <a:off x="3874" y="1350"/>
              <a:ext cx="3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964"/>
            <p:cNvSpPr>
              <a:spLocks noChangeShapeType="1"/>
            </p:cNvSpPr>
            <p:nvPr/>
          </p:nvSpPr>
          <p:spPr bwMode="auto">
            <a:xfrm>
              <a:off x="3940"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965"/>
            <p:cNvSpPr>
              <a:spLocks noChangeShapeType="1"/>
            </p:cNvSpPr>
            <p:nvPr/>
          </p:nvSpPr>
          <p:spPr bwMode="auto">
            <a:xfrm>
              <a:off x="4005"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966"/>
            <p:cNvSpPr>
              <a:spLocks noChangeShapeType="1"/>
            </p:cNvSpPr>
            <p:nvPr/>
          </p:nvSpPr>
          <p:spPr bwMode="auto">
            <a:xfrm>
              <a:off x="4071" y="1350"/>
              <a:ext cx="3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967"/>
            <p:cNvSpPr>
              <a:spLocks noChangeShapeType="1"/>
            </p:cNvSpPr>
            <p:nvPr/>
          </p:nvSpPr>
          <p:spPr bwMode="auto">
            <a:xfrm>
              <a:off x="4138"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968"/>
            <p:cNvSpPr>
              <a:spLocks noChangeShapeType="1"/>
            </p:cNvSpPr>
            <p:nvPr/>
          </p:nvSpPr>
          <p:spPr bwMode="auto">
            <a:xfrm>
              <a:off x="4204"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969"/>
            <p:cNvSpPr>
              <a:spLocks noChangeShapeType="1"/>
            </p:cNvSpPr>
            <p:nvPr/>
          </p:nvSpPr>
          <p:spPr bwMode="auto">
            <a:xfrm>
              <a:off x="4270"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970"/>
            <p:cNvSpPr>
              <a:spLocks noChangeShapeType="1"/>
            </p:cNvSpPr>
            <p:nvPr/>
          </p:nvSpPr>
          <p:spPr bwMode="auto">
            <a:xfrm>
              <a:off x="4336" y="1350"/>
              <a:ext cx="3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971"/>
            <p:cNvSpPr>
              <a:spLocks noChangeShapeType="1"/>
            </p:cNvSpPr>
            <p:nvPr/>
          </p:nvSpPr>
          <p:spPr bwMode="auto">
            <a:xfrm>
              <a:off x="4403" y="1350"/>
              <a:ext cx="27"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88" name="Line 1972"/>
            <p:cNvSpPr>
              <a:spLocks noChangeShapeType="1"/>
            </p:cNvSpPr>
            <p:nvPr/>
          </p:nvSpPr>
          <p:spPr bwMode="auto">
            <a:xfrm>
              <a:off x="965" y="1350"/>
              <a:ext cx="46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89" name="Line 1973"/>
            <p:cNvSpPr>
              <a:spLocks noChangeShapeType="1"/>
            </p:cNvSpPr>
            <p:nvPr/>
          </p:nvSpPr>
          <p:spPr bwMode="auto">
            <a:xfrm>
              <a:off x="1384" y="1330"/>
              <a:ext cx="44" cy="2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98" name="Line 1974"/>
            <p:cNvSpPr>
              <a:spLocks noChangeShapeType="1"/>
            </p:cNvSpPr>
            <p:nvPr/>
          </p:nvSpPr>
          <p:spPr bwMode="auto">
            <a:xfrm flipH="1">
              <a:off x="1384" y="1350"/>
              <a:ext cx="44" cy="1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05" name="Line 1975"/>
            <p:cNvSpPr>
              <a:spLocks noChangeShapeType="1"/>
            </p:cNvSpPr>
            <p:nvPr/>
          </p:nvSpPr>
          <p:spPr bwMode="auto">
            <a:xfrm flipV="1">
              <a:off x="1731" y="1143"/>
              <a:ext cx="0" cy="207"/>
            </a:xfrm>
            <a:prstGeom prst="line">
              <a:avLst/>
            </a:prstGeom>
            <a:noFill/>
            <a:ln w="25400">
              <a:solidFill>
                <a:srgbClr val="FF0000"/>
              </a:solidFill>
              <a:prstDash val="solid"/>
              <a:round/>
              <a:headEnd type="none" w="lg" len="lg"/>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12" name="Line 1978"/>
            <p:cNvSpPr>
              <a:spLocks noChangeShapeType="1"/>
            </p:cNvSpPr>
            <p:nvPr/>
          </p:nvSpPr>
          <p:spPr bwMode="auto">
            <a:xfrm flipV="1">
              <a:off x="1802" y="954"/>
              <a:ext cx="0" cy="396"/>
            </a:xfrm>
            <a:prstGeom prst="line">
              <a:avLst/>
            </a:prstGeom>
            <a:noFill/>
            <a:ln w="25400">
              <a:solidFill>
                <a:srgbClr val="FF660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15" name="Line 1981"/>
            <p:cNvSpPr>
              <a:spLocks noChangeShapeType="1"/>
            </p:cNvSpPr>
            <p:nvPr/>
          </p:nvSpPr>
          <p:spPr bwMode="auto">
            <a:xfrm flipV="1">
              <a:off x="1877" y="806"/>
              <a:ext cx="0" cy="544"/>
            </a:xfrm>
            <a:prstGeom prst="line">
              <a:avLst/>
            </a:prstGeom>
            <a:noFill/>
            <a:ln w="25400">
              <a:solidFill>
                <a:srgbClr val="FFFF00"/>
              </a:solidFill>
              <a:prstDash val="solid"/>
              <a:round/>
              <a:headEnd type="none"/>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18" name="Line 1984"/>
            <p:cNvSpPr>
              <a:spLocks noChangeShapeType="1"/>
            </p:cNvSpPr>
            <p:nvPr/>
          </p:nvSpPr>
          <p:spPr bwMode="auto">
            <a:xfrm flipV="1">
              <a:off x="1948" y="712"/>
              <a:ext cx="0" cy="638"/>
            </a:xfrm>
            <a:prstGeom prst="line">
              <a:avLst/>
            </a:prstGeom>
            <a:noFill/>
            <a:ln w="25400">
              <a:solidFill>
                <a:srgbClr val="00B05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21" name="Line 1987"/>
            <p:cNvSpPr>
              <a:spLocks noChangeShapeType="1"/>
            </p:cNvSpPr>
            <p:nvPr/>
          </p:nvSpPr>
          <p:spPr bwMode="auto">
            <a:xfrm flipV="1">
              <a:off x="2020" y="678"/>
              <a:ext cx="0" cy="672"/>
            </a:xfrm>
            <a:prstGeom prst="line">
              <a:avLst/>
            </a:prstGeom>
            <a:noFill/>
            <a:ln w="25400">
              <a:solidFill>
                <a:srgbClr val="00B0F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24" name="Line 1990"/>
            <p:cNvSpPr>
              <a:spLocks noChangeShapeType="1"/>
            </p:cNvSpPr>
            <p:nvPr/>
          </p:nvSpPr>
          <p:spPr bwMode="auto">
            <a:xfrm flipV="1">
              <a:off x="2095" y="712"/>
              <a:ext cx="0" cy="638"/>
            </a:xfrm>
            <a:prstGeom prst="line">
              <a:avLst/>
            </a:prstGeom>
            <a:noFill/>
            <a:ln w="25400">
              <a:solidFill>
                <a:srgbClr val="0070C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27" name="Line 1993"/>
            <p:cNvSpPr>
              <a:spLocks noChangeShapeType="1"/>
            </p:cNvSpPr>
            <p:nvPr/>
          </p:nvSpPr>
          <p:spPr bwMode="auto">
            <a:xfrm flipV="1">
              <a:off x="2166" y="806"/>
              <a:ext cx="0" cy="544"/>
            </a:xfrm>
            <a:prstGeom prst="line">
              <a:avLst/>
            </a:prstGeom>
            <a:noFill/>
            <a:ln w="25400">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30" name="Line 1996"/>
            <p:cNvSpPr>
              <a:spLocks noChangeShapeType="1"/>
            </p:cNvSpPr>
            <p:nvPr/>
          </p:nvSpPr>
          <p:spPr bwMode="auto">
            <a:xfrm flipV="1">
              <a:off x="2238" y="954"/>
              <a:ext cx="0" cy="396"/>
            </a:xfrm>
            <a:prstGeom prst="line">
              <a:avLst/>
            </a:prstGeom>
            <a:noFill/>
            <a:ln w="25400">
              <a:solidFill>
                <a:srgbClr val="FF0000"/>
              </a:solidFill>
              <a:prstDash val="solid"/>
              <a:round/>
              <a:headEnd type="none" w="lg" len="lg"/>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33" name="Line 1999"/>
            <p:cNvSpPr>
              <a:spLocks noChangeShapeType="1"/>
            </p:cNvSpPr>
            <p:nvPr/>
          </p:nvSpPr>
          <p:spPr bwMode="auto">
            <a:xfrm flipV="1">
              <a:off x="2312" y="1143"/>
              <a:ext cx="0" cy="207"/>
            </a:xfrm>
            <a:prstGeom prst="line">
              <a:avLst/>
            </a:prstGeom>
            <a:noFill/>
            <a:ln w="25400">
              <a:solidFill>
                <a:srgbClr val="FF660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38" name="Line 2004"/>
            <p:cNvSpPr>
              <a:spLocks noChangeShapeType="1"/>
            </p:cNvSpPr>
            <p:nvPr/>
          </p:nvSpPr>
          <p:spPr bwMode="auto">
            <a:xfrm>
              <a:off x="2455" y="1350"/>
              <a:ext cx="0" cy="207"/>
            </a:xfrm>
            <a:prstGeom prst="line">
              <a:avLst/>
            </a:prstGeom>
            <a:noFill/>
            <a:ln w="25400">
              <a:solidFill>
                <a:srgbClr val="00B050"/>
              </a:solidFill>
              <a:prstDash val="solid"/>
              <a:round/>
              <a:headEnd type="none"/>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41" name="Line 2007"/>
            <p:cNvSpPr>
              <a:spLocks noChangeShapeType="1"/>
            </p:cNvSpPr>
            <p:nvPr/>
          </p:nvSpPr>
          <p:spPr bwMode="auto">
            <a:xfrm>
              <a:off x="2530" y="1350"/>
              <a:ext cx="0" cy="394"/>
            </a:xfrm>
            <a:prstGeom prst="line">
              <a:avLst/>
            </a:prstGeom>
            <a:noFill/>
            <a:ln w="25400">
              <a:solidFill>
                <a:srgbClr val="00B0F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44" name="Line 2010"/>
            <p:cNvSpPr>
              <a:spLocks noChangeShapeType="1"/>
            </p:cNvSpPr>
            <p:nvPr/>
          </p:nvSpPr>
          <p:spPr bwMode="auto">
            <a:xfrm>
              <a:off x="2601" y="1350"/>
              <a:ext cx="0" cy="543"/>
            </a:xfrm>
            <a:prstGeom prst="line">
              <a:avLst/>
            </a:prstGeom>
            <a:noFill/>
            <a:ln w="25400">
              <a:solidFill>
                <a:srgbClr val="0070C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47" name="Line 2013"/>
            <p:cNvSpPr>
              <a:spLocks noChangeShapeType="1"/>
            </p:cNvSpPr>
            <p:nvPr/>
          </p:nvSpPr>
          <p:spPr bwMode="auto">
            <a:xfrm>
              <a:off x="2673" y="1350"/>
              <a:ext cx="0" cy="638"/>
            </a:xfrm>
            <a:prstGeom prst="line">
              <a:avLst/>
            </a:prstGeom>
            <a:noFill/>
            <a:ln w="25400">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50" name="Line 2016"/>
            <p:cNvSpPr>
              <a:spLocks noChangeShapeType="1"/>
            </p:cNvSpPr>
            <p:nvPr/>
          </p:nvSpPr>
          <p:spPr bwMode="auto">
            <a:xfrm>
              <a:off x="2748" y="1350"/>
              <a:ext cx="0" cy="670"/>
            </a:xfrm>
            <a:prstGeom prst="line">
              <a:avLst/>
            </a:prstGeom>
            <a:noFill/>
            <a:ln w="25400">
              <a:solidFill>
                <a:srgbClr val="FF0000"/>
              </a:solidFill>
              <a:prstDash val="solid"/>
              <a:round/>
              <a:headEnd type="none" w="lg" len="lg"/>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53" name="Line 2019"/>
            <p:cNvSpPr>
              <a:spLocks noChangeShapeType="1"/>
            </p:cNvSpPr>
            <p:nvPr/>
          </p:nvSpPr>
          <p:spPr bwMode="auto">
            <a:xfrm>
              <a:off x="2819" y="1350"/>
              <a:ext cx="0" cy="638"/>
            </a:xfrm>
            <a:prstGeom prst="line">
              <a:avLst/>
            </a:prstGeom>
            <a:noFill/>
            <a:ln w="25400">
              <a:solidFill>
                <a:srgbClr val="FF660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56" name="Line 2022"/>
            <p:cNvSpPr>
              <a:spLocks noChangeShapeType="1"/>
            </p:cNvSpPr>
            <p:nvPr/>
          </p:nvSpPr>
          <p:spPr bwMode="auto">
            <a:xfrm>
              <a:off x="2891" y="1350"/>
              <a:ext cx="0" cy="543"/>
            </a:xfrm>
            <a:prstGeom prst="line">
              <a:avLst/>
            </a:prstGeom>
            <a:noFill/>
            <a:ln w="25400">
              <a:solidFill>
                <a:srgbClr val="FFFF00"/>
              </a:solidFill>
              <a:prstDash val="solid"/>
              <a:round/>
              <a:headEnd type="none"/>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59" name="Line 2025"/>
            <p:cNvSpPr>
              <a:spLocks noChangeShapeType="1"/>
            </p:cNvSpPr>
            <p:nvPr/>
          </p:nvSpPr>
          <p:spPr bwMode="auto">
            <a:xfrm>
              <a:off x="2965" y="1350"/>
              <a:ext cx="0" cy="394"/>
            </a:xfrm>
            <a:prstGeom prst="line">
              <a:avLst/>
            </a:prstGeom>
            <a:noFill/>
            <a:ln w="25400">
              <a:solidFill>
                <a:srgbClr val="00B05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62" name="Line 2028"/>
            <p:cNvSpPr>
              <a:spLocks noChangeShapeType="1"/>
            </p:cNvSpPr>
            <p:nvPr/>
          </p:nvSpPr>
          <p:spPr bwMode="auto">
            <a:xfrm>
              <a:off x="3037" y="1350"/>
              <a:ext cx="0" cy="207"/>
            </a:xfrm>
            <a:prstGeom prst="line">
              <a:avLst/>
            </a:prstGeom>
            <a:noFill/>
            <a:ln w="25400">
              <a:solidFill>
                <a:srgbClr val="00B0F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67" name="Line 2033"/>
            <p:cNvSpPr>
              <a:spLocks noChangeShapeType="1"/>
            </p:cNvSpPr>
            <p:nvPr/>
          </p:nvSpPr>
          <p:spPr bwMode="auto">
            <a:xfrm flipV="1">
              <a:off x="3183" y="1143"/>
              <a:ext cx="0" cy="207"/>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70" name="Line 2036"/>
            <p:cNvSpPr>
              <a:spLocks noChangeShapeType="1"/>
            </p:cNvSpPr>
            <p:nvPr/>
          </p:nvSpPr>
          <p:spPr bwMode="auto">
            <a:xfrm flipV="1">
              <a:off x="3254" y="954"/>
              <a:ext cx="0" cy="396"/>
            </a:xfrm>
            <a:prstGeom prst="line">
              <a:avLst/>
            </a:prstGeom>
            <a:noFill/>
            <a:ln w="25400">
              <a:solidFill>
                <a:srgbClr val="FF6600"/>
              </a:solidFill>
              <a:prstDash val="solid"/>
              <a:round/>
              <a:headEnd type="none" w="lg" len="lg"/>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73" name="Line 2039"/>
            <p:cNvSpPr>
              <a:spLocks noChangeShapeType="1"/>
            </p:cNvSpPr>
            <p:nvPr/>
          </p:nvSpPr>
          <p:spPr bwMode="auto">
            <a:xfrm flipV="1">
              <a:off x="3326" y="806"/>
              <a:ext cx="0" cy="544"/>
            </a:xfrm>
            <a:prstGeom prst="line">
              <a:avLst/>
            </a:prstGeom>
            <a:noFill/>
            <a:ln w="25400">
              <a:solidFill>
                <a:srgbClr val="FFFF0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76" name="Line 2042"/>
            <p:cNvSpPr>
              <a:spLocks noChangeShapeType="1"/>
            </p:cNvSpPr>
            <p:nvPr/>
          </p:nvSpPr>
          <p:spPr bwMode="auto">
            <a:xfrm flipV="1">
              <a:off x="3400" y="712"/>
              <a:ext cx="0" cy="638"/>
            </a:xfrm>
            <a:prstGeom prst="line">
              <a:avLst/>
            </a:prstGeom>
            <a:noFill/>
            <a:ln w="25400">
              <a:solidFill>
                <a:srgbClr val="00B050"/>
              </a:solidFill>
              <a:prstDash val="solid"/>
              <a:round/>
              <a:headEnd type="none"/>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79" name="Line 2045"/>
            <p:cNvSpPr>
              <a:spLocks noChangeShapeType="1"/>
            </p:cNvSpPr>
            <p:nvPr/>
          </p:nvSpPr>
          <p:spPr bwMode="auto">
            <a:xfrm flipV="1">
              <a:off x="3472" y="678"/>
              <a:ext cx="0" cy="672"/>
            </a:xfrm>
            <a:prstGeom prst="line">
              <a:avLst/>
            </a:prstGeom>
            <a:noFill/>
            <a:ln w="25400">
              <a:solidFill>
                <a:srgbClr val="00B0F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82" name="Line 2048"/>
            <p:cNvSpPr>
              <a:spLocks noChangeShapeType="1"/>
            </p:cNvSpPr>
            <p:nvPr/>
          </p:nvSpPr>
          <p:spPr bwMode="auto">
            <a:xfrm flipV="1">
              <a:off x="3544" y="712"/>
              <a:ext cx="0" cy="638"/>
            </a:xfrm>
            <a:prstGeom prst="line">
              <a:avLst/>
            </a:prstGeom>
            <a:noFill/>
            <a:ln w="25400">
              <a:solidFill>
                <a:srgbClr val="0070C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85" name="Line 2051"/>
            <p:cNvSpPr>
              <a:spLocks noChangeShapeType="1"/>
            </p:cNvSpPr>
            <p:nvPr/>
          </p:nvSpPr>
          <p:spPr bwMode="auto">
            <a:xfrm flipV="1">
              <a:off x="3617" y="806"/>
              <a:ext cx="0" cy="544"/>
            </a:xfrm>
            <a:prstGeom prst="line">
              <a:avLst/>
            </a:prstGeom>
            <a:noFill/>
            <a:ln w="25400">
              <a:solidFill>
                <a:srgbClr val="FF00FF"/>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88" name="Line 2054"/>
            <p:cNvSpPr>
              <a:spLocks noChangeShapeType="1"/>
            </p:cNvSpPr>
            <p:nvPr/>
          </p:nvSpPr>
          <p:spPr bwMode="auto">
            <a:xfrm flipV="1">
              <a:off x="3689" y="954"/>
              <a:ext cx="0" cy="396"/>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91" name="Line 2057"/>
            <p:cNvSpPr>
              <a:spLocks noChangeShapeType="1"/>
            </p:cNvSpPr>
            <p:nvPr/>
          </p:nvSpPr>
          <p:spPr bwMode="auto">
            <a:xfrm flipV="1">
              <a:off x="3761" y="1143"/>
              <a:ext cx="0" cy="207"/>
            </a:xfrm>
            <a:prstGeom prst="line">
              <a:avLst/>
            </a:prstGeom>
            <a:noFill/>
            <a:ln w="25400">
              <a:solidFill>
                <a:srgbClr val="FF6600"/>
              </a:solidFill>
              <a:prstDash val="solid"/>
              <a:round/>
              <a:headEnd type="none" w="lg" len="lg"/>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94" name="Line 2060"/>
            <p:cNvSpPr>
              <a:spLocks noChangeShapeType="1"/>
            </p:cNvSpPr>
            <p:nvPr/>
          </p:nvSpPr>
          <p:spPr bwMode="auto">
            <a:xfrm>
              <a:off x="3835" y="1350"/>
              <a:ext cx="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97" name="Line 2063"/>
            <p:cNvSpPr>
              <a:spLocks noChangeShapeType="1"/>
            </p:cNvSpPr>
            <p:nvPr/>
          </p:nvSpPr>
          <p:spPr bwMode="auto">
            <a:xfrm>
              <a:off x="3906" y="1350"/>
              <a:ext cx="0" cy="207"/>
            </a:xfrm>
            <a:prstGeom prst="line">
              <a:avLst/>
            </a:prstGeom>
            <a:noFill/>
            <a:ln w="25400">
              <a:solidFill>
                <a:srgbClr val="00B050"/>
              </a:solidFill>
              <a:prstDash val="solid"/>
              <a:round/>
              <a:headEnd type="none"/>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00" name="Line 2066"/>
            <p:cNvSpPr>
              <a:spLocks noChangeShapeType="1"/>
            </p:cNvSpPr>
            <p:nvPr/>
          </p:nvSpPr>
          <p:spPr bwMode="auto">
            <a:xfrm>
              <a:off x="3978" y="1350"/>
              <a:ext cx="0" cy="394"/>
            </a:xfrm>
            <a:prstGeom prst="line">
              <a:avLst/>
            </a:prstGeom>
            <a:noFill/>
            <a:ln w="25400">
              <a:solidFill>
                <a:srgbClr val="00B0F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03" name="Line 2069"/>
            <p:cNvSpPr>
              <a:spLocks noChangeShapeType="1"/>
            </p:cNvSpPr>
            <p:nvPr/>
          </p:nvSpPr>
          <p:spPr bwMode="auto">
            <a:xfrm>
              <a:off x="4053" y="1350"/>
              <a:ext cx="0" cy="543"/>
            </a:xfrm>
            <a:prstGeom prst="line">
              <a:avLst/>
            </a:prstGeom>
            <a:noFill/>
            <a:ln w="25400">
              <a:solidFill>
                <a:srgbClr val="0070C0"/>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06" name="Line 2072"/>
            <p:cNvSpPr>
              <a:spLocks noChangeShapeType="1"/>
            </p:cNvSpPr>
            <p:nvPr/>
          </p:nvSpPr>
          <p:spPr bwMode="auto">
            <a:xfrm>
              <a:off x="4124" y="1350"/>
              <a:ext cx="0" cy="638"/>
            </a:xfrm>
            <a:prstGeom prst="line">
              <a:avLst/>
            </a:prstGeom>
            <a:noFill/>
            <a:ln w="25400">
              <a:solidFill>
                <a:srgbClr val="FF00FF"/>
              </a:solidFill>
              <a:prstDash val="solid"/>
              <a:round/>
              <a:headEnd/>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09" name="Line 2075"/>
            <p:cNvSpPr>
              <a:spLocks noChangeShapeType="1"/>
            </p:cNvSpPr>
            <p:nvPr/>
          </p:nvSpPr>
          <p:spPr bwMode="auto">
            <a:xfrm>
              <a:off x="4196" y="1350"/>
              <a:ext cx="0" cy="67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88" name="Line 1999"/>
          <p:cNvSpPr>
            <a:spLocks noChangeShapeType="1"/>
          </p:cNvSpPr>
          <p:nvPr/>
        </p:nvSpPr>
        <p:spPr bwMode="auto">
          <a:xfrm flipH="1" flipV="1">
            <a:off x="3790949" y="2077148"/>
            <a:ext cx="2" cy="134939"/>
          </a:xfrm>
          <a:prstGeom prst="line">
            <a:avLst/>
          </a:prstGeom>
          <a:noFill/>
          <a:ln w="25400">
            <a:solidFill>
              <a:srgbClr val="FFFF00"/>
            </a:solidFill>
            <a:prstDash val="solid"/>
            <a:round/>
            <a:headEnd type="none"/>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999"/>
          <p:cNvSpPr>
            <a:spLocks noChangeShapeType="1"/>
          </p:cNvSpPr>
          <p:nvPr/>
        </p:nvSpPr>
        <p:spPr bwMode="auto">
          <a:xfrm flipH="1" flipV="1">
            <a:off x="4948235" y="2074862"/>
            <a:ext cx="2" cy="134939"/>
          </a:xfrm>
          <a:prstGeom prst="line">
            <a:avLst/>
          </a:prstGeom>
          <a:noFill/>
          <a:ln w="25400">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999"/>
          <p:cNvSpPr>
            <a:spLocks noChangeShapeType="1"/>
          </p:cNvSpPr>
          <p:nvPr/>
        </p:nvSpPr>
        <p:spPr bwMode="auto">
          <a:xfrm flipH="1" flipV="1">
            <a:off x="6087268" y="2074862"/>
            <a:ext cx="2" cy="134939"/>
          </a:xfrm>
          <a:prstGeom prst="line">
            <a:avLst/>
          </a:prstGeom>
          <a:noFill/>
          <a:ln w="25400">
            <a:solidFill>
              <a:srgbClr val="FFFF00"/>
            </a:solidFill>
            <a:prstDash val="solid"/>
            <a:round/>
            <a:headEnd type="none"/>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21"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35</a:t>
            </a:fld>
            <a:endParaRPr lang="ru-RU" dirty="0"/>
          </a:p>
        </p:txBody>
      </p:sp>
    </p:spTree>
    <p:extLst>
      <p:ext uri="{BB962C8B-B14F-4D97-AF65-F5344CB8AC3E}">
        <p14:creationId xmlns:p14="http://schemas.microsoft.com/office/powerpoint/2010/main" val="29318070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57786"/>
            <a:ext cx="6858000" cy="464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9394" name="Rectangle 2"/>
          <p:cNvSpPr>
            <a:spLocks/>
          </p:cNvSpPr>
          <p:nvPr/>
        </p:nvSpPr>
        <p:spPr bwMode="auto">
          <a:xfrm>
            <a:off x="304800" y="838200"/>
            <a:ext cx="8534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2200" dirty="0">
                <a:latin typeface="Times New Roman" pitchFamily="18" charset="0"/>
                <a:cs typeface="Times New Roman" pitchFamily="18" charset="0"/>
                <a:sym typeface="Times New Roman" charset="0"/>
              </a:rPr>
              <a:t>In a</a:t>
            </a:r>
            <a:r>
              <a:rPr lang="en-US" altLang="en-US" sz="2200" dirty="0" smtClean="0">
                <a:latin typeface="Times New Roman" pitchFamily="18" charset="0"/>
                <a:cs typeface="Times New Roman" pitchFamily="18" charset="0"/>
                <a:sym typeface="Times New Roman" charset="0"/>
              </a:rPr>
              <a:t> </a:t>
            </a:r>
            <a:r>
              <a:rPr lang="en-US" altLang="en-US" sz="2200" dirty="0">
                <a:latin typeface="Times New Roman" pitchFamily="18" charset="0"/>
                <a:cs typeface="Times New Roman" pitchFamily="18" charset="0"/>
                <a:sym typeface="Times New Roman" charset="0"/>
              </a:rPr>
              <a:t>periodic electric </a:t>
            </a:r>
            <a:r>
              <a:rPr lang="en-US" altLang="en-US" sz="2200" dirty="0" smtClean="0">
                <a:latin typeface="Times New Roman" pitchFamily="18" charset="0"/>
                <a:cs typeface="Times New Roman" pitchFamily="18" charset="0"/>
                <a:sym typeface="Times New Roman" charset="0"/>
              </a:rPr>
              <a:t>field, </a:t>
            </a:r>
            <a:r>
              <a:rPr lang="en-US" altLang="en-US" sz="2200" dirty="0">
                <a:latin typeface="Times New Roman" pitchFamily="18" charset="0"/>
                <a:cs typeface="Times New Roman" pitchFamily="18" charset="0"/>
                <a:sym typeface="Times New Roman" charset="0"/>
              </a:rPr>
              <a:t>there will be oscillations between ns and np </a:t>
            </a:r>
            <a:r>
              <a:rPr lang="en-US" altLang="en-US" sz="2200" dirty="0" smtClean="0">
                <a:latin typeface="Times New Roman" pitchFamily="18" charset="0"/>
                <a:cs typeface="Times New Roman" pitchFamily="18" charset="0"/>
                <a:sym typeface="Times New Roman" charset="0"/>
              </a:rPr>
              <a:t>states, </a:t>
            </a:r>
            <a:r>
              <a:rPr lang="en-US" altLang="en-US" sz="2200" dirty="0">
                <a:latin typeface="Times New Roman" pitchFamily="18" charset="0"/>
                <a:cs typeface="Times New Roman" pitchFamily="18" charset="0"/>
                <a:sym typeface="Times New Roman" charset="0"/>
              </a:rPr>
              <a:t>if the external field frequency will coincide with </a:t>
            </a:r>
            <a:r>
              <a:rPr lang="en-US" altLang="en-US" sz="2200" dirty="0" smtClean="0">
                <a:latin typeface="Times New Roman" pitchFamily="18" charset="0"/>
                <a:cs typeface="Times New Roman" pitchFamily="18" charset="0"/>
                <a:sym typeface="Times New Roman" charset="0"/>
              </a:rPr>
              <a:t>ns - np </a:t>
            </a:r>
            <a:r>
              <a:rPr lang="en-US" altLang="en-US" sz="2200" dirty="0">
                <a:latin typeface="Times New Roman" pitchFamily="18" charset="0"/>
                <a:cs typeface="Times New Roman" pitchFamily="18" charset="0"/>
                <a:sym typeface="Times New Roman" charset="0"/>
              </a:rPr>
              <a:t>frequency.</a:t>
            </a:r>
            <a:r>
              <a:rPr lang="en-US" altLang="en-US" sz="2200" dirty="0">
                <a:latin typeface="Times New Roman" pitchFamily="18" charset="0"/>
                <a:ea typeface="Lucida Grande" charset="0"/>
                <a:cs typeface="Times New Roman" pitchFamily="18" charset="0"/>
                <a:sym typeface="Lucida Grande" charset="0"/>
              </a:rPr>
              <a:t>  </a:t>
            </a:r>
          </a:p>
        </p:txBody>
      </p:sp>
      <p:sp>
        <p:nvSpPr>
          <p:cNvPr id="3" name="Rectangle 2"/>
          <p:cNvSpPr/>
          <p:nvPr/>
        </p:nvSpPr>
        <p:spPr>
          <a:xfrm>
            <a:off x="3886200" y="5861167"/>
            <a:ext cx="3622089" cy="584775"/>
          </a:xfrm>
          <a:prstGeom prst="rect">
            <a:avLst/>
          </a:prstGeom>
        </p:spPr>
        <p:txBody>
          <a:bodyPr wrap="square">
            <a:spAutoFit/>
          </a:bodyPr>
          <a:lstStyle/>
          <a:p>
            <a:r>
              <a:rPr lang="en-US" sz="3200" dirty="0">
                <a:solidFill>
                  <a:srgbClr val="FF0000"/>
                </a:solidFill>
                <a:latin typeface="Times New Roman" pitchFamily="18" charset="0"/>
                <a:cs typeface="Times New Roman" pitchFamily="18" charset="0"/>
              </a:rPr>
              <a:t>No theoretical input!</a:t>
            </a:r>
            <a:endParaRPr lang="en-GB"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6248400" y="3361699"/>
                <a:ext cx="2743200" cy="490199"/>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i="1" smtClean="0">
                              <a:latin typeface="Cambria Math"/>
                              <a:ea typeface="Cambria Math"/>
                            </a:rPr>
                            <m:t>𝜔</m:t>
                          </m:r>
                        </m:e>
                        <m:sub>
                          <m:r>
                            <a:rPr lang="en-US" sz="2400" b="0" i="1" smtClean="0">
                              <a:latin typeface="Cambria Math"/>
                            </a:rPr>
                            <m:t>𝑛𝑠</m:t>
                          </m:r>
                          <m:r>
                            <a:rPr lang="en-US" sz="2400" b="0" i="1" smtClean="0">
                              <a:latin typeface="Cambria Math"/>
                            </a:rPr>
                            <m:t>−</m:t>
                          </m:r>
                          <m:r>
                            <a:rPr lang="en-US" sz="2400" b="0" i="1" smtClean="0">
                              <a:latin typeface="Cambria Math"/>
                            </a:rPr>
                            <m:t>𝑛𝑝</m:t>
                          </m:r>
                        </m:sub>
                      </m:sSub>
                      <m:r>
                        <a:rPr lang="en-GB" sz="2400" i="1" smtClean="0">
                          <a:latin typeface="Cambria Math"/>
                        </a:rPr>
                        <m:t>=</m:t>
                      </m:r>
                      <m:sSub>
                        <m:sSubPr>
                          <m:ctrlPr>
                            <a:rPr lang="en-GB" sz="2400" i="1" smtClean="0">
                              <a:latin typeface="Cambria Math" panose="02040503050406030204" pitchFamily="18" charset="0"/>
                            </a:rPr>
                          </m:ctrlPr>
                        </m:sSubPr>
                        <m:e>
                          <m:sSub>
                            <m:sSubPr>
                              <m:ctrlPr>
                                <a:rPr lang="en-GB" sz="2400" i="1" smtClean="0">
                                  <a:latin typeface="Cambria Math" panose="02040503050406030204" pitchFamily="18" charset="0"/>
                                </a:rPr>
                              </m:ctrlPr>
                            </m:sSubPr>
                            <m:e>
                              <m:r>
                                <a:rPr lang="en-GB" sz="2400" i="1" smtClean="0">
                                  <a:latin typeface="Cambria Math"/>
                                  <a:ea typeface="Cambria Math"/>
                                </a:rPr>
                                <m:t>𝛾</m:t>
                              </m:r>
                            </m:e>
                            <m:sub>
                              <m:r>
                                <a:rPr lang="en-US" sz="2400" b="0" i="1" smtClean="0">
                                  <a:latin typeface="Cambria Math"/>
                                </a:rPr>
                                <m:t>𝑛</m:t>
                              </m:r>
                            </m:sub>
                          </m:sSub>
                          <m:r>
                            <a:rPr lang="en-GB" sz="2400" i="1" smtClean="0">
                              <a:latin typeface="Cambria Math"/>
                              <a:ea typeface="Cambria Math"/>
                            </a:rPr>
                            <m:t>𝜔</m:t>
                          </m:r>
                        </m:e>
                        <m:sub>
                          <m:r>
                            <a:rPr lang="en-US" sz="2400" b="0" i="1" smtClean="0">
                              <a:latin typeface="Cambria Math"/>
                            </a:rPr>
                            <m:t>𝑙𝑎𝑏</m:t>
                          </m:r>
                        </m:sub>
                      </m:sSub>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6248400" y="3361699"/>
                <a:ext cx="2743200" cy="490199"/>
              </a:xfrm>
              <a:prstGeom prst="rect">
                <a:avLst/>
              </a:prstGeom>
              <a:blipFill rotWithShape="1">
                <a:blip r:embed="rId3"/>
                <a:stretch>
                  <a:fillRect t="-8642" b="-22222"/>
                </a:stretch>
              </a:blipFill>
            </p:spPr>
            <p:txBody>
              <a:bodyPr/>
              <a:lstStyle/>
              <a:p>
                <a:r>
                  <a:rPr lang="en-US">
                    <a:noFill/>
                  </a:rPr>
                  <a:t> </a:t>
                </a:r>
              </a:p>
            </p:txBody>
          </p:sp>
        </mc:Fallback>
      </mc:AlternateContent>
      <p:sp>
        <p:nvSpPr>
          <p:cNvPr id="8"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9"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36</a:t>
            </a:fld>
            <a:endParaRPr lang="ru-RU" dirty="0"/>
          </a:p>
        </p:txBody>
      </p:sp>
      <p:sp>
        <p:nvSpPr>
          <p:cNvPr id="10"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1" name="WordArt 98"/>
          <p:cNvSpPr>
            <a:spLocks noChangeArrowheads="1" noChangeShapeType="1" noTextEdit="1"/>
          </p:cNvSpPr>
          <p:nvPr/>
        </p:nvSpPr>
        <p:spPr bwMode="auto">
          <a:xfrm>
            <a:off x="1475857" y="81756"/>
            <a:ext cx="6248400" cy="4572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Energy splitting measurement</a:t>
            </a:r>
          </a:p>
        </p:txBody>
      </p:sp>
    </p:spTree>
    <p:extLst>
      <p:ext uri="{BB962C8B-B14F-4D97-AF65-F5344CB8AC3E}">
        <p14:creationId xmlns:p14="http://schemas.microsoft.com/office/powerpoint/2010/main" val="186241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8458200" cy="3785652"/>
          </a:xfrm>
          <a:prstGeom prst="rect">
            <a:avLst/>
          </a:prstGeom>
        </p:spPr>
        <p:txBody>
          <a:bodyPr wrap="square">
            <a:spAutoFit/>
          </a:bodyPr>
          <a:lstStyle/>
          <a:p>
            <a:pPr algn="ctr">
              <a:lnSpc>
                <a:spcPct val="150000"/>
              </a:lnSpc>
            </a:pPr>
            <a:r>
              <a:rPr lang="en-US" sz="4000" b="1" dirty="0">
                <a:solidFill>
                  <a:srgbClr val="00B050"/>
                </a:solidFill>
                <a:latin typeface="Times New Roman" panose="02020603050405020304" pitchFamily="18" charset="0"/>
                <a:cs typeface="Times New Roman" panose="02020603050405020304" pitchFamily="18" charset="0"/>
              </a:rPr>
              <a:t>Preparation of a </a:t>
            </a:r>
            <a:r>
              <a:rPr lang="en-US" sz="4000" b="1" i="1" dirty="0">
                <a:solidFill>
                  <a:srgbClr val="00B050"/>
                </a:solidFill>
                <a:latin typeface="Times New Roman" panose="02020603050405020304" pitchFamily="18" charset="0"/>
                <a:cs typeface="Times New Roman" panose="02020603050405020304" pitchFamily="18" charset="0"/>
              </a:rPr>
              <a:t>Letter of Intent </a:t>
            </a:r>
            <a:r>
              <a:rPr lang="en-US" sz="4000" b="1" dirty="0">
                <a:solidFill>
                  <a:srgbClr val="00B050"/>
                </a:solidFill>
                <a:latin typeface="Times New Roman" panose="02020603050405020304" pitchFamily="18" charset="0"/>
                <a:cs typeface="Times New Roman" panose="02020603050405020304" pitchFamily="18" charset="0"/>
              </a:rPr>
              <a:t>about the investigation of  </a:t>
            </a:r>
            <a:r>
              <a:rPr lang="el-GR" sz="4000" b="1" dirty="0">
                <a:solidFill>
                  <a:srgbClr val="FF0000"/>
                </a:solidFill>
                <a:latin typeface="Times New Roman" panose="02020603050405020304" pitchFamily="18" charset="0"/>
                <a:cs typeface="Times New Roman" panose="02020603050405020304" pitchFamily="18" charset="0"/>
              </a:rPr>
              <a:t>π</a:t>
            </a:r>
            <a:r>
              <a:rPr lang="el-GR" sz="4000" b="1" baseline="30000" dirty="0">
                <a:solidFill>
                  <a:srgbClr val="FF0000"/>
                </a:solidFill>
                <a:latin typeface="Times New Roman" panose="02020603050405020304" pitchFamily="18" charset="0"/>
                <a:cs typeface="Times New Roman" panose="02020603050405020304" pitchFamily="18" charset="0"/>
              </a:rPr>
              <a:t>+</a:t>
            </a:r>
            <a:r>
              <a:rPr lang="el-GR" sz="4000" b="1" dirty="0">
                <a:solidFill>
                  <a:srgbClr val="FF0000"/>
                </a:solidFill>
                <a:latin typeface="Times New Roman" panose="02020603050405020304" pitchFamily="18" charset="0"/>
                <a:cs typeface="Times New Roman" panose="02020603050405020304" pitchFamily="18" charset="0"/>
              </a:rPr>
              <a:t>π</a:t>
            </a:r>
            <a:r>
              <a:rPr lang="el-GR" sz="4000" b="1" baseline="30000" dirty="0">
                <a:solidFill>
                  <a:srgbClr val="FF0000"/>
                </a:solidFill>
                <a:latin typeface="Times New Roman" panose="02020603050405020304" pitchFamily="18" charset="0"/>
                <a:cs typeface="Times New Roman" panose="02020603050405020304" pitchFamily="18" charset="0"/>
              </a:rPr>
              <a:t>−</a:t>
            </a:r>
            <a:r>
              <a:rPr lang="el-GR" sz="4000" b="1" dirty="0">
                <a:solidFill>
                  <a:srgbClr val="00B050"/>
                </a:solidFill>
                <a:latin typeface="Times New Roman" panose="02020603050405020304" pitchFamily="18" charset="0"/>
                <a:cs typeface="Times New Roman" panose="02020603050405020304" pitchFamily="18" charset="0"/>
              </a:rPr>
              <a:t>,</a:t>
            </a:r>
            <a:r>
              <a:rPr lang="en-US" sz="4000" b="1" dirty="0">
                <a:solidFill>
                  <a:srgbClr val="00B050"/>
                </a:solidFill>
                <a:latin typeface="Times New Roman" panose="02020603050405020304" pitchFamily="18" charset="0"/>
                <a:cs typeface="Times New Roman" panose="02020603050405020304" pitchFamily="18" charset="0"/>
              </a:rPr>
              <a:t> </a:t>
            </a:r>
            <a:r>
              <a:rPr lang="el-GR" sz="4000" b="1" dirty="0">
                <a:solidFill>
                  <a:srgbClr val="FF0000"/>
                </a:solidFill>
                <a:latin typeface="Times New Roman" panose="02020603050405020304" pitchFamily="18" charset="0"/>
                <a:cs typeface="Times New Roman" panose="02020603050405020304" pitchFamily="18" charset="0"/>
              </a:rPr>
              <a:t>π</a:t>
            </a:r>
            <a:r>
              <a:rPr lang="el-GR" sz="4000" b="1" baseline="30000"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K</a:t>
            </a:r>
            <a:r>
              <a:rPr lang="en-US" sz="4000" b="1" baseline="30000"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K</a:t>
            </a:r>
            <a:r>
              <a:rPr lang="en-US" sz="4000" b="1" baseline="30000" dirty="0">
                <a:solidFill>
                  <a:srgbClr val="FF0000"/>
                </a:solidFill>
                <a:latin typeface="Times New Roman" panose="02020603050405020304" pitchFamily="18" charset="0"/>
                <a:cs typeface="Times New Roman" panose="02020603050405020304" pitchFamily="18" charset="0"/>
              </a:rPr>
              <a:t>+</a:t>
            </a:r>
            <a:r>
              <a:rPr lang="el-GR" sz="4000" b="1" dirty="0">
                <a:solidFill>
                  <a:srgbClr val="FF0000"/>
                </a:solidFill>
                <a:latin typeface="Times New Roman" panose="02020603050405020304" pitchFamily="18" charset="0"/>
                <a:cs typeface="Times New Roman" panose="02020603050405020304" pitchFamily="18" charset="0"/>
              </a:rPr>
              <a:t>π</a:t>
            </a:r>
            <a:r>
              <a:rPr lang="el-GR" sz="4000" b="1" baseline="30000" dirty="0">
                <a:solidFill>
                  <a:srgbClr val="FF0000"/>
                </a:solidFill>
                <a:latin typeface="Times New Roman" panose="02020603050405020304" pitchFamily="18" charset="0"/>
                <a:cs typeface="Times New Roman" panose="02020603050405020304" pitchFamily="18" charset="0"/>
              </a:rPr>
              <a:t>−</a:t>
            </a:r>
            <a:r>
              <a:rPr lang="el-GR" sz="4000" b="1" dirty="0">
                <a:solidFill>
                  <a:srgbClr val="00B050"/>
                </a:solidFill>
                <a:latin typeface="Times New Roman" panose="02020603050405020304" pitchFamily="18" charset="0"/>
                <a:cs typeface="Times New Roman" panose="02020603050405020304" pitchFamily="18" charset="0"/>
              </a:rPr>
              <a:t> </a:t>
            </a:r>
            <a:r>
              <a:rPr lang="en-US" sz="4000" b="1" dirty="0">
                <a:solidFill>
                  <a:srgbClr val="00B050"/>
                </a:solidFill>
                <a:latin typeface="Times New Roman" panose="02020603050405020304" pitchFamily="18" charset="0"/>
                <a:cs typeface="Times New Roman" panose="02020603050405020304" pitchFamily="18" charset="0"/>
              </a:rPr>
              <a:t>and </a:t>
            </a:r>
            <a:r>
              <a:rPr lang="en-US" sz="4000" b="1" i="1" dirty="0">
                <a:solidFill>
                  <a:srgbClr val="FF0000"/>
                </a:solidFill>
                <a:latin typeface="Times New Roman" panose="02020603050405020304" pitchFamily="18" charset="0"/>
                <a:cs typeface="Times New Roman" panose="02020603050405020304" pitchFamily="18" charset="0"/>
              </a:rPr>
              <a:t>K</a:t>
            </a:r>
            <a:r>
              <a:rPr lang="en-US" sz="4000" b="1" baseline="30000"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K</a:t>
            </a:r>
            <a:r>
              <a:rPr lang="en-US" sz="4000" b="1" baseline="30000" dirty="0">
                <a:solidFill>
                  <a:srgbClr val="FF0000"/>
                </a:solidFill>
                <a:latin typeface="Times New Roman" panose="02020603050405020304" pitchFamily="18" charset="0"/>
                <a:cs typeface="Times New Roman" panose="02020603050405020304" pitchFamily="18" charset="0"/>
              </a:rPr>
              <a:t>−</a:t>
            </a:r>
            <a:r>
              <a:rPr lang="el-GR" sz="4000" b="1" dirty="0">
                <a:solidFill>
                  <a:srgbClr val="00B050"/>
                </a:solidFill>
                <a:latin typeface="Times New Roman" panose="02020603050405020304" pitchFamily="18" charset="0"/>
                <a:cs typeface="Times New Roman" panose="02020603050405020304" pitchFamily="18" charset="0"/>
              </a:rPr>
              <a:t> </a:t>
            </a:r>
            <a:r>
              <a:rPr lang="en-US" sz="4000" b="1" dirty="0">
                <a:solidFill>
                  <a:srgbClr val="00B050"/>
                </a:solidFill>
                <a:latin typeface="Times New Roman" panose="02020603050405020304" pitchFamily="18" charset="0"/>
                <a:cs typeface="Times New Roman" panose="02020603050405020304" pitchFamily="18" charset="0"/>
              </a:rPr>
              <a:t>atoms at SPS </a:t>
            </a:r>
            <a:r>
              <a:rPr lang="en-US" sz="4000" b="1" dirty="0" smtClean="0">
                <a:solidFill>
                  <a:srgbClr val="00B050"/>
                </a:solidFill>
                <a:latin typeface="Times New Roman" panose="02020603050405020304" pitchFamily="18" charset="0"/>
                <a:cs typeface="Times New Roman" panose="02020603050405020304" pitchFamily="18" charset="0"/>
              </a:rPr>
              <a:t>energy</a:t>
            </a:r>
          </a:p>
          <a:p>
            <a:pPr algn="ctr">
              <a:lnSpc>
                <a:spcPct val="150000"/>
              </a:lnSpc>
            </a:pPr>
            <a:r>
              <a:rPr lang="en-US" sz="4000" b="1" dirty="0">
                <a:solidFill>
                  <a:srgbClr val="00B050"/>
                </a:solidFill>
                <a:latin typeface="Times New Roman" panose="02020603050405020304" pitchFamily="18" charset="0"/>
                <a:cs typeface="Times New Roman" panose="02020603050405020304" pitchFamily="18" charset="0"/>
              </a:rPr>
              <a:t>before November </a:t>
            </a:r>
            <a:r>
              <a:rPr lang="en-US" sz="4000" b="1" dirty="0" smtClean="0">
                <a:solidFill>
                  <a:srgbClr val="00B050"/>
                </a:solidFill>
                <a:latin typeface="Times New Roman" panose="02020603050405020304" pitchFamily="18" charset="0"/>
                <a:cs typeface="Times New Roman" panose="02020603050405020304" pitchFamily="18" charset="0"/>
              </a:rPr>
              <a:t>2016</a:t>
            </a:r>
            <a:endParaRPr lang="en-US" sz="4000" dirty="0">
              <a:solidFill>
                <a:srgbClr val="00B050"/>
              </a:solidFill>
              <a:latin typeface="Times New Roman" panose="02020603050405020304" pitchFamily="18" charset="0"/>
              <a:cs typeface="Times New Roman" panose="02020603050405020304" pitchFamily="18" charset="0"/>
            </a:endParaRPr>
          </a:p>
        </p:txBody>
      </p:sp>
      <p:sp>
        <p:nvSpPr>
          <p:cNvPr id="3"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2590800" y="81756"/>
            <a:ext cx="3962400" cy="457200"/>
          </a:xfrm>
          <a:prstGeom prst="rect">
            <a:avLst/>
          </a:prstGeom>
        </p:spPr>
        <p:txBody>
          <a:bodyPr wrap="none" fromWordArt="1">
            <a:prstTxWarp prst="textPlain">
              <a:avLst>
                <a:gd name="adj" fmla="val 50000"/>
              </a:avLst>
            </a:prstTxWarp>
          </a:bodyPr>
          <a:lstStyle/>
          <a:p>
            <a:pPr algn="ctr">
              <a:defRPr/>
            </a:pP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Letter of Intent</a:t>
            </a:r>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6"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37</a:t>
            </a:fld>
            <a:endParaRPr lang="ru-RU" dirty="0"/>
          </a:p>
        </p:txBody>
      </p:sp>
    </p:spTree>
    <p:extLst>
      <p:ext uri="{BB962C8B-B14F-4D97-AF65-F5344CB8AC3E}">
        <p14:creationId xmlns:p14="http://schemas.microsoft.com/office/powerpoint/2010/main" val="1161928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08713"/>
            <a:ext cx="8686800" cy="5840573"/>
          </a:xfrm>
          <a:prstGeom prst="rect">
            <a:avLst/>
          </a:prstGeom>
        </p:spPr>
        <p:txBody>
          <a:bodyPr wrap="square">
            <a:spAutoFit/>
          </a:bodyPr>
          <a:lstStyle/>
          <a:p>
            <a:pPr lvl="0" algn="just">
              <a:lnSpc>
                <a:spcPct val="110000"/>
              </a:lnSpc>
              <a:spcAft>
                <a:spcPts val="1000"/>
              </a:spcAft>
            </a:pPr>
            <a:r>
              <a:rPr lang="en-US" b="1"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Instrumental </a:t>
            </a:r>
            <a:r>
              <a:rPr lang="en-US" b="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publication</a:t>
            </a:r>
            <a:endParaRPr lang="en-GB" sz="1600" dirty="0">
              <a:solidFill>
                <a:srgbClr val="00B050"/>
              </a:solidFill>
              <a:ea typeface="Arial Unicode MS" panose="020B0604020202020204" pitchFamily="34" charset="-128"/>
              <a:cs typeface="Arial Unicode MS" panose="020B0604020202020204" pitchFamily="34" charset="-128"/>
            </a:endParaRPr>
          </a:p>
          <a:p>
            <a:pPr marL="461963" algn="just">
              <a:lnSpc>
                <a:spcPct val="110000"/>
              </a:lnSpc>
              <a:spcAft>
                <a:spcPts val="1000"/>
              </a:spcAft>
            </a:pPr>
            <a:r>
              <a:rPr lang="en-US"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The </a:t>
            </a:r>
            <a:r>
              <a:rPr lang="en-US"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paper “Updated DIRAC spectrometer at CERN PS for the investigation of </a:t>
            </a:r>
            <a:r>
              <a:rPr lang="en-US" i="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ππ</a:t>
            </a:r>
            <a:r>
              <a:rPr lang="en-US"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 and </a:t>
            </a:r>
            <a:r>
              <a:rPr lang="en-US" i="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Kπ</a:t>
            </a:r>
            <a:r>
              <a:rPr lang="en-US"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 atoms” has been submitted to </a:t>
            </a:r>
            <a:r>
              <a:rPr lang="en-US"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NIM</a:t>
            </a:r>
            <a:endParaRPr lang="en-GB" sz="1600" dirty="0" smtClean="0">
              <a:solidFill>
                <a:srgbClr val="00B050"/>
              </a:solidFill>
              <a:ea typeface="Arial Unicode MS" panose="020B0604020202020204" pitchFamily="34" charset="-128"/>
              <a:cs typeface="Arial Unicode MS" panose="020B0604020202020204" pitchFamily="34" charset="-128"/>
            </a:endParaRPr>
          </a:p>
          <a:p>
            <a:pPr marL="450215" algn="just">
              <a:lnSpc>
                <a:spcPct val="110000"/>
              </a:lnSpc>
              <a:spcAft>
                <a:spcPts val="0"/>
              </a:spcAft>
            </a:pPr>
            <a:r>
              <a:rPr lang="en-US"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 </a:t>
            </a:r>
            <a:endParaRPr lang="en-GB" sz="1600" dirty="0">
              <a:solidFill>
                <a:srgbClr val="00B050"/>
              </a:solidFill>
              <a:ea typeface="Arial Unicode MS" panose="020B0604020202020204" pitchFamily="34" charset="-128"/>
              <a:cs typeface="Arial Unicode MS" panose="020B0604020202020204" pitchFamily="34" charset="-128"/>
            </a:endParaRPr>
          </a:p>
          <a:p>
            <a:pPr algn="just">
              <a:lnSpc>
                <a:spcPct val="115000"/>
              </a:lnSpc>
              <a:spcAft>
                <a:spcPts val="1000"/>
              </a:spcAft>
            </a:pPr>
            <a:r>
              <a:rPr lang="en-US" b="1"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Measurement </a:t>
            </a:r>
            <a:r>
              <a:rPr lang="en-US" b="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of </a:t>
            </a:r>
            <a:r>
              <a:rPr lang="en-US" b="1" i="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K</a:t>
            </a:r>
            <a:r>
              <a:rPr lang="en-US" b="1" baseline="30000"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b="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π</a:t>
            </a:r>
            <a:r>
              <a:rPr lang="en-US" b="1" baseline="30000"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b="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 </a:t>
            </a:r>
            <a:r>
              <a:rPr lang="en-US" b="1" i="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K</a:t>
            </a:r>
            <a:r>
              <a:rPr lang="en-US" b="1" baseline="30000"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b="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π</a:t>
            </a:r>
            <a:r>
              <a:rPr lang="en-US" b="1" baseline="30000"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b="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 and π</a:t>
            </a:r>
            <a:r>
              <a:rPr lang="en-US" b="1" baseline="30000"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b="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π</a:t>
            </a:r>
            <a:r>
              <a:rPr lang="en-US" b="1" baseline="30000"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b="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 atoms production cross sections in proton interaction with Be, Ni and Pt nuclei </a:t>
            </a:r>
            <a:r>
              <a:rPr lang="en-US" b="1"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based on </a:t>
            </a:r>
            <a:r>
              <a:rPr lang="en-US" b="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2007-2012 experimental </a:t>
            </a:r>
            <a:r>
              <a:rPr lang="en-US" b="1"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data, </a:t>
            </a:r>
            <a:r>
              <a:rPr lang="en-US" b="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will be done in 2017.</a:t>
            </a:r>
            <a:endParaRPr lang="en-GB" sz="1600" dirty="0">
              <a:solidFill>
                <a:srgbClr val="00B050"/>
              </a:solidFill>
              <a:ea typeface="Arial Unicode MS" panose="020B0604020202020204" pitchFamily="34" charset="-128"/>
              <a:cs typeface="Arial Unicode MS" panose="020B0604020202020204" pitchFamily="34" charset="-128"/>
            </a:endParaRPr>
          </a:p>
          <a:p>
            <a:pPr marL="457200" algn="just">
              <a:lnSpc>
                <a:spcPct val="110000"/>
              </a:lnSpc>
              <a:spcAft>
                <a:spcPts val="0"/>
              </a:spcAft>
            </a:pPr>
            <a:r>
              <a:rPr lang="en-US"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Dedicated </a:t>
            </a:r>
            <a:r>
              <a:rPr lang="en-US"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measurements of the proton flux and the dead time of electronics and of DAQ were done for these purposes. Estimation of systematic biases in our cross sections can be done basing on extrapolation of single particle production cross sections available for 32 GeV/c protons.</a:t>
            </a:r>
            <a:endParaRPr lang="en-GB" sz="1600" dirty="0">
              <a:solidFill>
                <a:srgbClr val="00B050"/>
              </a:solidFill>
              <a:ea typeface="Arial Unicode MS" panose="020B0604020202020204" pitchFamily="34" charset="-128"/>
              <a:cs typeface="Arial Unicode MS" panose="020B0604020202020204" pitchFamily="34" charset="-128"/>
            </a:endParaRPr>
          </a:p>
          <a:p>
            <a:pPr marL="457200" algn="just">
              <a:lnSpc>
                <a:spcPct val="110000"/>
              </a:lnSpc>
              <a:spcAft>
                <a:spcPts val="0"/>
              </a:spcAft>
            </a:pPr>
            <a:r>
              <a:rPr lang="en-US" dirty="0" smtClean="0">
                <a:solidFill>
                  <a:srgbClr val="00B050"/>
                </a:solidFill>
                <a:latin typeface="Times New Roman" panose="02020603050405020304" pitchFamily="18" charset="0"/>
                <a:ea typeface="Courier"/>
                <a:cs typeface="Arial Unicode MS" panose="020B0604020202020204" pitchFamily="34" charset="-128"/>
              </a:rPr>
              <a:t> </a:t>
            </a:r>
            <a:endParaRPr lang="en-GB" sz="1600" dirty="0" smtClean="0">
              <a:solidFill>
                <a:srgbClr val="00B050"/>
              </a:solidFill>
              <a:ea typeface="Arial Unicode MS" panose="020B0604020202020204" pitchFamily="34" charset="-128"/>
              <a:cs typeface="Arial Unicode MS" panose="020B0604020202020204" pitchFamily="34" charset="-128"/>
            </a:endParaRPr>
          </a:p>
          <a:p>
            <a:pPr algn="just">
              <a:lnSpc>
                <a:spcPct val="115000"/>
              </a:lnSpc>
              <a:spcAft>
                <a:spcPts val="1000"/>
              </a:spcAft>
            </a:pPr>
            <a:r>
              <a:rPr lang="en-US" b="1"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π</a:t>
            </a:r>
            <a:r>
              <a:rPr lang="en-US" b="1" baseline="30000"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b="1"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µ</a:t>
            </a:r>
            <a:r>
              <a:rPr lang="en-US" b="1" baseline="30000"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b="1"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 and π</a:t>
            </a:r>
            <a:r>
              <a:rPr lang="en-US" b="1" baseline="30000"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b="1"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µ</a:t>
            </a:r>
            <a:r>
              <a:rPr lang="en-US" b="1" baseline="30000"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b="1"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 pair analysis</a:t>
            </a:r>
            <a:endParaRPr lang="en-GB" sz="1600" dirty="0" smtClean="0">
              <a:solidFill>
                <a:srgbClr val="00B050"/>
              </a:solidFill>
              <a:ea typeface="Arial Unicode MS" panose="020B0604020202020204" pitchFamily="34" charset="-128"/>
              <a:cs typeface="Arial Unicode MS" panose="020B0604020202020204" pitchFamily="34" charset="-128"/>
            </a:endParaRPr>
          </a:p>
          <a:p>
            <a:pPr marL="457200" algn="just">
              <a:lnSpc>
                <a:spcPct val="110000"/>
              </a:lnSpc>
              <a:spcAft>
                <a:spcPts val="0"/>
              </a:spcAft>
            </a:pPr>
            <a:r>
              <a:rPr lang="en-US" dirty="0" smtClean="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The </a:t>
            </a:r>
            <a:r>
              <a:rPr lang="en-US"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2010 experimental data has been searched for </a:t>
            </a:r>
            <a:r>
              <a:rPr lang="en-US" i="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π</a:t>
            </a:r>
            <a:r>
              <a:rPr lang="en-US" i="1" baseline="30000"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i="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µ</a:t>
            </a:r>
            <a:r>
              <a:rPr lang="en-US" i="1" baseline="30000"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 and </a:t>
            </a:r>
            <a:r>
              <a:rPr lang="en-US" i="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π</a:t>
            </a:r>
            <a:r>
              <a:rPr lang="en-US" i="1" baseline="30000"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i="1"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µ</a:t>
            </a:r>
            <a:r>
              <a:rPr lang="en-US" baseline="30000"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dirty="0">
                <a:solidFill>
                  <a:srgbClr val="00B050"/>
                </a:solidFill>
                <a:latin typeface="Times New Roman" panose="02020603050405020304" pitchFamily="18" charset="0"/>
                <a:ea typeface="Arial Unicode MS" panose="020B0604020202020204" pitchFamily="34" charset="-128"/>
                <a:cs typeface="Arial Unicode MS" panose="020B0604020202020204" pitchFamily="34" charset="-128"/>
              </a:rPr>
              <a:t> Coulomb pairs with the aim of extracting the number of πµ atoms produced simultaneously with the Coulomb pairs. An upper limit on the atom production will be calculated and published as DIRAC note before the end of 2017.</a:t>
            </a:r>
            <a:endParaRPr lang="en-GB" sz="1600" dirty="0">
              <a:solidFill>
                <a:srgbClr val="00B050"/>
              </a:solidFill>
              <a:ea typeface="Arial Unicode MS" panose="020B0604020202020204" pitchFamily="34" charset="-128"/>
              <a:cs typeface="Arial Unicode MS" panose="020B0604020202020204" pitchFamily="34" charset="-128"/>
            </a:endParaRPr>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6"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38</a:t>
            </a:fld>
            <a:endParaRPr lang="ru-RU" dirty="0"/>
          </a:p>
        </p:txBody>
      </p:sp>
    </p:spTree>
    <p:extLst>
      <p:ext uri="{BB962C8B-B14F-4D97-AF65-F5344CB8AC3E}">
        <p14:creationId xmlns:p14="http://schemas.microsoft.com/office/powerpoint/2010/main" val="2188795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Rectangle 1"/>
          <p:cNvSpPr/>
          <p:nvPr/>
        </p:nvSpPr>
        <p:spPr>
          <a:xfrm>
            <a:off x="2325846" y="4876800"/>
            <a:ext cx="4467890" cy="1200329"/>
          </a:xfrm>
          <a:prstGeom prst="rect">
            <a:avLst/>
          </a:prstGeom>
        </p:spPr>
        <p:txBody>
          <a:bodyPr wrap="none">
            <a:spAutoFit/>
          </a:bodyPr>
          <a:lstStyle/>
          <a:p>
            <a:pPr algn="ctr" eaLnBrk="1" hangingPunct="1">
              <a:spcBef>
                <a:spcPct val="30000"/>
              </a:spcBef>
              <a:buFontTx/>
              <a:buNone/>
            </a:pPr>
            <a:r>
              <a:rPr lang="en-US" altLang="en-US" sz="7200" b="1" kern="10" dirty="0">
                <a:ln w="10541">
                  <a:solidFill>
                    <a:srgbClr val="7D7D7D"/>
                  </a:solidFill>
                  <a:round/>
                  <a:headEnd/>
                  <a:tailEnd/>
                </a:ln>
                <a:solidFill>
                  <a:srgbClr val="F96A1B">
                    <a:lumMod val="75000"/>
                  </a:srgbClr>
                </a:solidFill>
                <a:latin typeface="Times New Roman" pitchFamily="18" charset="0"/>
                <a:ea typeface="Gungsuh"/>
                <a:cs typeface="Times New Roman" pitchFamily="18" charset="0"/>
                <a:sym typeface="Symbol" pitchFamily="18" charset="2"/>
              </a:rPr>
              <a:t>Thank you</a:t>
            </a:r>
          </a:p>
        </p:txBody>
      </p:sp>
      <p:sp>
        <p:nvSpPr>
          <p:cNvPr id="3"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4"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39</a:t>
            </a:fld>
            <a:endParaRPr lang="ru-RU" dirty="0"/>
          </a:p>
        </p:txBody>
      </p:sp>
    </p:spTree>
    <p:extLst>
      <p:ext uri="{BB962C8B-B14F-4D97-AF65-F5344CB8AC3E}">
        <p14:creationId xmlns:p14="http://schemas.microsoft.com/office/powerpoint/2010/main" val="20287875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340677" y="844331"/>
            <a:ext cx="1439998" cy="707886"/>
          </a:xfrm>
          <a:prstGeom prst="rect">
            <a:avLst/>
          </a:prstGeom>
          <a:solidFill>
            <a:srgbClr val="CCFFFF"/>
          </a:solidFill>
          <a:ln w="25400" algn="ctr">
            <a:solidFill>
              <a:schemeClr val="tx1"/>
            </a:solidFill>
            <a:miter lim="800000"/>
            <a:headEnd/>
            <a:tailEnd/>
          </a:ln>
        </p:spPr>
        <p:txBody>
          <a:bodyPr wrap="square">
            <a:spAutoFit/>
          </a:bodyPr>
          <a:lstStyle/>
          <a:p>
            <a:pPr algn="ctr">
              <a:spcBef>
                <a:spcPct val="50000"/>
              </a:spcBef>
            </a:pPr>
            <a:r>
              <a:rPr lang="en-US" sz="1600" b="1" dirty="0" err="1" smtClean="0">
                <a:latin typeface="Helvetica"/>
                <a:cs typeface="Helvetica"/>
              </a:rPr>
              <a:t>E</a:t>
            </a:r>
            <a:r>
              <a:rPr lang="en-US" sz="1600" b="1" dirty="0" err="1" smtClean="0">
                <a:solidFill>
                  <a:schemeClr val="tx1"/>
                </a:solidFill>
                <a:latin typeface="Helvetica"/>
                <a:cs typeface="Helvetica"/>
              </a:rPr>
              <a:t>lectroWeak</a:t>
            </a:r>
            <a:r>
              <a:rPr lang="en-US" sz="1600" b="1" dirty="0" smtClean="0">
                <a:solidFill>
                  <a:schemeClr val="tx1"/>
                </a:solidFill>
                <a:latin typeface="Helvetica"/>
                <a:cs typeface="Helvetica"/>
              </a:rPr>
              <a:t> </a:t>
            </a:r>
            <a:r>
              <a:rPr lang="en-US" sz="2400" b="1" i="1" dirty="0" smtClean="0">
                <a:latin typeface="Times"/>
                <a:cs typeface="Times"/>
              </a:rPr>
              <a:t>L</a:t>
            </a:r>
            <a:r>
              <a:rPr lang="en-US" sz="2400" b="1" i="1" baseline="-25000" dirty="0" smtClean="0">
                <a:latin typeface="Times"/>
                <a:cs typeface="Times"/>
              </a:rPr>
              <a:t>EW</a:t>
            </a:r>
            <a:endParaRPr lang="en-US" sz="2400" b="1" i="1" dirty="0" smtClean="0">
              <a:solidFill>
                <a:schemeClr val="tx1"/>
              </a:solidFill>
              <a:latin typeface="Times"/>
              <a:cs typeface="Times"/>
            </a:endParaRPr>
          </a:p>
        </p:txBody>
      </p:sp>
      <p:sp>
        <p:nvSpPr>
          <p:cNvPr id="26655" name="AutoShape 9"/>
          <p:cNvSpPr>
            <a:spLocks noChangeArrowheads="1"/>
          </p:cNvSpPr>
          <p:nvPr/>
        </p:nvSpPr>
        <p:spPr bwMode="auto">
          <a:xfrm>
            <a:off x="3016032" y="821702"/>
            <a:ext cx="3154741" cy="755999"/>
          </a:xfrm>
          <a:prstGeom prst="roundRect">
            <a:avLst>
              <a:gd name="adj" fmla="val 16667"/>
            </a:avLst>
          </a:prstGeom>
          <a:solidFill>
            <a:srgbClr val="F7FEA0"/>
          </a:solidFill>
          <a:ln w="25400" algn="ctr">
            <a:solidFill>
              <a:schemeClr val="tx1"/>
            </a:solidFill>
            <a:round/>
            <a:headEnd/>
            <a:tailEnd/>
          </a:ln>
        </p:spPr>
        <p:txBody>
          <a:bodyPr wrap="none" anchor="ctr"/>
          <a:lstStyle/>
          <a:p>
            <a:endParaRPr lang="en-US"/>
          </a:p>
        </p:txBody>
      </p:sp>
      <p:sp>
        <p:nvSpPr>
          <p:cNvPr id="26656" name="Text Box 10"/>
          <p:cNvSpPr txBox="1">
            <a:spLocks noChangeArrowheads="1"/>
          </p:cNvSpPr>
          <p:nvPr/>
        </p:nvSpPr>
        <p:spPr bwMode="auto">
          <a:xfrm>
            <a:off x="3132543" y="939800"/>
            <a:ext cx="2955402" cy="523220"/>
          </a:xfrm>
          <a:prstGeom prst="rect">
            <a:avLst/>
          </a:prstGeom>
          <a:noFill/>
          <a:ln w="25400" algn="ctr">
            <a:noFill/>
            <a:miter lim="800000"/>
            <a:headEnd/>
            <a:tailEnd/>
          </a:ln>
        </p:spPr>
        <p:txBody>
          <a:bodyPr wrap="square">
            <a:spAutoFit/>
          </a:bodyPr>
          <a:lstStyle/>
          <a:p>
            <a:pPr algn="ctr">
              <a:spcBef>
                <a:spcPct val="50000"/>
              </a:spcBef>
            </a:pPr>
            <a:r>
              <a:rPr lang="en-US" sz="2800" b="1" dirty="0">
                <a:solidFill>
                  <a:schemeClr val="tx1"/>
                </a:solidFill>
                <a:latin typeface="Helvetica"/>
                <a:cs typeface="Helvetica"/>
              </a:rPr>
              <a:t>Standard Model</a:t>
            </a:r>
          </a:p>
        </p:txBody>
      </p:sp>
      <p:sp>
        <p:nvSpPr>
          <p:cNvPr id="26633" name="Line 11"/>
          <p:cNvSpPr>
            <a:spLocks noChangeShapeType="1"/>
          </p:cNvSpPr>
          <p:nvPr/>
        </p:nvSpPr>
        <p:spPr bwMode="auto">
          <a:xfrm flipH="1">
            <a:off x="1780671" y="1195560"/>
            <a:ext cx="1223997" cy="0"/>
          </a:xfrm>
          <a:prstGeom prst="line">
            <a:avLst/>
          </a:prstGeom>
          <a:noFill/>
          <a:ln w="38100">
            <a:solidFill>
              <a:schemeClr val="tx1"/>
            </a:solidFill>
            <a:round/>
            <a:headEnd/>
            <a:tailEnd type="triangle" w="med" len="lg"/>
          </a:ln>
        </p:spPr>
        <p:txBody>
          <a:bodyPr anchor="ctr"/>
          <a:lstStyle/>
          <a:p>
            <a:endParaRPr lang="en-US"/>
          </a:p>
        </p:txBody>
      </p:sp>
      <p:sp>
        <p:nvSpPr>
          <p:cNvPr id="26635" name="Line 13"/>
          <p:cNvSpPr>
            <a:spLocks noChangeShapeType="1"/>
          </p:cNvSpPr>
          <p:nvPr/>
        </p:nvSpPr>
        <p:spPr bwMode="auto">
          <a:xfrm>
            <a:off x="6170771" y="1195560"/>
            <a:ext cx="1189869" cy="0"/>
          </a:xfrm>
          <a:prstGeom prst="line">
            <a:avLst/>
          </a:prstGeom>
          <a:noFill/>
          <a:ln w="38100">
            <a:solidFill>
              <a:schemeClr val="tx1"/>
            </a:solidFill>
            <a:round/>
            <a:headEnd/>
            <a:tailEnd type="triangle" w="med" len="lg"/>
          </a:ln>
        </p:spPr>
        <p:txBody>
          <a:bodyPr anchor="ctr"/>
          <a:lstStyle/>
          <a:p>
            <a:endParaRPr lang="en-US"/>
          </a:p>
        </p:txBody>
      </p:sp>
      <p:sp>
        <p:nvSpPr>
          <p:cNvPr id="33" name="Text Box 23"/>
          <p:cNvSpPr txBox="1">
            <a:spLocks noChangeArrowheads="1"/>
          </p:cNvSpPr>
          <p:nvPr/>
        </p:nvSpPr>
        <p:spPr bwMode="auto">
          <a:xfrm>
            <a:off x="3543295" y="1566034"/>
            <a:ext cx="2112828" cy="338554"/>
          </a:xfrm>
          <a:prstGeom prst="rect">
            <a:avLst/>
          </a:prstGeom>
          <a:noFill/>
          <a:ln w="9525" algn="ctr">
            <a:noFill/>
            <a:miter lim="800000"/>
            <a:headEnd/>
            <a:tailEnd/>
          </a:ln>
        </p:spPr>
        <p:txBody>
          <a:bodyPr wrap="square">
            <a:spAutoFit/>
          </a:bodyPr>
          <a:lstStyle/>
          <a:p>
            <a:pPr algn="ctr">
              <a:spcBef>
                <a:spcPct val="50000"/>
              </a:spcBef>
            </a:pPr>
            <a:r>
              <a:rPr lang="en-US" sz="1600" dirty="0" smtClean="0">
                <a:solidFill>
                  <a:schemeClr val="tx1"/>
                </a:solidFill>
                <a:latin typeface="Helvetica"/>
                <a:cs typeface="Helvetica"/>
              </a:rPr>
              <a:t>local gauge theory</a:t>
            </a:r>
            <a:endParaRPr lang="en-US" sz="1600" dirty="0">
              <a:solidFill>
                <a:schemeClr val="tx1"/>
              </a:solidFill>
              <a:latin typeface="Helvetica"/>
              <a:cs typeface="Helvetica"/>
            </a:endParaRPr>
          </a:p>
        </p:txBody>
      </p:sp>
      <p:sp>
        <p:nvSpPr>
          <p:cNvPr id="35" name="Text Box 5"/>
          <p:cNvSpPr txBox="1">
            <a:spLocks noChangeArrowheads="1"/>
          </p:cNvSpPr>
          <p:nvPr/>
        </p:nvSpPr>
        <p:spPr bwMode="auto">
          <a:xfrm>
            <a:off x="7340357" y="844865"/>
            <a:ext cx="1439998" cy="707886"/>
          </a:xfrm>
          <a:prstGeom prst="rect">
            <a:avLst/>
          </a:prstGeom>
          <a:solidFill>
            <a:srgbClr val="FFCC99"/>
          </a:solidFill>
          <a:ln w="25400" algn="ctr">
            <a:solidFill>
              <a:schemeClr val="tx1"/>
            </a:solidFill>
            <a:miter lim="800000"/>
            <a:headEnd/>
            <a:tailEnd/>
          </a:ln>
        </p:spPr>
        <p:txBody>
          <a:bodyPr wrap="square">
            <a:spAutoFit/>
          </a:bodyPr>
          <a:lstStyle/>
          <a:p>
            <a:pPr algn="ctr">
              <a:spcBef>
                <a:spcPct val="50000"/>
              </a:spcBef>
            </a:pPr>
            <a:r>
              <a:rPr lang="en-US" sz="1600" b="1" dirty="0" smtClean="0">
                <a:solidFill>
                  <a:schemeClr val="tx1"/>
                </a:solidFill>
                <a:latin typeface="Helvetica"/>
                <a:cs typeface="Helvetica"/>
              </a:rPr>
              <a:t>strong: </a:t>
            </a:r>
            <a:br>
              <a:rPr lang="en-US" sz="1600" b="1" dirty="0" smtClean="0">
                <a:solidFill>
                  <a:schemeClr val="tx1"/>
                </a:solidFill>
                <a:latin typeface="Helvetica"/>
                <a:cs typeface="Helvetica"/>
              </a:rPr>
            </a:br>
            <a:r>
              <a:rPr lang="en-US" sz="2400" b="1" i="1" dirty="0" smtClean="0">
                <a:latin typeface="Times"/>
                <a:cs typeface="Times"/>
              </a:rPr>
              <a:t>L</a:t>
            </a:r>
            <a:r>
              <a:rPr lang="en-US" sz="2400" b="1" i="1" baseline="-25000" dirty="0" smtClean="0">
                <a:latin typeface="Helvetica"/>
                <a:cs typeface="Helvetica"/>
              </a:rPr>
              <a:t>QCD</a:t>
            </a:r>
            <a:endParaRPr lang="en-US" sz="2400" b="1" i="1" dirty="0" smtClean="0">
              <a:solidFill>
                <a:schemeClr val="tx1"/>
              </a:solidFill>
              <a:latin typeface="Times"/>
              <a:cs typeface="Times"/>
            </a:endParaRPr>
          </a:p>
        </p:txBody>
      </p:sp>
      <p:sp>
        <p:nvSpPr>
          <p:cNvPr id="36" name="Text Box 23"/>
          <p:cNvSpPr txBox="1">
            <a:spLocks noChangeArrowheads="1"/>
          </p:cNvSpPr>
          <p:nvPr/>
        </p:nvSpPr>
        <p:spPr bwMode="auto">
          <a:xfrm>
            <a:off x="7650549" y="1566568"/>
            <a:ext cx="836143" cy="338554"/>
          </a:xfrm>
          <a:prstGeom prst="rect">
            <a:avLst/>
          </a:prstGeom>
          <a:noFill/>
          <a:ln w="9525" algn="ctr">
            <a:noFill/>
            <a:miter lim="800000"/>
            <a:headEnd/>
            <a:tailEnd/>
          </a:ln>
        </p:spPr>
        <p:txBody>
          <a:bodyPr wrap="square">
            <a:spAutoFit/>
          </a:bodyPr>
          <a:lstStyle/>
          <a:p>
            <a:pPr algn="ctr">
              <a:spcBef>
                <a:spcPct val="50000"/>
              </a:spcBef>
            </a:pPr>
            <a:r>
              <a:rPr lang="en-US" sz="1600" dirty="0" smtClean="0">
                <a:solidFill>
                  <a:schemeClr val="tx1"/>
                </a:solidFill>
                <a:latin typeface="Helvetica"/>
                <a:cs typeface="Helvetica"/>
              </a:rPr>
              <a:t>SU(3)</a:t>
            </a:r>
            <a:r>
              <a:rPr lang="en-US" sz="1600" baseline="-25000" dirty="0" smtClean="0">
                <a:solidFill>
                  <a:schemeClr val="tx1"/>
                </a:solidFill>
                <a:latin typeface="Helvetica"/>
                <a:cs typeface="Helvetica"/>
              </a:rPr>
              <a:t>c</a:t>
            </a:r>
            <a:endParaRPr lang="en-US" sz="1600" dirty="0">
              <a:solidFill>
                <a:schemeClr val="tx1"/>
              </a:solidFill>
              <a:latin typeface="Helvetica"/>
              <a:cs typeface="Helvetica"/>
            </a:endParaRPr>
          </a:p>
        </p:txBody>
      </p:sp>
      <p:sp>
        <p:nvSpPr>
          <p:cNvPr id="32" name="Text Box 23"/>
          <p:cNvSpPr txBox="1">
            <a:spLocks noChangeArrowheads="1"/>
          </p:cNvSpPr>
          <p:nvPr/>
        </p:nvSpPr>
        <p:spPr bwMode="auto">
          <a:xfrm>
            <a:off x="358921" y="1567102"/>
            <a:ext cx="1407949" cy="338554"/>
          </a:xfrm>
          <a:prstGeom prst="rect">
            <a:avLst/>
          </a:prstGeom>
          <a:noFill/>
          <a:ln w="9525" algn="ctr">
            <a:noFill/>
            <a:miter lim="800000"/>
            <a:headEnd/>
            <a:tailEnd/>
          </a:ln>
        </p:spPr>
        <p:txBody>
          <a:bodyPr wrap="square">
            <a:spAutoFit/>
          </a:bodyPr>
          <a:lstStyle/>
          <a:p>
            <a:pPr algn="ctr">
              <a:spcBef>
                <a:spcPct val="50000"/>
              </a:spcBef>
            </a:pPr>
            <a:r>
              <a:rPr lang="en-US" sz="1600" dirty="0" smtClean="0">
                <a:latin typeface="Helvetica"/>
                <a:cs typeface="Helvetica"/>
              </a:rPr>
              <a:t>SU</a:t>
            </a:r>
            <a:r>
              <a:rPr lang="en-US" sz="1600" dirty="0" smtClean="0">
                <a:solidFill>
                  <a:schemeClr val="tx1"/>
                </a:solidFill>
                <a:latin typeface="Helvetica"/>
                <a:cs typeface="Helvetica"/>
              </a:rPr>
              <a:t>(2)</a:t>
            </a:r>
            <a:r>
              <a:rPr lang="en-US" sz="1600" baseline="-25000" dirty="0" smtClean="0">
                <a:solidFill>
                  <a:schemeClr val="tx1"/>
                </a:solidFill>
                <a:latin typeface="Helvetica"/>
                <a:cs typeface="Helvetica"/>
              </a:rPr>
              <a:t>L</a:t>
            </a:r>
            <a:r>
              <a:rPr lang="en-US" sz="1600" dirty="0" smtClean="0">
                <a:latin typeface="Helvetica"/>
                <a:cs typeface="Helvetica"/>
              </a:rPr>
              <a:t>×U</a:t>
            </a:r>
            <a:r>
              <a:rPr lang="en-US" sz="1600" dirty="0">
                <a:latin typeface="Helvetica"/>
                <a:cs typeface="Helvetica"/>
              </a:rPr>
              <a:t>(1</a:t>
            </a:r>
            <a:r>
              <a:rPr lang="en-US" sz="1600" dirty="0" smtClean="0">
                <a:latin typeface="Helvetica"/>
                <a:cs typeface="Helvetica"/>
              </a:rPr>
              <a:t>)</a:t>
            </a:r>
            <a:endParaRPr lang="en-US" sz="1600" dirty="0">
              <a:latin typeface="Helvetica"/>
              <a:cs typeface="Helvetica"/>
            </a:endParaRPr>
          </a:p>
        </p:txBody>
      </p:sp>
      <p:cxnSp>
        <p:nvCxnSpPr>
          <p:cNvPr id="5" name="Straight Connector 4"/>
          <p:cNvCxnSpPr/>
          <p:nvPr/>
        </p:nvCxnSpPr>
        <p:spPr>
          <a:xfrm>
            <a:off x="0" y="1988024"/>
            <a:ext cx="9144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 Box 6"/>
          <p:cNvSpPr txBox="1">
            <a:spLocks noChangeArrowheads="1"/>
          </p:cNvSpPr>
          <p:nvPr/>
        </p:nvSpPr>
        <p:spPr bwMode="auto">
          <a:xfrm>
            <a:off x="345123" y="2333095"/>
            <a:ext cx="8435232" cy="4216539"/>
          </a:xfrm>
          <a:prstGeom prst="rect">
            <a:avLst/>
          </a:prstGeom>
          <a:solidFill>
            <a:srgbClr val="FFCC99"/>
          </a:solidFill>
          <a:ln w="25400" algn="ctr">
            <a:solidFill>
              <a:schemeClr val="tx1"/>
            </a:solidFill>
            <a:miter lim="800000"/>
            <a:headEnd/>
            <a:tailEnd/>
          </a:ln>
        </p:spPr>
        <p:txBody>
          <a:bodyPr wrap="square">
            <a:spAutoFit/>
          </a:bodyPr>
          <a:lstStyle/>
          <a:p>
            <a:pPr>
              <a:spcBef>
                <a:spcPct val="50000"/>
              </a:spcBef>
            </a:pPr>
            <a:r>
              <a:rPr lang="en-US" sz="2000" dirty="0" smtClean="0">
                <a:solidFill>
                  <a:schemeClr val="tx1"/>
                </a:solidFill>
                <a:latin typeface="Helvetica"/>
                <a:cs typeface="Helvetica"/>
              </a:rPr>
              <a:t>Strong interaction:  </a:t>
            </a:r>
            <a:r>
              <a:rPr lang="en-US" sz="2000" b="1" i="1" dirty="0" smtClean="0">
                <a:latin typeface="Times"/>
                <a:cs typeface="Times"/>
              </a:rPr>
              <a:t>L</a:t>
            </a:r>
            <a:r>
              <a:rPr lang="en-US" sz="2000" b="1" i="1" baseline="-25000" dirty="0" smtClean="0">
                <a:latin typeface="Helvetica"/>
                <a:cs typeface="Helvetica"/>
              </a:rPr>
              <a:t>QCD</a:t>
            </a:r>
            <a:r>
              <a:rPr lang="en-US" sz="2000" b="1" i="1" baseline="-25000" dirty="0" smtClean="0">
                <a:latin typeface="Times"/>
                <a:cs typeface="Times"/>
              </a:rPr>
              <a:t> </a:t>
            </a:r>
            <a:r>
              <a:rPr lang="en-US" sz="2000" b="1" dirty="0">
                <a:latin typeface="Times"/>
                <a:cs typeface="Times"/>
              </a:rPr>
              <a:t>= </a:t>
            </a:r>
            <a:r>
              <a:rPr lang="en-US" sz="2000" b="1" i="1" dirty="0" err="1">
                <a:latin typeface="Times"/>
                <a:cs typeface="Times"/>
              </a:rPr>
              <a:t>L</a:t>
            </a:r>
            <a:r>
              <a:rPr lang="en-US" sz="2000" b="1" i="1" baseline="-25000" dirty="0" err="1">
                <a:latin typeface="Helvetica"/>
                <a:cs typeface="Helvetica"/>
              </a:rPr>
              <a:t>sym</a:t>
            </a:r>
            <a:r>
              <a:rPr lang="en-US" sz="2000" b="1" dirty="0">
                <a:latin typeface="Times"/>
                <a:cs typeface="Times"/>
              </a:rPr>
              <a:t> + </a:t>
            </a:r>
            <a:r>
              <a:rPr lang="en-US" sz="2000" b="1" i="1" dirty="0" err="1" smtClean="0">
                <a:solidFill>
                  <a:srgbClr val="FF0000"/>
                </a:solidFill>
                <a:latin typeface="Times"/>
                <a:cs typeface="Times"/>
              </a:rPr>
              <a:t>L</a:t>
            </a:r>
            <a:r>
              <a:rPr lang="en-US" sz="2000" b="1" i="1" baseline="-25000" dirty="0" err="1" smtClean="0">
                <a:solidFill>
                  <a:srgbClr val="FF0000"/>
                </a:solidFill>
                <a:latin typeface="Helvetica"/>
                <a:cs typeface="Helvetica"/>
              </a:rPr>
              <a:t>sym</a:t>
            </a:r>
            <a:r>
              <a:rPr lang="en-US" sz="2000" b="1" i="1" baseline="-25000" dirty="0" smtClean="0">
                <a:solidFill>
                  <a:srgbClr val="FF0000"/>
                </a:solidFill>
                <a:latin typeface="Helvetica"/>
                <a:cs typeface="Helvetica"/>
              </a:rPr>
              <a:t>-break</a:t>
            </a:r>
            <a:r>
              <a:rPr lang="en-US" sz="2000" b="1" i="1" dirty="0" smtClean="0">
                <a:solidFill>
                  <a:srgbClr val="FF0000"/>
                </a:solidFill>
                <a:latin typeface="Helvetica"/>
                <a:cs typeface="Helvetica"/>
              </a:rPr>
              <a:t> </a:t>
            </a:r>
            <a:r>
              <a:rPr lang="en-US" i="1" dirty="0" smtClean="0">
                <a:solidFill>
                  <a:srgbClr val="FF0000"/>
                </a:solidFill>
                <a:latin typeface="Helvetica"/>
                <a:cs typeface="Helvetica"/>
              </a:rPr>
              <a:t>(</a:t>
            </a:r>
            <a:r>
              <a:rPr lang="en-US" i="1" dirty="0" err="1" smtClean="0">
                <a:solidFill>
                  <a:srgbClr val="FF0000"/>
                </a:solidFill>
                <a:latin typeface="Helvetica"/>
                <a:cs typeface="Helvetica"/>
              </a:rPr>
              <a:t>m</a:t>
            </a:r>
            <a:r>
              <a:rPr lang="en-US" i="1" baseline="-25000" dirty="0" err="1" smtClean="0">
                <a:solidFill>
                  <a:srgbClr val="FF0000"/>
                </a:solidFill>
                <a:latin typeface="Helvetica"/>
                <a:cs typeface="Helvetica"/>
              </a:rPr>
              <a:t>q</a:t>
            </a:r>
            <a:r>
              <a:rPr lang="en-US" i="1" baseline="-25000" dirty="0" smtClean="0">
                <a:solidFill>
                  <a:srgbClr val="FF0000"/>
                </a:solidFill>
                <a:latin typeface="Helvetica"/>
                <a:cs typeface="Helvetica"/>
              </a:rPr>
              <a:t> </a:t>
            </a:r>
            <a:r>
              <a:rPr lang="en-US" i="1" dirty="0" smtClean="0">
                <a:solidFill>
                  <a:srgbClr val="FF0000"/>
                </a:solidFill>
                <a:latin typeface="Helvetica"/>
                <a:cs typeface="Helvetica"/>
              </a:rPr>
              <a:t>≠ 0)</a:t>
            </a:r>
            <a:endParaRPr lang="en-US" i="1" baseline="-25000" dirty="0">
              <a:solidFill>
                <a:srgbClr val="FF0000"/>
              </a:solidFill>
              <a:latin typeface="Helvetica"/>
              <a:cs typeface="Helvetica"/>
            </a:endParaRPr>
          </a:p>
          <a:p>
            <a:pPr algn="ctr">
              <a:spcBef>
                <a:spcPct val="50000"/>
              </a:spcBef>
            </a:pPr>
            <a:r>
              <a:rPr lang="en-US" sz="1600" dirty="0" smtClean="0">
                <a:latin typeface="Helvetica" pitchFamily="68" charset="0"/>
              </a:rPr>
              <a:t>(c</a:t>
            </a:r>
            <a:r>
              <a:rPr lang="en-US" sz="1600" dirty="0" smtClean="0">
                <a:solidFill>
                  <a:schemeClr val="tx1"/>
                </a:solidFill>
                <a:latin typeface="Helvetica" pitchFamily="68" charset="0"/>
              </a:rPr>
              <a:t>hiral symmetry)</a:t>
            </a:r>
          </a:p>
          <a:p>
            <a:pPr algn="ctr">
              <a:spcBef>
                <a:spcPct val="50000"/>
              </a:spcBef>
            </a:pPr>
            <a:endParaRPr lang="en-US" sz="1600" dirty="0" smtClean="0">
              <a:solidFill>
                <a:schemeClr val="tx1"/>
              </a:solidFill>
              <a:latin typeface="Helvetica" pitchFamily="68" charset="0"/>
            </a:endParaRPr>
          </a:p>
          <a:p>
            <a:pPr>
              <a:spcBef>
                <a:spcPct val="50000"/>
              </a:spcBef>
            </a:pPr>
            <a:endParaRPr lang="en-US" sz="2000" baseline="-25000" dirty="0" smtClean="0">
              <a:solidFill>
                <a:schemeClr val="tx1"/>
              </a:solidFill>
              <a:latin typeface="Helvetica" pitchFamily="68" charset="0"/>
            </a:endParaRPr>
          </a:p>
          <a:p>
            <a:pPr>
              <a:spcBef>
                <a:spcPct val="50000"/>
              </a:spcBef>
            </a:pPr>
            <a:endParaRPr lang="en-US" sz="2000" baseline="-25000" dirty="0" smtClean="0">
              <a:latin typeface="Helvetica" pitchFamily="68" charset="0"/>
            </a:endParaRPr>
          </a:p>
          <a:p>
            <a:pPr>
              <a:spcBef>
                <a:spcPct val="50000"/>
              </a:spcBef>
            </a:pPr>
            <a:endParaRPr lang="en-US" sz="2000" baseline="-25000" dirty="0">
              <a:latin typeface="Helvetica" pitchFamily="68" charset="0"/>
            </a:endParaRPr>
          </a:p>
          <a:p>
            <a:pPr>
              <a:spcBef>
                <a:spcPct val="50000"/>
              </a:spcBef>
            </a:pPr>
            <a:endParaRPr lang="en-US" sz="2000" baseline="-25000" dirty="0" smtClean="0">
              <a:latin typeface="Helvetica" pitchFamily="68" charset="0"/>
            </a:endParaRPr>
          </a:p>
          <a:p>
            <a:pPr>
              <a:spcBef>
                <a:spcPct val="50000"/>
              </a:spcBef>
            </a:pPr>
            <a:endParaRPr lang="en-US" sz="2000" baseline="-25000" dirty="0">
              <a:latin typeface="Helvetica" pitchFamily="68" charset="0"/>
            </a:endParaRPr>
          </a:p>
          <a:p>
            <a:pPr>
              <a:spcBef>
                <a:spcPct val="50000"/>
              </a:spcBef>
            </a:pPr>
            <a:endParaRPr lang="en-US" sz="2000" baseline="-25000" dirty="0" smtClean="0">
              <a:latin typeface="Helvetica" pitchFamily="68" charset="0"/>
            </a:endParaRPr>
          </a:p>
          <a:p>
            <a:pPr>
              <a:spcBef>
                <a:spcPct val="50000"/>
              </a:spcBef>
            </a:pPr>
            <a:endParaRPr lang="en-US" sz="2000" baseline="-25000" dirty="0">
              <a:latin typeface="Helvetica" pitchFamily="68" charset="0"/>
            </a:endParaRPr>
          </a:p>
          <a:p>
            <a:pPr>
              <a:spcBef>
                <a:spcPct val="50000"/>
              </a:spcBef>
            </a:pPr>
            <a:endParaRPr lang="en-US" sz="2000" baseline="-25000" dirty="0" smtClean="0">
              <a:solidFill>
                <a:schemeClr val="tx1"/>
              </a:solidFill>
              <a:latin typeface="Helvetica" pitchFamily="68" charset="0"/>
            </a:endParaRPr>
          </a:p>
          <a:p>
            <a:pPr>
              <a:spcBef>
                <a:spcPct val="50000"/>
              </a:spcBef>
            </a:pPr>
            <a:endParaRPr lang="en-US" sz="2000" baseline="-25000" dirty="0">
              <a:latin typeface="Helvetica" pitchFamily="68" charset="0"/>
            </a:endParaRPr>
          </a:p>
          <a:p>
            <a:pPr>
              <a:spcBef>
                <a:spcPct val="50000"/>
              </a:spcBef>
            </a:pPr>
            <a:endParaRPr lang="en-US" sz="2000" baseline="-25000" dirty="0">
              <a:solidFill>
                <a:schemeClr val="tx1"/>
              </a:solidFill>
              <a:latin typeface="Helvetica" pitchFamily="68" charset="0"/>
            </a:endParaRPr>
          </a:p>
        </p:txBody>
      </p:sp>
      <p:sp>
        <p:nvSpPr>
          <p:cNvPr id="38" name="Line 14"/>
          <p:cNvSpPr>
            <a:spLocks noChangeShapeType="1"/>
          </p:cNvSpPr>
          <p:nvPr/>
        </p:nvSpPr>
        <p:spPr bwMode="auto">
          <a:xfrm>
            <a:off x="5686068" y="2920165"/>
            <a:ext cx="539927" cy="310777"/>
          </a:xfrm>
          <a:prstGeom prst="line">
            <a:avLst/>
          </a:prstGeom>
          <a:noFill/>
          <a:ln w="38100">
            <a:solidFill>
              <a:schemeClr val="tx1"/>
            </a:solidFill>
            <a:round/>
            <a:headEnd/>
            <a:tailEnd type="triangle" w="med" len="lg"/>
          </a:ln>
        </p:spPr>
        <p:txBody>
          <a:bodyPr anchor="ctr"/>
          <a:lstStyle/>
          <a:p>
            <a:endParaRPr lang="en-US"/>
          </a:p>
        </p:txBody>
      </p:sp>
      <p:sp>
        <p:nvSpPr>
          <p:cNvPr id="39" name="Line 14"/>
          <p:cNvSpPr>
            <a:spLocks noChangeShapeType="1"/>
          </p:cNvSpPr>
          <p:nvPr/>
        </p:nvSpPr>
        <p:spPr bwMode="auto">
          <a:xfrm rot="5400000">
            <a:off x="2973460" y="2718270"/>
            <a:ext cx="324573" cy="755995"/>
          </a:xfrm>
          <a:prstGeom prst="line">
            <a:avLst/>
          </a:prstGeom>
          <a:noFill/>
          <a:ln w="38100">
            <a:solidFill>
              <a:schemeClr val="tx1"/>
            </a:solidFill>
            <a:round/>
            <a:headEnd/>
            <a:tailEnd type="triangle" w="med" len="lg"/>
          </a:ln>
        </p:spPr>
        <p:txBody>
          <a:bodyPr anchor="ctr"/>
          <a:lstStyle/>
          <a:p>
            <a:endParaRPr lang="en-US"/>
          </a:p>
        </p:txBody>
      </p:sp>
      <p:grpSp>
        <p:nvGrpSpPr>
          <p:cNvPr id="6" name="Group 5"/>
          <p:cNvGrpSpPr/>
          <p:nvPr/>
        </p:nvGrpSpPr>
        <p:grpSpPr>
          <a:xfrm>
            <a:off x="2217038" y="2941480"/>
            <a:ext cx="1035050" cy="630238"/>
            <a:chOff x="2023768" y="3728422"/>
            <a:chExt cx="1035050" cy="630238"/>
          </a:xfrm>
        </p:grpSpPr>
        <p:sp>
          <p:nvSpPr>
            <p:cNvPr id="44" name="Oval 17"/>
            <p:cNvSpPr>
              <a:spLocks noChangeArrowheads="1"/>
            </p:cNvSpPr>
            <p:nvPr/>
          </p:nvSpPr>
          <p:spPr bwMode="auto">
            <a:xfrm>
              <a:off x="2023768" y="3728422"/>
              <a:ext cx="1035050" cy="630238"/>
            </a:xfrm>
            <a:prstGeom prst="ellipse">
              <a:avLst/>
            </a:prstGeom>
            <a:solidFill>
              <a:schemeClr val="bg1"/>
            </a:solidFill>
            <a:ln w="25400" algn="ctr">
              <a:solidFill>
                <a:schemeClr val="tx1"/>
              </a:solidFill>
              <a:round/>
              <a:headEnd/>
              <a:tailEnd/>
            </a:ln>
          </p:spPr>
          <p:txBody>
            <a:bodyPr wrap="none" anchor="ctr"/>
            <a:lstStyle/>
            <a:p>
              <a:endParaRPr lang="en-US"/>
            </a:p>
          </p:txBody>
        </p:sp>
        <p:sp>
          <p:nvSpPr>
            <p:cNvPr id="45" name="Text Box 18"/>
            <p:cNvSpPr txBox="1">
              <a:spLocks noChangeArrowheads="1"/>
            </p:cNvSpPr>
            <p:nvPr/>
          </p:nvSpPr>
          <p:spPr bwMode="auto">
            <a:xfrm>
              <a:off x="2141866" y="3791298"/>
              <a:ext cx="811213" cy="457200"/>
            </a:xfrm>
            <a:prstGeom prst="rect">
              <a:avLst/>
            </a:prstGeom>
            <a:noFill/>
            <a:ln w="9525" algn="ctr">
              <a:noFill/>
              <a:miter lim="800000"/>
              <a:headEnd/>
              <a:tailEnd/>
            </a:ln>
          </p:spPr>
          <p:txBody>
            <a:bodyPr>
              <a:spAutoFit/>
            </a:bodyPr>
            <a:lstStyle/>
            <a:p>
              <a:pPr algn="ctr">
                <a:spcBef>
                  <a:spcPct val="50000"/>
                </a:spcBef>
              </a:pPr>
              <a:r>
                <a:rPr lang="en-US" sz="2400" b="1" dirty="0">
                  <a:solidFill>
                    <a:schemeClr val="tx1"/>
                  </a:solidFill>
                </a:rPr>
                <a:t>Q&gt;&gt;</a:t>
              </a:r>
            </a:p>
          </p:txBody>
        </p:sp>
      </p:grpSp>
      <p:sp>
        <p:nvSpPr>
          <p:cNvPr id="46" name="Text Box 22"/>
          <p:cNvSpPr txBox="1">
            <a:spLocks noChangeArrowheads="1"/>
          </p:cNvSpPr>
          <p:nvPr/>
        </p:nvSpPr>
        <p:spPr bwMode="auto">
          <a:xfrm>
            <a:off x="6967070" y="2958800"/>
            <a:ext cx="1409182" cy="461665"/>
          </a:xfrm>
          <a:prstGeom prst="rect">
            <a:avLst/>
          </a:prstGeom>
          <a:noFill/>
          <a:ln w="9525" algn="ctr">
            <a:noFill/>
            <a:miter lim="800000"/>
            <a:headEnd/>
            <a:tailEnd/>
          </a:ln>
        </p:spPr>
        <p:txBody>
          <a:bodyPr wrap="square">
            <a:spAutoFit/>
          </a:bodyPr>
          <a:lstStyle/>
          <a:p>
            <a:pPr algn="ctr">
              <a:spcBef>
                <a:spcPct val="50000"/>
              </a:spcBef>
            </a:pPr>
            <a:r>
              <a:rPr lang="en-US" sz="1200" b="1" dirty="0">
                <a:solidFill>
                  <a:schemeClr val="tx1"/>
                </a:solidFill>
                <a:latin typeface="Helvetica"/>
                <a:cs typeface="Helvetica"/>
              </a:rPr>
              <a:t>LOW </a:t>
            </a:r>
            <a:r>
              <a:rPr lang="en-US" sz="1200" b="1" dirty="0" smtClean="0">
                <a:solidFill>
                  <a:schemeClr val="tx1"/>
                </a:solidFill>
                <a:latin typeface="Helvetica"/>
                <a:cs typeface="Helvetica"/>
              </a:rPr>
              <a:t>energy </a:t>
            </a:r>
            <a:br>
              <a:rPr lang="en-US" sz="1200" b="1" dirty="0" smtClean="0">
                <a:solidFill>
                  <a:schemeClr val="tx1"/>
                </a:solidFill>
                <a:latin typeface="Helvetica"/>
                <a:cs typeface="Helvetica"/>
              </a:rPr>
            </a:br>
            <a:r>
              <a:rPr lang="en-US" sz="1200" b="1" dirty="0" smtClean="0">
                <a:solidFill>
                  <a:schemeClr val="tx1"/>
                </a:solidFill>
                <a:latin typeface="Helvetica"/>
                <a:cs typeface="Helvetica"/>
              </a:rPr>
              <a:t>(</a:t>
            </a:r>
            <a:r>
              <a:rPr lang="en-US" sz="1200" b="1" dirty="0">
                <a:latin typeface="Helvetica"/>
                <a:cs typeface="Helvetica"/>
              </a:rPr>
              <a:t>l</a:t>
            </a:r>
            <a:r>
              <a:rPr lang="en-US" sz="1200" b="1" dirty="0" smtClean="0">
                <a:solidFill>
                  <a:schemeClr val="tx1"/>
                </a:solidFill>
                <a:latin typeface="Helvetica"/>
                <a:cs typeface="Helvetica"/>
              </a:rPr>
              <a:t>arge </a:t>
            </a:r>
            <a:r>
              <a:rPr lang="en-US" sz="1200" b="1" dirty="0">
                <a:solidFill>
                  <a:schemeClr val="tx1"/>
                </a:solidFill>
                <a:latin typeface="Helvetica"/>
                <a:cs typeface="Helvetica"/>
              </a:rPr>
              <a:t>distance)</a:t>
            </a:r>
          </a:p>
        </p:txBody>
      </p:sp>
      <p:sp>
        <p:nvSpPr>
          <p:cNvPr id="47" name="Text Box 22"/>
          <p:cNvSpPr txBox="1">
            <a:spLocks noChangeArrowheads="1"/>
          </p:cNvSpPr>
          <p:nvPr/>
        </p:nvSpPr>
        <p:spPr bwMode="auto">
          <a:xfrm>
            <a:off x="796235" y="2972606"/>
            <a:ext cx="1409182" cy="461665"/>
          </a:xfrm>
          <a:prstGeom prst="rect">
            <a:avLst/>
          </a:prstGeom>
          <a:noFill/>
          <a:ln w="9525" algn="ctr">
            <a:noFill/>
            <a:miter lim="800000"/>
            <a:headEnd/>
            <a:tailEnd/>
          </a:ln>
        </p:spPr>
        <p:txBody>
          <a:bodyPr wrap="square">
            <a:spAutoFit/>
          </a:bodyPr>
          <a:lstStyle/>
          <a:p>
            <a:pPr algn="ctr">
              <a:spcBef>
                <a:spcPct val="50000"/>
              </a:spcBef>
            </a:pPr>
            <a:r>
              <a:rPr lang="en-US" sz="1200" b="1" dirty="0" smtClean="0">
                <a:solidFill>
                  <a:schemeClr val="tx1"/>
                </a:solidFill>
                <a:latin typeface="Helvetica"/>
                <a:cs typeface="Helvetica"/>
              </a:rPr>
              <a:t>HIGH energy </a:t>
            </a:r>
            <a:br>
              <a:rPr lang="en-US" sz="1200" b="1" dirty="0" smtClean="0">
                <a:solidFill>
                  <a:schemeClr val="tx1"/>
                </a:solidFill>
                <a:latin typeface="Helvetica"/>
                <a:cs typeface="Helvetica"/>
              </a:rPr>
            </a:br>
            <a:r>
              <a:rPr lang="en-US" sz="1200" b="1" dirty="0" smtClean="0">
                <a:solidFill>
                  <a:schemeClr val="tx1"/>
                </a:solidFill>
                <a:latin typeface="Helvetica"/>
                <a:cs typeface="Helvetica"/>
              </a:rPr>
              <a:t>(</a:t>
            </a:r>
            <a:r>
              <a:rPr lang="en-US" sz="1200" b="1" dirty="0" smtClean="0">
                <a:latin typeface="Helvetica"/>
                <a:cs typeface="Helvetica"/>
              </a:rPr>
              <a:t>small</a:t>
            </a:r>
            <a:r>
              <a:rPr lang="en-US" sz="1200" b="1" dirty="0" smtClean="0">
                <a:solidFill>
                  <a:schemeClr val="tx1"/>
                </a:solidFill>
                <a:latin typeface="Helvetica"/>
                <a:cs typeface="Helvetica"/>
              </a:rPr>
              <a:t> </a:t>
            </a:r>
            <a:r>
              <a:rPr lang="en-US" sz="1200" b="1" dirty="0">
                <a:solidFill>
                  <a:schemeClr val="tx1"/>
                </a:solidFill>
                <a:latin typeface="Helvetica"/>
                <a:cs typeface="Helvetica"/>
              </a:rPr>
              <a:t>distance)</a:t>
            </a:r>
          </a:p>
        </p:txBody>
      </p:sp>
      <p:sp>
        <p:nvSpPr>
          <p:cNvPr id="48" name="Line 11"/>
          <p:cNvSpPr>
            <a:spLocks noChangeShapeType="1"/>
          </p:cNvSpPr>
          <p:nvPr/>
        </p:nvSpPr>
        <p:spPr bwMode="auto">
          <a:xfrm rot="16200000" flipH="1">
            <a:off x="2507317" y="3799843"/>
            <a:ext cx="431994" cy="0"/>
          </a:xfrm>
          <a:prstGeom prst="line">
            <a:avLst/>
          </a:prstGeom>
          <a:noFill/>
          <a:ln w="38100">
            <a:solidFill>
              <a:schemeClr val="tx1"/>
            </a:solidFill>
            <a:round/>
            <a:headEnd/>
            <a:tailEnd type="triangle" w="med" len="lg"/>
          </a:ln>
        </p:spPr>
        <p:txBody>
          <a:bodyPr anchor="ctr"/>
          <a:lstStyle/>
          <a:p>
            <a:endParaRPr lang="en-US"/>
          </a:p>
        </p:txBody>
      </p:sp>
      <p:grpSp>
        <p:nvGrpSpPr>
          <p:cNvPr id="50" name="Group 49"/>
          <p:cNvGrpSpPr/>
          <p:nvPr/>
        </p:nvGrpSpPr>
        <p:grpSpPr>
          <a:xfrm>
            <a:off x="5944933" y="2928208"/>
            <a:ext cx="1035050" cy="630238"/>
            <a:chOff x="2023768" y="3728422"/>
            <a:chExt cx="1035050" cy="630238"/>
          </a:xfrm>
        </p:grpSpPr>
        <p:sp>
          <p:nvSpPr>
            <p:cNvPr id="51" name="Oval 17"/>
            <p:cNvSpPr>
              <a:spLocks noChangeArrowheads="1"/>
            </p:cNvSpPr>
            <p:nvPr/>
          </p:nvSpPr>
          <p:spPr bwMode="auto">
            <a:xfrm>
              <a:off x="2023768" y="3728422"/>
              <a:ext cx="1035050" cy="630238"/>
            </a:xfrm>
            <a:prstGeom prst="ellipse">
              <a:avLst/>
            </a:prstGeom>
            <a:solidFill>
              <a:schemeClr val="bg1"/>
            </a:solidFill>
            <a:ln w="25400" algn="ctr">
              <a:solidFill>
                <a:schemeClr val="tx1"/>
              </a:solidFill>
              <a:round/>
              <a:headEnd/>
              <a:tailEnd/>
            </a:ln>
          </p:spPr>
          <p:txBody>
            <a:bodyPr wrap="none" anchor="ctr"/>
            <a:lstStyle/>
            <a:p>
              <a:endParaRPr lang="en-US"/>
            </a:p>
          </p:txBody>
        </p:sp>
        <p:sp>
          <p:nvSpPr>
            <p:cNvPr id="52" name="Text Box 18"/>
            <p:cNvSpPr txBox="1">
              <a:spLocks noChangeArrowheads="1"/>
            </p:cNvSpPr>
            <p:nvPr/>
          </p:nvSpPr>
          <p:spPr bwMode="auto">
            <a:xfrm>
              <a:off x="2141866" y="3791298"/>
              <a:ext cx="811213" cy="461665"/>
            </a:xfrm>
            <a:prstGeom prst="rect">
              <a:avLst/>
            </a:prstGeom>
            <a:noFill/>
            <a:ln w="9525" algn="ctr">
              <a:noFill/>
              <a:miter lim="800000"/>
              <a:headEnd/>
              <a:tailEnd/>
            </a:ln>
          </p:spPr>
          <p:txBody>
            <a:bodyPr>
              <a:spAutoFit/>
            </a:bodyPr>
            <a:lstStyle/>
            <a:p>
              <a:pPr algn="ctr">
                <a:spcBef>
                  <a:spcPct val="50000"/>
                </a:spcBef>
              </a:pPr>
              <a:r>
                <a:rPr lang="en-US" sz="2400" b="1" dirty="0" smtClean="0">
                  <a:solidFill>
                    <a:schemeClr val="tx1"/>
                  </a:solidFill>
                </a:rPr>
                <a:t>Q&lt;&lt;</a:t>
              </a:r>
              <a:endParaRPr lang="en-US" sz="2400" b="1" dirty="0">
                <a:solidFill>
                  <a:schemeClr val="tx1"/>
                </a:solidFill>
              </a:endParaRPr>
            </a:p>
          </p:txBody>
        </p:sp>
      </p:grpSp>
      <p:sp>
        <p:nvSpPr>
          <p:cNvPr id="54" name="Line 11"/>
          <p:cNvSpPr>
            <a:spLocks noChangeShapeType="1"/>
          </p:cNvSpPr>
          <p:nvPr/>
        </p:nvSpPr>
        <p:spPr bwMode="auto">
          <a:xfrm rot="16200000" flipH="1">
            <a:off x="6235212" y="3786571"/>
            <a:ext cx="431994" cy="0"/>
          </a:xfrm>
          <a:prstGeom prst="line">
            <a:avLst/>
          </a:prstGeom>
          <a:noFill/>
          <a:ln w="38100">
            <a:solidFill>
              <a:schemeClr val="tx1"/>
            </a:solidFill>
            <a:round/>
            <a:headEnd/>
            <a:tailEnd type="triangle" w="med" len="lg"/>
          </a:ln>
        </p:spPr>
        <p:txBody>
          <a:bodyPr anchor="ctr"/>
          <a:lstStyle/>
          <a:p>
            <a:endParaRPr lang="en-US"/>
          </a:p>
        </p:txBody>
      </p:sp>
      <p:sp>
        <p:nvSpPr>
          <p:cNvPr id="55" name="Text Box 2"/>
          <p:cNvSpPr txBox="1">
            <a:spLocks noChangeArrowheads="1"/>
          </p:cNvSpPr>
          <p:nvPr/>
        </p:nvSpPr>
        <p:spPr bwMode="auto">
          <a:xfrm>
            <a:off x="602965" y="3993520"/>
            <a:ext cx="3814591" cy="1938992"/>
          </a:xfrm>
          <a:prstGeom prst="rect">
            <a:avLst/>
          </a:prstGeom>
          <a:solidFill>
            <a:srgbClr val="FFFFFF"/>
          </a:solidFill>
          <a:ln w="12700">
            <a:solidFill>
              <a:schemeClr val="tx1"/>
            </a:solidFill>
            <a:miter lim="800000"/>
            <a:headEnd/>
            <a:tailEnd/>
          </a:ln>
          <a:effectLst/>
        </p:spPr>
        <p:txBody>
          <a:bodyPr wrap="square">
            <a:spAutoFit/>
          </a:bodyPr>
          <a:lstStyle/>
          <a:p>
            <a:pPr algn="ctr" eaLnBrk="0" hangingPunct="0"/>
            <a:r>
              <a:rPr lang="en-US" sz="1800" b="1" dirty="0" err="1">
                <a:solidFill>
                  <a:srgbClr val="0066FF"/>
                </a:solidFill>
                <a:latin typeface="Helvetica"/>
                <a:cs typeface="Helvetica"/>
              </a:rPr>
              <a:t>perturbative</a:t>
            </a:r>
            <a:r>
              <a:rPr lang="en-US" sz="1800" b="1" dirty="0">
                <a:solidFill>
                  <a:srgbClr val="0066FF"/>
                </a:solidFill>
                <a:latin typeface="Helvetica"/>
                <a:cs typeface="Helvetica"/>
              </a:rPr>
              <a:t> QCD: </a:t>
            </a:r>
            <a:r>
              <a:rPr lang="en-US" sz="1800" b="1" dirty="0" smtClean="0">
                <a:solidFill>
                  <a:srgbClr val="0066FF"/>
                </a:solidFill>
                <a:latin typeface="Helvetica"/>
                <a:cs typeface="Helvetica"/>
              </a:rPr>
              <a:t>  </a:t>
            </a:r>
          </a:p>
          <a:p>
            <a:pPr algn="ctr" eaLnBrk="0" hangingPunct="0"/>
            <a:r>
              <a:rPr lang="en-US" sz="2000" b="1" i="1" dirty="0" smtClean="0">
                <a:solidFill>
                  <a:srgbClr val="0066FF"/>
                </a:solidFill>
                <a:latin typeface="Times"/>
                <a:cs typeface="Times"/>
              </a:rPr>
              <a:t>L</a:t>
            </a:r>
            <a:r>
              <a:rPr lang="en-US" sz="2000" b="1" i="1" baseline="-25000" dirty="0" smtClean="0">
                <a:solidFill>
                  <a:srgbClr val="0066FF"/>
                </a:solidFill>
                <a:latin typeface="Helvetica"/>
                <a:cs typeface="Helvetica"/>
              </a:rPr>
              <a:t>QCD</a:t>
            </a:r>
            <a:r>
              <a:rPr lang="en-US" sz="1800" b="1" i="1" baseline="-25000" dirty="0" smtClean="0">
                <a:solidFill>
                  <a:srgbClr val="0066FF"/>
                </a:solidFill>
                <a:latin typeface="Times New Roman" pitchFamily="18" charset="0"/>
              </a:rPr>
              <a:t> </a:t>
            </a:r>
            <a:r>
              <a:rPr lang="en-US" sz="1800" b="1" dirty="0">
                <a:solidFill>
                  <a:srgbClr val="0066FF"/>
                </a:solidFill>
                <a:latin typeface="Times New Roman" pitchFamily="18" charset="0"/>
              </a:rPr>
              <a:t>(</a:t>
            </a:r>
            <a:r>
              <a:rPr lang="en-US" sz="1800" b="1" dirty="0" err="1">
                <a:solidFill>
                  <a:srgbClr val="0066FF"/>
                </a:solidFill>
                <a:latin typeface="Helvetica"/>
                <a:cs typeface="Helvetica"/>
              </a:rPr>
              <a:t>q,g</a:t>
            </a:r>
            <a:r>
              <a:rPr lang="en-US" sz="1800" b="1" dirty="0">
                <a:solidFill>
                  <a:srgbClr val="0066FF"/>
                </a:solidFill>
                <a:latin typeface="Times New Roman" pitchFamily="18" charset="0"/>
              </a:rPr>
              <a:t>)</a:t>
            </a:r>
            <a:r>
              <a:rPr lang="en-US" sz="800" b="1" dirty="0">
                <a:solidFill>
                  <a:srgbClr val="0066FF"/>
                </a:solidFill>
                <a:latin typeface="Times New Roman" pitchFamily="18" charset="0"/>
              </a:rPr>
              <a:t>       </a:t>
            </a:r>
            <a:r>
              <a:rPr lang="en-US" sz="1800" b="1" dirty="0">
                <a:solidFill>
                  <a:srgbClr val="0066FF"/>
                </a:solidFill>
                <a:latin typeface="Times New Roman" pitchFamily="18" charset="0"/>
              </a:rPr>
              <a:t> </a:t>
            </a:r>
          </a:p>
          <a:p>
            <a:pPr algn="l" eaLnBrk="0" hangingPunct="0"/>
            <a:endParaRPr lang="en-US" sz="800" dirty="0" smtClean="0">
              <a:solidFill>
                <a:schemeClr val="tx1"/>
              </a:solidFill>
              <a:latin typeface="Helvetica"/>
              <a:cs typeface="Helvetica"/>
            </a:endParaRPr>
          </a:p>
          <a:p>
            <a:pPr algn="l" eaLnBrk="0" hangingPunct="0"/>
            <a:r>
              <a:rPr lang="en-US" sz="1600" dirty="0">
                <a:latin typeface="Helvetica"/>
                <a:cs typeface="Helvetica"/>
              </a:rPr>
              <a:t>I</a:t>
            </a:r>
            <a:r>
              <a:rPr lang="en-US" sz="1600" dirty="0" smtClean="0">
                <a:solidFill>
                  <a:schemeClr val="tx1"/>
                </a:solidFill>
                <a:latin typeface="Helvetica"/>
                <a:cs typeface="Helvetica"/>
              </a:rPr>
              <a:t>nteraction </a:t>
            </a:r>
            <a:r>
              <a:rPr lang="en-US" sz="1600" dirty="0">
                <a:solidFill>
                  <a:schemeClr val="tx1"/>
                </a:solidFill>
                <a:latin typeface="Helvetica"/>
                <a:cs typeface="Helvetica"/>
                <a:sym typeface="Symbol" pitchFamily="18" charset="2"/>
              </a:rPr>
              <a:t></a:t>
            </a:r>
            <a:r>
              <a:rPr lang="en-US" sz="1600" dirty="0">
                <a:solidFill>
                  <a:schemeClr val="tx1"/>
                </a:solidFill>
                <a:latin typeface="Helvetica"/>
                <a:cs typeface="Helvetica"/>
              </a:rPr>
              <a:t> „weak“ </a:t>
            </a:r>
            <a:r>
              <a:rPr lang="en-US" sz="1600" dirty="0" smtClean="0">
                <a:solidFill>
                  <a:schemeClr val="tx1"/>
                </a:solidFill>
                <a:latin typeface="Helvetica"/>
                <a:cs typeface="Helvetica"/>
              </a:rPr>
              <a:t>(</a:t>
            </a:r>
            <a:r>
              <a:rPr lang="en-US" sz="1600" dirty="0" err="1">
                <a:solidFill>
                  <a:schemeClr val="tx1"/>
                </a:solidFill>
                <a:latin typeface="Helvetica"/>
                <a:cs typeface="Helvetica"/>
              </a:rPr>
              <a:t>asympt</a:t>
            </a:r>
            <a:r>
              <a:rPr lang="en-US" sz="1600" dirty="0">
                <a:solidFill>
                  <a:schemeClr val="tx1"/>
                </a:solidFill>
                <a:latin typeface="Helvetica"/>
                <a:cs typeface="Helvetica"/>
              </a:rPr>
              <a:t>. </a:t>
            </a:r>
            <a:r>
              <a:rPr lang="en-US" sz="1600" dirty="0" smtClean="0">
                <a:solidFill>
                  <a:schemeClr val="tx1"/>
                </a:solidFill>
                <a:latin typeface="Helvetica"/>
                <a:cs typeface="Helvetica"/>
              </a:rPr>
              <a:t>freedom) </a:t>
            </a:r>
            <a:endParaRPr lang="en-US" sz="1600" dirty="0">
              <a:solidFill>
                <a:schemeClr val="tx1"/>
              </a:solidFill>
              <a:latin typeface="Helvetica"/>
              <a:cs typeface="Helvetica"/>
            </a:endParaRPr>
          </a:p>
          <a:p>
            <a:pPr algn="l" eaLnBrk="0" hangingPunct="0"/>
            <a:r>
              <a:rPr lang="en-US" sz="1600" dirty="0">
                <a:latin typeface="Helvetica"/>
                <a:cs typeface="Helvetica"/>
              </a:rPr>
              <a:t>M</a:t>
            </a:r>
            <a:r>
              <a:rPr lang="en-US" sz="1600" dirty="0" smtClean="0">
                <a:solidFill>
                  <a:schemeClr val="tx1"/>
                </a:solidFill>
                <a:latin typeface="Helvetica"/>
                <a:cs typeface="Helvetica"/>
              </a:rPr>
              <a:t>ethod: expansion </a:t>
            </a:r>
            <a:r>
              <a:rPr lang="en-US" sz="1600" dirty="0">
                <a:solidFill>
                  <a:schemeClr val="tx1"/>
                </a:solidFill>
                <a:latin typeface="Helvetica"/>
                <a:cs typeface="Helvetica"/>
              </a:rPr>
              <a:t>in </a:t>
            </a:r>
            <a:r>
              <a:rPr lang="en-US" sz="1600" dirty="0" smtClean="0">
                <a:solidFill>
                  <a:schemeClr val="tx1"/>
                </a:solidFill>
                <a:latin typeface="Helvetica"/>
                <a:cs typeface="Helvetica"/>
              </a:rPr>
              <a:t>coupling</a:t>
            </a:r>
          </a:p>
          <a:p>
            <a:pPr algn="l" eaLnBrk="0" hangingPunct="0"/>
            <a:endParaRPr lang="en-US" sz="1600" dirty="0" smtClean="0">
              <a:solidFill>
                <a:schemeClr val="tx1"/>
              </a:solidFill>
              <a:latin typeface="Helvetica"/>
              <a:cs typeface="Helvetica"/>
            </a:endParaRPr>
          </a:p>
          <a:p>
            <a:pPr algn="l" eaLnBrk="0" hangingPunct="0"/>
            <a:endParaRPr lang="en-US" sz="600" dirty="0" smtClean="0">
              <a:solidFill>
                <a:schemeClr val="tx1"/>
              </a:solidFill>
              <a:latin typeface="Helvetica"/>
              <a:cs typeface="Helvetica"/>
            </a:endParaRPr>
          </a:p>
          <a:p>
            <a:pPr eaLnBrk="0" hangingPunct="0">
              <a:lnSpc>
                <a:spcPct val="130000"/>
              </a:lnSpc>
            </a:pPr>
            <a:r>
              <a:rPr lang="en-US" sz="1600" dirty="0" smtClean="0">
                <a:latin typeface="Helvetica"/>
                <a:cs typeface="Helvetica"/>
              </a:rPr>
              <a:t>Checks only </a:t>
            </a:r>
            <a:r>
              <a:rPr lang="en-US" sz="1600" b="1" i="1" dirty="0" err="1" smtClean="0">
                <a:latin typeface="Times"/>
                <a:cs typeface="Times"/>
              </a:rPr>
              <a:t>L</a:t>
            </a:r>
            <a:r>
              <a:rPr lang="en-US" sz="1600" b="1" i="1" baseline="-25000" dirty="0" err="1" smtClean="0">
                <a:latin typeface="Helvetica"/>
                <a:cs typeface="Helvetica"/>
              </a:rPr>
              <a:t>sym</a:t>
            </a:r>
            <a:r>
              <a:rPr lang="en-US" sz="1600" b="1" i="1" dirty="0" smtClean="0">
                <a:latin typeface="Helvetica"/>
                <a:cs typeface="Helvetica"/>
              </a:rPr>
              <a:t> </a:t>
            </a:r>
            <a:r>
              <a:rPr lang="en-US" sz="1600" b="1" dirty="0" smtClean="0">
                <a:latin typeface="Helvetica"/>
                <a:cs typeface="Helvetica"/>
              </a:rPr>
              <a:t>!</a:t>
            </a:r>
            <a:endParaRPr lang="en-US" sz="1600" b="1" baseline="-25000" dirty="0">
              <a:latin typeface="Helvetica"/>
              <a:cs typeface="Helvetica"/>
            </a:endParaRPr>
          </a:p>
        </p:txBody>
      </p:sp>
      <p:sp>
        <p:nvSpPr>
          <p:cNvPr id="56" name="Text Box 24"/>
          <p:cNvSpPr txBox="1">
            <a:spLocks noChangeArrowheads="1"/>
          </p:cNvSpPr>
          <p:nvPr/>
        </p:nvSpPr>
        <p:spPr bwMode="auto">
          <a:xfrm>
            <a:off x="4623267" y="4015069"/>
            <a:ext cx="3866763" cy="1908215"/>
          </a:xfrm>
          <a:prstGeom prst="rect">
            <a:avLst/>
          </a:prstGeom>
          <a:solidFill>
            <a:schemeClr val="bg1"/>
          </a:solidFill>
          <a:ln w="12700">
            <a:solidFill>
              <a:schemeClr val="tx1"/>
            </a:solidFill>
            <a:miter lim="800000"/>
            <a:headEnd/>
            <a:tailEnd/>
          </a:ln>
        </p:spPr>
        <p:txBody>
          <a:bodyPr wrap="square">
            <a:spAutoFit/>
          </a:bodyPr>
          <a:lstStyle/>
          <a:p>
            <a:pPr algn="ctr" eaLnBrk="0" hangingPunct="0"/>
            <a:r>
              <a:rPr lang="en-US" b="1" dirty="0">
                <a:solidFill>
                  <a:srgbClr val="0066FF"/>
                </a:solidFill>
                <a:latin typeface="Helvetica"/>
                <a:cs typeface="Helvetica"/>
              </a:rPr>
              <a:t>n</a:t>
            </a:r>
            <a:r>
              <a:rPr lang="en-US" b="1" dirty="0" smtClean="0">
                <a:solidFill>
                  <a:srgbClr val="0066FF"/>
                </a:solidFill>
                <a:latin typeface="Helvetica"/>
                <a:cs typeface="Helvetica"/>
              </a:rPr>
              <a:t>on-</a:t>
            </a:r>
            <a:r>
              <a:rPr lang="en-US" b="1" dirty="0" err="1" smtClean="0">
                <a:solidFill>
                  <a:srgbClr val="0066FF"/>
                </a:solidFill>
                <a:latin typeface="Helvetica"/>
                <a:cs typeface="Helvetica"/>
              </a:rPr>
              <a:t>perturbative</a:t>
            </a:r>
            <a:r>
              <a:rPr lang="en-US" b="1" dirty="0" smtClean="0">
                <a:solidFill>
                  <a:srgbClr val="0066FF"/>
                </a:solidFill>
                <a:latin typeface="Helvetica"/>
                <a:cs typeface="Helvetica"/>
              </a:rPr>
              <a:t> QCD:   </a:t>
            </a:r>
            <a:endParaRPr lang="en-US" b="1" dirty="0">
              <a:solidFill>
                <a:srgbClr val="0066FF"/>
              </a:solidFill>
              <a:latin typeface="Helvetica"/>
              <a:cs typeface="Helvetica"/>
            </a:endParaRPr>
          </a:p>
          <a:p>
            <a:pPr algn="ctr" eaLnBrk="0" hangingPunct="0"/>
            <a:r>
              <a:rPr lang="en-US" sz="2000" b="1" i="1" dirty="0" err="1" smtClean="0">
                <a:solidFill>
                  <a:srgbClr val="0066FF"/>
                </a:solidFill>
                <a:latin typeface="Times"/>
                <a:cs typeface="Times"/>
              </a:rPr>
              <a:t>L</a:t>
            </a:r>
            <a:r>
              <a:rPr lang="en-US" sz="2000" b="1" i="1" baseline="-25000" dirty="0" err="1" smtClean="0">
                <a:solidFill>
                  <a:srgbClr val="0066FF"/>
                </a:solidFill>
                <a:latin typeface="Helvetica"/>
                <a:cs typeface="Helvetica"/>
              </a:rPr>
              <a:t>eff</a:t>
            </a:r>
            <a:r>
              <a:rPr lang="en-US" b="1" i="1" baseline="-25000" dirty="0" smtClean="0">
                <a:solidFill>
                  <a:srgbClr val="0066FF"/>
                </a:solidFill>
                <a:latin typeface="Times New Roman" pitchFamily="18" charset="0"/>
              </a:rPr>
              <a:t> </a:t>
            </a:r>
            <a:r>
              <a:rPr lang="en-US" b="1" dirty="0" smtClean="0">
                <a:solidFill>
                  <a:srgbClr val="0066FF"/>
                </a:solidFill>
                <a:latin typeface="Times New Roman" pitchFamily="18" charset="0"/>
              </a:rPr>
              <a:t>(GB: </a:t>
            </a:r>
            <a:r>
              <a:rPr lang="en-US" b="1" dirty="0" smtClean="0">
                <a:solidFill>
                  <a:srgbClr val="0066FF"/>
                </a:solidFill>
                <a:latin typeface="Helvetica"/>
                <a:cs typeface="Helvetica"/>
                <a:sym typeface="Symbol" pitchFamily="18" charset="2"/>
              </a:rPr>
              <a:t></a:t>
            </a:r>
            <a:r>
              <a:rPr lang="en-US" b="1" dirty="0">
                <a:solidFill>
                  <a:srgbClr val="0066FF"/>
                </a:solidFill>
                <a:latin typeface="Helvetica"/>
                <a:cs typeface="Helvetica"/>
              </a:rPr>
              <a:t>,K,</a:t>
            </a:r>
            <a:r>
              <a:rPr lang="en-US" b="1" dirty="0" smtClean="0">
                <a:solidFill>
                  <a:srgbClr val="0066FF"/>
                </a:solidFill>
                <a:latin typeface="Helvetica"/>
                <a:cs typeface="Helvetica"/>
                <a:sym typeface="Symbol" pitchFamily="18" charset="2"/>
              </a:rPr>
              <a:t></a:t>
            </a:r>
            <a:r>
              <a:rPr lang="en-US" b="1" dirty="0" smtClean="0">
                <a:solidFill>
                  <a:srgbClr val="0066FF"/>
                </a:solidFill>
                <a:latin typeface="Times New Roman" pitchFamily="18" charset="0"/>
              </a:rPr>
              <a:t>); </a:t>
            </a:r>
            <a:r>
              <a:rPr lang="en-US" sz="2000" b="1" i="1" dirty="0" err="1" smtClean="0">
                <a:solidFill>
                  <a:srgbClr val="0066FF"/>
                </a:solidFill>
                <a:latin typeface="Times"/>
                <a:cs typeface="Times"/>
              </a:rPr>
              <a:t>L</a:t>
            </a:r>
            <a:r>
              <a:rPr lang="en-US" sz="2000" b="1" i="1" baseline="-25000" dirty="0" err="1" smtClean="0">
                <a:solidFill>
                  <a:srgbClr val="0066FF"/>
                </a:solidFill>
                <a:latin typeface="Helvetica"/>
                <a:cs typeface="Helvetica"/>
              </a:rPr>
              <a:t>lattice</a:t>
            </a:r>
            <a:r>
              <a:rPr lang="en-US" b="1" dirty="0" smtClean="0">
                <a:solidFill>
                  <a:srgbClr val="0066FF"/>
                </a:solidFill>
                <a:latin typeface="Times New Roman" pitchFamily="18" charset="0"/>
              </a:rPr>
              <a:t> (</a:t>
            </a:r>
            <a:r>
              <a:rPr lang="en-US" b="1" dirty="0" err="1" smtClean="0">
                <a:solidFill>
                  <a:srgbClr val="0066FF"/>
                </a:solidFill>
                <a:latin typeface="Helvetica"/>
                <a:cs typeface="Helvetica"/>
              </a:rPr>
              <a:t>q</a:t>
            </a:r>
            <a:r>
              <a:rPr lang="en-US" b="1" dirty="0" err="1">
                <a:solidFill>
                  <a:srgbClr val="0066FF"/>
                </a:solidFill>
                <a:latin typeface="Helvetica"/>
                <a:cs typeface="Helvetica"/>
              </a:rPr>
              <a:t>,g</a:t>
            </a:r>
            <a:r>
              <a:rPr lang="en-US" b="1" dirty="0">
                <a:solidFill>
                  <a:srgbClr val="0066FF"/>
                </a:solidFill>
                <a:latin typeface="Times New Roman" pitchFamily="18" charset="0"/>
              </a:rPr>
              <a:t>)</a:t>
            </a:r>
          </a:p>
          <a:p>
            <a:pPr algn="ctr" eaLnBrk="0" hangingPunct="0"/>
            <a:endParaRPr lang="en-US" sz="800" b="1" dirty="0" smtClean="0">
              <a:solidFill>
                <a:srgbClr val="0066FF"/>
              </a:solidFill>
              <a:latin typeface="Helvetica"/>
              <a:cs typeface="Helvetica"/>
            </a:endParaRPr>
          </a:p>
          <a:p>
            <a:pPr algn="l" eaLnBrk="0" hangingPunct="0"/>
            <a:r>
              <a:rPr lang="en-US" sz="1600" dirty="0" smtClean="0">
                <a:latin typeface="Helvetica"/>
                <a:cs typeface="Helvetica"/>
              </a:rPr>
              <a:t>I</a:t>
            </a:r>
            <a:r>
              <a:rPr lang="en-US" sz="1600" dirty="0" smtClean="0">
                <a:solidFill>
                  <a:schemeClr val="tx1"/>
                </a:solidFill>
                <a:latin typeface="Helvetica"/>
                <a:cs typeface="Helvetica"/>
              </a:rPr>
              <a:t>nteraction </a:t>
            </a:r>
            <a:r>
              <a:rPr lang="en-US" sz="1600" dirty="0">
                <a:solidFill>
                  <a:schemeClr val="tx1"/>
                </a:solidFill>
                <a:latin typeface="Helvetica"/>
                <a:cs typeface="Helvetica"/>
                <a:sym typeface="Symbol" pitchFamily="18" charset="2"/>
              </a:rPr>
              <a:t></a:t>
            </a:r>
            <a:r>
              <a:rPr lang="en-US" sz="1600" dirty="0">
                <a:solidFill>
                  <a:schemeClr val="tx1"/>
                </a:solidFill>
                <a:latin typeface="Helvetica"/>
                <a:cs typeface="Helvetica"/>
              </a:rPr>
              <a:t> „strong“ </a:t>
            </a:r>
            <a:r>
              <a:rPr lang="en-US" sz="1600" dirty="0" smtClean="0">
                <a:solidFill>
                  <a:schemeClr val="tx1"/>
                </a:solidFill>
                <a:latin typeface="Helvetica"/>
                <a:cs typeface="Helvetica"/>
              </a:rPr>
              <a:t>(</a:t>
            </a:r>
            <a:r>
              <a:rPr lang="en-US" sz="1600" dirty="0">
                <a:solidFill>
                  <a:schemeClr val="tx1"/>
                </a:solidFill>
                <a:latin typeface="Helvetica"/>
                <a:cs typeface="Helvetica"/>
              </a:rPr>
              <a:t>confinement</a:t>
            </a:r>
            <a:r>
              <a:rPr lang="en-US" sz="1600" dirty="0" smtClean="0">
                <a:solidFill>
                  <a:schemeClr val="tx1"/>
                </a:solidFill>
                <a:latin typeface="Helvetica"/>
                <a:cs typeface="Helvetica"/>
              </a:rPr>
              <a:t>) Methods: 1) </a:t>
            </a:r>
            <a:r>
              <a:rPr lang="en-US" sz="1600" b="1" dirty="0" smtClean="0">
                <a:solidFill>
                  <a:schemeClr val="tx1"/>
                </a:solidFill>
                <a:latin typeface="Helvetica"/>
                <a:cs typeface="Helvetica"/>
              </a:rPr>
              <a:t>Ch</a:t>
            </a:r>
            <a:r>
              <a:rPr lang="en-US" sz="1600" dirty="0" smtClean="0">
                <a:solidFill>
                  <a:schemeClr val="tx1"/>
                </a:solidFill>
                <a:latin typeface="Helvetica"/>
                <a:cs typeface="Helvetica"/>
              </a:rPr>
              <a:t>iral </a:t>
            </a:r>
            <a:r>
              <a:rPr lang="en-US" sz="1600" b="1" dirty="0">
                <a:latin typeface="Helvetica"/>
                <a:cs typeface="Helvetica"/>
              </a:rPr>
              <a:t>P</a:t>
            </a:r>
            <a:r>
              <a:rPr lang="en-US" sz="1600" dirty="0" smtClean="0">
                <a:solidFill>
                  <a:schemeClr val="tx1"/>
                </a:solidFill>
                <a:latin typeface="Helvetica"/>
                <a:cs typeface="Helvetica"/>
              </a:rPr>
              <a:t>erturbation </a:t>
            </a:r>
            <a:r>
              <a:rPr lang="en-US" sz="1600" b="1" dirty="0" smtClean="0">
                <a:latin typeface="Helvetica"/>
                <a:cs typeface="Helvetica"/>
              </a:rPr>
              <a:t>T</a:t>
            </a:r>
            <a:r>
              <a:rPr lang="en-US" sz="1600" dirty="0" smtClean="0">
                <a:solidFill>
                  <a:schemeClr val="tx1"/>
                </a:solidFill>
                <a:latin typeface="Helvetica"/>
                <a:cs typeface="Helvetica"/>
              </a:rPr>
              <a:t>heory </a:t>
            </a:r>
            <a:br>
              <a:rPr lang="en-US" sz="1600" dirty="0" smtClean="0">
                <a:solidFill>
                  <a:schemeClr val="tx1"/>
                </a:solidFill>
                <a:latin typeface="Helvetica"/>
                <a:cs typeface="Helvetica"/>
              </a:rPr>
            </a:br>
            <a:r>
              <a:rPr lang="en-US" sz="1600" dirty="0" smtClean="0">
                <a:solidFill>
                  <a:schemeClr val="tx1"/>
                </a:solidFill>
                <a:latin typeface="Helvetica"/>
                <a:cs typeface="Helvetica"/>
              </a:rPr>
              <a:t>                2) </a:t>
            </a:r>
            <a:r>
              <a:rPr lang="en-US" sz="1600" b="1" dirty="0" smtClean="0">
                <a:solidFill>
                  <a:schemeClr val="tx1"/>
                </a:solidFill>
                <a:latin typeface="Helvetica"/>
                <a:cs typeface="Helvetica"/>
              </a:rPr>
              <a:t>L</a:t>
            </a:r>
            <a:r>
              <a:rPr lang="en-US" sz="1600" dirty="0" smtClean="0">
                <a:solidFill>
                  <a:schemeClr val="tx1"/>
                </a:solidFill>
                <a:latin typeface="Helvetica"/>
                <a:cs typeface="Helvetica"/>
              </a:rPr>
              <a:t>attice </a:t>
            </a:r>
            <a:r>
              <a:rPr lang="en-US" sz="1600" b="1" dirty="0" smtClean="0">
                <a:solidFill>
                  <a:schemeClr val="tx1"/>
                </a:solidFill>
                <a:latin typeface="Helvetica"/>
                <a:cs typeface="Helvetica"/>
              </a:rPr>
              <a:t>G</a:t>
            </a:r>
            <a:r>
              <a:rPr lang="en-US" sz="1600" dirty="0" smtClean="0">
                <a:solidFill>
                  <a:schemeClr val="tx1"/>
                </a:solidFill>
                <a:latin typeface="Helvetica"/>
                <a:cs typeface="Helvetica"/>
              </a:rPr>
              <a:t>auge </a:t>
            </a:r>
            <a:r>
              <a:rPr lang="en-US" sz="1600" b="1" dirty="0" smtClean="0">
                <a:solidFill>
                  <a:schemeClr val="tx1"/>
                </a:solidFill>
                <a:latin typeface="Helvetica"/>
                <a:cs typeface="Helvetica"/>
              </a:rPr>
              <a:t>T</a:t>
            </a:r>
            <a:r>
              <a:rPr lang="en-US" sz="1600" dirty="0" smtClean="0">
                <a:solidFill>
                  <a:schemeClr val="tx1"/>
                </a:solidFill>
                <a:latin typeface="Helvetica"/>
                <a:cs typeface="Helvetica"/>
              </a:rPr>
              <a:t>heory</a:t>
            </a:r>
          </a:p>
          <a:p>
            <a:pPr algn="l" eaLnBrk="0" hangingPunct="0"/>
            <a:endParaRPr lang="en-US" sz="600" dirty="0">
              <a:latin typeface="Helvetica"/>
              <a:cs typeface="Helvetica"/>
            </a:endParaRPr>
          </a:p>
          <a:p>
            <a:pPr eaLnBrk="0" hangingPunct="0"/>
            <a:r>
              <a:rPr lang="en-US" sz="1600" dirty="0">
                <a:latin typeface="Helvetica"/>
                <a:cs typeface="Helvetica"/>
              </a:rPr>
              <a:t>Checks </a:t>
            </a:r>
            <a:r>
              <a:rPr lang="en-US" sz="1600" b="1" i="1" dirty="0" err="1" smtClean="0">
                <a:latin typeface="Times"/>
                <a:cs typeface="Times"/>
              </a:rPr>
              <a:t>L</a:t>
            </a:r>
            <a:r>
              <a:rPr lang="en-US" sz="1600" b="1" i="1" baseline="-25000" dirty="0" err="1" smtClean="0">
                <a:latin typeface="Helvetica"/>
                <a:cs typeface="Helvetica"/>
              </a:rPr>
              <a:t>sym</a:t>
            </a:r>
            <a:r>
              <a:rPr lang="en-US" sz="1600" b="1" i="1" dirty="0" smtClean="0">
                <a:latin typeface="Helvetica"/>
                <a:cs typeface="Helvetica"/>
              </a:rPr>
              <a:t> </a:t>
            </a:r>
            <a:r>
              <a:rPr lang="en-US" sz="1600" dirty="0" smtClean="0">
                <a:latin typeface="Helvetica"/>
                <a:cs typeface="Helvetica"/>
              </a:rPr>
              <a:t>as well as </a:t>
            </a:r>
            <a:r>
              <a:rPr lang="en-US" sz="1600" b="1" i="1" dirty="0" err="1" smtClean="0">
                <a:solidFill>
                  <a:srgbClr val="CC0000"/>
                </a:solidFill>
                <a:latin typeface="Times New Roman" pitchFamily="18" charset="0"/>
              </a:rPr>
              <a:t>L</a:t>
            </a:r>
            <a:r>
              <a:rPr lang="en-US" sz="1600" b="1" i="1" baseline="-25000" dirty="0" err="1" smtClean="0">
                <a:solidFill>
                  <a:srgbClr val="CC0000"/>
                </a:solidFill>
                <a:latin typeface="Helvetica"/>
                <a:cs typeface="Helvetica"/>
              </a:rPr>
              <a:t>sym</a:t>
            </a:r>
            <a:r>
              <a:rPr lang="en-US" sz="1600" b="1" i="1" baseline="-25000" dirty="0" smtClean="0">
                <a:solidFill>
                  <a:srgbClr val="CC0000"/>
                </a:solidFill>
                <a:latin typeface="Helvetica"/>
                <a:cs typeface="Helvetica"/>
              </a:rPr>
              <a:t>-break</a:t>
            </a:r>
            <a:r>
              <a:rPr lang="en-US" sz="1600" dirty="0" smtClean="0">
                <a:latin typeface="Helvetica"/>
                <a:cs typeface="Helvetica"/>
              </a:rPr>
              <a:t> </a:t>
            </a:r>
            <a:r>
              <a:rPr lang="en-US" sz="1600" b="1" dirty="0" smtClean="0">
                <a:solidFill>
                  <a:srgbClr val="FF0000"/>
                </a:solidFill>
                <a:latin typeface="Helvetica"/>
                <a:cs typeface="Helvetica"/>
              </a:rPr>
              <a:t>!</a:t>
            </a:r>
            <a:endParaRPr lang="en-US" sz="1600" b="1" baseline="-25000" dirty="0">
              <a:solidFill>
                <a:srgbClr val="FF0000"/>
              </a:solidFill>
              <a:latin typeface="Helvetica"/>
              <a:cs typeface="Helvetica"/>
            </a:endParaRPr>
          </a:p>
        </p:txBody>
      </p:sp>
      <p:sp>
        <p:nvSpPr>
          <p:cNvPr id="59" name="Text Box 27"/>
          <p:cNvSpPr txBox="1">
            <a:spLocks noChangeArrowheads="1"/>
          </p:cNvSpPr>
          <p:nvPr/>
        </p:nvSpPr>
        <p:spPr bwMode="auto">
          <a:xfrm>
            <a:off x="5867401" y="5965099"/>
            <a:ext cx="1547706" cy="523220"/>
          </a:xfrm>
          <a:prstGeom prst="rect">
            <a:avLst/>
          </a:prstGeom>
          <a:solidFill>
            <a:srgbClr val="B8F385"/>
          </a:solidFill>
          <a:ln w="9525">
            <a:solidFill>
              <a:srgbClr val="CC0000"/>
            </a:solidFill>
            <a:miter lim="800000"/>
            <a:headEnd/>
            <a:tailEnd/>
          </a:ln>
        </p:spPr>
        <p:txBody>
          <a:bodyPr wrap="square" anchor="ctr">
            <a:spAutoFit/>
          </a:bodyPr>
          <a:lstStyle/>
          <a:p>
            <a:pPr algn="ctr"/>
            <a:r>
              <a:rPr lang="en-US" sz="1400" dirty="0">
                <a:solidFill>
                  <a:schemeClr val="tx1"/>
                </a:solidFill>
              </a:rPr>
              <a:t>spontaneously</a:t>
            </a:r>
          </a:p>
          <a:p>
            <a:pPr algn="ctr"/>
            <a:r>
              <a:rPr lang="en-US" sz="1400" dirty="0">
                <a:solidFill>
                  <a:schemeClr val="tx1"/>
                </a:solidFill>
              </a:rPr>
              <a:t>broken symmetry</a:t>
            </a:r>
            <a:endParaRPr lang="en-US" sz="1400" dirty="0"/>
          </a:p>
        </p:txBody>
      </p:sp>
      <p:sp>
        <p:nvSpPr>
          <p:cNvPr id="60" name="Text Box 28"/>
          <p:cNvSpPr txBox="1">
            <a:spLocks noChangeArrowheads="1"/>
          </p:cNvSpPr>
          <p:nvPr/>
        </p:nvSpPr>
        <p:spPr bwMode="auto">
          <a:xfrm>
            <a:off x="7582068" y="5965099"/>
            <a:ext cx="1030795" cy="523220"/>
          </a:xfrm>
          <a:prstGeom prst="rect">
            <a:avLst/>
          </a:prstGeom>
          <a:solidFill>
            <a:srgbClr val="B8F385"/>
          </a:solidFill>
          <a:ln w="9525">
            <a:solidFill>
              <a:srgbClr val="CC0000"/>
            </a:solidFill>
            <a:miter lim="800000"/>
            <a:headEnd/>
            <a:tailEnd/>
          </a:ln>
        </p:spPr>
        <p:txBody>
          <a:bodyPr wrap="none" anchor="ctr">
            <a:spAutoFit/>
          </a:bodyPr>
          <a:lstStyle/>
          <a:p>
            <a:r>
              <a:rPr lang="en-US" sz="1400" dirty="0">
                <a:solidFill>
                  <a:schemeClr val="tx1"/>
                </a:solidFill>
              </a:rPr>
              <a:t>quark-</a:t>
            </a:r>
          </a:p>
          <a:p>
            <a:r>
              <a:rPr lang="en-US" sz="1400" dirty="0">
                <a:solidFill>
                  <a:schemeClr val="tx1"/>
                </a:solidFill>
              </a:rPr>
              <a:t>condensate</a:t>
            </a:r>
            <a:endParaRPr lang="en-US" sz="1400" dirty="0"/>
          </a:p>
        </p:txBody>
      </p:sp>
      <p:sp>
        <p:nvSpPr>
          <p:cNvPr id="61" name="Line 29"/>
          <p:cNvSpPr>
            <a:spLocks noChangeShapeType="1"/>
          </p:cNvSpPr>
          <p:nvPr/>
        </p:nvSpPr>
        <p:spPr bwMode="auto">
          <a:xfrm flipV="1">
            <a:off x="6813550" y="5822950"/>
            <a:ext cx="94572" cy="172926"/>
          </a:xfrm>
          <a:prstGeom prst="line">
            <a:avLst/>
          </a:prstGeom>
          <a:noFill/>
          <a:ln w="19050">
            <a:solidFill>
              <a:srgbClr val="CC0000"/>
            </a:solidFill>
            <a:round/>
            <a:headEnd/>
            <a:tailEnd type="triangle" w="med" len="med"/>
          </a:ln>
        </p:spPr>
        <p:txBody>
          <a:bodyPr wrap="none" anchor="ctr"/>
          <a:lstStyle/>
          <a:p>
            <a:endParaRPr lang="en-US"/>
          </a:p>
        </p:txBody>
      </p:sp>
      <p:sp>
        <p:nvSpPr>
          <p:cNvPr id="63" name="Line 31"/>
          <p:cNvSpPr>
            <a:spLocks noChangeShapeType="1"/>
          </p:cNvSpPr>
          <p:nvPr/>
        </p:nvSpPr>
        <p:spPr bwMode="auto">
          <a:xfrm>
            <a:off x="7404030" y="6251501"/>
            <a:ext cx="181999" cy="0"/>
          </a:xfrm>
          <a:prstGeom prst="line">
            <a:avLst/>
          </a:prstGeom>
          <a:noFill/>
          <a:ln w="19050">
            <a:solidFill>
              <a:srgbClr val="CC0000"/>
            </a:solidFill>
            <a:round/>
            <a:headEnd type="triangle"/>
            <a:tailEnd type="none"/>
          </a:ln>
        </p:spPr>
        <p:txBody>
          <a:bodyPr wrap="none" anchor="ctr"/>
          <a:lstStyle/>
          <a:p>
            <a:endParaRPr lang="en-US"/>
          </a:p>
        </p:txBody>
      </p:sp>
      <p:sp>
        <p:nvSpPr>
          <p:cNvPr id="37" name="Rectangle 13"/>
          <p:cNvSpPr>
            <a:spLocks noChangeArrowheads="1"/>
          </p:cNvSpPr>
          <p:nvPr/>
        </p:nvSpPr>
        <p:spPr bwMode="auto">
          <a:xfrm>
            <a:off x="-9525" y="1"/>
            <a:ext cx="9153525" cy="612558"/>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0" name="WordArt 98"/>
          <p:cNvSpPr>
            <a:spLocks noChangeArrowheads="1" noChangeShapeType="1" noTextEdit="1"/>
          </p:cNvSpPr>
          <p:nvPr/>
        </p:nvSpPr>
        <p:spPr bwMode="auto">
          <a:xfrm>
            <a:off x="1759671" y="25183"/>
            <a:ext cx="5680075"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Theoretical motivation</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41"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42"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4</a:t>
            </a:fld>
            <a:endParaRPr lang="ru-RU" dirty="0"/>
          </a:p>
        </p:txBody>
      </p:sp>
    </p:spTree>
    <p:extLst>
      <p:ext uri="{BB962C8B-B14F-4D97-AF65-F5344CB8AC3E}">
        <p14:creationId xmlns:p14="http://schemas.microsoft.com/office/powerpoint/2010/main" val="5690250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2034467" y="81756"/>
            <a:ext cx="4876800"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Hit regions in SFD</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83" y="620713"/>
            <a:ext cx="7696200" cy="5861050"/>
          </a:xfrm>
          <a:prstGeom prst="rect">
            <a:avLst/>
          </a:prstGeom>
          <a:noFill/>
          <a:ln w="9525">
            <a:solidFill>
              <a:srgbClr val="85DF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6"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40</a:t>
            </a:fld>
            <a:endParaRPr lang="ru-RU" dirty="0"/>
          </a:p>
        </p:txBody>
      </p:sp>
    </p:spTree>
    <p:extLst>
      <p:ext uri="{BB962C8B-B14F-4D97-AF65-F5344CB8AC3E}">
        <p14:creationId xmlns:p14="http://schemas.microsoft.com/office/powerpoint/2010/main" val="10687776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9525" y="0"/>
            <a:ext cx="91535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3" name="WordArt 98"/>
          <p:cNvSpPr>
            <a:spLocks noChangeArrowheads="1" noChangeShapeType="1" noTextEdit="1"/>
          </p:cNvSpPr>
          <p:nvPr/>
        </p:nvSpPr>
        <p:spPr bwMode="auto">
          <a:xfrm>
            <a:off x="1752600" y="81756"/>
            <a:ext cx="5680075"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Theoretical motivation</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grpSp>
        <p:nvGrpSpPr>
          <p:cNvPr id="4" name="Group 3"/>
          <p:cNvGrpSpPr/>
          <p:nvPr/>
        </p:nvGrpSpPr>
        <p:grpSpPr>
          <a:xfrm>
            <a:off x="2135777" y="805649"/>
            <a:ext cx="4743606" cy="584775"/>
            <a:chOff x="4497977" y="533400"/>
            <a:chExt cx="4743606" cy="584775"/>
          </a:xfrm>
        </p:grpSpPr>
        <p:sp>
          <p:nvSpPr>
            <p:cNvPr id="5" name="Rectangle 4"/>
            <p:cNvSpPr/>
            <p:nvPr/>
          </p:nvSpPr>
          <p:spPr>
            <a:xfrm>
              <a:off x="4497977" y="533400"/>
              <a:ext cx="4743606" cy="584775"/>
            </a:xfrm>
            <a:prstGeom prst="rect">
              <a:avLst/>
            </a:prstGeom>
            <a:ln w="22225">
              <a:solidFill>
                <a:schemeClr val="tx1"/>
              </a:solidFill>
            </a:ln>
          </p:spPr>
          <p:txBody>
            <a:bodyPr wrap="none">
              <a:spAutoFit/>
            </a:bodyPr>
            <a:lstStyle/>
            <a:p>
              <a:pPr algn="ctr" defTabSz="912813"/>
              <a:r>
                <a:rPr lang="en-US"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rPr>
                <a:t>Lattice calculations of l</a:t>
              </a:r>
              <a:r>
                <a:rPr lang="en-US" sz="3200" b="1" i="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rPr>
                <a:t>3</a:t>
              </a:r>
              <a:r>
                <a:rPr lang="en-US"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rPr>
                <a:t>, l</a:t>
              </a:r>
              <a:r>
                <a:rPr lang="en-US" sz="3200" b="1" i="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rPr>
                <a:t>4</a:t>
              </a:r>
            </a:p>
          </p:txBody>
        </p:sp>
        <p:cxnSp>
          <p:nvCxnSpPr>
            <p:cNvPr id="6" name="Straight Connector 5"/>
            <p:cNvCxnSpPr/>
            <p:nvPr/>
          </p:nvCxnSpPr>
          <p:spPr>
            <a:xfrm>
              <a:off x="8443865" y="618653"/>
              <a:ext cx="182855"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88718" y="618654"/>
              <a:ext cx="182855" cy="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304801" y="1447800"/>
            <a:ext cx="8610600" cy="4899803"/>
          </a:xfrm>
          <a:prstGeom prst="rect">
            <a:avLst/>
          </a:prstGeom>
        </p:spPr>
        <p:txBody>
          <a:bodyPr wrap="square">
            <a:spAutoFit/>
          </a:bodyPr>
          <a:lstStyle/>
          <a:p>
            <a:pPr marL="342900" indent="-342900" eaLnBrk="1" hangingPunct="1">
              <a:lnSpc>
                <a:spcPct val="150000"/>
              </a:lnSpc>
              <a:buFont typeface="Arial" pitchFamily="34" charset="0"/>
              <a:buChar char="•"/>
            </a:pPr>
            <a:r>
              <a:rPr lang="en-US" altLang="en-US" sz="2300" b="1" dirty="0" smtClean="0">
                <a:solidFill>
                  <a:srgbClr val="752FB5"/>
                </a:solidFill>
                <a:latin typeface="Times New Roman" pitchFamily="18" charset="0"/>
                <a:cs typeface="Times New Roman" pitchFamily="18" charset="0"/>
              </a:rPr>
              <a:t>2006:  l</a:t>
            </a:r>
            <a:r>
              <a:rPr lang="en-US" altLang="en-US" sz="2300" b="1" baseline="-25000" dirty="0" smtClean="0">
                <a:solidFill>
                  <a:srgbClr val="752FB5"/>
                </a:solidFill>
                <a:latin typeface="Times New Roman" pitchFamily="18" charset="0"/>
                <a:cs typeface="Times New Roman" pitchFamily="18" charset="0"/>
              </a:rPr>
              <a:t>3</a:t>
            </a:r>
            <a:r>
              <a:rPr lang="en-US" altLang="en-US" sz="2300" b="1" dirty="0">
                <a:solidFill>
                  <a:srgbClr val="752FB5"/>
                </a:solidFill>
                <a:latin typeface="Times New Roman" pitchFamily="18" charset="0"/>
                <a:cs typeface="Times New Roman" pitchFamily="18" charset="0"/>
              </a:rPr>
              <a:t>, l</a:t>
            </a:r>
            <a:r>
              <a:rPr lang="en-US" altLang="en-US" sz="2300" b="1" baseline="-25000" dirty="0">
                <a:solidFill>
                  <a:srgbClr val="752FB5"/>
                </a:solidFill>
                <a:latin typeface="Times New Roman" pitchFamily="18" charset="0"/>
                <a:cs typeface="Times New Roman" pitchFamily="18" charset="0"/>
              </a:rPr>
              <a:t>4</a:t>
            </a:r>
            <a:r>
              <a:rPr lang="en-US" altLang="en-US" sz="2300" b="1" dirty="0">
                <a:solidFill>
                  <a:srgbClr val="752FB5"/>
                </a:solidFill>
                <a:latin typeface="Times New Roman" pitchFamily="18" charset="0"/>
                <a:cs typeface="Times New Roman" pitchFamily="18" charset="0"/>
              </a:rPr>
              <a:t> … first lattice </a:t>
            </a:r>
            <a:r>
              <a:rPr lang="en-US" altLang="en-US" sz="2300" b="1" dirty="0" smtClean="0">
                <a:solidFill>
                  <a:srgbClr val="752FB5"/>
                </a:solidFill>
                <a:latin typeface="Times New Roman" pitchFamily="18" charset="0"/>
                <a:cs typeface="Times New Roman" pitchFamily="18" charset="0"/>
              </a:rPr>
              <a:t>calculations</a:t>
            </a:r>
          </a:p>
          <a:p>
            <a:pPr marL="342900" indent="-342900" eaLnBrk="1" hangingPunct="1">
              <a:lnSpc>
                <a:spcPct val="150000"/>
              </a:lnSpc>
              <a:buFont typeface="Arial" pitchFamily="34" charset="0"/>
              <a:buChar char="•"/>
            </a:pPr>
            <a:r>
              <a:rPr lang="en-US" altLang="en-US" sz="2300" b="1" dirty="0" smtClean="0">
                <a:solidFill>
                  <a:srgbClr val="752FB5"/>
                </a:solidFill>
                <a:latin typeface="Times New Roman" pitchFamily="18" charset="0"/>
                <a:cs typeface="Times New Roman" pitchFamily="18" charset="0"/>
              </a:rPr>
              <a:t>2012</a:t>
            </a:r>
            <a:r>
              <a:rPr lang="en-US" altLang="en-US" sz="2300" b="1" dirty="0">
                <a:solidFill>
                  <a:srgbClr val="752FB5"/>
                </a:solidFill>
                <a:latin typeface="Times New Roman" pitchFamily="18" charset="0"/>
                <a:cs typeface="Times New Roman" pitchFamily="18" charset="0"/>
              </a:rPr>
              <a:t>:  10 collaborations:  3 in USA, 5 in Europe and 2 in </a:t>
            </a:r>
            <a:r>
              <a:rPr lang="en-US" altLang="en-US" sz="2300" b="1" dirty="0" smtClean="0">
                <a:solidFill>
                  <a:srgbClr val="752FB5"/>
                </a:solidFill>
                <a:latin typeface="Times New Roman" pitchFamily="18" charset="0"/>
                <a:cs typeface="Times New Roman" pitchFamily="18" charset="0"/>
              </a:rPr>
              <a:t>Japan</a:t>
            </a:r>
          </a:p>
          <a:p>
            <a:pPr marL="342900" indent="-342900" eaLnBrk="1" hangingPunct="1">
              <a:lnSpc>
                <a:spcPct val="150000"/>
              </a:lnSpc>
              <a:buFont typeface="Arial" pitchFamily="34" charset="0"/>
              <a:buChar char="•"/>
            </a:pPr>
            <a:r>
              <a:rPr lang="en-US" altLang="en-US" sz="2300" b="1" dirty="0" smtClean="0">
                <a:solidFill>
                  <a:srgbClr val="752FB5"/>
                </a:solidFill>
                <a:latin typeface="Times New Roman" pitchFamily="18" charset="0"/>
                <a:cs typeface="Times New Roman" pitchFamily="18" charset="0"/>
              </a:rPr>
              <a:t>J</a:t>
            </a:r>
            <a:r>
              <a:rPr lang="en-US" altLang="en-US" sz="2300" b="1" dirty="0">
                <a:solidFill>
                  <a:srgbClr val="752FB5"/>
                </a:solidFill>
                <a:latin typeface="Times New Roman" pitchFamily="18" charset="0"/>
                <a:cs typeface="Times New Roman" pitchFamily="18" charset="0"/>
              </a:rPr>
              <a:t>. Gasser, H. </a:t>
            </a:r>
            <a:r>
              <a:rPr lang="en-US" altLang="en-US" sz="2300" b="1" dirty="0" err="1">
                <a:solidFill>
                  <a:srgbClr val="752FB5"/>
                </a:solidFill>
                <a:latin typeface="Times New Roman" pitchFamily="18" charset="0"/>
                <a:cs typeface="Times New Roman" pitchFamily="18" charset="0"/>
              </a:rPr>
              <a:t>Leutwyler</a:t>
            </a:r>
            <a:r>
              <a:rPr lang="en-US" altLang="en-US" sz="2300" b="1" dirty="0">
                <a:solidFill>
                  <a:srgbClr val="752FB5"/>
                </a:solidFill>
                <a:latin typeface="Times New Roman" pitchFamily="18" charset="0"/>
                <a:cs typeface="Times New Roman" pitchFamily="18" charset="0"/>
              </a:rPr>
              <a:t>: model calculation (1985)</a:t>
            </a:r>
          </a:p>
          <a:p>
            <a:pPr eaLnBrk="1" hangingPunct="1">
              <a:lnSpc>
                <a:spcPct val="150000"/>
              </a:lnSpc>
            </a:pPr>
            <a:r>
              <a:rPr lang="en-US" altLang="en-US" sz="2300" b="1" dirty="0">
                <a:solidFill>
                  <a:srgbClr val="752FB5"/>
                </a:solidFill>
                <a:latin typeface="Times New Roman" pitchFamily="18" charset="0"/>
                <a:cs typeface="Times New Roman" pitchFamily="18" charset="0"/>
              </a:rPr>
              <a:t>   </a:t>
            </a:r>
            <a:r>
              <a:rPr lang="en-US" altLang="en-US" sz="2300" b="1" dirty="0" smtClean="0">
                <a:solidFill>
                  <a:srgbClr val="752FB5"/>
                </a:solidFill>
                <a:latin typeface="Times New Roman" pitchFamily="18" charset="0"/>
                <a:cs typeface="Times New Roman" pitchFamily="18" charset="0"/>
              </a:rPr>
              <a:t>  </a:t>
            </a:r>
            <a:r>
              <a:rPr lang="en-US" altLang="en-US" sz="2300" b="1" i="1" dirty="0" smtClean="0">
                <a:solidFill>
                  <a:srgbClr val="752FB5"/>
                </a:solidFill>
                <a:latin typeface="Times New Roman" pitchFamily="18" charset="0"/>
                <a:cs typeface="Times New Roman" pitchFamily="18" charset="0"/>
              </a:rPr>
              <a:t>l</a:t>
            </a:r>
            <a:r>
              <a:rPr lang="en-US" altLang="en-US" sz="2300" b="1" i="1" baseline="-25000" dirty="0" smtClean="0">
                <a:solidFill>
                  <a:srgbClr val="752FB5"/>
                </a:solidFill>
                <a:latin typeface="Times New Roman" pitchFamily="18" charset="0"/>
                <a:cs typeface="Times New Roman" pitchFamily="18" charset="0"/>
              </a:rPr>
              <a:t>3</a:t>
            </a:r>
            <a:r>
              <a:rPr lang="en-US" altLang="en-US" sz="2300" b="1" dirty="0" smtClean="0">
                <a:solidFill>
                  <a:srgbClr val="752FB5"/>
                </a:solidFill>
                <a:latin typeface="Times New Roman" pitchFamily="18" charset="0"/>
                <a:cs typeface="Times New Roman" pitchFamily="18" charset="0"/>
              </a:rPr>
              <a:t>=2.9</a:t>
            </a:r>
            <a:r>
              <a:rPr lang="en-US" altLang="en-US" sz="2300" b="1" dirty="0">
                <a:solidFill>
                  <a:srgbClr val="752FB5"/>
                </a:solidFill>
                <a:latin typeface="Times New Roman" pitchFamily="18" charset="0"/>
                <a:cs typeface="Times New Roman" pitchFamily="18" charset="0"/>
                <a:sym typeface="Symbol" pitchFamily="18" charset="2"/>
              </a:rPr>
              <a:t></a:t>
            </a:r>
            <a:r>
              <a:rPr lang="en-US" altLang="en-US" sz="2300" b="1" dirty="0">
                <a:solidFill>
                  <a:srgbClr val="752FB5"/>
                </a:solidFill>
                <a:latin typeface="Times New Roman" pitchFamily="18" charset="0"/>
                <a:cs typeface="Times New Roman" pitchFamily="18" charset="0"/>
              </a:rPr>
              <a:t>2.4,   </a:t>
            </a:r>
            <a:r>
              <a:rPr lang="en-US" altLang="en-US" sz="2300" b="1" i="1" dirty="0">
                <a:solidFill>
                  <a:srgbClr val="752FB5"/>
                </a:solidFill>
                <a:latin typeface="Times New Roman" pitchFamily="18" charset="0"/>
                <a:cs typeface="Times New Roman" pitchFamily="18" charset="0"/>
              </a:rPr>
              <a:t>l</a:t>
            </a:r>
            <a:r>
              <a:rPr lang="en-US" altLang="en-US" sz="2300" b="1" i="1" baseline="-25000" dirty="0">
                <a:solidFill>
                  <a:srgbClr val="752FB5"/>
                </a:solidFill>
                <a:latin typeface="Times New Roman" pitchFamily="18" charset="0"/>
                <a:cs typeface="Times New Roman" pitchFamily="18" charset="0"/>
              </a:rPr>
              <a:t>4</a:t>
            </a:r>
            <a:r>
              <a:rPr lang="en-US" altLang="en-US" sz="2300" b="1" dirty="0">
                <a:solidFill>
                  <a:srgbClr val="752FB5"/>
                </a:solidFill>
                <a:latin typeface="Times New Roman" pitchFamily="18" charset="0"/>
                <a:cs typeface="Times New Roman" pitchFamily="18" charset="0"/>
              </a:rPr>
              <a:t> =4.3</a:t>
            </a:r>
            <a:r>
              <a:rPr lang="en-US" altLang="en-US" sz="2300" b="1" dirty="0">
                <a:solidFill>
                  <a:srgbClr val="752FB5"/>
                </a:solidFill>
                <a:latin typeface="Times New Roman" pitchFamily="18" charset="0"/>
                <a:cs typeface="Times New Roman" pitchFamily="18" charset="0"/>
                <a:sym typeface="Symbol" pitchFamily="18" charset="2"/>
              </a:rPr>
              <a:t> </a:t>
            </a:r>
            <a:r>
              <a:rPr lang="en-US" altLang="en-US" sz="2300" b="1" dirty="0" smtClean="0">
                <a:solidFill>
                  <a:srgbClr val="752FB5"/>
                </a:solidFill>
                <a:latin typeface="Times New Roman" pitchFamily="18" charset="0"/>
                <a:cs typeface="Times New Roman" pitchFamily="18" charset="0"/>
                <a:sym typeface="Symbol" pitchFamily="18" charset="2"/>
              </a:rPr>
              <a:t>0.9</a:t>
            </a:r>
          </a:p>
          <a:p>
            <a:pPr marL="342900" indent="-342900" eaLnBrk="1" hangingPunct="1">
              <a:lnSpc>
                <a:spcPct val="150000"/>
              </a:lnSpc>
              <a:buFont typeface="Arial" pitchFamily="34" charset="0"/>
              <a:buChar char="•"/>
            </a:pPr>
            <a:r>
              <a:rPr lang="en-US" altLang="en-US" sz="2300" dirty="0">
                <a:solidFill>
                  <a:srgbClr val="FF0000"/>
                </a:solidFill>
                <a:latin typeface="Times New Roman" pitchFamily="18" charset="0"/>
                <a:cs typeface="Times New Roman" pitchFamily="18" charset="0"/>
              </a:rPr>
              <a:t>Lattice calculations of these constants have been done in 20 works. </a:t>
            </a:r>
            <a:endParaRPr lang="en-US" altLang="en-US" sz="2300" dirty="0">
              <a:solidFill>
                <a:srgbClr val="752FB5"/>
              </a:solidFill>
              <a:latin typeface="Times New Roman" pitchFamily="18" charset="0"/>
              <a:cs typeface="Times New Roman" pitchFamily="18" charset="0"/>
            </a:endParaRPr>
          </a:p>
          <a:p>
            <a:pPr marL="346075" eaLnBrk="1" hangingPunct="1">
              <a:lnSpc>
                <a:spcPct val="130000"/>
              </a:lnSpc>
            </a:pPr>
            <a:r>
              <a:rPr lang="en-US" altLang="en-US" sz="2300" b="1" dirty="0" smtClean="0">
                <a:solidFill>
                  <a:srgbClr val="752FB5"/>
                </a:solidFill>
                <a:latin typeface="Times New Roman" pitchFamily="18" charset="0"/>
                <a:cs typeface="Times New Roman" pitchFamily="18" charset="0"/>
              </a:rPr>
              <a:t>Best </a:t>
            </a:r>
            <a:r>
              <a:rPr lang="en-US" altLang="en-US" sz="2300" b="1" dirty="0">
                <a:solidFill>
                  <a:srgbClr val="752FB5"/>
                </a:solidFill>
                <a:latin typeface="Times New Roman" pitchFamily="18" charset="0"/>
                <a:cs typeface="Times New Roman" pitchFamily="18" charset="0"/>
              </a:rPr>
              <a:t>result (BMW):  </a:t>
            </a:r>
            <a:r>
              <a:rPr lang="en-US" altLang="en-US" sz="2300" b="1" i="1" dirty="0">
                <a:solidFill>
                  <a:srgbClr val="752FB5"/>
                </a:solidFill>
                <a:latin typeface="Times New Roman" pitchFamily="18" charset="0"/>
                <a:cs typeface="Times New Roman" pitchFamily="18" charset="0"/>
              </a:rPr>
              <a:t>l</a:t>
            </a:r>
            <a:r>
              <a:rPr lang="en-US" altLang="en-US" sz="2300" b="1" i="1" baseline="-25000" dirty="0">
                <a:solidFill>
                  <a:srgbClr val="752FB5"/>
                </a:solidFill>
                <a:latin typeface="Times New Roman" pitchFamily="18" charset="0"/>
                <a:cs typeface="Times New Roman" pitchFamily="18" charset="0"/>
              </a:rPr>
              <a:t>3</a:t>
            </a:r>
            <a:r>
              <a:rPr lang="en-US" altLang="en-US" sz="2300" b="1" dirty="0">
                <a:solidFill>
                  <a:srgbClr val="752FB5"/>
                </a:solidFill>
                <a:latin typeface="Times New Roman" pitchFamily="18" charset="0"/>
                <a:cs typeface="Times New Roman" pitchFamily="18" charset="0"/>
              </a:rPr>
              <a:t>=2.6</a:t>
            </a:r>
            <a:r>
              <a:rPr lang="en-US" altLang="en-US" sz="2300" b="1" dirty="0">
                <a:solidFill>
                  <a:srgbClr val="752FB5"/>
                </a:solidFill>
                <a:latin typeface="Times New Roman" pitchFamily="18" charset="0"/>
                <a:cs typeface="Times New Roman" pitchFamily="18" charset="0"/>
                <a:sym typeface="Symbol" pitchFamily="18" charset="2"/>
              </a:rPr>
              <a:t>0.5st 0.4sys, </a:t>
            </a:r>
            <a:r>
              <a:rPr lang="en-US" altLang="en-US" sz="2300" b="1" i="1" dirty="0">
                <a:solidFill>
                  <a:srgbClr val="752FB5"/>
                </a:solidFill>
                <a:latin typeface="Times New Roman" pitchFamily="18" charset="0"/>
                <a:cs typeface="Times New Roman" pitchFamily="18" charset="0"/>
              </a:rPr>
              <a:t>l</a:t>
            </a:r>
            <a:r>
              <a:rPr lang="en-US" altLang="en-US" sz="2300" b="1" i="1" baseline="-25000" dirty="0">
                <a:solidFill>
                  <a:srgbClr val="752FB5"/>
                </a:solidFill>
                <a:latin typeface="Times New Roman" pitchFamily="18" charset="0"/>
                <a:cs typeface="Times New Roman" pitchFamily="18" charset="0"/>
              </a:rPr>
              <a:t>4</a:t>
            </a:r>
            <a:r>
              <a:rPr lang="en-US" altLang="en-US" sz="2300" b="1" dirty="0">
                <a:solidFill>
                  <a:srgbClr val="752FB5"/>
                </a:solidFill>
                <a:latin typeface="Times New Roman" pitchFamily="18" charset="0"/>
                <a:cs typeface="Times New Roman" pitchFamily="18" charset="0"/>
              </a:rPr>
              <a:t> =3.8</a:t>
            </a:r>
            <a:r>
              <a:rPr lang="en-US" altLang="en-US" sz="2300" b="1" dirty="0">
                <a:solidFill>
                  <a:srgbClr val="752FB5"/>
                </a:solidFill>
                <a:latin typeface="Times New Roman" pitchFamily="18" charset="0"/>
                <a:cs typeface="Times New Roman" pitchFamily="18" charset="0"/>
                <a:sym typeface="Symbol" pitchFamily="18" charset="2"/>
              </a:rPr>
              <a:t> 0.4st 0.2sys</a:t>
            </a:r>
            <a:endParaRPr lang="en-US" altLang="en-US" sz="2300" b="1" dirty="0">
              <a:solidFill>
                <a:srgbClr val="752FB5"/>
              </a:solidFill>
              <a:latin typeface="Times New Roman" pitchFamily="18" charset="0"/>
              <a:cs typeface="Times New Roman" pitchFamily="18" charset="0"/>
            </a:endParaRPr>
          </a:p>
          <a:p>
            <a:endParaRPr lang="en-US" sz="2000" dirty="0" smtClean="0">
              <a:solidFill>
                <a:srgbClr val="FF0000"/>
              </a:solidFill>
              <a:latin typeface="Times New Roman" pitchFamily="18" charset="0"/>
              <a:cs typeface="Times New Roman" pitchFamily="18" charset="0"/>
            </a:endParaRPr>
          </a:p>
          <a:p>
            <a:pPr>
              <a:lnSpc>
                <a:spcPct val="150000"/>
              </a:lnSpc>
            </a:pPr>
            <a:r>
              <a:rPr lang="en-US" sz="2000" dirty="0" smtClean="0">
                <a:solidFill>
                  <a:srgbClr val="FF0000"/>
                </a:solidFill>
                <a:latin typeface="Times New Roman" pitchFamily="18" charset="0"/>
                <a:cs typeface="Times New Roman" pitchFamily="18" charset="0"/>
              </a:rPr>
              <a:t>Therefore</a:t>
            </a:r>
            <a:r>
              <a:rPr lang="en-US" sz="2000" dirty="0">
                <a:solidFill>
                  <a:srgbClr val="FF0000"/>
                </a:solidFill>
                <a:latin typeface="Times New Roman" pitchFamily="18" charset="0"/>
                <a:cs typeface="Times New Roman" pitchFamily="18" charset="0"/>
              </a:rPr>
              <a:t>, the theoretical pion-pion scattering length precision can be improved.</a:t>
            </a:r>
          </a:p>
          <a:p>
            <a:pPr>
              <a:lnSpc>
                <a:spcPct val="150000"/>
              </a:lnSpc>
            </a:pPr>
            <a:r>
              <a:rPr lang="en-US" sz="2000" dirty="0">
                <a:solidFill>
                  <a:srgbClr val="FF0000"/>
                </a:solidFill>
                <a:latin typeface="Times New Roman" pitchFamily="18" charset="0"/>
                <a:cs typeface="Times New Roman" pitchFamily="18" charset="0"/>
              </a:rPr>
              <a:t>The best experimental results on the scattering length have a precision not better than 4%.  </a:t>
            </a:r>
            <a:endParaRPr lang="en-GB" sz="2000" dirty="0">
              <a:solidFill>
                <a:srgbClr val="FF0000"/>
              </a:solidFill>
              <a:latin typeface="Times New Roman" pitchFamily="18" charset="0"/>
              <a:cs typeface="Times New Roman" pitchFamily="18" charset="0"/>
            </a:endParaRPr>
          </a:p>
        </p:txBody>
      </p:sp>
      <p:sp>
        <p:nvSpPr>
          <p:cNvPr id="9" name="Line 15"/>
          <p:cNvSpPr>
            <a:spLocks noChangeShapeType="1"/>
          </p:cNvSpPr>
          <p:nvPr/>
        </p:nvSpPr>
        <p:spPr bwMode="auto">
          <a:xfrm>
            <a:off x="1554332" y="1600200"/>
            <a:ext cx="100642" cy="0"/>
          </a:xfrm>
          <a:prstGeom prst="line">
            <a:avLst/>
          </a:prstGeom>
          <a:noFill/>
          <a:ln w="22225">
            <a:solidFill>
              <a:srgbClr val="752F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0" name="Line 15"/>
          <p:cNvSpPr>
            <a:spLocks noChangeShapeType="1"/>
          </p:cNvSpPr>
          <p:nvPr/>
        </p:nvSpPr>
        <p:spPr bwMode="auto">
          <a:xfrm>
            <a:off x="1894643" y="1600200"/>
            <a:ext cx="100642" cy="0"/>
          </a:xfrm>
          <a:prstGeom prst="line">
            <a:avLst/>
          </a:prstGeom>
          <a:noFill/>
          <a:ln w="22225">
            <a:solidFill>
              <a:srgbClr val="752F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1" name="Line 15"/>
          <p:cNvSpPr>
            <a:spLocks noChangeShapeType="1"/>
          </p:cNvSpPr>
          <p:nvPr/>
        </p:nvSpPr>
        <p:spPr bwMode="auto">
          <a:xfrm>
            <a:off x="782022" y="3200400"/>
            <a:ext cx="100642" cy="0"/>
          </a:xfrm>
          <a:prstGeom prst="line">
            <a:avLst/>
          </a:prstGeom>
          <a:noFill/>
          <a:ln w="22225">
            <a:solidFill>
              <a:srgbClr val="752F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2" name="Line 15"/>
          <p:cNvSpPr>
            <a:spLocks noChangeShapeType="1"/>
          </p:cNvSpPr>
          <p:nvPr/>
        </p:nvSpPr>
        <p:spPr bwMode="auto">
          <a:xfrm>
            <a:off x="2305193" y="3200400"/>
            <a:ext cx="100642" cy="0"/>
          </a:xfrm>
          <a:prstGeom prst="line">
            <a:avLst/>
          </a:prstGeom>
          <a:noFill/>
          <a:ln w="22225">
            <a:solidFill>
              <a:srgbClr val="752F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3" name="Line 15"/>
          <p:cNvSpPr>
            <a:spLocks noChangeShapeType="1"/>
          </p:cNvSpPr>
          <p:nvPr/>
        </p:nvSpPr>
        <p:spPr bwMode="auto">
          <a:xfrm>
            <a:off x="3361677" y="4191000"/>
            <a:ext cx="100642" cy="0"/>
          </a:xfrm>
          <a:prstGeom prst="line">
            <a:avLst/>
          </a:prstGeom>
          <a:noFill/>
          <a:ln w="22225">
            <a:solidFill>
              <a:srgbClr val="752F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4" name="Line 15"/>
          <p:cNvSpPr>
            <a:spLocks noChangeShapeType="1"/>
          </p:cNvSpPr>
          <p:nvPr/>
        </p:nvSpPr>
        <p:spPr bwMode="auto">
          <a:xfrm>
            <a:off x="5921757" y="4191000"/>
            <a:ext cx="100642" cy="0"/>
          </a:xfrm>
          <a:prstGeom prst="line">
            <a:avLst/>
          </a:prstGeom>
          <a:noFill/>
          <a:ln w="22225">
            <a:solidFill>
              <a:srgbClr val="752F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6"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41</a:t>
            </a:fld>
            <a:endParaRPr lang="ru-RU" dirty="0"/>
          </a:p>
        </p:txBody>
      </p:sp>
    </p:spTree>
    <p:extLst>
      <p:ext uri="{BB962C8B-B14F-4D97-AF65-F5344CB8AC3E}">
        <p14:creationId xmlns:p14="http://schemas.microsoft.com/office/powerpoint/2010/main" val="2300902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077201" cy="1224951"/>
          </a:xfrm>
          <a:prstGeom prst="rect">
            <a:avLst/>
          </a:prstGeom>
          <a:noFill/>
        </p:spPr>
        <p:txBody>
          <a:bodyPr wrap="square" rtlCol="0">
            <a:spAutoFit/>
          </a:bodyPr>
          <a:lstStyle/>
          <a:p>
            <a:pPr marL="0" marR="0">
              <a:lnSpc>
                <a:spcPct val="115000"/>
              </a:lnSpc>
              <a:spcBef>
                <a:spcPts val="0"/>
              </a:spcBef>
              <a:spcAft>
                <a:spcPts val="1000"/>
              </a:spcAft>
            </a:pPr>
            <a:r>
              <a:rPr lang="en-US" sz="1600" dirty="0" smtClean="0">
                <a:latin typeface="Times New Roman"/>
                <a:ea typeface="Times New Roman"/>
                <a:cs typeface="Times New Roman"/>
              </a:rPr>
              <a:t>Analysis </a:t>
            </a:r>
            <a:r>
              <a:rPr lang="en-US" sz="1600" dirty="0">
                <a:latin typeface="Times New Roman"/>
                <a:ea typeface="Times New Roman"/>
                <a:cs typeface="Times New Roman"/>
              </a:rPr>
              <a:t>of data collected in 2012 for different </a:t>
            </a:r>
            <a:r>
              <a:rPr lang="en-US" sz="1600" i="1" dirty="0">
                <a:latin typeface="Times New Roman"/>
                <a:ea typeface="Times New Roman"/>
                <a:cs typeface="Times New Roman"/>
              </a:rPr>
              <a:t>Q</a:t>
            </a:r>
            <a:r>
              <a:rPr lang="en-US" sz="1600" i="1" baseline="-25000" dirty="0">
                <a:latin typeface="Times New Roman"/>
                <a:ea typeface="Times New Roman"/>
                <a:cs typeface="Times New Roman"/>
              </a:rPr>
              <a:t>T</a:t>
            </a:r>
            <a:r>
              <a:rPr lang="en-US" sz="1600" dirty="0">
                <a:latin typeface="Times New Roman"/>
                <a:ea typeface="Times New Roman"/>
                <a:cs typeface="Times New Roman"/>
              </a:rPr>
              <a:t> </a:t>
            </a:r>
            <a:r>
              <a:rPr lang="en-US" sz="1600" dirty="0" smtClean="0">
                <a:latin typeface="Times New Roman"/>
                <a:ea typeface="Times New Roman"/>
                <a:cs typeface="Times New Roman"/>
              </a:rPr>
              <a:t>cuts</a:t>
            </a:r>
            <a:r>
              <a:rPr lang="en-US" sz="1600" dirty="0">
                <a:latin typeface="Times New Roman"/>
                <a:ea typeface="Times New Roman"/>
                <a:cs typeface="Times New Roman"/>
              </a:rPr>
              <a:t>. The detected numbers </a:t>
            </a:r>
            <a:r>
              <a:rPr lang="en-US" sz="1600" i="1" dirty="0" err="1">
                <a:latin typeface="Times New Roman"/>
                <a:ea typeface="Times New Roman"/>
                <a:cs typeface="Times New Roman"/>
              </a:rPr>
              <a:t>n</a:t>
            </a:r>
            <a:r>
              <a:rPr lang="en-US" sz="1600" i="1" baseline="-25000" dirty="0" err="1">
                <a:latin typeface="Times New Roman"/>
                <a:ea typeface="Times New Roman"/>
                <a:cs typeface="Times New Roman"/>
              </a:rPr>
              <a:t>A</a:t>
            </a:r>
            <a:r>
              <a:rPr lang="en-US" sz="1600" i="1" baseline="30000" dirty="0" err="1">
                <a:latin typeface="Times New Roman"/>
                <a:ea typeface="Times New Roman"/>
                <a:cs typeface="Times New Roman"/>
              </a:rPr>
              <a:t>L</a:t>
            </a:r>
            <a:r>
              <a:rPr lang="en-US" sz="1600" dirty="0">
                <a:latin typeface="Times New Roman"/>
                <a:ea typeface="Times New Roman"/>
                <a:cs typeface="Times New Roman"/>
              </a:rPr>
              <a:t> of atomic </a:t>
            </a:r>
            <a:r>
              <a:rPr lang="en-US" sz="1600" dirty="0" smtClean="0">
                <a:latin typeface="Times New Roman"/>
                <a:ea typeface="Times New Roman"/>
                <a:cs typeface="Times New Roman"/>
              </a:rPr>
              <a:t>pairs </a:t>
            </a:r>
            <a:r>
              <a:rPr lang="en-US" sz="1600" dirty="0">
                <a:latin typeface="Times New Roman"/>
                <a:ea typeface="Times New Roman"/>
                <a:cs typeface="Times New Roman"/>
              </a:rPr>
              <a:t>and the </a:t>
            </a:r>
            <a:r>
              <a:rPr lang="en-US" sz="1600" dirty="0" smtClean="0">
                <a:latin typeface="Times New Roman"/>
                <a:ea typeface="Times New Roman"/>
                <a:cs typeface="Times New Roman"/>
              </a:rPr>
              <a:t>corresponding</a:t>
            </a:r>
            <a:r>
              <a:rPr lang="en-US" sz="1600" dirty="0">
                <a:latin typeface="Times New Roman"/>
                <a:ea typeface="Times New Roman"/>
                <a:cs typeface="Times New Roman"/>
              </a:rPr>
              <a:t> total </a:t>
            </a:r>
            <a:r>
              <a:rPr lang="en-US" sz="1600" dirty="0" smtClean="0">
                <a:latin typeface="Times New Roman"/>
                <a:ea typeface="Times New Roman"/>
                <a:cs typeface="Times New Roman"/>
              </a:rPr>
              <a:t>numbers </a:t>
            </a:r>
            <a:r>
              <a:rPr lang="en-US" sz="1600" i="1" dirty="0" err="1" smtClean="0">
                <a:latin typeface="Times New Roman"/>
                <a:ea typeface="Times New Roman"/>
                <a:cs typeface="Times New Roman"/>
              </a:rPr>
              <a:t>n</a:t>
            </a:r>
            <a:r>
              <a:rPr lang="en-US" sz="1600" i="1" baseline="-25000" dirty="0" err="1" smtClean="0">
                <a:latin typeface="Times New Roman"/>
                <a:ea typeface="Times New Roman"/>
                <a:cs typeface="Times New Roman"/>
              </a:rPr>
              <a:t>A</a:t>
            </a:r>
            <a:r>
              <a:rPr lang="en-US" sz="1600" i="1" baseline="30000" dirty="0" err="1" smtClean="0">
                <a:latin typeface="Times New Roman"/>
                <a:ea typeface="Times New Roman"/>
                <a:cs typeface="Times New Roman"/>
              </a:rPr>
              <a:t>L,tot</a:t>
            </a:r>
            <a:r>
              <a:rPr lang="en-US" sz="1600" dirty="0" smtClean="0">
                <a:latin typeface="Times New Roman"/>
                <a:ea typeface="Times New Roman"/>
                <a:cs typeface="Times New Roman"/>
              </a:rPr>
              <a:t>  </a:t>
            </a:r>
            <a:r>
              <a:rPr lang="en-US" sz="1600" dirty="0">
                <a:latin typeface="Times New Roman"/>
                <a:ea typeface="Times New Roman"/>
                <a:cs typeface="Times New Roman"/>
              </a:rPr>
              <a:t>(via </a:t>
            </a:r>
            <a:r>
              <a:rPr lang="en-US" sz="1600" dirty="0" smtClean="0">
                <a:latin typeface="Times New Roman"/>
                <a:ea typeface="Times New Roman"/>
                <a:cs typeface="Times New Roman"/>
              </a:rPr>
              <a:t>selection </a:t>
            </a:r>
            <a:r>
              <a:rPr lang="en-US" sz="1600" dirty="0">
                <a:latin typeface="Times New Roman"/>
                <a:ea typeface="Times New Roman"/>
                <a:cs typeface="Times New Roman"/>
              </a:rPr>
              <a:t>efficiency</a:t>
            </a:r>
            <a:r>
              <a:rPr lang="en-US" sz="1600" dirty="0" smtClean="0">
                <a:latin typeface="Times New Roman"/>
                <a:ea typeface="Times New Roman"/>
                <a:cs typeface="Times New Roman"/>
              </a:rPr>
              <a:t>) are presented</a:t>
            </a:r>
            <a:r>
              <a:rPr lang="en-US" sz="1600" dirty="0">
                <a:latin typeface="Times New Roman"/>
                <a:ea typeface="Times New Roman"/>
                <a:cs typeface="Times New Roman"/>
              </a:rPr>
              <a:t> together with the background contribution (Coulomb, non-Coulomb and accidental pairs) and the fit quality </a:t>
            </a:r>
            <a:r>
              <a:rPr lang="en-US" sz="1600" i="1" dirty="0">
                <a:latin typeface="Times New Roman"/>
                <a:ea typeface="Times New Roman"/>
                <a:cs typeface="Times New Roman"/>
                <a:sym typeface="Symbol"/>
              </a:rPr>
              <a:t></a:t>
            </a:r>
            <a:r>
              <a:rPr lang="en-US" sz="1600" i="1" baseline="30000" dirty="0">
                <a:latin typeface="Times New Roman"/>
                <a:ea typeface="Times New Roman"/>
                <a:cs typeface="Times New Roman"/>
              </a:rPr>
              <a:t>2</a:t>
            </a:r>
            <a:r>
              <a:rPr lang="en-US" sz="1600" i="1" dirty="0">
                <a:latin typeface="Times New Roman"/>
                <a:ea typeface="Times New Roman"/>
                <a:cs typeface="Times New Roman"/>
              </a:rPr>
              <a:t> / n</a:t>
            </a:r>
            <a:r>
              <a:rPr lang="en-US" sz="1600" dirty="0">
                <a:latin typeface="Times New Roman"/>
                <a:ea typeface="Times New Roman"/>
                <a:cs typeface="Times New Roman"/>
              </a:rPr>
              <a:t> (</a:t>
            </a:r>
            <a:r>
              <a:rPr lang="en-US" sz="1600" i="1" dirty="0">
                <a:latin typeface="Times New Roman"/>
                <a:ea typeface="Times New Roman"/>
                <a:cs typeface="Times New Roman"/>
              </a:rPr>
              <a:t>n</a:t>
            </a:r>
            <a:r>
              <a:rPr lang="en-US" sz="1600" dirty="0">
                <a:latin typeface="Times New Roman"/>
                <a:ea typeface="Times New Roman"/>
                <a:cs typeface="Times New Roman"/>
              </a:rPr>
              <a:t> - degrees of freedom). Errors are only statistical.</a:t>
            </a:r>
            <a:endParaRPr lang="en-US" sz="1600" dirty="0">
              <a:effectLst/>
              <a:latin typeface="Times New Roman"/>
              <a:ea typeface="Times New Roman"/>
              <a:cs typeface="Times New Roman"/>
            </a:endParaRPr>
          </a:p>
        </p:txBody>
      </p:sp>
      <p:graphicFrame>
        <p:nvGraphicFramePr>
          <p:cNvPr id="3" name="Table 2"/>
          <p:cNvGraphicFramePr>
            <a:graphicFrameLocks noGrp="1"/>
          </p:cNvGraphicFramePr>
          <p:nvPr>
            <p:extLst/>
          </p:nvPr>
        </p:nvGraphicFramePr>
        <p:xfrm>
          <a:off x="609599" y="2113220"/>
          <a:ext cx="8001001" cy="3595375"/>
        </p:xfrm>
        <a:graphic>
          <a:graphicData uri="http://schemas.openxmlformats.org/drawingml/2006/table">
            <a:tbl>
              <a:tblPr firstRow="1" firstCol="1" bandRow="1">
                <a:tableStyleId>{F5AB1C69-6EDB-4FF4-983F-18BD219EF322}</a:tableStyleId>
              </a:tblPr>
              <a:tblGrid>
                <a:gridCol w="1600033"/>
                <a:gridCol w="1600033"/>
                <a:gridCol w="1600033"/>
                <a:gridCol w="1600033"/>
                <a:gridCol w="1600869"/>
              </a:tblGrid>
              <a:tr h="825790">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Q</a:t>
                      </a:r>
                      <a:r>
                        <a:rPr lang="en-US" sz="1600" baseline="-25000" dirty="0">
                          <a:effectLst/>
                          <a:latin typeface="Times New Roman" pitchFamily="18" charset="0"/>
                          <a:cs typeface="Times New Roman" pitchFamily="18" charset="0"/>
                        </a:rPr>
                        <a:t>T</a:t>
                      </a:r>
                      <a:r>
                        <a:rPr lang="en-US" sz="1600" dirty="0">
                          <a:effectLst/>
                          <a:latin typeface="Times New Roman" pitchFamily="18" charset="0"/>
                          <a:cs typeface="Times New Roman" pitchFamily="18" charset="0"/>
                        </a:rPr>
                        <a:t> cut</a:t>
                      </a:r>
                    </a:p>
                    <a:p>
                      <a:pPr marL="0" marR="0" algn="ctr">
                        <a:lnSpc>
                          <a:spcPct val="115000"/>
                        </a:lnSpc>
                        <a:spcBef>
                          <a:spcPts val="0"/>
                        </a:spcBef>
                        <a:spcAft>
                          <a:spcPts val="0"/>
                        </a:spcAft>
                      </a:pPr>
                      <a:r>
                        <a:rPr lang="en-US" sz="1600" dirty="0">
                          <a:effectLst/>
                          <a:latin typeface="Times New Roman" pitchFamily="18" charset="0"/>
                          <a:cs typeface="Times New Roman" pitchFamily="18" charset="0"/>
                        </a:rPr>
                        <a:t>(MeV/c)</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n</a:t>
                      </a:r>
                      <a:r>
                        <a:rPr lang="en-US" sz="1600" baseline="-25000">
                          <a:effectLst/>
                          <a:latin typeface="Times New Roman" pitchFamily="18" charset="0"/>
                          <a:cs typeface="Times New Roman" pitchFamily="18" charset="0"/>
                        </a:rPr>
                        <a:t>A</a:t>
                      </a:r>
                      <a:r>
                        <a:rPr lang="en-US" sz="1600" baseline="30000">
                          <a:effectLst/>
                          <a:latin typeface="Times New Roman" pitchFamily="18" charset="0"/>
                          <a:cs typeface="Times New Roman" pitchFamily="18" charset="0"/>
                        </a:rPr>
                        <a:t>L</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n</a:t>
                      </a:r>
                      <a:r>
                        <a:rPr lang="en-US" sz="1600" baseline="-25000">
                          <a:effectLst/>
                          <a:latin typeface="Times New Roman" pitchFamily="18" charset="0"/>
                          <a:cs typeface="Times New Roman" pitchFamily="18" charset="0"/>
                        </a:rPr>
                        <a:t>A</a:t>
                      </a:r>
                      <a:r>
                        <a:rPr lang="en-US" sz="1600" baseline="30000">
                          <a:effectLst/>
                          <a:latin typeface="Times New Roman" pitchFamily="18" charset="0"/>
                          <a:cs typeface="Times New Roman" pitchFamily="18" charset="0"/>
                        </a:rPr>
                        <a:t>L,tot</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Background</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sym typeface="Symbol"/>
                        </a:rPr>
                        <a:t></a:t>
                      </a:r>
                      <a:r>
                        <a:rPr lang="en-US" sz="1600" baseline="30000">
                          <a:effectLst/>
                          <a:latin typeface="Times New Roman" pitchFamily="18" charset="0"/>
                          <a:cs typeface="Times New Roman" pitchFamily="18" charset="0"/>
                        </a:rPr>
                        <a:t>2</a:t>
                      </a:r>
                      <a:r>
                        <a:rPr lang="en-US" sz="1600">
                          <a:effectLst/>
                          <a:latin typeface="Times New Roman" pitchFamily="18" charset="0"/>
                          <a:cs typeface="Times New Roman" pitchFamily="18" charset="0"/>
                        </a:rPr>
                        <a:t> / n</a:t>
                      </a:r>
                      <a:endParaRPr lang="en-US" sz="1600">
                        <a:effectLst/>
                        <a:latin typeface="Times New Roman" pitchFamily="18" charset="0"/>
                        <a:ea typeface="Times New Roman"/>
                        <a:cs typeface="Times New Roman" pitchFamily="18" charset="0"/>
                      </a:endParaRPr>
                    </a:p>
                  </a:txBody>
                  <a:tcPr marL="68580" marR="68580" marT="0" marB="0" anchor="ctr"/>
                </a:tc>
              </a:tr>
              <a:tr h="395655">
                <a:tc gridSpan="5">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Fit over Q</a:t>
                      </a:r>
                      <a:r>
                        <a:rPr lang="en-US" sz="1600" baseline="-25000" dirty="0">
                          <a:effectLst/>
                          <a:latin typeface="Times New Roman" pitchFamily="18" charset="0"/>
                          <a:cs typeface="Times New Roman" pitchFamily="18" charset="0"/>
                        </a:rPr>
                        <a:t>L</a:t>
                      </a:r>
                      <a:r>
                        <a:rPr lang="en-US" sz="1600" dirty="0">
                          <a:effectLst/>
                          <a:latin typeface="Times New Roman" pitchFamily="18" charset="0"/>
                          <a:cs typeface="Times New Roman" pitchFamily="18" charset="0"/>
                        </a:rPr>
                        <a:t>, Q</a:t>
                      </a:r>
                      <a:r>
                        <a:rPr lang="en-US" sz="1600" baseline="-25000" dirty="0">
                          <a:effectLst/>
                          <a:latin typeface="Times New Roman" pitchFamily="18" charset="0"/>
                          <a:cs typeface="Times New Roman" pitchFamily="18" charset="0"/>
                        </a:rPr>
                        <a:t>T</a:t>
                      </a:r>
                      <a:endParaRPr lang="en-US" sz="1600" dirty="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655">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2.0</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436±57</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488±64</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16790</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138/140</a:t>
                      </a:r>
                      <a:endParaRPr lang="en-US" sz="1600">
                        <a:effectLst/>
                        <a:latin typeface="Times New Roman" pitchFamily="18" charset="0"/>
                        <a:ea typeface="Times New Roman"/>
                        <a:cs typeface="Times New Roman" pitchFamily="18" charset="0"/>
                      </a:endParaRPr>
                    </a:p>
                  </a:txBody>
                  <a:tcPr marL="68580" marR="68580" marT="0" marB="0" anchor="ctr"/>
                </a:tc>
              </a:tr>
              <a:tr h="395655">
                <a:tc gridSpan="5">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Fit over Q</a:t>
                      </a:r>
                      <a:r>
                        <a:rPr lang="en-US" sz="1600" baseline="-25000" dirty="0">
                          <a:effectLst/>
                          <a:latin typeface="Times New Roman" pitchFamily="18" charset="0"/>
                          <a:cs typeface="Times New Roman" pitchFamily="18" charset="0"/>
                        </a:rPr>
                        <a:t>L</a:t>
                      </a:r>
                      <a:endParaRPr lang="en-US" sz="1600" dirty="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655">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0.5</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152±29</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467±88</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971</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29/27</a:t>
                      </a:r>
                      <a:endParaRPr lang="en-US" sz="1600">
                        <a:effectLst/>
                        <a:latin typeface="Times New Roman" pitchFamily="18" charset="0"/>
                        <a:ea typeface="Times New Roman"/>
                        <a:cs typeface="Times New Roman" pitchFamily="18" charset="0"/>
                      </a:endParaRPr>
                    </a:p>
                  </a:txBody>
                  <a:tcPr marL="68580" marR="68580" marT="0" marB="0" anchor="ctr"/>
                </a:tc>
              </a:tr>
              <a:tr h="395655">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1.0</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349±53</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489±75</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3692</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19/27</a:t>
                      </a:r>
                      <a:endParaRPr lang="en-US" sz="1600">
                        <a:effectLst/>
                        <a:latin typeface="Times New Roman" pitchFamily="18" charset="0"/>
                        <a:ea typeface="Times New Roman"/>
                        <a:cs typeface="Times New Roman" pitchFamily="18" charset="0"/>
                      </a:endParaRPr>
                    </a:p>
                  </a:txBody>
                  <a:tcPr marL="68580" marR="68580" marT="0" marB="0" anchor="ctr"/>
                </a:tc>
              </a:tr>
              <a:tr h="395655">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1.5</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386±78</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454±91</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9302</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22/27</a:t>
                      </a:r>
                      <a:endParaRPr lang="en-US" sz="1600">
                        <a:effectLst/>
                        <a:latin typeface="Times New Roman" pitchFamily="18" charset="0"/>
                        <a:ea typeface="Times New Roman"/>
                        <a:cs typeface="Times New Roman" pitchFamily="18" charset="0"/>
                      </a:endParaRPr>
                    </a:p>
                  </a:txBody>
                  <a:tcPr marL="68580" marR="68580" marT="0" marB="0" anchor="ctr"/>
                </a:tc>
              </a:tr>
              <a:tr h="395655">
                <a:tc>
                  <a:txBody>
                    <a:bodyPr/>
                    <a:lstStyle/>
                    <a:p>
                      <a:pPr marL="0" marR="0" algn="ctr">
                        <a:lnSpc>
                          <a:spcPct val="115000"/>
                        </a:lnSpc>
                        <a:spcBef>
                          <a:spcPts val="0"/>
                        </a:spcBef>
                        <a:spcAft>
                          <a:spcPts val="0"/>
                        </a:spcAft>
                      </a:pPr>
                      <a:r>
                        <a:rPr lang="en-US" sz="1600">
                          <a:effectLst/>
                          <a:latin typeface="Times New Roman" pitchFamily="18" charset="0"/>
                          <a:cs typeface="Times New Roman" pitchFamily="18" charset="0"/>
                        </a:rPr>
                        <a:t>2.0</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442±105</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495±117</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16774</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pitchFamily="18" charset="0"/>
                          <a:cs typeface="Times New Roman" pitchFamily="18" charset="0"/>
                        </a:rPr>
                        <a:t>22/27</a:t>
                      </a:r>
                      <a:endParaRPr lang="en-US" sz="1600" dirty="0">
                        <a:effectLst/>
                        <a:latin typeface="Times New Roman" pitchFamily="18" charset="0"/>
                        <a:ea typeface="Times New Roman"/>
                        <a:cs typeface="Times New Roman" pitchFamily="18" charset="0"/>
                      </a:endParaRPr>
                    </a:p>
                  </a:txBody>
                  <a:tcPr marL="68580" marR="68580" marT="0" marB="0" anchor="ctr"/>
                </a:tc>
              </a:tr>
            </a:tbl>
          </a:graphicData>
        </a:graphic>
      </p:graphicFrame>
      <p:sp>
        <p:nvSpPr>
          <p:cNvPr id="4"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5" name="WordArt 98"/>
          <p:cNvSpPr>
            <a:spLocks noChangeArrowheads="1" noChangeShapeType="1" noTextEdit="1"/>
          </p:cNvSpPr>
          <p:nvPr/>
        </p:nvSpPr>
        <p:spPr bwMode="auto">
          <a:xfrm>
            <a:off x="457200" y="52388"/>
            <a:ext cx="8153399" cy="51435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Experimental |Q</a:t>
            </a:r>
            <a:r>
              <a:rPr lang="en-US" sz="3600" i="1" kern="10" baseline="-25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L</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distributions of </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pairs</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6"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7"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42</a:t>
            </a:fld>
            <a:endParaRPr lang="ru-RU" dirty="0"/>
          </a:p>
        </p:txBody>
      </p:sp>
    </p:spTree>
    <p:extLst>
      <p:ext uri="{BB962C8B-B14F-4D97-AF65-F5344CB8AC3E}">
        <p14:creationId xmlns:p14="http://schemas.microsoft.com/office/powerpoint/2010/main" val="2592839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712"/>
            <a:ext cx="5791200" cy="5559108"/>
          </a:xfrm>
          <a:prstGeom prst="rect">
            <a:avLst/>
          </a:prstGeom>
        </p:spPr>
      </p:pic>
      <p:sp>
        <p:nvSpPr>
          <p:cNvPr id="5" name="TextBox 4"/>
          <p:cNvSpPr txBox="1"/>
          <p:nvPr/>
        </p:nvSpPr>
        <p:spPr>
          <a:xfrm>
            <a:off x="5292456" y="1039098"/>
            <a:ext cx="3360420" cy="4801314"/>
          </a:xfrm>
          <a:prstGeom prst="rect">
            <a:avLst/>
          </a:prstGeom>
          <a:noFill/>
        </p:spPr>
        <p:txBody>
          <a:bodyPr wrap="square" rtlCol="0">
            <a:spAutoFit/>
          </a:bodyPr>
          <a:lstStyle/>
          <a:p>
            <a:pPr algn="ctr"/>
            <a:r>
              <a:rPr lang="en-US" i="1" u="sng" dirty="0">
                <a:latin typeface="Times New Roman" pitchFamily="18" charset="0"/>
                <a:cs typeface="Times New Roman" pitchFamily="18" charset="0"/>
              </a:rPr>
              <a:t>Q</a:t>
            </a:r>
            <a:r>
              <a:rPr lang="en-US" i="1" u="sng" baseline="-25000" dirty="0">
                <a:latin typeface="Times New Roman" pitchFamily="18" charset="0"/>
                <a:cs typeface="Times New Roman" pitchFamily="18" charset="0"/>
              </a:rPr>
              <a:t>T</a:t>
            </a:r>
            <a:r>
              <a:rPr lang="en-US" u="sng" dirty="0">
                <a:latin typeface="Times New Roman" pitchFamily="18" charset="0"/>
                <a:cs typeface="Times New Roman" pitchFamily="18" charset="0"/>
              </a:rPr>
              <a:t> distribution of </a:t>
            </a:r>
            <a:r>
              <a:rPr lang="el-GR" u="sng" dirty="0" smtClean="0">
                <a:latin typeface="Times New Roman"/>
                <a:cs typeface="Times New Roman"/>
              </a:rPr>
              <a:t>π</a:t>
            </a:r>
            <a:r>
              <a:rPr lang="en-US" u="sng" baseline="30000" dirty="0" smtClean="0">
                <a:latin typeface="Times New Roman"/>
                <a:cs typeface="Times New Roman"/>
              </a:rPr>
              <a:t>+</a:t>
            </a:r>
            <a:r>
              <a:rPr lang="el-GR" u="sng" dirty="0" smtClean="0">
                <a:latin typeface="Times New Roman"/>
                <a:cs typeface="Times New Roman"/>
              </a:rPr>
              <a:t>π</a:t>
            </a:r>
            <a:r>
              <a:rPr lang="en-US" u="sng" baseline="30000" dirty="0" smtClean="0">
                <a:latin typeface="Times New Roman"/>
                <a:cs typeface="Times New Roman"/>
              </a:rPr>
              <a:t>-</a:t>
            </a:r>
            <a:r>
              <a:rPr lang="en-US" u="sng" dirty="0" smtClean="0">
                <a:latin typeface="Times New Roman"/>
                <a:cs typeface="Times New Roman"/>
              </a:rPr>
              <a:t> </a:t>
            </a:r>
            <a:r>
              <a:rPr lang="en-US" u="sng" dirty="0" smtClean="0">
                <a:latin typeface="Times New Roman" pitchFamily="18" charset="0"/>
                <a:cs typeface="Times New Roman" pitchFamily="18" charset="0"/>
              </a:rPr>
              <a:t>pairs </a:t>
            </a:r>
          </a:p>
          <a:p>
            <a:pPr algn="ctr"/>
            <a:r>
              <a:rPr lang="en-US" u="sng" dirty="0" smtClean="0">
                <a:latin typeface="Times New Roman" pitchFamily="18" charset="0"/>
                <a:cs typeface="Times New Roman" pitchFamily="18" charset="0"/>
              </a:rPr>
              <a:t>for </a:t>
            </a:r>
            <a:r>
              <a:rPr lang="en-US" u="sng" dirty="0">
                <a:latin typeface="Times New Roman" pitchFamily="18" charset="0"/>
                <a:cs typeface="Times New Roman" pitchFamily="18" charset="0"/>
              </a:rPr>
              <a:t>|</a:t>
            </a:r>
            <a:r>
              <a:rPr lang="en-US" u="sng" dirty="0" smtClean="0">
                <a:latin typeface="Times New Roman" pitchFamily="18" charset="0"/>
                <a:cs typeface="Times New Roman" pitchFamily="18" charset="0"/>
              </a:rPr>
              <a:t>Q</a:t>
            </a:r>
            <a:r>
              <a:rPr lang="en-US" u="sng" baseline="-25000" dirty="0" smtClean="0">
                <a:latin typeface="Times New Roman" pitchFamily="18" charset="0"/>
                <a:cs typeface="Times New Roman" pitchFamily="18" charset="0"/>
              </a:rPr>
              <a:t>L</a:t>
            </a:r>
            <a:r>
              <a:rPr lang="en-US" u="sng" dirty="0" smtClean="0">
                <a:latin typeface="Times New Roman" pitchFamily="18" charset="0"/>
                <a:cs typeface="Times New Roman" pitchFamily="18" charset="0"/>
              </a:rPr>
              <a:t>| </a:t>
            </a:r>
            <a:r>
              <a:rPr lang="en-US" u="sng" dirty="0">
                <a:latin typeface="Times New Roman" pitchFamily="18" charset="0"/>
                <a:cs typeface="Times New Roman" pitchFamily="18" charset="0"/>
              </a:rPr>
              <a:t>&lt; 2 </a:t>
            </a:r>
            <a:r>
              <a:rPr lang="en-US" u="sng" dirty="0" smtClean="0">
                <a:latin typeface="Times New Roman" pitchFamily="18" charset="0"/>
                <a:cs typeface="Times New Roman" pitchFamily="18" charset="0"/>
              </a:rPr>
              <a:t>MeV/c</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experimental </a:t>
            </a:r>
            <a:r>
              <a:rPr lang="en-US" dirty="0">
                <a:latin typeface="Times New Roman" pitchFamily="18" charset="0"/>
                <a:cs typeface="Times New Roman" pitchFamily="18" charset="0"/>
              </a:rPr>
              <a:t>distribution (</a:t>
            </a:r>
            <a:r>
              <a:rPr lang="en-US" dirty="0" smtClean="0">
                <a:latin typeface="Times New Roman" pitchFamily="18" charset="0"/>
                <a:cs typeface="Times New Roman" pitchFamily="18" charset="0"/>
              </a:rPr>
              <a:t>points with </a:t>
            </a:r>
            <a:r>
              <a:rPr lang="en-US" dirty="0">
                <a:latin typeface="Times New Roman" pitchFamily="18" charset="0"/>
                <a:cs typeface="Times New Roman" pitchFamily="18" charset="0"/>
              </a:rPr>
              <a:t>statistical error) and the simulated background (solid line).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b</a:t>
            </a:r>
            <a:r>
              <a:rPr lang="en-US" dirty="0">
                <a:latin typeface="Times New Roman" pitchFamily="18" charset="0"/>
                <a:cs typeface="Times New Roman" pitchFamily="18" charset="0"/>
              </a:rPr>
              <a:t>) 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experimental </a:t>
            </a:r>
            <a:r>
              <a:rPr lang="en-US" dirty="0" smtClean="0">
                <a:latin typeface="Times New Roman" pitchFamily="18" charset="0"/>
                <a:cs typeface="Times New Roman" pitchFamily="18" charset="0"/>
              </a:rPr>
              <a:t>distribution after background subtraction </a:t>
            </a:r>
            <a:r>
              <a:rPr lang="en-US" dirty="0">
                <a:latin typeface="Times New Roman" pitchFamily="18" charset="0"/>
                <a:cs typeface="Times New Roman" pitchFamily="18" charset="0"/>
              </a:rPr>
              <a:t>(points with statistical error) and the simulated distribution of atomic pairs (</a:t>
            </a:r>
            <a:r>
              <a:rPr lang="en-US" dirty="0" smtClean="0">
                <a:latin typeface="Times New Roman" pitchFamily="18" charset="0"/>
                <a:cs typeface="Times New Roman" pitchFamily="18" charset="0"/>
              </a:rPr>
              <a:t>dot-dashed line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fit procedure has been applied to the 2-dimensional </a:t>
            </a:r>
            <a:r>
              <a:rPr lang="en-US" dirty="0" smtClean="0">
                <a:latin typeface="Times New Roman" pitchFamily="18" charset="0"/>
                <a:cs typeface="Times New Roman" pitchFamily="18" charset="0"/>
              </a:rPr>
              <a:t>(</a:t>
            </a:r>
            <a:r>
              <a:rPr lang="en-US" i="1" dirty="0">
                <a:latin typeface="Times New Roman" pitchFamily="18" charset="0"/>
                <a:cs typeface="Times New Roman" pitchFamily="18" charset="0"/>
              </a:rPr>
              <a:t>|</a:t>
            </a:r>
            <a:r>
              <a:rPr lang="en-US" i="1" dirty="0" smtClean="0">
                <a:latin typeface="Times New Roman" pitchFamily="18" charset="0"/>
                <a:cs typeface="Times New Roman" pitchFamily="18" charset="0"/>
              </a:rPr>
              <a:t>Q</a:t>
            </a:r>
            <a:r>
              <a:rPr lang="en-US" i="1" baseline="-25000" dirty="0" smtClean="0">
                <a:latin typeface="Times New Roman" pitchFamily="18" charset="0"/>
                <a:cs typeface="Times New Roman" pitchFamily="18" charset="0"/>
              </a:rPr>
              <a:t>L</a:t>
            </a:r>
            <a:r>
              <a:rPr lang="en-US" i="1" dirty="0" smtClean="0">
                <a:latin typeface="Times New Roman" pitchFamily="18" charset="0"/>
                <a:cs typeface="Times New Roman" pitchFamily="18" charset="0"/>
              </a:rPr>
              <a:t>|, Q</a:t>
            </a:r>
            <a:r>
              <a:rPr lang="en-US" i="1" baseline="-25000" dirty="0" smtClean="0">
                <a:latin typeface="Times New Roman" pitchFamily="18" charset="0"/>
                <a:cs typeface="Times New Roman" pitchFamily="18" charset="0"/>
              </a:rPr>
              <a:t>T</a:t>
            </a:r>
            <a:r>
              <a:rPr lang="en-US" i="1" dirty="0" smtClean="0">
                <a:latin typeface="Times New Roman" pitchFamily="18" charset="0"/>
                <a:cs typeface="Times New Roman" pitchFamily="18" charset="0"/>
              </a:rPr>
              <a:t> </a:t>
            </a:r>
            <a:r>
              <a:rPr lang="en-US" dirty="0">
                <a:latin typeface="Times New Roman" pitchFamily="18" charset="0"/>
                <a:cs typeface="Times New Roman" pitchFamily="18" charset="0"/>
              </a:rPr>
              <a:t>) distribution.</a:t>
            </a:r>
          </a:p>
        </p:txBody>
      </p:sp>
      <p:sp>
        <p:nvSpPr>
          <p:cNvPr id="6" name="TextBox 5"/>
          <p:cNvSpPr txBox="1"/>
          <p:nvPr/>
        </p:nvSpPr>
        <p:spPr>
          <a:xfrm>
            <a:off x="4602410" y="1695562"/>
            <a:ext cx="423514"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a:t>
            </a:r>
            <a:endParaRPr lang="en-US" sz="2400" dirty="0">
              <a:latin typeface="Times New Roman" pitchFamily="18" charset="0"/>
              <a:cs typeface="Times New Roman" pitchFamily="18" charset="0"/>
            </a:endParaRPr>
          </a:p>
        </p:txBody>
      </p:sp>
      <p:sp>
        <p:nvSpPr>
          <p:cNvPr id="7" name="TextBox 6"/>
          <p:cNvSpPr txBox="1"/>
          <p:nvPr/>
        </p:nvSpPr>
        <p:spPr>
          <a:xfrm>
            <a:off x="4584778" y="3855719"/>
            <a:ext cx="441146" cy="461665"/>
          </a:xfrm>
          <a:prstGeom prst="rect">
            <a:avLst/>
          </a:prstGeom>
          <a:noFill/>
        </p:spPr>
        <p:txBody>
          <a:bodyPr wrap="none" rtlCol="0">
            <a:spAutoFit/>
          </a:bodyPr>
          <a:lstStyle/>
          <a:p>
            <a:r>
              <a:rPr lang="en-US" sz="2400"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8"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9" name="WordArt 98"/>
          <p:cNvSpPr>
            <a:spLocks noChangeArrowheads="1" noChangeShapeType="1" noTextEdit="1"/>
          </p:cNvSpPr>
          <p:nvPr/>
        </p:nvSpPr>
        <p:spPr bwMode="auto">
          <a:xfrm>
            <a:off x="457200" y="52388"/>
            <a:ext cx="8153399" cy="51435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Experimental Q</a:t>
            </a:r>
            <a:r>
              <a:rPr lang="en-US" sz="3600" i="1" kern="10" baseline="-25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distributions of </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pairs</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10"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1"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43</a:t>
            </a:fld>
            <a:endParaRPr lang="ru-RU" dirty="0"/>
          </a:p>
        </p:txBody>
      </p:sp>
    </p:spTree>
    <p:extLst>
      <p:ext uri="{BB962C8B-B14F-4D97-AF65-F5344CB8AC3E}">
        <p14:creationId xmlns:p14="http://schemas.microsoft.com/office/powerpoint/2010/main" val="90514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a:xfrm>
            <a:off x="457200" y="6356350"/>
            <a:ext cx="2133600" cy="365125"/>
          </a:xfrm>
        </p:spPr>
        <p:txBody>
          <a:bodyPr/>
          <a:lstStyle/>
          <a:p>
            <a:pPr>
              <a:defRPr/>
            </a:pPr>
            <a:fld id="{D75D27C4-C4E6-4E91-B3AC-103B8821E52C}" type="datetime1">
              <a:rPr lang="en-US">
                <a:solidFill>
                  <a:srgbClr val="000000"/>
                </a:solidFill>
              </a:rPr>
              <a:pPr>
                <a:defRPr/>
              </a:pPr>
              <a:t>26.10.15</a:t>
            </a:fld>
            <a:endParaRPr lang="en-US">
              <a:solidFill>
                <a:srgbClr val="000000"/>
              </a:solidFill>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A711C68D-7C00-49CA-AC99-97842BE9D960}" type="slidenum">
              <a:rPr lang="en-US" smtClean="0">
                <a:solidFill>
                  <a:srgbClr val="000000"/>
                </a:solidFill>
              </a:rPr>
              <a:pPr>
                <a:defRPr/>
              </a:pPr>
              <a:t>44</a:t>
            </a:fld>
            <a:endParaRPr lang="en-US">
              <a:solidFill>
                <a:srgbClr val="000000"/>
              </a:solidFill>
            </a:endParaRPr>
          </a:p>
        </p:txBody>
      </p:sp>
      <p:grpSp>
        <p:nvGrpSpPr>
          <p:cNvPr id="6" name="Group 5"/>
          <p:cNvGrpSpPr/>
          <p:nvPr/>
        </p:nvGrpSpPr>
        <p:grpSpPr>
          <a:xfrm>
            <a:off x="68686" y="626958"/>
            <a:ext cx="4766276" cy="5587901"/>
            <a:chOff x="2209800" y="685799"/>
            <a:chExt cx="4766276" cy="6286388"/>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685799"/>
              <a:ext cx="4766276" cy="6172201"/>
            </a:xfrm>
            <a:prstGeom prst="rect">
              <a:avLst/>
            </a:prstGeom>
          </p:spPr>
        </p:pic>
        <p:sp>
          <p:nvSpPr>
            <p:cNvPr id="2" name="TextBox 1"/>
            <p:cNvSpPr txBox="1"/>
            <p:nvPr/>
          </p:nvSpPr>
          <p:spPr>
            <a:xfrm>
              <a:off x="5181600" y="2514600"/>
              <a:ext cx="1300356"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12.9 MeV/c</a:t>
              </a:r>
              <a:endParaRPr lang="en-US" b="1"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H="1">
              <a:off x="5775960" y="2883932"/>
              <a:ext cx="13071" cy="46886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35880" y="3737372"/>
              <a:ext cx="13071" cy="46886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3686174"/>
              <a:ext cx="1245341"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12.9 </a:t>
              </a:r>
              <a:r>
                <a:rPr lang="en-US" b="1" dirty="0" err="1" smtClean="0">
                  <a:latin typeface="Times New Roman" panose="02020603050405020304" pitchFamily="18" charset="0"/>
                  <a:cs typeface="Times New Roman" panose="02020603050405020304" pitchFamily="18" charset="0"/>
                </a:rPr>
                <a:t>Mev</a:t>
              </a:r>
              <a:r>
                <a:rPr lang="en-US" b="1" dirty="0" smtClean="0">
                  <a:latin typeface="Times New Roman" panose="02020603050405020304" pitchFamily="18" charset="0"/>
                  <a:cs typeface="Times New Roman" panose="02020603050405020304" pitchFamily="18" charset="0"/>
                </a:rPr>
                <a:t>/c</a:t>
              </a:r>
              <a:endParaRPr 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895600" y="5181600"/>
              <a:ext cx="1184940"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2.3 MeV/c</a:t>
              </a:r>
              <a:endParaRPr lang="en-US" b="1" dirty="0">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H="1">
              <a:off x="3154680" y="5489972"/>
              <a:ext cx="13071" cy="46886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658194" y="3447494"/>
              <a:ext cx="1074333" cy="380873"/>
            </a:xfrm>
            <a:prstGeom prst="rect">
              <a:avLst/>
            </a:prstGeom>
            <a:noFill/>
          </p:spPr>
          <p:txBody>
            <a:bodyPr wrap="none" rtlCol="0">
              <a:spAutoFit/>
            </a:bodyPr>
            <a:lstStyle/>
            <a:p>
              <a:r>
                <a:rPr lang="en-US" sz="1600" dirty="0" err="1" smtClean="0">
                  <a:latin typeface="Times New Roman" panose="02020603050405020304" pitchFamily="18" charset="0"/>
                  <a:cs typeface="Times New Roman" panose="02020603050405020304" pitchFamily="18" charset="0"/>
                </a:rPr>
                <a:t>Q</a:t>
              </a:r>
              <a:r>
                <a:rPr lang="en-US" sz="1600" baseline="-25000" dirty="0" err="1" smtClean="0">
                  <a:latin typeface="Times New Roman" panose="02020603050405020304" pitchFamily="18" charset="0"/>
                  <a:cs typeface="Times New Roman" panose="02020603050405020304" pitchFamily="18" charset="0"/>
                </a:rPr>
                <a:t>y</a:t>
              </a:r>
              <a:r>
                <a:rPr lang="en-US" sz="1600" dirty="0" smtClean="0">
                  <a:latin typeface="Times New Roman" panose="02020603050405020304" pitchFamily="18" charset="0"/>
                  <a:cs typeface="Times New Roman" panose="02020603050405020304" pitchFamily="18" charset="0"/>
                </a:rPr>
                <a:t>(</a:t>
              </a:r>
              <a:r>
                <a:rPr lang="en-US" sz="1600" dirty="0" err="1" smtClean="0">
                  <a:latin typeface="Times New Roman" panose="02020603050405020304" pitchFamily="18" charset="0"/>
                  <a:cs typeface="Times New Roman" panose="02020603050405020304" pitchFamily="18" charset="0"/>
                </a:rPr>
                <a:t>GeV</a:t>
              </a:r>
              <a:r>
                <a:rPr lang="en-US" sz="1600" dirty="0" smtClean="0">
                  <a:latin typeface="Times New Roman" panose="02020603050405020304" pitchFamily="18" charset="0"/>
                  <a:cs typeface="Times New Roman" panose="02020603050405020304" pitchFamily="18" charset="0"/>
                </a:rPr>
                <a:t>/c)</a:t>
              </a:r>
              <a:endParaRPr lang="en-US" sz="16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668553" y="6591314"/>
              <a:ext cx="1074333" cy="380873"/>
            </a:xfrm>
            <a:prstGeom prst="rect">
              <a:avLst/>
            </a:prstGeom>
            <a:noFill/>
          </p:spPr>
          <p:txBody>
            <a:bodyPr wrap="none" rtlCol="0">
              <a:spAutoFit/>
            </a:bodyPr>
            <a:lstStyle/>
            <a:p>
              <a:r>
                <a:rPr lang="en-US" sz="1600" dirty="0" err="1" smtClean="0">
                  <a:latin typeface="Times New Roman" panose="02020603050405020304" pitchFamily="18" charset="0"/>
                  <a:cs typeface="Times New Roman" panose="02020603050405020304" pitchFamily="18" charset="0"/>
                </a:rPr>
                <a:t>Q</a:t>
              </a:r>
              <a:r>
                <a:rPr lang="en-US" sz="1600" baseline="-25000" dirty="0" err="1" smtClean="0">
                  <a:latin typeface="Times New Roman" panose="02020603050405020304" pitchFamily="18" charset="0"/>
                  <a:cs typeface="Times New Roman" panose="02020603050405020304" pitchFamily="18" charset="0"/>
                </a:rPr>
                <a:t>y</a:t>
              </a:r>
              <a:r>
                <a:rPr lang="en-US" sz="1600" dirty="0" smtClean="0">
                  <a:latin typeface="Times New Roman" panose="02020603050405020304" pitchFamily="18" charset="0"/>
                  <a:cs typeface="Times New Roman" panose="02020603050405020304" pitchFamily="18" charset="0"/>
                </a:rPr>
                <a:t>(</a:t>
              </a:r>
              <a:r>
                <a:rPr lang="en-US" sz="1600" dirty="0" err="1" smtClean="0">
                  <a:latin typeface="Times New Roman" panose="02020603050405020304" pitchFamily="18" charset="0"/>
                  <a:cs typeface="Times New Roman" panose="02020603050405020304" pitchFamily="18" charset="0"/>
                </a:rPr>
                <a:t>GeV</a:t>
              </a:r>
              <a:r>
                <a:rPr lang="en-US" sz="1600" dirty="0" smtClean="0">
                  <a:latin typeface="Times New Roman" panose="02020603050405020304" pitchFamily="18" charset="0"/>
                  <a:cs typeface="Times New Roman" panose="02020603050405020304" pitchFamily="18" charset="0"/>
                </a:rPr>
                <a:t>/c)</a:t>
              </a:r>
              <a:endParaRPr lang="en-US" sz="1600" dirty="0">
                <a:latin typeface="Times New Roman" panose="02020603050405020304" pitchFamily="18" charset="0"/>
                <a:cs typeface="Times New Roman" panose="02020603050405020304" pitchFamily="18" charset="0"/>
              </a:endParaRPr>
            </a:p>
          </p:txBody>
        </p:sp>
      </p:grpSp>
      <p:sp>
        <p:nvSpPr>
          <p:cNvPr id="18"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20" name="WordArt 98"/>
          <p:cNvSpPr>
            <a:spLocks noChangeArrowheads="1" noChangeShapeType="1" noTextEdit="1"/>
          </p:cNvSpPr>
          <p:nvPr/>
        </p:nvSpPr>
        <p:spPr bwMode="auto">
          <a:xfrm>
            <a:off x="265113" y="52388"/>
            <a:ext cx="8562975" cy="51435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Magnet impact on </a:t>
            </a:r>
            <a:r>
              <a:rPr lang="en-US" sz="3600" i="1" kern="10" dirty="0" err="1"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Q</a:t>
            </a:r>
            <a:r>
              <a:rPr lang="en-US" sz="3600" i="1" kern="10" baseline="-25000" dirty="0" err="1"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y</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distribution for </a:t>
            </a:r>
            <a:r>
              <a:rPr lang="en-US" sz="3600" i="1" kern="10" dirty="0" err="1"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a:t>
            </a:r>
            <a:r>
              <a:rPr lang="en-US" sz="3600" i="1" kern="10" baseline="30000" dirty="0" err="1"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err="1"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pairs</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151" name="Rectangle 13"/>
          <p:cNvSpPr>
            <a:spLocks noChangeArrowheads="1"/>
          </p:cNvSpPr>
          <p:nvPr/>
        </p:nvSpPr>
        <p:spPr bwMode="auto">
          <a:xfrm>
            <a:off x="6553200" y="626958"/>
            <a:ext cx="2590800" cy="457199"/>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52" name="WordArt 98"/>
          <p:cNvSpPr>
            <a:spLocks noChangeArrowheads="1" noChangeShapeType="1" noTextEdit="1"/>
          </p:cNvSpPr>
          <p:nvPr/>
        </p:nvSpPr>
        <p:spPr bwMode="auto">
          <a:xfrm>
            <a:off x="6570670" y="703157"/>
            <a:ext cx="2527610" cy="28575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Real data</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grpSp>
        <p:nvGrpSpPr>
          <p:cNvPr id="28" name="Group 27"/>
          <p:cNvGrpSpPr/>
          <p:nvPr/>
        </p:nvGrpSpPr>
        <p:grpSpPr>
          <a:xfrm>
            <a:off x="4546600" y="1176617"/>
            <a:ext cx="4445000" cy="4724400"/>
            <a:chOff x="4800600" y="1143000"/>
            <a:chExt cx="4495800" cy="4724400"/>
          </a:xfrm>
        </p:grpSpPr>
        <p:grpSp>
          <p:nvGrpSpPr>
            <p:cNvPr id="26" name="Group 25"/>
            <p:cNvGrpSpPr/>
            <p:nvPr/>
          </p:nvGrpSpPr>
          <p:grpSpPr>
            <a:xfrm>
              <a:off x="4800600" y="1143000"/>
              <a:ext cx="4495800" cy="4724400"/>
              <a:chOff x="4648200" y="1295400"/>
              <a:chExt cx="4495800" cy="4114800"/>
            </a:xfrm>
          </p:grpSpPr>
          <p:grpSp>
            <p:nvGrpSpPr>
              <p:cNvPr id="25" name="Group 24"/>
              <p:cNvGrpSpPr/>
              <p:nvPr/>
            </p:nvGrpSpPr>
            <p:grpSpPr>
              <a:xfrm>
                <a:off x="4907280" y="1295400"/>
                <a:ext cx="4236720" cy="4114800"/>
                <a:chOff x="4907280" y="1295400"/>
                <a:chExt cx="4236720" cy="4114800"/>
              </a:xfrm>
            </p:grpSpPr>
            <p:grpSp>
              <p:nvGrpSpPr>
                <p:cNvPr id="10" name="Group 9"/>
                <p:cNvGrpSpPr/>
                <p:nvPr/>
              </p:nvGrpSpPr>
              <p:grpSpPr>
                <a:xfrm>
                  <a:off x="4907280" y="1295400"/>
                  <a:ext cx="4236720" cy="4114800"/>
                  <a:chOff x="5059680" y="2209800"/>
                  <a:chExt cx="4236720" cy="3368040"/>
                </a:xfrm>
              </p:grpSpPr>
              <p:sp>
                <p:nvSpPr>
                  <p:cNvPr id="99" name="Rectangle 9"/>
                  <p:cNvSpPr>
                    <a:spLocks noChangeArrowheads="1"/>
                  </p:cNvSpPr>
                  <p:nvPr/>
                </p:nvSpPr>
                <p:spPr bwMode="auto">
                  <a:xfrm>
                    <a:off x="5639742" y="2530026"/>
                    <a:ext cx="710117" cy="3033982"/>
                  </a:xfrm>
                  <a:prstGeom prst="rect">
                    <a:avLst/>
                  </a:prstGeom>
                  <a:solidFill>
                    <a:srgbClr val="FFFF00"/>
                  </a:solidFill>
                  <a:ln w="12700" algn="ctr">
                    <a:solidFill>
                      <a:srgbClr val="000000"/>
                    </a:solidFill>
                    <a:miter lim="800000"/>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p>
                </p:txBody>
              </p:sp>
              <p:sp>
                <p:nvSpPr>
                  <p:cNvPr id="100" name="Rectangle 9"/>
                  <p:cNvSpPr>
                    <a:spLocks noChangeArrowheads="1"/>
                  </p:cNvSpPr>
                  <p:nvPr/>
                </p:nvSpPr>
                <p:spPr bwMode="auto">
                  <a:xfrm>
                    <a:off x="7516675" y="2541882"/>
                    <a:ext cx="177872" cy="3033982"/>
                  </a:xfrm>
                  <a:prstGeom prst="rect">
                    <a:avLst/>
                  </a:prstGeom>
                  <a:solidFill>
                    <a:srgbClr val="FFFF00"/>
                  </a:solidFill>
                  <a:ln w="12700" algn="ctr">
                    <a:solidFill>
                      <a:srgbClr val="000000"/>
                    </a:solidFill>
                    <a:miter lim="800000"/>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p>
                </p:txBody>
              </p:sp>
              <p:sp>
                <p:nvSpPr>
                  <p:cNvPr id="103" name="Line 32"/>
                  <p:cNvSpPr>
                    <a:spLocks noChangeShapeType="1"/>
                  </p:cNvSpPr>
                  <p:nvPr/>
                </p:nvSpPr>
                <p:spPr bwMode="auto">
                  <a:xfrm flipV="1">
                    <a:off x="7621064" y="4842808"/>
                    <a:ext cx="441591" cy="107686"/>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4" name="Line 33"/>
                  <p:cNvSpPr>
                    <a:spLocks noChangeShapeType="1"/>
                  </p:cNvSpPr>
                  <p:nvPr/>
                </p:nvSpPr>
                <p:spPr bwMode="auto">
                  <a:xfrm>
                    <a:off x="7637677" y="5025743"/>
                    <a:ext cx="440217" cy="74096"/>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5" name="Text Box 34"/>
                  <p:cNvSpPr txBox="1">
                    <a:spLocks noChangeArrowheads="1"/>
                  </p:cNvSpPr>
                  <p:nvPr/>
                </p:nvSpPr>
                <p:spPr bwMode="auto">
                  <a:xfrm>
                    <a:off x="7772400" y="4545699"/>
                    <a:ext cx="715648" cy="45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i="1" dirty="0" smtClean="0">
                        <a:solidFill>
                          <a:srgbClr val="000000"/>
                        </a:solidFill>
                      </a:rPr>
                      <a:t>e</a:t>
                    </a:r>
                    <a:r>
                      <a:rPr lang="en-US" altLang="en-US" sz="2400" i="1" baseline="30000" dirty="0" smtClean="0">
                        <a:solidFill>
                          <a:srgbClr val="000000"/>
                        </a:solidFill>
                      </a:rPr>
                      <a:t>+</a:t>
                    </a:r>
                    <a:endParaRPr lang="en-US" altLang="en-US" sz="2400" dirty="0">
                      <a:latin typeface="Calibri" pitchFamily="34" charset="0"/>
                    </a:endParaRPr>
                  </a:p>
                </p:txBody>
              </p:sp>
              <p:sp>
                <p:nvSpPr>
                  <p:cNvPr id="106" name="Text Box 36"/>
                  <p:cNvSpPr txBox="1">
                    <a:spLocks noChangeArrowheads="1"/>
                  </p:cNvSpPr>
                  <p:nvPr/>
                </p:nvSpPr>
                <p:spPr bwMode="auto">
                  <a:xfrm>
                    <a:off x="7848600" y="5029200"/>
                    <a:ext cx="944248" cy="45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i="1" dirty="0" smtClean="0">
                        <a:solidFill>
                          <a:srgbClr val="000000"/>
                        </a:solidFill>
                      </a:rPr>
                      <a:t>e</a:t>
                    </a:r>
                    <a:r>
                      <a:rPr lang="en-US" altLang="en-US" sz="2400" i="1" baseline="30000" dirty="0" smtClean="0">
                        <a:solidFill>
                          <a:srgbClr val="000000"/>
                        </a:solidFill>
                      </a:rPr>
                      <a:t>−</a:t>
                    </a:r>
                    <a:endParaRPr lang="en-US" altLang="en-US" sz="2400" dirty="0">
                      <a:latin typeface="Calibri" pitchFamily="34" charset="0"/>
                    </a:endParaRPr>
                  </a:p>
                </p:txBody>
              </p:sp>
              <p:sp>
                <p:nvSpPr>
                  <p:cNvPr id="112" name="Oval 30"/>
                  <p:cNvSpPr>
                    <a:spLocks noChangeAspect="1" noChangeArrowheads="1"/>
                  </p:cNvSpPr>
                  <p:nvPr/>
                </p:nvSpPr>
                <p:spPr bwMode="auto">
                  <a:xfrm flipV="1">
                    <a:off x="7583978" y="4926784"/>
                    <a:ext cx="39832" cy="50385"/>
                  </a:xfrm>
                  <a:prstGeom prst="ellipse">
                    <a:avLst/>
                  </a:prstGeom>
                  <a:solidFill>
                    <a:srgbClr val="FF0000"/>
                  </a:solidFill>
                  <a:ln w="9525">
                    <a:solidFill>
                      <a:srgbClr val="FF0000"/>
                    </a:solidFill>
                    <a:round/>
                    <a:headEnd/>
                    <a:tailEnd/>
                  </a:ln>
                </p:spPr>
                <p:txBody>
                  <a:bodyPr rot="10800000"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p>
                </p:txBody>
              </p:sp>
              <p:sp>
                <p:nvSpPr>
                  <p:cNvPr id="113" name="Oval 30"/>
                  <p:cNvSpPr>
                    <a:spLocks noChangeAspect="1" noChangeArrowheads="1"/>
                  </p:cNvSpPr>
                  <p:nvPr/>
                </p:nvSpPr>
                <p:spPr bwMode="auto">
                  <a:xfrm flipV="1">
                    <a:off x="7602652" y="4993141"/>
                    <a:ext cx="39146" cy="49397"/>
                  </a:xfrm>
                  <a:prstGeom prst="ellipse">
                    <a:avLst/>
                  </a:prstGeom>
                  <a:solidFill>
                    <a:srgbClr val="FF0000"/>
                  </a:solidFill>
                  <a:ln w="9525">
                    <a:solidFill>
                      <a:srgbClr val="FF0000"/>
                    </a:solidFill>
                    <a:round/>
                    <a:headEnd/>
                    <a:tailEnd/>
                  </a:ln>
                </p:spPr>
                <p:txBody>
                  <a:bodyPr rot="10800000"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p>
                </p:txBody>
              </p:sp>
              <p:sp>
                <p:nvSpPr>
                  <p:cNvPr id="115" name="Rectangle 114"/>
                  <p:cNvSpPr/>
                  <p:nvPr/>
                </p:nvSpPr>
                <p:spPr bwMode="auto">
                  <a:xfrm>
                    <a:off x="6739256" y="2543858"/>
                    <a:ext cx="585812" cy="3033982"/>
                  </a:xfrm>
                  <a:prstGeom prst="rect">
                    <a:avLst/>
                  </a:prstGeom>
                  <a:pattFill prst="pct5">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Magnetic Field</a:t>
                    </a:r>
                  </a:p>
                </p:txBody>
              </p:sp>
              <p:sp>
                <p:nvSpPr>
                  <p:cNvPr id="118" name="Text Box 34"/>
                  <p:cNvSpPr txBox="1">
                    <a:spLocks noChangeArrowheads="1"/>
                  </p:cNvSpPr>
                  <p:nvPr/>
                </p:nvSpPr>
                <p:spPr bwMode="auto">
                  <a:xfrm>
                    <a:off x="8016240" y="2453640"/>
                    <a:ext cx="528910" cy="45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i="1" dirty="0" smtClean="0">
                        <a:solidFill>
                          <a:srgbClr val="000000"/>
                        </a:solidFill>
                      </a:rPr>
                      <a:t>e</a:t>
                    </a:r>
                    <a:r>
                      <a:rPr lang="en-US" altLang="en-US" sz="2400" i="1" baseline="30000" dirty="0" smtClean="0">
                        <a:solidFill>
                          <a:srgbClr val="000000"/>
                        </a:solidFill>
                      </a:rPr>
                      <a:t>+</a:t>
                    </a:r>
                    <a:endParaRPr lang="en-US" altLang="en-US" sz="2400" dirty="0">
                      <a:latin typeface="Calibri" pitchFamily="34" charset="0"/>
                    </a:endParaRPr>
                  </a:p>
                </p:txBody>
              </p:sp>
              <p:sp>
                <p:nvSpPr>
                  <p:cNvPr id="119" name="Text Box 36"/>
                  <p:cNvSpPr txBox="1">
                    <a:spLocks noChangeArrowheads="1"/>
                  </p:cNvSpPr>
                  <p:nvPr/>
                </p:nvSpPr>
                <p:spPr bwMode="auto">
                  <a:xfrm>
                    <a:off x="7924800" y="3657600"/>
                    <a:ext cx="826155" cy="45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i="1" dirty="0" smtClean="0">
                        <a:solidFill>
                          <a:srgbClr val="000000"/>
                        </a:solidFill>
                      </a:rPr>
                      <a:t>e</a:t>
                    </a:r>
                    <a:r>
                      <a:rPr lang="en-US" altLang="en-US" sz="2400" i="1" baseline="30000" dirty="0" smtClean="0">
                        <a:solidFill>
                          <a:srgbClr val="000000"/>
                        </a:solidFill>
                      </a:rPr>
                      <a:t>−</a:t>
                    </a:r>
                    <a:endParaRPr lang="en-US" altLang="en-US" sz="2400" dirty="0">
                      <a:latin typeface="Calibri" pitchFamily="34" charset="0"/>
                    </a:endParaRPr>
                  </a:p>
                </p:txBody>
              </p:sp>
              <p:sp>
                <p:nvSpPr>
                  <p:cNvPr id="120" name="Oval 26"/>
                  <p:cNvSpPr>
                    <a:spLocks noChangeAspect="1" noChangeArrowheads="1"/>
                  </p:cNvSpPr>
                  <p:nvPr/>
                </p:nvSpPr>
                <p:spPr bwMode="auto">
                  <a:xfrm>
                    <a:off x="5701551" y="3775826"/>
                    <a:ext cx="69364" cy="89903"/>
                  </a:xfrm>
                  <a:prstGeom prst="ellipse">
                    <a:avLst/>
                  </a:prstGeom>
                  <a:solidFill>
                    <a:srgbClr val="FF0000"/>
                  </a:solidFill>
                  <a:ln w="9525">
                    <a:solidFill>
                      <a:srgbClr val="FF0000"/>
                    </a:solidFill>
                    <a:round/>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p>
                </p:txBody>
              </p:sp>
              <p:sp>
                <p:nvSpPr>
                  <p:cNvPr id="122" name="Line 23"/>
                  <p:cNvSpPr>
                    <a:spLocks noChangeShapeType="1"/>
                  </p:cNvSpPr>
                  <p:nvPr/>
                </p:nvSpPr>
                <p:spPr bwMode="auto">
                  <a:xfrm>
                    <a:off x="5494835" y="3826212"/>
                    <a:ext cx="210151"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24"/>
                  <p:cNvSpPr>
                    <a:spLocks noChangeShapeType="1"/>
                  </p:cNvSpPr>
                  <p:nvPr/>
                </p:nvSpPr>
                <p:spPr bwMode="auto">
                  <a:xfrm>
                    <a:off x="5059680" y="3825240"/>
                    <a:ext cx="471553" cy="972"/>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24" name="Line 32"/>
                  <p:cNvSpPr>
                    <a:spLocks noChangeShapeType="1"/>
                  </p:cNvSpPr>
                  <p:nvPr/>
                </p:nvSpPr>
                <p:spPr bwMode="auto">
                  <a:xfrm flipV="1">
                    <a:off x="7305151" y="2578436"/>
                    <a:ext cx="752009" cy="737996"/>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cxnSp>
                <p:nvCxnSpPr>
                  <p:cNvPr id="125" name="Straight Connector 124"/>
                  <p:cNvCxnSpPr/>
                  <p:nvPr/>
                </p:nvCxnSpPr>
                <p:spPr bwMode="auto">
                  <a:xfrm flipV="1">
                    <a:off x="5735889" y="3610840"/>
                    <a:ext cx="1013667" cy="199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Line 32"/>
                  <p:cNvSpPr>
                    <a:spLocks noChangeShapeType="1"/>
                  </p:cNvSpPr>
                  <p:nvPr/>
                </p:nvSpPr>
                <p:spPr bwMode="auto">
                  <a:xfrm>
                    <a:off x="7239000" y="3657600"/>
                    <a:ext cx="758190" cy="212409"/>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cxnSp>
                <p:nvCxnSpPr>
                  <p:cNvPr id="131" name="Straight Connector 130"/>
                  <p:cNvCxnSpPr>
                    <a:stCxn id="120" idx="5"/>
                    <a:endCxn id="132" idx="0"/>
                  </p:cNvCxnSpPr>
                  <p:nvPr/>
                </p:nvCxnSpPr>
                <p:spPr bwMode="auto">
                  <a:xfrm flipV="1">
                    <a:off x="5760757" y="3691190"/>
                    <a:ext cx="910287" cy="1613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2" name="Freeform 131"/>
                  <p:cNvSpPr/>
                  <p:nvPr/>
                </p:nvSpPr>
                <p:spPr>
                  <a:xfrm>
                    <a:off x="6671044" y="3622034"/>
                    <a:ext cx="579631" cy="69156"/>
                  </a:xfrm>
                  <a:custGeom>
                    <a:avLst/>
                    <a:gdLst>
                      <a:gd name="connsiteX0" fmla="*/ 0 w 1364342"/>
                      <a:gd name="connsiteY0" fmla="*/ 117792 h 117792"/>
                      <a:gd name="connsiteX1" fmla="*/ 769257 w 1364342"/>
                      <a:gd name="connsiteY1" fmla="*/ 1678 h 117792"/>
                      <a:gd name="connsiteX2" fmla="*/ 1364342 w 1364342"/>
                      <a:gd name="connsiteY2" fmla="*/ 59735 h 117792"/>
                    </a:gdLst>
                    <a:ahLst/>
                    <a:cxnLst>
                      <a:cxn ang="0">
                        <a:pos x="connsiteX0" y="connsiteY0"/>
                      </a:cxn>
                      <a:cxn ang="0">
                        <a:pos x="connsiteX1" y="connsiteY1"/>
                      </a:cxn>
                      <a:cxn ang="0">
                        <a:pos x="connsiteX2" y="connsiteY2"/>
                      </a:cxn>
                    </a:cxnLst>
                    <a:rect l="l" t="t" r="r" b="b"/>
                    <a:pathLst>
                      <a:path w="1364342" h="117792">
                        <a:moveTo>
                          <a:pt x="0" y="117792"/>
                        </a:moveTo>
                        <a:cubicBezTo>
                          <a:pt x="270933" y="64573"/>
                          <a:pt x="541867" y="11354"/>
                          <a:pt x="769257" y="1678"/>
                        </a:cubicBezTo>
                        <a:cubicBezTo>
                          <a:pt x="996647" y="-7998"/>
                          <a:pt x="1180494" y="25868"/>
                          <a:pt x="1364342" y="5973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Freeform 132"/>
                  <p:cNvSpPr/>
                  <p:nvPr/>
                </p:nvSpPr>
                <p:spPr>
                  <a:xfrm>
                    <a:off x="6724833" y="3317419"/>
                    <a:ext cx="580318" cy="289469"/>
                  </a:xfrm>
                  <a:custGeom>
                    <a:avLst/>
                    <a:gdLst>
                      <a:gd name="connsiteX0" fmla="*/ 0 w 1364343"/>
                      <a:gd name="connsiteY0" fmla="*/ 493485 h 493485"/>
                      <a:gd name="connsiteX1" fmla="*/ 754743 w 1364343"/>
                      <a:gd name="connsiteY1" fmla="*/ 304800 h 493485"/>
                      <a:gd name="connsiteX2" fmla="*/ 1364343 w 1364343"/>
                      <a:gd name="connsiteY2" fmla="*/ 0 h 493485"/>
                    </a:gdLst>
                    <a:ahLst/>
                    <a:cxnLst>
                      <a:cxn ang="0">
                        <a:pos x="connsiteX0" y="connsiteY0"/>
                      </a:cxn>
                      <a:cxn ang="0">
                        <a:pos x="connsiteX1" y="connsiteY1"/>
                      </a:cxn>
                      <a:cxn ang="0">
                        <a:pos x="connsiteX2" y="connsiteY2"/>
                      </a:cxn>
                    </a:cxnLst>
                    <a:rect l="l" t="t" r="r" b="b"/>
                    <a:pathLst>
                      <a:path w="1364343" h="493485">
                        <a:moveTo>
                          <a:pt x="0" y="493485"/>
                        </a:moveTo>
                        <a:cubicBezTo>
                          <a:pt x="263676" y="440266"/>
                          <a:pt x="527353" y="387047"/>
                          <a:pt x="754743" y="304800"/>
                        </a:cubicBezTo>
                        <a:cubicBezTo>
                          <a:pt x="982133" y="222553"/>
                          <a:pt x="1173238" y="111276"/>
                          <a:pt x="1364343"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5" name="Straight Connector 134"/>
                  <p:cNvCxnSpPr/>
                  <p:nvPr/>
                </p:nvCxnSpPr>
                <p:spPr bwMode="auto">
                  <a:xfrm>
                    <a:off x="5389072" y="5558081"/>
                    <a:ext cx="3358975" cy="197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8" name="TextBox 17"/>
                  <p:cNvSpPr txBox="1">
                    <a:spLocks noChangeArrowheads="1"/>
                  </p:cNvSpPr>
                  <p:nvPr/>
                </p:nvSpPr>
                <p:spPr bwMode="auto">
                  <a:xfrm>
                    <a:off x="7696200" y="2971800"/>
                    <a:ext cx="1295400" cy="46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US" altLang="en-US" sz="1800" dirty="0" smtClean="0"/>
                      <a:t>Q</a:t>
                    </a:r>
                    <a:r>
                      <a:rPr lang="en-US" altLang="en-US" sz="1800" baseline="-25000" dirty="0" smtClean="0"/>
                      <a:t>Y</a:t>
                    </a:r>
                    <a:r>
                      <a:rPr lang="en-US" altLang="en-US" sz="1800" dirty="0" smtClean="0"/>
                      <a:t>=</a:t>
                    </a:r>
                    <a:endParaRPr lang="en-US" altLang="en-US" sz="1800" dirty="0"/>
                  </a:p>
                  <a:p>
                    <a:pPr algn="ctr" eaLnBrk="1" hangingPunct="1">
                      <a:spcBef>
                        <a:spcPct val="0"/>
                      </a:spcBef>
                      <a:buFontTx/>
                      <a:buNone/>
                    </a:pPr>
                    <a:r>
                      <a:rPr lang="en-US" altLang="en-US" sz="1800" dirty="0" smtClean="0"/>
                      <a:t>12.9MeV/c</a:t>
                    </a:r>
                    <a:endParaRPr lang="en-US" altLang="en-US" sz="1800" dirty="0"/>
                  </a:p>
                </p:txBody>
              </p:sp>
              <p:sp>
                <p:nvSpPr>
                  <p:cNvPr id="139" name="TextBox 90"/>
                  <p:cNvSpPr txBox="1">
                    <a:spLocks noChangeArrowheads="1"/>
                  </p:cNvSpPr>
                  <p:nvPr/>
                </p:nvSpPr>
                <p:spPr bwMode="auto">
                  <a:xfrm>
                    <a:off x="8077200" y="4648200"/>
                    <a:ext cx="1219200" cy="41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dirty="0" smtClean="0"/>
                      <a:t>Q</a:t>
                    </a:r>
                    <a:r>
                      <a:rPr lang="en-US" altLang="en-US" sz="1600" baseline="-25000" dirty="0" smtClean="0"/>
                      <a:t>Y</a:t>
                    </a:r>
                    <a:r>
                      <a:rPr lang="en-US" altLang="en-US" sz="1600" dirty="0" smtClean="0"/>
                      <a:t>=</a:t>
                    </a:r>
                    <a:endParaRPr lang="en-US" altLang="en-US" sz="1600" dirty="0"/>
                  </a:p>
                  <a:p>
                    <a:pPr eaLnBrk="1" hangingPunct="1">
                      <a:spcBef>
                        <a:spcPct val="0"/>
                      </a:spcBef>
                      <a:buFontTx/>
                      <a:buNone/>
                    </a:pPr>
                    <a:r>
                      <a:rPr lang="en-US" altLang="en-US" sz="1600" dirty="0" smtClean="0"/>
                      <a:t>2.3MeV/c</a:t>
                    </a:r>
                    <a:endParaRPr lang="en-US" altLang="en-US" sz="1600" dirty="0"/>
                  </a:p>
                </p:txBody>
              </p:sp>
              <p:sp>
                <p:nvSpPr>
                  <p:cNvPr id="140" name="TextBox 1"/>
                  <p:cNvSpPr txBox="1">
                    <a:spLocks noChangeArrowheads="1"/>
                  </p:cNvSpPr>
                  <p:nvPr/>
                </p:nvSpPr>
                <p:spPr bwMode="auto">
                  <a:xfrm>
                    <a:off x="5745480" y="22098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000" dirty="0">
                        <a:solidFill>
                          <a:srgbClr val="0070C0"/>
                        </a:solidFill>
                        <a:latin typeface="Arial Narrow" pitchFamily="34" charset="0"/>
                        <a:cs typeface="Arial" pitchFamily="34" charset="0"/>
                      </a:rPr>
                      <a:t>Be</a:t>
                    </a:r>
                  </a:p>
                </p:txBody>
              </p:sp>
              <p:sp>
                <p:nvSpPr>
                  <p:cNvPr id="143" name="TextBox 1"/>
                  <p:cNvSpPr txBox="1">
                    <a:spLocks noChangeArrowheads="1"/>
                  </p:cNvSpPr>
                  <p:nvPr/>
                </p:nvSpPr>
                <p:spPr bwMode="auto">
                  <a:xfrm>
                    <a:off x="7406640" y="2225040"/>
                    <a:ext cx="38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ro-RO" altLang="en-US" sz="2000" dirty="0">
                        <a:solidFill>
                          <a:srgbClr val="0070C0"/>
                        </a:solidFill>
                        <a:latin typeface="Arial Narrow" pitchFamily="34" charset="0"/>
                        <a:cs typeface="Arial" pitchFamily="34" charset="0"/>
                      </a:rPr>
                      <a:t>Pt</a:t>
                    </a:r>
                  </a:p>
                </p:txBody>
              </p:sp>
              <p:grpSp>
                <p:nvGrpSpPr>
                  <p:cNvPr id="144" name="Group 81"/>
                  <p:cNvGrpSpPr>
                    <a:grpSpLocks/>
                  </p:cNvGrpSpPr>
                  <p:nvPr/>
                </p:nvGrpSpPr>
                <p:grpSpPr bwMode="auto">
                  <a:xfrm>
                    <a:off x="5371217" y="4348835"/>
                    <a:ext cx="3368590" cy="1220114"/>
                    <a:chOff x="597069" y="2350599"/>
                    <a:chExt cx="7787606" cy="1959843"/>
                  </a:xfrm>
                </p:grpSpPr>
                <p:sp>
                  <p:nvSpPr>
                    <p:cNvPr id="146" name="Freeform 145"/>
                    <p:cNvSpPr/>
                    <p:nvPr/>
                  </p:nvSpPr>
                  <p:spPr bwMode="auto">
                    <a:xfrm>
                      <a:off x="597069" y="2350599"/>
                      <a:ext cx="3889834" cy="1958256"/>
                    </a:xfrm>
                    <a:custGeom>
                      <a:avLst/>
                      <a:gdLst>
                        <a:gd name="connsiteX0" fmla="*/ 0 w 3689684"/>
                        <a:gd name="connsiteY0" fmla="*/ 1862999 h 1862999"/>
                        <a:gd name="connsiteX1" fmla="*/ 593558 w 3689684"/>
                        <a:gd name="connsiteY1" fmla="*/ 1830915 h 1862999"/>
                        <a:gd name="connsiteX2" fmla="*/ 914400 w 3689684"/>
                        <a:gd name="connsiteY2" fmla="*/ 1686536 h 1862999"/>
                        <a:gd name="connsiteX3" fmla="*/ 1347537 w 3689684"/>
                        <a:gd name="connsiteY3" fmla="*/ 1125062 h 1862999"/>
                        <a:gd name="connsiteX4" fmla="*/ 1604210 w 3689684"/>
                        <a:gd name="connsiteY4" fmla="*/ 547547 h 1862999"/>
                        <a:gd name="connsiteX5" fmla="*/ 1780674 w 3689684"/>
                        <a:gd name="connsiteY5" fmla="*/ 50241 h 1862999"/>
                        <a:gd name="connsiteX6" fmla="*/ 1989221 w 3689684"/>
                        <a:gd name="connsiteY6" fmla="*/ 82326 h 1862999"/>
                        <a:gd name="connsiteX7" fmla="*/ 2149642 w 3689684"/>
                        <a:gd name="connsiteY7" fmla="*/ 627757 h 1862999"/>
                        <a:gd name="connsiteX8" fmla="*/ 2294021 w 3689684"/>
                        <a:gd name="connsiteY8" fmla="*/ 996726 h 1862999"/>
                        <a:gd name="connsiteX9" fmla="*/ 2598821 w 3689684"/>
                        <a:gd name="connsiteY9" fmla="*/ 1590284 h 1862999"/>
                        <a:gd name="connsiteX10" fmla="*/ 3031958 w 3689684"/>
                        <a:gd name="connsiteY10" fmla="*/ 1814873 h 1862999"/>
                        <a:gd name="connsiteX11" fmla="*/ 3689684 w 3689684"/>
                        <a:gd name="connsiteY11" fmla="*/ 1846957 h 1862999"/>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1989221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2101516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2005264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32548 w 3689684"/>
                        <a:gd name="connsiteY5" fmla="*/ 71203 h 1835835"/>
                        <a:gd name="connsiteX6" fmla="*/ 2005264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16920 h 1816920"/>
                        <a:gd name="connsiteX1" fmla="*/ 593558 w 3689684"/>
                        <a:gd name="connsiteY1" fmla="*/ 1784836 h 1816920"/>
                        <a:gd name="connsiteX2" fmla="*/ 914400 w 3689684"/>
                        <a:gd name="connsiteY2" fmla="*/ 1640457 h 1816920"/>
                        <a:gd name="connsiteX3" fmla="*/ 1347537 w 3689684"/>
                        <a:gd name="connsiteY3" fmla="*/ 1078983 h 1816920"/>
                        <a:gd name="connsiteX4" fmla="*/ 1604210 w 3689684"/>
                        <a:gd name="connsiteY4" fmla="*/ 501468 h 1816920"/>
                        <a:gd name="connsiteX5" fmla="*/ 1732548 w 3689684"/>
                        <a:gd name="connsiteY5" fmla="*/ 52288 h 1816920"/>
                        <a:gd name="connsiteX6" fmla="*/ 2037348 w 3689684"/>
                        <a:gd name="connsiteY6" fmla="*/ 68331 h 1816920"/>
                        <a:gd name="connsiteX7" fmla="*/ 2149642 w 3689684"/>
                        <a:gd name="connsiteY7" fmla="*/ 581678 h 1816920"/>
                        <a:gd name="connsiteX8" fmla="*/ 2294021 w 3689684"/>
                        <a:gd name="connsiteY8" fmla="*/ 950647 h 1816920"/>
                        <a:gd name="connsiteX9" fmla="*/ 2598821 w 3689684"/>
                        <a:gd name="connsiteY9" fmla="*/ 1544205 h 1816920"/>
                        <a:gd name="connsiteX10" fmla="*/ 3031958 w 3689684"/>
                        <a:gd name="connsiteY10" fmla="*/ 1768794 h 1816920"/>
                        <a:gd name="connsiteX11" fmla="*/ 3689684 w 3689684"/>
                        <a:gd name="connsiteY11" fmla="*/ 1800878 h 1816920"/>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294021 w 3689684"/>
                        <a:gd name="connsiteY8" fmla="*/ 943405 h 1809678"/>
                        <a:gd name="connsiteX9" fmla="*/ 2598821 w 3689684"/>
                        <a:gd name="connsiteY9" fmla="*/ 1536963 h 1809678"/>
                        <a:gd name="connsiteX10" fmla="*/ 3031958 w 3689684"/>
                        <a:gd name="connsiteY10" fmla="*/ 1761552 h 1809678"/>
                        <a:gd name="connsiteX11" fmla="*/ 3689684 w 3689684"/>
                        <a:gd name="connsiteY11" fmla="*/ 1793636 h 1809678"/>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342147 w 3689684"/>
                        <a:gd name="connsiteY8" fmla="*/ 1071741 h 1809678"/>
                        <a:gd name="connsiteX9" fmla="*/ 2598821 w 3689684"/>
                        <a:gd name="connsiteY9" fmla="*/ 1536963 h 1809678"/>
                        <a:gd name="connsiteX10" fmla="*/ 3031958 w 3689684"/>
                        <a:gd name="connsiteY10" fmla="*/ 1761552 h 1809678"/>
                        <a:gd name="connsiteX11" fmla="*/ 3689684 w 3689684"/>
                        <a:gd name="connsiteY11" fmla="*/ 1793636 h 1809678"/>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342147 w 3689684"/>
                        <a:gd name="connsiteY8" fmla="*/ 1071741 h 1809678"/>
                        <a:gd name="connsiteX9" fmla="*/ 2695074 w 3689684"/>
                        <a:gd name="connsiteY9" fmla="*/ 1665300 h 1809678"/>
                        <a:gd name="connsiteX10" fmla="*/ 3031958 w 3689684"/>
                        <a:gd name="connsiteY10" fmla="*/ 1761552 h 1809678"/>
                        <a:gd name="connsiteX11" fmla="*/ 3689684 w 3689684"/>
                        <a:gd name="connsiteY11" fmla="*/ 1793636 h 1809678"/>
                        <a:gd name="connsiteX0" fmla="*/ 0 w 3689684"/>
                        <a:gd name="connsiteY0" fmla="*/ 1793027 h 1793027"/>
                        <a:gd name="connsiteX1" fmla="*/ 593558 w 3689684"/>
                        <a:gd name="connsiteY1" fmla="*/ 1760943 h 1793027"/>
                        <a:gd name="connsiteX2" fmla="*/ 914400 w 3689684"/>
                        <a:gd name="connsiteY2" fmla="*/ 1616564 h 1793027"/>
                        <a:gd name="connsiteX3" fmla="*/ 1347537 w 3689684"/>
                        <a:gd name="connsiteY3" fmla="*/ 1055090 h 1793027"/>
                        <a:gd name="connsiteX4" fmla="*/ 1604210 w 3689684"/>
                        <a:gd name="connsiteY4" fmla="*/ 477575 h 1793027"/>
                        <a:gd name="connsiteX5" fmla="*/ 1732548 w 3689684"/>
                        <a:gd name="connsiteY5" fmla="*/ 28395 h 1793027"/>
                        <a:gd name="connsiteX6" fmla="*/ 2037348 w 3689684"/>
                        <a:gd name="connsiteY6" fmla="*/ 44438 h 1793027"/>
                        <a:gd name="connsiteX7" fmla="*/ 2053389 w 3689684"/>
                        <a:gd name="connsiteY7" fmla="*/ 28395 h 1793027"/>
                        <a:gd name="connsiteX8" fmla="*/ 2181726 w 3689684"/>
                        <a:gd name="connsiteY8" fmla="*/ 429449 h 1793027"/>
                        <a:gd name="connsiteX9" fmla="*/ 2342147 w 3689684"/>
                        <a:gd name="connsiteY9" fmla="*/ 1055090 h 1793027"/>
                        <a:gd name="connsiteX10" fmla="*/ 2695074 w 3689684"/>
                        <a:gd name="connsiteY10" fmla="*/ 1648649 h 1793027"/>
                        <a:gd name="connsiteX11" fmla="*/ 3031958 w 3689684"/>
                        <a:gd name="connsiteY11" fmla="*/ 1744901 h 1793027"/>
                        <a:gd name="connsiteX12" fmla="*/ 3689684 w 3689684"/>
                        <a:gd name="connsiteY12" fmla="*/ 1776985 h 1793027"/>
                        <a:gd name="connsiteX0" fmla="*/ 0 w 3689684"/>
                        <a:gd name="connsiteY0" fmla="*/ 1796549 h 1796549"/>
                        <a:gd name="connsiteX1" fmla="*/ 593558 w 3689684"/>
                        <a:gd name="connsiteY1" fmla="*/ 1764465 h 1796549"/>
                        <a:gd name="connsiteX2" fmla="*/ 914400 w 3689684"/>
                        <a:gd name="connsiteY2" fmla="*/ 1620086 h 1796549"/>
                        <a:gd name="connsiteX3" fmla="*/ 1347537 w 3689684"/>
                        <a:gd name="connsiteY3" fmla="*/ 1058612 h 1796549"/>
                        <a:gd name="connsiteX4" fmla="*/ 1604210 w 3689684"/>
                        <a:gd name="connsiteY4" fmla="*/ 481097 h 1796549"/>
                        <a:gd name="connsiteX5" fmla="*/ 1732548 w 3689684"/>
                        <a:gd name="connsiteY5" fmla="*/ 31917 h 1796549"/>
                        <a:gd name="connsiteX6" fmla="*/ 2037348 w 3689684"/>
                        <a:gd name="connsiteY6" fmla="*/ 47960 h 1796549"/>
                        <a:gd name="connsiteX7" fmla="*/ 2053389 w 3689684"/>
                        <a:gd name="connsiteY7" fmla="*/ 31917 h 1796549"/>
                        <a:gd name="connsiteX8" fmla="*/ 2181726 w 3689684"/>
                        <a:gd name="connsiteY8" fmla="*/ 432971 h 1796549"/>
                        <a:gd name="connsiteX9" fmla="*/ 2342147 w 3689684"/>
                        <a:gd name="connsiteY9" fmla="*/ 1058612 h 1796549"/>
                        <a:gd name="connsiteX10" fmla="*/ 2695074 w 3689684"/>
                        <a:gd name="connsiteY10" fmla="*/ 1652171 h 1796549"/>
                        <a:gd name="connsiteX11" fmla="*/ 3031958 w 3689684"/>
                        <a:gd name="connsiteY11" fmla="*/ 1748423 h 1796549"/>
                        <a:gd name="connsiteX12" fmla="*/ 3689684 w 3689684"/>
                        <a:gd name="connsiteY12" fmla="*/ 1780507 h 1796549"/>
                        <a:gd name="connsiteX0" fmla="*/ 0 w 3689684"/>
                        <a:gd name="connsiteY0" fmla="*/ 2302154 h 2302154"/>
                        <a:gd name="connsiteX1" fmla="*/ 593558 w 3689684"/>
                        <a:gd name="connsiteY1" fmla="*/ 2270070 h 2302154"/>
                        <a:gd name="connsiteX2" fmla="*/ 914400 w 3689684"/>
                        <a:gd name="connsiteY2" fmla="*/ 2125691 h 2302154"/>
                        <a:gd name="connsiteX3" fmla="*/ 1347537 w 3689684"/>
                        <a:gd name="connsiteY3" fmla="*/ 1564217 h 2302154"/>
                        <a:gd name="connsiteX4" fmla="*/ 1604210 w 3689684"/>
                        <a:gd name="connsiteY4" fmla="*/ 986702 h 2302154"/>
                        <a:gd name="connsiteX5" fmla="*/ 1732548 w 3689684"/>
                        <a:gd name="connsiteY5" fmla="*/ 537522 h 2302154"/>
                        <a:gd name="connsiteX6" fmla="*/ 2037348 w 3689684"/>
                        <a:gd name="connsiteY6" fmla="*/ 553565 h 2302154"/>
                        <a:gd name="connsiteX7" fmla="*/ 1989221 w 3689684"/>
                        <a:gd name="connsiteY7" fmla="*/ 8132 h 2302154"/>
                        <a:gd name="connsiteX8" fmla="*/ 2181726 w 3689684"/>
                        <a:gd name="connsiteY8" fmla="*/ 938576 h 2302154"/>
                        <a:gd name="connsiteX9" fmla="*/ 2342147 w 3689684"/>
                        <a:gd name="connsiteY9" fmla="*/ 1564217 h 2302154"/>
                        <a:gd name="connsiteX10" fmla="*/ 2695074 w 3689684"/>
                        <a:gd name="connsiteY10" fmla="*/ 2157776 h 2302154"/>
                        <a:gd name="connsiteX11" fmla="*/ 3031958 w 3689684"/>
                        <a:gd name="connsiteY11" fmla="*/ 2254028 h 2302154"/>
                        <a:gd name="connsiteX12" fmla="*/ 3689684 w 3689684"/>
                        <a:gd name="connsiteY12" fmla="*/ 2286112 h 2302154"/>
                        <a:gd name="connsiteX0" fmla="*/ 0 w 3689684"/>
                        <a:gd name="connsiteY0" fmla="*/ 2315091 h 2315091"/>
                        <a:gd name="connsiteX1" fmla="*/ 593558 w 3689684"/>
                        <a:gd name="connsiteY1" fmla="*/ 2283007 h 2315091"/>
                        <a:gd name="connsiteX2" fmla="*/ 914400 w 3689684"/>
                        <a:gd name="connsiteY2" fmla="*/ 2138628 h 2315091"/>
                        <a:gd name="connsiteX3" fmla="*/ 1347537 w 3689684"/>
                        <a:gd name="connsiteY3" fmla="*/ 1577154 h 2315091"/>
                        <a:gd name="connsiteX4" fmla="*/ 1604210 w 3689684"/>
                        <a:gd name="connsiteY4" fmla="*/ 999639 h 2315091"/>
                        <a:gd name="connsiteX5" fmla="*/ 1732548 w 3689684"/>
                        <a:gd name="connsiteY5" fmla="*/ 550459 h 2315091"/>
                        <a:gd name="connsiteX6" fmla="*/ 1684422 w 3689684"/>
                        <a:gd name="connsiteY6" fmla="*/ 197533 h 2315091"/>
                        <a:gd name="connsiteX7" fmla="*/ 1989221 w 3689684"/>
                        <a:gd name="connsiteY7" fmla="*/ 21069 h 2315091"/>
                        <a:gd name="connsiteX8" fmla="*/ 2181726 w 3689684"/>
                        <a:gd name="connsiteY8" fmla="*/ 951513 h 2315091"/>
                        <a:gd name="connsiteX9" fmla="*/ 2342147 w 3689684"/>
                        <a:gd name="connsiteY9" fmla="*/ 1577154 h 2315091"/>
                        <a:gd name="connsiteX10" fmla="*/ 2695074 w 3689684"/>
                        <a:gd name="connsiteY10" fmla="*/ 2170713 h 2315091"/>
                        <a:gd name="connsiteX11" fmla="*/ 3031958 w 3689684"/>
                        <a:gd name="connsiteY11" fmla="*/ 2266965 h 2315091"/>
                        <a:gd name="connsiteX12" fmla="*/ 3689684 w 3689684"/>
                        <a:gd name="connsiteY12" fmla="*/ 2299049 h 2315091"/>
                        <a:gd name="connsiteX0" fmla="*/ 0 w 3689684"/>
                        <a:gd name="connsiteY0" fmla="*/ 2118180 h 2118180"/>
                        <a:gd name="connsiteX1" fmla="*/ 593558 w 3689684"/>
                        <a:gd name="connsiteY1" fmla="*/ 2086096 h 2118180"/>
                        <a:gd name="connsiteX2" fmla="*/ 914400 w 3689684"/>
                        <a:gd name="connsiteY2" fmla="*/ 1941717 h 2118180"/>
                        <a:gd name="connsiteX3" fmla="*/ 1347537 w 3689684"/>
                        <a:gd name="connsiteY3" fmla="*/ 1380243 h 2118180"/>
                        <a:gd name="connsiteX4" fmla="*/ 1604210 w 3689684"/>
                        <a:gd name="connsiteY4" fmla="*/ 802728 h 2118180"/>
                        <a:gd name="connsiteX5" fmla="*/ 1732548 w 3689684"/>
                        <a:gd name="connsiteY5" fmla="*/ 353548 h 2118180"/>
                        <a:gd name="connsiteX6" fmla="*/ 1684422 w 3689684"/>
                        <a:gd name="connsiteY6" fmla="*/ 622 h 2118180"/>
                        <a:gd name="connsiteX7" fmla="*/ 2181726 w 3689684"/>
                        <a:gd name="connsiteY7" fmla="*/ 273337 h 2118180"/>
                        <a:gd name="connsiteX8" fmla="*/ 2181726 w 3689684"/>
                        <a:gd name="connsiteY8" fmla="*/ 754602 h 2118180"/>
                        <a:gd name="connsiteX9" fmla="*/ 2342147 w 3689684"/>
                        <a:gd name="connsiteY9" fmla="*/ 1380243 h 2118180"/>
                        <a:gd name="connsiteX10" fmla="*/ 2695074 w 3689684"/>
                        <a:gd name="connsiteY10" fmla="*/ 1973802 h 2118180"/>
                        <a:gd name="connsiteX11" fmla="*/ 3031958 w 3689684"/>
                        <a:gd name="connsiteY11" fmla="*/ 2070054 h 2118180"/>
                        <a:gd name="connsiteX12" fmla="*/ 3689684 w 3689684"/>
                        <a:gd name="connsiteY12" fmla="*/ 2102138 h 2118180"/>
                        <a:gd name="connsiteX0" fmla="*/ 0 w 3689684"/>
                        <a:gd name="connsiteY0" fmla="*/ 2118180 h 2118180"/>
                        <a:gd name="connsiteX1" fmla="*/ 593558 w 3689684"/>
                        <a:gd name="connsiteY1" fmla="*/ 2086096 h 2118180"/>
                        <a:gd name="connsiteX2" fmla="*/ 914400 w 3689684"/>
                        <a:gd name="connsiteY2" fmla="*/ 1941717 h 2118180"/>
                        <a:gd name="connsiteX3" fmla="*/ 1347537 w 3689684"/>
                        <a:gd name="connsiteY3" fmla="*/ 1380243 h 2118180"/>
                        <a:gd name="connsiteX4" fmla="*/ 1604210 w 3689684"/>
                        <a:gd name="connsiteY4" fmla="*/ 802728 h 2118180"/>
                        <a:gd name="connsiteX5" fmla="*/ 1732548 w 3689684"/>
                        <a:gd name="connsiteY5" fmla="*/ 353548 h 2118180"/>
                        <a:gd name="connsiteX6" fmla="*/ 1876927 w 3689684"/>
                        <a:gd name="connsiteY6" fmla="*/ 622 h 2118180"/>
                        <a:gd name="connsiteX7" fmla="*/ 2181726 w 3689684"/>
                        <a:gd name="connsiteY7" fmla="*/ 273337 h 2118180"/>
                        <a:gd name="connsiteX8" fmla="*/ 2181726 w 3689684"/>
                        <a:gd name="connsiteY8" fmla="*/ 754602 h 2118180"/>
                        <a:gd name="connsiteX9" fmla="*/ 2342147 w 3689684"/>
                        <a:gd name="connsiteY9" fmla="*/ 1380243 h 2118180"/>
                        <a:gd name="connsiteX10" fmla="*/ 2695074 w 3689684"/>
                        <a:gd name="connsiteY10" fmla="*/ 1973802 h 2118180"/>
                        <a:gd name="connsiteX11" fmla="*/ 3031958 w 3689684"/>
                        <a:gd name="connsiteY11" fmla="*/ 2070054 h 2118180"/>
                        <a:gd name="connsiteX12" fmla="*/ 3689684 w 3689684"/>
                        <a:gd name="connsiteY12" fmla="*/ 2102138 h 2118180"/>
                        <a:gd name="connsiteX0" fmla="*/ 0 w 3689684"/>
                        <a:gd name="connsiteY0" fmla="*/ 2117558 h 2117558"/>
                        <a:gd name="connsiteX1" fmla="*/ 593558 w 3689684"/>
                        <a:gd name="connsiteY1" fmla="*/ 2085474 h 2117558"/>
                        <a:gd name="connsiteX2" fmla="*/ 914400 w 3689684"/>
                        <a:gd name="connsiteY2" fmla="*/ 1941095 h 2117558"/>
                        <a:gd name="connsiteX3" fmla="*/ 1347537 w 3689684"/>
                        <a:gd name="connsiteY3" fmla="*/ 1379621 h 2117558"/>
                        <a:gd name="connsiteX4" fmla="*/ 1604210 w 3689684"/>
                        <a:gd name="connsiteY4" fmla="*/ 802106 h 2117558"/>
                        <a:gd name="connsiteX5" fmla="*/ 1732548 w 3689684"/>
                        <a:gd name="connsiteY5" fmla="*/ 352926 h 2117558"/>
                        <a:gd name="connsiteX6" fmla="*/ 1876927 w 3689684"/>
                        <a:gd name="connsiteY6" fmla="*/ 0 h 2117558"/>
                        <a:gd name="connsiteX7" fmla="*/ 2101516 w 3689684"/>
                        <a:gd name="connsiteY7" fmla="*/ 352926 h 2117558"/>
                        <a:gd name="connsiteX8" fmla="*/ 2181726 w 3689684"/>
                        <a:gd name="connsiteY8" fmla="*/ 753980 h 2117558"/>
                        <a:gd name="connsiteX9" fmla="*/ 2342147 w 3689684"/>
                        <a:gd name="connsiteY9" fmla="*/ 1379621 h 2117558"/>
                        <a:gd name="connsiteX10" fmla="*/ 2695074 w 3689684"/>
                        <a:gd name="connsiteY10" fmla="*/ 1973180 h 2117558"/>
                        <a:gd name="connsiteX11" fmla="*/ 3031958 w 3689684"/>
                        <a:gd name="connsiteY11" fmla="*/ 2069432 h 2117558"/>
                        <a:gd name="connsiteX12" fmla="*/ 3689684 w 3689684"/>
                        <a:gd name="connsiteY12" fmla="*/ 2101516 h 2117558"/>
                        <a:gd name="connsiteX0" fmla="*/ 0 w 3689684"/>
                        <a:gd name="connsiteY0" fmla="*/ 2117558 h 2117558"/>
                        <a:gd name="connsiteX1" fmla="*/ 593558 w 3689684"/>
                        <a:gd name="connsiteY1" fmla="*/ 2085474 h 2117558"/>
                        <a:gd name="connsiteX2" fmla="*/ 914400 w 3689684"/>
                        <a:gd name="connsiteY2" fmla="*/ 1941095 h 2117558"/>
                        <a:gd name="connsiteX3" fmla="*/ 1347537 w 3689684"/>
                        <a:gd name="connsiteY3" fmla="*/ 1379621 h 2117558"/>
                        <a:gd name="connsiteX4" fmla="*/ 1604210 w 3689684"/>
                        <a:gd name="connsiteY4" fmla="*/ 802106 h 2117558"/>
                        <a:gd name="connsiteX5" fmla="*/ 1732548 w 3689684"/>
                        <a:gd name="connsiteY5" fmla="*/ 352926 h 2117558"/>
                        <a:gd name="connsiteX6" fmla="*/ 1876927 w 3689684"/>
                        <a:gd name="connsiteY6" fmla="*/ 0 h 2117558"/>
                        <a:gd name="connsiteX7" fmla="*/ 2101516 w 3689684"/>
                        <a:gd name="connsiteY7" fmla="*/ 352926 h 2117558"/>
                        <a:gd name="connsiteX8" fmla="*/ 2181726 w 3689684"/>
                        <a:gd name="connsiteY8" fmla="*/ 753980 h 2117558"/>
                        <a:gd name="connsiteX9" fmla="*/ 2342147 w 3689684"/>
                        <a:gd name="connsiteY9" fmla="*/ 1379621 h 2117558"/>
                        <a:gd name="connsiteX10" fmla="*/ 2695074 w 3689684"/>
                        <a:gd name="connsiteY10" fmla="*/ 1973180 h 2117558"/>
                        <a:gd name="connsiteX11" fmla="*/ 3031958 w 3689684"/>
                        <a:gd name="connsiteY11" fmla="*/ 2069432 h 2117558"/>
                        <a:gd name="connsiteX12" fmla="*/ 3689684 w 3689684"/>
                        <a:gd name="connsiteY12" fmla="*/ 2101516 h 2117558"/>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101516 w 3689684"/>
                        <a:gd name="connsiteY7" fmla="*/ 192505 h 1957137"/>
                        <a:gd name="connsiteX8" fmla="*/ 2181726 w 3689684"/>
                        <a:gd name="connsiteY8" fmla="*/ 593559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845032 h 1845032"/>
                        <a:gd name="connsiteX1" fmla="*/ 593558 w 3689684"/>
                        <a:gd name="connsiteY1" fmla="*/ 1812948 h 1845032"/>
                        <a:gd name="connsiteX2" fmla="*/ 914400 w 3689684"/>
                        <a:gd name="connsiteY2" fmla="*/ 1668569 h 1845032"/>
                        <a:gd name="connsiteX3" fmla="*/ 1347537 w 3689684"/>
                        <a:gd name="connsiteY3" fmla="*/ 1107095 h 1845032"/>
                        <a:gd name="connsiteX4" fmla="*/ 1604210 w 3689684"/>
                        <a:gd name="connsiteY4" fmla="*/ 529580 h 1845032"/>
                        <a:gd name="connsiteX5" fmla="*/ 1732548 w 3689684"/>
                        <a:gd name="connsiteY5" fmla="*/ 80400 h 1845032"/>
                        <a:gd name="connsiteX6" fmla="*/ 1909011 w 3689684"/>
                        <a:gd name="connsiteY6" fmla="*/ 190 h 1845032"/>
                        <a:gd name="connsiteX7" fmla="*/ 2101516 w 3689684"/>
                        <a:gd name="connsiteY7" fmla="*/ 80400 h 1845032"/>
                        <a:gd name="connsiteX8" fmla="*/ 2181726 w 3689684"/>
                        <a:gd name="connsiteY8" fmla="*/ 481454 h 1845032"/>
                        <a:gd name="connsiteX9" fmla="*/ 2342147 w 3689684"/>
                        <a:gd name="connsiteY9" fmla="*/ 1107095 h 1845032"/>
                        <a:gd name="connsiteX10" fmla="*/ 2695074 w 3689684"/>
                        <a:gd name="connsiteY10" fmla="*/ 1700654 h 1845032"/>
                        <a:gd name="connsiteX11" fmla="*/ 3031958 w 3689684"/>
                        <a:gd name="connsiteY11" fmla="*/ 1796906 h 1845032"/>
                        <a:gd name="connsiteX12" fmla="*/ 3689684 w 3689684"/>
                        <a:gd name="connsiteY12" fmla="*/ 1828990 h 1845032"/>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181726 w 3689684"/>
                        <a:gd name="connsiteY8" fmla="*/ 593559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29853 w 3689684"/>
                        <a:gd name="connsiteY8" fmla="*/ 657728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876926 h 1876926"/>
                        <a:gd name="connsiteX1" fmla="*/ 593558 w 3689684"/>
                        <a:gd name="connsiteY1" fmla="*/ 1844842 h 1876926"/>
                        <a:gd name="connsiteX2" fmla="*/ 914400 w 3689684"/>
                        <a:gd name="connsiteY2" fmla="*/ 1700463 h 1876926"/>
                        <a:gd name="connsiteX3" fmla="*/ 1347537 w 3689684"/>
                        <a:gd name="connsiteY3" fmla="*/ 1138989 h 1876926"/>
                        <a:gd name="connsiteX4" fmla="*/ 1604210 w 3689684"/>
                        <a:gd name="connsiteY4" fmla="*/ 561474 h 1876926"/>
                        <a:gd name="connsiteX5" fmla="*/ 1732548 w 3689684"/>
                        <a:gd name="connsiteY5" fmla="*/ 112294 h 1876926"/>
                        <a:gd name="connsiteX6" fmla="*/ 1892969 w 3689684"/>
                        <a:gd name="connsiteY6" fmla="*/ 0 h 1876926"/>
                        <a:gd name="connsiteX7" fmla="*/ 2101516 w 3689684"/>
                        <a:gd name="connsiteY7" fmla="*/ 112294 h 1876926"/>
                        <a:gd name="connsiteX8" fmla="*/ 2213811 w 3689684"/>
                        <a:gd name="connsiteY8" fmla="*/ 497306 h 1876926"/>
                        <a:gd name="connsiteX9" fmla="*/ 2342147 w 3689684"/>
                        <a:gd name="connsiteY9" fmla="*/ 1138989 h 1876926"/>
                        <a:gd name="connsiteX10" fmla="*/ 2695074 w 3689684"/>
                        <a:gd name="connsiteY10" fmla="*/ 1732548 h 1876926"/>
                        <a:gd name="connsiteX11" fmla="*/ 3144252 w 3689684"/>
                        <a:gd name="connsiteY11" fmla="*/ 1860884 h 1876926"/>
                        <a:gd name="connsiteX12" fmla="*/ 3689684 w 3689684"/>
                        <a:gd name="connsiteY12" fmla="*/ 1860884 h 1876926"/>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069432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957425 h 1957425"/>
                        <a:gd name="connsiteX1" fmla="*/ 593558 w 3689684"/>
                        <a:gd name="connsiteY1" fmla="*/ 1925341 h 1957425"/>
                        <a:gd name="connsiteX2" fmla="*/ 914400 w 3689684"/>
                        <a:gd name="connsiteY2" fmla="*/ 1780962 h 1957425"/>
                        <a:gd name="connsiteX3" fmla="*/ 1347537 w 3689684"/>
                        <a:gd name="connsiteY3" fmla="*/ 1219488 h 1957425"/>
                        <a:gd name="connsiteX4" fmla="*/ 1604210 w 3689684"/>
                        <a:gd name="connsiteY4" fmla="*/ 641973 h 1957425"/>
                        <a:gd name="connsiteX5" fmla="*/ 1732548 w 3689684"/>
                        <a:gd name="connsiteY5" fmla="*/ 192793 h 1957425"/>
                        <a:gd name="connsiteX6" fmla="*/ 1909011 w 3689684"/>
                        <a:gd name="connsiteY6" fmla="*/ 288 h 1957425"/>
                        <a:gd name="connsiteX7" fmla="*/ 2117558 w 3689684"/>
                        <a:gd name="connsiteY7" fmla="*/ 160709 h 1957425"/>
                        <a:gd name="connsiteX8" fmla="*/ 2213811 w 3689684"/>
                        <a:gd name="connsiteY8" fmla="*/ 577805 h 1957425"/>
                        <a:gd name="connsiteX9" fmla="*/ 2342147 w 3689684"/>
                        <a:gd name="connsiteY9" fmla="*/ 1219488 h 1957425"/>
                        <a:gd name="connsiteX10" fmla="*/ 2695074 w 3689684"/>
                        <a:gd name="connsiteY10" fmla="*/ 1813047 h 1957425"/>
                        <a:gd name="connsiteX11" fmla="*/ 3144252 w 3689684"/>
                        <a:gd name="connsiteY11" fmla="*/ 1941383 h 1957425"/>
                        <a:gd name="connsiteX12" fmla="*/ 3689684 w 3689684"/>
                        <a:gd name="connsiteY12" fmla="*/ 1941383 h 1957425"/>
                        <a:gd name="connsiteX0" fmla="*/ 0 w 3689684"/>
                        <a:gd name="connsiteY0" fmla="*/ 1957486 h 1957486"/>
                        <a:gd name="connsiteX1" fmla="*/ 593558 w 3689684"/>
                        <a:gd name="connsiteY1" fmla="*/ 1925402 h 1957486"/>
                        <a:gd name="connsiteX2" fmla="*/ 914400 w 3689684"/>
                        <a:gd name="connsiteY2" fmla="*/ 1781023 h 1957486"/>
                        <a:gd name="connsiteX3" fmla="*/ 1347537 w 3689684"/>
                        <a:gd name="connsiteY3" fmla="*/ 1219549 h 1957486"/>
                        <a:gd name="connsiteX4" fmla="*/ 1604210 w 3689684"/>
                        <a:gd name="connsiteY4" fmla="*/ 642034 h 1957486"/>
                        <a:gd name="connsiteX5" fmla="*/ 1732548 w 3689684"/>
                        <a:gd name="connsiteY5" fmla="*/ 192854 h 1957486"/>
                        <a:gd name="connsiteX6" fmla="*/ 1909011 w 3689684"/>
                        <a:gd name="connsiteY6" fmla="*/ 349 h 1957486"/>
                        <a:gd name="connsiteX7" fmla="*/ 2117558 w 3689684"/>
                        <a:gd name="connsiteY7" fmla="*/ 160770 h 1957486"/>
                        <a:gd name="connsiteX8" fmla="*/ 2213811 w 3689684"/>
                        <a:gd name="connsiteY8" fmla="*/ 658077 h 1957486"/>
                        <a:gd name="connsiteX9" fmla="*/ 2342147 w 3689684"/>
                        <a:gd name="connsiteY9" fmla="*/ 1219549 h 1957486"/>
                        <a:gd name="connsiteX10" fmla="*/ 2695074 w 3689684"/>
                        <a:gd name="connsiteY10" fmla="*/ 1813108 h 1957486"/>
                        <a:gd name="connsiteX11" fmla="*/ 3144252 w 3689684"/>
                        <a:gd name="connsiteY11" fmla="*/ 1941444 h 1957486"/>
                        <a:gd name="connsiteX12" fmla="*/ 3689684 w 3689684"/>
                        <a:gd name="connsiteY12" fmla="*/ 1941444 h 1957486"/>
                        <a:gd name="connsiteX0" fmla="*/ 0 w 3689684"/>
                        <a:gd name="connsiteY0" fmla="*/ 1957501 h 1957501"/>
                        <a:gd name="connsiteX1" fmla="*/ 593558 w 3689684"/>
                        <a:gd name="connsiteY1" fmla="*/ 1925417 h 1957501"/>
                        <a:gd name="connsiteX2" fmla="*/ 914400 w 3689684"/>
                        <a:gd name="connsiteY2" fmla="*/ 1781038 h 1957501"/>
                        <a:gd name="connsiteX3" fmla="*/ 1347537 w 3689684"/>
                        <a:gd name="connsiteY3" fmla="*/ 1219564 h 1957501"/>
                        <a:gd name="connsiteX4" fmla="*/ 1604210 w 3689684"/>
                        <a:gd name="connsiteY4" fmla="*/ 642049 h 1957501"/>
                        <a:gd name="connsiteX5" fmla="*/ 1732548 w 3689684"/>
                        <a:gd name="connsiteY5" fmla="*/ 192869 h 1957501"/>
                        <a:gd name="connsiteX6" fmla="*/ 1909011 w 3689684"/>
                        <a:gd name="connsiteY6" fmla="*/ 364 h 1957501"/>
                        <a:gd name="connsiteX7" fmla="*/ 2117558 w 3689684"/>
                        <a:gd name="connsiteY7" fmla="*/ 160785 h 1957501"/>
                        <a:gd name="connsiteX8" fmla="*/ 2197769 w 3689684"/>
                        <a:gd name="connsiteY8" fmla="*/ 674134 h 1957501"/>
                        <a:gd name="connsiteX9" fmla="*/ 2342147 w 3689684"/>
                        <a:gd name="connsiteY9" fmla="*/ 1219564 h 1957501"/>
                        <a:gd name="connsiteX10" fmla="*/ 2695074 w 3689684"/>
                        <a:gd name="connsiteY10" fmla="*/ 1813123 h 1957501"/>
                        <a:gd name="connsiteX11" fmla="*/ 3144252 w 3689684"/>
                        <a:gd name="connsiteY11" fmla="*/ 1941459 h 1957501"/>
                        <a:gd name="connsiteX12" fmla="*/ 3689684 w 3689684"/>
                        <a:gd name="connsiteY12" fmla="*/ 1941459 h 1957501"/>
                        <a:gd name="connsiteX0" fmla="*/ 0 w 3689684"/>
                        <a:gd name="connsiteY0" fmla="*/ 1957501 h 1957501"/>
                        <a:gd name="connsiteX1" fmla="*/ 593558 w 3689684"/>
                        <a:gd name="connsiteY1" fmla="*/ 1925417 h 1957501"/>
                        <a:gd name="connsiteX2" fmla="*/ 914400 w 3689684"/>
                        <a:gd name="connsiteY2" fmla="*/ 1781038 h 1957501"/>
                        <a:gd name="connsiteX3" fmla="*/ 1347537 w 3689684"/>
                        <a:gd name="connsiteY3" fmla="*/ 1219564 h 1957501"/>
                        <a:gd name="connsiteX4" fmla="*/ 1604210 w 3689684"/>
                        <a:gd name="connsiteY4" fmla="*/ 642049 h 1957501"/>
                        <a:gd name="connsiteX5" fmla="*/ 1732548 w 3689684"/>
                        <a:gd name="connsiteY5" fmla="*/ 192869 h 1957501"/>
                        <a:gd name="connsiteX6" fmla="*/ 1909011 w 3689684"/>
                        <a:gd name="connsiteY6" fmla="*/ 364 h 1957501"/>
                        <a:gd name="connsiteX7" fmla="*/ 2117558 w 3689684"/>
                        <a:gd name="connsiteY7" fmla="*/ 160785 h 1957501"/>
                        <a:gd name="connsiteX8" fmla="*/ 2197769 w 3689684"/>
                        <a:gd name="connsiteY8" fmla="*/ 674134 h 1957501"/>
                        <a:gd name="connsiteX9" fmla="*/ 2422357 w 3689684"/>
                        <a:gd name="connsiteY9" fmla="*/ 1219564 h 1957501"/>
                        <a:gd name="connsiteX10" fmla="*/ 2695074 w 3689684"/>
                        <a:gd name="connsiteY10" fmla="*/ 1813123 h 1957501"/>
                        <a:gd name="connsiteX11" fmla="*/ 3144252 w 3689684"/>
                        <a:gd name="connsiteY11" fmla="*/ 1941459 h 1957501"/>
                        <a:gd name="connsiteX12" fmla="*/ 3689684 w 3689684"/>
                        <a:gd name="connsiteY12" fmla="*/ 1941459 h 1957501"/>
                        <a:gd name="connsiteX0" fmla="*/ 0 w 3689684"/>
                        <a:gd name="connsiteY0" fmla="*/ 1957460 h 1957460"/>
                        <a:gd name="connsiteX1" fmla="*/ 593558 w 3689684"/>
                        <a:gd name="connsiteY1" fmla="*/ 1925376 h 1957460"/>
                        <a:gd name="connsiteX2" fmla="*/ 914400 w 3689684"/>
                        <a:gd name="connsiteY2" fmla="*/ 1780997 h 1957460"/>
                        <a:gd name="connsiteX3" fmla="*/ 1347537 w 3689684"/>
                        <a:gd name="connsiteY3" fmla="*/ 1219523 h 1957460"/>
                        <a:gd name="connsiteX4" fmla="*/ 1604210 w 3689684"/>
                        <a:gd name="connsiteY4" fmla="*/ 642008 h 1957460"/>
                        <a:gd name="connsiteX5" fmla="*/ 1732548 w 3689684"/>
                        <a:gd name="connsiteY5" fmla="*/ 192828 h 1957460"/>
                        <a:gd name="connsiteX6" fmla="*/ 1909011 w 3689684"/>
                        <a:gd name="connsiteY6" fmla="*/ 323 h 1957460"/>
                        <a:gd name="connsiteX7" fmla="*/ 2117558 w 3689684"/>
                        <a:gd name="connsiteY7" fmla="*/ 160744 h 1957460"/>
                        <a:gd name="connsiteX8" fmla="*/ 2277980 w 3689684"/>
                        <a:gd name="connsiteY8" fmla="*/ 625966 h 1957460"/>
                        <a:gd name="connsiteX9" fmla="*/ 2422357 w 3689684"/>
                        <a:gd name="connsiteY9" fmla="*/ 1219523 h 1957460"/>
                        <a:gd name="connsiteX10" fmla="*/ 2695074 w 3689684"/>
                        <a:gd name="connsiteY10" fmla="*/ 1813082 h 1957460"/>
                        <a:gd name="connsiteX11" fmla="*/ 3144252 w 3689684"/>
                        <a:gd name="connsiteY11" fmla="*/ 1941418 h 1957460"/>
                        <a:gd name="connsiteX12" fmla="*/ 3689684 w 3689684"/>
                        <a:gd name="connsiteY12" fmla="*/ 1941418 h 1957460"/>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641773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588168 w 3689684"/>
                        <a:gd name="connsiteY4" fmla="*/ 641773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283369 w 3689684"/>
                        <a:gd name="connsiteY3" fmla="*/ 1187203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283369 w 3689684"/>
                        <a:gd name="connsiteY3" fmla="*/ 1187203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15453 w 3689684"/>
                        <a:gd name="connsiteY3" fmla="*/ 1219288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63580 w 3689684"/>
                        <a:gd name="connsiteY3" fmla="*/ 1267415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63580 w 3689684"/>
                        <a:gd name="connsiteY3" fmla="*/ 1267415 h 1957225"/>
                        <a:gd name="connsiteX4" fmla="*/ 1604210 w 3689684"/>
                        <a:gd name="connsiteY4" fmla="*/ 609690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15453 w 3689684"/>
                        <a:gd name="connsiteY3" fmla="*/ 1267415 h 1957225"/>
                        <a:gd name="connsiteX4" fmla="*/ 1604210 w 3689684"/>
                        <a:gd name="connsiteY4" fmla="*/ 609690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561347"/>
                        <a:gd name="connsiteY0" fmla="*/ 1973267 h 1973267"/>
                        <a:gd name="connsiteX1" fmla="*/ 465221 w 3561347"/>
                        <a:gd name="connsiteY1" fmla="*/ 1925141 h 1973267"/>
                        <a:gd name="connsiteX2" fmla="*/ 786063 w 3561347"/>
                        <a:gd name="connsiteY2" fmla="*/ 1780762 h 1973267"/>
                        <a:gd name="connsiteX3" fmla="*/ 1187116 w 3561347"/>
                        <a:gd name="connsiteY3" fmla="*/ 1267415 h 1973267"/>
                        <a:gd name="connsiteX4" fmla="*/ 1475873 w 3561347"/>
                        <a:gd name="connsiteY4" fmla="*/ 609690 h 1973267"/>
                        <a:gd name="connsiteX5" fmla="*/ 1620253 w 3561347"/>
                        <a:gd name="connsiteY5" fmla="*/ 176550 h 1973267"/>
                        <a:gd name="connsiteX6" fmla="*/ 1780674 w 3561347"/>
                        <a:gd name="connsiteY6" fmla="*/ 88 h 1973267"/>
                        <a:gd name="connsiteX7" fmla="*/ 1989221 w 3561347"/>
                        <a:gd name="connsiteY7" fmla="*/ 160509 h 1973267"/>
                        <a:gd name="connsiteX8" fmla="*/ 2149643 w 3561347"/>
                        <a:gd name="connsiteY8" fmla="*/ 625731 h 1973267"/>
                        <a:gd name="connsiteX9" fmla="*/ 2294020 w 3561347"/>
                        <a:gd name="connsiteY9" fmla="*/ 1219288 h 1973267"/>
                        <a:gd name="connsiteX10" fmla="*/ 2566737 w 3561347"/>
                        <a:gd name="connsiteY10" fmla="*/ 1812847 h 1973267"/>
                        <a:gd name="connsiteX11" fmla="*/ 3015915 w 3561347"/>
                        <a:gd name="connsiteY11" fmla="*/ 1941183 h 1973267"/>
                        <a:gd name="connsiteX12" fmla="*/ 3561347 w 3561347"/>
                        <a:gd name="connsiteY12" fmla="*/ 1941183 h 1973267"/>
                        <a:gd name="connsiteX0" fmla="*/ 0 w 3609473"/>
                        <a:gd name="connsiteY0" fmla="*/ 1973267 h 1973267"/>
                        <a:gd name="connsiteX1" fmla="*/ 513347 w 3609473"/>
                        <a:gd name="connsiteY1" fmla="*/ 1925141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2014208"/>
                        <a:gd name="connsiteX1" fmla="*/ 641684 w 3609473"/>
                        <a:gd name="connsiteY1" fmla="*/ 2005352 h 2014208"/>
                        <a:gd name="connsiteX2" fmla="*/ 834189 w 3609473"/>
                        <a:gd name="connsiteY2" fmla="*/ 1780762 h 2014208"/>
                        <a:gd name="connsiteX3" fmla="*/ 1235242 w 3609473"/>
                        <a:gd name="connsiteY3" fmla="*/ 1267415 h 2014208"/>
                        <a:gd name="connsiteX4" fmla="*/ 1523999 w 3609473"/>
                        <a:gd name="connsiteY4" fmla="*/ 609690 h 2014208"/>
                        <a:gd name="connsiteX5" fmla="*/ 1668379 w 3609473"/>
                        <a:gd name="connsiteY5" fmla="*/ 176550 h 2014208"/>
                        <a:gd name="connsiteX6" fmla="*/ 1828800 w 3609473"/>
                        <a:gd name="connsiteY6" fmla="*/ 88 h 2014208"/>
                        <a:gd name="connsiteX7" fmla="*/ 2037347 w 3609473"/>
                        <a:gd name="connsiteY7" fmla="*/ 160509 h 2014208"/>
                        <a:gd name="connsiteX8" fmla="*/ 2197769 w 3609473"/>
                        <a:gd name="connsiteY8" fmla="*/ 625731 h 2014208"/>
                        <a:gd name="connsiteX9" fmla="*/ 2342146 w 3609473"/>
                        <a:gd name="connsiteY9" fmla="*/ 1219288 h 2014208"/>
                        <a:gd name="connsiteX10" fmla="*/ 2614863 w 3609473"/>
                        <a:gd name="connsiteY10" fmla="*/ 1812847 h 2014208"/>
                        <a:gd name="connsiteX11" fmla="*/ 3064041 w 3609473"/>
                        <a:gd name="connsiteY11" fmla="*/ 1941183 h 2014208"/>
                        <a:gd name="connsiteX12" fmla="*/ 3609473 w 3609473"/>
                        <a:gd name="connsiteY12" fmla="*/ 1941183 h 2014208"/>
                        <a:gd name="connsiteX0" fmla="*/ 0 w 3609473"/>
                        <a:gd name="connsiteY0" fmla="*/ 1973267 h 1973267"/>
                        <a:gd name="connsiteX1" fmla="*/ 577516 w 3609473"/>
                        <a:gd name="connsiteY1" fmla="*/ 1909099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625642 w 3609473"/>
                        <a:gd name="connsiteY1" fmla="*/ 1909099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339"/>
                        <a:gd name="connsiteX1" fmla="*/ 577516 w 3609473"/>
                        <a:gd name="connsiteY1" fmla="*/ 1941183 h 1973339"/>
                        <a:gd name="connsiteX2" fmla="*/ 946484 w 3609473"/>
                        <a:gd name="connsiteY2" fmla="*/ 1732636 h 1973339"/>
                        <a:gd name="connsiteX3" fmla="*/ 1235242 w 3609473"/>
                        <a:gd name="connsiteY3" fmla="*/ 1267415 h 1973339"/>
                        <a:gd name="connsiteX4" fmla="*/ 1523999 w 3609473"/>
                        <a:gd name="connsiteY4" fmla="*/ 609690 h 1973339"/>
                        <a:gd name="connsiteX5" fmla="*/ 1668379 w 3609473"/>
                        <a:gd name="connsiteY5" fmla="*/ 176550 h 1973339"/>
                        <a:gd name="connsiteX6" fmla="*/ 1828800 w 3609473"/>
                        <a:gd name="connsiteY6" fmla="*/ 88 h 1973339"/>
                        <a:gd name="connsiteX7" fmla="*/ 2037347 w 3609473"/>
                        <a:gd name="connsiteY7" fmla="*/ 160509 h 1973339"/>
                        <a:gd name="connsiteX8" fmla="*/ 2197769 w 3609473"/>
                        <a:gd name="connsiteY8" fmla="*/ 625731 h 1973339"/>
                        <a:gd name="connsiteX9" fmla="*/ 2342146 w 3609473"/>
                        <a:gd name="connsiteY9" fmla="*/ 1219288 h 1973339"/>
                        <a:gd name="connsiteX10" fmla="*/ 2614863 w 3609473"/>
                        <a:gd name="connsiteY10" fmla="*/ 1812847 h 1973339"/>
                        <a:gd name="connsiteX11" fmla="*/ 3064041 w 3609473"/>
                        <a:gd name="connsiteY11" fmla="*/ 1941183 h 1973339"/>
                        <a:gd name="connsiteX12" fmla="*/ 3609473 w 3609473"/>
                        <a:gd name="connsiteY12" fmla="*/ 1941183 h 1973339"/>
                        <a:gd name="connsiteX0" fmla="*/ 0 w 3609473"/>
                        <a:gd name="connsiteY0" fmla="*/ 1973267 h 1973267"/>
                        <a:gd name="connsiteX1" fmla="*/ 577516 w 3609473"/>
                        <a:gd name="connsiteY1" fmla="*/ 1941183 h 1973267"/>
                        <a:gd name="connsiteX2" fmla="*/ 1026695 w 3609473"/>
                        <a:gd name="connsiteY2" fmla="*/ 1748678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26695 w 3609473"/>
                        <a:gd name="connsiteY2" fmla="*/ 1748678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283368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491915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47537 w 3609473"/>
                        <a:gd name="connsiteY3" fmla="*/ 1187205 h 1973267"/>
                        <a:gd name="connsiteX4" fmla="*/ 1491915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89309 h 1989309"/>
                        <a:gd name="connsiteX1" fmla="*/ 577516 w 3609473"/>
                        <a:gd name="connsiteY1" fmla="*/ 1941183 h 1989309"/>
                        <a:gd name="connsiteX2" fmla="*/ 1042737 w 3609473"/>
                        <a:gd name="connsiteY2" fmla="*/ 1796804 h 1989309"/>
                        <a:gd name="connsiteX3" fmla="*/ 1347537 w 3609473"/>
                        <a:gd name="connsiteY3" fmla="*/ 1187205 h 1989309"/>
                        <a:gd name="connsiteX4" fmla="*/ 1491915 w 3609473"/>
                        <a:gd name="connsiteY4" fmla="*/ 609690 h 1989309"/>
                        <a:gd name="connsiteX5" fmla="*/ 1620253 w 3609473"/>
                        <a:gd name="connsiteY5" fmla="*/ 176550 h 1989309"/>
                        <a:gd name="connsiteX6" fmla="*/ 1828800 w 3609473"/>
                        <a:gd name="connsiteY6" fmla="*/ 88 h 1989309"/>
                        <a:gd name="connsiteX7" fmla="*/ 2037347 w 3609473"/>
                        <a:gd name="connsiteY7" fmla="*/ 160509 h 1989309"/>
                        <a:gd name="connsiteX8" fmla="*/ 2197769 w 3609473"/>
                        <a:gd name="connsiteY8" fmla="*/ 625731 h 1989309"/>
                        <a:gd name="connsiteX9" fmla="*/ 2342146 w 3609473"/>
                        <a:gd name="connsiteY9" fmla="*/ 1219288 h 1989309"/>
                        <a:gd name="connsiteX10" fmla="*/ 2614863 w 3609473"/>
                        <a:gd name="connsiteY10" fmla="*/ 1812847 h 1989309"/>
                        <a:gd name="connsiteX11" fmla="*/ 3064041 w 3609473"/>
                        <a:gd name="connsiteY11" fmla="*/ 1941183 h 1989309"/>
                        <a:gd name="connsiteX12" fmla="*/ 3609473 w 3609473"/>
                        <a:gd name="connsiteY12" fmla="*/ 1941183 h 1989309"/>
                        <a:gd name="connsiteX0" fmla="*/ 0 w 3593431"/>
                        <a:gd name="connsiteY0" fmla="*/ 1957224 h 1958791"/>
                        <a:gd name="connsiteX1" fmla="*/ 561474 w 3593431"/>
                        <a:gd name="connsiteY1" fmla="*/ 1941183 h 1958791"/>
                        <a:gd name="connsiteX2" fmla="*/ 1026695 w 3593431"/>
                        <a:gd name="connsiteY2" fmla="*/ 1796804 h 1958791"/>
                        <a:gd name="connsiteX3" fmla="*/ 1331495 w 3593431"/>
                        <a:gd name="connsiteY3" fmla="*/ 1187205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315453 w 3593431"/>
                        <a:gd name="connsiteY3" fmla="*/ 1219289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283369 w 3593431"/>
                        <a:gd name="connsiteY3" fmla="*/ 1219289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347537 w 3593431"/>
                        <a:gd name="connsiteY3" fmla="*/ 1251374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47537 w 3593431"/>
                        <a:gd name="connsiteY3" fmla="*/ 1251374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15453 w 3593431"/>
                        <a:gd name="connsiteY3" fmla="*/ 1235332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15453 w 3593431"/>
                        <a:gd name="connsiteY3" fmla="*/ 1235332 h 1958791"/>
                        <a:gd name="connsiteX4" fmla="*/ 1427746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697 h 1959264"/>
                        <a:gd name="connsiteX1" fmla="*/ 561474 w 3593431"/>
                        <a:gd name="connsiteY1" fmla="*/ 1941656 h 1959264"/>
                        <a:gd name="connsiteX2" fmla="*/ 994610 w 3593431"/>
                        <a:gd name="connsiteY2" fmla="*/ 1797277 h 1959264"/>
                        <a:gd name="connsiteX3" fmla="*/ 1315453 w 3593431"/>
                        <a:gd name="connsiteY3" fmla="*/ 1235805 h 1959264"/>
                        <a:gd name="connsiteX4" fmla="*/ 1427746 w 3593431"/>
                        <a:gd name="connsiteY4" fmla="*/ 610163 h 1959264"/>
                        <a:gd name="connsiteX5" fmla="*/ 1636295 w 3593431"/>
                        <a:gd name="connsiteY5" fmla="*/ 128896 h 1959264"/>
                        <a:gd name="connsiteX6" fmla="*/ 1812758 w 3593431"/>
                        <a:gd name="connsiteY6" fmla="*/ 561 h 1959264"/>
                        <a:gd name="connsiteX7" fmla="*/ 2021305 w 3593431"/>
                        <a:gd name="connsiteY7" fmla="*/ 160982 h 1959264"/>
                        <a:gd name="connsiteX8" fmla="*/ 2181727 w 3593431"/>
                        <a:gd name="connsiteY8" fmla="*/ 626204 h 1959264"/>
                        <a:gd name="connsiteX9" fmla="*/ 2326104 w 3593431"/>
                        <a:gd name="connsiteY9" fmla="*/ 1219761 h 1959264"/>
                        <a:gd name="connsiteX10" fmla="*/ 2598821 w 3593431"/>
                        <a:gd name="connsiteY10" fmla="*/ 1813320 h 1959264"/>
                        <a:gd name="connsiteX11" fmla="*/ 3047999 w 3593431"/>
                        <a:gd name="connsiteY11" fmla="*/ 1941656 h 1959264"/>
                        <a:gd name="connsiteX12" fmla="*/ 3593431 w 3593431"/>
                        <a:gd name="connsiteY12" fmla="*/ 1941656 h 1959264"/>
                        <a:gd name="connsiteX0" fmla="*/ 0 w 3593431"/>
                        <a:gd name="connsiteY0" fmla="*/ 1957697 h 1959264"/>
                        <a:gd name="connsiteX1" fmla="*/ 561474 w 3593431"/>
                        <a:gd name="connsiteY1" fmla="*/ 1941656 h 1959264"/>
                        <a:gd name="connsiteX2" fmla="*/ 994610 w 3593431"/>
                        <a:gd name="connsiteY2" fmla="*/ 1797277 h 1959264"/>
                        <a:gd name="connsiteX3" fmla="*/ 1267326 w 3593431"/>
                        <a:gd name="connsiteY3" fmla="*/ 1235805 h 1959264"/>
                        <a:gd name="connsiteX4" fmla="*/ 1427746 w 3593431"/>
                        <a:gd name="connsiteY4" fmla="*/ 610163 h 1959264"/>
                        <a:gd name="connsiteX5" fmla="*/ 1636295 w 3593431"/>
                        <a:gd name="connsiteY5" fmla="*/ 128896 h 1959264"/>
                        <a:gd name="connsiteX6" fmla="*/ 1812758 w 3593431"/>
                        <a:gd name="connsiteY6" fmla="*/ 561 h 1959264"/>
                        <a:gd name="connsiteX7" fmla="*/ 2021305 w 3593431"/>
                        <a:gd name="connsiteY7" fmla="*/ 160982 h 1959264"/>
                        <a:gd name="connsiteX8" fmla="*/ 2181727 w 3593431"/>
                        <a:gd name="connsiteY8" fmla="*/ 626204 h 1959264"/>
                        <a:gd name="connsiteX9" fmla="*/ 2326104 w 3593431"/>
                        <a:gd name="connsiteY9" fmla="*/ 1219761 h 1959264"/>
                        <a:gd name="connsiteX10" fmla="*/ 2598821 w 3593431"/>
                        <a:gd name="connsiteY10" fmla="*/ 1813320 h 1959264"/>
                        <a:gd name="connsiteX11" fmla="*/ 3047999 w 3593431"/>
                        <a:gd name="connsiteY11" fmla="*/ 1941656 h 1959264"/>
                        <a:gd name="connsiteX12" fmla="*/ 3593431 w 3593431"/>
                        <a:gd name="connsiteY12" fmla="*/ 1941656 h 1959264"/>
                        <a:gd name="connsiteX0" fmla="*/ 0 w 3593431"/>
                        <a:gd name="connsiteY0" fmla="*/ 1957736 h 1959303"/>
                        <a:gd name="connsiteX1" fmla="*/ 561474 w 3593431"/>
                        <a:gd name="connsiteY1" fmla="*/ 1941695 h 1959303"/>
                        <a:gd name="connsiteX2" fmla="*/ 994610 w 3593431"/>
                        <a:gd name="connsiteY2" fmla="*/ 1797316 h 1959303"/>
                        <a:gd name="connsiteX3" fmla="*/ 1267326 w 3593431"/>
                        <a:gd name="connsiteY3" fmla="*/ 1235844 h 1959303"/>
                        <a:gd name="connsiteX4" fmla="*/ 1507957 w 3593431"/>
                        <a:gd name="connsiteY4" fmla="*/ 626244 h 1959303"/>
                        <a:gd name="connsiteX5" fmla="*/ 1636295 w 3593431"/>
                        <a:gd name="connsiteY5" fmla="*/ 128935 h 1959303"/>
                        <a:gd name="connsiteX6" fmla="*/ 1812758 w 3593431"/>
                        <a:gd name="connsiteY6" fmla="*/ 600 h 1959303"/>
                        <a:gd name="connsiteX7" fmla="*/ 2021305 w 3593431"/>
                        <a:gd name="connsiteY7" fmla="*/ 161021 h 1959303"/>
                        <a:gd name="connsiteX8" fmla="*/ 2181727 w 3593431"/>
                        <a:gd name="connsiteY8" fmla="*/ 626243 h 1959303"/>
                        <a:gd name="connsiteX9" fmla="*/ 2326104 w 3593431"/>
                        <a:gd name="connsiteY9" fmla="*/ 1219800 h 1959303"/>
                        <a:gd name="connsiteX10" fmla="*/ 2598821 w 3593431"/>
                        <a:gd name="connsiteY10" fmla="*/ 1813359 h 1959303"/>
                        <a:gd name="connsiteX11" fmla="*/ 3047999 w 3593431"/>
                        <a:gd name="connsiteY11" fmla="*/ 1941695 h 1959303"/>
                        <a:gd name="connsiteX12" fmla="*/ 3593431 w 3593431"/>
                        <a:gd name="connsiteY12" fmla="*/ 1941695 h 1959303"/>
                        <a:gd name="connsiteX0" fmla="*/ 0 w 3593431"/>
                        <a:gd name="connsiteY0" fmla="*/ 1957698 h 1959265"/>
                        <a:gd name="connsiteX1" fmla="*/ 561474 w 3593431"/>
                        <a:gd name="connsiteY1" fmla="*/ 1941657 h 1959265"/>
                        <a:gd name="connsiteX2" fmla="*/ 994610 w 3593431"/>
                        <a:gd name="connsiteY2" fmla="*/ 1797278 h 1959265"/>
                        <a:gd name="connsiteX3" fmla="*/ 1267326 w 3593431"/>
                        <a:gd name="connsiteY3" fmla="*/ 1235806 h 1959265"/>
                        <a:gd name="connsiteX4" fmla="*/ 1475873 w 3593431"/>
                        <a:gd name="connsiteY4" fmla="*/ 610163 h 1959265"/>
                        <a:gd name="connsiteX5" fmla="*/ 1636295 w 3593431"/>
                        <a:gd name="connsiteY5" fmla="*/ 128897 h 1959265"/>
                        <a:gd name="connsiteX6" fmla="*/ 1812758 w 3593431"/>
                        <a:gd name="connsiteY6" fmla="*/ 562 h 1959265"/>
                        <a:gd name="connsiteX7" fmla="*/ 2021305 w 3593431"/>
                        <a:gd name="connsiteY7" fmla="*/ 160983 h 1959265"/>
                        <a:gd name="connsiteX8" fmla="*/ 2181727 w 3593431"/>
                        <a:gd name="connsiteY8" fmla="*/ 626205 h 1959265"/>
                        <a:gd name="connsiteX9" fmla="*/ 2326104 w 3593431"/>
                        <a:gd name="connsiteY9" fmla="*/ 1219762 h 1959265"/>
                        <a:gd name="connsiteX10" fmla="*/ 2598821 w 3593431"/>
                        <a:gd name="connsiteY10" fmla="*/ 1813321 h 1959265"/>
                        <a:gd name="connsiteX11" fmla="*/ 3047999 w 3593431"/>
                        <a:gd name="connsiteY11" fmla="*/ 1941657 h 1959265"/>
                        <a:gd name="connsiteX12" fmla="*/ 3593431 w 3593431"/>
                        <a:gd name="connsiteY12" fmla="*/ 1941657 h 1959265"/>
                        <a:gd name="connsiteX0" fmla="*/ 0 w 3593431"/>
                        <a:gd name="connsiteY0" fmla="*/ 1957634 h 1959201"/>
                        <a:gd name="connsiteX1" fmla="*/ 561474 w 3593431"/>
                        <a:gd name="connsiteY1" fmla="*/ 1941593 h 1959201"/>
                        <a:gd name="connsiteX2" fmla="*/ 994610 w 3593431"/>
                        <a:gd name="connsiteY2" fmla="*/ 1797214 h 1959201"/>
                        <a:gd name="connsiteX3" fmla="*/ 1267326 w 3593431"/>
                        <a:gd name="connsiteY3" fmla="*/ 1235742 h 1959201"/>
                        <a:gd name="connsiteX4" fmla="*/ 1459831 w 3593431"/>
                        <a:gd name="connsiteY4" fmla="*/ 578014 h 1959201"/>
                        <a:gd name="connsiteX5" fmla="*/ 1636295 w 3593431"/>
                        <a:gd name="connsiteY5" fmla="*/ 128833 h 1959201"/>
                        <a:gd name="connsiteX6" fmla="*/ 1812758 w 3593431"/>
                        <a:gd name="connsiteY6" fmla="*/ 498 h 1959201"/>
                        <a:gd name="connsiteX7" fmla="*/ 2021305 w 3593431"/>
                        <a:gd name="connsiteY7" fmla="*/ 160919 h 1959201"/>
                        <a:gd name="connsiteX8" fmla="*/ 2181727 w 3593431"/>
                        <a:gd name="connsiteY8" fmla="*/ 626141 h 1959201"/>
                        <a:gd name="connsiteX9" fmla="*/ 2326104 w 3593431"/>
                        <a:gd name="connsiteY9" fmla="*/ 1219698 h 1959201"/>
                        <a:gd name="connsiteX10" fmla="*/ 2598821 w 3593431"/>
                        <a:gd name="connsiteY10" fmla="*/ 1813257 h 1959201"/>
                        <a:gd name="connsiteX11" fmla="*/ 3047999 w 3593431"/>
                        <a:gd name="connsiteY11" fmla="*/ 1941593 h 1959201"/>
                        <a:gd name="connsiteX12" fmla="*/ 3593431 w 3593431"/>
                        <a:gd name="connsiteY12" fmla="*/ 1941593 h 1959201"/>
                        <a:gd name="connsiteX0" fmla="*/ 0 w 3047999"/>
                        <a:gd name="connsiteY0" fmla="*/ 1957634 h 1959201"/>
                        <a:gd name="connsiteX1" fmla="*/ 561474 w 3047999"/>
                        <a:gd name="connsiteY1" fmla="*/ 1941593 h 1959201"/>
                        <a:gd name="connsiteX2" fmla="*/ 994610 w 3047999"/>
                        <a:gd name="connsiteY2" fmla="*/ 1797214 h 1959201"/>
                        <a:gd name="connsiteX3" fmla="*/ 1267326 w 3047999"/>
                        <a:gd name="connsiteY3" fmla="*/ 1235742 h 1959201"/>
                        <a:gd name="connsiteX4" fmla="*/ 1459831 w 3047999"/>
                        <a:gd name="connsiteY4" fmla="*/ 578014 h 1959201"/>
                        <a:gd name="connsiteX5" fmla="*/ 1636295 w 3047999"/>
                        <a:gd name="connsiteY5" fmla="*/ 128833 h 1959201"/>
                        <a:gd name="connsiteX6" fmla="*/ 1812758 w 3047999"/>
                        <a:gd name="connsiteY6" fmla="*/ 498 h 1959201"/>
                        <a:gd name="connsiteX7" fmla="*/ 2021305 w 3047999"/>
                        <a:gd name="connsiteY7" fmla="*/ 160919 h 1959201"/>
                        <a:gd name="connsiteX8" fmla="*/ 2181727 w 3047999"/>
                        <a:gd name="connsiteY8" fmla="*/ 626141 h 1959201"/>
                        <a:gd name="connsiteX9" fmla="*/ 2326104 w 3047999"/>
                        <a:gd name="connsiteY9" fmla="*/ 1219698 h 1959201"/>
                        <a:gd name="connsiteX10" fmla="*/ 2598821 w 3047999"/>
                        <a:gd name="connsiteY10" fmla="*/ 1813257 h 1959201"/>
                        <a:gd name="connsiteX11" fmla="*/ 3047999 w 3047999"/>
                        <a:gd name="connsiteY11" fmla="*/ 1941593 h 1959201"/>
                        <a:gd name="connsiteX0" fmla="*/ 0 w 2598821"/>
                        <a:gd name="connsiteY0" fmla="*/ 1957634 h 1959201"/>
                        <a:gd name="connsiteX1" fmla="*/ 561474 w 2598821"/>
                        <a:gd name="connsiteY1" fmla="*/ 1941593 h 1959201"/>
                        <a:gd name="connsiteX2" fmla="*/ 994610 w 2598821"/>
                        <a:gd name="connsiteY2" fmla="*/ 1797214 h 1959201"/>
                        <a:gd name="connsiteX3" fmla="*/ 1267326 w 2598821"/>
                        <a:gd name="connsiteY3" fmla="*/ 1235742 h 1959201"/>
                        <a:gd name="connsiteX4" fmla="*/ 1459831 w 2598821"/>
                        <a:gd name="connsiteY4" fmla="*/ 578014 h 1959201"/>
                        <a:gd name="connsiteX5" fmla="*/ 1636295 w 2598821"/>
                        <a:gd name="connsiteY5" fmla="*/ 128833 h 1959201"/>
                        <a:gd name="connsiteX6" fmla="*/ 1812758 w 2598821"/>
                        <a:gd name="connsiteY6" fmla="*/ 498 h 1959201"/>
                        <a:gd name="connsiteX7" fmla="*/ 2021305 w 2598821"/>
                        <a:gd name="connsiteY7" fmla="*/ 160919 h 1959201"/>
                        <a:gd name="connsiteX8" fmla="*/ 2181727 w 2598821"/>
                        <a:gd name="connsiteY8" fmla="*/ 626141 h 1959201"/>
                        <a:gd name="connsiteX9" fmla="*/ 2326104 w 2598821"/>
                        <a:gd name="connsiteY9" fmla="*/ 1219698 h 1959201"/>
                        <a:gd name="connsiteX10" fmla="*/ 2598821 w 2598821"/>
                        <a:gd name="connsiteY10" fmla="*/ 1813257 h 1959201"/>
                        <a:gd name="connsiteX0" fmla="*/ 0 w 2326104"/>
                        <a:gd name="connsiteY0" fmla="*/ 1957634 h 1959201"/>
                        <a:gd name="connsiteX1" fmla="*/ 561474 w 2326104"/>
                        <a:gd name="connsiteY1" fmla="*/ 1941593 h 1959201"/>
                        <a:gd name="connsiteX2" fmla="*/ 994610 w 2326104"/>
                        <a:gd name="connsiteY2" fmla="*/ 1797214 h 1959201"/>
                        <a:gd name="connsiteX3" fmla="*/ 1267326 w 2326104"/>
                        <a:gd name="connsiteY3" fmla="*/ 1235742 h 1959201"/>
                        <a:gd name="connsiteX4" fmla="*/ 1459831 w 2326104"/>
                        <a:gd name="connsiteY4" fmla="*/ 578014 h 1959201"/>
                        <a:gd name="connsiteX5" fmla="*/ 1636295 w 2326104"/>
                        <a:gd name="connsiteY5" fmla="*/ 128833 h 1959201"/>
                        <a:gd name="connsiteX6" fmla="*/ 1812758 w 2326104"/>
                        <a:gd name="connsiteY6" fmla="*/ 498 h 1959201"/>
                        <a:gd name="connsiteX7" fmla="*/ 2021305 w 2326104"/>
                        <a:gd name="connsiteY7" fmla="*/ 160919 h 1959201"/>
                        <a:gd name="connsiteX8" fmla="*/ 2181727 w 2326104"/>
                        <a:gd name="connsiteY8" fmla="*/ 626141 h 1959201"/>
                        <a:gd name="connsiteX9" fmla="*/ 2326104 w 2326104"/>
                        <a:gd name="connsiteY9" fmla="*/ 1219698 h 1959201"/>
                        <a:gd name="connsiteX0" fmla="*/ 0 w 2181727"/>
                        <a:gd name="connsiteY0" fmla="*/ 1957634 h 1959201"/>
                        <a:gd name="connsiteX1" fmla="*/ 561474 w 2181727"/>
                        <a:gd name="connsiteY1" fmla="*/ 1941593 h 1959201"/>
                        <a:gd name="connsiteX2" fmla="*/ 994610 w 2181727"/>
                        <a:gd name="connsiteY2" fmla="*/ 1797214 h 1959201"/>
                        <a:gd name="connsiteX3" fmla="*/ 1267326 w 2181727"/>
                        <a:gd name="connsiteY3" fmla="*/ 1235742 h 1959201"/>
                        <a:gd name="connsiteX4" fmla="*/ 1459831 w 2181727"/>
                        <a:gd name="connsiteY4" fmla="*/ 578014 h 1959201"/>
                        <a:gd name="connsiteX5" fmla="*/ 1636295 w 2181727"/>
                        <a:gd name="connsiteY5" fmla="*/ 128833 h 1959201"/>
                        <a:gd name="connsiteX6" fmla="*/ 1812758 w 2181727"/>
                        <a:gd name="connsiteY6" fmla="*/ 498 h 1959201"/>
                        <a:gd name="connsiteX7" fmla="*/ 2021305 w 2181727"/>
                        <a:gd name="connsiteY7" fmla="*/ 160919 h 1959201"/>
                        <a:gd name="connsiteX8" fmla="*/ 2181727 w 2181727"/>
                        <a:gd name="connsiteY8" fmla="*/ 626141 h 1959201"/>
                        <a:gd name="connsiteX0" fmla="*/ 0 w 2021305"/>
                        <a:gd name="connsiteY0" fmla="*/ 1957634 h 1959201"/>
                        <a:gd name="connsiteX1" fmla="*/ 561474 w 2021305"/>
                        <a:gd name="connsiteY1" fmla="*/ 1941593 h 1959201"/>
                        <a:gd name="connsiteX2" fmla="*/ 994610 w 2021305"/>
                        <a:gd name="connsiteY2" fmla="*/ 1797214 h 1959201"/>
                        <a:gd name="connsiteX3" fmla="*/ 1267326 w 2021305"/>
                        <a:gd name="connsiteY3" fmla="*/ 1235742 h 1959201"/>
                        <a:gd name="connsiteX4" fmla="*/ 1459831 w 2021305"/>
                        <a:gd name="connsiteY4" fmla="*/ 578014 h 1959201"/>
                        <a:gd name="connsiteX5" fmla="*/ 1636295 w 2021305"/>
                        <a:gd name="connsiteY5" fmla="*/ 128833 h 1959201"/>
                        <a:gd name="connsiteX6" fmla="*/ 1812758 w 2021305"/>
                        <a:gd name="connsiteY6" fmla="*/ 498 h 1959201"/>
                        <a:gd name="connsiteX7" fmla="*/ 2021305 w 2021305"/>
                        <a:gd name="connsiteY7" fmla="*/ 160919 h 1959201"/>
                        <a:gd name="connsiteX0" fmla="*/ 0 w 1812758"/>
                        <a:gd name="connsiteY0" fmla="*/ 1957634 h 1959201"/>
                        <a:gd name="connsiteX1" fmla="*/ 561474 w 1812758"/>
                        <a:gd name="connsiteY1" fmla="*/ 1941593 h 1959201"/>
                        <a:gd name="connsiteX2" fmla="*/ 994610 w 1812758"/>
                        <a:gd name="connsiteY2" fmla="*/ 1797214 h 1959201"/>
                        <a:gd name="connsiteX3" fmla="*/ 1267326 w 1812758"/>
                        <a:gd name="connsiteY3" fmla="*/ 1235742 h 1959201"/>
                        <a:gd name="connsiteX4" fmla="*/ 1459831 w 1812758"/>
                        <a:gd name="connsiteY4" fmla="*/ 578014 h 1959201"/>
                        <a:gd name="connsiteX5" fmla="*/ 1636295 w 1812758"/>
                        <a:gd name="connsiteY5" fmla="*/ 128833 h 1959201"/>
                        <a:gd name="connsiteX6" fmla="*/ 1812758 w 1812758"/>
                        <a:gd name="connsiteY6" fmla="*/ 498 h 195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2758" h="1959201">
                          <a:moveTo>
                            <a:pt x="0" y="1957634"/>
                          </a:moveTo>
                          <a:cubicBezTo>
                            <a:pt x="220579" y="1956297"/>
                            <a:pt x="395706" y="1968330"/>
                            <a:pt x="561474" y="1941593"/>
                          </a:cubicBezTo>
                          <a:cubicBezTo>
                            <a:pt x="727242" y="1914856"/>
                            <a:pt x="876968" y="1914856"/>
                            <a:pt x="994610" y="1797214"/>
                          </a:cubicBezTo>
                          <a:cubicBezTo>
                            <a:pt x="1112252" y="1679572"/>
                            <a:pt x="1189789" y="1438942"/>
                            <a:pt x="1267326" y="1235742"/>
                          </a:cubicBezTo>
                          <a:cubicBezTo>
                            <a:pt x="1344863" y="1032542"/>
                            <a:pt x="1398336" y="762499"/>
                            <a:pt x="1459831" y="578014"/>
                          </a:cubicBezTo>
                          <a:cubicBezTo>
                            <a:pt x="1521326" y="393529"/>
                            <a:pt x="1577474" y="225086"/>
                            <a:pt x="1636295" y="128833"/>
                          </a:cubicBezTo>
                          <a:cubicBezTo>
                            <a:pt x="1695116" y="32580"/>
                            <a:pt x="1748590" y="-4850"/>
                            <a:pt x="1812758" y="498"/>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sp>
                  <p:nvSpPr>
                    <p:cNvPr id="147" name="Freeform 146"/>
                    <p:cNvSpPr/>
                    <p:nvPr/>
                  </p:nvSpPr>
                  <p:spPr bwMode="auto">
                    <a:xfrm flipH="1">
                      <a:off x="4494841" y="2352186"/>
                      <a:ext cx="3889834" cy="1958256"/>
                    </a:xfrm>
                    <a:custGeom>
                      <a:avLst/>
                      <a:gdLst>
                        <a:gd name="connsiteX0" fmla="*/ 0 w 3689684"/>
                        <a:gd name="connsiteY0" fmla="*/ 1862999 h 1862999"/>
                        <a:gd name="connsiteX1" fmla="*/ 593558 w 3689684"/>
                        <a:gd name="connsiteY1" fmla="*/ 1830915 h 1862999"/>
                        <a:gd name="connsiteX2" fmla="*/ 914400 w 3689684"/>
                        <a:gd name="connsiteY2" fmla="*/ 1686536 h 1862999"/>
                        <a:gd name="connsiteX3" fmla="*/ 1347537 w 3689684"/>
                        <a:gd name="connsiteY3" fmla="*/ 1125062 h 1862999"/>
                        <a:gd name="connsiteX4" fmla="*/ 1604210 w 3689684"/>
                        <a:gd name="connsiteY4" fmla="*/ 547547 h 1862999"/>
                        <a:gd name="connsiteX5" fmla="*/ 1780674 w 3689684"/>
                        <a:gd name="connsiteY5" fmla="*/ 50241 h 1862999"/>
                        <a:gd name="connsiteX6" fmla="*/ 1989221 w 3689684"/>
                        <a:gd name="connsiteY6" fmla="*/ 82326 h 1862999"/>
                        <a:gd name="connsiteX7" fmla="*/ 2149642 w 3689684"/>
                        <a:gd name="connsiteY7" fmla="*/ 627757 h 1862999"/>
                        <a:gd name="connsiteX8" fmla="*/ 2294021 w 3689684"/>
                        <a:gd name="connsiteY8" fmla="*/ 996726 h 1862999"/>
                        <a:gd name="connsiteX9" fmla="*/ 2598821 w 3689684"/>
                        <a:gd name="connsiteY9" fmla="*/ 1590284 h 1862999"/>
                        <a:gd name="connsiteX10" fmla="*/ 3031958 w 3689684"/>
                        <a:gd name="connsiteY10" fmla="*/ 1814873 h 1862999"/>
                        <a:gd name="connsiteX11" fmla="*/ 3689684 w 3689684"/>
                        <a:gd name="connsiteY11" fmla="*/ 1846957 h 1862999"/>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1989221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2101516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64632 w 3689684"/>
                        <a:gd name="connsiteY5" fmla="*/ 71203 h 1835835"/>
                        <a:gd name="connsiteX6" fmla="*/ 2005264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35835 h 1835835"/>
                        <a:gd name="connsiteX1" fmla="*/ 593558 w 3689684"/>
                        <a:gd name="connsiteY1" fmla="*/ 1803751 h 1835835"/>
                        <a:gd name="connsiteX2" fmla="*/ 914400 w 3689684"/>
                        <a:gd name="connsiteY2" fmla="*/ 1659372 h 1835835"/>
                        <a:gd name="connsiteX3" fmla="*/ 1347537 w 3689684"/>
                        <a:gd name="connsiteY3" fmla="*/ 1097898 h 1835835"/>
                        <a:gd name="connsiteX4" fmla="*/ 1604210 w 3689684"/>
                        <a:gd name="connsiteY4" fmla="*/ 520383 h 1835835"/>
                        <a:gd name="connsiteX5" fmla="*/ 1732548 w 3689684"/>
                        <a:gd name="connsiteY5" fmla="*/ 71203 h 1835835"/>
                        <a:gd name="connsiteX6" fmla="*/ 2005264 w 3689684"/>
                        <a:gd name="connsiteY6" fmla="*/ 55162 h 1835835"/>
                        <a:gd name="connsiteX7" fmla="*/ 2149642 w 3689684"/>
                        <a:gd name="connsiteY7" fmla="*/ 600593 h 1835835"/>
                        <a:gd name="connsiteX8" fmla="*/ 2294021 w 3689684"/>
                        <a:gd name="connsiteY8" fmla="*/ 969562 h 1835835"/>
                        <a:gd name="connsiteX9" fmla="*/ 2598821 w 3689684"/>
                        <a:gd name="connsiteY9" fmla="*/ 1563120 h 1835835"/>
                        <a:gd name="connsiteX10" fmla="*/ 3031958 w 3689684"/>
                        <a:gd name="connsiteY10" fmla="*/ 1787709 h 1835835"/>
                        <a:gd name="connsiteX11" fmla="*/ 3689684 w 3689684"/>
                        <a:gd name="connsiteY11" fmla="*/ 1819793 h 1835835"/>
                        <a:gd name="connsiteX0" fmla="*/ 0 w 3689684"/>
                        <a:gd name="connsiteY0" fmla="*/ 1816920 h 1816920"/>
                        <a:gd name="connsiteX1" fmla="*/ 593558 w 3689684"/>
                        <a:gd name="connsiteY1" fmla="*/ 1784836 h 1816920"/>
                        <a:gd name="connsiteX2" fmla="*/ 914400 w 3689684"/>
                        <a:gd name="connsiteY2" fmla="*/ 1640457 h 1816920"/>
                        <a:gd name="connsiteX3" fmla="*/ 1347537 w 3689684"/>
                        <a:gd name="connsiteY3" fmla="*/ 1078983 h 1816920"/>
                        <a:gd name="connsiteX4" fmla="*/ 1604210 w 3689684"/>
                        <a:gd name="connsiteY4" fmla="*/ 501468 h 1816920"/>
                        <a:gd name="connsiteX5" fmla="*/ 1732548 w 3689684"/>
                        <a:gd name="connsiteY5" fmla="*/ 52288 h 1816920"/>
                        <a:gd name="connsiteX6" fmla="*/ 2037348 w 3689684"/>
                        <a:gd name="connsiteY6" fmla="*/ 68331 h 1816920"/>
                        <a:gd name="connsiteX7" fmla="*/ 2149642 w 3689684"/>
                        <a:gd name="connsiteY7" fmla="*/ 581678 h 1816920"/>
                        <a:gd name="connsiteX8" fmla="*/ 2294021 w 3689684"/>
                        <a:gd name="connsiteY8" fmla="*/ 950647 h 1816920"/>
                        <a:gd name="connsiteX9" fmla="*/ 2598821 w 3689684"/>
                        <a:gd name="connsiteY9" fmla="*/ 1544205 h 1816920"/>
                        <a:gd name="connsiteX10" fmla="*/ 3031958 w 3689684"/>
                        <a:gd name="connsiteY10" fmla="*/ 1768794 h 1816920"/>
                        <a:gd name="connsiteX11" fmla="*/ 3689684 w 3689684"/>
                        <a:gd name="connsiteY11" fmla="*/ 1800878 h 1816920"/>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294021 w 3689684"/>
                        <a:gd name="connsiteY8" fmla="*/ 943405 h 1809678"/>
                        <a:gd name="connsiteX9" fmla="*/ 2598821 w 3689684"/>
                        <a:gd name="connsiteY9" fmla="*/ 1536963 h 1809678"/>
                        <a:gd name="connsiteX10" fmla="*/ 3031958 w 3689684"/>
                        <a:gd name="connsiteY10" fmla="*/ 1761552 h 1809678"/>
                        <a:gd name="connsiteX11" fmla="*/ 3689684 w 3689684"/>
                        <a:gd name="connsiteY11" fmla="*/ 1793636 h 1809678"/>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342147 w 3689684"/>
                        <a:gd name="connsiteY8" fmla="*/ 1071741 h 1809678"/>
                        <a:gd name="connsiteX9" fmla="*/ 2598821 w 3689684"/>
                        <a:gd name="connsiteY9" fmla="*/ 1536963 h 1809678"/>
                        <a:gd name="connsiteX10" fmla="*/ 3031958 w 3689684"/>
                        <a:gd name="connsiteY10" fmla="*/ 1761552 h 1809678"/>
                        <a:gd name="connsiteX11" fmla="*/ 3689684 w 3689684"/>
                        <a:gd name="connsiteY11" fmla="*/ 1793636 h 1809678"/>
                        <a:gd name="connsiteX0" fmla="*/ 0 w 3689684"/>
                        <a:gd name="connsiteY0" fmla="*/ 1809678 h 1809678"/>
                        <a:gd name="connsiteX1" fmla="*/ 593558 w 3689684"/>
                        <a:gd name="connsiteY1" fmla="*/ 1777594 h 1809678"/>
                        <a:gd name="connsiteX2" fmla="*/ 914400 w 3689684"/>
                        <a:gd name="connsiteY2" fmla="*/ 1633215 h 1809678"/>
                        <a:gd name="connsiteX3" fmla="*/ 1347537 w 3689684"/>
                        <a:gd name="connsiteY3" fmla="*/ 1071741 h 1809678"/>
                        <a:gd name="connsiteX4" fmla="*/ 1604210 w 3689684"/>
                        <a:gd name="connsiteY4" fmla="*/ 494226 h 1809678"/>
                        <a:gd name="connsiteX5" fmla="*/ 1732548 w 3689684"/>
                        <a:gd name="connsiteY5" fmla="*/ 45046 h 1809678"/>
                        <a:gd name="connsiteX6" fmla="*/ 2037348 w 3689684"/>
                        <a:gd name="connsiteY6" fmla="*/ 61089 h 1809678"/>
                        <a:gd name="connsiteX7" fmla="*/ 2181726 w 3689684"/>
                        <a:gd name="connsiteY7" fmla="*/ 446100 h 1809678"/>
                        <a:gd name="connsiteX8" fmla="*/ 2342147 w 3689684"/>
                        <a:gd name="connsiteY8" fmla="*/ 1071741 h 1809678"/>
                        <a:gd name="connsiteX9" fmla="*/ 2695074 w 3689684"/>
                        <a:gd name="connsiteY9" fmla="*/ 1665300 h 1809678"/>
                        <a:gd name="connsiteX10" fmla="*/ 3031958 w 3689684"/>
                        <a:gd name="connsiteY10" fmla="*/ 1761552 h 1809678"/>
                        <a:gd name="connsiteX11" fmla="*/ 3689684 w 3689684"/>
                        <a:gd name="connsiteY11" fmla="*/ 1793636 h 1809678"/>
                        <a:gd name="connsiteX0" fmla="*/ 0 w 3689684"/>
                        <a:gd name="connsiteY0" fmla="*/ 1793027 h 1793027"/>
                        <a:gd name="connsiteX1" fmla="*/ 593558 w 3689684"/>
                        <a:gd name="connsiteY1" fmla="*/ 1760943 h 1793027"/>
                        <a:gd name="connsiteX2" fmla="*/ 914400 w 3689684"/>
                        <a:gd name="connsiteY2" fmla="*/ 1616564 h 1793027"/>
                        <a:gd name="connsiteX3" fmla="*/ 1347537 w 3689684"/>
                        <a:gd name="connsiteY3" fmla="*/ 1055090 h 1793027"/>
                        <a:gd name="connsiteX4" fmla="*/ 1604210 w 3689684"/>
                        <a:gd name="connsiteY4" fmla="*/ 477575 h 1793027"/>
                        <a:gd name="connsiteX5" fmla="*/ 1732548 w 3689684"/>
                        <a:gd name="connsiteY5" fmla="*/ 28395 h 1793027"/>
                        <a:gd name="connsiteX6" fmla="*/ 2037348 w 3689684"/>
                        <a:gd name="connsiteY6" fmla="*/ 44438 h 1793027"/>
                        <a:gd name="connsiteX7" fmla="*/ 2053389 w 3689684"/>
                        <a:gd name="connsiteY7" fmla="*/ 28395 h 1793027"/>
                        <a:gd name="connsiteX8" fmla="*/ 2181726 w 3689684"/>
                        <a:gd name="connsiteY8" fmla="*/ 429449 h 1793027"/>
                        <a:gd name="connsiteX9" fmla="*/ 2342147 w 3689684"/>
                        <a:gd name="connsiteY9" fmla="*/ 1055090 h 1793027"/>
                        <a:gd name="connsiteX10" fmla="*/ 2695074 w 3689684"/>
                        <a:gd name="connsiteY10" fmla="*/ 1648649 h 1793027"/>
                        <a:gd name="connsiteX11" fmla="*/ 3031958 w 3689684"/>
                        <a:gd name="connsiteY11" fmla="*/ 1744901 h 1793027"/>
                        <a:gd name="connsiteX12" fmla="*/ 3689684 w 3689684"/>
                        <a:gd name="connsiteY12" fmla="*/ 1776985 h 1793027"/>
                        <a:gd name="connsiteX0" fmla="*/ 0 w 3689684"/>
                        <a:gd name="connsiteY0" fmla="*/ 1796549 h 1796549"/>
                        <a:gd name="connsiteX1" fmla="*/ 593558 w 3689684"/>
                        <a:gd name="connsiteY1" fmla="*/ 1764465 h 1796549"/>
                        <a:gd name="connsiteX2" fmla="*/ 914400 w 3689684"/>
                        <a:gd name="connsiteY2" fmla="*/ 1620086 h 1796549"/>
                        <a:gd name="connsiteX3" fmla="*/ 1347537 w 3689684"/>
                        <a:gd name="connsiteY3" fmla="*/ 1058612 h 1796549"/>
                        <a:gd name="connsiteX4" fmla="*/ 1604210 w 3689684"/>
                        <a:gd name="connsiteY4" fmla="*/ 481097 h 1796549"/>
                        <a:gd name="connsiteX5" fmla="*/ 1732548 w 3689684"/>
                        <a:gd name="connsiteY5" fmla="*/ 31917 h 1796549"/>
                        <a:gd name="connsiteX6" fmla="*/ 2037348 w 3689684"/>
                        <a:gd name="connsiteY6" fmla="*/ 47960 h 1796549"/>
                        <a:gd name="connsiteX7" fmla="*/ 2053389 w 3689684"/>
                        <a:gd name="connsiteY7" fmla="*/ 31917 h 1796549"/>
                        <a:gd name="connsiteX8" fmla="*/ 2181726 w 3689684"/>
                        <a:gd name="connsiteY8" fmla="*/ 432971 h 1796549"/>
                        <a:gd name="connsiteX9" fmla="*/ 2342147 w 3689684"/>
                        <a:gd name="connsiteY9" fmla="*/ 1058612 h 1796549"/>
                        <a:gd name="connsiteX10" fmla="*/ 2695074 w 3689684"/>
                        <a:gd name="connsiteY10" fmla="*/ 1652171 h 1796549"/>
                        <a:gd name="connsiteX11" fmla="*/ 3031958 w 3689684"/>
                        <a:gd name="connsiteY11" fmla="*/ 1748423 h 1796549"/>
                        <a:gd name="connsiteX12" fmla="*/ 3689684 w 3689684"/>
                        <a:gd name="connsiteY12" fmla="*/ 1780507 h 1796549"/>
                        <a:gd name="connsiteX0" fmla="*/ 0 w 3689684"/>
                        <a:gd name="connsiteY0" fmla="*/ 2302154 h 2302154"/>
                        <a:gd name="connsiteX1" fmla="*/ 593558 w 3689684"/>
                        <a:gd name="connsiteY1" fmla="*/ 2270070 h 2302154"/>
                        <a:gd name="connsiteX2" fmla="*/ 914400 w 3689684"/>
                        <a:gd name="connsiteY2" fmla="*/ 2125691 h 2302154"/>
                        <a:gd name="connsiteX3" fmla="*/ 1347537 w 3689684"/>
                        <a:gd name="connsiteY3" fmla="*/ 1564217 h 2302154"/>
                        <a:gd name="connsiteX4" fmla="*/ 1604210 w 3689684"/>
                        <a:gd name="connsiteY4" fmla="*/ 986702 h 2302154"/>
                        <a:gd name="connsiteX5" fmla="*/ 1732548 w 3689684"/>
                        <a:gd name="connsiteY5" fmla="*/ 537522 h 2302154"/>
                        <a:gd name="connsiteX6" fmla="*/ 2037348 w 3689684"/>
                        <a:gd name="connsiteY6" fmla="*/ 553565 h 2302154"/>
                        <a:gd name="connsiteX7" fmla="*/ 1989221 w 3689684"/>
                        <a:gd name="connsiteY7" fmla="*/ 8132 h 2302154"/>
                        <a:gd name="connsiteX8" fmla="*/ 2181726 w 3689684"/>
                        <a:gd name="connsiteY8" fmla="*/ 938576 h 2302154"/>
                        <a:gd name="connsiteX9" fmla="*/ 2342147 w 3689684"/>
                        <a:gd name="connsiteY9" fmla="*/ 1564217 h 2302154"/>
                        <a:gd name="connsiteX10" fmla="*/ 2695074 w 3689684"/>
                        <a:gd name="connsiteY10" fmla="*/ 2157776 h 2302154"/>
                        <a:gd name="connsiteX11" fmla="*/ 3031958 w 3689684"/>
                        <a:gd name="connsiteY11" fmla="*/ 2254028 h 2302154"/>
                        <a:gd name="connsiteX12" fmla="*/ 3689684 w 3689684"/>
                        <a:gd name="connsiteY12" fmla="*/ 2286112 h 2302154"/>
                        <a:gd name="connsiteX0" fmla="*/ 0 w 3689684"/>
                        <a:gd name="connsiteY0" fmla="*/ 2315091 h 2315091"/>
                        <a:gd name="connsiteX1" fmla="*/ 593558 w 3689684"/>
                        <a:gd name="connsiteY1" fmla="*/ 2283007 h 2315091"/>
                        <a:gd name="connsiteX2" fmla="*/ 914400 w 3689684"/>
                        <a:gd name="connsiteY2" fmla="*/ 2138628 h 2315091"/>
                        <a:gd name="connsiteX3" fmla="*/ 1347537 w 3689684"/>
                        <a:gd name="connsiteY3" fmla="*/ 1577154 h 2315091"/>
                        <a:gd name="connsiteX4" fmla="*/ 1604210 w 3689684"/>
                        <a:gd name="connsiteY4" fmla="*/ 999639 h 2315091"/>
                        <a:gd name="connsiteX5" fmla="*/ 1732548 w 3689684"/>
                        <a:gd name="connsiteY5" fmla="*/ 550459 h 2315091"/>
                        <a:gd name="connsiteX6" fmla="*/ 1684422 w 3689684"/>
                        <a:gd name="connsiteY6" fmla="*/ 197533 h 2315091"/>
                        <a:gd name="connsiteX7" fmla="*/ 1989221 w 3689684"/>
                        <a:gd name="connsiteY7" fmla="*/ 21069 h 2315091"/>
                        <a:gd name="connsiteX8" fmla="*/ 2181726 w 3689684"/>
                        <a:gd name="connsiteY8" fmla="*/ 951513 h 2315091"/>
                        <a:gd name="connsiteX9" fmla="*/ 2342147 w 3689684"/>
                        <a:gd name="connsiteY9" fmla="*/ 1577154 h 2315091"/>
                        <a:gd name="connsiteX10" fmla="*/ 2695074 w 3689684"/>
                        <a:gd name="connsiteY10" fmla="*/ 2170713 h 2315091"/>
                        <a:gd name="connsiteX11" fmla="*/ 3031958 w 3689684"/>
                        <a:gd name="connsiteY11" fmla="*/ 2266965 h 2315091"/>
                        <a:gd name="connsiteX12" fmla="*/ 3689684 w 3689684"/>
                        <a:gd name="connsiteY12" fmla="*/ 2299049 h 2315091"/>
                        <a:gd name="connsiteX0" fmla="*/ 0 w 3689684"/>
                        <a:gd name="connsiteY0" fmla="*/ 2118180 h 2118180"/>
                        <a:gd name="connsiteX1" fmla="*/ 593558 w 3689684"/>
                        <a:gd name="connsiteY1" fmla="*/ 2086096 h 2118180"/>
                        <a:gd name="connsiteX2" fmla="*/ 914400 w 3689684"/>
                        <a:gd name="connsiteY2" fmla="*/ 1941717 h 2118180"/>
                        <a:gd name="connsiteX3" fmla="*/ 1347537 w 3689684"/>
                        <a:gd name="connsiteY3" fmla="*/ 1380243 h 2118180"/>
                        <a:gd name="connsiteX4" fmla="*/ 1604210 w 3689684"/>
                        <a:gd name="connsiteY4" fmla="*/ 802728 h 2118180"/>
                        <a:gd name="connsiteX5" fmla="*/ 1732548 w 3689684"/>
                        <a:gd name="connsiteY5" fmla="*/ 353548 h 2118180"/>
                        <a:gd name="connsiteX6" fmla="*/ 1684422 w 3689684"/>
                        <a:gd name="connsiteY6" fmla="*/ 622 h 2118180"/>
                        <a:gd name="connsiteX7" fmla="*/ 2181726 w 3689684"/>
                        <a:gd name="connsiteY7" fmla="*/ 273337 h 2118180"/>
                        <a:gd name="connsiteX8" fmla="*/ 2181726 w 3689684"/>
                        <a:gd name="connsiteY8" fmla="*/ 754602 h 2118180"/>
                        <a:gd name="connsiteX9" fmla="*/ 2342147 w 3689684"/>
                        <a:gd name="connsiteY9" fmla="*/ 1380243 h 2118180"/>
                        <a:gd name="connsiteX10" fmla="*/ 2695074 w 3689684"/>
                        <a:gd name="connsiteY10" fmla="*/ 1973802 h 2118180"/>
                        <a:gd name="connsiteX11" fmla="*/ 3031958 w 3689684"/>
                        <a:gd name="connsiteY11" fmla="*/ 2070054 h 2118180"/>
                        <a:gd name="connsiteX12" fmla="*/ 3689684 w 3689684"/>
                        <a:gd name="connsiteY12" fmla="*/ 2102138 h 2118180"/>
                        <a:gd name="connsiteX0" fmla="*/ 0 w 3689684"/>
                        <a:gd name="connsiteY0" fmla="*/ 2118180 h 2118180"/>
                        <a:gd name="connsiteX1" fmla="*/ 593558 w 3689684"/>
                        <a:gd name="connsiteY1" fmla="*/ 2086096 h 2118180"/>
                        <a:gd name="connsiteX2" fmla="*/ 914400 w 3689684"/>
                        <a:gd name="connsiteY2" fmla="*/ 1941717 h 2118180"/>
                        <a:gd name="connsiteX3" fmla="*/ 1347537 w 3689684"/>
                        <a:gd name="connsiteY3" fmla="*/ 1380243 h 2118180"/>
                        <a:gd name="connsiteX4" fmla="*/ 1604210 w 3689684"/>
                        <a:gd name="connsiteY4" fmla="*/ 802728 h 2118180"/>
                        <a:gd name="connsiteX5" fmla="*/ 1732548 w 3689684"/>
                        <a:gd name="connsiteY5" fmla="*/ 353548 h 2118180"/>
                        <a:gd name="connsiteX6" fmla="*/ 1876927 w 3689684"/>
                        <a:gd name="connsiteY6" fmla="*/ 622 h 2118180"/>
                        <a:gd name="connsiteX7" fmla="*/ 2181726 w 3689684"/>
                        <a:gd name="connsiteY7" fmla="*/ 273337 h 2118180"/>
                        <a:gd name="connsiteX8" fmla="*/ 2181726 w 3689684"/>
                        <a:gd name="connsiteY8" fmla="*/ 754602 h 2118180"/>
                        <a:gd name="connsiteX9" fmla="*/ 2342147 w 3689684"/>
                        <a:gd name="connsiteY9" fmla="*/ 1380243 h 2118180"/>
                        <a:gd name="connsiteX10" fmla="*/ 2695074 w 3689684"/>
                        <a:gd name="connsiteY10" fmla="*/ 1973802 h 2118180"/>
                        <a:gd name="connsiteX11" fmla="*/ 3031958 w 3689684"/>
                        <a:gd name="connsiteY11" fmla="*/ 2070054 h 2118180"/>
                        <a:gd name="connsiteX12" fmla="*/ 3689684 w 3689684"/>
                        <a:gd name="connsiteY12" fmla="*/ 2102138 h 2118180"/>
                        <a:gd name="connsiteX0" fmla="*/ 0 w 3689684"/>
                        <a:gd name="connsiteY0" fmla="*/ 2117558 h 2117558"/>
                        <a:gd name="connsiteX1" fmla="*/ 593558 w 3689684"/>
                        <a:gd name="connsiteY1" fmla="*/ 2085474 h 2117558"/>
                        <a:gd name="connsiteX2" fmla="*/ 914400 w 3689684"/>
                        <a:gd name="connsiteY2" fmla="*/ 1941095 h 2117558"/>
                        <a:gd name="connsiteX3" fmla="*/ 1347537 w 3689684"/>
                        <a:gd name="connsiteY3" fmla="*/ 1379621 h 2117558"/>
                        <a:gd name="connsiteX4" fmla="*/ 1604210 w 3689684"/>
                        <a:gd name="connsiteY4" fmla="*/ 802106 h 2117558"/>
                        <a:gd name="connsiteX5" fmla="*/ 1732548 w 3689684"/>
                        <a:gd name="connsiteY5" fmla="*/ 352926 h 2117558"/>
                        <a:gd name="connsiteX6" fmla="*/ 1876927 w 3689684"/>
                        <a:gd name="connsiteY6" fmla="*/ 0 h 2117558"/>
                        <a:gd name="connsiteX7" fmla="*/ 2101516 w 3689684"/>
                        <a:gd name="connsiteY7" fmla="*/ 352926 h 2117558"/>
                        <a:gd name="connsiteX8" fmla="*/ 2181726 w 3689684"/>
                        <a:gd name="connsiteY8" fmla="*/ 753980 h 2117558"/>
                        <a:gd name="connsiteX9" fmla="*/ 2342147 w 3689684"/>
                        <a:gd name="connsiteY9" fmla="*/ 1379621 h 2117558"/>
                        <a:gd name="connsiteX10" fmla="*/ 2695074 w 3689684"/>
                        <a:gd name="connsiteY10" fmla="*/ 1973180 h 2117558"/>
                        <a:gd name="connsiteX11" fmla="*/ 3031958 w 3689684"/>
                        <a:gd name="connsiteY11" fmla="*/ 2069432 h 2117558"/>
                        <a:gd name="connsiteX12" fmla="*/ 3689684 w 3689684"/>
                        <a:gd name="connsiteY12" fmla="*/ 2101516 h 2117558"/>
                        <a:gd name="connsiteX0" fmla="*/ 0 w 3689684"/>
                        <a:gd name="connsiteY0" fmla="*/ 2117558 h 2117558"/>
                        <a:gd name="connsiteX1" fmla="*/ 593558 w 3689684"/>
                        <a:gd name="connsiteY1" fmla="*/ 2085474 h 2117558"/>
                        <a:gd name="connsiteX2" fmla="*/ 914400 w 3689684"/>
                        <a:gd name="connsiteY2" fmla="*/ 1941095 h 2117558"/>
                        <a:gd name="connsiteX3" fmla="*/ 1347537 w 3689684"/>
                        <a:gd name="connsiteY3" fmla="*/ 1379621 h 2117558"/>
                        <a:gd name="connsiteX4" fmla="*/ 1604210 w 3689684"/>
                        <a:gd name="connsiteY4" fmla="*/ 802106 h 2117558"/>
                        <a:gd name="connsiteX5" fmla="*/ 1732548 w 3689684"/>
                        <a:gd name="connsiteY5" fmla="*/ 352926 h 2117558"/>
                        <a:gd name="connsiteX6" fmla="*/ 1876927 w 3689684"/>
                        <a:gd name="connsiteY6" fmla="*/ 0 h 2117558"/>
                        <a:gd name="connsiteX7" fmla="*/ 2101516 w 3689684"/>
                        <a:gd name="connsiteY7" fmla="*/ 352926 h 2117558"/>
                        <a:gd name="connsiteX8" fmla="*/ 2181726 w 3689684"/>
                        <a:gd name="connsiteY8" fmla="*/ 753980 h 2117558"/>
                        <a:gd name="connsiteX9" fmla="*/ 2342147 w 3689684"/>
                        <a:gd name="connsiteY9" fmla="*/ 1379621 h 2117558"/>
                        <a:gd name="connsiteX10" fmla="*/ 2695074 w 3689684"/>
                        <a:gd name="connsiteY10" fmla="*/ 1973180 h 2117558"/>
                        <a:gd name="connsiteX11" fmla="*/ 3031958 w 3689684"/>
                        <a:gd name="connsiteY11" fmla="*/ 2069432 h 2117558"/>
                        <a:gd name="connsiteX12" fmla="*/ 3689684 w 3689684"/>
                        <a:gd name="connsiteY12" fmla="*/ 2101516 h 2117558"/>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101516 w 3689684"/>
                        <a:gd name="connsiteY7" fmla="*/ 192505 h 1957137"/>
                        <a:gd name="connsiteX8" fmla="*/ 2181726 w 3689684"/>
                        <a:gd name="connsiteY8" fmla="*/ 593559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845032 h 1845032"/>
                        <a:gd name="connsiteX1" fmla="*/ 593558 w 3689684"/>
                        <a:gd name="connsiteY1" fmla="*/ 1812948 h 1845032"/>
                        <a:gd name="connsiteX2" fmla="*/ 914400 w 3689684"/>
                        <a:gd name="connsiteY2" fmla="*/ 1668569 h 1845032"/>
                        <a:gd name="connsiteX3" fmla="*/ 1347537 w 3689684"/>
                        <a:gd name="connsiteY3" fmla="*/ 1107095 h 1845032"/>
                        <a:gd name="connsiteX4" fmla="*/ 1604210 w 3689684"/>
                        <a:gd name="connsiteY4" fmla="*/ 529580 h 1845032"/>
                        <a:gd name="connsiteX5" fmla="*/ 1732548 w 3689684"/>
                        <a:gd name="connsiteY5" fmla="*/ 80400 h 1845032"/>
                        <a:gd name="connsiteX6" fmla="*/ 1909011 w 3689684"/>
                        <a:gd name="connsiteY6" fmla="*/ 190 h 1845032"/>
                        <a:gd name="connsiteX7" fmla="*/ 2101516 w 3689684"/>
                        <a:gd name="connsiteY7" fmla="*/ 80400 h 1845032"/>
                        <a:gd name="connsiteX8" fmla="*/ 2181726 w 3689684"/>
                        <a:gd name="connsiteY8" fmla="*/ 481454 h 1845032"/>
                        <a:gd name="connsiteX9" fmla="*/ 2342147 w 3689684"/>
                        <a:gd name="connsiteY9" fmla="*/ 1107095 h 1845032"/>
                        <a:gd name="connsiteX10" fmla="*/ 2695074 w 3689684"/>
                        <a:gd name="connsiteY10" fmla="*/ 1700654 h 1845032"/>
                        <a:gd name="connsiteX11" fmla="*/ 3031958 w 3689684"/>
                        <a:gd name="connsiteY11" fmla="*/ 1796906 h 1845032"/>
                        <a:gd name="connsiteX12" fmla="*/ 3689684 w 3689684"/>
                        <a:gd name="connsiteY12" fmla="*/ 1828990 h 1845032"/>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181726 w 3689684"/>
                        <a:gd name="connsiteY8" fmla="*/ 593559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29853 w 3689684"/>
                        <a:gd name="connsiteY8" fmla="*/ 657728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031958 w 3689684"/>
                        <a:gd name="connsiteY11" fmla="*/ 1909011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25053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876926 h 1876926"/>
                        <a:gd name="connsiteX1" fmla="*/ 593558 w 3689684"/>
                        <a:gd name="connsiteY1" fmla="*/ 1844842 h 1876926"/>
                        <a:gd name="connsiteX2" fmla="*/ 914400 w 3689684"/>
                        <a:gd name="connsiteY2" fmla="*/ 1700463 h 1876926"/>
                        <a:gd name="connsiteX3" fmla="*/ 1347537 w 3689684"/>
                        <a:gd name="connsiteY3" fmla="*/ 1138989 h 1876926"/>
                        <a:gd name="connsiteX4" fmla="*/ 1604210 w 3689684"/>
                        <a:gd name="connsiteY4" fmla="*/ 561474 h 1876926"/>
                        <a:gd name="connsiteX5" fmla="*/ 1732548 w 3689684"/>
                        <a:gd name="connsiteY5" fmla="*/ 112294 h 1876926"/>
                        <a:gd name="connsiteX6" fmla="*/ 1892969 w 3689684"/>
                        <a:gd name="connsiteY6" fmla="*/ 0 h 1876926"/>
                        <a:gd name="connsiteX7" fmla="*/ 2101516 w 3689684"/>
                        <a:gd name="connsiteY7" fmla="*/ 112294 h 1876926"/>
                        <a:gd name="connsiteX8" fmla="*/ 2213811 w 3689684"/>
                        <a:gd name="connsiteY8" fmla="*/ 497306 h 1876926"/>
                        <a:gd name="connsiteX9" fmla="*/ 2342147 w 3689684"/>
                        <a:gd name="connsiteY9" fmla="*/ 1138989 h 1876926"/>
                        <a:gd name="connsiteX10" fmla="*/ 2695074 w 3689684"/>
                        <a:gd name="connsiteY10" fmla="*/ 1732548 h 1876926"/>
                        <a:gd name="connsiteX11" fmla="*/ 3144252 w 3689684"/>
                        <a:gd name="connsiteY11" fmla="*/ 1860884 h 1876926"/>
                        <a:gd name="connsiteX12" fmla="*/ 3689684 w 3689684"/>
                        <a:gd name="connsiteY12" fmla="*/ 1860884 h 1876926"/>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101516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957137 h 1957137"/>
                        <a:gd name="connsiteX1" fmla="*/ 593558 w 3689684"/>
                        <a:gd name="connsiteY1" fmla="*/ 1925053 h 1957137"/>
                        <a:gd name="connsiteX2" fmla="*/ 914400 w 3689684"/>
                        <a:gd name="connsiteY2" fmla="*/ 1780674 h 1957137"/>
                        <a:gd name="connsiteX3" fmla="*/ 1347537 w 3689684"/>
                        <a:gd name="connsiteY3" fmla="*/ 1219200 h 1957137"/>
                        <a:gd name="connsiteX4" fmla="*/ 1604210 w 3689684"/>
                        <a:gd name="connsiteY4" fmla="*/ 641685 h 1957137"/>
                        <a:gd name="connsiteX5" fmla="*/ 1732548 w 3689684"/>
                        <a:gd name="connsiteY5" fmla="*/ 192505 h 1957137"/>
                        <a:gd name="connsiteX6" fmla="*/ 1909011 w 3689684"/>
                        <a:gd name="connsiteY6" fmla="*/ 0 h 1957137"/>
                        <a:gd name="connsiteX7" fmla="*/ 2069432 w 3689684"/>
                        <a:gd name="connsiteY7" fmla="*/ 192505 h 1957137"/>
                        <a:gd name="connsiteX8" fmla="*/ 2213811 w 3689684"/>
                        <a:gd name="connsiteY8" fmla="*/ 577517 h 1957137"/>
                        <a:gd name="connsiteX9" fmla="*/ 2342147 w 3689684"/>
                        <a:gd name="connsiteY9" fmla="*/ 1219200 h 1957137"/>
                        <a:gd name="connsiteX10" fmla="*/ 2695074 w 3689684"/>
                        <a:gd name="connsiteY10" fmla="*/ 1812759 h 1957137"/>
                        <a:gd name="connsiteX11" fmla="*/ 3144252 w 3689684"/>
                        <a:gd name="connsiteY11" fmla="*/ 1941095 h 1957137"/>
                        <a:gd name="connsiteX12" fmla="*/ 3689684 w 3689684"/>
                        <a:gd name="connsiteY12" fmla="*/ 1941095 h 1957137"/>
                        <a:gd name="connsiteX0" fmla="*/ 0 w 3689684"/>
                        <a:gd name="connsiteY0" fmla="*/ 1957425 h 1957425"/>
                        <a:gd name="connsiteX1" fmla="*/ 593558 w 3689684"/>
                        <a:gd name="connsiteY1" fmla="*/ 1925341 h 1957425"/>
                        <a:gd name="connsiteX2" fmla="*/ 914400 w 3689684"/>
                        <a:gd name="connsiteY2" fmla="*/ 1780962 h 1957425"/>
                        <a:gd name="connsiteX3" fmla="*/ 1347537 w 3689684"/>
                        <a:gd name="connsiteY3" fmla="*/ 1219488 h 1957425"/>
                        <a:gd name="connsiteX4" fmla="*/ 1604210 w 3689684"/>
                        <a:gd name="connsiteY4" fmla="*/ 641973 h 1957425"/>
                        <a:gd name="connsiteX5" fmla="*/ 1732548 w 3689684"/>
                        <a:gd name="connsiteY5" fmla="*/ 192793 h 1957425"/>
                        <a:gd name="connsiteX6" fmla="*/ 1909011 w 3689684"/>
                        <a:gd name="connsiteY6" fmla="*/ 288 h 1957425"/>
                        <a:gd name="connsiteX7" fmla="*/ 2117558 w 3689684"/>
                        <a:gd name="connsiteY7" fmla="*/ 160709 h 1957425"/>
                        <a:gd name="connsiteX8" fmla="*/ 2213811 w 3689684"/>
                        <a:gd name="connsiteY8" fmla="*/ 577805 h 1957425"/>
                        <a:gd name="connsiteX9" fmla="*/ 2342147 w 3689684"/>
                        <a:gd name="connsiteY9" fmla="*/ 1219488 h 1957425"/>
                        <a:gd name="connsiteX10" fmla="*/ 2695074 w 3689684"/>
                        <a:gd name="connsiteY10" fmla="*/ 1813047 h 1957425"/>
                        <a:gd name="connsiteX11" fmla="*/ 3144252 w 3689684"/>
                        <a:gd name="connsiteY11" fmla="*/ 1941383 h 1957425"/>
                        <a:gd name="connsiteX12" fmla="*/ 3689684 w 3689684"/>
                        <a:gd name="connsiteY12" fmla="*/ 1941383 h 1957425"/>
                        <a:gd name="connsiteX0" fmla="*/ 0 w 3689684"/>
                        <a:gd name="connsiteY0" fmla="*/ 1957486 h 1957486"/>
                        <a:gd name="connsiteX1" fmla="*/ 593558 w 3689684"/>
                        <a:gd name="connsiteY1" fmla="*/ 1925402 h 1957486"/>
                        <a:gd name="connsiteX2" fmla="*/ 914400 w 3689684"/>
                        <a:gd name="connsiteY2" fmla="*/ 1781023 h 1957486"/>
                        <a:gd name="connsiteX3" fmla="*/ 1347537 w 3689684"/>
                        <a:gd name="connsiteY3" fmla="*/ 1219549 h 1957486"/>
                        <a:gd name="connsiteX4" fmla="*/ 1604210 w 3689684"/>
                        <a:gd name="connsiteY4" fmla="*/ 642034 h 1957486"/>
                        <a:gd name="connsiteX5" fmla="*/ 1732548 w 3689684"/>
                        <a:gd name="connsiteY5" fmla="*/ 192854 h 1957486"/>
                        <a:gd name="connsiteX6" fmla="*/ 1909011 w 3689684"/>
                        <a:gd name="connsiteY6" fmla="*/ 349 h 1957486"/>
                        <a:gd name="connsiteX7" fmla="*/ 2117558 w 3689684"/>
                        <a:gd name="connsiteY7" fmla="*/ 160770 h 1957486"/>
                        <a:gd name="connsiteX8" fmla="*/ 2213811 w 3689684"/>
                        <a:gd name="connsiteY8" fmla="*/ 658077 h 1957486"/>
                        <a:gd name="connsiteX9" fmla="*/ 2342147 w 3689684"/>
                        <a:gd name="connsiteY9" fmla="*/ 1219549 h 1957486"/>
                        <a:gd name="connsiteX10" fmla="*/ 2695074 w 3689684"/>
                        <a:gd name="connsiteY10" fmla="*/ 1813108 h 1957486"/>
                        <a:gd name="connsiteX11" fmla="*/ 3144252 w 3689684"/>
                        <a:gd name="connsiteY11" fmla="*/ 1941444 h 1957486"/>
                        <a:gd name="connsiteX12" fmla="*/ 3689684 w 3689684"/>
                        <a:gd name="connsiteY12" fmla="*/ 1941444 h 1957486"/>
                        <a:gd name="connsiteX0" fmla="*/ 0 w 3689684"/>
                        <a:gd name="connsiteY0" fmla="*/ 1957501 h 1957501"/>
                        <a:gd name="connsiteX1" fmla="*/ 593558 w 3689684"/>
                        <a:gd name="connsiteY1" fmla="*/ 1925417 h 1957501"/>
                        <a:gd name="connsiteX2" fmla="*/ 914400 w 3689684"/>
                        <a:gd name="connsiteY2" fmla="*/ 1781038 h 1957501"/>
                        <a:gd name="connsiteX3" fmla="*/ 1347537 w 3689684"/>
                        <a:gd name="connsiteY3" fmla="*/ 1219564 h 1957501"/>
                        <a:gd name="connsiteX4" fmla="*/ 1604210 w 3689684"/>
                        <a:gd name="connsiteY4" fmla="*/ 642049 h 1957501"/>
                        <a:gd name="connsiteX5" fmla="*/ 1732548 w 3689684"/>
                        <a:gd name="connsiteY5" fmla="*/ 192869 h 1957501"/>
                        <a:gd name="connsiteX6" fmla="*/ 1909011 w 3689684"/>
                        <a:gd name="connsiteY6" fmla="*/ 364 h 1957501"/>
                        <a:gd name="connsiteX7" fmla="*/ 2117558 w 3689684"/>
                        <a:gd name="connsiteY7" fmla="*/ 160785 h 1957501"/>
                        <a:gd name="connsiteX8" fmla="*/ 2197769 w 3689684"/>
                        <a:gd name="connsiteY8" fmla="*/ 674134 h 1957501"/>
                        <a:gd name="connsiteX9" fmla="*/ 2342147 w 3689684"/>
                        <a:gd name="connsiteY9" fmla="*/ 1219564 h 1957501"/>
                        <a:gd name="connsiteX10" fmla="*/ 2695074 w 3689684"/>
                        <a:gd name="connsiteY10" fmla="*/ 1813123 h 1957501"/>
                        <a:gd name="connsiteX11" fmla="*/ 3144252 w 3689684"/>
                        <a:gd name="connsiteY11" fmla="*/ 1941459 h 1957501"/>
                        <a:gd name="connsiteX12" fmla="*/ 3689684 w 3689684"/>
                        <a:gd name="connsiteY12" fmla="*/ 1941459 h 1957501"/>
                        <a:gd name="connsiteX0" fmla="*/ 0 w 3689684"/>
                        <a:gd name="connsiteY0" fmla="*/ 1957501 h 1957501"/>
                        <a:gd name="connsiteX1" fmla="*/ 593558 w 3689684"/>
                        <a:gd name="connsiteY1" fmla="*/ 1925417 h 1957501"/>
                        <a:gd name="connsiteX2" fmla="*/ 914400 w 3689684"/>
                        <a:gd name="connsiteY2" fmla="*/ 1781038 h 1957501"/>
                        <a:gd name="connsiteX3" fmla="*/ 1347537 w 3689684"/>
                        <a:gd name="connsiteY3" fmla="*/ 1219564 h 1957501"/>
                        <a:gd name="connsiteX4" fmla="*/ 1604210 w 3689684"/>
                        <a:gd name="connsiteY4" fmla="*/ 642049 h 1957501"/>
                        <a:gd name="connsiteX5" fmla="*/ 1732548 w 3689684"/>
                        <a:gd name="connsiteY5" fmla="*/ 192869 h 1957501"/>
                        <a:gd name="connsiteX6" fmla="*/ 1909011 w 3689684"/>
                        <a:gd name="connsiteY6" fmla="*/ 364 h 1957501"/>
                        <a:gd name="connsiteX7" fmla="*/ 2117558 w 3689684"/>
                        <a:gd name="connsiteY7" fmla="*/ 160785 h 1957501"/>
                        <a:gd name="connsiteX8" fmla="*/ 2197769 w 3689684"/>
                        <a:gd name="connsiteY8" fmla="*/ 674134 h 1957501"/>
                        <a:gd name="connsiteX9" fmla="*/ 2422357 w 3689684"/>
                        <a:gd name="connsiteY9" fmla="*/ 1219564 h 1957501"/>
                        <a:gd name="connsiteX10" fmla="*/ 2695074 w 3689684"/>
                        <a:gd name="connsiteY10" fmla="*/ 1813123 h 1957501"/>
                        <a:gd name="connsiteX11" fmla="*/ 3144252 w 3689684"/>
                        <a:gd name="connsiteY11" fmla="*/ 1941459 h 1957501"/>
                        <a:gd name="connsiteX12" fmla="*/ 3689684 w 3689684"/>
                        <a:gd name="connsiteY12" fmla="*/ 1941459 h 1957501"/>
                        <a:gd name="connsiteX0" fmla="*/ 0 w 3689684"/>
                        <a:gd name="connsiteY0" fmla="*/ 1957460 h 1957460"/>
                        <a:gd name="connsiteX1" fmla="*/ 593558 w 3689684"/>
                        <a:gd name="connsiteY1" fmla="*/ 1925376 h 1957460"/>
                        <a:gd name="connsiteX2" fmla="*/ 914400 w 3689684"/>
                        <a:gd name="connsiteY2" fmla="*/ 1780997 h 1957460"/>
                        <a:gd name="connsiteX3" fmla="*/ 1347537 w 3689684"/>
                        <a:gd name="connsiteY3" fmla="*/ 1219523 h 1957460"/>
                        <a:gd name="connsiteX4" fmla="*/ 1604210 w 3689684"/>
                        <a:gd name="connsiteY4" fmla="*/ 642008 h 1957460"/>
                        <a:gd name="connsiteX5" fmla="*/ 1732548 w 3689684"/>
                        <a:gd name="connsiteY5" fmla="*/ 192828 h 1957460"/>
                        <a:gd name="connsiteX6" fmla="*/ 1909011 w 3689684"/>
                        <a:gd name="connsiteY6" fmla="*/ 323 h 1957460"/>
                        <a:gd name="connsiteX7" fmla="*/ 2117558 w 3689684"/>
                        <a:gd name="connsiteY7" fmla="*/ 160744 h 1957460"/>
                        <a:gd name="connsiteX8" fmla="*/ 2277980 w 3689684"/>
                        <a:gd name="connsiteY8" fmla="*/ 625966 h 1957460"/>
                        <a:gd name="connsiteX9" fmla="*/ 2422357 w 3689684"/>
                        <a:gd name="connsiteY9" fmla="*/ 1219523 h 1957460"/>
                        <a:gd name="connsiteX10" fmla="*/ 2695074 w 3689684"/>
                        <a:gd name="connsiteY10" fmla="*/ 1813082 h 1957460"/>
                        <a:gd name="connsiteX11" fmla="*/ 3144252 w 3689684"/>
                        <a:gd name="connsiteY11" fmla="*/ 1941418 h 1957460"/>
                        <a:gd name="connsiteX12" fmla="*/ 3689684 w 3689684"/>
                        <a:gd name="connsiteY12" fmla="*/ 1941418 h 1957460"/>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641773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588168 w 3689684"/>
                        <a:gd name="connsiteY4" fmla="*/ 641773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47537 w 3689684"/>
                        <a:gd name="connsiteY3" fmla="*/ 1219288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283369 w 3689684"/>
                        <a:gd name="connsiteY3" fmla="*/ 1187203 h 1957225"/>
                        <a:gd name="connsiteX4" fmla="*/ 1604210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283369 w 3689684"/>
                        <a:gd name="connsiteY3" fmla="*/ 1187203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15453 w 3689684"/>
                        <a:gd name="connsiteY3" fmla="*/ 1219288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63580 w 3689684"/>
                        <a:gd name="connsiteY3" fmla="*/ 1267415 h 1957225"/>
                        <a:gd name="connsiteX4" fmla="*/ 1540042 w 3689684"/>
                        <a:gd name="connsiteY4" fmla="*/ 593647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63580 w 3689684"/>
                        <a:gd name="connsiteY3" fmla="*/ 1267415 h 1957225"/>
                        <a:gd name="connsiteX4" fmla="*/ 1604210 w 3689684"/>
                        <a:gd name="connsiteY4" fmla="*/ 609690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689684"/>
                        <a:gd name="connsiteY0" fmla="*/ 1957225 h 1957225"/>
                        <a:gd name="connsiteX1" fmla="*/ 593558 w 3689684"/>
                        <a:gd name="connsiteY1" fmla="*/ 1925141 h 1957225"/>
                        <a:gd name="connsiteX2" fmla="*/ 914400 w 3689684"/>
                        <a:gd name="connsiteY2" fmla="*/ 1780762 h 1957225"/>
                        <a:gd name="connsiteX3" fmla="*/ 1315453 w 3689684"/>
                        <a:gd name="connsiteY3" fmla="*/ 1267415 h 1957225"/>
                        <a:gd name="connsiteX4" fmla="*/ 1604210 w 3689684"/>
                        <a:gd name="connsiteY4" fmla="*/ 609690 h 1957225"/>
                        <a:gd name="connsiteX5" fmla="*/ 1748590 w 3689684"/>
                        <a:gd name="connsiteY5" fmla="*/ 176550 h 1957225"/>
                        <a:gd name="connsiteX6" fmla="*/ 1909011 w 3689684"/>
                        <a:gd name="connsiteY6" fmla="*/ 88 h 1957225"/>
                        <a:gd name="connsiteX7" fmla="*/ 2117558 w 3689684"/>
                        <a:gd name="connsiteY7" fmla="*/ 160509 h 1957225"/>
                        <a:gd name="connsiteX8" fmla="*/ 2277980 w 3689684"/>
                        <a:gd name="connsiteY8" fmla="*/ 625731 h 1957225"/>
                        <a:gd name="connsiteX9" fmla="*/ 2422357 w 3689684"/>
                        <a:gd name="connsiteY9" fmla="*/ 1219288 h 1957225"/>
                        <a:gd name="connsiteX10" fmla="*/ 2695074 w 3689684"/>
                        <a:gd name="connsiteY10" fmla="*/ 1812847 h 1957225"/>
                        <a:gd name="connsiteX11" fmla="*/ 3144252 w 3689684"/>
                        <a:gd name="connsiteY11" fmla="*/ 1941183 h 1957225"/>
                        <a:gd name="connsiteX12" fmla="*/ 3689684 w 3689684"/>
                        <a:gd name="connsiteY12" fmla="*/ 1941183 h 1957225"/>
                        <a:gd name="connsiteX0" fmla="*/ 0 w 3561347"/>
                        <a:gd name="connsiteY0" fmla="*/ 1973267 h 1973267"/>
                        <a:gd name="connsiteX1" fmla="*/ 465221 w 3561347"/>
                        <a:gd name="connsiteY1" fmla="*/ 1925141 h 1973267"/>
                        <a:gd name="connsiteX2" fmla="*/ 786063 w 3561347"/>
                        <a:gd name="connsiteY2" fmla="*/ 1780762 h 1973267"/>
                        <a:gd name="connsiteX3" fmla="*/ 1187116 w 3561347"/>
                        <a:gd name="connsiteY3" fmla="*/ 1267415 h 1973267"/>
                        <a:gd name="connsiteX4" fmla="*/ 1475873 w 3561347"/>
                        <a:gd name="connsiteY4" fmla="*/ 609690 h 1973267"/>
                        <a:gd name="connsiteX5" fmla="*/ 1620253 w 3561347"/>
                        <a:gd name="connsiteY5" fmla="*/ 176550 h 1973267"/>
                        <a:gd name="connsiteX6" fmla="*/ 1780674 w 3561347"/>
                        <a:gd name="connsiteY6" fmla="*/ 88 h 1973267"/>
                        <a:gd name="connsiteX7" fmla="*/ 1989221 w 3561347"/>
                        <a:gd name="connsiteY7" fmla="*/ 160509 h 1973267"/>
                        <a:gd name="connsiteX8" fmla="*/ 2149643 w 3561347"/>
                        <a:gd name="connsiteY8" fmla="*/ 625731 h 1973267"/>
                        <a:gd name="connsiteX9" fmla="*/ 2294020 w 3561347"/>
                        <a:gd name="connsiteY9" fmla="*/ 1219288 h 1973267"/>
                        <a:gd name="connsiteX10" fmla="*/ 2566737 w 3561347"/>
                        <a:gd name="connsiteY10" fmla="*/ 1812847 h 1973267"/>
                        <a:gd name="connsiteX11" fmla="*/ 3015915 w 3561347"/>
                        <a:gd name="connsiteY11" fmla="*/ 1941183 h 1973267"/>
                        <a:gd name="connsiteX12" fmla="*/ 3561347 w 3561347"/>
                        <a:gd name="connsiteY12" fmla="*/ 1941183 h 1973267"/>
                        <a:gd name="connsiteX0" fmla="*/ 0 w 3609473"/>
                        <a:gd name="connsiteY0" fmla="*/ 1973267 h 1973267"/>
                        <a:gd name="connsiteX1" fmla="*/ 513347 w 3609473"/>
                        <a:gd name="connsiteY1" fmla="*/ 1925141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2014208"/>
                        <a:gd name="connsiteX1" fmla="*/ 641684 w 3609473"/>
                        <a:gd name="connsiteY1" fmla="*/ 2005352 h 2014208"/>
                        <a:gd name="connsiteX2" fmla="*/ 834189 w 3609473"/>
                        <a:gd name="connsiteY2" fmla="*/ 1780762 h 2014208"/>
                        <a:gd name="connsiteX3" fmla="*/ 1235242 w 3609473"/>
                        <a:gd name="connsiteY3" fmla="*/ 1267415 h 2014208"/>
                        <a:gd name="connsiteX4" fmla="*/ 1523999 w 3609473"/>
                        <a:gd name="connsiteY4" fmla="*/ 609690 h 2014208"/>
                        <a:gd name="connsiteX5" fmla="*/ 1668379 w 3609473"/>
                        <a:gd name="connsiteY5" fmla="*/ 176550 h 2014208"/>
                        <a:gd name="connsiteX6" fmla="*/ 1828800 w 3609473"/>
                        <a:gd name="connsiteY6" fmla="*/ 88 h 2014208"/>
                        <a:gd name="connsiteX7" fmla="*/ 2037347 w 3609473"/>
                        <a:gd name="connsiteY7" fmla="*/ 160509 h 2014208"/>
                        <a:gd name="connsiteX8" fmla="*/ 2197769 w 3609473"/>
                        <a:gd name="connsiteY8" fmla="*/ 625731 h 2014208"/>
                        <a:gd name="connsiteX9" fmla="*/ 2342146 w 3609473"/>
                        <a:gd name="connsiteY9" fmla="*/ 1219288 h 2014208"/>
                        <a:gd name="connsiteX10" fmla="*/ 2614863 w 3609473"/>
                        <a:gd name="connsiteY10" fmla="*/ 1812847 h 2014208"/>
                        <a:gd name="connsiteX11" fmla="*/ 3064041 w 3609473"/>
                        <a:gd name="connsiteY11" fmla="*/ 1941183 h 2014208"/>
                        <a:gd name="connsiteX12" fmla="*/ 3609473 w 3609473"/>
                        <a:gd name="connsiteY12" fmla="*/ 1941183 h 2014208"/>
                        <a:gd name="connsiteX0" fmla="*/ 0 w 3609473"/>
                        <a:gd name="connsiteY0" fmla="*/ 1973267 h 1973267"/>
                        <a:gd name="connsiteX1" fmla="*/ 577516 w 3609473"/>
                        <a:gd name="connsiteY1" fmla="*/ 1909099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625642 w 3609473"/>
                        <a:gd name="connsiteY1" fmla="*/ 1909099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834189 w 3609473"/>
                        <a:gd name="connsiteY2" fmla="*/ 1780762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339"/>
                        <a:gd name="connsiteX1" fmla="*/ 577516 w 3609473"/>
                        <a:gd name="connsiteY1" fmla="*/ 1941183 h 1973339"/>
                        <a:gd name="connsiteX2" fmla="*/ 946484 w 3609473"/>
                        <a:gd name="connsiteY2" fmla="*/ 1732636 h 1973339"/>
                        <a:gd name="connsiteX3" fmla="*/ 1235242 w 3609473"/>
                        <a:gd name="connsiteY3" fmla="*/ 1267415 h 1973339"/>
                        <a:gd name="connsiteX4" fmla="*/ 1523999 w 3609473"/>
                        <a:gd name="connsiteY4" fmla="*/ 609690 h 1973339"/>
                        <a:gd name="connsiteX5" fmla="*/ 1668379 w 3609473"/>
                        <a:gd name="connsiteY5" fmla="*/ 176550 h 1973339"/>
                        <a:gd name="connsiteX6" fmla="*/ 1828800 w 3609473"/>
                        <a:gd name="connsiteY6" fmla="*/ 88 h 1973339"/>
                        <a:gd name="connsiteX7" fmla="*/ 2037347 w 3609473"/>
                        <a:gd name="connsiteY7" fmla="*/ 160509 h 1973339"/>
                        <a:gd name="connsiteX8" fmla="*/ 2197769 w 3609473"/>
                        <a:gd name="connsiteY8" fmla="*/ 625731 h 1973339"/>
                        <a:gd name="connsiteX9" fmla="*/ 2342146 w 3609473"/>
                        <a:gd name="connsiteY9" fmla="*/ 1219288 h 1973339"/>
                        <a:gd name="connsiteX10" fmla="*/ 2614863 w 3609473"/>
                        <a:gd name="connsiteY10" fmla="*/ 1812847 h 1973339"/>
                        <a:gd name="connsiteX11" fmla="*/ 3064041 w 3609473"/>
                        <a:gd name="connsiteY11" fmla="*/ 1941183 h 1973339"/>
                        <a:gd name="connsiteX12" fmla="*/ 3609473 w 3609473"/>
                        <a:gd name="connsiteY12" fmla="*/ 1941183 h 1973339"/>
                        <a:gd name="connsiteX0" fmla="*/ 0 w 3609473"/>
                        <a:gd name="connsiteY0" fmla="*/ 1973267 h 1973267"/>
                        <a:gd name="connsiteX1" fmla="*/ 577516 w 3609473"/>
                        <a:gd name="connsiteY1" fmla="*/ 1941183 h 1973267"/>
                        <a:gd name="connsiteX2" fmla="*/ 1026695 w 3609473"/>
                        <a:gd name="connsiteY2" fmla="*/ 1748678 h 1973267"/>
                        <a:gd name="connsiteX3" fmla="*/ 1235242 w 3609473"/>
                        <a:gd name="connsiteY3" fmla="*/ 1267415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26695 w 3609473"/>
                        <a:gd name="connsiteY2" fmla="*/ 1748678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283368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68379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523999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31495 w 3609473"/>
                        <a:gd name="connsiteY3" fmla="*/ 1235331 h 1973267"/>
                        <a:gd name="connsiteX4" fmla="*/ 1491915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73267 h 1973267"/>
                        <a:gd name="connsiteX1" fmla="*/ 577516 w 3609473"/>
                        <a:gd name="connsiteY1" fmla="*/ 1941183 h 1973267"/>
                        <a:gd name="connsiteX2" fmla="*/ 1042737 w 3609473"/>
                        <a:gd name="connsiteY2" fmla="*/ 1796804 h 1973267"/>
                        <a:gd name="connsiteX3" fmla="*/ 1347537 w 3609473"/>
                        <a:gd name="connsiteY3" fmla="*/ 1187205 h 1973267"/>
                        <a:gd name="connsiteX4" fmla="*/ 1491915 w 3609473"/>
                        <a:gd name="connsiteY4" fmla="*/ 609690 h 1973267"/>
                        <a:gd name="connsiteX5" fmla="*/ 1620253 w 3609473"/>
                        <a:gd name="connsiteY5" fmla="*/ 176550 h 1973267"/>
                        <a:gd name="connsiteX6" fmla="*/ 1828800 w 3609473"/>
                        <a:gd name="connsiteY6" fmla="*/ 88 h 1973267"/>
                        <a:gd name="connsiteX7" fmla="*/ 2037347 w 3609473"/>
                        <a:gd name="connsiteY7" fmla="*/ 160509 h 1973267"/>
                        <a:gd name="connsiteX8" fmla="*/ 2197769 w 3609473"/>
                        <a:gd name="connsiteY8" fmla="*/ 625731 h 1973267"/>
                        <a:gd name="connsiteX9" fmla="*/ 2342146 w 3609473"/>
                        <a:gd name="connsiteY9" fmla="*/ 1219288 h 1973267"/>
                        <a:gd name="connsiteX10" fmla="*/ 2614863 w 3609473"/>
                        <a:gd name="connsiteY10" fmla="*/ 1812847 h 1973267"/>
                        <a:gd name="connsiteX11" fmla="*/ 3064041 w 3609473"/>
                        <a:gd name="connsiteY11" fmla="*/ 1941183 h 1973267"/>
                        <a:gd name="connsiteX12" fmla="*/ 3609473 w 3609473"/>
                        <a:gd name="connsiteY12" fmla="*/ 1941183 h 1973267"/>
                        <a:gd name="connsiteX0" fmla="*/ 0 w 3609473"/>
                        <a:gd name="connsiteY0" fmla="*/ 1989309 h 1989309"/>
                        <a:gd name="connsiteX1" fmla="*/ 577516 w 3609473"/>
                        <a:gd name="connsiteY1" fmla="*/ 1941183 h 1989309"/>
                        <a:gd name="connsiteX2" fmla="*/ 1042737 w 3609473"/>
                        <a:gd name="connsiteY2" fmla="*/ 1796804 h 1989309"/>
                        <a:gd name="connsiteX3" fmla="*/ 1347537 w 3609473"/>
                        <a:gd name="connsiteY3" fmla="*/ 1187205 h 1989309"/>
                        <a:gd name="connsiteX4" fmla="*/ 1491915 w 3609473"/>
                        <a:gd name="connsiteY4" fmla="*/ 609690 h 1989309"/>
                        <a:gd name="connsiteX5" fmla="*/ 1620253 w 3609473"/>
                        <a:gd name="connsiteY5" fmla="*/ 176550 h 1989309"/>
                        <a:gd name="connsiteX6" fmla="*/ 1828800 w 3609473"/>
                        <a:gd name="connsiteY6" fmla="*/ 88 h 1989309"/>
                        <a:gd name="connsiteX7" fmla="*/ 2037347 w 3609473"/>
                        <a:gd name="connsiteY7" fmla="*/ 160509 h 1989309"/>
                        <a:gd name="connsiteX8" fmla="*/ 2197769 w 3609473"/>
                        <a:gd name="connsiteY8" fmla="*/ 625731 h 1989309"/>
                        <a:gd name="connsiteX9" fmla="*/ 2342146 w 3609473"/>
                        <a:gd name="connsiteY9" fmla="*/ 1219288 h 1989309"/>
                        <a:gd name="connsiteX10" fmla="*/ 2614863 w 3609473"/>
                        <a:gd name="connsiteY10" fmla="*/ 1812847 h 1989309"/>
                        <a:gd name="connsiteX11" fmla="*/ 3064041 w 3609473"/>
                        <a:gd name="connsiteY11" fmla="*/ 1941183 h 1989309"/>
                        <a:gd name="connsiteX12" fmla="*/ 3609473 w 3609473"/>
                        <a:gd name="connsiteY12" fmla="*/ 1941183 h 1989309"/>
                        <a:gd name="connsiteX0" fmla="*/ 0 w 3593431"/>
                        <a:gd name="connsiteY0" fmla="*/ 1957224 h 1958791"/>
                        <a:gd name="connsiteX1" fmla="*/ 561474 w 3593431"/>
                        <a:gd name="connsiteY1" fmla="*/ 1941183 h 1958791"/>
                        <a:gd name="connsiteX2" fmla="*/ 1026695 w 3593431"/>
                        <a:gd name="connsiteY2" fmla="*/ 1796804 h 1958791"/>
                        <a:gd name="connsiteX3" fmla="*/ 1331495 w 3593431"/>
                        <a:gd name="connsiteY3" fmla="*/ 1187205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315453 w 3593431"/>
                        <a:gd name="connsiteY3" fmla="*/ 1219289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283369 w 3593431"/>
                        <a:gd name="connsiteY3" fmla="*/ 1219289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1026695 w 3593431"/>
                        <a:gd name="connsiteY2" fmla="*/ 1796804 h 1958791"/>
                        <a:gd name="connsiteX3" fmla="*/ 1347537 w 3593431"/>
                        <a:gd name="connsiteY3" fmla="*/ 1251374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47537 w 3593431"/>
                        <a:gd name="connsiteY3" fmla="*/ 1251374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15453 w 3593431"/>
                        <a:gd name="connsiteY3" fmla="*/ 1235332 h 1958791"/>
                        <a:gd name="connsiteX4" fmla="*/ 1475873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224 h 1958791"/>
                        <a:gd name="connsiteX1" fmla="*/ 561474 w 3593431"/>
                        <a:gd name="connsiteY1" fmla="*/ 1941183 h 1958791"/>
                        <a:gd name="connsiteX2" fmla="*/ 994610 w 3593431"/>
                        <a:gd name="connsiteY2" fmla="*/ 1796804 h 1958791"/>
                        <a:gd name="connsiteX3" fmla="*/ 1315453 w 3593431"/>
                        <a:gd name="connsiteY3" fmla="*/ 1235332 h 1958791"/>
                        <a:gd name="connsiteX4" fmla="*/ 1427746 w 3593431"/>
                        <a:gd name="connsiteY4" fmla="*/ 609690 h 1958791"/>
                        <a:gd name="connsiteX5" fmla="*/ 1604211 w 3593431"/>
                        <a:gd name="connsiteY5" fmla="*/ 176550 h 1958791"/>
                        <a:gd name="connsiteX6" fmla="*/ 1812758 w 3593431"/>
                        <a:gd name="connsiteY6" fmla="*/ 88 h 1958791"/>
                        <a:gd name="connsiteX7" fmla="*/ 2021305 w 3593431"/>
                        <a:gd name="connsiteY7" fmla="*/ 160509 h 1958791"/>
                        <a:gd name="connsiteX8" fmla="*/ 2181727 w 3593431"/>
                        <a:gd name="connsiteY8" fmla="*/ 625731 h 1958791"/>
                        <a:gd name="connsiteX9" fmla="*/ 2326104 w 3593431"/>
                        <a:gd name="connsiteY9" fmla="*/ 1219288 h 1958791"/>
                        <a:gd name="connsiteX10" fmla="*/ 2598821 w 3593431"/>
                        <a:gd name="connsiteY10" fmla="*/ 1812847 h 1958791"/>
                        <a:gd name="connsiteX11" fmla="*/ 3047999 w 3593431"/>
                        <a:gd name="connsiteY11" fmla="*/ 1941183 h 1958791"/>
                        <a:gd name="connsiteX12" fmla="*/ 3593431 w 3593431"/>
                        <a:gd name="connsiteY12" fmla="*/ 1941183 h 1958791"/>
                        <a:gd name="connsiteX0" fmla="*/ 0 w 3593431"/>
                        <a:gd name="connsiteY0" fmla="*/ 1957697 h 1959264"/>
                        <a:gd name="connsiteX1" fmla="*/ 561474 w 3593431"/>
                        <a:gd name="connsiteY1" fmla="*/ 1941656 h 1959264"/>
                        <a:gd name="connsiteX2" fmla="*/ 994610 w 3593431"/>
                        <a:gd name="connsiteY2" fmla="*/ 1797277 h 1959264"/>
                        <a:gd name="connsiteX3" fmla="*/ 1315453 w 3593431"/>
                        <a:gd name="connsiteY3" fmla="*/ 1235805 h 1959264"/>
                        <a:gd name="connsiteX4" fmla="*/ 1427746 w 3593431"/>
                        <a:gd name="connsiteY4" fmla="*/ 610163 h 1959264"/>
                        <a:gd name="connsiteX5" fmla="*/ 1636295 w 3593431"/>
                        <a:gd name="connsiteY5" fmla="*/ 128896 h 1959264"/>
                        <a:gd name="connsiteX6" fmla="*/ 1812758 w 3593431"/>
                        <a:gd name="connsiteY6" fmla="*/ 561 h 1959264"/>
                        <a:gd name="connsiteX7" fmla="*/ 2021305 w 3593431"/>
                        <a:gd name="connsiteY7" fmla="*/ 160982 h 1959264"/>
                        <a:gd name="connsiteX8" fmla="*/ 2181727 w 3593431"/>
                        <a:gd name="connsiteY8" fmla="*/ 626204 h 1959264"/>
                        <a:gd name="connsiteX9" fmla="*/ 2326104 w 3593431"/>
                        <a:gd name="connsiteY9" fmla="*/ 1219761 h 1959264"/>
                        <a:gd name="connsiteX10" fmla="*/ 2598821 w 3593431"/>
                        <a:gd name="connsiteY10" fmla="*/ 1813320 h 1959264"/>
                        <a:gd name="connsiteX11" fmla="*/ 3047999 w 3593431"/>
                        <a:gd name="connsiteY11" fmla="*/ 1941656 h 1959264"/>
                        <a:gd name="connsiteX12" fmla="*/ 3593431 w 3593431"/>
                        <a:gd name="connsiteY12" fmla="*/ 1941656 h 1959264"/>
                        <a:gd name="connsiteX0" fmla="*/ 0 w 3593431"/>
                        <a:gd name="connsiteY0" fmla="*/ 1957697 h 1959264"/>
                        <a:gd name="connsiteX1" fmla="*/ 561474 w 3593431"/>
                        <a:gd name="connsiteY1" fmla="*/ 1941656 h 1959264"/>
                        <a:gd name="connsiteX2" fmla="*/ 994610 w 3593431"/>
                        <a:gd name="connsiteY2" fmla="*/ 1797277 h 1959264"/>
                        <a:gd name="connsiteX3" fmla="*/ 1267326 w 3593431"/>
                        <a:gd name="connsiteY3" fmla="*/ 1235805 h 1959264"/>
                        <a:gd name="connsiteX4" fmla="*/ 1427746 w 3593431"/>
                        <a:gd name="connsiteY4" fmla="*/ 610163 h 1959264"/>
                        <a:gd name="connsiteX5" fmla="*/ 1636295 w 3593431"/>
                        <a:gd name="connsiteY5" fmla="*/ 128896 h 1959264"/>
                        <a:gd name="connsiteX6" fmla="*/ 1812758 w 3593431"/>
                        <a:gd name="connsiteY6" fmla="*/ 561 h 1959264"/>
                        <a:gd name="connsiteX7" fmla="*/ 2021305 w 3593431"/>
                        <a:gd name="connsiteY7" fmla="*/ 160982 h 1959264"/>
                        <a:gd name="connsiteX8" fmla="*/ 2181727 w 3593431"/>
                        <a:gd name="connsiteY8" fmla="*/ 626204 h 1959264"/>
                        <a:gd name="connsiteX9" fmla="*/ 2326104 w 3593431"/>
                        <a:gd name="connsiteY9" fmla="*/ 1219761 h 1959264"/>
                        <a:gd name="connsiteX10" fmla="*/ 2598821 w 3593431"/>
                        <a:gd name="connsiteY10" fmla="*/ 1813320 h 1959264"/>
                        <a:gd name="connsiteX11" fmla="*/ 3047999 w 3593431"/>
                        <a:gd name="connsiteY11" fmla="*/ 1941656 h 1959264"/>
                        <a:gd name="connsiteX12" fmla="*/ 3593431 w 3593431"/>
                        <a:gd name="connsiteY12" fmla="*/ 1941656 h 1959264"/>
                        <a:gd name="connsiteX0" fmla="*/ 0 w 3593431"/>
                        <a:gd name="connsiteY0" fmla="*/ 1957736 h 1959303"/>
                        <a:gd name="connsiteX1" fmla="*/ 561474 w 3593431"/>
                        <a:gd name="connsiteY1" fmla="*/ 1941695 h 1959303"/>
                        <a:gd name="connsiteX2" fmla="*/ 994610 w 3593431"/>
                        <a:gd name="connsiteY2" fmla="*/ 1797316 h 1959303"/>
                        <a:gd name="connsiteX3" fmla="*/ 1267326 w 3593431"/>
                        <a:gd name="connsiteY3" fmla="*/ 1235844 h 1959303"/>
                        <a:gd name="connsiteX4" fmla="*/ 1507957 w 3593431"/>
                        <a:gd name="connsiteY4" fmla="*/ 626244 h 1959303"/>
                        <a:gd name="connsiteX5" fmla="*/ 1636295 w 3593431"/>
                        <a:gd name="connsiteY5" fmla="*/ 128935 h 1959303"/>
                        <a:gd name="connsiteX6" fmla="*/ 1812758 w 3593431"/>
                        <a:gd name="connsiteY6" fmla="*/ 600 h 1959303"/>
                        <a:gd name="connsiteX7" fmla="*/ 2021305 w 3593431"/>
                        <a:gd name="connsiteY7" fmla="*/ 161021 h 1959303"/>
                        <a:gd name="connsiteX8" fmla="*/ 2181727 w 3593431"/>
                        <a:gd name="connsiteY8" fmla="*/ 626243 h 1959303"/>
                        <a:gd name="connsiteX9" fmla="*/ 2326104 w 3593431"/>
                        <a:gd name="connsiteY9" fmla="*/ 1219800 h 1959303"/>
                        <a:gd name="connsiteX10" fmla="*/ 2598821 w 3593431"/>
                        <a:gd name="connsiteY10" fmla="*/ 1813359 h 1959303"/>
                        <a:gd name="connsiteX11" fmla="*/ 3047999 w 3593431"/>
                        <a:gd name="connsiteY11" fmla="*/ 1941695 h 1959303"/>
                        <a:gd name="connsiteX12" fmla="*/ 3593431 w 3593431"/>
                        <a:gd name="connsiteY12" fmla="*/ 1941695 h 1959303"/>
                        <a:gd name="connsiteX0" fmla="*/ 0 w 3593431"/>
                        <a:gd name="connsiteY0" fmla="*/ 1957698 h 1959265"/>
                        <a:gd name="connsiteX1" fmla="*/ 561474 w 3593431"/>
                        <a:gd name="connsiteY1" fmla="*/ 1941657 h 1959265"/>
                        <a:gd name="connsiteX2" fmla="*/ 994610 w 3593431"/>
                        <a:gd name="connsiteY2" fmla="*/ 1797278 h 1959265"/>
                        <a:gd name="connsiteX3" fmla="*/ 1267326 w 3593431"/>
                        <a:gd name="connsiteY3" fmla="*/ 1235806 h 1959265"/>
                        <a:gd name="connsiteX4" fmla="*/ 1475873 w 3593431"/>
                        <a:gd name="connsiteY4" fmla="*/ 610163 h 1959265"/>
                        <a:gd name="connsiteX5" fmla="*/ 1636295 w 3593431"/>
                        <a:gd name="connsiteY5" fmla="*/ 128897 h 1959265"/>
                        <a:gd name="connsiteX6" fmla="*/ 1812758 w 3593431"/>
                        <a:gd name="connsiteY6" fmla="*/ 562 h 1959265"/>
                        <a:gd name="connsiteX7" fmla="*/ 2021305 w 3593431"/>
                        <a:gd name="connsiteY7" fmla="*/ 160983 h 1959265"/>
                        <a:gd name="connsiteX8" fmla="*/ 2181727 w 3593431"/>
                        <a:gd name="connsiteY8" fmla="*/ 626205 h 1959265"/>
                        <a:gd name="connsiteX9" fmla="*/ 2326104 w 3593431"/>
                        <a:gd name="connsiteY9" fmla="*/ 1219762 h 1959265"/>
                        <a:gd name="connsiteX10" fmla="*/ 2598821 w 3593431"/>
                        <a:gd name="connsiteY10" fmla="*/ 1813321 h 1959265"/>
                        <a:gd name="connsiteX11" fmla="*/ 3047999 w 3593431"/>
                        <a:gd name="connsiteY11" fmla="*/ 1941657 h 1959265"/>
                        <a:gd name="connsiteX12" fmla="*/ 3593431 w 3593431"/>
                        <a:gd name="connsiteY12" fmla="*/ 1941657 h 1959265"/>
                        <a:gd name="connsiteX0" fmla="*/ 0 w 3593431"/>
                        <a:gd name="connsiteY0" fmla="*/ 1957634 h 1959201"/>
                        <a:gd name="connsiteX1" fmla="*/ 561474 w 3593431"/>
                        <a:gd name="connsiteY1" fmla="*/ 1941593 h 1959201"/>
                        <a:gd name="connsiteX2" fmla="*/ 994610 w 3593431"/>
                        <a:gd name="connsiteY2" fmla="*/ 1797214 h 1959201"/>
                        <a:gd name="connsiteX3" fmla="*/ 1267326 w 3593431"/>
                        <a:gd name="connsiteY3" fmla="*/ 1235742 h 1959201"/>
                        <a:gd name="connsiteX4" fmla="*/ 1459831 w 3593431"/>
                        <a:gd name="connsiteY4" fmla="*/ 578014 h 1959201"/>
                        <a:gd name="connsiteX5" fmla="*/ 1636295 w 3593431"/>
                        <a:gd name="connsiteY5" fmla="*/ 128833 h 1959201"/>
                        <a:gd name="connsiteX6" fmla="*/ 1812758 w 3593431"/>
                        <a:gd name="connsiteY6" fmla="*/ 498 h 1959201"/>
                        <a:gd name="connsiteX7" fmla="*/ 2021305 w 3593431"/>
                        <a:gd name="connsiteY7" fmla="*/ 160919 h 1959201"/>
                        <a:gd name="connsiteX8" fmla="*/ 2181727 w 3593431"/>
                        <a:gd name="connsiteY8" fmla="*/ 626141 h 1959201"/>
                        <a:gd name="connsiteX9" fmla="*/ 2326104 w 3593431"/>
                        <a:gd name="connsiteY9" fmla="*/ 1219698 h 1959201"/>
                        <a:gd name="connsiteX10" fmla="*/ 2598821 w 3593431"/>
                        <a:gd name="connsiteY10" fmla="*/ 1813257 h 1959201"/>
                        <a:gd name="connsiteX11" fmla="*/ 3047999 w 3593431"/>
                        <a:gd name="connsiteY11" fmla="*/ 1941593 h 1959201"/>
                        <a:gd name="connsiteX12" fmla="*/ 3593431 w 3593431"/>
                        <a:gd name="connsiteY12" fmla="*/ 1941593 h 1959201"/>
                        <a:gd name="connsiteX0" fmla="*/ 0 w 3047999"/>
                        <a:gd name="connsiteY0" fmla="*/ 1957634 h 1959201"/>
                        <a:gd name="connsiteX1" fmla="*/ 561474 w 3047999"/>
                        <a:gd name="connsiteY1" fmla="*/ 1941593 h 1959201"/>
                        <a:gd name="connsiteX2" fmla="*/ 994610 w 3047999"/>
                        <a:gd name="connsiteY2" fmla="*/ 1797214 h 1959201"/>
                        <a:gd name="connsiteX3" fmla="*/ 1267326 w 3047999"/>
                        <a:gd name="connsiteY3" fmla="*/ 1235742 h 1959201"/>
                        <a:gd name="connsiteX4" fmla="*/ 1459831 w 3047999"/>
                        <a:gd name="connsiteY4" fmla="*/ 578014 h 1959201"/>
                        <a:gd name="connsiteX5" fmla="*/ 1636295 w 3047999"/>
                        <a:gd name="connsiteY5" fmla="*/ 128833 h 1959201"/>
                        <a:gd name="connsiteX6" fmla="*/ 1812758 w 3047999"/>
                        <a:gd name="connsiteY6" fmla="*/ 498 h 1959201"/>
                        <a:gd name="connsiteX7" fmla="*/ 2021305 w 3047999"/>
                        <a:gd name="connsiteY7" fmla="*/ 160919 h 1959201"/>
                        <a:gd name="connsiteX8" fmla="*/ 2181727 w 3047999"/>
                        <a:gd name="connsiteY8" fmla="*/ 626141 h 1959201"/>
                        <a:gd name="connsiteX9" fmla="*/ 2326104 w 3047999"/>
                        <a:gd name="connsiteY9" fmla="*/ 1219698 h 1959201"/>
                        <a:gd name="connsiteX10" fmla="*/ 2598821 w 3047999"/>
                        <a:gd name="connsiteY10" fmla="*/ 1813257 h 1959201"/>
                        <a:gd name="connsiteX11" fmla="*/ 3047999 w 3047999"/>
                        <a:gd name="connsiteY11" fmla="*/ 1941593 h 1959201"/>
                        <a:gd name="connsiteX0" fmla="*/ 0 w 2598821"/>
                        <a:gd name="connsiteY0" fmla="*/ 1957634 h 1959201"/>
                        <a:gd name="connsiteX1" fmla="*/ 561474 w 2598821"/>
                        <a:gd name="connsiteY1" fmla="*/ 1941593 h 1959201"/>
                        <a:gd name="connsiteX2" fmla="*/ 994610 w 2598821"/>
                        <a:gd name="connsiteY2" fmla="*/ 1797214 h 1959201"/>
                        <a:gd name="connsiteX3" fmla="*/ 1267326 w 2598821"/>
                        <a:gd name="connsiteY3" fmla="*/ 1235742 h 1959201"/>
                        <a:gd name="connsiteX4" fmla="*/ 1459831 w 2598821"/>
                        <a:gd name="connsiteY4" fmla="*/ 578014 h 1959201"/>
                        <a:gd name="connsiteX5" fmla="*/ 1636295 w 2598821"/>
                        <a:gd name="connsiteY5" fmla="*/ 128833 h 1959201"/>
                        <a:gd name="connsiteX6" fmla="*/ 1812758 w 2598821"/>
                        <a:gd name="connsiteY6" fmla="*/ 498 h 1959201"/>
                        <a:gd name="connsiteX7" fmla="*/ 2021305 w 2598821"/>
                        <a:gd name="connsiteY7" fmla="*/ 160919 h 1959201"/>
                        <a:gd name="connsiteX8" fmla="*/ 2181727 w 2598821"/>
                        <a:gd name="connsiteY8" fmla="*/ 626141 h 1959201"/>
                        <a:gd name="connsiteX9" fmla="*/ 2326104 w 2598821"/>
                        <a:gd name="connsiteY9" fmla="*/ 1219698 h 1959201"/>
                        <a:gd name="connsiteX10" fmla="*/ 2598821 w 2598821"/>
                        <a:gd name="connsiteY10" fmla="*/ 1813257 h 1959201"/>
                        <a:gd name="connsiteX0" fmla="*/ 0 w 2326104"/>
                        <a:gd name="connsiteY0" fmla="*/ 1957634 h 1959201"/>
                        <a:gd name="connsiteX1" fmla="*/ 561474 w 2326104"/>
                        <a:gd name="connsiteY1" fmla="*/ 1941593 h 1959201"/>
                        <a:gd name="connsiteX2" fmla="*/ 994610 w 2326104"/>
                        <a:gd name="connsiteY2" fmla="*/ 1797214 h 1959201"/>
                        <a:gd name="connsiteX3" fmla="*/ 1267326 w 2326104"/>
                        <a:gd name="connsiteY3" fmla="*/ 1235742 h 1959201"/>
                        <a:gd name="connsiteX4" fmla="*/ 1459831 w 2326104"/>
                        <a:gd name="connsiteY4" fmla="*/ 578014 h 1959201"/>
                        <a:gd name="connsiteX5" fmla="*/ 1636295 w 2326104"/>
                        <a:gd name="connsiteY5" fmla="*/ 128833 h 1959201"/>
                        <a:gd name="connsiteX6" fmla="*/ 1812758 w 2326104"/>
                        <a:gd name="connsiteY6" fmla="*/ 498 h 1959201"/>
                        <a:gd name="connsiteX7" fmla="*/ 2021305 w 2326104"/>
                        <a:gd name="connsiteY7" fmla="*/ 160919 h 1959201"/>
                        <a:gd name="connsiteX8" fmla="*/ 2181727 w 2326104"/>
                        <a:gd name="connsiteY8" fmla="*/ 626141 h 1959201"/>
                        <a:gd name="connsiteX9" fmla="*/ 2326104 w 2326104"/>
                        <a:gd name="connsiteY9" fmla="*/ 1219698 h 1959201"/>
                        <a:gd name="connsiteX0" fmla="*/ 0 w 2181727"/>
                        <a:gd name="connsiteY0" fmla="*/ 1957634 h 1959201"/>
                        <a:gd name="connsiteX1" fmla="*/ 561474 w 2181727"/>
                        <a:gd name="connsiteY1" fmla="*/ 1941593 h 1959201"/>
                        <a:gd name="connsiteX2" fmla="*/ 994610 w 2181727"/>
                        <a:gd name="connsiteY2" fmla="*/ 1797214 h 1959201"/>
                        <a:gd name="connsiteX3" fmla="*/ 1267326 w 2181727"/>
                        <a:gd name="connsiteY3" fmla="*/ 1235742 h 1959201"/>
                        <a:gd name="connsiteX4" fmla="*/ 1459831 w 2181727"/>
                        <a:gd name="connsiteY4" fmla="*/ 578014 h 1959201"/>
                        <a:gd name="connsiteX5" fmla="*/ 1636295 w 2181727"/>
                        <a:gd name="connsiteY5" fmla="*/ 128833 h 1959201"/>
                        <a:gd name="connsiteX6" fmla="*/ 1812758 w 2181727"/>
                        <a:gd name="connsiteY6" fmla="*/ 498 h 1959201"/>
                        <a:gd name="connsiteX7" fmla="*/ 2021305 w 2181727"/>
                        <a:gd name="connsiteY7" fmla="*/ 160919 h 1959201"/>
                        <a:gd name="connsiteX8" fmla="*/ 2181727 w 2181727"/>
                        <a:gd name="connsiteY8" fmla="*/ 626141 h 1959201"/>
                        <a:gd name="connsiteX0" fmla="*/ 0 w 2021305"/>
                        <a:gd name="connsiteY0" fmla="*/ 1957634 h 1959201"/>
                        <a:gd name="connsiteX1" fmla="*/ 561474 w 2021305"/>
                        <a:gd name="connsiteY1" fmla="*/ 1941593 h 1959201"/>
                        <a:gd name="connsiteX2" fmla="*/ 994610 w 2021305"/>
                        <a:gd name="connsiteY2" fmla="*/ 1797214 h 1959201"/>
                        <a:gd name="connsiteX3" fmla="*/ 1267326 w 2021305"/>
                        <a:gd name="connsiteY3" fmla="*/ 1235742 h 1959201"/>
                        <a:gd name="connsiteX4" fmla="*/ 1459831 w 2021305"/>
                        <a:gd name="connsiteY4" fmla="*/ 578014 h 1959201"/>
                        <a:gd name="connsiteX5" fmla="*/ 1636295 w 2021305"/>
                        <a:gd name="connsiteY5" fmla="*/ 128833 h 1959201"/>
                        <a:gd name="connsiteX6" fmla="*/ 1812758 w 2021305"/>
                        <a:gd name="connsiteY6" fmla="*/ 498 h 1959201"/>
                        <a:gd name="connsiteX7" fmla="*/ 2021305 w 2021305"/>
                        <a:gd name="connsiteY7" fmla="*/ 160919 h 1959201"/>
                        <a:gd name="connsiteX0" fmla="*/ 0 w 1812758"/>
                        <a:gd name="connsiteY0" fmla="*/ 1957634 h 1959201"/>
                        <a:gd name="connsiteX1" fmla="*/ 561474 w 1812758"/>
                        <a:gd name="connsiteY1" fmla="*/ 1941593 h 1959201"/>
                        <a:gd name="connsiteX2" fmla="*/ 994610 w 1812758"/>
                        <a:gd name="connsiteY2" fmla="*/ 1797214 h 1959201"/>
                        <a:gd name="connsiteX3" fmla="*/ 1267326 w 1812758"/>
                        <a:gd name="connsiteY3" fmla="*/ 1235742 h 1959201"/>
                        <a:gd name="connsiteX4" fmla="*/ 1459831 w 1812758"/>
                        <a:gd name="connsiteY4" fmla="*/ 578014 h 1959201"/>
                        <a:gd name="connsiteX5" fmla="*/ 1636295 w 1812758"/>
                        <a:gd name="connsiteY5" fmla="*/ 128833 h 1959201"/>
                        <a:gd name="connsiteX6" fmla="*/ 1812758 w 1812758"/>
                        <a:gd name="connsiteY6" fmla="*/ 498 h 195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2758" h="1959201">
                          <a:moveTo>
                            <a:pt x="0" y="1957634"/>
                          </a:moveTo>
                          <a:cubicBezTo>
                            <a:pt x="220579" y="1956297"/>
                            <a:pt x="395706" y="1968330"/>
                            <a:pt x="561474" y="1941593"/>
                          </a:cubicBezTo>
                          <a:cubicBezTo>
                            <a:pt x="727242" y="1914856"/>
                            <a:pt x="876968" y="1914856"/>
                            <a:pt x="994610" y="1797214"/>
                          </a:cubicBezTo>
                          <a:cubicBezTo>
                            <a:pt x="1112252" y="1679572"/>
                            <a:pt x="1189789" y="1438942"/>
                            <a:pt x="1267326" y="1235742"/>
                          </a:cubicBezTo>
                          <a:cubicBezTo>
                            <a:pt x="1344863" y="1032542"/>
                            <a:pt x="1398336" y="762499"/>
                            <a:pt x="1459831" y="578014"/>
                          </a:cubicBezTo>
                          <a:cubicBezTo>
                            <a:pt x="1521326" y="393529"/>
                            <a:pt x="1577474" y="225086"/>
                            <a:pt x="1636295" y="128833"/>
                          </a:cubicBezTo>
                          <a:cubicBezTo>
                            <a:pt x="1695116" y="32580"/>
                            <a:pt x="1748590" y="-4850"/>
                            <a:pt x="1812758" y="498"/>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sp>
                <p:nvSpPr>
                  <p:cNvPr id="145" name="Diamond 144"/>
                  <p:cNvSpPr/>
                  <p:nvPr/>
                </p:nvSpPr>
                <p:spPr bwMode="auto">
                  <a:xfrm>
                    <a:off x="7032320" y="4316287"/>
                    <a:ext cx="41549" cy="70599"/>
                  </a:xfrm>
                  <a:prstGeom prst="diamond">
                    <a:avLst/>
                  </a:prstGeom>
                  <a:no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GB">
                      <a:latin typeface="Times New Roman" charset="0"/>
                      <a:ea typeface="ＭＳ Ｐゴシック" charset="0"/>
                    </a:endParaRPr>
                  </a:p>
                </p:txBody>
              </p:sp>
            </p:grpSp>
            <p:cxnSp>
              <p:nvCxnSpPr>
                <p:cNvPr id="11" name="Straight Arrow Connector 10"/>
                <p:cNvCxnSpPr/>
                <p:nvPr/>
              </p:nvCxnSpPr>
              <p:spPr>
                <a:xfrm>
                  <a:off x="5105400" y="2362200"/>
                  <a:ext cx="457200" cy="838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6781800" y="4648200"/>
                  <a:ext cx="701040" cy="106806"/>
                  <a:chOff x="883920" y="2483994"/>
                  <a:chExt cx="701040" cy="106806"/>
                </a:xfrm>
              </p:grpSpPr>
              <p:sp>
                <p:nvSpPr>
                  <p:cNvPr id="57" name="Freeform 56"/>
                  <p:cNvSpPr/>
                  <p:nvPr/>
                </p:nvSpPr>
                <p:spPr>
                  <a:xfrm>
                    <a:off x="883920" y="2483994"/>
                    <a:ext cx="487680" cy="106806"/>
                  </a:xfrm>
                  <a:custGeom>
                    <a:avLst/>
                    <a:gdLst>
                      <a:gd name="connsiteX0" fmla="*/ 0 w 5516880"/>
                      <a:gd name="connsiteY0" fmla="*/ 945006 h 1874716"/>
                      <a:gd name="connsiteX1" fmla="*/ 487680 w 5516880"/>
                      <a:gd name="connsiteY1" fmla="*/ 15366 h 1874716"/>
                      <a:gd name="connsiteX2" fmla="*/ 944880 w 5516880"/>
                      <a:gd name="connsiteY2" fmla="*/ 960246 h 1874716"/>
                      <a:gd name="connsiteX3" fmla="*/ 1386840 w 5516880"/>
                      <a:gd name="connsiteY3" fmla="*/ 1844166 h 1874716"/>
                      <a:gd name="connsiteX4" fmla="*/ 1874520 w 5516880"/>
                      <a:gd name="connsiteY4" fmla="*/ 899286 h 1874716"/>
                      <a:gd name="connsiteX5" fmla="*/ 2316480 w 5516880"/>
                      <a:gd name="connsiteY5" fmla="*/ 126 h 1874716"/>
                      <a:gd name="connsiteX6" fmla="*/ 2743200 w 5516880"/>
                      <a:gd name="connsiteY6" fmla="*/ 960246 h 1874716"/>
                      <a:gd name="connsiteX7" fmla="*/ 3185160 w 5516880"/>
                      <a:gd name="connsiteY7" fmla="*/ 1859406 h 1874716"/>
                      <a:gd name="connsiteX8" fmla="*/ 3672840 w 5516880"/>
                      <a:gd name="connsiteY8" fmla="*/ 929766 h 1874716"/>
                      <a:gd name="connsiteX9" fmla="*/ 4145280 w 5516880"/>
                      <a:gd name="connsiteY9" fmla="*/ 30606 h 1874716"/>
                      <a:gd name="connsiteX10" fmla="*/ 4587240 w 5516880"/>
                      <a:gd name="connsiteY10" fmla="*/ 960246 h 1874716"/>
                      <a:gd name="connsiteX11" fmla="*/ 5059680 w 5516880"/>
                      <a:gd name="connsiteY11" fmla="*/ 1874646 h 1874716"/>
                      <a:gd name="connsiteX12" fmla="*/ 5516880 w 5516880"/>
                      <a:gd name="connsiteY12" fmla="*/ 914526 h 1874716"/>
                      <a:gd name="connsiteX13" fmla="*/ 5516880 w 5516880"/>
                      <a:gd name="connsiteY13" fmla="*/ 914526 h 1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6880" h="1874716">
                        <a:moveTo>
                          <a:pt x="0" y="945006"/>
                        </a:moveTo>
                        <a:cubicBezTo>
                          <a:pt x="165100" y="478916"/>
                          <a:pt x="330200" y="12826"/>
                          <a:pt x="487680" y="15366"/>
                        </a:cubicBezTo>
                        <a:cubicBezTo>
                          <a:pt x="645160" y="17906"/>
                          <a:pt x="795020" y="655446"/>
                          <a:pt x="944880" y="960246"/>
                        </a:cubicBezTo>
                        <a:cubicBezTo>
                          <a:pt x="1094740" y="1265046"/>
                          <a:pt x="1231900" y="1854326"/>
                          <a:pt x="1386840" y="1844166"/>
                        </a:cubicBezTo>
                        <a:cubicBezTo>
                          <a:pt x="1541780" y="1834006"/>
                          <a:pt x="1719580" y="1206626"/>
                          <a:pt x="1874520" y="899286"/>
                        </a:cubicBezTo>
                        <a:cubicBezTo>
                          <a:pt x="2029460" y="591946"/>
                          <a:pt x="2171700" y="-10034"/>
                          <a:pt x="2316480" y="126"/>
                        </a:cubicBezTo>
                        <a:cubicBezTo>
                          <a:pt x="2461260" y="10286"/>
                          <a:pt x="2598420" y="650366"/>
                          <a:pt x="2743200" y="960246"/>
                        </a:cubicBezTo>
                        <a:cubicBezTo>
                          <a:pt x="2887980" y="1270126"/>
                          <a:pt x="3030220" y="1864486"/>
                          <a:pt x="3185160" y="1859406"/>
                        </a:cubicBezTo>
                        <a:cubicBezTo>
                          <a:pt x="3340100" y="1854326"/>
                          <a:pt x="3672840" y="929766"/>
                          <a:pt x="3672840" y="929766"/>
                        </a:cubicBezTo>
                        <a:cubicBezTo>
                          <a:pt x="3832860" y="624966"/>
                          <a:pt x="3992880" y="25526"/>
                          <a:pt x="4145280" y="30606"/>
                        </a:cubicBezTo>
                        <a:cubicBezTo>
                          <a:pt x="4297680" y="35686"/>
                          <a:pt x="4434840" y="652906"/>
                          <a:pt x="4587240" y="960246"/>
                        </a:cubicBezTo>
                        <a:cubicBezTo>
                          <a:pt x="4739640" y="1267586"/>
                          <a:pt x="4904740" y="1882266"/>
                          <a:pt x="5059680" y="1874646"/>
                        </a:cubicBezTo>
                        <a:cubicBezTo>
                          <a:pt x="5214620" y="1867026"/>
                          <a:pt x="5516880" y="914526"/>
                          <a:pt x="5516880" y="914526"/>
                        </a:cubicBezTo>
                        <a:lnTo>
                          <a:pt x="5516880" y="91452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a:off x="1356360" y="2529840"/>
                    <a:ext cx="2286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8" name="Object 7"/>
              <p:cNvGraphicFramePr>
                <a:graphicFrameLocks noChangeAspect="1"/>
              </p:cNvGraphicFramePr>
              <p:nvPr>
                <p:extLst>
                  <p:ext uri="{D42A27DB-BD31-4B8C-83A1-F6EECF244321}">
                    <p14:modId xmlns:p14="http://schemas.microsoft.com/office/powerpoint/2010/main" val="3868453108"/>
                  </p:ext>
                </p:extLst>
              </p:nvPr>
            </p:nvGraphicFramePr>
            <p:xfrm>
              <a:off x="4648200" y="1981200"/>
              <a:ext cx="1481667" cy="381000"/>
            </p:xfrm>
            <a:graphic>
              <a:graphicData uri="http://schemas.openxmlformats.org/presentationml/2006/ole">
                <mc:AlternateContent xmlns:mc="http://schemas.openxmlformats.org/markup-compatibility/2006">
                  <mc:Choice xmlns:v="urn:schemas-microsoft-com:vml" Requires="v">
                    <p:oleObj spid="_x0000_s160313" name="Equation" r:id="rId4" imgW="888840" imgH="228600" progId="Equation.DSMT4">
                      <p:embed/>
                    </p:oleObj>
                  </mc:Choice>
                  <mc:Fallback>
                    <p:oleObj name="Equation" r:id="rId4" imgW="888840" imgH="228600" progId="Equation.DSMT4">
                      <p:embed/>
                      <p:pic>
                        <p:nvPicPr>
                          <p:cNvPr id="0" name=""/>
                          <p:cNvPicPr/>
                          <p:nvPr/>
                        </p:nvPicPr>
                        <p:blipFill>
                          <a:blip r:embed="rId5"/>
                          <a:stretch>
                            <a:fillRect/>
                          </a:stretch>
                        </p:blipFill>
                        <p:spPr>
                          <a:xfrm>
                            <a:off x="4648200" y="1981200"/>
                            <a:ext cx="1481667" cy="381000"/>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ext uri="{D42A27DB-BD31-4B8C-83A1-F6EECF244321}">
                  <p14:modId xmlns:p14="http://schemas.microsoft.com/office/powerpoint/2010/main" val="3410689736"/>
                </p:ext>
              </p:extLst>
            </p:nvPr>
          </p:nvGraphicFramePr>
          <p:xfrm>
            <a:off x="7010400" y="4647876"/>
            <a:ext cx="304800" cy="365449"/>
          </p:xfrm>
          <a:graphic>
            <a:graphicData uri="http://schemas.openxmlformats.org/presentationml/2006/ole">
              <mc:AlternateContent xmlns:mc="http://schemas.openxmlformats.org/markup-compatibility/2006">
                <mc:Choice xmlns:v="urn:schemas-microsoft-com:vml" Requires="v">
                  <p:oleObj spid="_x0000_s160314" name="Equation" r:id="rId6" imgW="126720" imgH="164880" progId="Equation.DSMT4">
                    <p:embed/>
                  </p:oleObj>
                </mc:Choice>
                <mc:Fallback>
                  <p:oleObj name="Equation" r:id="rId6" imgW="126720" imgH="164880" progId="Equation.DSMT4">
                    <p:embed/>
                    <p:pic>
                      <p:nvPicPr>
                        <p:cNvPr id="0" name=""/>
                        <p:cNvPicPr/>
                        <p:nvPr/>
                      </p:nvPicPr>
                      <p:blipFill>
                        <a:blip r:embed="rId7"/>
                        <a:stretch>
                          <a:fillRect/>
                        </a:stretch>
                      </p:blipFill>
                      <p:spPr>
                        <a:xfrm>
                          <a:off x="7010400" y="4647876"/>
                          <a:ext cx="304800" cy="365449"/>
                        </a:xfrm>
                        <a:prstGeom prst="rect">
                          <a:avLst/>
                        </a:prstGeom>
                      </p:spPr>
                    </p:pic>
                  </p:oleObj>
                </mc:Fallback>
              </mc:AlternateContent>
            </a:graphicData>
          </a:graphic>
        </p:graphicFrame>
      </p:grpSp>
      <p:sp>
        <p:nvSpPr>
          <p:cNvPr id="29" name="TextBox 28"/>
          <p:cNvSpPr txBox="1"/>
          <p:nvPr/>
        </p:nvSpPr>
        <p:spPr>
          <a:xfrm>
            <a:off x="381000" y="6198261"/>
            <a:ext cx="8239756" cy="400110"/>
          </a:xfrm>
          <a:prstGeom prst="rect">
            <a:avLst/>
          </a:prstGeom>
          <a:solidFill>
            <a:srgbClr val="CCFFFF"/>
          </a:solid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Peak at </a:t>
            </a:r>
            <a:r>
              <a:rPr lang="en-US" sz="2000" dirty="0" err="1" smtClean="0">
                <a:latin typeface="Times New Roman" panose="02020603050405020304" pitchFamily="18" charset="0"/>
                <a:cs typeface="Times New Roman" panose="02020603050405020304" pitchFamily="18" charset="0"/>
              </a:rPr>
              <a:t>Q</a:t>
            </a:r>
            <a:r>
              <a:rPr lang="en-US" sz="2000" baseline="-25000" dirty="0" err="1"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=2.3MeV/c evaluated after subtraction of the mirrored left side part.</a:t>
            </a:r>
            <a:endParaRPr lang="en-US" sz="2000" baseline="-25000" dirty="0">
              <a:latin typeface="Times New Roman" panose="02020603050405020304" pitchFamily="18" charset="0"/>
              <a:cs typeface="Times New Roman" panose="02020603050405020304" pitchFamily="18" charset="0"/>
            </a:endParaRPr>
          </a:p>
        </p:txBody>
      </p:sp>
      <p:sp>
        <p:nvSpPr>
          <p:cNvPr id="59" name="Date Placeholder 1"/>
          <p:cNvSpPr txBox="1">
            <a:spLocks/>
          </p:cNvSpPr>
          <p:nvPr/>
        </p:nvSpPr>
        <p:spPr>
          <a:xfrm>
            <a:off x="609600" y="65087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60" name="Rectangle 6"/>
          <p:cNvSpPr txBox="1">
            <a:spLocks noChangeArrowheads="1"/>
          </p:cNvSpPr>
          <p:nvPr/>
        </p:nvSpPr>
        <p:spPr>
          <a:xfrm>
            <a:off x="6705600" y="65087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1E468113-9092-443A-88AC-EDFF1D2B3C1D}" type="slidenum">
              <a:rPr lang="ru-RU" smtClean="0"/>
              <a:pPr>
                <a:defRPr/>
              </a:pPr>
              <a:t>44</a:t>
            </a:fld>
            <a:endParaRPr lang="ru-RU" dirty="0"/>
          </a:p>
        </p:txBody>
      </p:sp>
    </p:spTree>
    <p:extLst>
      <p:ext uri="{BB962C8B-B14F-4D97-AF65-F5344CB8AC3E}">
        <p14:creationId xmlns:p14="http://schemas.microsoft.com/office/powerpoint/2010/main" val="23841719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8ACF66EA-2D78-4D64-9593-CEE790B601B7}" type="slidenum">
              <a:rPr lang="en-US" altLang="en-US"/>
              <a:pPr>
                <a:defRPr/>
              </a:pPr>
              <a:t>45</a:t>
            </a:fld>
            <a:endParaRPr lang="en-US" altLang="en-US"/>
          </a:p>
        </p:txBody>
      </p:sp>
      <p:pic>
        <p:nvPicPr>
          <p:cNvPr id="3686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726"/>
            <a:ext cx="4344140" cy="30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140" y="495300"/>
            <a:ext cx="434266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68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641" y="3612842"/>
            <a:ext cx="461299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7"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8"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45</a:t>
            </a:fld>
            <a:endParaRPr lang="ru-RU" dirty="0"/>
          </a:p>
        </p:txBody>
      </p:sp>
      <p:sp>
        <p:nvSpPr>
          <p:cNvPr id="9"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0" name="WordArt 98"/>
          <p:cNvSpPr>
            <a:spLocks noChangeArrowheads="1" noChangeShapeType="1" noTextEdit="1"/>
          </p:cNvSpPr>
          <p:nvPr/>
        </p:nvSpPr>
        <p:spPr bwMode="auto">
          <a:xfrm>
            <a:off x="457200" y="52388"/>
            <a:ext cx="8153399" cy="51435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The </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and p-p pair numbers</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11" name="Line 15"/>
          <p:cNvSpPr>
            <a:spLocks noChangeShapeType="1"/>
          </p:cNvSpPr>
          <p:nvPr/>
        </p:nvSpPr>
        <p:spPr bwMode="auto">
          <a:xfrm>
            <a:off x="5119456" y="125767"/>
            <a:ext cx="290743" cy="0"/>
          </a:xfrm>
          <a:prstGeom prst="line">
            <a:avLst/>
          </a:prstGeom>
          <a:noFill/>
          <a:ln w="2222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89887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5" name="WordArt 98"/>
          <p:cNvSpPr>
            <a:spLocks noChangeArrowheads="1" noChangeShapeType="1" noTextEdit="1"/>
          </p:cNvSpPr>
          <p:nvPr/>
        </p:nvSpPr>
        <p:spPr bwMode="auto">
          <a:xfrm>
            <a:off x="1524001" y="53069"/>
            <a:ext cx="6096000" cy="514350"/>
          </a:xfrm>
          <a:prstGeom prst="rect">
            <a:avLst/>
          </a:prstGeom>
        </p:spPr>
        <p:txBody>
          <a:bodyPr wrap="none" fromWordArt="1">
            <a:prstTxWarp prst="textPlain">
              <a:avLst>
                <a:gd name="adj" fmla="val 50000"/>
              </a:avLst>
            </a:prstTxWarp>
          </a:bodyPr>
          <a:lstStyle/>
          <a:p>
            <a:pPr algn="ctr">
              <a:defRPr/>
            </a:pP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μ</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and </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μ</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pair analysis</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
        <p:nvSpPr>
          <p:cNvPr id="6" name="Rectangle 5"/>
          <p:cNvSpPr/>
          <p:nvPr/>
        </p:nvSpPr>
        <p:spPr>
          <a:xfrm>
            <a:off x="152400" y="914400"/>
            <a:ext cx="8839200" cy="341632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smtClean="0">
                <a:solidFill>
                  <a:srgbClr val="FF0000"/>
                </a:solidFill>
                <a:latin typeface="Times New Roman" panose="02020603050405020304" pitchFamily="18" charset="0"/>
                <a:cs typeface="Times New Roman" panose="02020603050405020304" pitchFamily="18" charset="0"/>
              </a:rPr>
              <a:t>Analogously, </a:t>
            </a:r>
            <a:r>
              <a:rPr lang="en-US" sz="2400" dirty="0">
                <a:solidFill>
                  <a:srgbClr val="FF0000"/>
                </a:solidFill>
                <a:latin typeface="Times New Roman" panose="02020603050405020304" pitchFamily="18" charset="0"/>
                <a:cs typeface="Times New Roman" panose="02020603050405020304" pitchFamily="18" charset="0"/>
              </a:rPr>
              <a:t>the </a:t>
            </a:r>
            <a:r>
              <a:rPr lang="en-US" sz="2400" dirty="0" smtClean="0">
                <a:solidFill>
                  <a:srgbClr val="FF0000"/>
                </a:solidFill>
                <a:latin typeface="Times New Roman" panose="02020603050405020304" pitchFamily="18" charset="0"/>
                <a:cs typeface="Times New Roman" panose="02020603050405020304" pitchFamily="18" charset="0"/>
              </a:rPr>
              <a:t>2010 </a:t>
            </a:r>
            <a:r>
              <a:rPr lang="en-US" sz="2400" dirty="0">
                <a:solidFill>
                  <a:srgbClr val="FF0000"/>
                </a:solidFill>
                <a:latin typeface="Times New Roman" panose="02020603050405020304" pitchFamily="18" charset="0"/>
                <a:cs typeface="Times New Roman" panose="02020603050405020304" pitchFamily="18" charset="0"/>
              </a:rPr>
              <a:t>data will be investigated with respect to </a:t>
            </a:r>
            <a:r>
              <a:rPr lang="en-US" sz="2400" i="1" dirty="0">
                <a:solidFill>
                  <a:srgbClr val="FF0000"/>
                </a:solidFill>
                <a:latin typeface="Times New Roman" panose="02020603050405020304" pitchFamily="18" charset="0"/>
                <a:cs typeface="Times New Roman" panose="02020603050405020304" pitchFamily="18" charset="0"/>
              </a:rPr>
              <a:t>π</a:t>
            </a:r>
            <a:r>
              <a:rPr lang="en-US" sz="2400" i="1" baseline="30000" dirty="0">
                <a:solidFill>
                  <a:srgbClr val="FF0000"/>
                </a:solidFill>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μ</a:t>
            </a:r>
            <a:r>
              <a:rPr lang="en-US" sz="2400" i="1" baseline="30000" dirty="0">
                <a:solidFill>
                  <a:srgbClr val="FF0000"/>
                </a:solidFill>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and </a:t>
            </a:r>
            <a:r>
              <a:rPr lang="en-US" sz="2400" i="1" dirty="0">
                <a:solidFill>
                  <a:srgbClr val="FF0000"/>
                </a:solidFill>
                <a:latin typeface="Times New Roman" panose="02020603050405020304" pitchFamily="18" charset="0"/>
                <a:cs typeface="Times New Roman" panose="02020603050405020304" pitchFamily="18" charset="0"/>
              </a:rPr>
              <a:t>π</a:t>
            </a:r>
            <a:r>
              <a:rPr lang="en-US" sz="2400" i="1" baseline="30000" dirty="0">
                <a:solidFill>
                  <a:srgbClr val="FF0000"/>
                </a:solidFill>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μ</a:t>
            </a:r>
            <a:r>
              <a:rPr lang="en-US" sz="2400" i="1" baseline="30000"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Coulomb </a:t>
            </a:r>
            <a:r>
              <a:rPr lang="en-US" sz="2400" dirty="0" smtClean="0">
                <a:solidFill>
                  <a:srgbClr val="FF0000"/>
                </a:solidFill>
                <a:latin typeface="Times New Roman" panose="02020603050405020304" pitchFamily="18" charset="0"/>
                <a:cs typeface="Times New Roman" panose="02020603050405020304" pitchFamily="18" charset="0"/>
              </a:rPr>
              <a:t>pairs, </a:t>
            </a:r>
            <a:r>
              <a:rPr lang="en-US" sz="2400" dirty="0">
                <a:solidFill>
                  <a:srgbClr val="FF0000"/>
                </a:solidFill>
                <a:latin typeface="Times New Roman" panose="02020603050405020304" pitchFamily="18" charset="0"/>
                <a:cs typeface="Times New Roman" panose="02020603050405020304" pitchFamily="18" charset="0"/>
              </a:rPr>
              <a:t>to extract the number of πμ atoms, produced </a:t>
            </a:r>
            <a:r>
              <a:rPr lang="en-US" sz="2400" dirty="0" smtClean="0">
                <a:solidFill>
                  <a:srgbClr val="FF0000"/>
                </a:solidFill>
                <a:latin typeface="Times New Roman" panose="02020603050405020304" pitchFamily="18" charset="0"/>
                <a:cs typeface="Times New Roman" panose="02020603050405020304" pitchFamily="18" charset="0"/>
              </a:rPr>
              <a:t>together </a:t>
            </a:r>
            <a:r>
              <a:rPr lang="en-US" sz="2400" dirty="0">
                <a:solidFill>
                  <a:srgbClr val="FF0000"/>
                </a:solidFill>
                <a:latin typeface="Times New Roman" panose="02020603050405020304" pitchFamily="18" charset="0"/>
                <a:cs typeface="Times New Roman" panose="02020603050405020304" pitchFamily="18" charset="0"/>
              </a:rPr>
              <a:t>with these Coulomb pairs. </a:t>
            </a:r>
            <a:r>
              <a:rPr lang="en-US" sz="2400" dirty="0" smtClean="0">
                <a:solidFill>
                  <a:srgbClr val="FF0000"/>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analysis will be finished in January 2015. </a:t>
            </a:r>
            <a:endParaRPr lang="en-US" sz="2400" dirty="0" smtClean="0">
              <a:solidFill>
                <a:srgbClr val="FF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In presence of a signal, </a:t>
            </a:r>
            <a:r>
              <a:rPr lang="en-US" sz="2400" dirty="0">
                <a:latin typeface="Times New Roman" panose="02020603050405020304" pitchFamily="18" charset="0"/>
                <a:cs typeface="Times New Roman" panose="02020603050405020304" pitchFamily="18" charset="0"/>
              </a:rPr>
              <a:t>the 2011 and 2012 data will be processed in order to improve statistics.</a:t>
            </a:r>
          </a:p>
        </p:txBody>
      </p:sp>
      <p:sp>
        <p:nvSpPr>
          <p:cNvPr id="7"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8"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46</a:t>
            </a:fld>
            <a:endParaRPr lang="ru-RU" dirty="0"/>
          </a:p>
        </p:txBody>
      </p:sp>
    </p:spTree>
    <p:extLst>
      <p:ext uri="{BB962C8B-B14F-4D97-AF65-F5344CB8AC3E}">
        <p14:creationId xmlns:p14="http://schemas.microsoft.com/office/powerpoint/2010/main" val="32157248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2"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47</a:t>
            </a:fld>
            <a:endParaRPr lang="ru-RU" dirty="0"/>
          </a:p>
        </p:txBody>
      </p:sp>
      <p:sp>
        <p:nvSpPr>
          <p:cNvPr id="15"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6" name="WordArt 98"/>
          <p:cNvSpPr>
            <a:spLocks noChangeArrowheads="1" noChangeShapeType="1" noTextEdit="1"/>
          </p:cNvSpPr>
          <p:nvPr/>
        </p:nvSpPr>
        <p:spPr bwMode="auto">
          <a:xfrm>
            <a:off x="457200" y="81756"/>
            <a:ext cx="8382000"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Search of 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 and p-p pair with TOF (low momentum)</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17" name="Line 15"/>
          <p:cNvSpPr>
            <a:spLocks noChangeShapeType="1"/>
          </p:cNvSpPr>
          <p:nvPr/>
        </p:nvSpPr>
        <p:spPr bwMode="auto">
          <a:xfrm>
            <a:off x="3670176" y="153879"/>
            <a:ext cx="290743" cy="0"/>
          </a:xfrm>
          <a:prstGeom prst="line">
            <a:avLst/>
          </a:prstGeom>
          <a:noFill/>
          <a:ln w="2222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nvGrpSpPr>
          <p:cNvPr id="3" name="Group 2"/>
          <p:cNvGrpSpPr/>
          <p:nvPr/>
        </p:nvGrpSpPr>
        <p:grpSpPr>
          <a:xfrm>
            <a:off x="134936" y="726489"/>
            <a:ext cx="8797925" cy="5357843"/>
            <a:chOff x="134936" y="726489"/>
            <a:chExt cx="8797925" cy="5357843"/>
          </a:xfrm>
        </p:grpSpPr>
        <p:pic>
          <p:nvPicPr>
            <p:cNvPr id="3379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672" b="18490"/>
            <a:stretch/>
          </p:blipFill>
          <p:spPr bwMode="auto">
            <a:xfrm>
              <a:off x="134936" y="726489"/>
              <a:ext cx="8797925" cy="505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 name="TextBox 1"/>
            <p:cNvSpPr txBox="1"/>
            <p:nvPr/>
          </p:nvSpPr>
          <p:spPr>
            <a:xfrm>
              <a:off x="6400800" y="5715000"/>
              <a:ext cx="2264466" cy="369332"/>
            </a:xfrm>
            <a:prstGeom prst="rect">
              <a:avLst/>
            </a:prstGeom>
            <a:noFill/>
          </p:spPr>
          <p:txBody>
            <a:bodyPr wrap="none" rtlCol="0">
              <a:spAutoFit/>
            </a:bodyPr>
            <a:lstStyle/>
            <a:p>
              <a:r>
                <a:rPr lang="en-US" b="1" dirty="0">
                  <a:latin typeface="Times New Roman" pitchFamily="18" charset="0"/>
                  <a:cs typeface="Times New Roman" pitchFamily="18" charset="0"/>
                </a:rPr>
                <a:t>t</a:t>
              </a:r>
              <a:r>
                <a:rPr lang="en-US" b="1" dirty="0" smtClean="0">
                  <a:latin typeface="Times New Roman" pitchFamily="18" charset="0"/>
                  <a:cs typeface="Times New Roman" pitchFamily="18" charset="0"/>
                </a:rPr>
                <a:t>he average TOF (ns)</a:t>
              </a:r>
              <a:endParaRPr lang="en-US"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99499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1"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48</a:t>
            </a:fld>
            <a:endParaRPr lang="ru-RU" dirty="0"/>
          </a:p>
        </p:txBody>
      </p:sp>
      <p:sp>
        <p:nvSpPr>
          <p:cNvPr id="12"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3" name="WordArt 98"/>
          <p:cNvSpPr>
            <a:spLocks noChangeArrowheads="1" noChangeShapeType="1" noTextEdit="1"/>
          </p:cNvSpPr>
          <p:nvPr/>
        </p:nvSpPr>
        <p:spPr bwMode="auto">
          <a:xfrm>
            <a:off x="457200" y="81756"/>
            <a:ext cx="8229600"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Search of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US" sz="36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GB" sz="3600" baseline="30000" dirty="0"/>
              <a:t>– </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and p-p pair with TOF (high momentum)</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14" name="Line 15"/>
          <p:cNvSpPr>
            <a:spLocks noChangeShapeType="1"/>
          </p:cNvSpPr>
          <p:nvPr/>
        </p:nvSpPr>
        <p:spPr bwMode="auto">
          <a:xfrm>
            <a:off x="3625789" y="145002"/>
            <a:ext cx="290743" cy="0"/>
          </a:xfrm>
          <a:prstGeom prst="line">
            <a:avLst/>
          </a:prstGeom>
          <a:noFill/>
          <a:ln w="2222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nvGrpSpPr>
          <p:cNvPr id="2" name="Group 1"/>
          <p:cNvGrpSpPr/>
          <p:nvPr/>
        </p:nvGrpSpPr>
        <p:grpSpPr>
          <a:xfrm>
            <a:off x="97654" y="814524"/>
            <a:ext cx="8904303" cy="5269808"/>
            <a:chOff x="97654" y="814524"/>
            <a:chExt cx="8904303" cy="5269808"/>
          </a:xfrm>
        </p:grpSpPr>
        <p:pic>
          <p:nvPicPr>
            <p:cNvPr id="348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315" b="25696"/>
            <a:stretch/>
          </p:blipFill>
          <p:spPr bwMode="auto">
            <a:xfrm>
              <a:off x="97654" y="814524"/>
              <a:ext cx="8904303" cy="497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5" name="TextBox 14"/>
            <p:cNvSpPr txBox="1"/>
            <p:nvPr/>
          </p:nvSpPr>
          <p:spPr>
            <a:xfrm>
              <a:off x="6400800" y="5715000"/>
              <a:ext cx="2264466" cy="369332"/>
            </a:xfrm>
            <a:prstGeom prst="rect">
              <a:avLst/>
            </a:prstGeom>
            <a:noFill/>
          </p:spPr>
          <p:txBody>
            <a:bodyPr wrap="none" rtlCol="0">
              <a:spAutoFit/>
            </a:bodyPr>
            <a:lstStyle/>
            <a:p>
              <a:r>
                <a:rPr lang="en-US" b="1" dirty="0">
                  <a:latin typeface="Times New Roman" pitchFamily="18" charset="0"/>
                  <a:cs typeface="Times New Roman" pitchFamily="18" charset="0"/>
                </a:rPr>
                <a:t>t</a:t>
              </a:r>
              <a:r>
                <a:rPr lang="en-US" b="1" dirty="0" smtClean="0">
                  <a:latin typeface="Times New Roman" pitchFamily="18" charset="0"/>
                  <a:cs typeface="Times New Roman" pitchFamily="18" charset="0"/>
                </a:rPr>
                <a:t>he average TOF (ns)</a:t>
              </a:r>
              <a:endParaRPr lang="en-US"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84633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5" name="WordArt 98"/>
          <p:cNvSpPr>
            <a:spLocks noChangeArrowheads="1" noChangeShapeType="1" noTextEdit="1"/>
          </p:cNvSpPr>
          <p:nvPr/>
        </p:nvSpPr>
        <p:spPr bwMode="auto">
          <a:xfrm>
            <a:off x="1368642" y="81756"/>
            <a:ext cx="6553200"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Proton – antiproton pair analysis</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
        <p:nvSpPr>
          <p:cNvPr id="6" name="Rectangle 5"/>
          <p:cNvSpPr/>
          <p:nvPr/>
        </p:nvSpPr>
        <p:spPr>
          <a:xfrm>
            <a:off x="152400" y="914400"/>
            <a:ext cx="8763000" cy="2862322"/>
          </a:xfrm>
          <a:prstGeom prst="rect">
            <a:avLst/>
          </a:prstGeom>
        </p:spPr>
        <p:txBody>
          <a:bodyPr wrap="square">
            <a:spAutoFit/>
          </a:bodyPr>
          <a:lstStyle/>
          <a:p>
            <a:pPr marL="342900" lvl="0" indent="-342900" algn="just">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DIRAC will perform a search for </a:t>
            </a:r>
            <a:r>
              <a:rPr lang="en-US" sz="2400" dirty="0" smtClean="0">
                <a:latin typeface="Times New Roman" panose="02020603050405020304" pitchFamily="18" charset="0"/>
                <a:cs typeface="Times New Roman" panose="02020603050405020304" pitchFamily="18" charset="0"/>
              </a:rPr>
              <a:t>proton−antiproton </a:t>
            </a:r>
            <a:r>
              <a:rPr lang="en-US" sz="2400" dirty="0">
                <a:latin typeface="Times New Roman" panose="02020603050405020304" pitchFamily="18" charset="0"/>
                <a:cs typeface="Times New Roman" panose="02020603050405020304" pitchFamily="18" charset="0"/>
              </a:rPr>
              <a:t>Coulomb </a:t>
            </a:r>
            <a:r>
              <a:rPr lang="en-US" sz="2400" dirty="0" smtClean="0">
                <a:latin typeface="Times New Roman" panose="02020603050405020304" pitchFamily="18" charset="0"/>
                <a:cs typeface="Times New Roman" panose="02020603050405020304" pitchFamily="18" charset="0"/>
              </a:rPr>
              <a:t>pairs, thus </a:t>
            </a:r>
            <a:r>
              <a:rPr lang="en-US" sz="2400" dirty="0">
                <a:latin typeface="Times New Roman" panose="02020603050405020304" pitchFamily="18" charset="0"/>
                <a:cs typeface="Times New Roman" panose="02020603050405020304" pitchFamily="18" charset="0"/>
              </a:rPr>
              <a:t>proton−antiproton </a:t>
            </a:r>
            <a:r>
              <a:rPr lang="en-US" sz="2400" dirty="0" smtClean="0">
                <a:latin typeface="Times New Roman" panose="02020603050405020304" pitchFamily="18" charset="0"/>
                <a:cs typeface="Times New Roman" panose="02020603050405020304" pitchFamily="18" charset="0"/>
              </a:rPr>
              <a:t>atoms, </a:t>
            </a:r>
            <a:r>
              <a:rPr lang="en-US" sz="2400" dirty="0">
                <a:latin typeface="Times New Roman" panose="02020603050405020304" pitchFamily="18" charset="0"/>
                <a:cs typeface="Times New Roman" panose="02020603050405020304" pitchFamily="18" charset="0"/>
              </a:rPr>
              <a:t>with the same strategy as in the </a:t>
            </a:r>
            <a:r>
              <a:rPr lang="en-US" sz="2400" i="1" dirty="0">
                <a:latin typeface="Times New Roman" panose="02020603050405020304" pitchFamily="18" charset="0"/>
                <a:cs typeface="Times New Roman" panose="02020603050405020304" pitchFamily="18" charset="0"/>
              </a:rPr>
              <a:t>K</a:t>
            </a:r>
            <a:r>
              <a:rPr lang="en-US" sz="2400" i="1" baseline="300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i="1"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case (see </a:t>
            </a:r>
            <a:r>
              <a:rPr lang="en-US" sz="2400" dirty="0" smtClean="0">
                <a:latin typeface="Times New Roman" panose="02020603050405020304" pitchFamily="18" charset="0"/>
                <a:cs typeface="Times New Roman" panose="02020603050405020304" pitchFamily="18" charset="0"/>
              </a:rPr>
              <a:t>previous section). </a:t>
            </a:r>
          </a:p>
          <a:p>
            <a:pPr marL="342900" lvl="0" indent="-342900" algn="just">
              <a:lnSpc>
                <a:spcPct val="150000"/>
              </a:lnSpc>
              <a:buFont typeface="Wingdings" panose="05000000000000000000" pitchFamily="2" charset="2"/>
              <a:buChar char="Ø"/>
            </a:pPr>
            <a:r>
              <a:rPr lang="en-US" sz="2400" dirty="0" smtClean="0">
                <a:solidFill>
                  <a:srgbClr val="FF0000"/>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search for </a:t>
            </a:r>
            <a:r>
              <a:rPr lang="en-US" sz="2400" dirty="0" smtClean="0">
                <a:solidFill>
                  <a:srgbClr val="FF0000"/>
                </a:solidFill>
                <a:latin typeface="Times New Roman" panose="02020603050405020304" pitchFamily="18" charset="0"/>
                <a:cs typeface="Times New Roman" panose="02020603050405020304" pitchFamily="18" charset="0"/>
              </a:rPr>
              <a:t>proton</a:t>
            </a:r>
            <a:r>
              <a:rPr lang="en-US" sz="2400" dirty="0">
                <a:solidFill>
                  <a:srgbClr val="FF0000"/>
                </a:solidFill>
                <a:latin typeface="Times New Roman" panose="02020603050405020304" pitchFamily="18" charset="0"/>
                <a:cs typeface="Times New Roman" panose="02020603050405020304" pitchFamily="18" charset="0"/>
              </a:rPr>
              <a:t>−antiproton Coulomb pairs in the lower momentum region will be finished before May 2016.</a:t>
            </a:r>
          </a:p>
        </p:txBody>
      </p:sp>
      <p:sp>
        <p:nvSpPr>
          <p:cNvPr id="7"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8"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49</a:t>
            </a:fld>
            <a:endParaRPr lang="ru-RU" dirty="0"/>
          </a:p>
        </p:txBody>
      </p:sp>
    </p:spTree>
    <p:extLst>
      <p:ext uri="{BB962C8B-B14F-4D97-AF65-F5344CB8AC3E}">
        <p14:creationId xmlns:p14="http://schemas.microsoft.com/office/powerpoint/2010/main" val="41622107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304800" y="121920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ea typeface="ＭＳ Ｐゴシック" pitchFamily="34" charset="-128"/>
              </a:defRPr>
            </a:lvl1pPr>
            <a:lvl2pPr marL="742950" indent="-285750" eaLnBrk="0" hangingPunct="0">
              <a:defRPr sz="2400" b="1">
                <a:solidFill>
                  <a:schemeClr val="tx1"/>
                </a:solidFill>
                <a:latin typeface="Times New Roman" pitchFamily="18" charset="0"/>
                <a:ea typeface="ＭＳ Ｐゴシック" pitchFamily="34" charset="-128"/>
              </a:defRPr>
            </a:lvl2pPr>
            <a:lvl3pPr marL="1143000" indent="-228600" eaLnBrk="0" hangingPunct="0">
              <a:defRPr sz="2400" b="1">
                <a:solidFill>
                  <a:schemeClr val="tx1"/>
                </a:solidFill>
                <a:latin typeface="Times New Roman" pitchFamily="18" charset="0"/>
                <a:ea typeface="ＭＳ Ｐゴシック" pitchFamily="34" charset="-128"/>
              </a:defRPr>
            </a:lvl3pPr>
            <a:lvl4pPr marL="1600200" indent="-228600" eaLnBrk="0" hangingPunct="0">
              <a:defRPr sz="2400" b="1">
                <a:solidFill>
                  <a:schemeClr val="tx1"/>
                </a:solidFill>
                <a:latin typeface="Times New Roman" pitchFamily="18" charset="0"/>
                <a:ea typeface="ＭＳ Ｐゴシック" pitchFamily="34" charset="-128"/>
              </a:defRPr>
            </a:lvl4pPr>
            <a:lvl5pPr marL="2057400" indent="-228600" eaLnBrk="0" hangingPunct="0">
              <a:defRPr sz="24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pPr eaLnBrk="1" hangingPunct="1"/>
            <a:r>
              <a:rPr lang="en-US" altLang="en-US" sz="1800" b="0" dirty="0">
                <a:solidFill>
                  <a:srgbClr val="351A7A"/>
                </a:solidFill>
                <a:latin typeface="Sylfaen" pitchFamily="18" charset="0"/>
              </a:rPr>
              <a:t>In </a:t>
            </a:r>
            <a:r>
              <a:rPr lang="en-US" altLang="en-US" sz="1800" b="0" dirty="0" err="1">
                <a:solidFill>
                  <a:srgbClr val="351A7A"/>
                </a:solidFill>
                <a:latin typeface="Sylfaen" pitchFamily="18" charset="0"/>
              </a:rPr>
              <a:t>ChPT</a:t>
            </a:r>
            <a:r>
              <a:rPr lang="en-US" altLang="en-US" sz="1800" b="0" dirty="0">
                <a:solidFill>
                  <a:srgbClr val="351A7A"/>
                </a:solidFill>
                <a:latin typeface="Sylfaen" pitchFamily="18" charset="0"/>
              </a:rPr>
              <a:t> the effective </a:t>
            </a:r>
            <a:r>
              <a:rPr lang="en-US" altLang="en-US" sz="1800" b="0" dirty="0" err="1">
                <a:solidFill>
                  <a:srgbClr val="351A7A"/>
                </a:solidFill>
                <a:latin typeface="Sylfaen" pitchFamily="18" charset="0"/>
              </a:rPr>
              <a:t>Lagrangian</a:t>
            </a:r>
            <a:r>
              <a:rPr lang="en-US" altLang="en-US" sz="1800" b="0" dirty="0">
                <a:solidFill>
                  <a:srgbClr val="351A7A"/>
                </a:solidFill>
                <a:latin typeface="Sylfaen" pitchFamily="18" charset="0"/>
              </a:rPr>
              <a:t>, which describes the </a:t>
            </a:r>
            <a:r>
              <a:rPr lang="en-US" altLang="en-US" sz="1800" b="0" dirty="0">
                <a:solidFill>
                  <a:srgbClr val="351A7A"/>
                </a:solidFill>
                <a:latin typeface="Sylfaen" pitchFamily="18" charset="0"/>
                <a:sym typeface="Symbol" pitchFamily="18" charset="2"/>
              </a:rPr>
              <a:t></a:t>
            </a:r>
            <a:r>
              <a:rPr lang="en-US" altLang="en-US" sz="1800" b="0" dirty="0">
                <a:solidFill>
                  <a:srgbClr val="351A7A"/>
                </a:solidFill>
                <a:latin typeface="Sylfaen" pitchFamily="18" charset="0"/>
              </a:rPr>
              <a:t> interaction, is an expansion </a:t>
            </a:r>
            <a:r>
              <a:rPr lang="en-US" altLang="en-US" sz="1800" b="0" dirty="0" smtClean="0">
                <a:solidFill>
                  <a:srgbClr val="351A7A"/>
                </a:solidFill>
                <a:latin typeface="Sylfaen" pitchFamily="18" charset="0"/>
              </a:rPr>
              <a:t>in </a:t>
            </a:r>
            <a:r>
              <a:rPr lang="en-US" altLang="en-US" sz="1800" b="0" dirty="0">
                <a:solidFill>
                  <a:srgbClr val="351A7A"/>
                </a:solidFill>
                <a:latin typeface="Sylfaen" pitchFamily="18" charset="0"/>
              </a:rPr>
              <a:t>terms:</a:t>
            </a:r>
          </a:p>
        </p:txBody>
      </p:sp>
      <p:sp>
        <p:nvSpPr>
          <p:cNvPr id="8194" name="Text Box 4"/>
          <p:cNvSpPr txBox="1">
            <a:spLocks noChangeArrowheads="1"/>
          </p:cNvSpPr>
          <p:nvPr/>
        </p:nvSpPr>
        <p:spPr bwMode="auto">
          <a:xfrm>
            <a:off x="444500" y="2514600"/>
            <a:ext cx="8394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ea typeface="ＭＳ Ｐゴシック" pitchFamily="34" charset="-128"/>
              </a:defRPr>
            </a:lvl1pPr>
            <a:lvl2pPr marL="742950" indent="-285750" eaLnBrk="0" hangingPunct="0">
              <a:defRPr sz="2400" b="1">
                <a:solidFill>
                  <a:schemeClr val="tx1"/>
                </a:solidFill>
                <a:latin typeface="Times New Roman" pitchFamily="18" charset="0"/>
                <a:ea typeface="ＭＳ Ｐゴシック" pitchFamily="34" charset="-128"/>
              </a:defRPr>
            </a:lvl2pPr>
            <a:lvl3pPr marL="1143000" indent="-228600" eaLnBrk="0" hangingPunct="0">
              <a:defRPr sz="2400" b="1">
                <a:solidFill>
                  <a:schemeClr val="tx1"/>
                </a:solidFill>
                <a:latin typeface="Times New Roman" pitchFamily="18" charset="0"/>
                <a:ea typeface="ＭＳ Ｐゴシック" pitchFamily="34" charset="-128"/>
              </a:defRPr>
            </a:lvl3pPr>
            <a:lvl4pPr marL="1600200" indent="-228600" eaLnBrk="0" hangingPunct="0">
              <a:defRPr sz="2400" b="1">
                <a:solidFill>
                  <a:schemeClr val="tx1"/>
                </a:solidFill>
                <a:latin typeface="Times New Roman" pitchFamily="18" charset="0"/>
                <a:ea typeface="ＭＳ Ｐゴシック" pitchFamily="34" charset="-128"/>
              </a:defRPr>
            </a:lvl4pPr>
            <a:lvl5pPr marL="2057400" indent="-228600" eaLnBrk="0" hangingPunct="0">
              <a:defRPr sz="24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pPr algn="ctr" eaLnBrk="1" hangingPunct="1"/>
            <a:r>
              <a:rPr lang="ro-RO" sz="2200" b="0" dirty="0" smtClean="0">
                <a:ln w="11430"/>
                <a:solidFill>
                  <a:srgbClr val="0070C0"/>
                </a:solidFill>
                <a:cs typeface="Times New Roman" panose="02020603050405020304" pitchFamily="18" charset="0"/>
              </a:rPr>
              <a:t>G</a:t>
            </a:r>
            <a:r>
              <a:rPr lang="ro-RO" sz="2200" b="0" dirty="0">
                <a:ln w="11430"/>
                <a:solidFill>
                  <a:srgbClr val="0070C0"/>
                </a:solidFill>
                <a:cs typeface="Times New Roman" panose="02020603050405020304" pitchFamily="18" charset="0"/>
              </a:rPr>
              <a:t>. Colangelo, J. Gasser and H. Leutwyler, Nucl. Phys. B603 (2001) </a:t>
            </a:r>
            <a:r>
              <a:rPr lang="ro-RO" sz="2200" b="0" dirty="0" smtClean="0">
                <a:ln w="11430"/>
                <a:solidFill>
                  <a:srgbClr val="0070C0"/>
                </a:solidFill>
                <a:cs typeface="Times New Roman" panose="02020603050405020304" pitchFamily="18" charset="0"/>
              </a:rPr>
              <a:t>125</a:t>
            </a:r>
            <a:r>
              <a:rPr lang="en-US" altLang="en-US" sz="2200" b="0" dirty="0" smtClean="0">
                <a:solidFill>
                  <a:srgbClr val="0070C0"/>
                </a:solidFill>
                <a:cs typeface="Times New Roman" panose="02020603050405020304" pitchFamily="18" charset="0"/>
              </a:rPr>
              <a:t>, </a:t>
            </a:r>
            <a:r>
              <a:rPr lang="en-US" altLang="en-US" sz="2200" b="0" dirty="0">
                <a:solidFill>
                  <a:srgbClr val="0070C0"/>
                </a:solidFill>
                <a:cs typeface="Times New Roman" panose="02020603050405020304" pitchFamily="18" charset="0"/>
              </a:rPr>
              <a:t>using </a:t>
            </a:r>
            <a:r>
              <a:rPr lang="en-US" altLang="en-US" sz="2200" b="0" dirty="0" err="1">
                <a:solidFill>
                  <a:srgbClr val="0070C0"/>
                </a:solidFill>
                <a:cs typeface="Times New Roman" panose="02020603050405020304" pitchFamily="18" charset="0"/>
              </a:rPr>
              <a:t>ChPT</a:t>
            </a:r>
            <a:r>
              <a:rPr lang="en-US" altLang="en-US" sz="2200" b="0" dirty="0">
                <a:solidFill>
                  <a:srgbClr val="0070C0"/>
                </a:solidFill>
                <a:cs typeface="Times New Roman" panose="02020603050405020304" pitchFamily="18" charset="0"/>
              </a:rPr>
              <a:t> (2-loop) &amp; Roy equations:</a:t>
            </a:r>
          </a:p>
        </p:txBody>
      </p:sp>
      <p:graphicFrame>
        <p:nvGraphicFramePr>
          <p:cNvPr id="8195" name="Object 5"/>
          <p:cNvGraphicFramePr>
            <a:graphicFrameLocks noChangeAspect="1"/>
          </p:cNvGraphicFramePr>
          <p:nvPr>
            <p:extLst>
              <p:ext uri="{D42A27DB-BD31-4B8C-83A1-F6EECF244321}">
                <p14:modId xmlns:p14="http://schemas.microsoft.com/office/powerpoint/2010/main" val="3943156936"/>
              </p:ext>
            </p:extLst>
          </p:nvPr>
        </p:nvGraphicFramePr>
        <p:xfrm>
          <a:off x="2743200" y="1828800"/>
          <a:ext cx="3967162" cy="585787"/>
        </p:xfrm>
        <a:graphic>
          <a:graphicData uri="http://schemas.openxmlformats.org/presentationml/2006/ole">
            <mc:AlternateContent xmlns:mc="http://schemas.openxmlformats.org/markup-compatibility/2006">
              <mc:Choice xmlns:v="urn:schemas-microsoft-com:vml" Requires="v">
                <p:oleObj spid="_x0000_s175367" name="Equation" r:id="rId4" imgW="1549400" imgH="228600" progId="Equation.DSMT4">
                  <p:embed/>
                </p:oleObj>
              </mc:Choice>
              <mc:Fallback>
                <p:oleObj name="Equation" r:id="rId4" imgW="15494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828800"/>
                        <a:ext cx="39671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196" name="Text Box 6"/>
          <p:cNvSpPr txBox="1">
            <a:spLocks noChangeArrowheads="1"/>
          </p:cNvSpPr>
          <p:nvPr/>
        </p:nvSpPr>
        <p:spPr bwMode="auto">
          <a:xfrm>
            <a:off x="304800" y="4419600"/>
            <a:ext cx="8610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ea typeface="ＭＳ Ｐゴシック" pitchFamily="34" charset="-128"/>
              </a:defRPr>
            </a:lvl1pPr>
            <a:lvl2pPr marL="742950" indent="-285750" eaLnBrk="0" hangingPunct="0">
              <a:defRPr sz="2400" b="1">
                <a:solidFill>
                  <a:schemeClr val="tx1"/>
                </a:solidFill>
                <a:latin typeface="Times New Roman" pitchFamily="18" charset="0"/>
                <a:ea typeface="ＭＳ Ｐゴシック" pitchFamily="34" charset="-128"/>
              </a:defRPr>
            </a:lvl2pPr>
            <a:lvl3pPr marL="1143000" indent="-228600" eaLnBrk="0" hangingPunct="0">
              <a:defRPr sz="2400" b="1">
                <a:solidFill>
                  <a:schemeClr val="tx1"/>
                </a:solidFill>
                <a:latin typeface="Times New Roman" pitchFamily="18" charset="0"/>
                <a:ea typeface="ＭＳ Ｐゴシック" pitchFamily="34" charset="-128"/>
              </a:defRPr>
            </a:lvl3pPr>
            <a:lvl4pPr marL="1600200" indent="-228600" eaLnBrk="0" hangingPunct="0">
              <a:defRPr sz="2400" b="1">
                <a:solidFill>
                  <a:schemeClr val="tx1"/>
                </a:solidFill>
                <a:latin typeface="Times New Roman" pitchFamily="18" charset="0"/>
                <a:ea typeface="ＭＳ Ｐゴシック" pitchFamily="34" charset="-128"/>
              </a:defRPr>
            </a:lvl4pPr>
            <a:lvl5pPr marL="2057400" indent="-228600" eaLnBrk="0" hangingPunct="0">
              <a:defRPr sz="24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pPr eaLnBrk="1" hangingPunct="1"/>
            <a:r>
              <a:rPr lang="en-US" altLang="en-US" sz="2000" b="0" dirty="0">
                <a:solidFill>
                  <a:srgbClr val="351A7A"/>
                </a:solidFill>
                <a:latin typeface="Sylfaen" pitchFamily="18" charset="0"/>
              </a:rPr>
              <a:t>These results </a:t>
            </a:r>
            <a:r>
              <a:rPr lang="en-US" altLang="en-US" sz="2000" b="0" dirty="0" smtClean="0">
                <a:solidFill>
                  <a:srgbClr val="351A7A"/>
                </a:solidFill>
                <a:latin typeface="Sylfaen" pitchFamily="18" charset="0"/>
              </a:rPr>
              <a:t>precision depends </a:t>
            </a:r>
            <a:r>
              <a:rPr lang="en-US" altLang="en-US" sz="2000" b="0" dirty="0">
                <a:solidFill>
                  <a:srgbClr val="351A7A"/>
                </a:solidFill>
                <a:latin typeface="Sylfaen" pitchFamily="18" charset="0"/>
              </a:rPr>
              <a:t>on the low-energy constants (LEC) </a:t>
            </a:r>
            <a:r>
              <a:rPr lang="en-US" altLang="en-US" sz="2000" i="1" dirty="0" smtClean="0">
                <a:solidFill>
                  <a:srgbClr val="9E2879"/>
                </a:solidFill>
              </a:rPr>
              <a:t>l</a:t>
            </a:r>
            <a:r>
              <a:rPr lang="en-US" altLang="en-US" sz="2000" i="1" baseline="-25000" dirty="0" smtClean="0">
                <a:solidFill>
                  <a:srgbClr val="9E2879"/>
                </a:solidFill>
              </a:rPr>
              <a:t>3</a:t>
            </a:r>
            <a:r>
              <a:rPr lang="en-US" altLang="en-US" sz="2000" b="0" dirty="0" smtClean="0">
                <a:solidFill>
                  <a:srgbClr val="351A7A"/>
                </a:solidFill>
                <a:latin typeface="Sylfaen" pitchFamily="18" charset="0"/>
              </a:rPr>
              <a:t> </a:t>
            </a:r>
            <a:r>
              <a:rPr lang="en-US" altLang="en-US" sz="2000" b="0" dirty="0">
                <a:solidFill>
                  <a:srgbClr val="351A7A"/>
                </a:solidFill>
                <a:latin typeface="Sylfaen" pitchFamily="18" charset="0"/>
              </a:rPr>
              <a:t>and </a:t>
            </a:r>
            <a:r>
              <a:rPr lang="en-US" altLang="en-US" sz="2000" i="1" dirty="0">
                <a:solidFill>
                  <a:srgbClr val="9E2879"/>
                </a:solidFill>
              </a:rPr>
              <a:t>l</a:t>
            </a:r>
            <a:r>
              <a:rPr lang="en-US" altLang="en-US" sz="2000" i="1" baseline="-25000" dirty="0">
                <a:solidFill>
                  <a:srgbClr val="9E2879"/>
                </a:solidFill>
              </a:rPr>
              <a:t>4</a:t>
            </a:r>
            <a:r>
              <a:rPr lang="en-US" altLang="en-US" sz="2000" b="0" dirty="0">
                <a:solidFill>
                  <a:srgbClr val="351A7A"/>
                </a:solidFill>
                <a:latin typeface="Sylfaen" pitchFamily="18" charset="0"/>
              </a:rPr>
              <a:t>: </a:t>
            </a:r>
          </a:p>
          <a:p>
            <a:pPr eaLnBrk="1" hangingPunct="1"/>
            <a:r>
              <a:rPr lang="en-US" altLang="en-US" sz="2000" b="0" dirty="0">
                <a:solidFill>
                  <a:srgbClr val="351A7A"/>
                </a:solidFill>
                <a:latin typeface="Sylfaen" pitchFamily="18" charset="0"/>
              </a:rPr>
              <a:t>Lattice gauge calculations from </a:t>
            </a:r>
            <a:r>
              <a:rPr lang="en-US" altLang="en-US" sz="2000" dirty="0">
                <a:solidFill>
                  <a:srgbClr val="351A7A"/>
                </a:solidFill>
                <a:latin typeface="Sylfaen" pitchFamily="18" charset="0"/>
              </a:rPr>
              <a:t>2006</a:t>
            </a:r>
            <a:r>
              <a:rPr lang="en-US" altLang="en-US" sz="2000" b="0" dirty="0">
                <a:solidFill>
                  <a:srgbClr val="351A7A"/>
                </a:solidFill>
                <a:latin typeface="Sylfaen" pitchFamily="18" charset="0"/>
              </a:rPr>
              <a:t> </a:t>
            </a:r>
            <a:r>
              <a:rPr lang="en-US" altLang="en-US" sz="2000" b="0" dirty="0" smtClean="0">
                <a:solidFill>
                  <a:srgbClr val="351A7A"/>
                </a:solidFill>
                <a:latin typeface="Sylfaen" pitchFamily="18" charset="0"/>
              </a:rPr>
              <a:t> provided </a:t>
            </a:r>
            <a:r>
              <a:rPr lang="en-US" altLang="en-US" sz="2000" b="0" dirty="0">
                <a:solidFill>
                  <a:srgbClr val="351A7A"/>
                </a:solidFill>
                <a:latin typeface="Sylfaen" pitchFamily="18" charset="0"/>
              </a:rPr>
              <a:t>values for these </a:t>
            </a:r>
            <a:r>
              <a:rPr lang="en-US" altLang="en-US" sz="2000" i="1" dirty="0">
                <a:solidFill>
                  <a:srgbClr val="351A7A"/>
                </a:solidFill>
              </a:rPr>
              <a:t>l</a:t>
            </a:r>
            <a:r>
              <a:rPr lang="en-US" altLang="en-US" sz="2000" i="1" baseline="-25000" dirty="0">
                <a:solidFill>
                  <a:srgbClr val="351A7A"/>
                </a:solidFill>
              </a:rPr>
              <a:t>3</a:t>
            </a:r>
            <a:r>
              <a:rPr lang="en-US" altLang="en-US" sz="2000" b="0" dirty="0">
                <a:solidFill>
                  <a:srgbClr val="351A7A"/>
                </a:solidFill>
                <a:latin typeface="Sylfaen" pitchFamily="18" charset="0"/>
              </a:rPr>
              <a:t> and </a:t>
            </a:r>
            <a:r>
              <a:rPr lang="en-US" altLang="en-US" sz="2000" i="1" dirty="0" smtClean="0">
                <a:solidFill>
                  <a:srgbClr val="351A7A"/>
                </a:solidFill>
              </a:rPr>
              <a:t>l</a:t>
            </a:r>
            <a:r>
              <a:rPr lang="en-US" altLang="en-US" sz="2000" i="1" baseline="-25000" dirty="0" smtClean="0">
                <a:solidFill>
                  <a:srgbClr val="351A7A"/>
                </a:solidFill>
              </a:rPr>
              <a:t>4</a:t>
            </a:r>
            <a:r>
              <a:rPr lang="en-US" altLang="en-US" sz="2000" b="0" dirty="0">
                <a:solidFill>
                  <a:srgbClr val="351A7A"/>
                </a:solidFill>
                <a:latin typeface="Sylfaen" pitchFamily="18" charset="0"/>
              </a:rPr>
              <a:t> </a:t>
            </a:r>
            <a:r>
              <a:rPr lang="en-US" altLang="en-US" sz="2000" b="0" dirty="0" smtClean="0">
                <a:solidFill>
                  <a:srgbClr val="351A7A"/>
                </a:solidFill>
                <a:latin typeface="Sylfaen" pitchFamily="18" charset="0"/>
              </a:rPr>
              <a:t>which</a:t>
            </a:r>
          </a:p>
          <a:p>
            <a:pPr eaLnBrk="1" hangingPunct="1"/>
            <a:r>
              <a:rPr lang="en-US" altLang="en-US" sz="2000" b="0" dirty="0">
                <a:solidFill>
                  <a:srgbClr val="351A7A"/>
                </a:solidFill>
                <a:latin typeface="Sylfaen" pitchFamily="18" charset="0"/>
              </a:rPr>
              <a:t>a</a:t>
            </a:r>
            <a:r>
              <a:rPr lang="en-US" altLang="en-US" sz="2000" b="0" dirty="0" smtClean="0">
                <a:solidFill>
                  <a:srgbClr val="351A7A"/>
                </a:solidFill>
                <a:latin typeface="Sylfaen" pitchFamily="18" charset="0"/>
              </a:rPr>
              <a:t>llows to improve the scattering length precision.</a:t>
            </a:r>
          </a:p>
          <a:p>
            <a:pPr eaLnBrk="1" hangingPunct="1"/>
            <a:r>
              <a:rPr lang="en-US" altLang="en-US" sz="2000" b="0" dirty="0" smtClean="0">
                <a:solidFill>
                  <a:srgbClr val="351A7A"/>
                </a:solidFill>
                <a:latin typeface="Sylfaen" pitchFamily="18" charset="0"/>
              </a:rPr>
              <a:t>Lattice calculation are giving also the scattering length values.</a:t>
            </a:r>
            <a:endParaRPr lang="en-US" altLang="en-US" sz="2000" b="0" dirty="0">
              <a:solidFill>
                <a:srgbClr val="351A7A"/>
              </a:solidFill>
              <a:latin typeface="Sylfaen" pitchFamily="18" charset="0"/>
            </a:endParaRPr>
          </a:p>
        </p:txBody>
      </p:sp>
      <p:grpSp>
        <p:nvGrpSpPr>
          <p:cNvPr id="8197" name="Group 7"/>
          <p:cNvGrpSpPr>
            <a:grpSpLocks/>
          </p:cNvGrpSpPr>
          <p:nvPr/>
        </p:nvGrpSpPr>
        <p:grpSpPr bwMode="auto">
          <a:xfrm>
            <a:off x="1371600" y="3276600"/>
            <a:ext cx="6521450" cy="941387"/>
            <a:chOff x="853" y="1833"/>
            <a:chExt cx="4108" cy="593"/>
          </a:xfrm>
        </p:grpSpPr>
        <p:sp>
          <p:nvSpPr>
            <p:cNvPr id="8201" name="Rectangle 8"/>
            <p:cNvSpPr>
              <a:spLocks noChangeArrowheads="1"/>
            </p:cNvSpPr>
            <p:nvPr/>
          </p:nvSpPr>
          <p:spPr bwMode="auto">
            <a:xfrm>
              <a:off x="853" y="1839"/>
              <a:ext cx="4108" cy="586"/>
            </a:xfrm>
            <a:prstGeom prst="rect">
              <a:avLst/>
            </a:prstGeom>
            <a:solidFill>
              <a:srgbClr val="C5FE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itchFamily="18" charset="0"/>
                  <a:ea typeface="ＭＳ Ｐゴシック" pitchFamily="34" charset="-128"/>
                </a:defRPr>
              </a:lvl1pPr>
              <a:lvl2pPr marL="742950" indent="-285750" eaLnBrk="0" hangingPunct="0">
                <a:defRPr sz="2400" b="1">
                  <a:solidFill>
                    <a:schemeClr val="tx1"/>
                  </a:solidFill>
                  <a:latin typeface="Times New Roman" pitchFamily="18" charset="0"/>
                  <a:ea typeface="ＭＳ Ｐゴシック" pitchFamily="34" charset="-128"/>
                </a:defRPr>
              </a:lvl2pPr>
              <a:lvl3pPr marL="1143000" indent="-228600" eaLnBrk="0" hangingPunct="0">
                <a:defRPr sz="2400" b="1">
                  <a:solidFill>
                    <a:schemeClr val="tx1"/>
                  </a:solidFill>
                  <a:latin typeface="Times New Roman" pitchFamily="18" charset="0"/>
                  <a:ea typeface="ＭＳ Ｐゴシック" pitchFamily="34" charset="-128"/>
                </a:defRPr>
              </a:lvl3pPr>
              <a:lvl4pPr marL="1600200" indent="-228600" eaLnBrk="0" hangingPunct="0">
                <a:defRPr sz="2400" b="1">
                  <a:solidFill>
                    <a:schemeClr val="tx1"/>
                  </a:solidFill>
                  <a:latin typeface="Times New Roman" pitchFamily="18" charset="0"/>
                  <a:ea typeface="ＭＳ Ｐゴシック" pitchFamily="34" charset="-128"/>
                </a:defRPr>
              </a:lvl4pPr>
              <a:lvl5pPr marL="2057400" indent="-228600" eaLnBrk="0" hangingPunct="0">
                <a:defRPr sz="24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pPr eaLnBrk="1" hangingPunct="1"/>
              <a:endParaRPr lang="en-US" altLang="en-US" sz="1800" b="0">
                <a:latin typeface="Calibri" pitchFamily="34" charset="0"/>
              </a:endParaRPr>
            </a:p>
          </p:txBody>
        </p:sp>
        <p:grpSp>
          <p:nvGrpSpPr>
            <p:cNvPr id="8202" name="Group 9"/>
            <p:cNvGrpSpPr>
              <a:grpSpLocks/>
            </p:cNvGrpSpPr>
            <p:nvPr/>
          </p:nvGrpSpPr>
          <p:grpSpPr bwMode="auto">
            <a:xfrm>
              <a:off x="860" y="1833"/>
              <a:ext cx="4055" cy="593"/>
              <a:chOff x="812" y="1833"/>
              <a:chExt cx="4055" cy="593"/>
            </a:xfrm>
          </p:grpSpPr>
          <p:graphicFrame>
            <p:nvGraphicFramePr>
              <p:cNvPr id="8203" name="Object 10"/>
              <p:cNvGraphicFramePr>
                <a:graphicFrameLocks noChangeAspect="1"/>
              </p:cNvGraphicFramePr>
              <p:nvPr/>
            </p:nvGraphicFramePr>
            <p:xfrm>
              <a:off x="3035" y="1961"/>
              <a:ext cx="1832" cy="237"/>
            </p:xfrm>
            <a:graphic>
              <a:graphicData uri="http://schemas.openxmlformats.org/presentationml/2006/ole">
                <mc:AlternateContent xmlns:mc="http://schemas.openxmlformats.org/markup-compatibility/2006">
                  <mc:Choice xmlns:v="urn:schemas-microsoft-com:vml" Requires="v">
                    <p:oleObj spid="_x0000_s175368" name="Equation" r:id="rId6" imgW="1371600" imgH="177800" progId="Equation.3">
                      <p:embed/>
                    </p:oleObj>
                  </mc:Choice>
                  <mc:Fallback>
                    <p:oleObj name="Equation" r:id="rId6" imgW="13716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 y="1961"/>
                            <a:ext cx="1832" cy="237"/>
                          </a:xfrm>
                          <a:prstGeom prst="rect">
                            <a:avLst/>
                          </a:prstGeom>
                          <a:solidFill>
                            <a:srgbClr val="C5FE7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04" name="Object 11"/>
              <p:cNvGraphicFramePr>
                <a:graphicFrameLocks noChangeAspect="1"/>
              </p:cNvGraphicFramePr>
              <p:nvPr/>
            </p:nvGraphicFramePr>
            <p:xfrm>
              <a:off x="812" y="1833"/>
              <a:ext cx="2091" cy="593"/>
            </p:xfrm>
            <a:graphic>
              <a:graphicData uri="http://schemas.openxmlformats.org/presentationml/2006/ole">
                <mc:AlternateContent xmlns:mc="http://schemas.openxmlformats.org/markup-compatibility/2006">
                  <mc:Choice xmlns:v="urn:schemas-microsoft-com:vml" Requires="v">
                    <p:oleObj spid="_x0000_s175369" name="Equation" r:id="rId8" imgW="1524000" imgH="431800" progId="Equation.3">
                      <p:embed/>
                    </p:oleObj>
                  </mc:Choice>
                  <mc:Fallback>
                    <p:oleObj name="Equation" r:id="rId8" imgW="15240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 y="1833"/>
                            <a:ext cx="2091" cy="593"/>
                          </a:xfrm>
                          <a:prstGeom prst="rect">
                            <a:avLst/>
                          </a:prstGeom>
                          <a:solidFill>
                            <a:srgbClr val="C5FE7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grpSp>
      <p:sp>
        <p:nvSpPr>
          <p:cNvPr id="8199" name="Text Box 13"/>
          <p:cNvSpPr txBox="1">
            <a:spLocks noChangeArrowheads="1"/>
          </p:cNvSpPr>
          <p:nvPr/>
        </p:nvSpPr>
        <p:spPr bwMode="auto">
          <a:xfrm>
            <a:off x="3505200" y="2209800"/>
            <a:ext cx="2528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ea typeface="ＭＳ Ｐゴシック" pitchFamily="34" charset="-128"/>
              </a:defRPr>
            </a:lvl1pPr>
            <a:lvl2pPr marL="742950" indent="-285750" eaLnBrk="0" hangingPunct="0">
              <a:defRPr sz="2400" b="1">
                <a:solidFill>
                  <a:schemeClr val="tx1"/>
                </a:solidFill>
                <a:latin typeface="Times New Roman" pitchFamily="18" charset="0"/>
                <a:ea typeface="ＭＳ Ｐゴシック" pitchFamily="34" charset="-128"/>
              </a:defRPr>
            </a:lvl2pPr>
            <a:lvl3pPr marL="1143000" indent="-228600" eaLnBrk="0" hangingPunct="0">
              <a:defRPr sz="2400" b="1">
                <a:solidFill>
                  <a:schemeClr val="tx1"/>
                </a:solidFill>
                <a:latin typeface="Times New Roman" pitchFamily="18" charset="0"/>
                <a:ea typeface="ＭＳ Ｐゴシック" pitchFamily="34" charset="-128"/>
              </a:defRPr>
            </a:lvl3pPr>
            <a:lvl4pPr marL="1600200" indent="-228600" eaLnBrk="0" hangingPunct="0">
              <a:defRPr sz="2400" b="1">
                <a:solidFill>
                  <a:schemeClr val="tx1"/>
                </a:solidFill>
                <a:latin typeface="Times New Roman" pitchFamily="18" charset="0"/>
                <a:ea typeface="ＭＳ Ｐゴシック" pitchFamily="34" charset="-128"/>
              </a:defRPr>
            </a:lvl4pPr>
            <a:lvl5pPr marL="2057400" indent="-228600" eaLnBrk="0" hangingPunct="0">
              <a:defRPr sz="24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pPr eaLnBrk="1" hangingPunct="1"/>
            <a:r>
              <a:rPr lang="en-US" altLang="en-US" sz="1600" b="0"/>
              <a:t>(tree)      (1-loop)     (2-loop)</a:t>
            </a:r>
            <a:endParaRPr lang="en-US" altLang="en-US" sz="1600" b="0">
              <a:solidFill>
                <a:srgbClr val="006600"/>
              </a:solidFill>
            </a:endParaRPr>
          </a:p>
        </p:txBody>
      </p:sp>
      <p:sp>
        <p:nvSpPr>
          <p:cNvPr id="24" name="Rectangle 2"/>
          <p:cNvSpPr txBox="1">
            <a:spLocks noChangeArrowheads="1"/>
          </p:cNvSpPr>
          <p:nvPr/>
        </p:nvSpPr>
        <p:spPr>
          <a:xfrm>
            <a:off x="20637" y="453713"/>
            <a:ext cx="9144000" cy="607516"/>
          </a:xfrm>
          <a:prstGeom prst="rect">
            <a:avLst/>
          </a:prstGeom>
          <a:no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2813"/>
            <a:r>
              <a:rPr lang="el-GR"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ＭＳ Ｐゴシック" charset="-128"/>
                <a:cs typeface="Times New Roman" panose="02020603050405020304" pitchFamily="18" charset="0"/>
              </a:rPr>
              <a:t>ππ</a:t>
            </a:r>
            <a:r>
              <a:rPr lang="en-US"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ea typeface="ＭＳ Ｐゴシック" charset="-128"/>
                <a:cs typeface="Helvetica"/>
              </a:rPr>
              <a:t> </a:t>
            </a:r>
            <a:r>
              <a:rPr lang="ro-RO"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ea typeface="ＭＳ Ｐゴシック" charset="-128"/>
                <a:cs typeface="Helvetica"/>
              </a:rPr>
              <a:t>scattering length</a:t>
            </a:r>
            <a:endParaRPr lang="en-US"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ea typeface="ＭＳ Ｐゴシック" charset="-128"/>
              <a:cs typeface="Helvetica"/>
            </a:endParaRPr>
          </a:p>
        </p:txBody>
      </p:sp>
      <p:sp>
        <p:nvSpPr>
          <p:cNvPr id="17" name="Line 12"/>
          <p:cNvSpPr>
            <a:spLocks noChangeShapeType="1"/>
          </p:cNvSpPr>
          <p:nvPr/>
        </p:nvSpPr>
        <p:spPr bwMode="auto">
          <a:xfrm>
            <a:off x="7543800" y="4495800"/>
            <a:ext cx="152400" cy="0"/>
          </a:xfrm>
          <a:prstGeom prst="line">
            <a:avLst/>
          </a:prstGeom>
          <a:noFill/>
          <a:ln w="22225">
            <a:solidFill>
              <a:srgbClr val="752F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 name="Line 12"/>
          <p:cNvSpPr>
            <a:spLocks noChangeShapeType="1"/>
          </p:cNvSpPr>
          <p:nvPr/>
        </p:nvSpPr>
        <p:spPr bwMode="auto">
          <a:xfrm>
            <a:off x="8229600" y="4491519"/>
            <a:ext cx="152400" cy="0"/>
          </a:xfrm>
          <a:prstGeom prst="line">
            <a:avLst/>
          </a:prstGeom>
          <a:noFill/>
          <a:ln w="22225">
            <a:solidFill>
              <a:srgbClr val="752F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9" name="Line 12"/>
          <p:cNvSpPr>
            <a:spLocks noChangeShapeType="1"/>
          </p:cNvSpPr>
          <p:nvPr/>
        </p:nvSpPr>
        <p:spPr bwMode="auto">
          <a:xfrm>
            <a:off x="7086600" y="4800600"/>
            <a:ext cx="152400" cy="0"/>
          </a:xfrm>
          <a:prstGeom prst="line">
            <a:avLst/>
          </a:prstGeom>
          <a:noFill/>
          <a:ln w="22225">
            <a:solidFill>
              <a:srgbClr val="752F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5" name="Line 12"/>
          <p:cNvSpPr>
            <a:spLocks noChangeShapeType="1"/>
          </p:cNvSpPr>
          <p:nvPr/>
        </p:nvSpPr>
        <p:spPr bwMode="auto">
          <a:xfrm>
            <a:off x="7772400" y="4800600"/>
            <a:ext cx="152400" cy="0"/>
          </a:xfrm>
          <a:prstGeom prst="line">
            <a:avLst/>
          </a:prstGeom>
          <a:noFill/>
          <a:ln w="22225">
            <a:solidFill>
              <a:srgbClr val="752F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20"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21"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5</a:t>
            </a:fld>
            <a:endParaRPr lang="ru-RU" dirty="0"/>
          </a:p>
        </p:txBody>
      </p:sp>
      <p:sp>
        <p:nvSpPr>
          <p:cNvPr id="28" name="Rectangle 13"/>
          <p:cNvSpPr>
            <a:spLocks noChangeArrowheads="1"/>
          </p:cNvSpPr>
          <p:nvPr/>
        </p:nvSpPr>
        <p:spPr bwMode="auto">
          <a:xfrm>
            <a:off x="-9525" y="0"/>
            <a:ext cx="9153525" cy="603682"/>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29" name="WordArt 98"/>
          <p:cNvSpPr>
            <a:spLocks noChangeArrowheads="1" noChangeShapeType="1" noTextEdit="1"/>
          </p:cNvSpPr>
          <p:nvPr/>
        </p:nvSpPr>
        <p:spPr bwMode="auto">
          <a:xfrm>
            <a:off x="1759671" y="25183"/>
            <a:ext cx="5680075"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Theoretical motivation</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Tree>
    <p:extLst>
      <p:ext uri="{BB962C8B-B14F-4D97-AF65-F5344CB8AC3E}">
        <p14:creationId xmlns:p14="http://schemas.microsoft.com/office/powerpoint/2010/main" val="42372439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grpSp>
        <p:nvGrpSpPr>
          <p:cNvPr id="41987" name="Group 2"/>
          <p:cNvGrpSpPr>
            <a:grpSpLocks/>
          </p:cNvGrpSpPr>
          <p:nvPr/>
        </p:nvGrpSpPr>
        <p:grpSpPr bwMode="auto">
          <a:xfrm>
            <a:off x="-228600" y="276225"/>
            <a:ext cx="8915400" cy="3803650"/>
            <a:chOff x="-76199" y="1523999"/>
            <a:chExt cx="9768443" cy="4038602"/>
          </a:xfrm>
        </p:grpSpPr>
        <p:graphicFrame>
          <p:nvGraphicFramePr>
            <p:cNvPr id="41999" name="Object 2"/>
            <p:cNvGraphicFramePr>
              <a:graphicFrameLocks noChangeAspect="1"/>
            </p:cNvGraphicFramePr>
            <p:nvPr/>
          </p:nvGraphicFramePr>
          <p:xfrm>
            <a:off x="-76199" y="1524001"/>
            <a:ext cx="5273198" cy="4038600"/>
          </p:xfrm>
          <a:graphic>
            <a:graphicData uri="http://schemas.openxmlformats.org/presentationml/2006/ole">
              <mc:AlternateContent xmlns:mc="http://schemas.openxmlformats.org/markup-compatibility/2006">
                <mc:Choice xmlns:v="urn:schemas-microsoft-com:vml" Requires="v">
                  <p:oleObj spid="_x0000_s178325" name="Graph" r:id="rId3" imgW="3901440" imgH="2987040" progId="">
                    <p:embed/>
                  </p:oleObj>
                </mc:Choice>
                <mc:Fallback>
                  <p:oleObj name="Graph" r:id="rId3" imgW="3901440" imgH="2987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1524001"/>
                          <a:ext cx="527319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000" name="Object 1"/>
            <p:cNvGraphicFramePr>
              <a:graphicFrameLocks noChangeAspect="1"/>
            </p:cNvGraphicFramePr>
            <p:nvPr/>
          </p:nvGraphicFramePr>
          <p:xfrm>
            <a:off x="4419600" y="1523999"/>
            <a:ext cx="5272644" cy="4038601"/>
          </p:xfrm>
          <a:graphic>
            <a:graphicData uri="http://schemas.openxmlformats.org/presentationml/2006/ole">
              <mc:AlternateContent xmlns:mc="http://schemas.openxmlformats.org/markup-compatibility/2006">
                <mc:Choice xmlns:v="urn:schemas-microsoft-com:vml" Requires="v">
                  <p:oleObj spid="_x0000_s178326" name="Graph" r:id="rId5" imgW="3901440" imgH="2987040" progId="">
                    <p:embed/>
                  </p:oleObj>
                </mc:Choice>
                <mc:Fallback>
                  <p:oleObj name="Graph" r:id="rId5" imgW="3901440" imgH="2987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523999"/>
                          <a:ext cx="5272644" cy="403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19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198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11" name="Rectangle 2"/>
          <p:cNvSpPr>
            <a:spLocks noChangeArrowheads="1"/>
          </p:cNvSpPr>
          <p:nvPr/>
        </p:nvSpPr>
        <p:spPr bwMode="auto">
          <a:xfrm>
            <a:off x="0" y="0"/>
            <a:ext cx="9144000" cy="525463"/>
          </a:xfrm>
          <a:prstGeom prst="rect">
            <a:avLst/>
          </a:prstGeom>
          <a:noFill/>
          <a:ln w="9525">
            <a:noFill/>
            <a:miter lim="800000"/>
            <a:headEnd/>
            <a:tailEnd/>
          </a:ln>
        </p:spPr>
        <p:txBody>
          <a:bodyPr anchor="ctr"/>
          <a:lstStyle/>
          <a:p>
            <a:pPr algn="ctr">
              <a:defRPr/>
            </a:pPr>
            <a:endParaRPr lang="en-US" sz="2800" b="1">
              <a:solidFill>
                <a:srgbClr val="D60093"/>
              </a:solidFill>
              <a:effectLst>
                <a:outerShdw blurRad="38100" dist="38100" dir="2700000" algn="tl">
                  <a:srgbClr val="000000"/>
                </a:outerShdw>
              </a:effectLst>
              <a:latin typeface="Times New Roman" pitchFamily="18" charset="0"/>
              <a:cs typeface="+mn-cs"/>
            </a:endParaRPr>
          </a:p>
        </p:txBody>
      </p:sp>
      <p:sp>
        <p:nvSpPr>
          <p:cNvPr id="12"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3" name="WordArt 98"/>
          <p:cNvSpPr>
            <a:spLocks noChangeArrowheads="1" noChangeShapeType="1" noTextEdit="1"/>
          </p:cNvSpPr>
          <p:nvPr/>
        </p:nvSpPr>
        <p:spPr bwMode="auto">
          <a:xfrm>
            <a:off x="838200" y="53069"/>
            <a:ext cx="7620000" cy="514350"/>
          </a:xfrm>
          <a:prstGeom prst="rect">
            <a:avLst/>
          </a:prstGeom>
        </p:spPr>
        <p:txBody>
          <a:bodyPr wrap="none" fromWordArt="1">
            <a:prstTxWarp prst="textPlain">
              <a:avLst>
                <a:gd name="adj" fmla="val 50000"/>
              </a:avLst>
            </a:prstTxWarp>
          </a:bodyPr>
          <a:lstStyle/>
          <a:p>
            <a:pPr algn="ctr">
              <a:defRPr/>
            </a:pP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itchFamily="34" charset="0"/>
                <a:cs typeface="+mn-cs"/>
              </a:rPr>
              <a:t>Simulation of K</a:t>
            </a:r>
            <a:r>
              <a:rPr lang="en-US" sz="3600" i="1" kern="10" baseline="3000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itchFamily="34" charset="0"/>
                <a:cs typeface="Times New Roman"/>
              </a:rPr>
              <a:t>+ </a:t>
            </a: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itchFamily="34" charset="0"/>
                <a:cs typeface="Times New Roman"/>
              </a:rPr>
              <a:t>and K</a:t>
            </a:r>
            <a:r>
              <a:rPr lang="en-US" sz="3600" i="1" kern="10" baseline="3000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itchFamily="34" charset="0"/>
                <a:cs typeface="Times New Roman"/>
              </a:rPr>
              <a:t>–</a:t>
            </a: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itchFamily="34" charset="0"/>
                <a:cs typeface="Times New Roman"/>
              </a:rPr>
              <a:t> production cross section </a:t>
            </a:r>
            <a:endPar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itchFamily="34" charset="0"/>
              <a:cs typeface="+mn-cs"/>
            </a:endParaRPr>
          </a:p>
        </p:txBody>
      </p:sp>
      <p:sp>
        <p:nvSpPr>
          <p:cNvPr id="41994" name="Text Box 12"/>
          <p:cNvSpPr txBox="1">
            <a:spLocks noChangeArrowheads="1"/>
          </p:cNvSpPr>
          <p:nvPr/>
        </p:nvSpPr>
        <p:spPr bwMode="auto">
          <a:xfrm>
            <a:off x="1633538" y="620713"/>
            <a:ext cx="748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800" b="1">
                <a:solidFill>
                  <a:schemeClr val="accent1"/>
                </a:solidFill>
              </a:rPr>
              <a:t>M. Gugiu</a:t>
            </a:r>
          </a:p>
        </p:txBody>
      </p:sp>
      <p:sp>
        <p:nvSpPr>
          <p:cNvPr id="16" name="Rectangle 6"/>
          <p:cNvSpPr>
            <a:spLocks noGrp="1" noChangeArrowheads="1"/>
          </p:cNvSpPr>
          <p:nvPr>
            <p:ph type="sldNum" sz="quarter" idx="12"/>
          </p:nvPr>
        </p:nvSpPr>
        <p:spPr/>
        <p:txBody>
          <a:bodyPr/>
          <a:lstStyle/>
          <a:p>
            <a:pPr>
              <a:defRPr/>
            </a:pPr>
            <a:fld id="{7E02E3B8-664C-4548-B97A-2A9B35527DFC}" type="slidenum">
              <a:rPr lang="ru-RU"/>
              <a:pPr>
                <a:defRPr/>
              </a:pPr>
              <a:t>50</a:t>
            </a:fld>
            <a:endParaRPr lang="ru-RU"/>
          </a:p>
        </p:txBody>
      </p:sp>
      <p:sp>
        <p:nvSpPr>
          <p:cNvPr id="41996" name="Rectangle 11"/>
          <p:cNvSpPr>
            <a:spLocks noChangeArrowheads="1"/>
          </p:cNvSpPr>
          <p:nvPr/>
        </p:nvSpPr>
        <p:spPr bwMode="auto">
          <a:xfrm>
            <a:off x="0" y="0"/>
            <a:ext cx="9144000" cy="6858000"/>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176213" eaLnBrk="0" hangingPunct="0">
              <a:spcBef>
                <a:spcPct val="20000"/>
              </a:spcBef>
              <a:buFont typeface="Arial" charset="0"/>
              <a:buChar char="•"/>
              <a:tabLst>
                <a:tab pos="633413"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633413"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633413"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633413"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6334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6334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6334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6334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633413" algn="l"/>
              </a:tabLst>
              <a:defRPr sz="2000">
                <a:solidFill>
                  <a:schemeClr val="tx1"/>
                </a:solidFill>
                <a:latin typeface="Calibri" pitchFamily="34" charset="0"/>
              </a:defRPr>
            </a:lvl9pPr>
          </a:lstStyle>
          <a:p>
            <a:pPr algn="ctr" eaLnBrk="1" hangingPunct="1">
              <a:spcBef>
                <a:spcPct val="30000"/>
              </a:spcBef>
              <a:buFontTx/>
              <a:buNone/>
            </a:pPr>
            <a:r>
              <a:rPr lang="en-US" altLang="en-US" sz="4000" b="1">
                <a:solidFill>
                  <a:srgbClr val="FFFF00"/>
                </a:solidFill>
                <a:latin typeface="Times New Roman" pitchFamily="18" charset="0"/>
                <a:sym typeface="Symbol" pitchFamily="18" charset="2"/>
              </a:rPr>
              <a:t>Additional slides </a:t>
            </a:r>
          </a:p>
        </p:txBody>
      </p:sp>
    </p:spTree>
    <p:extLst>
      <p:ext uri="{BB962C8B-B14F-4D97-AF65-F5344CB8AC3E}">
        <p14:creationId xmlns:p14="http://schemas.microsoft.com/office/powerpoint/2010/main" val="85992593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9579" y="5704656"/>
            <a:ext cx="5581400" cy="369332"/>
          </a:xfrm>
          <a:prstGeom prst="rect">
            <a:avLst/>
          </a:prstGeom>
          <a:noFill/>
        </p:spPr>
        <p:txBody>
          <a:bodyPr wrap="none" rtlCol="0">
            <a:spAutoFit/>
          </a:bodyPr>
          <a:lstStyle/>
          <a:p>
            <a:pPr lvl="0"/>
            <a:r>
              <a:rPr lang="ro-RO" dirty="0" smtClean="0">
                <a:solidFill>
                  <a:srgbClr val="000000"/>
                </a:solidFill>
                <a:latin typeface="Times New Roman" pitchFamily="18" charset="0"/>
                <a:cs typeface="Times New Roman" pitchFamily="18" charset="0"/>
              </a:rPr>
              <a:t>... published by DIRAC, Physics Letters B 704 (2011), 24</a:t>
            </a:r>
            <a:r>
              <a:rPr lang="de-DE" dirty="0" smtClean="0">
                <a:solidFill>
                  <a:srgbClr val="000000"/>
                </a:solidFill>
                <a:latin typeface="Times New Roman" pitchFamily="18" charset="0"/>
                <a:cs typeface="Times New Roman" pitchFamily="18" charset="0"/>
              </a:rPr>
              <a:t>.</a:t>
            </a:r>
            <a:endParaRPr lang="de-DE" dirty="0">
              <a:solidFill>
                <a:srgbClr val="000000"/>
              </a:solidFill>
              <a:latin typeface="Times New Roman" pitchFamily="18" charset="0"/>
              <a:cs typeface="Times New Roman" pitchFamily="18" charset="0"/>
            </a:endParaRPr>
          </a:p>
        </p:txBody>
      </p:sp>
      <p:sp>
        <p:nvSpPr>
          <p:cNvPr id="8" name="Rectangle 17"/>
          <p:cNvSpPr>
            <a:spLocks noChangeArrowheads="1"/>
          </p:cNvSpPr>
          <p:nvPr/>
        </p:nvSpPr>
        <p:spPr bwMode="auto">
          <a:xfrm>
            <a:off x="479579" y="4264496"/>
            <a:ext cx="8208912" cy="1142132"/>
          </a:xfrm>
          <a:prstGeom prst="rect">
            <a:avLst/>
          </a:prstGeom>
          <a:solidFill>
            <a:srgbClr val="FFE893"/>
          </a:solidFill>
          <a:ln w="12700">
            <a:noFill/>
            <a:miter lim="800000"/>
            <a:headEnd/>
            <a:tailEnd/>
          </a:ln>
        </p:spPr>
        <p:txBody>
          <a:bodyPr wrap="none" anchor="ctr"/>
          <a:lstStyle/>
          <a:p>
            <a:pPr defTabSz="912813"/>
            <a:endParaRPr lang="de-DE">
              <a:ea typeface="ＭＳ Ｐゴシック" charset="-128"/>
            </a:endParaRPr>
          </a:p>
        </p:txBody>
      </p:sp>
      <p:sp>
        <p:nvSpPr>
          <p:cNvPr id="11" name="Rectangle 17"/>
          <p:cNvSpPr>
            <a:spLocks noChangeArrowheads="1"/>
          </p:cNvSpPr>
          <p:nvPr/>
        </p:nvSpPr>
        <p:spPr bwMode="auto">
          <a:xfrm>
            <a:off x="479579" y="1676400"/>
            <a:ext cx="8054821" cy="1147936"/>
          </a:xfrm>
          <a:prstGeom prst="rect">
            <a:avLst/>
          </a:prstGeom>
          <a:solidFill>
            <a:srgbClr val="AEFFA8"/>
          </a:solidFill>
          <a:ln w="12700">
            <a:noFill/>
            <a:miter lim="800000"/>
            <a:headEnd/>
            <a:tailEnd/>
          </a:ln>
        </p:spPr>
        <p:txBody>
          <a:bodyPr wrap="none" anchor="ctr"/>
          <a:lstStyle/>
          <a:p>
            <a:pPr defTabSz="912813"/>
            <a:endParaRPr lang="de-DE">
              <a:ea typeface="ＭＳ Ｐゴシック" charset="-128"/>
            </a:endParaRPr>
          </a:p>
        </p:txBody>
      </p:sp>
      <p:cxnSp>
        <p:nvCxnSpPr>
          <p:cNvPr id="14" name="Straight Arrow Connector 13"/>
          <p:cNvCxnSpPr/>
          <p:nvPr/>
        </p:nvCxnSpPr>
        <p:spPr>
          <a:xfrm>
            <a:off x="1297853" y="2464296"/>
            <a:ext cx="432048" cy="792088"/>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371601" y="3733800"/>
            <a:ext cx="2285999" cy="927720"/>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Rectangle 2"/>
          <p:cNvSpPr txBox="1">
            <a:spLocks noChangeArrowheads="1"/>
          </p:cNvSpPr>
          <p:nvPr/>
        </p:nvSpPr>
        <p:spPr>
          <a:xfrm>
            <a:off x="685800" y="685800"/>
            <a:ext cx="7620000" cy="609600"/>
          </a:xfrm>
          <a:prstGeom prst="rect">
            <a:avLst/>
          </a:prstGeom>
          <a:no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2813"/>
            <a:r>
              <a:rPr lang="el-GR"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rPr>
              <a:t>π</a:t>
            </a:r>
            <a:r>
              <a:rPr lang="en-US" sz="3200" b="1" i="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rPr>
              <a:t>+</a:t>
            </a:r>
            <a:r>
              <a:rPr lang="el-GR"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rPr>
              <a:t>π</a:t>
            </a:r>
            <a:r>
              <a:rPr lang="en-US" sz="3200" b="1" i="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rPr>
              <a:t>-</a:t>
            </a:r>
            <a:r>
              <a:rPr lang="en-US"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rPr>
              <a:t> atom: lifetime &amp;</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rPr>
              <a:t> </a:t>
            </a:r>
            <a:r>
              <a:rPr lang="ro-RO"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rPr>
              <a:t>scattering length</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ＭＳ Ｐゴシック" charset="-128"/>
              <a:cs typeface="Times New Roman" pitchFamily="18" charset="0"/>
            </a:endParaRPr>
          </a:p>
          <a:p>
            <a:pPr algn="ctr" defTabSz="912813"/>
            <a:endParaRPr lang="ro-RO"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elvetica"/>
              <a:ea typeface="ＭＳ Ｐゴシック" charset="-128"/>
              <a:cs typeface="Helvetica"/>
              <a:sym typeface="Symbol" pitchFamily="18" charset="2"/>
            </a:endParaRPr>
          </a:p>
        </p:txBody>
      </p:sp>
      <p:sp>
        <p:nvSpPr>
          <p:cNvPr id="19"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21" name="WordArt 98"/>
          <p:cNvSpPr>
            <a:spLocks noChangeArrowheads="1" noChangeShapeType="1" noTextEdit="1"/>
          </p:cNvSpPr>
          <p:nvPr/>
        </p:nvSpPr>
        <p:spPr bwMode="auto">
          <a:xfrm>
            <a:off x="2590800" y="81756"/>
            <a:ext cx="3962400"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Physics motivation</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12324923"/>
              </p:ext>
            </p:extLst>
          </p:nvPr>
        </p:nvGraphicFramePr>
        <p:xfrm>
          <a:off x="990601" y="3078900"/>
          <a:ext cx="3962400" cy="858099"/>
        </p:xfrm>
        <a:graphic>
          <a:graphicData uri="http://schemas.openxmlformats.org/presentationml/2006/ole">
            <mc:AlternateContent xmlns:mc="http://schemas.openxmlformats.org/markup-compatibility/2006">
              <mc:Choice xmlns:v="urn:schemas-microsoft-com:vml" Requires="v">
                <p:oleObj spid="_x0000_s154563" name="Equation" r:id="rId4" imgW="1993680" imgH="431640" progId="Equation.DSMT4">
                  <p:embed/>
                </p:oleObj>
              </mc:Choice>
              <mc:Fallback>
                <p:oleObj name="Equation" r:id="rId4" imgW="1993680" imgH="431640" progId="Equation.DSMT4">
                  <p:embed/>
                  <p:pic>
                    <p:nvPicPr>
                      <p:cNvPr id="0" name=""/>
                      <p:cNvPicPr/>
                      <p:nvPr/>
                    </p:nvPicPr>
                    <p:blipFill>
                      <a:blip r:embed="rId5"/>
                      <a:stretch>
                        <a:fillRect/>
                      </a:stretch>
                    </p:blipFill>
                    <p:spPr>
                      <a:xfrm>
                        <a:off x="990601" y="3078900"/>
                        <a:ext cx="3962400" cy="85809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15082300"/>
              </p:ext>
            </p:extLst>
          </p:nvPr>
        </p:nvGraphicFramePr>
        <p:xfrm>
          <a:off x="685800" y="1823577"/>
          <a:ext cx="7391400" cy="818022"/>
        </p:xfrm>
        <a:graphic>
          <a:graphicData uri="http://schemas.openxmlformats.org/presentationml/2006/ole">
            <mc:AlternateContent xmlns:mc="http://schemas.openxmlformats.org/markup-compatibility/2006">
              <mc:Choice xmlns:v="urn:schemas-microsoft-com:vml" Requires="v">
                <p:oleObj spid="_x0000_s154564" name="Equation" r:id="rId6" imgW="3213000" imgH="355320" progId="Equation.DSMT4">
                  <p:embed/>
                </p:oleObj>
              </mc:Choice>
              <mc:Fallback>
                <p:oleObj name="Equation" r:id="rId6" imgW="3213000" imgH="355320" progId="Equation.DSMT4">
                  <p:embed/>
                  <p:pic>
                    <p:nvPicPr>
                      <p:cNvPr id="0" name=""/>
                      <p:cNvPicPr/>
                      <p:nvPr/>
                    </p:nvPicPr>
                    <p:blipFill>
                      <a:blip r:embed="rId7"/>
                      <a:stretch>
                        <a:fillRect/>
                      </a:stretch>
                    </p:blipFill>
                    <p:spPr>
                      <a:xfrm>
                        <a:off x="685800" y="1823577"/>
                        <a:ext cx="7391400" cy="81802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03769209"/>
              </p:ext>
            </p:extLst>
          </p:nvPr>
        </p:nvGraphicFramePr>
        <p:xfrm>
          <a:off x="609600" y="4494620"/>
          <a:ext cx="7924800" cy="686980"/>
        </p:xfrm>
        <a:graphic>
          <a:graphicData uri="http://schemas.openxmlformats.org/presentationml/2006/ole">
            <mc:AlternateContent xmlns:mc="http://schemas.openxmlformats.org/markup-compatibility/2006">
              <mc:Choice xmlns:v="urn:schemas-microsoft-com:vml" Requires="v">
                <p:oleObj spid="_x0000_s154565" name="Equation" r:id="rId8" imgW="4101840" imgH="355320" progId="Equation.DSMT4">
                  <p:embed/>
                </p:oleObj>
              </mc:Choice>
              <mc:Fallback>
                <p:oleObj name="Equation" r:id="rId8" imgW="4101840" imgH="355320" progId="Equation.DSMT4">
                  <p:embed/>
                  <p:pic>
                    <p:nvPicPr>
                      <p:cNvPr id="0" name=""/>
                      <p:cNvPicPr/>
                      <p:nvPr/>
                    </p:nvPicPr>
                    <p:blipFill>
                      <a:blip r:embed="rId9"/>
                      <a:stretch>
                        <a:fillRect/>
                      </a:stretch>
                    </p:blipFill>
                    <p:spPr>
                      <a:xfrm>
                        <a:off x="609600" y="4494620"/>
                        <a:ext cx="7924800" cy="686980"/>
                      </a:xfrm>
                      <a:prstGeom prst="rect">
                        <a:avLst/>
                      </a:prstGeom>
                    </p:spPr>
                  </p:pic>
                </p:oleObj>
              </mc:Fallback>
            </mc:AlternateContent>
          </a:graphicData>
        </a:graphic>
      </p:graphicFrame>
      <p:sp>
        <p:nvSpPr>
          <p:cNvPr id="13"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5"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51</a:t>
            </a:fld>
            <a:endParaRPr lang="ru-RU" dirty="0"/>
          </a:p>
        </p:txBody>
      </p:sp>
    </p:spTree>
    <p:extLst>
      <p:ext uri="{BB962C8B-B14F-4D97-AF65-F5344CB8AC3E}">
        <p14:creationId xmlns:p14="http://schemas.microsoft.com/office/powerpoint/2010/main" val="226375002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10"/>
          <p:cNvSpPr>
            <a:spLocks noChangeArrowheads="1"/>
          </p:cNvSpPr>
          <p:nvPr/>
        </p:nvSpPr>
        <p:spPr bwMode="auto">
          <a:xfrm>
            <a:off x="304800" y="762000"/>
            <a:ext cx="1000028" cy="348813"/>
          </a:xfrm>
          <a:prstGeom prst="rect">
            <a:avLst/>
          </a:prstGeom>
          <a:solidFill>
            <a:srgbClr val="F0FF55"/>
          </a:solidFill>
          <a:ln w="9525">
            <a:solidFill>
              <a:srgbClr val="FF0000"/>
            </a:solidFill>
            <a:miter lim="800000"/>
            <a:headEnd/>
            <a:tailEnd/>
          </a:ln>
        </p:spPr>
        <p:txBody>
          <a:bodyPr anchor="ctr">
            <a:spAutoFit/>
          </a:bodyPr>
          <a:lstStyle/>
          <a:p>
            <a:pPr>
              <a:lnSpc>
                <a:spcPct val="80000"/>
              </a:lnSpc>
              <a:defRPr/>
            </a:pPr>
            <a:r>
              <a:rPr lang="en-US" i="1" dirty="0">
                <a:ln>
                  <a:solidFill>
                    <a:srgbClr val="FF3300"/>
                  </a:solidFill>
                </a:ln>
                <a:solidFill>
                  <a:srgbClr val="FF3300"/>
                </a:solidFill>
                <a:latin typeface="Times New Roman"/>
                <a:cs typeface="Times New Roman"/>
              </a:rPr>
              <a:t>K</a:t>
            </a:r>
            <a:r>
              <a:rPr lang="de-DE" i="1" dirty="0">
                <a:ln>
                  <a:solidFill>
                    <a:srgbClr val="FF3300"/>
                  </a:solidFill>
                </a:ln>
                <a:latin typeface="Times New Roman"/>
                <a:cs typeface="Times New Roman"/>
                <a:sym typeface="Symbol" charset="2"/>
              </a:rPr>
              <a:t></a:t>
            </a:r>
            <a:r>
              <a:rPr lang="en-US" i="1" dirty="0">
                <a:ln>
                  <a:solidFill>
                    <a:srgbClr val="FF3300"/>
                  </a:solidFill>
                </a:ln>
                <a:solidFill>
                  <a:srgbClr val="FF3300"/>
                </a:solidFill>
                <a:latin typeface="Times New Roman"/>
                <a:cs typeface="Times New Roman"/>
              </a:rPr>
              <a:t>3</a:t>
            </a:r>
            <a:r>
              <a:rPr lang="de-DE" i="1" dirty="0">
                <a:ln>
                  <a:solidFill>
                    <a:srgbClr val="FF3300"/>
                  </a:solidFill>
                </a:ln>
                <a:latin typeface="Times New Roman"/>
                <a:cs typeface="Times New Roman"/>
                <a:sym typeface="Symbol" charset="2"/>
              </a:rPr>
              <a:t></a:t>
            </a:r>
            <a:r>
              <a:rPr lang="en-US" i="1" dirty="0">
                <a:solidFill>
                  <a:srgbClr val="FF3300"/>
                </a:solidFill>
                <a:latin typeface="Times New Roman" charset="0"/>
              </a:rPr>
              <a:t>:</a:t>
            </a:r>
          </a:p>
        </p:txBody>
      </p:sp>
      <p:sp>
        <p:nvSpPr>
          <p:cNvPr id="183301" name="Text Box 36"/>
          <p:cNvSpPr txBox="1">
            <a:spLocks noChangeArrowheads="1"/>
          </p:cNvSpPr>
          <p:nvPr/>
        </p:nvSpPr>
        <p:spPr bwMode="auto">
          <a:xfrm>
            <a:off x="660399" y="1133128"/>
            <a:ext cx="2909888" cy="369888"/>
          </a:xfrm>
          <a:prstGeom prst="rect">
            <a:avLst/>
          </a:prstGeom>
          <a:noFill/>
          <a:ln w="9525">
            <a:noFill/>
            <a:miter lim="800000"/>
            <a:headEnd/>
            <a:tailEnd/>
          </a:ln>
        </p:spPr>
        <p:txBody>
          <a:bodyPr>
            <a:spAutoFit/>
          </a:bodyPr>
          <a:lstStyle/>
          <a:p>
            <a:pPr defTabSz="912813"/>
            <a:r>
              <a:rPr lang="ru-RU" sz="1800" dirty="0">
                <a:solidFill>
                  <a:srgbClr val="009900"/>
                </a:solidFill>
                <a:latin typeface="Times New Roman" pitchFamily="18" charset="0"/>
                <a:ea typeface="ＭＳ Ｐゴシック" charset="-128"/>
              </a:rPr>
              <a:t>200</a:t>
            </a:r>
            <a:r>
              <a:rPr lang="de-CH" sz="1800" dirty="0">
                <a:solidFill>
                  <a:srgbClr val="009900"/>
                </a:solidFill>
                <a:latin typeface="Times New Roman" pitchFamily="18" charset="0"/>
                <a:ea typeface="ＭＳ Ｐゴシック" charset="-128"/>
              </a:rPr>
              <a:t>9</a:t>
            </a:r>
            <a:r>
              <a:rPr lang="ru-RU" sz="1800" dirty="0">
                <a:solidFill>
                  <a:srgbClr val="009900"/>
                </a:solidFill>
                <a:latin typeface="Times New Roman" pitchFamily="18" charset="0"/>
                <a:ea typeface="ＭＳ Ｐゴシック" charset="-128"/>
              </a:rPr>
              <a:t> </a:t>
            </a:r>
            <a:r>
              <a:rPr lang="ru-RU" sz="1800" b="1" dirty="0">
                <a:solidFill>
                  <a:srgbClr val="009900"/>
                </a:solidFill>
                <a:latin typeface="Times New Roman" pitchFamily="18" charset="0"/>
                <a:ea typeface="ＭＳ Ｐゴシック" charset="-128"/>
              </a:rPr>
              <a:t>NA48/2</a:t>
            </a:r>
            <a:r>
              <a:rPr lang="de-CH" sz="1800" dirty="0">
                <a:solidFill>
                  <a:srgbClr val="009900"/>
                </a:solidFill>
                <a:latin typeface="Times New Roman" pitchFamily="18" charset="0"/>
                <a:ea typeface="ＭＳ Ｐゴシック" charset="-128"/>
              </a:rPr>
              <a:t> </a:t>
            </a:r>
            <a:r>
              <a:rPr lang="ru-RU" sz="1800" dirty="0">
                <a:solidFill>
                  <a:srgbClr val="009900"/>
                </a:solidFill>
                <a:latin typeface="Times New Roman" pitchFamily="18" charset="0"/>
                <a:ea typeface="ＭＳ Ｐゴシック" charset="-128"/>
              </a:rPr>
              <a:t>(</a:t>
            </a:r>
            <a:r>
              <a:rPr lang="de-CH" sz="1800" dirty="0">
                <a:solidFill>
                  <a:srgbClr val="009900"/>
                </a:solidFill>
                <a:latin typeface="Times New Roman" pitchFamily="18" charset="0"/>
                <a:ea typeface="ＭＳ Ｐゴシック" charset="-128"/>
              </a:rPr>
              <a:t>E</a:t>
            </a:r>
            <a:r>
              <a:rPr lang="ru-RU" sz="1800" dirty="0">
                <a:solidFill>
                  <a:srgbClr val="009900"/>
                </a:solidFill>
                <a:latin typeface="Times New Roman" pitchFamily="18" charset="0"/>
                <a:ea typeface="ＭＳ Ｐゴシック" charset="-128"/>
              </a:rPr>
              <a:t>P</a:t>
            </a:r>
            <a:r>
              <a:rPr lang="de-CH" sz="1800" dirty="0">
                <a:solidFill>
                  <a:srgbClr val="009900"/>
                </a:solidFill>
                <a:latin typeface="Times New Roman" pitchFamily="18" charset="0"/>
                <a:ea typeface="ＭＳ Ｐゴシック" charset="-128"/>
              </a:rPr>
              <a:t>J</a:t>
            </a:r>
            <a:r>
              <a:rPr lang="ru-RU" sz="1800" dirty="0">
                <a:solidFill>
                  <a:srgbClr val="009900"/>
                </a:solidFill>
                <a:latin typeface="Times New Roman" pitchFamily="18" charset="0"/>
                <a:ea typeface="ＭＳ Ｐゴシック" charset="-128"/>
              </a:rPr>
              <a:t> </a:t>
            </a:r>
            <a:r>
              <a:rPr lang="de-CH" sz="1800" dirty="0">
                <a:solidFill>
                  <a:srgbClr val="009900"/>
                </a:solidFill>
                <a:latin typeface="Times New Roman" pitchFamily="18" charset="0"/>
                <a:ea typeface="ＭＳ Ｐゴシック" charset="-128"/>
              </a:rPr>
              <a:t>C64</a:t>
            </a:r>
            <a:r>
              <a:rPr lang="ru-RU" sz="1800" dirty="0">
                <a:solidFill>
                  <a:srgbClr val="009900"/>
                </a:solidFill>
                <a:latin typeface="Times New Roman" pitchFamily="18" charset="0"/>
                <a:ea typeface="ＭＳ Ｐゴシック" charset="-128"/>
              </a:rPr>
              <a:t>, </a:t>
            </a:r>
            <a:r>
              <a:rPr lang="de-CH" sz="1800" dirty="0">
                <a:solidFill>
                  <a:srgbClr val="009900"/>
                </a:solidFill>
                <a:latin typeface="Times New Roman" pitchFamily="18" charset="0"/>
                <a:ea typeface="ＭＳ Ｐゴシック" charset="-128"/>
              </a:rPr>
              <a:t>589</a:t>
            </a:r>
            <a:r>
              <a:rPr lang="ru-RU" sz="1800" dirty="0">
                <a:solidFill>
                  <a:srgbClr val="009900"/>
                </a:solidFill>
                <a:latin typeface="Times New Roman" pitchFamily="18" charset="0"/>
                <a:ea typeface="ＭＳ Ｐゴシック" charset="-128"/>
              </a:rPr>
              <a:t>)</a:t>
            </a:r>
          </a:p>
        </p:txBody>
      </p:sp>
      <p:sp>
        <p:nvSpPr>
          <p:cNvPr id="183304" name="Rectangle 17"/>
          <p:cNvSpPr>
            <a:spLocks noChangeArrowheads="1"/>
          </p:cNvSpPr>
          <p:nvPr/>
        </p:nvSpPr>
        <p:spPr bwMode="auto">
          <a:xfrm>
            <a:off x="688974" y="1539528"/>
            <a:ext cx="7735589" cy="541338"/>
          </a:xfrm>
          <a:prstGeom prst="rect">
            <a:avLst/>
          </a:prstGeom>
          <a:solidFill>
            <a:srgbClr val="FFE893"/>
          </a:solidFill>
          <a:ln w="12700">
            <a:noFill/>
            <a:miter lim="800000"/>
            <a:headEnd/>
            <a:tailEnd/>
          </a:ln>
        </p:spPr>
        <p:txBody>
          <a:bodyPr wrap="none" anchor="ctr"/>
          <a:lstStyle/>
          <a:p>
            <a:pPr defTabSz="912813"/>
            <a:endParaRPr lang="de-DE">
              <a:ea typeface="ＭＳ Ｐゴシック" charset="-128"/>
            </a:endParaRPr>
          </a:p>
        </p:txBody>
      </p:sp>
      <p:graphicFrame>
        <p:nvGraphicFramePr>
          <p:cNvPr id="183305" name="Object 12"/>
          <p:cNvGraphicFramePr>
            <a:graphicFrameLocks noChangeAspect="1"/>
          </p:cNvGraphicFramePr>
          <p:nvPr>
            <p:extLst>
              <p:ext uri="{D42A27DB-BD31-4B8C-83A1-F6EECF244321}">
                <p14:modId xmlns:p14="http://schemas.microsoft.com/office/powerpoint/2010/main" val="4159167655"/>
              </p:ext>
            </p:extLst>
          </p:nvPr>
        </p:nvGraphicFramePr>
        <p:xfrm>
          <a:off x="704850" y="1589088"/>
          <a:ext cx="7607300" cy="508000"/>
        </p:xfrm>
        <a:graphic>
          <a:graphicData uri="http://schemas.openxmlformats.org/presentationml/2006/ole">
            <mc:AlternateContent xmlns:mc="http://schemas.openxmlformats.org/markup-compatibility/2006">
              <mc:Choice xmlns:v="urn:schemas-microsoft-com:vml" Requires="v">
                <p:oleObj spid="_x0000_s176472" name="Equation" r:id="rId4" imgW="4178160" imgH="279360" progId="Equation.DSMT4">
                  <p:embed/>
                </p:oleObj>
              </mc:Choice>
              <mc:Fallback>
                <p:oleObj name="Equation" r:id="rId4" imgW="4178160" imgH="279360" progId="Equation.DSMT4">
                  <p:embed/>
                  <p:pic>
                    <p:nvPicPr>
                      <p:cNvPr id="0" name=""/>
                      <p:cNvPicPr>
                        <a:picLocks noChangeAspect="1" noChangeArrowheads="1"/>
                      </p:cNvPicPr>
                      <p:nvPr/>
                    </p:nvPicPr>
                    <p:blipFill>
                      <a:blip r:embed="rId5"/>
                      <a:srcRect/>
                      <a:stretch>
                        <a:fillRect/>
                      </a:stretch>
                    </p:blipFill>
                    <p:spPr bwMode="auto">
                      <a:xfrm>
                        <a:off x="704850" y="1589088"/>
                        <a:ext cx="76073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10"/>
          <p:cNvSpPr>
            <a:spLocks noChangeArrowheads="1"/>
          </p:cNvSpPr>
          <p:nvPr/>
        </p:nvSpPr>
        <p:spPr bwMode="auto">
          <a:xfrm>
            <a:off x="304800" y="2362200"/>
            <a:ext cx="717620" cy="348813"/>
          </a:xfrm>
          <a:prstGeom prst="rect">
            <a:avLst/>
          </a:prstGeom>
          <a:solidFill>
            <a:srgbClr val="F0FF55"/>
          </a:solidFill>
          <a:ln w="9525">
            <a:solidFill>
              <a:srgbClr val="FF0000"/>
            </a:solidFill>
            <a:miter lim="800000"/>
            <a:headEnd/>
            <a:tailEnd/>
          </a:ln>
        </p:spPr>
        <p:txBody>
          <a:bodyPr anchor="ctr">
            <a:spAutoFit/>
          </a:bodyPr>
          <a:lstStyle/>
          <a:p>
            <a:pPr>
              <a:lnSpc>
                <a:spcPct val="80000"/>
              </a:lnSpc>
              <a:defRPr/>
            </a:pPr>
            <a:r>
              <a:rPr lang="en-US" i="1" dirty="0">
                <a:ln>
                  <a:solidFill>
                    <a:srgbClr val="FF3300"/>
                  </a:solidFill>
                </a:ln>
                <a:solidFill>
                  <a:srgbClr val="FF3300"/>
                </a:solidFill>
                <a:latin typeface="Times New Roman"/>
                <a:cs typeface="Times New Roman"/>
              </a:rPr>
              <a:t>K</a:t>
            </a:r>
            <a:r>
              <a:rPr lang="de-DE" i="1" dirty="0">
                <a:ln>
                  <a:solidFill>
                    <a:srgbClr val="FF3300"/>
                  </a:solidFill>
                </a:ln>
                <a:latin typeface="Times New Roman"/>
                <a:cs typeface="Times New Roman"/>
                <a:sym typeface="Symbol" charset="2"/>
              </a:rPr>
              <a:t>e4</a:t>
            </a:r>
            <a:r>
              <a:rPr lang="en-US" i="1" dirty="0">
                <a:solidFill>
                  <a:srgbClr val="FF3300"/>
                </a:solidFill>
                <a:latin typeface="Times New Roman" charset="0"/>
              </a:rPr>
              <a:t>:</a:t>
            </a:r>
          </a:p>
        </p:txBody>
      </p:sp>
      <p:sp>
        <p:nvSpPr>
          <p:cNvPr id="183307" name="Rectangle 17"/>
          <p:cNvSpPr>
            <a:spLocks noChangeArrowheads="1"/>
          </p:cNvSpPr>
          <p:nvPr/>
        </p:nvSpPr>
        <p:spPr bwMode="auto">
          <a:xfrm>
            <a:off x="686719" y="3114526"/>
            <a:ext cx="8000081" cy="1178694"/>
          </a:xfrm>
          <a:prstGeom prst="rect">
            <a:avLst/>
          </a:prstGeom>
          <a:solidFill>
            <a:srgbClr val="FFE893"/>
          </a:solidFill>
          <a:ln w="12700">
            <a:noFill/>
            <a:miter lim="800000"/>
            <a:headEnd/>
            <a:tailEnd/>
          </a:ln>
        </p:spPr>
        <p:txBody>
          <a:bodyPr wrap="none" anchor="ctr"/>
          <a:lstStyle/>
          <a:p>
            <a:pPr defTabSz="912813"/>
            <a:endParaRPr lang="de-DE">
              <a:ea typeface="ＭＳ Ｐゴシック" charset="-128"/>
            </a:endParaRPr>
          </a:p>
        </p:txBody>
      </p:sp>
      <p:graphicFrame>
        <p:nvGraphicFramePr>
          <p:cNvPr id="183308" name="Object 16"/>
          <p:cNvGraphicFramePr>
            <a:graphicFrameLocks noChangeAspect="1"/>
          </p:cNvGraphicFramePr>
          <p:nvPr>
            <p:extLst>
              <p:ext uri="{D42A27DB-BD31-4B8C-83A1-F6EECF244321}">
                <p14:modId xmlns:p14="http://schemas.microsoft.com/office/powerpoint/2010/main" val="4131391598"/>
              </p:ext>
            </p:extLst>
          </p:nvPr>
        </p:nvGraphicFramePr>
        <p:xfrm>
          <a:off x="762000" y="3810000"/>
          <a:ext cx="7829550" cy="502801"/>
        </p:xfrm>
        <a:graphic>
          <a:graphicData uri="http://schemas.openxmlformats.org/presentationml/2006/ole">
            <mc:AlternateContent xmlns:mc="http://schemas.openxmlformats.org/markup-compatibility/2006">
              <mc:Choice xmlns:v="urn:schemas-microsoft-com:vml" Requires="v">
                <p:oleObj spid="_x0000_s176473" name="Equation" r:id="rId6" imgW="4343400" imgH="279360" progId="Equation.DSMT4">
                  <p:embed/>
                </p:oleObj>
              </mc:Choice>
              <mc:Fallback>
                <p:oleObj name="Equation" r:id="rId6" imgW="4343400" imgH="279360" progId="Equation.DSMT4">
                  <p:embed/>
                  <p:pic>
                    <p:nvPicPr>
                      <p:cNvPr id="0" name=""/>
                      <p:cNvPicPr>
                        <a:picLocks noChangeAspect="1" noChangeArrowheads="1"/>
                      </p:cNvPicPr>
                      <p:nvPr/>
                    </p:nvPicPr>
                    <p:blipFill>
                      <a:blip r:embed="rId7"/>
                      <a:srcRect/>
                      <a:stretch>
                        <a:fillRect/>
                      </a:stretch>
                    </p:blipFill>
                    <p:spPr bwMode="auto">
                      <a:xfrm>
                        <a:off x="762000" y="3810000"/>
                        <a:ext cx="7829550" cy="502801"/>
                      </a:xfrm>
                      <a:prstGeom prst="rect">
                        <a:avLst/>
                      </a:prstGeom>
                      <a:noFill/>
                      <a:extLst/>
                    </p:spPr>
                  </p:pic>
                </p:oleObj>
              </mc:Fallback>
            </mc:AlternateContent>
          </a:graphicData>
        </a:graphic>
      </p:graphicFrame>
      <p:graphicFrame>
        <p:nvGraphicFramePr>
          <p:cNvPr id="183309" name="Object 17"/>
          <p:cNvGraphicFramePr>
            <a:graphicFrameLocks noChangeAspect="1"/>
          </p:cNvGraphicFramePr>
          <p:nvPr>
            <p:extLst>
              <p:ext uri="{D42A27DB-BD31-4B8C-83A1-F6EECF244321}">
                <p14:modId xmlns:p14="http://schemas.microsoft.com/office/powerpoint/2010/main" val="2329473406"/>
              </p:ext>
            </p:extLst>
          </p:nvPr>
        </p:nvGraphicFramePr>
        <p:xfrm>
          <a:off x="762000" y="3200400"/>
          <a:ext cx="7827963" cy="509587"/>
        </p:xfrm>
        <a:graphic>
          <a:graphicData uri="http://schemas.openxmlformats.org/presentationml/2006/ole">
            <mc:AlternateContent xmlns:mc="http://schemas.openxmlformats.org/markup-compatibility/2006">
              <mc:Choice xmlns:v="urn:schemas-microsoft-com:vml" Requires="v">
                <p:oleObj spid="_x0000_s176474" name="Equation" r:id="rId8" imgW="4000320" imgH="279360" progId="Equation.DSMT4">
                  <p:embed/>
                </p:oleObj>
              </mc:Choice>
              <mc:Fallback>
                <p:oleObj name="Equation" r:id="rId8" imgW="4000320" imgH="279360" progId="Equation.DSMT4">
                  <p:embed/>
                  <p:pic>
                    <p:nvPicPr>
                      <p:cNvPr id="0" name=""/>
                      <p:cNvPicPr>
                        <a:picLocks noChangeAspect="1" noChangeArrowheads="1"/>
                      </p:cNvPicPr>
                      <p:nvPr/>
                    </p:nvPicPr>
                    <p:blipFill>
                      <a:blip r:embed="rId9"/>
                      <a:srcRect/>
                      <a:stretch>
                        <a:fillRect/>
                      </a:stretch>
                    </p:blipFill>
                    <p:spPr bwMode="auto">
                      <a:xfrm>
                        <a:off x="762000" y="3200400"/>
                        <a:ext cx="7827963" cy="509587"/>
                      </a:xfrm>
                      <a:prstGeom prst="rect">
                        <a:avLst/>
                      </a:prstGeom>
                      <a:noFill/>
                      <a:extLst/>
                    </p:spPr>
                  </p:pic>
                </p:oleObj>
              </mc:Fallback>
            </mc:AlternateContent>
          </a:graphicData>
        </a:graphic>
      </p:graphicFrame>
      <p:sp>
        <p:nvSpPr>
          <p:cNvPr id="183314" name="Textfeld 27"/>
          <p:cNvSpPr txBox="1">
            <a:spLocks noChangeArrowheads="1"/>
          </p:cNvSpPr>
          <p:nvPr/>
        </p:nvSpPr>
        <p:spPr bwMode="auto">
          <a:xfrm>
            <a:off x="5334000" y="2133600"/>
            <a:ext cx="3505200" cy="338554"/>
          </a:xfrm>
          <a:prstGeom prst="rect">
            <a:avLst/>
          </a:prstGeom>
          <a:noFill/>
          <a:ln w="9525">
            <a:noFill/>
            <a:miter lim="800000"/>
            <a:headEnd/>
            <a:tailEnd/>
          </a:ln>
        </p:spPr>
        <p:txBody>
          <a:bodyPr wrap="square">
            <a:spAutoFit/>
          </a:bodyPr>
          <a:lstStyle/>
          <a:p>
            <a:pPr defTabSz="912813"/>
            <a:r>
              <a:rPr lang="de-CH" sz="1600" dirty="0">
                <a:latin typeface="Times New Roman" pitchFamily="18" charset="0"/>
                <a:ea typeface="ＭＳ Ｐゴシック" charset="-128"/>
              </a:rPr>
              <a:t>p</a:t>
            </a:r>
            <a:r>
              <a:rPr lang="de-CH" sz="1600" dirty="0" smtClean="0">
                <a:latin typeface="Times New Roman" pitchFamily="18" charset="0"/>
                <a:ea typeface="ＭＳ Ｐゴシック" charset="-128"/>
              </a:rPr>
              <a:t>lus additional </a:t>
            </a:r>
            <a:r>
              <a:rPr lang="de-CH" sz="1600" dirty="0">
                <a:latin typeface="Times New Roman" pitchFamily="18" charset="0"/>
                <a:ea typeface="ＭＳ Ｐゴシック" charset="-128"/>
              </a:rPr>
              <a:t>3.4</a:t>
            </a:r>
            <a:r>
              <a:rPr lang="de-CH" sz="1600" dirty="0" smtClean="0">
                <a:latin typeface="Times New Roman" pitchFamily="18" charset="0"/>
                <a:ea typeface="ＭＳ Ｐゴシック" charset="-128"/>
              </a:rPr>
              <a:t>% theory </a:t>
            </a:r>
            <a:r>
              <a:rPr lang="de-CH" sz="1600" dirty="0">
                <a:latin typeface="Times New Roman" pitchFamily="18" charset="0"/>
                <a:ea typeface="ＭＳ Ｐゴシック" charset="-128"/>
              </a:rPr>
              <a:t>uncertainty</a:t>
            </a:r>
            <a:r>
              <a:rPr lang="de-CH" sz="1600" dirty="0">
                <a:solidFill>
                  <a:srgbClr val="000000"/>
                </a:solidFill>
                <a:latin typeface="Times New Roman" pitchFamily="18" charset="0"/>
                <a:ea typeface="ＭＳ Ｐゴシック" charset="-128"/>
              </a:rPr>
              <a:t> </a:t>
            </a:r>
            <a:endParaRPr lang="de-DE" sz="1600" dirty="0">
              <a:solidFill>
                <a:srgbClr val="000000"/>
              </a:solidFill>
              <a:ea typeface="ＭＳ Ｐゴシック" charset="-128"/>
            </a:endParaRPr>
          </a:p>
        </p:txBody>
      </p:sp>
      <p:sp>
        <p:nvSpPr>
          <p:cNvPr id="25" name="Text Box 36"/>
          <p:cNvSpPr txBox="1">
            <a:spLocks noChangeArrowheads="1"/>
          </p:cNvSpPr>
          <p:nvPr/>
        </p:nvSpPr>
        <p:spPr bwMode="auto">
          <a:xfrm>
            <a:off x="690140" y="2726654"/>
            <a:ext cx="2909888" cy="369332"/>
          </a:xfrm>
          <a:prstGeom prst="rect">
            <a:avLst/>
          </a:prstGeom>
          <a:noFill/>
          <a:ln w="9525">
            <a:noFill/>
            <a:miter lim="800000"/>
            <a:headEnd/>
            <a:tailEnd/>
          </a:ln>
        </p:spPr>
        <p:txBody>
          <a:bodyPr>
            <a:spAutoFit/>
          </a:bodyPr>
          <a:lstStyle/>
          <a:p>
            <a:pPr defTabSz="912813"/>
            <a:r>
              <a:rPr lang="ru-RU" sz="1800" dirty="0" smtClean="0">
                <a:solidFill>
                  <a:srgbClr val="009900"/>
                </a:solidFill>
                <a:latin typeface="Times New Roman" pitchFamily="18" charset="0"/>
                <a:ea typeface="ＭＳ Ｐゴシック" charset="-128"/>
              </a:rPr>
              <a:t>20</a:t>
            </a:r>
            <a:r>
              <a:rPr lang="en-US" sz="1800" dirty="0" smtClean="0">
                <a:solidFill>
                  <a:srgbClr val="009900"/>
                </a:solidFill>
                <a:latin typeface="Times New Roman" pitchFamily="18" charset="0"/>
                <a:ea typeface="ＭＳ Ｐゴシック" charset="-128"/>
              </a:rPr>
              <a:t>10</a:t>
            </a:r>
            <a:r>
              <a:rPr lang="ru-RU" sz="1800" dirty="0" smtClean="0">
                <a:solidFill>
                  <a:srgbClr val="009900"/>
                </a:solidFill>
                <a:latin typeface="Times New Roman" pitchFamily="18" charset="0"/>
                <a:ea typeface="ＭＳ Ｐゴシック" charset="-128"/>
              </a:rPr>
              <a:t> </a:t>
            </a:r>
            <a:r>
              <a:rPr lang="ru-RU" sz="1800" b="1" dirty="0">
                <a:solidFill>
                  <a:srgbClr val="009900"/>
                </a:solidFill>
                <a:latin typeface="Times New Roman" pitchFamily="18" charset="0"/>
                <a:ea typeface="ＭＳ Ｐゴシック" charset="-128"/>
              </a:rPr>
              <a:t>NA48/2</a:t>
            </a:r>
            <a:r>
              <a:rPr lang="de-CH" sz="1800" dirty="0">
                <a:solidFill>
                  <a:srgbClr val="009900"/>
                </a:solidFill>
                <a:latin typeface="Times New Roman" pitchFamily="18" charset="0"/>
                <a:ea typeface="ＭＳ Ｐゴシック" charset="-128"/>
              </a:rPr>
              <a:t> </a:t>
            </a:r>
            <a:r>
              <a:rPr lang="ru-RU" sz="1800" dirty="0">
                <a:solidFill>
                  <a:srgbClr val="009900"/>
                </a:solidFill>
                <a:latin typeface="Times New Roman" pitchFamily="18" charset="0"/>
                <a:ea typeface="ＭＳ Ｐゴシック" charset="-128"/>
              </a:rPr>
              <a:t>(</a:t>
            </a:r>
            <a:r>
              <a:rPr lang="de-CH" sz="1800" dirty="0">
                <a:solidFill>
                  <a:srgbClr val="009900"/>
                </a:solidFill>
                <a:latin typeface="Times New Roman" pitchFamily="18" charset="0"/>
                <a:ea typeface="ＭＳ Ｐゴシック" charset="-128"/>
              </a:rPr>
              <a:t>E</a:t>
            </a:r>
            <a:r>
              <a:rPr lang="ru-RU" sz="1800" dirty="0">
                <a:solidFill>
                  <a:srgbClr val="009900"/>
                </a:solidFill>
                <a:latin typeface="Times New Roman" pitchFamily="18" charset="0"/>
                <a:ea typeface="ＭＳ Ｐゴシック" charset="-128"/>
              </a:rPr>
              <a:t>P</a:t>
            </a:r>
            <a:r>
              <a:rPr lang="de-CH" sz="1800" dirty="0">
                <a:solidFill>
                  <a:srgbClr val="009900"/>
                </a:solidFill>
                <a:latin typeface="Times New Roman" pitchFamily="18" charset="0"/>
                <a:ea typeface="ＭＳ Ｐゴシック" charset="-128"/>
              </a:rPr>
              <a:t>J</a:t>
            </a:r>
            <a:r>
              <a:rPr lang="ru-RU" sz="1800" dirty="0">
                <a:solidFill>
                  <a:srgbClr val="009900"/>
                </a:solidFill>
                <a:latin typeface="Times New Roman" pitchFamily="18" charset="0"/>
                <a:ea typeface="ＭＳ Ｐゴシック" charset="-128"/>
              </a:rPr>
              <a:t> </a:t>
            </a:r>
            <a:r>
              <a:rPr lang="de-CH" sz="1800" dirty="0" smtClean="0">
                <a:solidFill>
                  <a:srgbClr val="009900"/>
                </a:solidFill>
                <a:latin typeface="Times New Roman" pitchFamily="18" charset="0"/>
                <a:ea typeface="ＭＳ Ｐゴシック" charset="-128"/>
              </a:rPr>
              <a:t>C70</a:t>
            </a:r>
            <a:r>
              <a:rPr lang="ru-RU" sz="1800" dirty="0" smtClean="0">
                <a:solidFill>
                  <a:srgbClr val="009900"/>
                </a:solidFill>
                <a:latin typeface="Times New Roman" pitchFamily="18" charset="0"/>
                <a:ea typeface="ＭＳ Ｐゴシック" charset="-128"/>
              </a:rPr>
              <a:t>, </a:t>
            </a:r>
            <a:r>
              <a:rPr lang="de-CH" dirty="0" smtClean="0">
                <a:solidFill>
                  <a:srgbClr val="009900"/>
                </a:solidFill>
                <a:latin typeface="Times New Roman" pitchFamily="18" charset="0"/>
                <a:ea typeface="ＭＳ Ｐゴシック" charset="-128"/>
              </a:rPr>
              <a:t>635</a:t>
            </a:r>
            <a:r>
              <a:rPr lang="ru-RU" sz="1800" dirty="0" smtClean="0">
                <a:solidFill>
                  <a:srgbClr val="009900"/>
                </a:solidFill>
                <a:latin typeface="Times New Roman" pitchFamily="18" charset="0"/>
                <a:ea typeface="ＭＳ Ｐゴシック" charset="-128"/>
              </a:rPr>
              <a:t>)</a:t>
            </a:r>
            <a:endParaRPr lang="ru-RU" sz="1800" dirty="0">
              <a:solidFill>
                <a:srgbClr val="009900"/>
              </a:solidFill>
              <a:latin typeface="Times New Roman" pitchFamily="18" charset="0"/>
              <a:ea typeface="ＭＳ Ｐゴシック" charset="-128"/>
            </a:endParaRPr>
          </a:p>
        </p:txBody>
      </p:sp>
      <p:sp>
        <p:nvSpPr>
          <p:cNvPr id="18" name="Rectangle 10"/>
          <p:cNvSpPr>
            <a:spLocks noChangeArrowheads="1"/>
          </p:cNvSpPr>
          <p:nvPr/>
        </p:nvSpPr>
        <p:spPr bwMode="auto">
          <a:xfrm>
            <a:off x="304800" y="4495800"/>
            <a:ext cx="1331380" cy="323165"/>
          </a:xfrm>
          <a:prstGeom prst="rect">
            <a:avLst/>
          </a:prstGeom>
          <a:solidFill>
            <a:srgbClr val="F0FF55"/>
          </a:solidFill>
          <a:ln w="9525">
            <a:solidFill>
              <a:srgbClr val="FF0000"/>
            </a:solidFill>
            <a:miter lim="800000"/>
            <a:headEnd/>
            <a:tailEnd/>
          </a:ln>
        </p:spPr>
        <p:txBody>
          <a:bodyPr wrap="square" anchor="ctr">
            <a:spAutoFit/>
          </a:bodyPr>
          <a:lstStyle/>
          <a:p>
            <a:pPr>
              <a:lnSpc>
                <a:spcPct val="80000"/>
              </a:lnSpc>
              <a:defRPr/>
            </a:pPr>
            <a:r>
              <a:rPr lang="de-DE" i="1" dirty="0" smtClean="0">
                <a:ln>
                  <a:solidFill>
                    <a:srgbClr val="FF3300"/>
                  </a:solidFill>
                </a:ln>
                <a:latin typeface="Times New Roman"/>
                <a:cs typeface="Times New Roman"/>
                <a:sym typeface="Symbol" charset="2"/>
              </a:rPr>
              <a:t></a:t>
            </a:r>
            <a:r>
              <a:rPr lang="de-DE" i="1" baseline="30000" dirty="0" smtClean="0">
                <a:ln>
                  <a:solidFill>
                    <a:srgbClr val="FF3300"/>
                  </a:solidFill>
                </a:ln>
                <a:latin typeface="Times New Roman"/>
                <a:cs typeface="Times New Roman"/>
                <a:sym typeface="Symbol" charset="2"/>
              </a:rPr>
              <a:t>+</a:t>
            </a:r>
            <a:r>
              <a:rPr lang="de-DE" i="1" dirty="0" smtClean="0">
                <a:ln>
                  <a:solidFill>
                    <a:srgbClr val="FF3300"/>
                  </a:solidFill>
                </a:ln>
                <a:latin typeface="Times New Roman"/>
                <a:cs typeface="Times New Roman"/>
                <a:sym typeface="Symbol" charset="2"/>
              </a:rPr>
              <a:t></a:t>
            </a:r>
            <a:r>
              <a:rPr lang="de-DE" i="1" baseline="30000" dirty="0" smtClean="0">
                <a:ln>
                  <a:solidFill>
                    <a:srgbClr val="FF3300"/>
                  </a:solidFill>
                </a:ln>
                <a:latin typeface="Times New Roman"/>
                <a:cs typeface="Times New Roman"/>
                <a:sym typeface="Symbol" charset="2"/>
              </a:rPr>
              <a:t>−</a:t>
            </a:r>
            <a:r>
              <a:rPr lang="de-DE" i="1" dirty="0" smtClean="0">
                <a:ln>
                  <a:solidFill>
                    <a:srgbClr val="FF3300"/>
                  </a:solidFill>
                </a:ln>
                <a:latin typeface="Times New Roman"/>
                <a:cs typeface="Times New Roman"/>
                <a:sym typeface="Symbol" charset="2"/>
              </a:rPr>
              <a:t> </a:t>
            </a:r>
            <a:r>
              <a:rPr lang="de-DE" i="1" dirty="0" err="1" smtClean="0">
                <a:ln>
                  <a:solidFill>
                    <a:srgbClr val="FF3300"/>
                  </a:solidFill>
                </a:ln>
                <a:latin typeface="Times New Roman"/>
                <a:cs typeface="Times New Roman"/>
                <a:sym typeface="Symbol" charset="2"/>
              </a:rPr>
              <a:t>atom</a:t>
            </a:r>
            <a:r>
              <a:rPr lang="en-US" i="1" dirty="0" smtClean="0">
                <a:solidFill>
                  <a:srgbClr val="FF3300"/>
                </a:solidFill>
                <a:latin typeface="Times New Roman" charset="0"/>
              </a:rPr>
              <a:t>:</a:t>
            </a:r>
            <a:endParaRPr lang="en-US" i="1" dirty="0">
              <a:solidFill>
                <a:srgbClr val="FF3300"/>
              </a:solidFill>
              <a:latin typeface="Times New Roman" charset="0"/>
            </a:endParaRPr>
          </a:p>
        </p:txBody>
      </p:sp>
      <p:sp>
        <p:nvSpPr>
          <p:cNvPr id="19" name="Text Box 36"/>
          <p:cNvSpPr txBox="1">
            <a:spLocks noChangeArrowheads="1"/>
          </p:cNvSpPr>
          <p:nvPr/>
        </p:nvSpPr>
        <p:spPr bwMode="auto">
          <a:xfrm>
            <a:off x="661987" y="4851276"/>
            <a:ext cx="2867362" cy="369332"/>
          </a:xfrm>
          <a:prstGeom prst="rect">
            <a:avLst/>
          </a:prstGeom>
          <a:noFill/>
          <a:ln w="9525">
            <a:noFill/>
            <a:miter lim="800000"/>
            <a:headEnd/>
            <a:tailEnd/>
          </a:ln>
        </p:spPr>
        <p:txBody>
          <a:bodyPr wrap="square">
            <a:spAutoFit/>
          </a:bodyPr>
          <a:lstStyle/>
          <a:p>
            <a:pPr defTabSz="912813"/>
            <a:r>
              <a:rPr lang="ru-RU" sz="1800" dirty="0" smtClean="0">
                <a:solidFill>
                  <a:srgbClr val="009900"/>
                </a:solidFill>
                <a:latin typeface="Times New Roman" pitchFamily="18" charset="0"/>
                <a:ea typeface="ＭＳ Ｐゴシック" charset="-128"/>
              </a:rPr>
              <a:t>20</a:t>
            </a:r>
            <a:r>
              <a:rPr lang="de-CH" sz="1800" dirty="0" smtClean="0">
                <a:solidFill>
                  <a:srgbClr val="009900"/>
                </a:solidFill>
                <a:latin typeface="Times New Roman" pitchFamily="18" charset="0"/>
                <a:ea typeface="ＭＳ Ｐゴシック" charset="-128"/>
              </a:rPr>
              <a:t>11</a:t>
            </a:r>
            <a:r>
              <a:rPr lang="ru-RU" sz="1800" dirty="0" smtClean="0">
                <a:solidFill>
                  <a:srgbClr val="009900"/>
                </a:solidFill>
                <a:latin typeface="Times New Roman" pitchFamily="18" charset="0"/>
                <a:ea typeface="ＭＳ Ｐゴシック" charset="-128"/>
              </a:rPr>
              <a:t> </a:t>
            </a:r>
            <a:r>
              <a:rPr lang="de-CH" sz="1800" b="1" dirty="0" smtClean="0">
                <a:solidFill>
                  <a:srgbClr val="009900"/>
                </a:solidFill>
                <a:latin typeface="Times New Roman" pitchFamily="18" charset="0"/>
                <a:ea typeface="ＭＳ Ｐゴシック" charset="-128"/>
              </a:rPr>
              <a:t>DIRAC</a:t>
            </a:r>
            <a:r>
              <a:rPr lang="de-CH" sz="1800" dirty="0" smtClean="0">
                <a:solidFill>
                  <a:srgbClr val="009900"/>
                </a:solidFill>
                <a:latin typeface="Times New Roman" pitchFamily="18" charset="0"/>
                <a:ea typeface="ＭＳ Ｐゴシック" charset="-128"/>
              </a:rPr>
              <a:t> </a:t>
            </a:r>
            <a:r>
              <a:rPr lang="ru-RU" sz="1800" dirty="0" smtClean="0">
                <a:solidFill>
                  <a:srgbClr val="009900"/>
                </a:solidFill>
                <a:latin typeface="Times New Roman" pitchFamily="18" charset="0"/>
                <a:ea typeface="ＭＳ Ｐゴシック" charset="-128"/>
              </a:rPr>
              <a:t>(</a:t>
            </a:r>
            <a:r>
              <a:rPr lang="de-CH" dirty="0" smtClean="0">
                <a:solidFill>
                  <a:srgbClr val="009900"/>
                </a:solidFill>
                <a:latin typeface="Times New Roman" pitchFamily="18" charset="0"/>
                <a:ea typeface="ＭＳ Ｐゴシック" charset="-128"/>
              </a:rPr>
              <a:t>PLB</a:t>
            </a:r>
            <a:r>
              <a:rPr lang="ru-RU" sz="1800" dirty="0" smtClean="0">
                <a:solidFill>
                  <a:srgbClr val="009900"/>
                </a:solidFill>
                <a:latin typeface="Times New Roman" pitchFamily="18" charset="0"/>
                <a:ea typeface="ＭＳ Ｐゴシック" charset="-128"/>
              </a:rPr>
              <a:t> </a:t>
            </a:r>
            <a:r>
              <a:rPr lang="de-CH" sz="1800" dirty="0" smtClean="0">
                <a:solidFill>
                  <a:srgbClr val="009900"/>
                </a:solidFill>
                <a:latin typeface="Times New Roman" pitchFamily="18" charset="0"/>
                <a:ea typeface="ＭＳ Ｐゴシック" charset="-128"/>
              </a:rPr>
              <a:t>704, 24</a:t>
            </a:r>
            <a:r>
              <a:rPr lang="ru-RU" sz="1800" dirty="0" smtClean="0">
                <a:solidFill>
                  <a:srgbClr val="009900"/>
                </a:solidFill>
                <a:latin typeface="Times New Roman" pitchFamily="18" charset="0"/>
                <a:ea typeface="ＭＳ Ｐゴシック" charset="-128"/>
              </a:rPr>
              <a:t>)</a:t>
            </a:r>
            <a:endParaRPr lang="ru-RU" sz="1800" dirty="0">
              <a:solidFill>
                <a:srgbClr val="009900"/>
              </a:solidFill>
              <a:latin typeface="Times New Roman" pitchFamily="18" charset="0"/>
              <a:ea typeface="ＭＳ Ｐゴシック" charset="-128"/>
            </a:endParaRPr>
          </a:p>
        </p:txBody>
      </p:sp>
      <p:sp>
        <p:nvSpPr>
          <p:cNvPr id="20" name="Rectangle 17"/>
          <p:cNvSpPr>
            <a:spLocks noChangeArrowheads="1"/>
          </p:cNvSpPr>
          <p:nvPr/>
        </p:nvSpPr>
        <p:spPr bwMode="auto">
          <a:xfrm>
            <a:off x="690562" y="5257676"/>
            <a:ext cx="7735330" cy="1142132"/>
          </a:xfrm>
          <a:prstGeom prst="rect">
            <a:avLst/>
          </a:prstGeom>
          <a:solidFill>
            <a:srgbClr val="FFE893"/>
          </a:solidFill>
          <a:ln w="12700">
            <a:noFill/>
            <a:miter lim="800000"/>
            <a:headEnd/>
            <a:tailEnd/>
          </a:ln>
        </p:spPr>
        <p:txBody>
          <a:bodyPr wrap="none" anchor="ctr"/>
          <a:lstStyle/>
          <a:p>
            <a:pPr defTabSz="912813"/>
            <a:endParaRPr lang="de-DE">
              <a:ea typeface="ＭＳ Ｐゴシック" charset="-128"/>
            </a:endParaRPr>
          </a:p>
        </p:txBody>
      </p:sp>
      <p:graphicFrame>
        <p:nvGraphicFramePr>
          <p:cNvPr id="21" name="Object 12"/>
          <p:cNvGraphicFramePr>
            <a:graphicFrameLocks noChangeAspect="1"/>
          </p:cNvGraphicFramePr>
          <p:nvPr>
            <p:extLst>
              <p:ext uri="{D42A27DB-BD31-4B8C-83A1-F6EECF244321}">
                <p14:modId xmlns:p14="http://schemas.microsoft.com/office/powerpoint/2010/main" val="1410266015"/>
              </p:ext>
            </p:extLst>
          </p:nvPr>
        </p:nvGraphicFramePr>
        <p:xfrm>
          <a:off x="1138238" y="5375275"/>
          <a:ext cx="6616700" cy="898525"/>
        </p:xfrm>
        <a:graphic>
          <a:graphicData uri="http://schemas.openxmlformats.org/presentationml/2006/ole">
            <mc:AlternateContent xmlns:mc="http://schemas.openxmlformats.org/markup-compatibility/2006">
              <mc:Choice xmlns:v="urn:schemas-microsoft-com:vml" Requires="v">
                <p:oleObj spid="_x0000_s176475" name="Equation" r:id="rId10" imgW="3632040" imgH="495000" progId="Equation.DSMT4">
                  <p:embed/>
                </p:oleObj>
              </mc:Choice>
              <mc:Fallback>
                <p:oleObj name="Equation" r:id="rId10" imgW="3632040" imgH="495000" progId="Equation.DSMT4">
                  <p:embed/>
                  <p:pic>
                    <p:nvPicPr>
                      <p:cNvPr id="0" name=""/>
                      <p:cNvPicPr>
                        <a:picLocks noChangeAspect="1" noChangeArrowheads="1"/>
                      </p:cNvPicPr>
                      <p:nvPr/>
                    </p:nvPicPr>
                    <p:blipFill>
                      <a:blip r:embed="rId11"/>
                      <a:srcRect/>
                      <a:stretch>
                        <a:fillRect/>
                      </a:stretch>
                    </p:blipFill>
                    <p:spPr bwMode="auto">
                      <a:xfrm>
                        <a:off x="1138238" y="5375275"/>
                        <a:ext cx="6616700"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2"/>
          <p:cNvGraphicFramePr>
            <a:graphicFrameLocks noChangeAspect="1"/>
          </p:cNvGraphicFramePr>
          <p:nvPr>
            <p:extLst>
              <p:ext uri="{D42A27DB-BD31-4B8C-83A1-F6EECF244321}">
                <p14:modId xmlns:p14="http://schemas.microsoft.com/office/powerpoint/2010/main" val="2420288141"/>
              </p:ext>
            </p:extLst>
          </p:nvPr>
        </p:nvGraphicFramePr>
        <p:xfrm>
          <a:off x="2794000" y="622300"/>
          <a:ext cx="3340100" cy="563563"/>
        </p:xfrm>
        <a:graphic>
          <a:graphicData uri="http://schemas.openxmlformats.org/presentationml/2006/ole">
            <mc:AlternateContent xmlns:mc="http://schemas.openxmlformats.org/markup-compatibility/2006">
              <mc:Choice xmlns:v="urn:schemas-microsoft-com:vml" Requires="v">
                <p:oleObj spid="_x0000_s176476" name="Equation" r:id="rId12" imgW="1650960" imgH="279360" progId="Equation.DSMT4">
                  <p:embed/>
                </p:oleObj>
              </mc:Choice>
              <mc:Fallback>
                <p:oleObj name="Equation" r:id="rId12" imgW="1650960" imgH="279360" progId="Equation.DSMT4">
                  <p:embed/>
                  <p:pic>
                    <p:nvPicPr>
                      <p:cNvPr id="0" name=""/>
                      <p:cNvPicPr>
                        <a:picLocks noChangeAspect="1" noChangeArrowheads="1"/>
                      </p:cNvPicPr>
                      <p:nvPr/>
                    </p:nvPicPr>
                    <p:blipFill>
                      <a:blip r:embed="rId13"/>
                      <a:srcRect/>
                      <a:stretch>
                        <a:fillRect/>
                      </a:stretch>
                    </p:blipFill>
                    <p:spPr bwMode="auto">
                      <a:xfrm>
                        <a:off x="2794000" y="622300"/>
                        <a:ext cx="3340100" cy="563563"/>
                      </a:xfrm>
                      <a:prstGeom prst="rect">
                        <a:avLst/>
                      </a:prstGeom>
                      <a:noFill/>
                      <a:extLst/>
                    </p:spPr>
                  </p:pic>
                </p:oleObj>
              </mc:Fallback>
            </mc:AlternateContent>
          </a:graphicData>
        </a:graphic>
      </p:graphicFrame>
      <p:sp>
        <p:nvSpPr>
          <p:cNvPr id="2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7"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28" name="WordArt 98"/>
          <p:cNvSpPr>
            <a:spLocks noChangeArrowheads="1" noChangeShapeType="1" noTextEdit="1"/>
          </p:cNvSpPr>
          <p:nvPr/>
        </p:nvSpPr>
        <p:spPr bwMode="auto">
          <a:xfrm>
            <a:off x="2362200" y="81756"/>
            <a:ext cx="4343400"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Experimental results</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29"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31"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52</a:t>
            </a:fld>
            <a:endParaRPr lang="ru-RU" dirty="0"/>
          </a:p>
        </p:txBody>
      </p:sp>
    </p:spTree>
    <p:extLst>
      <p:ext uri="{BB962C8B-B14F-4D97-AF65-F5344CB8AC3E}">
        <p14:creationId xmlns:p14="http://schemas.microsoft.com/office/powerpoint/2010/main" val="373583966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10"/>
          <p:cNvSpPr>
            <a:spLocks noChangeArrowheads="1"/>
          </p:cNvSpPr>
          <p:nvPr/>
        </p:nvSpPr>
        <p:spPr bwMode="auto">
          <a:xfrm>
            <a:off x="285751" y="988219"/>
            <a:ext cx="1000028" cy="348813"/>
          </a:xfrm>
          <a:prstGeom prst="rect">
            <a:avLst/>
          </a:prstGeom>
          <a:solidFill>
            <a:srgbClr val="F0FF55"/>
          </a:solidFill>
          <a:ln w="9525">
            <a:solidFill>
              <a:srgbClr val="FF0000"/>
            </a:solidFill>
            <a:miter lim="800000"/>
            <a:headEnd/>
            <a:tailEnd/>
          </a:ln>
        </p:spPr>
        <p:txBody>
          <a:bodyPr anchor="ctr">
            <a:spAutoFit/>
          </a:bodyPr>
          <a:lstStyle/>
          <a:p>
            <a:pPr>
              <a:lnSpc>
                <a:spcPct val="80000"/>
              </a:lnSpc>
              <a:defRPr/>
            </a:pPr>
            <a:r>
              <a:rPr lang="en-US" i="1" dirty="0">
                <a:ln>
                  <a:solidFill>
                    <a:srgbClr val="FF3300"/>
                  </a:solidFill>
                </a:ln>
                <a:solidFill>
                  <a:srgbClr val="FF3300"/>
                </a:solidFill>
                <a:latin typeface="Times New Roman"/>
                <a:cs typeface="Times New Roman"/>
              </a:rPr>
              <a:t>K</a:t>
            </a:r>
            <a:r>
              <a:rPr lang="de-DE" i="1" dirty="0">
                <a:ln>
                  <a:solidFill>
                    <a:srgbClr val="FF3300"/>
                  </a:solidFill>
                </a:ln>
                <a:latin typeface="Times New Roman"/>
                <a:cs typeface="Times New Roman"/>
                <a:sym typeface="Symbol" charset="2"/>
              </a:rPr>
              <a:t></a:t>
            </a:r>
            <a:r>
              <a:rPr lang="en-US" i="1" dirty="0">
                <a:ln>
                  <a:solidFill>
                    <a:srgbClr val="FF3300"/>
                  </a:solidFill>
                </a:ln>
                <a:solidFill>
                  <a:srgbClr val="FF3300"/>
                </a:solidFill>
                <a:latin typeface="Times New Roman"/>
                <a:cs typeface="Times New Roman"/>
              </a:rPr>
              <a:t>3</a:t>
            </a:r>
            <a:r>
              <a:rPr lang="de-DE" i="1" dirty="0">
                <a:ln>
                  <a:solidFill>
                    <a:srgbClr val="FF3300"/>
                  </a:solidFill>
                </a:ln>
                <a:latin typeface="Times New Roman"/>
                <a:cs typeface="Times New Roman"/>
                <a:sym typeface="Symbol" charset="2"/>
              </a:rPr>
              <a:t></a:t>
            </a:r>
            <a:r>
              <a:rPr lang="en-US" i="1" dirty="0">
                <a:solidFill>
                  <a:srgbClr val="FF3300"/>
                </a:solidFill>
                <a:latin typeface="Times New Roman" charset="0"/>
              </a:rPr>
              <a:t>:</a:t>
            </a:r>
          </a:p>
        </p:txBody>
      </p:sp>
      <p:sp>
        <p:nvSpPr>
          <p:cNvPr id="183301" name="Text Box 36"/>
          <p:cNvSpPr txBox="1">
            <a:spLocks noChangeArrowheads="1"/>
          </p:cNvSpPr>
          <p:nvPr/>
        </p:nvSpPr>
        <p:spPr bwMode="auto">
          <a:xfrm>
            <a:off x="666751" y="1369219"/>
            <a:ext cx="2909888" cy="369888"/>
          </a:xfrm>
          <a:prstGeom prst="rect">
            <a:avLst/>
          </a:prstGeom>
          <a:noFill/>
          <a:ln w="9525">
            <a:noFill/>
            <a:miter lim="800000"/>
            <a:headEnd/>
            <a:tailEnd/>
          </a:ln>
        </p:spPr>
        <p:txBody>
          <a:bodyPr>
            <a:spAutoFit/>
          </a:bodyPr>
          <a:lstStyle/>
          <a:p>
            <a:pPr defTabSz="912813"/>
            <a:r>
              <a:rPr lang="ru-RU" sz="1800" dirty="0">
                <a:solidFill>
                  <a:srgbClr val="009900"/>
                </a:solidFill>
                <a:latin typeface="Times New Roman" pitchFamily="18" charset="0"/>
                <a:ea typeface="ＭＳ Ｐゴシック" charset="-128"/>
              </a:rPr>
              <a:t>200</a:t>
            </a:r>
            <a:r>
              <a:rPr lang="de-CH" sz="1800" dirty="0">
                <a:solidFill>
                  <a:srgbClr val="009900"/>
                </a:solidFill>
                <a:latin typeface="Times New Roman" pitchFamily="18" charset="0"/>
                <a:ea typeface="ＭＳ Ｐゴシック" charset="-128"/>
              </a:rPr>
              <a:t>9</a:t>
            </a:r>
            <a:r>
              <a:rPr lang="ru-RU" sz="1800" dirty="0">
                <a:solidFill>
                  <a:srgbClr val="009900"/>
                </a:solidFill>
                <a:latin typeface="Times New Roman" pitchFamily="18" charset="0"/>
                <a:ea typeface="ＭＳ Ｐゴシック" charset="-128"/>
              </a:rPr>
              <a:t> </a:t>
            </a:r>
            <a:r>
              <a:rPr lang="ru-RU" sz="1800" b="1" dirty="0">
                <a:solidFill>
                  <a:srgbClr val="009900"/>
                </a:solidFill>
                <a:latin typeface="Times New Roman" pitchFamily="18" charset="0"/>
                <a:ea typeface="ＭＳ Ｐゴシック" charset="-128"/>
              </a:rPr>
              <a:t>NA48/2</a:t>
            </a:r>
            <a:r>
              <a:rPr lang="de-CH" sz="1800" dirty="0">
                <a:solidFill>
                  <a:srgbClr val="009900"/>
                </a:solidFill>
                <a:latin typeface="Times New Roman" pitchFamily="18" charset="0"/>
                <a:ea typeface="ＭＳ Ｐゴシック" charset="-128"/>
              </a:rPr>
              <a:t> </a:t>
            </a:r>
            <a:r>
              <a:rPr lang="ru-RU" sz="1800" dirty="0">
                <a:solidFill>
                  <a:srgbClr val="009900"/>
                </a:solidFill>
                <a:latin typeface="Times New Roman" pitchFamily="18" charset="0"/>
                <a:ea typeface="ＭＳ Ｐゴシック" charset="-128"/>
              </a:rPr>
              <a:t>(</a:t>
            </a:r>
            <a:r>
              <a:rPr lang="de-CH" sz="1800" dirty="0">
                <a:solidFill>
                  <a:srgbClr val="009900"/>
                </a:solidFill>
                <a:latin typeface="Times New Roman" pitchFamily="18" charset="0"/>
                <a:ea typeface="ＭＳ Ｐゴシック" charset="-128"/>
              </a:rPr>
              <a:t>E</a:t>
            </a:r>
            <a:r>
              <a:rPr lang="ru-RU" sz="1800" dirty="0">
                <a:solidFill>
                  <a:srgbClr val="009900"/>
                </a:solidFill>
                <a:latin typeface="Times New Roman" pitchFamily="18" charset="0"/>
                <a:ea typeface="ＭＳ Ｐゴシック" charset="-128"/>
              </a:rPr>
              <a:t>P</a:t>
            </a:r>
            <a:r>
              <a:rPr lang="de-CH" sz="1800" dirty="0">
                <a:solidFill>
                  <a:srgbClr val="009900"/>
                </a:solidFill>
                <a:latin typeface="Times New Roman" pitchFamily="18" charset="0"/>
                <a:ea typeface="ＭＳ Ｐゴシック" charset="-128"/>
              </a:rPr>
              <a:t>J</a:t>
            </a:r>
            <a:r>
              <a:rPr lang="ru-RU" sz="1800" dirty="0">
                <a:solidFill>
                  <a:srgbClr val="009900"/>
                </a:solidFill>
                <a:latin typeface="Times New Roman" pitchFamily="18" charset="0"/>
                <a:ea typeface="ＭＳ Ｐゴシック" charset="-128"/>
              </a:rPr>
              <a:t> </a:t>
            </a:r>
            <a:r>
              <a:rPr lang="de-CH" sz="1800" dirty="0">
                <a:solidFill>
                  <a:srgbClr val="009900"/>
                </a:solidFill>
                <a:latin typeface="Times New Roman" pitchFamily="18" charset="0"/>
                <a:ea typeface="ＭＳ Ｐゴシック" charset="-128"/>
              </a:rPr>
              <a:t>C64</a:t>
            </a:r>
            <a:r>
              <a:rPr lang="ru-RU" sz="1800" dirty="0">
                <a:solidFill>
                  <a:srgbClr val="009900"/>
                </a:solidFill>
                <a:latin typeface="Times New Roman" pitchFamily="18" charset="0"/>
                <a:ea typeface="ＭＳ Ｐゴシック" charset="-128"/>
              </a:rPr>
              <a:t>, </a:t>
            </a:r>
            <a:r>
              <a:rPr lang="de-CH" sz="1800" dirty="0">
                <a:solidFill>
                  <a:srgbClr val="009900"/>
                </a:solidFill>
                <a:latin typeface="Times New Roman" pitchFamily="18" charset="0"/>
                <a:ea typeface="ＭＳ Ｐゴシック" charset="-128"/>
              </a:rPr>
              <a:t>589</a:t>
            </a:r>
            <a:r>
              <a:rPr lang="ru-RU" sz="1800" dirty="0">
                <a:solidFill>
                  <a:srgbClr val="009900"/>
                </a:solidFill>
                <a:latin typeface="Times New Roman" pitchFamily="18" charset="0"/>
                <a:ea typeface="ＭＳ Ｐゴシック" charset="-128"/>
              </a:rPr>
              <a:t>)</a:t>
            </a:r>
          </a:p>
        </p:txBody>
      </p:sp>
      <p:sp>
        <p:nvSpPr>
          <p:cNvPr id="183302" name="Textfeld 27"/>
          <p:cNvSpPr txBox="1">
            <a:spLocks noChangeArrowheads="1"/>
          </p:cNvSpPr>
          <p:nvPr/>
        </p:nvSpPr>
        <p:spPr bwMode="auto">
          <a:xfrm>
            <a:off x="3803652" y="1373188"/>
            <a:ext cx="4038600" cy="368300"/>
          </a:xfrm>
          <a:prstGeom prst="rect">
            <a:avLst/>
          </a:prstGeom>
          <a:noFill/>
          <a:ln w="9525">
            <a:noFill/>
            <a:miter lim="800000"/>
            <a:headEnd/>
            <a:tailEnd/>
          </a:ln>
        </p:spPr>
        <p:txBody>
          <a:bodyPr>
            <a:spAutoFit/>
          </a:bodyPr>
          <a:lstStyle/>
          <a:p>
            <a:pPr algn="l" defTabSz="912813"/>
            <a:r>
              <a:rPr lang="ru-RU" sz="1800" dirty="0" smtClean="0">
                <a:solidFill>
                  <a:schemeClr val="tx1"/>
                </a:solidFill>
                <a:latin typeface="Times New Roman" pitchFamily="18" charset="0"/>
                <a:ea typeface="ＭＳ Ｐゴシック" charset="-128"/>
              </a:rPr>
              <a:t>...</a:t>
            </a:r>
            <a:r>
              <a:rPr lang="ro-RO" sz="1800" dirty="0" smtClean="0">
                <a:solidFill>
                  <a:schemeClr val="tx1"/>
                </a:solidFill>
                <a:latin typeface="Times New Roman" pitchFamily="18" charset="0"/>
                <a:ea typeface="ＭＳ Ｐゴシック" charset="-128"/>
              </a:rPr>
              <a:t>with</a:t>
            </a:r>
            <a:r>
              <a:rPr lang="de-CH" sz="1800" dirty="0" smtClean="0">
                <a:solidFill>
                  <a:schemeClr val="tx1"/>
                </a:solidFill>
                <a:latin typeface="Times New Roman" pitchFamily="18" charset="0"/>
                <a:ea typeface="ＭＳ Ｐゴシック" charset="-128"/>
              </a:rPr>
              <a:t> </a:t>
            </a:r>
            <a:r>
              <a:rPr lang="ro-RO" sz="1800" dirty="0" smtClean="0">
                <a:solidFill>
                  <a:schemeClr val="tx1"/>
                </a:solidFill>
                <a:latin typeface="Times New Roman" pitchFamily="18" charset="0"/>
                <a:ea typeface="ＭＳ Ｐゴシック" charset="-128"/>
              </a:rPr>
              <a:t>ChPT constraint </a:t>
            </a:r>
            <a:r>
              <a:rPr lang="de-CH" sz="1800" dirty="0" smtClean="0">
                <a:solidFill>
                  <a:srgbClr val="000000"/>
                </a:solidFill>
                <a:latin typeface="Times New Roman" pitchFamily="18" charset="0"/>
                <a:ea typeface="ＭＳ Ｐゴシック" charset="-128"/>
              </a:rPr>
              <a:t>between</a:t>
            </a:r>
            <a:r>
              <a:rPr lang="ro-RO" sz="1800" dirty="0" smtClean="0">
                <a:solidFill>
                  <a:srgbClr val="000000"/>
                </a:solidFill>
                <a:latin typeface="Times New Roman" pitchFamily="18" charset="0"/>
                <a:ea typeface="ＭＳ Ｐゴシック" charset="-128"/>
              </a:rPr>
              <a:t> </a:t>
            </a:r>
            <a:r>
              <a:rPr lang="ro-RO" altLang="zh-CN" sz="1800" dirty="0" smtClean="0">
                <a:solidFill>
                  <a:srgbClr val="000000"/>
                </a:solidFill>
                <a:latin typeface="Times New Roman" pitchFamily="18" charset="0"/>
                <a:ea typeface="宋体" pitchFamily="2" charset="-122"/>
              </a:rPr>
              <a:t>a</a:t>
            </a:r>
            <a:r>
              <a:rPr lang="ro-RO" altLang="zh-CN" sz="1800" baseline="-25000" dirty="0" smtClean="0">
                <a:solidFill>
                  <a:srgbClr val="000000"/>
                </a:solidFill>
                <a:latin typeface="Symbol" pitchFamily="18" charset="2"/>
                <a:ea typeface="宋体" pitchFamily="2" charset="-122"/>
              </a:rPr>
              <a:t>0 </a:t>
            </a:r>
            <a:r>
              <a:rPr lang="ro-RO" altLang="zh-CN" sz="1800" dirty="0" smtClean="0">
                <a:solidFill>
                  <a:srgbClr val="000000"/>
                </a:solidFill>
                <a:latin typeface="Times New Roman" pitchFamily="18" charset="0"/>
                <a:ea typeface="宋体" pitchFamily="2" charset="-122"/>
              </a:rPr>
              <a:t>and a</a:t>
            </a:r>
            <a:r>
              <a:rPr lang="ro-RO" altLang="zh-CN" sz="1800" baseline="-25000" dirty="0" smtClean="0">
                <a:solidFill>
                  <a:srgbClr val="000000"/>
                </a:solidFill>
                <a:latin typeface="Times New Roman" pitchFamily="18" charset="0"/>
                <a:ea typeface="宋体" pitchFamily="2" charset="-122"/>
              </a:rPr>
              <a:t>2</a:t>
            </a:r>
            <a:r>
              <a:rPr lang="en-US" altLang="zh-CN" sz="1800" dirty="0" smtClean="0">
                <a:solidFill>
                  <a:srgbClr val="000000"/>
                </a:solidFill>
                <a:latin typeface="Times New Roman" pitchFamily="18" charset="0"/>
                <a:ea typeface="宋体" pitchFamily="2" charset="-122"/>
              </a:rPr>
              <a:t>:</a:t>
            </a:r>
            <a:r>
              <a:rPr lang="de-CH" sz="1800" dirty="0" smtClean="0">
                <a:solidFill>
                  <a:srgbClr val="000000"/>
                </a:solidFill>
                <a:latin typeface="Times New Roman" pitchFamily="18" charset="0"/>
                <a:ea typeface="ＭＳ Ｐゴシック" charset="-128"/>
              </a:rPr>
              <a:t>   </a:t>
            </a:r>
            <a:endParaRPr lang="de-DE" sz="1800" dirty="0">
              <a:solidFill>
                <a:srgbClr val="000000"/>
              </a:solidFill>
              <a:ea typeface="ＭＳ Ｐゴシック" charset="-128"/>
            </a:endParaRPr>
          </a:p>
        </p:txBody>
      </p:sp>
      <p:sp>
        <p:nvSpPr>
          <p:cNvPr id="30" name="Rectangle 10"/>
          <p:cNvSpPr>
            <a:spLocks noChangeArrowheads="1"/>
          </p:cNvSpPr>
          <p:nvPr/>
        </p:nvSpPr>
        <p:spPr bwMode="auto">
          <a:xfrm>
            <a:off x="285751" y="2588419"/>
            <a:ext cx="717620" cy="348813"/>
          </a:xfrm>
          <a:prstGeom prst="rect">
            <a:avLst/>
          </a:prstGeom>
          <a:solidFill>
            <a:srgbClr val="F0FF55"/>
          </a:solidFill>
          <a:ln w="9525">
            <a:solidFill>
              <a:srgbClr val="FF0000"/>
            </a:solidFill>
            <a:miter lim="800000"/>
            <a:headEnd/>
            <a:tailEnd/>
          </a:ln>
        </p:spPr>
        <p:txBody>
          <a:bodyPr anchor="ctr">
            <a:spAutoFit/>
          </a:bodyPr>
          <a:lstStyle/>
          <a:p>
            <a:pPr>
              <a:lnSpc>
                <a:spcPct val="80000"/>
              </a:lnSpc>
              <a:defRPr/>
            </a:pPr>
            <a:r>
              <a:rPr lang="en-US" i="1" dirty="0">
                <a:ln>
                  <a:solidFill>
                    <a:srgbClr val="FF3300"/>
                  </a:solidFill>
                </a:ln>
                <a:solidFill>
                  <a:srgbClr val="FF3300"/>
                </a:solidFill>
                <a:latin typeface="Times New Roman"/>
                <a:cs typeface="Times New Roman"/>
              </a:rPr>
              <a:t>K</a:t>
            </a:r>
            <a:r>
              <a:rPr lang="de-DE" i="1" dirty="0">
                <a:ln>
                  <a:solidFill>
                    <a:srgbClr val="FF3300"/>
                  </a:solidFill>
                </a:ln>
                <a:latin typeface="Times New Roman"/>
                <a:cs typeface="Times New Roman"/>
                <a:sym typeface="Symbol" charset="2"/>
              </a:rPr>
              <a:t>e4</a:t>
            </a:r>
            <a:r>
              <a:rPr lang="en-US" i="1" dirty="0">
                <a:solidFill>
                  <a:srgbClr val="FF3300"/>
                </a:solidFill>
                <a:latin typeface="Times New Roman" charset="0"/>
              </a:rPr>
              <a:t>:</a:t>
            </a:r>
          </a:p>
        </p:txBody>
      </p:sp>
      <p:sp>
        <p:nvSpPr>
          <p:cNvPr id="183312" name="Rectangle 17"/>
          <p:cNvSpPr>
            <a:spLocks noChangeArrowheads="1"/>
          </p:cNvSpPr>
          <p:nvPr/>
        </p:nvSpPr>
        <p:spPr bwMode="auto">
          <a:xfrm>
            <a:off x="685800" y="1752600"/>
            <a:ext cx="7673107" cy="541338"/>
          </a:xfrm>
          <a:prstGeom prst="rect">
            <a:avLst/>
          </a:prstGeom>
          <a:solidFill>
            <a:srgbClr val="FFE893"/>
          </a:solidFill>
          <a:ln w="12700">
            <a:noFill/>
            <a:miter lim="800000"/>
            <a:headEnd/>
            <a:tailEnd/>
          </a:ln>
        </p:spPr>
        <p:txBody>
          <a:bodyPr wrap="none" anchor="ctr"/>
          <a:lstStyle/>
          <a:p>
            <a:pPr defTabSz="912813"/>
            <a:endParaRPr lang="de-DE">
              <a:ea typeface="ＭＳ Ｐゴシック" charset="-128"/>
            </a:endParaRPr>
          </a:p>
        </p:txBody>
      </p:sp>
      <p:graphicFrame>
        <p:nvGraphicFramePr>
          <p:cNvPr id="183313" name="Object 17"/>
          <p:cNvGraphicFramePr>
            <a:graphicFrameLocks noChangeAspect="1"/>
          </p:cNvGraphicFramePr>
          <p:nvPr>
            <p:extLst>
              <p:ext uri="{D42A27DB-BD31-4B8C-83A1-F6EECF244321}">
                <p14:modId xmlns:p14="http://schemas.microsoft.com/office/powerpoint/2010/main" val="1171590511"/>
              </p:ext>
            </p:extLst>
          </p:nvPr>
        </p:nvGraphicFramePr>
        <p:xfrm>
          <a:off x="679450" y="1803400"/>
          <a:ext cx="7605713" cy="508000"/>
        </p:xfrm>
        <a:graphic>
          <a:graphicData uri="http://schemas.openxmlformats.org/presentationml/2006/ole">
            <mc:AlternateContent xmlns:mc="http://schemas.openxmlformats.org/markup-compatibility/2006">
              <mc:Choice xmlns:v="urn:schemas-microsoft-com:vml" Requires="v">
                <p:oleObj spid="_x0000_s155587" name="Equation" r:id="rId4" imgW="4178160" imgH="279360" progId="Equation.DSMT4">
                  <p:embed/>
                </p:oleObj>
              </mc:Choice>
              <mc:Fallback>
                <p:oleObj name="Equation" r:id="rId4" imgW="4178160" imgH="279360" progId="Equation.DSMT4">
                  <p:embed/>
                  <p:pic>
                    <p:nvPicPr>
                      <p:cNvPr id="0" name=""/>
                      <p:cNvPicPr>
                        <a:picLocks noChangeAspect="1" noChangeArrowheads="1"/>
                      </p:cNvPicPr>
                      <p:nvPr/>
                    </p:nvPicPr>
                    <p:blipFill>
                      <a:blip r:embed="rId5"/>
                      <a:srcRect/>
                      <a:stretch>
                        <a:fillRect/>
                      </a:stretch>
                    </p:blipFill>
                    <p:spPr bwMode="auto">
                      <a:xfrm>
                        <a:off x="679450" y="1803400"/>
                        <a:ext cx="760571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311" name="Textfeld 27"/>
          <p:cNvSpPr txBox="1">
            <a:spLocks noChangeArrowheads="1"/>
          </p:cNvSpPr>
          <p:nvPr/>
        </p:nvSpPr>
        <p:spPr bwMode="auto">
          <a:xfrm>
            <a:off x="4724400" y="2286000"/>
            <a:ext cx="3733800" cy="369332"/>
          </a:xfrm>
          <a:prstGeom prst="rect">
            <a:avLst/>
          </a:prstGeom>
          <a:noFill/>
          <a:ln w="9525">
            <a:noFill/>
            <a:miter lim="800000"/>
            <a:headEnd/>
            <a:tailEnd/>
          </a:ln>
        </p:spPr>
        <p:txBody>
          <a:bodyPr wrap="square">
            <a:spAutoFit/>
          </a:bodyPr>
          <a:lstStyle/>
          <a:p>
            <a:pPr algn="l" defTabSz="912813"/>
            <a:r>
              <a:rPr lang="ro-RO" dirty="0" smtClean="0">
                <a:solidFill>
                  <a:schemeClr val="tx1"/>
                </a:solidFill>
                <a:latin typeface="Times New Roman" pitchFamily="18" charset="0"/>
                <a:ea typeface="ＭＳ Ｐゴシック" charset="-128"/>
              </a:rPr>
              <a:t>plus additional 2% theory uncertainty</a:t>
            </a:r>
            <a:r>
              <a:rPr lang="ro-RO" dirty="0" smtClean="0">
                <a:solidFill>
                  <a:srgbClr val="000000"/>
                </a:solidFill>
                <a:latin typeface="Times New Roman" pitchFamily="18" charset="0"/>
                <a:ea typeface="ＭＳ Ｐゴシック" charset="-128"/>
              </a:rPr>
              <a:t> </a:t>
            </a:r>
            <a:endParaRPr lang="ro-RO" dirty="0">
              <a:solidFill>
                <a:srgbClr val="000000"/>
              </a:solidFill>
              <a:ea typeface="ＭＳ Ｐゴシック" charset="-128"/>
            </a:endParaRPr>
          </a:p>
        </p:txBody>
      </p:sp>
      <p:sp>
        <p:nvSpPr>
          <p:cNvPr id="183318" name="Textfeld 27"/>
          <p:cNvSpPr txBox="1">
            <a:spLocks noChangeArrowheads="1"/>
          </p:cNvSpPr>
          <p:nvPr/>
        </p:nvSpPr>
        <p:spPr bwMode="auto">
          <a:xfrm>
            <a:off x="3629448" y="2979267"/>
            <a:ext cx="4038600" cy="368300"/>
          </a:xfrm>
          <a:prstGeom prst="rect">
            <a:avLst/>
          </a:prstGeom>
          <a:noFill/>
          <a:ln w="9525">
            <a:noFill/>
            <a:miter lim="800000"/>
            <a:headEnd/>
            <a:tailEnd/>
          </a:ln>
        </p:spPr>
        <p:txBody>
          <a:bodyPr>
            <a:spAutoFit/>
          </a:bodyPr>
          <a:lstStyle/>
          <a:p>
            <a:pPr algn="l" defTabSz="912813"/>
            <a:r>
              <a:rPr lang="ru-RU" sz="1800" dirty="0">
                <a:solidFill>
                  <a:schemeClr val="tx1"/>
                </a:solidFill>
                <a:latin typeface="Times New Roman" pitchFamily="18" charset="0"/>
                <a:ea typeface="ＭＳ Ｐゴシック" charset="-128"/>
              </a:rPr>
              <a:t>...</a:t>
            </a:r>
            <a:r>
              <a:rPr lang="de-CH" sz="1800" dirty="0">
                <a:solidFill>
                  <a:schemeClr val="tx1"/>
                </a:solidFill>
                <a:latin typeface="Times New Roman" pitchFamily="18" charset="0"/>
                <a:ea typeface="ＭＳ Ｐゴシック" charset="-128"/>
              </a:rPr>
              <a:t>with ChPT constraint </a:t>
            </a:r>
            <a:r>
              <a:rPr lang="de-CH" sz="1800" dirty="0">
                <a:solidFill>
                  <a:srgbClr val="000000"/>
                </a:solidFill>
                <a:latin typeface="Times New Roman" pitchFamily="18" charset="0"/>
                <a:ea typeface="ＭＳ Ｐゴシック" charset="-128"/>
              </a:rPr>
              <a:t>between </a:t>
            </a:r>
            <a:r>
              <a:rPr lang="en-US" altLang="zh-CN" sz="1800" dirty="0">
                <a:solidFill>
                  <a:srgbClr val="000000"/>
                </a:solidFill>
                <a:latin typeface="Times New Roman" pitchFamily="18" charset="0"/>
                <a:ea typeface="宋体" pitchFamily="2" charset="-122"/>
              </a:rPr>
              <a:t>a</a:t>
            </a:r>
            <a:r>
              <a:rPr lang="en-US" altLang="zh-CN" sz="1800" baseline="-25000" dirty="0">
                <a:solidFill>
                  <a:srgbClr val="000000"/>
                </a:solidFill>
                <a:latin typeface="Symbol" pitchFamily="18" charset="2"/>
                <a:ea typeface="宋体" pitchFamily="2" charset="-122"/>
              </a:rPr>
              <a:t>0 </a:t>
            </a:r>
            <a:r>
              <a:rPr lang="en-US" altLang="zh-CN" sz="1800" dirty="0">
                <a:solidFill>
                  <a:srgbClr val="000000"/>
                </a:solidFill>
                <a:latin typeface="Times New Roman" pitchFamily="18" charset="0"/>
                <a:ea typeface="宋体" pitchFamily="2" charset="-122"/>
              </a:rPr>
              <a:t>and a</a:t>
            </a:r>
            <a:r>
              <a:rPr lang="en-US" altLang="zh-CN" sz="1800" baseline="-25000" dirty="0">
                <a:solidFill>
                  <a:srgbClr val="000000"/>
                </a:solidFill>
                <a:latin typeface="Times New Roman" pitchFamily="18" charset="0"/>
                <a:ea typeface="宋体" pitchFamily="2" charset="-122"/>
              </a:rPr>
              <a:t>2</a:t>
            </a:r>
            <a:r>
              <a:rPr lang="en-US" altLang="zh-CN" sz="1800" dirty="0">
                <a:solidFill>
                  <a:srgbClr val="000000"/>
                </a:solidFill>
                <a:latin typeface="Times New Roman" pitchFamily="18" charset="0"/>
                <a:ea typeface="宋体" pitchFamily="2" charset="-122"/>
              </a:rPr>
              <a:t>:</a:t>
            </a:r>
            <a:r>
              <a:rPr lang="de-CH" sz="1800" dirty="0">
                <a:solidFill>
                  <a:srgbClr val="000000"/>
                </a:solidFill>
                <a:latin typeface="Times New Roman" pitchFamily="18" charset="0"/>
                <a:ea typeface="ＭＳ Ｐゴシック" charset="-128"/>
              </a:rPr>
              <a:t>   </a:t>
            </a:r>
            <a:endParaRPr lang="de-DE" sz="1800" dirty="0">
              <a:solidFill>
                <a:srgbClr val="000000"/>
              </a:solidFill>
              <a:ea typeface="ＭＳ Ｐゴシック" charset="-128"/>
            </a:endParaRPr>
          </a:p>
        </p:txBody>
      </p:sp>
      <p:sp>
        <p:nvSpPr>
          <p:cNvPr id="183319" name="Rectangle 17"/>
          <p:cNvSpPr>
            <a:spLocks noChangeArrowheads="1"/>
          </p:cNvSpPr>
          <p:nvPr/>
        </p:nvSpPr>
        <p:spPr bwMode="auto">
          <a:xfrm>
            <a:off x="660823" y="3371380"/>
            <a:ext cx="7956376" cy="541337"/>
          </a:xfrm>
          <a:prstGeom prst="rect">
            <a:avLst/>
          </a:prstGeom>
          <a:solidFill>
            <a:srgbClr val="FFE893"/>
          </a:solidFill>
          <a:ln w="12700">
            <a:noFill/>
            <a:miter lim="800000"/>
            <a:headEnd/>
            <a:tailEnd/>
          </a:ln>
        </p:spPr>
        <p:txBody>
          <a:bodyPr wrap="none" anchor="ctr"/>
          <a:lstStyle/>
          <a:p>
            <a:pPr defTabSz="912813"/>
            <a:endParaRPr lang="de-DE">
              <a:ea typeface="ＭＳ Ｐゴシック" charset="-128"/>
            </a:endParaRPr>
          </a:p>
        </p:txBody>
      </p:sp>
      <p:graphicFrame>
        <p:nvGraphicFramePr>
          <p:cNvPr id="183320" name="Object 24"/>
          <p:cNvGraphicFramePr>
            <a:graphicFrameLocks noChangeAspect="1"/>
          </p:cNvGraphicFramePr>
          <p:nvPr>
            <p:extLst>
              <p:ext uri="{D42A27DB-BD31-4B8C-83A1-F6EECF244321}">
                <p14:modId xmlns:p14="http://schemas.microsoft.com/office/powerpoint/2010/main" val="4278408547"/>
              </p:ext>
            </p:extLst>
          </p:nvPr>
        </p:nvGraphicFramePr>
        <p:xfrm>
          <a:off x="644525" y="3386138"/>
          <a:ext cx="7958138" cy="508000"/>
        </p:xfrm>
        <a:graphic>
          <a:graphicData uri="http://schemas.openxmlformats.org/presentationml/2006/ole">
            <mc:AlternateContent xmlns:mc="http://schemas.openxmlformats.org/markup-compatibility/2006">
              <mc:Choice xmlns:v="urn:schemas-microsoft-com:vml" Requires="v">
                <p:oleObj spid="_x0000_s155588" name="Equation" r:id="rId6" imgW="4368600" imgH="279360" progId="Equation.DSMT4">
                  <p:embed/>
                </p:oleObj>
              </mc:Choice>
              <mc:Fallback>
                <p:oleObj name="Equation" r:id="rId6" imgW="4368600" imgH="279360" progId="Equation.DSMT4">
                  <p:embed/>
                  <p:pic>
                    <p:nvPicPr>
                      <p:cNvPr id="0" name=""/>
                      <p:cNvPicPr>
                        <a:picLocks noChangeAspect="1" noChangeArrowheads="1"/>
                      </p:cNvPicPr>
                      <p:nvPr/>
                    </p:nvPicPr>
                    <p:blipFill>
                      <a:blip r:embed="rId7"/>
                      <a:srcRect/>
                      <a:stretch>
                        <a:fillRect/>
                      </a:stretch>
                    </p:blipFill>
                    <p:spPr bwMode="auto">
                      <a:xfrm>
                        <a:off x="644525" y="3386138"/>
                        <a:ext cx="795813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36"/>
          <p:cNvSpPr txBox="1">
            <a:spLocks noChangeArrowheads="1"/>
          </p:cNvSpPr>
          <p:nvPr/>
        </p:nvSpPr>
        <p:spPr bwMode="auto">
          <a:xfrm>
            <a:off x="666751" y="2969419"/>
            <a:ext cx="2909888" cy="369332"/>
          </a:xfrm>
          <a:prstGeom prst="rect">
            <a:avLst/>
          </a:prstGeom>
          <a:noFill/>
          <a:ln w="9525">
            <a:noFill/>
            <a:miter lim="800000"/>
            <a:headEnd/>
            <a:tailEnd/>
          </a:ln>
        </p:spPr>
        <p:txBody>
          <a:bodyPr>
            <a:spAutoFit/>
          </a:bodyPr>
          <a:lstStyle/>
          <a:p>
            <a:pPr defTabSz="912813"/>
            <a:r>
              <a:rPr lang="ru-RU" sz="1800" dirty="0" smtClean="0">
                <a:solidFill>
                  <a:srgbClr val="009900"/>
                </a:solidFill>
                <a:latin typeface="Times New Roman" pitchFamily="18" charset="0"/>
                <a:ea typeface="ＭＳ Ｐゴシック" charset="-128"/>
              </a:rPr>
              <a:t>20</a:t>
            </a:r>
            <a:r>
              <a:rPr lang="en-US" sz="1800" dirty="0" smtClean="0">
                <a:solidFill>
                  <a:srgbClr val="009900"/>
                </a:solidFill>
                <a:latin typeface="Times New Roman" pitchFamily="18" charset="0"/>
                <a:ea typeface="ＭＳ Ｐゴシック" charset="-128"/>
              </a:rPr>
              <a:t>10</a:t>
            </a:r>
            <a:r>
              <a:rPr lang="ru-RU" sz="1800" dirty="0" smtClean="0">
                <a:solidFill>
                  <a:srgbClr val="009900"/>
                </a:solidFill>
                <a:latin typeface="Times New Roman" pitchFamily="18" charset="0"/>
                <a:ea typeface="ＭＳ Ｐゴシック" charset="-128"/>
              </a:rPr>
              <a:t> </a:t>
            </a:r>
            <a:r>
              <a:rPr lang="ru-RU" sz="1800" b="1" dirty="0">
                <a:solidFill>
                  <a:srgbClr val="009900"/>
                </a:solidFill>
                <a:latin typeface="Times New Roman" pitchFamily="18" charset="0"/>
                <a:ea typeface="ＭＳ Ｐゴシック" charset="-128"/>
              </a:rPr>
              <a:t>NA48/2</a:t>
            </a:r>
            <a:r>
              <a:rPr lang="de-CH" sz="1800" dirty="0">
                <a:solidFill>
                  <a:srgbClr val="009900"/>
                </a:solidFill>
                <a:latin typeface="Times New Roman" pitchFamily="18" charset="0"/>
                <a:ea typeface="ＭＳ Ｐゴシック" charset="-128"/>
              </a:rPr>
              <a:t> </a:t>
            </a:r>
            <a:r>
              <a:rPr lang="ru-RU" sz="1800" dirty="0">
                <a:solidFill>
                  <a:srgbClr val="009900"/>
                </a:solidFill>
                <a:latin typeface="Times New Roman" pitchFamily="18" charset="0"/>
                <a:ea typeface="ＭＳ Ｐゴシック" charset="-128"/>
              </a:rPr>
              <a:t>(</a:t>
            </a:r>
            <a:r>
              <a:rPr lang="de-CH" sz="1800" dirty="0">
                <a:solidFill>
                  <a:srgbClr val="009900"/>
                </a:solidFill>
                <a:latin typeface="Times New Roman" pitchFamily="18" charset="0"/>
                <a:ea typeface="ＭＳ Ｐゴシック" charset="-128"/>
              </a:rPr>
              <a:t>E</a:t>
            </a:r>
            <a:r>
              <a:rPr lang="ru-RU" sz="1800" dirty="0">
                <a:solidFill>
                  <a:srgbClr val="009900"/>
                </a:solidFill>
                <a:latin typeface="Times New Roman" pitchFamily="18" charset="0"/>
                <a:ea typeface="ＭＳ Ｐゴシック" charset="-128"/>
              </a:rPr>
              <a:t>P</a:t>
            </a:r>
            <a:r>
              <a:rPr lang="de-CH" sz="1800" dirty="0">
                <a:solidFill>
                  <a:srgbClr val="009900"/>
                </a:solidFill>
                <a:latin typeface="Times New Roman" pitchFamily="18" charset="0"/>
                <a:ea typeface="ＭＳ Ｐゴシック" charset="-128"/>
              </a:rPr>
              <a:t>J</a:t>
            </a:r>
            <a:r>
              <a:rPr lang="ru-RU" sz="1800" dirty="0">
                <a:solidFill>
                  <a:srgbClr val="009900"/>
                </a:solidFill>
                <a:latin typeface="Times New Roman" pitchFamily="18" charset="0"/>
                <a:ea typeface="ＭＳ Ｐゴシック" charset="-128"/>
              </a:rPr>
              <a:t> </a:t>
            </a:r>
            <a:r>
              <a:rPr lang="de-CH" sz="1800" dirty="0" smtClean="0">
                <a:solidFill>
                  <a:srgbClr val="009900"/>
                </a:solidFill>
                <a:latin typeface="Times New Roman" pitchFamily="18" charset="0"/>
                <a:ea typeface="ＭＳ Ｐゴシック" charset="-128"/>
              </a:rPr>
              <a:t>C70</a:t>
            </a:r>
            <a:r>
              <a:rPr lang="ru-RU" sz="1800" dirty="0" smtClean="0">
                <a:solidFill>
                  <a:srgbClr val="009900"/>
                </a:solidFill>
                <a:latin typeface="Times New Roman" pitchFamily="18" charset="0"/>
                <a:ea typeface="ＭＳ Ｐゴシック" charset="-128"/>
              </a:rPr>
              <a:t>, </a:t>
            </a:r>
            <a:r>
              <a:rPr lang="de-CH" dirty="0" smtClean="0">
                <a:solidFill>
                  <a:srgbClr val="009900"/>
                </a:solidFill>
                <a:latin typeface="Times New Roman" pitchFamily="18" charset="0"/>
                <a:ea typeface="ＭＳ Ｐゴシック" charset="-128"/>
              </a:rPr>
              <a:t>635</a:t>
            </a:r>
            <a:r>
              <a:rPr lang="ru-RU" sz="1800" dirty="0" smtClean="0">
                <a:solidFill>
                  <a:srgbClr val="009900"/>
                </a:solidFill>
                <a:latin typeface="Times New Roman" pitchFamily="18" charset="0"/>
                <a:ea typeface="ＭＳ Ｐゴシック" charset="-128"/>
              </a:rPr>
              <a:t>)</a:t>
            </a:r>
            <a:endParaRPr lang="ru-RU" sz="1800" dirty="0">
              <a:solidFill>
                <a:srgbClr val="009900"/>
              </a:solidFill>
              <a:latin typeface="Times New Roman" pitchFamily="18" charset="0"/>
              <a:ea typeface="ＭＳ Ｐゴシック" charset="-128"/>
            </a:endParaRPr>
          </a:p>
        </p:txBody>
      </p:sp>
      <p:sp>
        <p:nvSpPr>
          <p:cNvPr id="27" name="Rectangle 10"/>
          <p:cNvSpPr>
            <a:spLocks noChangeArrowheads="1"/>
          </p:cNvSpPr>
          <p:nvPr/>
        </p:nvSpPr>
        <p:spPr bwMode="auto">
          <a:xfrm>
            <a:off x="304800" y="4495800"/>
            <a:ext cx="1613324" cy="323165"/>
          </a:xfrm>
          <a:prstGeom prst="rect">
            <a:avLst/>
          </a:prstGeom>
          <a:solidFill>
            <a:srgbClr val="F0FF55"/>
          </a:solidFill>
          <a:ln w="9525">
            <a:solidFill>
              <a:srgbClr val="FF0000"/>
            </a:solidFill>
            <a:miter lim="800000"/>
            <a:headEnd/>
            <a:tailEnd/>
          </a:ln>
        </p:spPr>
        <p:txBody>
          <a:bodyPr wrap="square" anchor="ctr">
            <a:spAutoFit/>
          </a:bodyPr>
          <a:lstStyle/>
          <a:p>
            <a:pPr>
              <a:lnSpc>
                <a:spcPct val="80000"/>
              </a:lnSpc>
              <a:defRPr/>
            </a:pPr>
            <a:r>
              <a:rPr lang="en-US" i="1" dirty="0" smtClean="0">
                <a:ln>
                  <a:solidFill>
                    <a:srgbClr val="FF3300"/>
                  </a:solidFill>
                </a:ln>
                <a:solidFill>
                  <a:srgbClr val="FF3300"/>
                </a:solidFill>
                <a:latin typeface="Times New Roman"/>
                <a:cs typeface="Times New Roman"/>
              </a:rPr>
              <a:t>K</a:t>
            </a:r>
            <a:r>
              <a:rPr lang="de-DE" i="1" dirty="0" smtClean="0">
                <a:ln>
                  <a:solidFill>
                    <a:srgbClr val="FF3300"/>
                  </a:solidFill>
                </a:ln>
                <a:latin typeface="Times New Roman"/>
                <a:cs typeface="Times New Roman"/>
                <a:sym typeface="Symbol" charset="2"/>
              </a:rPr>
              <a:t>e4 &amp;</a:t>
            </a:r>
            <a:r>
              <a:rPr lang="en-US" i="1" dirty="0" smtClean="0">
                <a:ln>
                  <a:solidFill>
                    <a:srgbClr val="FF3300"/>
                  </a:solidFill>
                </a:ln>
                <a:solidFill>
                  <a:srgbClr val="FF3300"/>
                </a:solidFill>
                <a:latin typeface="Times New Roman"/>
                <a:cs typeface="Times New Roman"/>
              </a:rPr>
              <a:t> K</a:t>
            </a:r>
            <a:r>
              <a:rPr lang="de-DE" i="1" dirty="0">
                <a:ln>
                  <a:solidFill>
                    <a:srgbClr val="FF3300"/>
                  </a:solidFill>
                </a:ln>
                <a:latin typeface="Times New Roman"/>
                <a:cs typeface="Times New Roman"/>
                <a:sym typeface="Symbol" charset="2"/>
              </a:rPr>
              <a:t></a:t>
            </a:r>
            <a:r>
              <a:rPr lang="en-US" i="1" dirty="0">
                <a:ln>
                  <a:solidFill>
                    <a:srgbClr val="FF3300"/>
                  </a:solidFill>
                </a:ln>
                <a:solidFill>
                  <a:srgbClr val="FF3300"/>
                </a:solidFill>
                <a:latin typeface="Times New Roman"/>
                <a:cs typeface="Times New Roman"/>
              </a:rPr>
              <a:t>3</a:t>
            </a:r>
            <a:r>
              <a:rPr lang="de-DE" i="1" dirty="0">
                <a:ln>
                  <a:solidFill>
                    <a:srgbClr val="FF3300"/>
                  </a:solidFill>
                </a:ln>
                <a:latin typeface="Times New Roman"/>
                <a:cs typeface="Times New Roman"/>
                <a:sym typeface="Symbol" charset="2"/>
              </a:rPr>
              <a:t></a:t>
            </a:r>
            <a:r>
              <a:rPr lang="en-US" i="1" dirty="0">
                <a:solidFill>
                  <a:srgbClr val="FF3300"/>
                </a:solidFill>
                <a:latin typeface="Times New Roman" charset="0"/>
              </a:rPr>
              <a:t>:</a:t>
            </a:r>
          </a:p>
        </p:txBody>
      </p:sp>
      <p:sp>
        <p:nvSpPr>
          <p:cNvPr id="32" name="Rectangle 17"/>
          <p:cNvSpPr>
            <a:spLocks noChangeArrowheads="1"/>
          </p:cNvSpPr>
          <p:nvPr/>
        </p:nvSpPr>
        <p:spPr bwMode="auto">
          <a:xfrm>
            <a:off x="682472" y="5228746"/>
            <a:ext cx="6370614" cy="541338"/>
          </a:xfrm>
          <a:prstGeom prst="rect">
            <a:avLst/>
          </a:prstGeom>
          <a:solidFill>
            <a:srgbClr val="FFE893"/>
          </a:solidFill>
          <a:ln w="12700">
            <a:noFill/>
            <a:miter lim="800000"/>
            <a:headEnd/>
            <a:tailEnd/>
          </a:ln>
        </p:spPr>
        <p:txBody>
          <a:bodyPr wrap="none" anchor="ctr"/>
          <a:lstStyle/>
          <a:p>
            <a:pPr defTabSz="912813"/>
            <a:endParaRPr lang="de-DE">
              <a:ea typeface="ＭＳ Ｐゴシック" charset="-128"/>
            </a:endParaRPr>
          </a:p>
        </p:txBody>
      </p:sp>
      <p:graphicFrame>
        <p:nvGraphicFramePr>
          <p:cNvPr id="33" name="Object 17"/>
          <p:cNvGraphicFramePr>
            <a:graphicFrameLocks noChangeAspect="1"/>
          </p:cNvGraphicFramePr>
          <p:nvPr>
            <p:extLst>
              <p:ext uri="{D42A27DB-BD31-4B8C-83A1-F6EECF244321}">
                <p14:modId xmlns:p14="http://schemas.microsoft.com/office/powerpoint/2010/main" val="3272291371"/>
              </p:ext>
            </p:extLst>
          </p:nvPr>
        </p:nvGraphicFramePr>
        <p:xfrm>
          <a:off x="658813" y="5289550"/>
          <a:ext cx="6357937" cy="508000"/>
        </p:xfrm>
        <a:graphic>
          <a:graphicData uri="http://schemas.openxmlformats.org/presentationml/2006/ole">
            <mc:AlternateContent xmlns:mc="http://schemas.openxmlformats.org/markup-compatibility/2006">
              <mc:Choice xmlns:v="urn:schemas-microsoft-com:vml" Requires="v">
                <p:oleObj spid="_x0000_s155589" name="Equation" r:id="rId8" imgW="3492360" imgH="279360" progId="Equation.DSMT4">
                  <p:embed/>
                </p:oleObj>
              </mc:Choice>
              <mc:Fallback>
                <p:oleObj name="Equation" r:id="rId8" imgW="3492360" imgH="279360" progId="Equation.DSMT4">
                  <p:embed/>
                  <p:pic>
                    <p:nvPicPr>
                      <p:cNvPr id="0" name=""/>
                      <p:cNvPicPr>
                        <a:picLocks noChangeAspect="1" noChangeArrowheads="1"/>
                      </p:cNvPicPr>
                      <p:nvPr/>
                    </p:nvPicPr>
                    <p:blipFill>
                      <a:blip r:embed="rId9"/>
                      <a:srcRect/>
                      <a:stretch>
                        <a:fillRect/>
                      </a:stretch>
                    </p:blipFill>
                    <p:spPr bwMode="auto">
                      <a:xfrm>
                        <a:off x="658813" y="5289550"/>
                        <a:ext cx="6357937"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 Box 36"/>
          <p:cNvSpPr txBox="1">
            <a:spLocks noChangeArrowheads="1"/>
          </p:cNvSpPr>
          <p:nvPr/>
        </p:nvSpPr>
        <p:spPr bwMode="auto">
          <a:xfrm>
            <a:off x="670560" y="4846320"/>
            <a:ext cx="2909888" cy="369332"/>
          </a:xfrm>
          <a:prstGeom prst="rect">
            <a:avLst/>
          </a:prstGeom>
          <a:noFill/>
          <a:ln w="9525">
            <a:noFill/>
            <a:miter lim="800000"/>
            <a:headEnd/>
            <a:tailEnd/>
          </a:ln>
        </p:spPr>
        <p:txBody>
          <a:bodyPr>
            <a:spAutoFit/>
          </a:bodyPr>
          <a:lstStyle/>
          <a:p>
            <a:pPr defTabSz="912813"/>
            <a:r>
              <a:rPr lang="ru-RU" sz="1800" dirty="0" smtClean="0">
                <a:solidFill>
                  <a:srgbClr val="009900"/>
                </a:solidFill>
                <a:latin typeface="Times New Roman" pitchFamily="18" charset="0"/>
                <a:ea typeface="ＭＳ Ｐゴシック" charset="-128"/>
              </a:rPr>
              <a:t>20</a:t>
            </a:r>
            <a:r>
              <a:rPr lang="en-US" sz="1800" dirty="0" smtClean="0">
                <a:solidFill>
                  <a:srgbClr val="009900"/>
                </a:solidFill>
                <a:latin typeface="Times New Roman" pitchFamily="18" charset="0"/>
                <a:ea typeface="ＭＳ Ｐゴシック" charset="-128"/>
              </a:rPr>
              <a:t>10</a:t>
            </a:r>
            <a:r>
              <a:rPr lang="ru-RU" sz="1800" dirty="0" smtClean="0">
                <a:solidFill>
                  <a:srgbClr val="009900"/>
                </a:solidFill>
                <a:latin typeface="Times New Roman" pitchFamily="18" charset="0"/>
                <a:ea typeface="ＭＳ Ｐゴシック" charset="-128"/>
              </a:rPr>
              <a:t> </a:t>
            </a:r>
            <a:r>
              <a:rPr lang="ru-RU" sz="1800" b="1" dirty="0">
                <a:solidFill>
                  <a:srgbClr val="009900"/>
                </a:solidFill>
                <a:latin typeface="Times New Roman" pitchFamily="18" charset="0"/>
                <a:ea typeface="ＭＳ Ｐゴシック" charset="-128"/>
              </a:rPr>
              <a:t>NA48/2</a:t>
            </a:r>
            <a:r>
              <a:rPr lang="de-CH" sz="1800" dirty="0">
                <a:solidFill>
                  <a:srgbClr val="009900"/>
                </a:solidFill>
                <a:latin typeface="Times New Roman" pitchFamily="18" charset="0"/>
                <a:ea typeface="ＭＳ Ｐゴシック" charset="-128"/>
              </a:rPr>
              <a:t> </a:t>
            </a:r>
            <a:r>
              <a:rPr lang="ru-RU" sz="1800" dirty="0">
                <a:solidFill>
                  <a:srgbClr val="009900"/>
                </a:solidFill>
                <a:latin typeface="Times New Roman" pitchFamily="18" charset="0"/>
                <a:ea typeface="ＭＳ Ｐゴシック" charset="-128"/>
              </a:rPr>
              <a:t>(</a:t>
            </a:r>
            <a:r>
              <a:rPr lang="de-CH" sz="1800" dirty="0">
                <a:solidFill>
                  <a:srgbClr val="009900"/>
                </a:solidFill>
                <a:latin typeface="Times New Roman" pitchFamily="18" charset="0"/>
                <a:ea typeface="ＭＳ Ｐゴシック" charset="-128"/>
              </a:rPr>
              <a:t>E</a:t>
            </a:r>
            <a:r>
              <a:rPr lang="ru-RU" sz="1800" dirty="0">
                <a:solidFill>
                  <a:srgbClr val="009900"/>
                </a:solidFill>
                <a:latin typeface="Times New Roman" pitchFamily="18" charset="0"/>
                <a:ea typeface="ＭＳ Ｐゴシック" charset="-128"/>
              </a:rPr>
              <a:t>P</a:t>
            </a:r>
            <a:r>
              <a:rPr lang="de-CH" sz="1800" dirty="0">
                <a:solidFill>
                  <a:srgbClr val="009900"/>
                </a:solidFill>
                <a:latin typeface="Times New Roman" pitchFamily="18" charset="0"/>
                <a:ea typeface="ＭＳ Ｐゴシック" charset="-128"/>
              </a:rPr>
              <a:t>J</a:t>
            </a:r>
            <a:r>
              <a:rPr lang="ru-RU" sz="1800" dirty="0">
                <a:solidFill>
                  <a:srgbClr val="009900"/>
                </a:solidFill>
                <a:latin typeface="Times New Roman" pitchFamily="18" charset="0"/>
                <a:ea typeface="ＭＳ Ｐゴシック" charset="-128"/>
              </a:rPr>
              <a:t> </a:t>
            </a:r>
            <a:r>
              <a:rPr lang="de-CH" sz="1800" dirty="0" smtClean="0">
                <a:solidFill>
                  <a:srgbClr val="009900"/>
                </a:solidFill>
                <a:latin typeface="Times New Roman" pitchFamily="18" charset="0"/>
                <a:ea typeface="ＭＳ Ｐゴシック" charset="-128"/>
              </a:rPr>
              <a:t>C70</a:t>
            </a:r>
            <a:r>
              <a:rPr lang="ru-RU" sz="1800" dirty="0" smtClean="0">
                <a:solidFill>
                  <a:srgbClr val="009900"/>
                </a:solidFill>
                <a:latin typeface="Times New Roman" pitchFamily="18" charset="0"/>
                <a:ea typeface="ＭＳ Ｐゴシック" charset="-128"/>
              </a:rPr>
              <a:t>, </a:t>
            </a:r>
            <a:r>
              <a:rPr lang="de-CH" dirty="0" smtClean="0">
                <a:solidFill>
                  <a:srgbClr val="009900"/>
                </a:solidFill>
                <a:latin typeface="Times New Roman" pitchFamily="18" charset="0"/>
                <a:ea typeface="ＭＳ Ｐゴシック" charset="-128"/>
              </a:rPr>
              <a:t>635</a:t>
            </a:r>
            <a:r>
              <a:rPr lang="ru-RU" sz="1800" dirty="0" smtClean="0">
                <a:solidFill>
                  <a:srgbClr val="009900"/>
                </a:solidFill>
                <a:latin typeface="Times New Roman" pitchFamily="18" charset="0"/>
                <a:ea typeface="ＭＳ Ｐゴシック" charset="-128"/>
              </a:rPr>
              <a:t>)</a:t>
            </a:r>
            <a:endParaRPr lang="ru-RU" sz="1800" dirty="0">
              <a:solidFill>
                <a:srgbClr val="009900"/>
              </a:solidFill>
              <a:latin typeface="Times New Roman" pitchFamily="18" charset="0"/>
              <a:ea typeface="ＭＳ Ｐゴシック" charset="-128"/>
            </a:endParaRPr>
          </a:p>
        </p:txBody>
      </p:sp>
      <p:sp>
        <p:nvSpPr>
          <p:cNvPr id="1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2"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23" name="WordArt 98"/>
          <p:cNvSpPr>
            <a:spLocks noChangeArrowheads="1" noChangeShapeType="1" noTextEdit="1"/>
          </p:cNvSpPr>
          <p:nvPr/>
        </p:nvSpPr>
        <p:spPr bwMode="auto">
          <a:xfrm>
            <a:off x="304800" y="81756"/>
            <a:ext cx="8458200" cy="4572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xperimental results with additional theoretical constraints</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4" name="TextBox 3"/>
          <p:cNvSpPr txBox="1"/>
          <p:nvPr/>
        </p:nvSpPr>
        <p:spPr>
          <a:xfrm>
            <a:off x="3505200" y="4861560"/>
            <a:ext cx="506645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Remark: the results didn’t include theory uncertainty</a:t>
            </a:r>
            <a:endParaRPr lang="en-US" dirty="0">
              <a:latin typeface="Times New Roman" panose="02020603050405020304" pitchFamily="18" charset="0"/>
              <a:cs typeface="Times New Roman" panose="02020603050405020304" pitchFamily="18" charset="0"/>
            </a:endParaRPr>
          </a:p>
        </p:txBody>
      </p:sp>
      <p:sp>
        <p:nvSpPr>
          <p:cNvPr id="24"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26"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53</a:t>
            </a:fld>
            <a:endParaRPr lang="ru-RU" dirty="0"/>
          </a:p>
        </p:txBody>
      </p:sp>
    </p:spTree>
    <p:extLst>
      <p:ext uri="{BB962C8B-B14F-4D97-AF65-F5344CB8AC3E}">
        <p14:creationId xmlns:p14="http://schemas.microsoft.com/office/powerpoint/2010/main" val="181150362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1313846"/>
              </p:ext>
            </p:extLst>
          </p:nvPr>
        </p:nvGraphicFramePr>
        <p:xfrm>
          <a:off x="304800" y="651193"/>
          <a:ext cx="8610600" cy="4123091"/>
        </p:xfrm>
        <a:graphic>
          <a:graphicData uri="http://schemas.openxmlformats.org/drawingml/2006/table">
            <a:tbl>
              <a:tblPr>
                <a:tableStyleId>{775DCB02-9BB8-47FD-8907-85C794F793BA}</a:tableStyleId>
              </a:tblPr>
              <a:tblGrid>
                <a:gridCol w="1359567"/>
                <a:gridCol w="1994034"/>
                <a:gridCol w="1540845"/>
                <a:gridCol w="1903396"/>
                <a:gridCol w="1812758"/>
              </a:tblGrid>
              <a:tr h="263207">
                <a:tc rowSpan="4">
                  <a:txBody>
                    <a:bodyPr/>
                    <a:lstStyle/>
                    <a:p>
                      <a:pPr algn="ctr" rtl="0" fontAlgn="ctr"/>
                      <a:r>
                        <a:rPr lang="en-US" sz="2800" i="1" u="none" strike="noStrike" dirty="0">
                          <a:effectLst/>
                          <a:latin typeface="Times New Roman" panose="02020603050405020304" pitchFamily="18" charset="0"/>
                          <a:cs typeface="Times New Roman" panose="02020603050405020304" pitchFamily="18" charset="0"/>
                        </a:rPr>
                        <a:t>n</a:t>
                      </a:r>
                      <a:endParaRPr lang="en-US"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rowSpan="2" gridSpan="2">
                  <a:txBody>
                    <a:bodyPr/>
                    <a:lstStyle/>
                    <a:p>
                      <a:pPr algn="ctr" rtl="0" fontAlgn="ctr"/>
                      <a:r>
                        <a:rPr lang="el-GR" sz="3600" i="1" u="none" strike="noStrike" dirty="0" smtClean="0">
                          <a:effectLst/>
                          <a:latin typeface="Times New Roman" panose="02020603050405020304" pitchFamily="18" charset="0"/>
                          <a:cs typeface="Times New Roman" panose="02020603050405020304" pitchFamily="18" charset="0"/>
                        </a:rPr>
                        <a:t>τ</a:t>
                      </a:r>
                      <a:r>
                        <a:rPr lang="el-GR" sz="3600" i="1" u="none" strike="noStrike" baseline="-25000" dirty="0" smtClean="0">
                          <a:effectLst/>
                          <a:latin typeface="Times New Roman" panose="02020603050405020304" pitchFamily="18" charset="0"/>
                          <a:cs typeface="Times New Roman" panose="02020603050405020304" pitchFamily="18" charset="0"/>
                        </a:rPr>
                        <a:t>2π</a:t>
                      </a:r>
                      <a:endParaRPr lang="en-US" sz="3600" i="1" u="none" strike="noStrike" baseline="-25000" dirty="0" smtClean="0">
                        <a:effectLst/>
                        <a:latin typeface="Times New Roman" panose="02020603050405020304" pitchFamily="18" charset="0"/>
                        <a:cs typeface="Times New Roman" panose="02020603050405020304" pitchFamily="18" charset="0"/>
                      </a:endParaRPr>
                    </a:p>
                    <a:p>
                      <a:pPr algn="ctr" rtl="0" fontAlgn="ctr"/>
                      <a:endParaRPr lang="en-US" sz="800" i="0" u="none" strike="noStrike" dirty="0" smtClean="0">
                        <a:effectLst/>
                        <a:latin typeface="Times New Roman" panose="02020603050405020304" pitchFamily="18" charset="0"/>
                        <a:cs typeface="Times New Roman" panose="02020603050405020304" pitchFamily="18" charset="0"/>
                      </a:endParaRPr>
                    </a:p>
                    <a:p>
                      <a:pPr algn="ctr" rtl="0" fontAlgn="ctr"/>
                      <a:r>
                        <a:rPr lang="en-US" sz="2000" u="none" strike="noStrike" dirty="0" smtClean="0">
                          <a:effectLst/>
                          <a:latin typeface="Times New Roman" panose="02020603050405020304" pitchFamily="18" charset="0"/>
                          <a:cs typeface="Times New Roman" panose="02020603050405020304" pitchFamily="18" charset="0"/>
                        </a:rPr>
                        <a:t>(</a:t>
                      </a:r>
                      <a:r>
                        <a:rPr lang="el-GR" sz="2000" u="none" strike="noStrike" dirty="0" smtClean="0">
                          <a:effectLst/>
                          <a:latin typeface="Times New Roman" panose="02020603050405020304" pitchFamily="18" charset="0"/>
                          <a:cs typeface="Times New Roman" panose="02020603050405020304" pitchFamily="18" charset="0"/>
                        </a:rPr>
                        <a:t>10</a:t>
                      </a:r>
                      <a:r>
                        <a:rPr lang="en-US" sz="2000" u="none" strike="noStrike" baseline="30000" dirty="0" smtClean="0">
                          <a:effectLst/>
                          <a:latin typeface="Times New Roman" panose="02020603050405020304" pitchFamily="18" charset="0"/>
                          <a:cs typeface="Times New Roman" panose="02020603050405020304" pitchFamily="18" charset="0"/>
                        </a:rPr>
                        <a:t>-1</a:t>
                      </a:r>
                      <a:r>
                        <a:rPr lang="el-GR" sz="2000" u="none" strike="noStrike" baseline="30000" dirty="0" smtClean="0">
                          <a:effectLst/>
                          <a:latin typeface="Times New Roman" panose="02020603050405020304" pitchFamily="18" charset="0"/>
                          <a:cs typeface="Times New Roman" panose="02020603050405020304" pitchFamily="18" charset="0"/>
                        </a:rPr>
                        <a:t>1</a:t>
                      </a:r>
                      <a:r>
                        <a:rPr lang="en-US" sz="2000" u="none" strike="noStrike" dirty="0" smtClean="0">
                          <a:effectLst/>
                          <a:latin typeface="Times New Roman" panose="02020603050405020304" pitchFamily="18" charset="0"/>
                          <a:cs typeface="Times New Roman" panose="02020603050405020304" pitchFamily="18" charset="0"/>
                        </a:rPr>
                        <a:t>sec)</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rowSpan="2" hMerge="1">
                  <a:txBody>
                    <a:bodyPr/>
                    <a:lstStyle/>
                    <a:p>
                      <a:endParaRPr lang="en-US"/>
                    </a:p>
                  </a:txBody>
                  <a:tcPr/>
                </a:tc>
                <a:tc gridSpan="2">
                  <a:txBody>
                    <a:bodyPr/>
                    <a:lstStyle/>
                    <a:p>
                      <a:pPr algn="ctr" rtl="0" fontAlgn="ctr"/>
                      <a:r>
                        <a:rPr lang="en-US" sz="2000" u="none" strike="noStrike" dirty="0">
                          <a:effectLst/>
                          <a:latin typeface="Times New Roman" panose="02020603050405020304" pitchFamily="18" charset="0"/>
                          <a:cs typeface="Times New Roman" panose="02020603050405020304" pitchFamily="18" charset="0"/>
                        </a:rPr>
                        <a:t>Decay length A</a:t>
                      </a:r>
                      <a:r>
                        <a:rPr lang="en-US" sz="2000" u="none" strike="noStrike" baseline="-25000" dirty="0">
                          <a:effectLst/>
                          <a:latin typeface="Times New Roman" panose="02020603050405020304" pitchFamily="18" charset="0"/>
                          <a:cs typeface="Times New Roman" panose="02020603050405020304" pitchFamily="18" charset="0"/>
                        </a:rPr>
                        <a:t>2π</a:t>
                      </a:r>
                      <a:r>
                        <a:rPr lang="en-US" sz="2000" u="none" strike="noStrike" dirty="0">
                          <a:effectLst/>
                          <a:latin typeface="Times New Roman" panose="02020603050405020304" pitchFamily="18" charset="0"/>
                          <a:cs typeface="Times New Roman" panose="02020603050405020304" pitchFamily="18" charset="0"/>
                        </a:rPr>
                        <a:t> in L.S. (cm) for γ=16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hMerge="1">
                  <a:txBody>
                    <a:bodyPr/>
                    <a:lstStyle/>
                    <a:p>
                      <a:endParaRPr lang="en-US"/>
                    </a:p>
                  </a:txBody>
                  <a:tcPr/>
                </a:tc>
              </a:tr>
              <a:tr h="334979">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ctr" rtl="0" fontAlgn="ctr"/>
                      <a:r>
                        <a:rPr lang="el-GR" sz="2400" u="none" strike="noStrike" dirty="0">
                          <a:effectLst/>
                          <a:latin typeface="Times New Roman" panose="02020603050405020304" pitchFamily="18" charset="0"/>
                          <a:cs typeface="Times New Roman" panose="02020603050405020304" pitchFamily="18" charset="0"/>
                        </a:rPr>
                        <a:t>(λ</a:t>
                      </a:r>
                      <a:r>
                        <a:rPr lang="en-US" sz="2400" u="none" strike="noStrike" baseline="-25000" dirty="0">
                          <a:effectLst/>
                          <a:latin typeface="Times New Roman" panose="02020603050405020304" pitchFamily="18" charset="0"/>
                          <a:cs typeface="Times New Roman" panose="02020603050405020304" pitchFamily="18" charset="0"/>
                        </a:rPr>
                        <a:t>ns</a:t>
                      </a:r>
                      <a:r>
                        <a:rPr lang="en-US" sz="2400" u="none" strike="noStrike" dirty="0">
                          <a:effectLst/>
                          <a:latin typeface="Times New Roman" panose="02020603050405020304" pitchFamily="18" charset="0"/>
                          <a:cs typeface="Times New Roman" panose="02020603050405020304" pitchFamily="18" charset="0"/>
                        </a:rPr>
                        <a:t>=c ∙ </a:t>
                      </a:r>
                      <a:r>
                        <a:rPr lang="el-GR" sz="2400" u="none" strike="noStrike" dirty="0">
                          <a:effectLst/>
                          <a:latin typeface="Times New Roman" panose="02020603050405020304" pitchFamily="18" charset="0"/>
                          <a:cs typeface="Times New Roman" panose="02020603050405020304" pitchFamily="18" charset="0"/>
                        </a:rPr>
                        <a:t>γ ∙ </a:t>
                      </a:r>
                      <a:r>
                        <a:rPr lang="el-GR" sz="2400" i="1" u="none" strike="noStrike" dirty="0">
                          <a:effectLst/>
                          <a:latin typeface="Times New Roman" panose="02020603050405020304" pitchFamily="18" charset="0"/>
                          <a:cs typeface="Times New Roman" panose="02020603050405020304" pitchFamily="18" charset="0"/>
                        </a:rPr>
                        <a:t>τ</a:t>
                      </a:r>
                      <a:r>
                        <a:rPr lang="en-US" sz="2400" i="1" u="none" strike="noStrike" baseline="-25000" dirty="0" err="1">
                          <a:effectLst/>
                          <a:latin typeface="Times New Roman" panose="02020603050405020304" pitchFamily="18" charset="0"/>
                          <a:cs typeface="Times New Roman" panose="02020603050405020304" pitchFamily="18" charset="0"/>
                        </a:rPr>
                        <a:t>nl</a:t>
                      </a:r>
                      <a:r>
                        <a:rPr lang="en-US" sz="2400" u="none" strike="noStrike" dirty="0">
                          <a:effectLst/>
                          <a:latin typeface="Times New Roman" panose="02020603050405020304" pitchFamily="18" charset="0"/>
                          <a:cs typeface="Times New Roman" panose="02020603050405020304" pitchFamily="18" charset="0"/>
                        </a:rPr>
                        <a:t>)</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hMerge="1">
                  <a:txBody>
                    <a:bodyPr/>
                    <a:lstStyle/>
                    <a:p>
                      <a:endParaRPr lang="en-US"/>
                    </a:p>
                  </a:txBody>
                  <a:tcPr/>
                </a:tc>
              </a:tr>
              <a:tr h="280389">
                <a:tc vMerge="1">
                  <a:txBody>
                    <a:bodyPr/>
                    <a:lstStyle/>
                    <a:p>
                      <a:endParaRPr lang="en-US"/>
                    </a:p>
                  </a:txBody>
                  <a:tcPr/>
                </a:tc>
                <a:tc>
                  <a:txBody>
                    <a:bodyPr/>
                    <a:lstStyle/>
                    <a:p>
                      <a:pPr algn="ctr" rtl="0" fontAlgn="ctr"/>
                      <a:r>
                        <a:rPr lang="en-US" sz="2000" u="none" strike="noStrike" dirty="0">
                          <a:effectLst/>
                          <a:latin typeface="Times New Roman" panose="02020603050405020304" pitchFamily="18" charset="0"/>
                          <a:cs typeface="Times New Roman" panose="02020603050405020304" pitchFamily="18" charset="0"/>
                        </a:rPr>
                        <a:t>s (</a:t>
                      </a:r>
                      <a:r>
                        <a:rPr lang="en-US" sz="2000" i="1" u="none" strike="noStrike" dirty="0">
                          <a:effectLst/>
                          <a:latin typeface="Times New Roman" panose="02020603050405020304" pitchFamily="18" charset="0"/>
                          <a:cs typeface="Times New Roman" panose="02020603050405020304" pitchFamily="18" charset="0"/>
                        </a:rPr>
                        <a:t>l</a:t>
                      </a:r>
                      <a:r>
                        <a:rPr lang="en-US" sz="2000" u="none" strike="noStrike" dirty="0">
                          <a:effectLst/>
                          <a:latin typeface="Times New Roman" panose="02020603050405020304" pitchFamily="18" charset="0"/>
                          <a:cs typeface="Times New Roman" panose="02020603050405020304" pitchFamily="18" charset="0"/>
                        </a:rPr>
                        <a:t>=0)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rowSpan="2">
                  <a:txBody>
                    <a:bodyPr/>
                    <a:lstStyle/>
                    <a:p>
                      <a:pPr algn="ctr" rtl="0" fontAlgn="ctr"/>
                      <a:r>
                        <a:rPr lang="en-US" sz="2000" u="none" strike="noStrike" dirty="0">
                          <a:effectLst/>
                          <a:latin typeface="Times New Roman" panose="02020603050405020304" pitchFamily="18" charset="0"/>
                          <a:cs typeface="Times New Roman" panose="02020603050405020304" pitchFamily="18" charset="0"/>
                        </a:rPr>
                        <a:t>p (</a:t>
                      </a:r>
                      <a:r>
                        <a:rPr lang="en-US" sz="2000" i="1" u="none" strike="noStrike" dirty="0">
                          <a:effectLst/>
                          <a:latin typeface="Times New Roman" panose="02020603050405020304" pitchFamily="18" charset="0"/>
                          <a:cs typeface="Times New Roman" panose="02020603050405020304" pitchFamily="18" charset="0"/>
                        </a:rPr>
                        <a:t>l</a:t>
                      </a:r>
                      <a:r>
                        <a:rPr lang="en-US" sz="2000" u="none" strike="noStrike" dirty="0">
                          <a:effectLst/>
                          <a:latin typeface="Times New Roman" panose="02020603050405020304" pitchFamily="18" charset="0"/>
                          <a:cs typeface="Times New Roman" panose="02020603050405020304" pitchFamily="18" charset="0"/>
                        </a:rPr>
                        <a:t>=1)</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rowSpan="2">
                  <a:txBody>
                    <a:bodyPr/>
                    <a:lstStyle/>
                    <a:p>
                      <a:pPr algn="ctr" rtl="0" fontAlgn="ctr"/>
                      <a:r>
                        <a:rPr lang="en-US" sz="2000" u="none" strike="noStrike" dirty="0">
                          <a:effectLst/>
                          <a:latin typeface="Times New Roman" panose="02020603050405020304" pitchFamily="18" charset="0"/>
                          <a:cs typeface="Times New Roman" panose="02020603050405020304" pitchFamily="18" charset="0"/>
                        </a:rPr>
                        <a:t>s (</a:t>
                      </a:r>
                      <a:r>
                        <a:rPr lang="en-US" sz="2000" i="1" u="none" strike="noStrike" dirty="0">
                          <a:effectLst/>
                          <a:latin typeface="Times New Roman" panose="02020603050405020304" pitchFamily="18" charset="0"/>
                          <a:cs typeface="Times New Roman" panose="02020603050405020304" pitchFamily="18" charset="0"/>
                        </a:rPr>
                        <a:t>l</a:t>
                      </a:r>
                      <a:r>
                        <a:rPr lang="en-US" sz="2000" u="none" strike="noStrike" dirty="0">
                          <a:effectLst/>
                          <a:latin typeface="Times New Roman" panose="02020603050405020304" pitchFamily="18" charset="0"/>
                          <a:cs typeface="Times New Roman" panose="02020603050405020304" pitchFamily="18" charset="0"/>
                        </a:rPr>
                        <a:t>=0)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rowSpan="2">
                  <a:txBody>
                    <a:bodyPr/>
                    <a:lstStyle/>
                    <a:p>
                      <a:pPr algn="ctr" rtl="0" fontAlgn="ctr"/>
                      <a:r>
                        <a:rPr lang="en-US" sz="2000" u="none" strike="noStrike" dirty="0">
                          <a:effectLst/>
                          <a:latin typeface="Times New Roman" panose="02020603050405020304" pitchFamily="18" charset="0"/>
                          <a:cs typeface="Times New Roman" panose="02020603050405020304" pitchFamily="18" charset="0"/>
                        </a:rPr>
                        <a:t>p (</a:t>
                      </a:r>
                      <a:r>
                        <a:rPr lang="en-US" sz="2000" i="1" u="none" strike="noStrike" dirty="0">
                          <a:effectLst/>
                          <a:latin typeface="Times New Roman" panose="02020603050405020304" pitchFamily="18" charset="0"/>
                          <a:cs typeface="Times New Roman" panose="02020603050405020304" pitchFamily="18" charset="0"/>
                        </a:rPr>
                        <a:t>l</a:t>
                      </a:r>
                      <a:r>
                        <a:rPr lang="en-US" sz="2000" u="none" strike="noStrike" dirty="0">
                          <a:effectLst/>
                          <a:latin typeface="Times New Roman" panose="02020603050405020304" pitchFamily="18" charset="0"/>
                          <a:cs typeface="Times New Roman" panose="02020603050405020304" pitchFamily="18" charset="0"/>
                        </a:rPr>
                        <a:t>=1)</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r>
              <a:tr h="280389">
                <a:tc vMerge="1">
                  <a:txBody>
                    <a:bodyPr/>
                    <a:lstStyle/>
                    <a:p>
                      <a:endParaRPr lang="en-US"/>
                    </a:p>
                  </a:txBody>
                  <a:tcPr/>
                </a:tc>
                <a:tc>
                  <a:txBody>
                    <a:bodyPr/>
                    <a:lstStyle/>
                    <a:p>
                      <a:pPr algn="ctr" rtl="0" fontAlgn="ctr"/>
                      <a:r>
                        <a:rPr lang="el-GR" sz="2000" i="1" u="none" strike="noStrike" dirty="0">
                          <a:effectLst/>
                          <a:latin typeface="Times New Roman" panose="02020603050405020304" pitchFamily="18" charset="0"/>
                          <a:cs typeface="Times New Roman" panose="02020603050405020304" pitchFamily="18" charset="0"/>
                        </a:rPr>
                        <a:t>τ</a:t>
                      </a:r>
                      <a:r>
                        <a:rPr lang="en-US" sz="2000" i="1" u="none" strike="noStrike" baseline="-25000" dirty="0">
                          <a:effectLst/>
                          <a:latin typeface="Times New Roman" panose="02020603050405020304" pitchFamily="18" charset="0"/>
                          <a:cs typeface="Times New Roman" panose="02020603050405020304" pitchFamily="18" charset="0"/>
                        </a:rPr>
                        <a:t>ns</a:t>
                      </a:r>
                      <a:r>
                        <a:rPr lang="en-US" sz="2000" u="none" strike="noStrike" dirty="0">
                          <a:effectLst/>
                          <a:latin typeface="Times New Roman" panose="02020603050405020304" pitchFamily="18" charset="0"/>
                          <a:cs typeface="Times New Roman" panose="02020603050405020304" pitchFamily="18" charset="0"/>
                        </a:rPr>
                        <a:t>=</a:t>
                      </a:r>
                      <a:r>
                        <a:rPr lang="el-GR" sz="2000" i="1" u="none" strike="noStrike" dirty="0">
                          <a:effectLst/>
                          <a:latin typeface="Times New Roman" panose="02020603050405020304" pitchFamily="18" charset="0"/>
                          <a:cs typeface="Times New Roman" panose="02020603050405020304" pitchFamily="18" charset="0"/>
                        </a:rPr>
                        <a:t>τ</a:t>
                      </a:r>
                      <a:r>
                        <a:rPr lang="el-GR" sz="2000" i="1" u="none" strike="noStrike" baseline="-25000" dirty="0">
                          <a:effectLst/>
                          <a:latin typeface="Times New Roman" panose="02020603050405020304" pitchFamily="18" charset="0"/>
                          <a:cs typeface="Times New Roman" panose="02020603050405020304" pitchFamily="18" charset="0"/>
                        </a:rPr>
                        <a:t>1</a:t>
                      </a:r>
                      <a:r>
                        <a:rPr lang="en-US" sz="2000" i="1" u="none" strike="noStrike" baseline="-25000" dirty="0">
                          <a:effectLst/>
                          <a:latin typeface="Times New Roman" panose="02020603050405020304" pitchFamily="18" charset="0"/>
                          <a:cs typeface="Times New Roman" panose="02020603050405020304" pitchFamily="18" charset="0"/>
                        </a:rPr>
                        <a:t>s</a:t>
                      </a:r>
                      <a:r>
                        <a:rPr lang="en-US" sz="2000" u="none" strike="noStrike" dirty="0">
                          <a:effectLst/>
                          <a:latin typeface="Times New Roman" panose="02020603050405020304" pitchFamily="18" charset="0"/>
                          <a:cs typeface="Times New Roman" panose="02020603050405020304" pitchFamily="18" charset="0"/>
                        </a:rPr>
                        <a:t>∙ </a:t>
                      </a:r>
                      <a:r>
                        <a:rPr lang="en-US" sz="2000" i="1" u="none" strike="noStrike" dirty="0">
                          <a:effectLst/>
                          <a:latin typeface="Times New Roman" panose="02020603050405020304" pitchFamily="18" charset="0"/>
                          <a:cs typeface="Times New Roman" panose="02020603050405020304" pitchFamily="18" charset="0"/>
                        </a:rPr>
                        <a:t>n</a:t>
                      </a:r>
                      <a:r>
                        <a:rPr lang="en-US" sz="2000" u="none" strike="noStrike" baseline="30000" dirty="0">
                          <a:effectLst/>
                          <a:latin typeface="Times New Roman" panose="02020603050405020304" pitchFamily="18" charset="0"/>
                          <a:cs typeface="Times New Roman" panose="02020603050405020304" pitchFamily="18" charset="0"/>
                        </a:rPr>
                        <a:t>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vMerge="1">
                  <a:txBody>
                    <a:bodyPr/>
                    <a:lstStyle/>
                    <a:p>
                      <a:endParaRPr lang="en-US"/>
                    </a:p>
                  </a:txBody>
                  <a:tcPr/>
                </a:tc>
                <a:tc vMerge="1">
                  <a:txBody>
                    <a:bodyPr/>
                    <a:lstStyle/>
                    <a:p>
                      <a:endParaRPr lang="en-US"/>
                    </a:p>
                  </a:txBody>
                  <a:tcPr/>
                </a:tc>
                <a:tc vMerge="1">
                  <a:txBody>
                    <a:bodyPr/>
                    <a:lstStyle/>
                    <a:p>
                      <a:endParaRPr lang="en-US"/>
                    </a:p>
                  </a:txBody>
                  <a:tcPr/>
                </a:tc>
              </a:tr>
              <a:tr h="280389">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1</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2.9 ∙10</a:t>
                      </a:r>
                      <a:r>
                        <a:rPr lang="en-US" sz="2000" u="none" strike="noStrike" baseline="30000">
                          <a:effectLst/>
                          <a:latin typeface="Times New Roman" panose="02020603050405020304" pitchFamily="18" charset="0"/>
                          <a:cs typeface="Times New Roman" panose="02020603050405020304" pitchFamily="18" charset="0"/>
                        </a:rPr>
                        <a:t>-4</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1.39∙10</a:t>
                      </a:r>
                      <a:r>
                        <a:rPr lang="en-US" sz="2000" u="none" strike="noStrike" baseline="30000">
                          <a:effectLst/>
                          <a:latin typeface="Times New Roman" panose="02020603050405020304" pitchFamily="18" charset="0"/>
                          <a:cs typeface="Times New Roman" panose="02020603050405020304" pitchFamily="18" charset="0"/>
                        </a:rPr>
                        <a:t>-3</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r>
              <a:tr h="280389">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2</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a:effectLst/>
                          <a:latin typeface="Times New Roman" panose="02020603050405020304" pitchFamily="18" charset="0"/>
                          <a:cs typeface="Times New Roman" panose="02020603050405020304" pitchFamily="18" charset="0"/>
                        </a:rPr>
                        <a:t>2.32∙10</a:t>
                      </a:r>
                      <a:r>
                        <a:rPr lang="en-US" sz="2000" u="none" strike="noStrike" baseline="30000" dirty="0">
                          <a:effectLst/>
                          <a:latin typeface="Times New Roman" panose="02020603050405020304" pitchFamily="18" charset="0"/>
                          <a:cs typeface="Times New Roman" panose="02020603050405020304" pitchFamily="18" charset="0"/>
                        </a:rPr>
                        <a:t>-3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1.17</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a:effectLst/>
                          <a:latin typeface="Times New Roman" panose="02020603050405020304" pitchFamily="18" charset="0"/>
                          <a:cs typeface="Times New Roman" panose="02020603050405020304" pitchFamily="18" charset="0"/>
                        </a:rPr>
                        <a:t>1.11∙10</a:t>
                      </a:r>
                      <a:r>
                        <a:rPr lang="en-US" sz="2000" u="none" strike="noStrike" baseline="30000" dirty="0">
                          <a:effectLst/>
                          <a:latin typeface="Times New Roman" panose="02020603050405020304" pitchFamily="18" charset="0"/>
                          <a:cs typeface="Times New Roman" panose="02020603050405020304" pitchFamily="18" charset="0"/>
                        </a:rPr>
                        <a:t>-2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smtClean="0">
                          <a:effectLst/>
                          <a:latin typeface="Times New Roman" panose="02020603050405020304" pitchFamily="18" charset="0"/>
                          <a:cs typeface="Times New Roman" panose="02020603050405020304" pitchFamily="18" charset="0"/>
                        </a:rPr>
                        <a:t>5.6</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r>
              <a:tr h="280389">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3</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7.83∙10</a:t>
                      </a:r>
                      <a:r>
                        <a:rPr lang="en-US" sz="2000" u="none" strike="noStrike" baseline="30000">
                          <a:effectLst/>
                          <a:latin typeface="Times New Roman" panose="02020603050405020304" pitchFamily="18" charset="0"/>
                          <a:cs typeface="Times New Roman" panose="02020603050405020304" pitchFamily="18" charset="0"/>
                        </a:rPr>
                        <a:t>-3</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3.94</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a:effectLst/>
                          <a:latin typeface="Times New Roman" panose="02020603050405020304" pitchFamily="18" charset="0"/>
                          <a:cs typeface="Times New Roman" panose="02020603050405020304" pitchFamily="18" charset="0"/>
                        </a:rPr>
                        <a:t>3.76∙10</a:t>
                      </a:r>
                      <a:r>
                        <a:rPr lang="en-US" sz="2000" u="none" strike="noStrike" baseline="30000" dirty="0">
                          <a:effectLst/>
                          <a:latin typeface="Times New Roman" panose="02020603050405020304" pitchFamily="18" charset="0"/>
                          <a:cs typeface="Times New Roman" panose="02020603050405020304" pitchFamily="18" charset="0"/>
                        </a:rPr>
                        <a:t>-2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smtClean="0">
                          <a:effectLst/>
                          <a:latin typeface="Times New Roman" panose="02020603050405020304" pitchFamily="18" charset="0"/>
                          <a:cs typeface="Times New Roman" panose="02020603050405020304" pitchFamily="18" charset="0"/>
                        </a:rPr>
                        <a:t>19</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r>
              <a:tr h="280389">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4</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1.86∙10</a:t>
                      </a:r>
                      <a:r>
                        <a:rPr lang="en-US" sz="2000" u="none" strike="noStrike" baseline="30000">
                          <a:effectLst/>
                          <a:latin typeface="Times New Roman" panose="02020603050405020304" pitchFamily="18" charset="0"/>
                          <a:cs typeface="Times New Roman" panose="02020603050405020304" pitchFamily="18" charset="0"/>
                        </a:rPr>
                        <a:t>-2</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9.05</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8.91∙10</a:t>
                      </a:r>
                      <a:r>
                        <a:rPr lang="en-US" sz="2000" u="none" strike="noStrike" baseline="30000">
                          <a:effectLst/>
                          <a:latin typeface="Times New Roman" panose="02020603050405020304" pitchFamily="18" charset="0"/>
                          <a:cs typeface="Times New Roman" panose="02020603050405020304" pitchFamily="18" charset="0"/>
                        </a:rPr>
                        <a:t>-2</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smtClean="0">
                          <a:effectLst/>
                          <a:latin typeface="Times New Roman" panose="02020603050405020304" pitchFamily="18" charset="0"/>
                          <a:cs typeface="Times New Roman" panose="02020603050405020304" pitchFamily="18" charset="0"/>
                        </a:rPr>
                        <a:t>43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r>
              <a:tr h="280389">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5</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3.63∙10</a:t>
                      </a:r>
                      <a:r>
                        <a:rPr lang="en-US" sz="2000" u="none" strike="noStrike" baseline="30000">
                          <a:effectLst/>
                          <a:latin typeface="Times New Roman" panose="02020603050405020304" pitchFamily="18" charset="0"/>
                          <a:cs typeface="Times New Roman" panose="02020603050405020304" pitchFamily="18" charset="0"/>
                        </a:rPr>
                        <a:t>-2</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17.5</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1.74∙10</a:t>
                      </a:r>
                      <a:r>
                        <a:rPr lang="en-US" sz="2000" u="none" strike="noStrike" baseline="30000">
                          <a:effectLst/>
                          <a:latin typeface="Times New Roman" panose="02020603050405020304" pitchFamily="18" charset="0"/>
                          <a:cs typeface="Times New Roman" panose="02020603050405020304" pitchFamily="18" charset="0"/>
                        </a:rPr>
                        <a:t>-1</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smtClean="0">
                          <a:effectLst/>
                          <a:latin typeface="Times New Roman" panose="02020603050405020304" pitchFamily="18" charset="0"/>
                          <a:cs typeface="Times New Roman" panose="02020603050405020304" pitchFamily="18" charset="0"/>
                        </a:rPr>
                        <a:t>84</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r>
              <a:tr h="280389">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6</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6.26∙10</a:t>
                      </a:r>
                      <a:r>
                        <a:rPr lang="en-US" sz="2000" u="none" strike="noStrike" baseline="30000">
                          <a:effectLst/>
                          <a:latin typeface="Times New Roman" panose="02020603050405020304" pitchFamily="18" charset="0"/>
                          <a:cs typeface="Times New Roman" panose="02020603050405020304" pitchFamily="18" charset="0"/>
                        </a:rPr>
                        <a:t>-2</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29.9</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3.01∙10</a:t>
                      </a:r>
                      <a:r>
                        <a:rPr lang="en-US" sz="2000" u="none" strike="noStrike" baseline="30000">
                          <a:effectLst/>
                          <a:latin typeface="Times New Roman" panose="02020603050405020304" pitchFamily="18" charset="0"/>
                          <a:cs typeface="Times New Roman" panose="02020603050405020304" pitchFamily="18" charset="0"/>
                        </a:rPr>
                        <a:t>-1</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smtClean="0">
                          <a:effectLst/>
                          <a:latin typeface="Times New Roman" panose="02020603050405020304" pitchFamily="18" charset="0"/>
                          <a:cs typeface="Times New Roman" panose="02020603050405020304" pitchFamily="18" charset="0"/>
                        </a:rPr>
                        <a:t>144</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r>
              <a:tr h="280389">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7</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9.95∙10</a:t>
                      </a:r>
                      <a:r>
                        <a:rPr lang="en-US" sz="2000" u="none" strike="noStrike" baseline="30000">
                          <a:effectLst/>
                          <a:latin typeface="Times New Roman" panose="02020603050405020304" pitchFamily="18" charset="0"/>
                          <a:cs typeface="Times New Roman" panose="02020603050405020304" pitchFamily="18" charset="0"/>
                        </a:rPr>
                        <a:t>-2</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smtClean="0">
                          <a:effectLst/>
                          <a:latin typeface="Times New Roman" panose="02020603050405020304" pitchFamily="18" charset="0"/>
                          <a:cs typeface="Times New Roman" panose="02020603050405020304" pitchFamily="18" charset="0"/>
                        </a:rPr>
                        <a:t>46.8</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4.77∙10</a:t>
                      </a:r>
                      <a:r>
                        <a:rPr lang="en-US" sz="2000" u="none" strike="noStrike" baseline="30000">
                          <a:effectLst/>
                          <a:latin typeface="Times New Roman" panose="02020603050405020304" pitchFamily="18" charset="0"/>
                          <a:cs typeface="Times New Roman" panose="02020603050405020304" pitchFamily="18" charset="0"/>
                        </a:rPr>
                        <a:t>-1</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smtClean="0">
                          <a:effectLst/>
                          <a:latin typeface="Times New Roman" panose="02020603050405020304" pitchFamily="18" charset="0"/>
                          <a:cs typeface="Times New Roman" panose="02020603050405020304" pitchFamily="18" charset="0"/>
                        </a:rPr>
                        <a:t>225</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r>
              <a:tr h="280389">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8</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1.48∙10</a:t>
                      </a:r>
                      <a:r>
                        <a:rPr lang="en-US" sz="2000" u="none" strike="noStrike" baseline="30000">
                          <a:effectLst/>
                          <a:latin typeface="Times New Roman" panose="02020603050405020304" pitchFamily="18" charset="0"/>
                          <a:cs typeface="Times New Roman" panose="02020603050405020304" pitchFamily="18" charset="0"/>
                        </a:rPr>
                        <a:t>-1</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smtClean="0">
                          <a:effectLst/>
                          <a:latin typeface="Times New Roman" panose="02020603050405020304" pitchFamily="18" charset="0"/>
                          <a:cs typeface="Times New Roman" panose="02020603050405020304" pitchFamily="18" charset="0"/>
                        </a:rPr>
                        <a:t>69.3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a:effectLst/>
                          <a:latin typeface="Times New Roman" panose="02020603050405020304" pitchFamily="18" charset="0"/>
                          <a:cs typeface="Times New Roman" panose="02020603050405020304" pitchFamily="18" charset="0"/>
                        </a:rPr>
                        <a:t>7.13∙10</a:t>
                      </a:r>
                      <a:r>
                        <a:rPr lang="en-US" sz="2000" u="none" strike="noStrike" baseline="30000">
                          <a:effectLst/>
                          <a:latin typeface="Times New Roman" panose="02020603050405020304" pitchFamily="18" charset="0"/>
                          <a:cs typeface="Times New Roman" panose="02020603050405020304" pitchFamily="18" charset="0"/>
                        </a:rPr>
                        <a:t>-1</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c>
                  <a:txBody>
                    <a:bodyPr/>
                    <a:lstStyle/>
                    <a:p>
                      <a:pPr algn="ctr" rtl="0" fontAlgn="ctr"/>
                      <a:r>
                        <a:rPr lang="en-US" sz="2000" u="none" strike="noStrike" dirty="0" smtClean="0">
                          <a:effectLst/>
                          <a:latin typeface="Times New Roman" panose="02020603050405020304" pitchFamily="18" charset="0"/>
                          <a:cs typeface="Times New Roman" panose="02020603050405020304" pitchFamily="18" charset="0"/>
                        </a:rPr>
                        <a:t>333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11" marR="8311" marT="8311" marB="0" anchor="ctr"/>
                </a:tc>
              </a:tr>
            </a:tbl>
          </a:graphicData>
        </a:graphic>
      </p:graphicFrame>
      <p:sp>
        <p:nvSpPr>
          <p:cNvPr id="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7" name="Rectangle 13"/>
          <p:cNvSpPr>
            <a:spLocks noChangeArrowheads="1"/>
          </p:cNvSpPr>
          <p:nvPr/>
        </p:nvSpPr>
        <p:spPr bwMode="auto">
          <a:xfrm>
            <a:off x="-9525" y="0"/>
            <a:ext cx="91535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8" name="WordArt 98"/>
          <p:cNvSpPr>
            <a:spLocks noChangeArrowheads="1" noChangeShapeType="1" noTextEdit="1"/>
          </p:cNvSpPr>
          <p:nvPr/>
        </p:nvSpPr>
        <p:spPr bwMode="auto">
          <a:xfrm>
            <a:off x="1676400" y="81756"/>
            <a:ext cx="5715000" cy="457200"/>
          </a:xfrm>
          <a:prstGeom prst="rect">
            <a:avLst/>
          </a:prstGeom>
        </p:spPr>
        <p:txBody>
          <a:bodyPr wrap="none" fromWordArt="1">
            <a:prstTxWarp prst="textPlain">
              <a:avLst>
                <a:gd name="adj" fmla="val 50000"/>
              </a:avLst>
            </a:prstTxWarp>
          </a:bodyPr>
          <a:lstStyle/>
          <a:p>
            <a:pPr algn="ctr">
              <a:defRPr/>
            </a:pP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atom lifetime and decay lengths</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533817560"/>
              </p:ext>
            </p:extLst>
          </p:nvPr>
        </p:nvGraphicFramePr>
        <p:xfrm>
          <a:off x="327087" y="4857812"/>
          <a:ext cx="6276976" cy="1617662"/>
        </p:xfrm>
        <a:graphic>
          <a:graphicData uri="http://schemas.openxmlformats.org/drawingml/2006/table">
            <a:tbl>
              <a:tblPr/>
              <a:tblGrid>
                <a:gridCol w="1047751"/>
                <a:gridCol w="774159"/>
                <a:gridCol w="730338"/>
                <a:gridCol w="803374"/>
                <a:gridCol w="730338"/>
                <a:gridCol w="730339"/>
                <a:gridCol w="730339"/>
                <a:gridCol w="730338"/>
              </a:tblGrid>
              <a:tr h="684395">
                <a:tc>
                  <a:txBody>
                    <a:bodyPr/>
                    <a:lstStyle/>
                    <a:p>
                      <a:pPr marL="0" marR="0" algn="ctr">
                        <a:lnSpc>
                          <a:spcPct val="115000"/>
                        </a:lnSpc>
                        <a:spcBef>
                          <a:spcPts val="0"/>
                        </a:spcBef>
                        <a:spcAft>
                          <a:spcPts val="0"/>
                        </a:spcAft>
                      </a:pPr>
                      <a:r>
                        <a:rPr lang="en-US" sz="1400" dirty="0">
                          <a:latin typeface="Times New Roman"/>
                          <a:ea typeface="Calibri"/>
                          <a:cs typeface="Times New Roman"/>
                        </a:rPr>
                        <a:t>Breakup foil</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Thick</a:t>
                      </a:r>
                      <a:endParaRPr lang="en-US" sz="1400" dirty="0">
                        <a:latin typeface="Calibri"/>
                        <a:ea typeface="Calibri"/>
                        <a:cs typeface="Times New Roman"/>
                      </a:endParaRPr>
                    </a:p>
                    <a:p>
                      <a:pPr marL="0" marR="0" algn="ctr">
                        <a:lnSpc>
                          <a:spcPct val="115000"/>
                        </a:lnSpc>
                        <a:spcBef>
                          <a:spcPts val="0"/>
                        </a:spcBef>
                        <a:spcAft>
                          <a:spcPts val="0"/>
                        </a:spcAft>
                      </a:pPr>
                      <a:r>
                        <a:rPr lang="en-US" sz="1400" dirty="0">
                          <a:latin typeface="Times New Roman"/>
                          <a:ea typeface="Calibri"/>
                          <a:cs typeface="Times New Roman"/>
                        </a:rPr>
                        <a:t>(</a:t>
                      </a:r>
                      <a:r>
                        <a:rPr lang="en-US" sz="1400" dirty="0" err="1">
                          <a:latin typeface="Times New Roman"/>
                          <a:ea typeface="Calibri"/>
                          <a:cs typeface="Times New Roman"/>
                        </a:rPr>
                        <a:t>μm</a:t>
                      </a:r>
                      <a:r>
                        <a:rPr lang="en-US" sz="1400" dirty="0">
                          <a:latin typeface="Times New Roman"/>
                          <a:ea typeface="Calibri"/>
                          <a:cs typeface="Times New Roman"/>
                        </a:rPr>
                        <a:t>)</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2p</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3p</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4p</a:t>
                      </a:r>
                      <a:endParaRPr lang="en-US"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5p</a:t>
                      </a:r>
                      <a:endParaRPr lang="en-US"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6p</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7p</a:t>
                      </a:r>
                      <a:endParaRPr lang="en-US"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089">
                <a:tc rowSpan="3">
                  <a:txBody>
                    <a:bodyPr/>
                    <a:lstStyle/>
                    <a:p>
                      <a:pPr marL="0" marR="0" algn="ctr">
                        <a:lnSpc>
                          <a:spcPct val="115000"/>
                        </a:lnSpc>
                        <a:spcBef>
                          <a:spcPts val="0"/>
                        </a:spcBef>
                        <a:spcAft>
                          <a:spcPts val="0"/>
                        </a:spcAft>
                      </a:pPr>
                      <a:r>
                        <a:rPr lang="en-US" sz="1400" b="1" dirty="0">
                          <a:latin typeface="Times New Roman"/>
                          <a:ea typeface="Calibri"/>
                          <a:cs typeface="Times New Roman"/>
                        </a:rPr>
                        <a:t>Pt</a:t>
                      </a:r>
                      <a:endParaRPr lang="en-US" sz="1400" b="1" dirty="0">
                        <a:latin typeface="Calibri"/>
                        <a:ea typeface="Calibri"/>
                        <a:cs typeface="Times New Roman"/>
                      </a:endParaRPr>
                    </a:p>
                    <a:p>
                      <a:pPr marL="0" marR="0" algn="ctr">
                        <a:lnSpc>
                          <a:spcPct val="115000"/>
                        </a:lnSpc>
                        <a:spcBef>
                          <a:spcPts val="0"/>
                        </a:spcBef>
                        <a:spcAft>
                          <a:spcPts val="0"/>
                        </a:spcAft>
                      </a:pPr>
                      <a:r>
                        <a:rPr lang="en-US" sz="1400" dirty="0">
                          <a:latin typeface="Times New Roman"/>
                          <a:ea typeface="Calibri"/>
                          <a:cs typeface="Times New Roman"/>
                        </a:rPr>
                        <a:t>(Z=78)</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1.0</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0.4147</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0.6895</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0.8553</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0.9324</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0.9667</a:t>
                      </a:r>
                      <a:endParaRPr lang="en-US"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0.9828</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089">
                <a:tc vMerge="1">
                  <a:txBody>
                    <a:bodyPr/>
                    <a:lstStyle/>
                    <a:p>
                      <a:endParaRPr lang="en-US"/>
                    </a:p>
                  </a:txBody>
                  <a:tcPr/>
                </a:tc>
                <a:tc>
                  <a:txBody>
                    <a:bodyPr/>
                    <a:lstStyle/>
                    <a:p>
                      <a:pPr marL="0" marR="0" algn="ctr">
                        <a:lnSpc>
                          <a:spcPct val="115000"/>
                        </a:lnSpc>
                        <a:spcBef>
                          <a:spcPts val="0"/>
                        </a:spcBef>
                        <a:spcAft>
                          <a:spcPts val="0"/>
                        </a:spcAft>
                      </a:pPr>
                      <a:r>
                        <a:rPr lang="en-US" sz="1400">
                          <a:latin typeface="Times New Roman"/>
                          <a:ea typeface="Calibri"/>
                          <a:cs typeface="Times New Roman"/>
                        </a:rPr>
                        <a:t>1.5</a:t>
                      </a:r>
                      <a:endParaRPr lang="en-US"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0.6084</a:t>
                      </a:r>
                      <a:endParaRPr lang="en-US"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0.8526</a:t>
                      </a:r>
                      <a:endParaRPr lang="en-US"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0.9446</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0.9765</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0.9889</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0.9944</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089">
                <a:tc vMerge="1">
                  <a:txBody>
                    <a:bodyPr/>
                    <a:lstStyle/>
                    <a:p>
                      <a:endParaRPr lang="en-US"/>
                    </a:p>
                  </a:txBody>
                  <a:tcPr/>
                </a:tc>
                <a:tc>
                  <a:txBody>
                    <a:bodyPr/>
                    <a:lstStyle/>
                    <a:p>
                      <a:pPr marL="0" marR="0" algn="ctr">
                        <a:lnSpc>
                          <a:spcPct val="115000"/>
                        </a:lnSpc>
                        <a:spcBef>
                          <a:spcPts val="0"/>
                        </a:spcBef>
                        <a:spcAft>
                          <a:spcPts val="0"/>
                        </a:spcAft>
                      </a:pPr>
                      <a:r>
                        <a:rPr lang="en-US" sz="1400">
                          <a:latin typeface="Times New Roman"/>
                          <a:ea typeface="Calibri"/>
                          <a:cs typeface="Times New Roman"/>
                        </a:rPr>
                        <a:t>2.0</a:t>
                      </a:r>
                      <a:endParaRPr lang="en-US"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0.7422</a:t>
                      </a:r>
                      <a:endParaRPr lang="en-US"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0.9244</a:t>
                      </a:r>
                      <a:endParaRPr lang="en-US"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0.9743</a:t>
                      </a:r>
                      <a:endParaRPr lang="en-US" sz="140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0.9895</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0.9951</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Calibri"/>
                          <a:cs typeface="Times New Roman"/>
                        </a:rPr>
                        <a:t>0.9975</a:t>
                      </a:r>
                      <a:endParaRPr lang="en-US" sz="1400" dirty="0">
                        <a:latin typeface="Calibri"/>
                        <a:ea typeface="Calibri"/>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TextBox 11"/>
          <p:cNvSpPr txBox="1">
            <a:spLocks noChangeArrowheads="1"/>
          </p:cNvSpPr>
          <p:nvPr/>
        </p:nvSpPr>
        <p:spPr bwMode="auto">
          <a:xfrm>
            <a:off x="6721475" y="5059363"/>
            <a:ext cx="2266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400" b="1" dirty="0">
                <a:solidFill>
                  <a:srgbClr val="0033CC"/>
                </a:solidFill>
                <a:latin typeface="Times New Roman" pitchFamily="18" charset="0"/>
                <a:cs typeface="Times New Roman" pitchFamily="18" charset="0"/>
              </a:rPr>
              <a:t>Platinum</a:t>
            </a:r>
            <a:r>
              <a:rPr lang="en-US" altLang="en-US" sz="1400" dirty="0">
                <a:solidFill>
                  <a:srgbClr val="0033CC"/>
                </a:solidFill>
                <a:latin typeface="Times New Roman" pitchFamily="18" charset="0"/>
                <a:cs typeface="Times New Roman" pitchFamily="18" charset="0"/>
              </a:rPr>
              <a:t> foils:</a:t>
            </a:r>
          </a:p>
          <a:p>
            <a:pPr eaLnBrk="1" hangingPunct="1">
              <a:spcBef>
                <a:spcPct val="0"/>
              </a:spcBef>
              <a:buFontTx/>
              <a:buNone/>
            </a:pPr>
            <a:r>
              <a:rPr lang="en-US" altLang="en-US" sz="1300" dirty="0">
                <a:solidFill>
                  <a:srgbClr val="0033CC"/>
                </a:solidFill>
                <a:latin typeface="Times New Roman" pitchFamily="18" charset="0"/>
                <a:cs typeface="Times New Roman" pitchFamily="18" charset="0"/>
              </a:rPr>
              <a:t>The breakup probability for </a:t>
            </a:r>
            <a:r>
              <a:rPr lang="en-US" altLang="en-US" sz="1300" i="1" dirty="0" err="1">
                <a:solidFill>
                  <a:srgbClr val="0033CC"/>
                </a:solidFill>
                <a:latin typeface="Times New Roman" pitchFamily="18" charset="0"/>
                <a:cs typeface="Times New Roman" pitchFamily="18" charset="0"/>
              </a:rPr>
              <a:t>np</a:t>
            </a:r>
            <a:r>
              <a:rPr lang="en-US" altLang="en-US" sz="1300" dirty="0">
                <a:solidFill>
                  <a:srgbClr val="0033CC"/>
                </a:solidFill>
                <a:latin typeface="Times New Roman" pitchFamily="18" charset="0"/>
                <a:cs typeface="Times New Roman" pitchFamily="18" charset="0"/>
              </a:rPr>
              <a:t> states and different thicknesses</a:t>
            </a:r>
          </a:p>
          <a:p>
            <a:pPr eaLnBrk="1" hangingPunct="1">
              <a:spcBef>
                <a:spcPct val="0"/>
              </a:spcBef>
              <a:buFontTx/>
              <a:buNone/>
            </a:pPr>
            <a:r>
              <a:rPr lang="en-US" altLang="en-US" sz="1300" dirty="0">
                <a:solidFill>
                  <a:srgbClr val="0033CC"/>
                </a:solidFill>
                <a:latin typeface="Times New Roman" pitchFamily="18" charset="0"/>
                <a:cs typeface="Times New Roman" pitchFamily="18" charset="0"/>
              </a:rPr>
              <a:t>(</a:t>
            </a:r>
            <a:r>
              <a:rPr lang="en-US" altLang="en-US" sz="1300" i="1" dirty="0">
                <a:solidFill>
                  <a:srgbClr val="0033CC"/>
                </a:solidFill>
                <a:latin typeface="Times New Roman" pitchFamily="18" charset="0"/>
                <a:cs typeface="Times New Roman" pitchFamily="18" charset="0"/>
              </a:rPr>
              <a:t>A</a:t>
            </a:r>
            <a:r>
              <a:rPr lang="en-US" altLang="en-US" sz="1300" i="1" baseline="-25000" dirty="0">
                <a:solidFill>
                  <a:srgbClr val="0033CC"/>
                </a:solidFill>
                <a:latin typeface="Times New Roman" pitchFamily="18" charset="0"/>
                <a:cs typeface="Times New Roman" pitchFamily="18" charset="0"/>
              </a:rPr>
              <a:t>2</a:t>
            </a:r>
            <a:r>
              <a:rPr lang="el-GR" altLang="en-US" sz="1300" i="1" baseline="-25000" dirty="0">
                <a:solidFill>
                  <a:srgbClr val="0033CC"/>
                </a:solidFill>
                <a:latin typeface="Times New Roman" pitchFamily="18" charset="0"/>
                <a:cs typeface="Times New Roman" pitchFamily="18" charset="0"/>
              </a:rPr>
              <a:t>π</a:t>
            </a:r>
            <a:r>
              <a:rPr lang="el-GR" altLang="en-US" sz="1300" baseline="-25000" dirty="0">
                <a:solidFill>
                  <a:srgbClr val="0033CC"/>
                </a:solidFill>
                <a:latin typeface="Times New Roman" pitchFamily="18" charset="0"/>
                <a:cs typeface="Times New Roman" pitchFamily="18" charset="0"/>
              </a:rPr>
              <a:t> </a:t>
            </a:r>
            <a:r>
              <a:rPr lang="en-US" altLang="en-US" sz="1300" dirty="0">
                <a:solidFill>
                  <a:srgbClr val="0033CC"/>
                </a:solidFill>
                <a:latin typeface="Times New Roman" pitchFamily="18" charset="0"/>
                <a:cs typeface="Times New Roman" pitchFamily="18" charset="0"/>
              </a:rPr>
              <a:t> momentum P</a:t>
            </a:r>
            <a:r>
              <a:rPr lang="en-US" altLang="en-US" sz="1300" baseline="-25000" dirty="0">
                <a:solidFill>
                  <a:srgbClr val="0033CC"/>
                </a:solidFill>
                <a:latin typeface="Times New Roman" pitchFamily="18" charset="0"/>
                <a:cs typeface="Times New Roman" pitchFamily="18" charset="0"/>
              </a:rPr>
              <a:t>A</a:t>
            </a:r>
            <a:r>
              <a:rPr lang="en-US" altLang="en-US" sz="1300" dirty="0">
                <a:solidFill>
                  <a:srgbClr val="0033CC"/>
                </a:solidFill>
                <a:latin typeface="Times New Roman" pitchFamily="18" charset="0"/>
                <a:cs typeface="Times New Roman" pitchFamily="18" charset="0"/>
              </a:rPr>
              <a:t>=4.5GeV /c and </a:t>
            </a:r>
            <a:r>
              <a:rPr lang="en-US" altLang="en-US" sz="1300" i="1" dirty="0">
                <a:solidFill>
                  <a:srgbClr val="0033CC"/>
                </a:solidFill>
                <a:latin typeface="Times New Roman" pitchFamily="18" charset="0"/>
                <a:cs typeface="Times New Roman" pitchFamily="18" charset="0"/>
              </a:rPr>
              <a:t>A</a:t>
            </a:r>
            <a:r>
              <a:rPr lang="en-US" altLang="en-US" sz="1300" i="1" baseline="-25000" dirty="0">
                <a:solidFill>
                  <a:srgbClr val="0033CC"/>
                </a:solidFill>
                <a:latin typeface="Times New Roman" pitchFamily="18" charset="0"/>
                <a:cs typeface="Times New Roman" pitchFamily="18" charset="0"/>
              </a:rPr>
              <a:t>2</a:t>
            </a:r>
            <a:r>
              <a:rPr lang="el-GR" altLang="en-US" sz="1300" i="1" baseline="-25000" dirty="0">
                <a:solidFill>
                  <a:srgbClr val="0033CC"/>
                </a:solidFill>
                <a:latin typeface="Times New Roman" pitchFamily="18" charset="0"/>
                <a:cs typeface="Times New Roman" pitchFamily="18" charset="0"/>
              </a:rPr>
              <a:t>π</a:t>
            </a:r>
            <a:r>
              <a:rPr lang="el-GR" altLang="en-US" sz="1300" baseline="-25000" dirty="0">
                <a:solidFill>
                  <a:srgbClr val="0033CC"/>
                </a:solidFill>
                <a:latin typeface="Times New Roman" pitchFamily="18" charset="0"/>
                <a:cs typeface="Times New Roman" pitchFamily="18" charset="0"/>
              </a:rPr>
              <a:t> </a:t>
            </a:r>
            <a:r>
              <a:rPr lang="en-US" altLang="en-US" sz="1300" baseline="-25000" dirty="0">
                <a:solidFill>
                  <a:srgbClr val="0033CC"/>
                </a:solidFill>
                <a:latin typeface="Times New Roman" pitchFamily="18" charset="0"/>
                <a:cs typeface="Times New Roman" pitchFamily="18" charset="0"/>
              </a:rPr>
              <a:t> </a:t>
            </a:r>
            <a:r>
              <a:rPr lang="en-US" altLang="en-US" sz="1300" dirty="0">
                <a:solidFill>
                  <a:srgbClr val="0033CC"/>
                </a:solidFill>
                <a:latin typeface="Times New Roman" pitchFamily="18" charset="0"/>
                <a:cs typeface="Times New Roman" pitchFamily="18" charset="0"/>
              </a:rPr>
              <a:t>lifetime </a:t>
            </a:r>
            <a:r>
              <a:rPr lang="el-GR" altLang="en-US" sz="1300" dirty="0">
                <a:solidFill>
                  <a:srgbClr val="0033CC"/>
                </a:solidFill>
                <a:latin typeface="Times New Roman" pitchFamily="18" charset="0"/>
                <a:cs typeface="Times New Roman" pitchFamily="18" charset="0"/>
              </a:rPr>
              <a:t>τ</a:t>
            </a:r>
            <a:r>
              <a:rPr lang="en-US" altLang="en-US" sz="1300" dirty="0">
                <a:solidFill>
                  <a:srgbClr val="0033CC"/>
                </a:solidFill>
                <a:latin typeface="Times New Roman" pitchFamily="18" charset="0"/>
                <a:cs typeface="Times New Roman" pitchFamily="18" charset="0"/>
              </a:rPr>
              <a:t> = 3.0·10</a:t>
            </a:r>
            <a:r>
              <a:rPr lang="en-US" altLang="en-US" sz="1300" baseline="30000" dirty="0">
                <a:solidFill>
                  <a:srgbClr val="0033CC"/>
                </a:solidFill>
                <a:latin typeface="Times New Roman" pitchFamily="18" charset="0"/>
                <a:cs typeface="Times New Roman" pitchFamily="18" charset="0"/>
              </a:rPr>
              <a:t>-15</a:t>
            </a:r>
            <a:r>
              <a:rPr lang="en-US" altLang="en-US" sz="1300" dirty="0">
                <a:solidFill>
                  <a:srgbClr val="0033CC"/>
                </a:solidFill>
                <a:latin typeface="Times New Roman" pitchFamily="18" charset="0"/>
                <a:cs typeface="Times New Roman" pitchFamily="18" charset="0"/>
              </a:rPr>
              <a:t>s</a:t>
            </a:r>
            <a:r>
              <a:rPr lang="en-US" altLang="en-US" sz="1400" dirty="0">
                <a:solidFill>
                  <a:srgbClr val="0033CC"/>
                </a:solidFill>
                <a:latin typeface="Times New Roman" pitchFamily="18" charset="0"/>
                <a:cs typeface="Times New Roman" pitchFamily="18" charset="0"/>
              </a:rPr>
              <a:t>)</a:t>
            </a:r>
          </a:p>
        </p:txBody>
      </p:sp>
      <p:sp>
        <p:nvSpPr>
          <p:cNvPr id="13"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4"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54</a:t>
            </a:fld>
            <a:endParaRPr lang="ru-RU" dirty="0"/>
          </a:p>
        </p:txBody>
      </p:sp>
    </p:spTree>
    <p:extLst>
      <p:ext uri="{BB962C8B-B14F-4D97-AF65-F5344CB8AC3E}">
        <p14:creationId xmlns:p14="http://schemas.microsoft.com/office/powerpoint/2010/main" val="405897520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2"/>
          <p:cNvGraphicFramePr>
            <a:graphicFrameLocks noChangeAspect="1"/>
          </p:cNvGraphicFramePr>
          <p:nvPr/>
        </p:nvGraphicFramePr>
        <p:xfrm>
          <a:off x="3248025" y="5254625"/>
          <a:ext cx="2663825" cy="744538"/>
        </p:xfrm>
        <a:graphic>
          <a:graphicData uri="http://schemas.openxmlformats.org/presentationml/2006/ole">
            <mc:AlternateContent xmlns:mc="http://schemas.openxmlformats.org/markup-compatibility/2006">
              <mc:Choice xmlns:v="urn:schemas-microsoft-com:vml" Requires="v">
                <p:oleObj spid="_x0000_s181387" name="Equation" r:id="rId3" imgW="1269449" imgH="304668" progId="Equation.3">
                  <p:embed/>
                </p:oleObj>
              </mc:Choice>
              <mc:Fallback>
                <p:oleObj name="Equation" r:id="rId3" imgW="1269449" imgH="3046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025" y="5254625"/>
                        <a:ext cx="2663825" cy="744538"/>
                      </a:xfrm>
                      <a:prstGeom prst="rect">
                        <a:avLst/>
                      </a:prstGeom>
                      <a:solidFill>
                        <a:srgbClr val="FFFF00"/>
                      </a:solidFill>
                      <a:ln w="28575">
                        <a:solidFill>
                          <a:srgbClr val="D2742E"/>
                        </a:solidFill>
                        <a:miter lim="800000"/>
                        <a:headEnd/>
                        <a:tailEnd/>
                      </a:ln>
                    </p:spPr>
                  </p:pic>
                </p:oleObj>
              </mc:Fallback>
            </mc:AlternateContent>
          </a:graphicData>
        </a:graphic>
      </p:graphicFrame>
      <p:sp>
        <p:nvSpPr>
          <p:cNvPr id="3" name="Text Box 23"/>
          <p:cNvSpPr txBox="1">
            <a:spLocks noChangeArrowheads="1"/>
          </p:cNvSpPr>
          <p:nvPr/>
        </p:nvSpPr>
        <p:spPr bwMode="auto">
          <a:xfrm>
            <a:off x="1454150" y="1338263"/>
            <a:ext cx="6180138" cy="831850"/>
          </a:xfrm>
          <a:prstGeom prst="rect">
            <a:avLst/>
          </a:prstGeom>
          <a:solidFill>
            <a:schemeClr val="accent1">
              <a:lumMod val="20000"/>
              <a:lumOff val="80000"/>
            </a:schemeClr>
          </a:solidFill>
          <a:ln>
            <a:noFill/>
          </a:ln>
        </p:spPr>
        <p:txBody>
          <a:bodyPr>
            <a:spAutoFit/>
          </a:bodyPr>
          <a:lstStyle>
            <a:lvl1pPr defTabSz="912813" eaLnBrk="0" hangingPunct="0">
              <a:defRPr sz="2000">
                <a:solidFill>
                  <a:srgbClr val="CC3300"/>
                </a:solidFill>
                <a:latin typeface="Arial" pitchFamily="34" charset="0"/>
                <a:ea typeface="ＭＳ Ｐゴシック" pitchFamily="34" charset="-128"/>
              </a:defRPr>
            </a:lvl1pPr>
            <a:lvl2pPr marL="742950" indent="-285750" defTabSz="912813" eaLnBrk="0" hangingPunct="0">
              <a:defRPr sz="2000">
                <a:solidFill>
                  <a:srgbClr val="CC3300"/>
                </a:solidFill>
                <a:latin typeface="Arial" pitchFamily="34" charset="0"/>
                <a:ea typeface="ＭＳ Ｐゴシック" pitchFamily="34" charset="-128"/>
              </a:defRPr>
            </a:lvl2pPr>
            <a:lvl3pPr marL="1143000" indent="-228600" defTabSz="912813" eaLnBrk="0" hangingPunct="0">
              <a:defRPr sz="2000">
                <a:solidFill>
                  <a:srgbClr val="CC3300"/>
                </a:solidFill>
                <a:latin typeface="Arial" pitchFamily="34" charset="0"/>
                <a:ea typeface="ＭＳ Ｐゴシック" pitchFamily="34" charset="-128"/>
              </a:defRPr>
            </a:lvl3pPr>
            <a:lvl4pPr marL="1600200" indent="-228600" defTabSz="912813" eaLnBrk="0" hangingPunct="0">
              <a:defRPr sz="2000">
                <a:solidFill>
                  <a:srgbClr val="CC3300"/>
                </a:solidFill>
                <a:latin typeface="Arial" pitchFamily="34" charset="0"/>
                <a:ea typeface="ＭＳ Ｐゴシック" pitchFamily="34" charset="-128"/>
              </a:defRPr>
            </a:lvl4pPr>
            <a:lvl5pPr marL="2057400" indent="-228600" defTabSz="912813" eaLnBrk="0" hangingPunct="0">
              <a:defRPr sz="2000">
                <a:solidFill>
                  <a:srgbClr val="CC3300"/>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000">
                <a:solidFill>
                  <a:srgbClr val="CC3300"/>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000">
                <a:solidFill>
                  <a:srgbClr val="CC3300"/>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000">
                <a:solidFill>
                  <a:srgbClr val="CC3300"/>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000">
                <a:solidFill>
                  <a:srgbClr val="CC3300"/>
                </a:solidFill>
                <a:latin typeface="Arial" pitchFamily="34" charset="0"/>
                <a:ea typeface="ＭＳ Ｐゴシック" pitchFamily="34" charset="-128"/>
              </a:defRPr>
            </a:lvl9pPr>
          </a:lstStyle>
          <a:p>
            <a:pPr algn="ctr" eaLnBrk="1" hangingPunct="1">
              <a:defRPr/>
            </a:pPr>
            <a:r>
              <a:rPr lang="en-US" sz="2400" dirty="0">
                <a:solidFill>
                  <a:srgbClr val="3333FF"/>
                </a:solidFill>
                <a:latin typeface="Times New Roman" pitchFamily="18" charset="0"/>
                <a:cs typeface="+mn-cs"/>
              </a:rPr>
              <a:t>Impact on </a:t>
            </a:r>
            <a:r>
              <a:rPr lang="en-US" sz="2400" dirty="0" smtClean="0">
                <a:solidFill>
                  <a:srgbClr val="3333FF"/>
                </a:solidFill>
                <a:latin typeface="Times New Roman" pitchFamily="18" charset="0"/>
                <a:cs typeface="+mn-cs"/>
              </a:rPr>
              <a:t>atomic </a:t>
            </a:r>
            <a:r>
              <a:rPr lang="en-US" sz="2400" dirty="0">
                <a:solidFill>
                  <a:srgbClr val="3333FF"/>
                </a:solidFill>
                <a:latin typeface="Times New Roman" pitchFamily="18" charset="0"/>
                <a:cs typeface="+mn-cs"/>
              </a:rPr>
              <a:t>beam by </a:t>
            </a:r>
          </a:p>
          <a:p>
            <a:pPr algn="ctr" eaLnBrk="1" hangingPunct="1">
              <a:defRPr/>
            </a:pPr>
            <a:r>
              <a:rPr lang="en-US" sz="2400" dirty="0">
                <a:solidFill>
                  <a:srgbClr val="3333FF"/>
                </a:solidFill>
                <a:latin typeface="Times New Roman" pitchFamily="18" charset="0"/>
                <a:cs typeface="+mn-cs"/>
              </a:rPr>
              <a:t>external magnetic field </a:t>
            </a:r>
            <a:r>
              <a:rPr lang="en-US" sz="2400" b="1" i="1" dirty="0">
                <a:solidFill>
                  <a:srgbClr val="3333FF"/>
                </a:solidFill>
                <a:latin typeface="Times New Roman" pitchFamily="18" charset="0"/>
                <a:cs typeface="+mn-cs"/>
              </a:rPr>
              <a:t>B</a:t>
            </a:r>
            <a:r>
              <a:rPr lang="en-US" sz="2400" b="1" i="1" baseline="-25000" dirty="0">
                <a:solidFill>
                  <a:srgbClr val="3333FF"/>
                </a:solidFill>
                <a:latin typeface="Times New Roman" pitchFamily="18" charset="0"/>
                <a:cs typeface="+mn-cs"/>
              </a:rPr>
              <a:t>lab</a:t>
            </a:r>
            <a:r>
              <a:rPr lang="en-US" sz="2400" dirty="0">
                <a:solidFill>
                  <a:srgbClr val="3333FF"/>
                </a:solidFill>
                <a:latin typeface="Times New Roman" pitchFamily="18" charset="0"/>
                <a:cs typeface="+mn-cs"/>
              </a:rPr>
              <a:t> and Lorentz factor</a:t>
            </a:r>
            <a:r>
              <a:rPr lang="en-US" sz="2400" b="1" dirty="0">
                <a:solidFill>
                  <a:srgbClr val="3333FF"/>
                </a:solidFill>
                <a:latin typeface="Times New Roman" pitchFamily="18" charset="0"/>
                <a:cs typeface="+mn-cs"/>
              </a:rPr>
              <a:t> </a:t>
            </a:r>
            <a:r>
              <a:rPr lang="el-GR" sz="2400" b="1" i="1" dirty="0">
                <a:solidFill>
                  <a:srgbClr val="3333FF"/>
                </a:solidFill>
                <a:latin typeface="Times New Roman" pitchFamily="18" charset="0"/>
                <a:cs typeface="+mn-cs"/>
              </a:rPr>
              <a:t>γ</a:t>
            </a:r>
            <a:endParaRPr lang="en-US" sz="2400" dirty="0">
              <a:solidFill>
                <a:srgbClr val="3333FF"/>
              </a:solidFill>
              <a:latin typeface="Times New Roman" pitchFamily="18" charset="0"/>
              <a:cs typeface="+mn-cs"/>
            </a:endParaRPr>
          </a:p>
        </p:txBody>
      </p:sp>
      <p:sp>
        <p:nvSpPr>
          <p:cNvPr id="24580" name="Line 26"/>
          <p:cNvSpPr>
            <a:spLocks noChangeShapeType="1"/>
          </p:cNvSpPr>
          <p:nvPr/>
        </p:nvSpPr>
        <p:spPr bwMode="auto">
          <a:xfrm rot="5400000">
            <a:off x="2025650" y="3627438"/>
            <a:ext cx="0" cy="2317750"/>
          </a:xfrm>
          <a:prstGeom prst="line">
            <a:avLst/>
          </a:prstGeom>
          <a:noFill/>
          <a:ln w="254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27"/>
          <p:cNvSpPr>
            <a:spLocks noChangeShapeType="1"/>
          </p:cNvSpPr>
          <p:nvPr/>
        </p:nvSpPr>
        <p:spPr bwMode="auto">
          <a:xfrm>
            <a:off x="863600" y="2968625"/>
            <a:ext cx="0" cy="1828800"/>
          </a:xfrm>
          <a:prstGeom prst="line">
            <a:avLst/>
          </a:prstGeom>
          <a:noFill/>
          <a:ln w="254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4582" name="Group 31"/>
          <p:cNvGrpSpPr>
            <a:grpSpLocks/>
          </p:cNvGrpSpPr>
          <p:nvPr/>
        </p:nvGrpSpPr>
        <p:grpSpPr bwMode="auto">
          <a:xfrm>
            <a:off x="682625" y="3733800"/>
            <a:ext cx="2997200" cy="1214438"/>
            <a:chOff x="1159" y="1068"/>
            <a:chExt cx="1888" cy="765"/>
          </a:xfrm>
        </p:grpSpPr>
        <p:sp>
          <p:nvSpPr>
            <p:cNvPr id="24598" name="Line 32"/>
            <p:cNvSpPr>
              <a:spLocks noChangeShapeType="1"/>
            </p:cNvSpPr>
            <p:nvPr/>
          </p:nvSpPr>
          <p:spPr bwMode="auto">
            <a:xfrm rot="3498718">
              <a:off x="1543" y="906"/>
              <a:ext cx="197" cy="966"/>
            </a:xfrm>
            <a:prstGeom prst="line">
              <a:avLst/>
            </a:prstGeom>
            <a:noFill/>
            <a:ln w="254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4599" name="Object 34"/>
            <p:cNvGraphicFramePr>
              <a:graphicFrameLocks noChangeAspect="1"/>
            </p:cNvGraphicFramePr>
            <p:nvPr/>
          </p:nvGraphicFramePr>
          <p:xfrm>
            <a:off x="2733" y="1552"/>
            <a:ext cx="314" cy="281"/>
          </p:xfrm>
          <a:graphic>
            <a:graphicData uri="http://schemas.openxmlformats.org/presentationml/2006/ole">
              <mc:AlternateContent xmlns:mc="http://schemas.openxmlformats.org/markup-compatibility/2006">
                <mc:Choice xmlns:v="urn:schemas-microsoft-com:vml" Requires="v">
                  <p:oleObj spid="_x0000_s181388" name="Equation" r:id="rId5" imgW="203024" imgH="215713" progId="Equation.3">
                    <p:embed/>
                  </p:oleObj>
                </mc:Choice>
                <mc:Fallback>
                  <p:oleObj name="Equation" r:id="rId5" imgW="203024" imgH="2157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3" y="1552"/>
                          <a:ext cx="31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600" name="Group 37"/>
            <p:cNvGrpSpPr>
              <a:grpSpLocks/>
            </p:cNvGrpSpPr>
            <p:nvPr/>
          </p:nvGrpSpPr>
          <p:grpSpPr bwMode="auto">
            <a:xfrm>
              <a:off x="1752" y="1068"/>
              <a:ext cx="1144" cy="528"/>
              <a:chOff x="1906" y="1060"/>
              <a:chExt cx="1144" cy="528"/>
            </a:xfrm>
          </p:grpSpPr>
          <p:sp>
            <p:nvSpPr>
              <p:cNvPr id="24601" name="Oval 38"/>
              <p:cNvSpPr>
                <a:spLocks noChangeArrowheads="1"/>
              </p:cNvSpPr>
              <p:nvPr/>
            </p:nvSpPr>
            <p:spPr bwMode="auto">
              <a:xfrm>
                <a:off x="2755" y="1220"/>
                <a:ext cx="56" cy="56"/>
              </a:xfrm>
              <a:prstGeom prst="ellipse">
                <a:avLst/>
              </a:prstGeom>
              <a:solidFill>
                <a:schemeClr val="accent1"/>
              </a:solidFill>
              <a:ln w="9525">
                <a:solidFill>
                  <a:schemeClr val="tx1"/>
                </a:solidFill>
                <a:round/>
                <a:headEnd/>
                <a:tailEnd/>
              </a:ln>
            </p:spPr>
            <p:txBody>
              <a:bodyPr wrap="none" anchor="ctr"/>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a:p>
            </p:txBody>
          </p:sp>
          <p:grpSp>
            <p:nvGrpSpPr>
              <p:cNvPr id="24602" name="Group 39"/>
              <p:cNvGrpSpPr>
                <a:grpSpLocks/>
              </p:cNvGrpSpPr>
              <p:nvPr/>
            </p:nvGrpSpPr>
            <p:grpSpPr bwMode="auto">
              <a:xfrm>
                <a:off x="1906" y="1060"/>
                <a:ext cx="1144" cy="528"/>
                <a:chOff x="1906" y="1060"/>
                <a:chExt cx="1144" cy="528"/>
              </a:xfrm>
            </p:grpSpPr>
            <p:sp>
              <p:nvSpPr>
                <p:cNvPr id="24603" name="Oval 40"/>
                <p:cNvSpPr>
                  <a:spLocks noChangeArrowheads="1"/>
                </p:cNvSpPr>
                <p:nvPr/>
              </p:nvSpPr>
              <p:spPr bwMode="auto">
                <a:xfrm>
                  <a:off x="2104" y="1350"/>
                  <a:ext cx="56" cy="56"/>
                </a:xfrm>
                <a:prstGeom prst="ellipse">
                  <a:avLst/>
                </a:prstGeom>
                <a:solidFill>
                  <a:schemeClr val="accent1"/>
                </a:solidFill>
                <a:ln w="9525">
                  <a:solidFill>
                    <a:schemeClr val="tx1"/>
                  </a:solidFill>
                  <a:round/>
                  <a:headEnd/>
                  <a:tailEnd/>
                </a:ln>
              </p:spPr>
              <p:txBody>
                <a:bodyPr wrap="none" anchor="ctr"/>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a:p>
              </p:txBody>
            </p:sp>
            <p:grpSp>
              <p:nvGrpSpPr>
                <p:cNvPr id="24604" name="Group 41"/>
                <p:cNvGrpSpPr>
                  <a:grpSpLocks/>
                </p:cNvGrpSpPr>
                <p:nvPr/>
              </p:nvGrpSpPr>
              <p:grpSpPr bwMode="auto">
                <a:xfrm>
                  <a:off x="1906" y="1060"/>
                  <a:ext cx="1144" cy="528"/>
                  <a:chOff x="1906" y="1060"/>
                  <a:chExt cx="1144" cy="528"/>
                </a:xfrm>
              </p:grpSpPr>
              <p:sp>
                <p:nvSpPr>
                  <p:cNvPr id="24605" name="Line 42"/>
                  <p:cNvSpPr>
                    <a:spLocks noChangeShapeType="1"/>
                  </p:cNvSpPr>
                  <p:nvPr/>
                </p:nvSpPr>
                <p:spPr bwMode="auto">
                  <a:xfrm flipV="1">
                    <a:off x="2150" y="1257"/>
                    <a:ext cx="608" cy="114"/>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4606" name="Text Box 43"/>
                  <p:cNvSpPr txBox="1">
                    <a:spLocks noChangeArrowheads="1"/>
                  </p:cNvSpPr>
                  <p:nvPr/>
                </p:nvSpPr>
                <p:spPr bwMode="auto">
                  <a:xfrm>
                    <a:off x="1906" y="1338"/>
                    <a:ext cx="2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a:latin typeface="Times New Roman" pitchFamily="18" charset="0"/>
                        <a:ea typeface="ＭＳ Ｐゴシック" pitchFamily="34" charset="-128"/>
                        <a:sym typeface="Symbol" pitchFamily="18" charset="2"/>
                      </a:rPr>
                      <a:t></a:t>
                    </a:r>
                    <a:r>
                      <a:rPr lang="en-US" altLang="en-US" sz="2000" baseline="30000">
                        <a:latin typeface="Times New Roman" pitchFamily="18" charset="0"/>
                        <a:ea typeface="ＭＳ Ｐゴシック" pitchFamily="34" charset="-128"/>
                        <a:sym typeface="Symbol" pitchFamily="18" charset="2"/>
                      </a:rPr>
                      <a:t>+</a:t>
                    </a:r>
                  </a:p>
                </p:txBody>
              </p:sp>
              <p:sp>
                <p:nvSpPr>
                  <p:cNvPr id="24607" name="Text Box 44"/>
                  <p:cNvSpPr txBox="1">
                    <a:spLocks noChangeArrowheads="1"/>
                  </p:cNvSpPr>
                  <p:nvPr/>
                </p:nvSpPr>
                <p:spPr bwMode="auto">
                  <a:xfrm>
                    <a:off x="2789" y="1060"/>
                    <a:ext cx="2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a:latin typeface="Times New Roman" pitchFamily="18" charset="0"/>
                        <a:ea typeface="ＭＳ Ｐゴシック" pitchFamily="34" charset="-128"/>
                        <a:sym typeface="Symbol" pitchFamily="18" charset="2"/>
                      </a:rPr>
                      <a:t></a:t>
                    </a:r>
                    <a:r>
                      <a:rPr lang="en-US" altLang="en-US" sz="2000" baseline="30000">
                        <a:latin typeface="Times New Roman" pitchFamily="18" charset="0"/>
                        <a:ea typeface="ＭＳ Ｐゴシック" pitchFamily="34" charset="-128"/>
                        <a:sym typeface="Symbol" pitchFamily="18" charset="2"/>
                      </a:rPr>
                      <a:t></a:t>
                    </a:r>
                  </a:p>
                </p:txBody>
              </p:sp>
            </p:grpSp>
          </p:grpSp>
        </p:grpSp>
      </p:grpSp>
      <p:sp>
        <p:nvSpPr>
          <p:cNvPr id="24583" name="Text Box 49"/>
          <p:cNvSpPr txBox="1">
            <a:spLocks noChangeArrowheads="1"/>
          </p:cNvSpPr>
          <p:nvPr/>
        </p:nvSpPr>
        <p:spPr bwMode="auto">
          <a:xfrm>
            <a:off x="838200" y="762000"/>
            <a:ext cx="7313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o-RO" altLang="en-US" sz="1800">
                <a:latin typeface="Arial" charset="0"/>
                <a:ea typeface="ＭＳ Ｐゴシック" pitchFamily="34" charset="-128"/>
              </a:rPr>
              <a:t>See:</a:t>
            </a:r>
            <a:r>
              <a:rPr lang="ro-RO" altLang="en-US" sz="1800">
                <a:solidFill>
                  <a:srgbClr val="CC3300"/>
                </a:solidFill>
                <a:latin typeface="Arial" charset="0"/>
                <a:ea typeface="ＭＳ Ｐゴシック" pitchFamily="34" charset="-128"/>
              </a:rPr>
              <a:t>   L. Nemenov, V. Ovsiannikov, Physics Letters B 514 (2001) 247.  </a:t>
            </a:r>
          </a:p>
        </p:txBody>
      </p:sp>
      <p:graphicFrame>
        <p:nvGraphicFramePr>
          <p:cNvPr id="24584" name="Object 3"/>
          <p:cNvGraphicFramePr>
            <a:graphicFrameLocks noChangeAspect="1"/>
          </p:cNvGraphicFramePr>
          <p:nvPr/>
        </p:nvGraphicFramePr>
        <p:xfrm>
          <a:off x="2351088" y="3711575"/>
          <a:ext cx="263525" cy="374650"/>
        </p:xfrm>
        <a:graphic>
          <a:graphicData uri="http://schemas.openxmlformats.org/presentationml/2006/ole">
            <mc:AlternateContent xmlns:mc="http://schemas.openxmlformats.org/markup-compatibility/2006">
              <mc:Choice xmlns:v="urn:schemas-microsoft-com:vml" Requires="v">
                <p:oleObj spid="_x0000_s181389" name="Equation" r:id="rId7" imgW="152268" imgH="215713" progId="Equation.3">
                  <p:embed/>
                </p:oleObj>
              </mc:Choice>
              <mc:Fallback>
                <p:oleObj name="Equation" r:id="rId7" imgW="152268"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1088" y="3711575"/>
                        <a:ext cx="263525" cy="374650"/>
                      </a:xfrm>
                      <a:prstGeom prst="rect">
                        <a:avLst/>
                      </a:prstGeom>
                      <a:solidFill>
                        <a:srgbClr val="74D753"/>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5" name="Object 56"/>
          <p:cNvGraphicFramePr>
            <a:graphicFrameLocks noChangeAspect="1"/>
          </p:cNvGraphicFramePr>
          <p:nvPr/>
        </p:nvGraphicFramePr>
        <p:xfrm>
          <a:off x="4195763" y="2670175"/>
          <a:ext cx="307975" cy="374650"/>
        </p:xfrm>
        <a:graphic>
          <a:graphicData uri="http://schemas.openxmlformats.org/presentationml/2006/ole">
            <mc:AlternateContent xmlns:mc="http://schemas.openxmlformats.org/markup-compatibility/2006">
              <mc:Choice xmlns:v="urn:schemas-microsoft-com:vml" Requires="v">
                <p:oleObj spid="_x0000_s181390" name="Equation" r:id="rId9" imgW="177569" imgH="215619" progId="Equation.3">
                  <p:embed/>
                </p:oleObj>
              </mc:Choice>
              <mc:Fallback>
                <p:oleObj name="Equation" r:id="rId9" imgW="177569" imgH="21561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5763" y="2670175"/>
                        <a:ext cx="307975" cy="374650"/>
                      </a:xfrm>
                      <a:prstGeom prst="rect">
                        <a:avLst/>
                      </a:prstGeom>
                      <a:solidFill>
                        <a:srgbClr val="74D753"/>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6" name="Text Box 8"/>
          <p:cNvSpPr txBox="1">
            <a:spLocks noChangeArrowheads="1"/>
          </p:cNvSpPr>
          <p:nvPr/>
        </p:nvSpPr>
        <p:spPr bwMode="auto">
          <a:xfrm>
            <a:off x="4530725" y="2622550"/>
            <a:ext cx="3811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339966"/>
                </a:solidFill>
                <a:latin typeface="Times New Roman" pitchFamily="18" charset="0"/>
                <a:ea typeface="ＭＳ Ｐゴシック" pitchFamily="34" charset="-128"/>
                <a:cs typeface="Times New Roman" pitchFamily="18" charset="0"/>
              </a:rPr>
              <a:t>…. relative distance between</a:t>
            </a:r>
          </a:p>
          <a:p>
            <a:pPr eaLnBrk="1" hangingPunct="1">
              <a:spcBef>
                <a:spcPct val="0"/>
              </a:spcBef>
              <a:buFontTx/>
              <a:buNone/>
            </a:pPr>
            <a:r>
              <a:rPr lang="en-US" altLang="en-US" sz="2400">
                <a:solidFill>
                  <a:srgbClr val="339966"/>
                </a:solidFill>
                <a:latin typeface="Times New Roman" pitchFamily="18" charset="0"/>
                <a:ea typeface="ＭＳ Ｐゴシック" pitchFamily="34" charset="-128"/>
                <a:cs typeface="Times New Roman" pitchFamily="18" charset="0"/>
              </a:rPr>
              <a:t>      </a:t>
            </a:r>
            <a:r>
              <a:rPr lang="en-US" altLang="en-US" sz="2400">
                <a:solidFill>
                  <a:srgbClr val="339966"/>
                </a:solidFill>
                <a:latin typeface="Times New Roman" pitchFamily="18" charset="0"/>
                <a:ea typeface="ＭＳ Ｐゴシック" pitchFamily="34" charset="-128"/>
                <a:cs typeface="Times New Roman" pitchFamily="18" charset="0"/>
                <a:sym typeface="Symbol" pitchFamily="18" charset="2"/>
              </a:rPr>
              <a:t></a:t>
            </a:r>
            <a:r>
              <a:rPr lang="en-US" altLang="en-US" sz="2400" baseline="30000">
                <a:solidFill>
                  <a:srgbClr val="339966"/>
                </a:solidFill>
                <a:latin typeface="Times New Roman" pitchFamily="18" charset="0"/>
                <a:ea typeface="ＭＳ Ｐゴシック" pitchFamily="34" charset="-128"/>
                <a:cs typeface="Times New Roman" pitchFamily="18" charset="0"/>
                <a:sym typeface="Symbol" pitchFamily="18" charset="2"/>
              </a:rPr>
              <a:t>+</a:t>
            </a:r>
            <a:r>
              <a:rPr lang="en-US" altLang="en-US" sz="2400">
                <a:solidFill>
                  <a:srgbClr val="339966"/>
                </a:solidFill>
                <a:latin typeface="Times New Roman" pitchFamily="18" charset="0"/>
                <a:ea typeface="ＭＳ Ｐゴシック" pitchFamily="34" charset="-128"/>
                <a:cs typeface="Times New Roman" pitchFamily="18" charset="0"/>
                <a:sym typeface="Symbol" pitchFamily="18" charset="2"/>
              </a:rPr>
              <a:t>  and  </a:t>
            </a:r>
            <a:r>
              <a:rPr lang="en-US" altLang="en-US" sz="2400" baseline="30000">
                <a:solidFill>
                  <a:srgbClr val="339966"/>
                </a:solidFill>
                <a:latin typeface="Times New Roman" pitchFamily="18" charset="0"/>
                <a:ea typeface="ＭＳ Ｐゴシック" pitchFamily="34" charset="-128"/>
                <a:cs typeface="Times New Roman" pitchFamily="18" charset="0"/>
                <a:sym typeface="Symbol" pitchFamily="18" charset="2"/>
              </a:rPr>
              <a:t> </a:t>
            </a:r>
            <a:r>
              <a:rPr lang="en-US" altLang="en-US" sz="2400">
                <a:solidFill>
                  <a:srgbClr val="339966"/>
                </a:solidFill>
                <a:latin typeface="Times New Roman" pitchFamily="18" charset="0"/>
                <a:ea typeface="ＭＳ Ｐゴシック" pitchFamily="34" charset="-128"/>
                <a:cs typeface="Times New Roman" pitchFamily="18" charset="0"/>
                <a:sym typeface="Symbol" pitchFamily="18" charset="2"/>
              </a:rPr>
              <a:t> in </a:t>
            </a:r>
            <a:r>
              <a:rPr lang="en-US" altLang="en-US" sz="2400">
                <a:solidFill>
                  <a:srgbClr val="339966"/>
                </a:solidFill>
                <a:latin typeface="Times New Roman" pitchFamily="18" charset="0"/>
                <a:ea typeface="ＭＳ Ｐゴシック" pitchFamily="34" charset="-128"/>
                <a:cs typeface="Times New Roman" pitchFamily="18" charset="0"/>
              </a:rPr>
              <a:t>A</a:t>
            </a:r>
            <a:r>
              <a:rPr lang="en-US" altLang="en-US" sz="2400" baseline="-25000">
                <a:solidFill>
                  <a:srgbClr val="339966"/>
                </a:solidFill>
                <a:latin typeface="Times New Roman" pitchFamily="18" charset="0"/>
                <a:ea typeface="ＭＳ Ｐゴシック" pitchFamily="34" charset="-128"/>
                <a:cs typeface="Times New Roman" pitchFamily="18" charset="0"/>
              </a:rPr>
              <a:t>2</a:t>
            </a:r>
            <a:r>
              <a:rPr lang="en-US" altLang="en-US" sz="2400" baseline="-25000">
                <a:solidFill>
                  <a:srgbClr val="339966"/>
                </a:solidFill>
                <a:latin typeface="Times New Roman" pitchFamily="18" charset="0"/>
                <a:ea typeface="ＭＳ Ｐゴシック" pitchFamily="34" charset="-128"/>
                <a:cs typeface="Times New Roman" pitchFamily="18" charset="0"/>
                <a:sym typeface="Symbol" pitchFamily="18" charset="2"/>
              </a:rPr>
              <a:t></a:t>
            </a:r>
            <a:r>
              <a:rPr lang="en-US" altLang="en-US" sz="2400">
                <a:solidFill>
                  <a:srgbClr val="339966"/>
                </a:solidFill>
                <a:latin typeface="Times New Roman" pitchFamily="18" charset="0"/>
                <a:ea typeface="ＭＳ Ｐゴシック" pitchFamily="34" charset="-128"/>
                <a:cs typeface="Times New Roman" pitchFamily="18" charset="0"/>
                <a:sym typeface="Symbol" pitchFamily="18" charset="2"/>
              </a:rPr>
              <a:t> system </a:t>
            </a:r>
          </a:p>
        </p:txBody>
      </p:sp>
      <p:cxnSp>
        <p:nvCxnSpPr>
          <p:cNvPr id="21" name="Straight Connector 20"/>
          <p:cNvCxnSpPr/>
          <p:nvPr/>
        </p:nvCxnSpPr>
        <p:spPr>
          <a:xfrm flipV="1">
            <a:off x="4506913" y="2173288"/>
            <a:ext cx="469900" cy="0"/>
          </a:xfrm>
          <a:prstGeom prst="line">
            <a:avLst/>
          </a:prstGeom>
          <a:ln w="28575" cmpd="sng">
            <a:solidFill>
              <a:srgbClr val="0000FF"/>
            </a:solidFill>
          </a:ln>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a:xfrm flipV="1">
            <a:off x="7326313" y="2173288"/>
            <a:ext cx="180975" cy="0"/>
          </a:xfrm>
          <a:prstGeom prst="line">
            <a:avLst/>
          </a:prstGeom>
          <a:ln w="28575" cmpd="sng">
            <a:solidFill>
              <a:srgbClr val="0000FF"/>
            </a:solidFill>
          </a:ln>
        </p:spPr>
        <p:style>
          <a:lnRef idx="1">
            <a:schemeClr val="accent4"/>
          </a:lnRef>
          <a:fillRef idx="0">
            <a:schemeClr val="accent4"/>
          </a:fillRef>
          <a:effectRef idx="0">
            <a:schemeClr val="accent4"/>
          </a:effectRef>
          <a:fontRef idx="minor">
            <a:schemeClr val="tx1"/>
          </a:fontRef>
        </p:style>
      </p:cxnSp>
      <p:graphicFrame>
        <p:nvGraphicFramePr>
          <p:cNvPr id="24589" name="Object 56"/>
          <p:cNvGraphicFramePr>
            <a:graphicFrameLocks noChangeAspect="1"/>
          </p:cNvGraphicFramePr>
          <p:nvPr/>
        </p:nvGraphicFramePr>
        <p:xfrm>
          <a:off x="4159250" y="3727450"/>
          <a:ext cx="439738" cy="439738"/>
        </p:xfrm>
        <a:graphic>
          <a:graphicData uri="http://schemas.openxmlformats.org/presentationml/2006/ole">
            <mc:AlternateContent xmlns:mc="http://schemas.openxmlformats.org/markup-compatibility/2006">
              <mc:Choice xmlns:v="urn:schemas-microsoft-com:vml" Requires="v">
                <p:oleObj spid="_x0000_s181391" name="Equation" r:id="rId11" imgW="253780" imgH="253780" progId="Equation.3">
                  <p:embed/>
                </p:oleObj>
              </mc:Choice>
              <mc:Fallback>
                <p:oleObj name="Equation" r:id="rId11" imgW="253780" imgH="2537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9250" y="3727450"/>
                        <a:ext cx="439738" cy="439738"/>
                      </a:xfrm>
                      <a:prstGeom prst="rect">
                        <a:avLst/>
                      </a:prstGeom>
                      <a:solidFill>
                        <a:srgbClr val="32B2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0" name="Object 56"/>
          <p:cNvGraphicFramePr>
            <a:graphicFrameLocks noChangeAspect="1"/>
          </p:cNvGraphicFramePr>
          <p:nvPr/>
        </p:nvGraphicFramePr>
        <p:xfrm>
          <a:off x="4246563" y="4492625"/>
          <a:ext cx="284162" cy="417513"/>
        </p:xfrm>
        <a:graphic>
          <a:graphicData uri="http://schemas.openxmlformats.org/presentationml/2006/ole">
            <mc:AlternateContent xmlns:mc="http://schemas.openxmlformats.org/markup-compatibility/2006">
              <mc:Choice xmlns:v="urn:schemas-microsoft-com:vml" Requires="v">
                <p:oleObj spid="_x0000_s181392" name="Equation" r:id="rId13" imgW="164957" imgH="241091" progId="Equation.3">
                  <p:embed/>
                </p:oleObj>
              </mc:Choice>
              <mc:Fallback>
                <p:oleObj name="Equation" r:id="rId13" imgW="164957" imgH="2410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46563" y="4492625"/>
                        <a:ext cx="284162" cy="417513"/>
                      </a:xfrm>
                      <a:prstGeom prst="rect">
                        <a:avLst/>
                      </a:prstGeom>
                      <a:solidFill>
                        <a:srgbClr val="FF8C3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1" name="Object 56"/>
          <p:cNvGraphicFramePr>
            <a:graphicFrameLocks noChangeAspect="1"/>
          </p:cNvGraphicFramePr>
          <p:nvPr/>
        </p:nvGraphicFramePr>
        <p:xfrm>
          <a:off x="1833563" y="3208338"/>
          <a:ext cx="439737" cy="439737"/>
        </p:xfrm>
        <a:graphic>
          <a:graphicData uri="http://schemas.openxmlformats.org/presentationml/2006/ole">
            <mc:AlternateContent xmlns:mc="http://schemas.openxmlformats.org/markup-compatibility/2006">
              <mc:Choice xmlns:v="urn:schemas-microsoft-com:vml" Requires="v">
                <p:oleObj spid="_x0000_s181393" name="Equation" r:id="rId15" imgW="253780" imgH="253780" progId="Equation.3">
                  <p:embed/>
                </p:oleObj>
              </mc:Choice>
              <mc:Fallback>
                <p:oleObj name="Equation" r:id="rId15" imgW="253780" imgH="2537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33563" y="3208338"/>
                        <a:ext cx="439737" cy="439737"/>
                      </a:xfrm>
                      <a:prstGeom prst="rect">
                        <a:avLst/>
                      </a:prstGeom>
                      <a:solidFill>
                        <a:srgbClr val="32B2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2" name="Object 56"/>
          <p:cNvGraphicFramePr>
            <a:graphicFrameLocks noChangeAspect="1"/>
          </p:cNvGraphicFramePr>
          <p:nvPr/>
        </p:nvGraphicFramePr>
        <p:xfrm>
          <a:off x="703263" y="2446338"/>
          <a:ext cx="314325" cy="420687"/>
        </p:xfrm>
        <a:graphic>
          <a:graphicData uri="http://schemas.openxmlformats.org/presentationml/2006/ole">
            <mc:AlternateContent xmlns:mc="http://schemas.openxmlformats.org/markup-compatibility/2006">
              <mc:Choice xmlns:v="urn:schemas-microsoft-com:vml" Requires="v">
                <p:oleObj spid="_x0000_s181394" name="Equation" r:id="rId17" imgW="152268" imgH="203024" progId="Equation.3">
                  <p:embed/>
                </p:oleObj>
              </mc:Choice>
              <mc:Fallback>
                <p:oleObj name="Equation" r:id="rId17" imgW="152268" imgH="203024"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3263" y="2446338"/>
                        <a:ext cx="314325" cy="420687"/>
                      </a:xfrm>
                      <a:prstGeom prst="rect">
                        <a:avLst/>
                      </a:prstGeom>
                      <a:solidFill>
                        <a:srgbClr val="FF8C3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3" name="Text Box 8"/>
          <p:cNvSpPr txBox="1">
            <a:spLocks noChangeArrowheads="1"/>
          </p:cNvSpPr>
          <p:nvPr/>
        </p:nvSpPr>
        <p:spPr bwMode="auto">
          <a:xfrm>
            <a:off x="4556125" y="3692525"/>
            <a:ext cx="3762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3333FF"/>
                </a:solidFill>
                <a:latin typeface="Times New Roman" pitchFamily="18" charset="0"/>
                <a:ea typeface="ＭＳ Ｐゴシック" pitchFamily="34" charset="-128"/>
                <a:cs typeface="Times New Roman" pitchFamily="18" charset="0"/>
              </a:rPr>
              <a:t>…. laboratory magnetic field </a:t>
            </a:r>
          </a:p>
        </p:txBody>
      </p:sp>
      <p:sp>
        <p:nvSpPr>
          <p:cNvPr id="24594" name="Text Box 8"/>
          <p:cNvSpPr txBox="1">
            <a:spLocks noChangeArrowheads="1"/>
          </p:cNvSpPr>
          <p:nvPr/>
        </p:nvSpPr>
        <p:spPr bwMode="auto">
          <a:xfrm>
            <a:off x="4562475" y="4479925"/>
            <a:ext cx="375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8C38"/>
                </a:solidFill>
                <a:latin typeface="Times New Roman" pitchFamily="18" charset="0"/>
                <a:ea typeface="ＭＳ Ｐゴシック" pitchFamily="34" charset="-128"/>
                <a:cs typeface="Times New Roman" pitchFamily="18" charset="0"/>
              </a:rPr>
              <a:t>…electric field in A</a:t>
            </a:r>
            <a:r>
              <a:rPr lang="en-US" altLang="en-US" sz="2400" baseline="-25000">
                <a:solidFill>
                  <a:srgbClr val="FF8C38"/>
                </a:solidFill>
                <a:latin typeface="Times New Roman" pitchFamily="18" charset="0"/>
                <a:ea typeface="ＭＳ Ｐゴシック" pitchFamily="34" charset="-128"/>
                <a:cs typeface="Times New Roman" pitchFamily="18" charset="0"/>
              </a:rPr>
              <a:t>2</a:t>
            </a:r>
            <a:r>
              <a:rPr lang="en-US" altLang="en-US" sz="2400" baseline="-25000">
                <a:solidFill>
                  <a:srgbClr val="FF8C38"/>
                </a:solidFill>
                <a:latin typeface="Times New Roman" pitchFamily="18" charset="0"/>
                <a:ea typeface="ＭＳ Ｐゴシック" pitchFamily="34" charset="-128"/>
                <a:cs typeface="Times New Roman" pitchFamily="18" charset="0"/>
                <a:sym typeface="Symbol" pitchFamily="18" charset="2"/>
              </a:rPr>
              <a:t> </a:t>
            </a:r>
            <a:r>
              <a:rPr lang="en-US" altLang="en-US" sz="2400">
                <a:solidFill>
                  <a:srgbClr val="FF8C38"/>
                </a:solidFill>
                <a:latin typeface="Times New Roman" pitchFamily="18" charset="0"/>
                <a:ea typeface="ＭＳ Ｐゴシック" pitchFamily="34" charset="-128"/>
                <a:cs typeface="Times New Roman" pitchFamily="18" charset="0"/>
              </a:rPr>
              <a:t>system</a:t>
            </a:r>
          </a:p>
        </p:txBody>
      </p:sp>
      <p:pic>
        <p:nvPicPr>
          <p:cNvPr id="24595" name="Picture 3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68513" y="4222750"/>
            <a:ext cx="8778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13"/>
          <p:cNvSpPr>
            <a:spLocks noChangeArrowheads="1"/>
          </p:cNvSpPr>
          <p:nvPr/>
        </p:nvSpPr>
        <p:spPr bwMode="auto">
          <a:xfrm>
            <a:off x="3175" y="-20638"/>
            <a:ext cx="91408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24597" name="WordArt 98"/>
          <p:cNvSpPr>
            <a:spLocks noChangeArrowheads="1" noChangeShapeType="1" noTextEdit="1"/>
          </p:cNvSpPr>
          <p:nvPr/>
        </p:nvSpPr>
        <p:spPr bwMode="auto">
          <a:xfrm>
            <a:off x="533400" y="61118"/>
            <a:ext cx="8077200" cy="4572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Lamb shift measurement with external magnetic field</a:t>
            </a:r>
          </a:p>
        </p:txBody>
      </p:sp>
      <p:sp>
        <p:nvSpPr>
          <p:cNvPr id="32"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33"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55</a:t>
            </a:fld>
            <a:endParaRPr lang="ru-RU" dirty="0"/>
          </a:p>
        </p:txBody>
      </p:sp>
    </p:spTree>
    <p:extLst>
      <p:ext uri="{BB962C8B-B14F-4D97-AF65-F5344CB8AC3E}">
        <p14:creationId xmlns:p14="http://schemas.microsoft.com/office/powerpoint/2010/main" val="240503192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8"/>
          <p:cNvGraphicFramePr>
            <a:graphicFrameLocks noChangeAspect="1"/>
          </p:cNvGraphicFramePr>
          <p:nvPr/>
        </p:nvGraphicFramePr>
        <p:xfrm>
          <a:off x="368300" y="2182813"/>
          <a:ext cx="4805363" cy="1887537"/>
        </p:xfrm>
        <a:graphic>
          <a:graphicData uri="http://schemas.openxmlformats.org/presentationml/2006/ole">
            <mc:AlternateContent xmlns:mc="http://schemas.openxmlformats.org/markup-compatibility/2006">
              <mc:Choice xmlns:v="urn:schemas-microsoft-com:vml" Requires="v">
                <p:oleObj spid="_x0000_s177496" name="Equation" r:id="rId3" imgW="1854200" imgH="698500" progId="Equation.DSMT4">
                  <p:embed/>
                </p:oleObj>
              </mc:Choice>
              <mc:Fallback>
                <p:oleObj name="Equation" r:id="rId3" imgW="1854200" imgH="698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2182813"/>
                        <a:ext cx="4805363" cy="1887537"/>
                      </a:xfrm>
                      <a:prstGeom prst="rect">
                        <a:avLst/>
                      </a:prstGeom>
                      <a:solidFill>
                        <a:srgbClr val="E4E5E5"/>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2467" name="Group 9"/>
          <p:cNvGrpSpPr>
            <a:grpSpLocks/>
          </p:cNvGrpSpPr>
          <p:nvPr/>
        </p:nvGrpSpPr>
        <p:grpSpPr bwMode="auto">
          <a:xfrm>
            <a:off x="5334000" y="2514600"/>
            <a:ext cx="3527586" cy="1245738"/>
            <a:chOff x="2774" y="2115"/>
            <a:chExt cx="2696" cy="898"/>
          </a:xfrm>
        </p:grpSpPr>
        <p:sp>
          <p:nvSpPr>
            <p:cNvPr id="62475" name="Text Box 10"/>
            <p:cNvSpPr txBox="1">
              <a:spLocks noChangeArrowheads="1"/>
            </p:cNvSpPr>
            <p:nvPr/>
          </p:nvSpPr>
          <p:spPr bwMode="auto">
            <a:xfrm>
              <a:off x="2774" y="2375"/>
              <a:ext cx="77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rgbClr val="3333FF"/>
                  </a:solidFill>
                  <a:latin typeface="Times New Roman" pitchFamily="18" charset="0"/>
                </a:rPr>
                <a:t>where:</a:t>
              </a:r>
            </a:p>
          </p:txBody>
        </p:sp>
        <p:graphicFrame>
          <p:nvGraphicFramePr>
            <p:cNvPr id="62476" name="Object 11"/>
            <p:cNvGraphicFramePr>
              <a:graphicFrameLocks noChangeAspect="1"/>
            </p:cNvGraphicFramePr>
            <p:nvPr>
              <p:extLst>
                <p:ext uri="{D42A27DB-BD31-4B8C-83A1-F6EECF244321}">
                  <p14:modId xmlns:p14="http://schemas.microsoft.com/office/powerpoint/2010/main" val="729823002"/>
                </p:ext>
              </p:extLst>
            </p:nvPr>
          </p:nvGraphicFramePr>
          <p:xfrm>
            <a:off x="3538" y="2115"/>
            <a:ext cx="1932" cy="898"/>
          </p:xfrm>
          <a:graphic>
            <a:graphicData uri="http://schemas.openxmlformats.org/presentationml/2006/ole">
              <mc:AlternateContent xmlns:mc="http://schemas.openxmlformats.org/markup-compatibility/2006">
                <mc:Choice xmlns:v="urn:schemas-microsoft-com:vml" Requires="v">
                  <p:oleObj spid="_x0000_s177497" name="Equation" r:id="rId5" imgW="1257120" imgH="583920" progId="Equation.DSMT4">
                    <p:embed/>
                  </p:oleObj>
                </mc:Choice>
                <mc:Fallback>
                  <p:oleObj name="Equation" r:id="rId5" imgW="1257120" imgH="583920" progId="Equation.DSMT4">
                    <p:embed/>
                    <p:pic>
                      <p:nvPicPr>
                        <p:cNvPr id="0" name=""/>
                        <p:cNvPicPr>
                          <a:picLocks noChangeAspect="1" noChangeArrowheads="1"/>
                        </p:cNvPicPr>
                        <p:nvPr/>
                      </p:nvPicPr>
                      <p:blipFill>
                        <a:blip r:embed="rId6"/>
                        <a:srcRect/>
                        <a:stretch>
                          <a:fillRect/>
                        </a:stretch>
                      </p:blipFill>
                      <p:spPr bwMode="auto">
                        <a:xfrm>
                          <a:off x="3538" y="2115"/>
                          <a:ext cx="1932" cy="898"/>
                        </a:xfrm>
                        <a:prstGeom prst="rect">
                          <a:avLst/>
                        </a:prstGeom>
                        <a:solidFill>
                          <a:srgbClr val="DADAD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2468" name="Text Box 12"/>
          <p:cNvSpPr txBox="1">
            <a:spLocks noChangeArrowheads="1"/>
          </p:cNvSpPr>
          <p:nvPr/>
        </p:nvSpPr>
        <p:spPr bwMode="auto">
          <a:xfrm>
            <a:off x="168275" y="4957763"/>
            <a:ext cx="1952625" cy="495300"/>
          </a:xfrm>
          <a:prstGeom prst="rect">
            <a:avLst/>
          </a:prstGeom>
          <a:solidFill>
            <a:srgbClr val="FFFFCC"/>
          </a:solidFill>
          <a:ln w="38100" cmpd="dbl" algn="ctr">
            <a:solidFill>
              <a:srgbClr val="00CC99"/>
            </a:solidFill>
            <a:miter lim="800000"/>
            <a:headEnd/>
            <a:tailEnd/>
          </a:ln>
        </p:spPr>
        <p:txBody>
          <a:bodyPr>
            <a:spAutoFit/>
          </a:bodyPr>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o-RO" altLang="en-US" sz="2400">
                <a:latin typeface="Times New Roman" pitchFamily="18" charset="0"/>
              </a:rPr>
              <a:t>B</a:t>
            </a:r>
            <a:r>
              <a:rPr lang="ro-RO" altLang="en-US" sz="2400" baseline="-25000">
                <a:latin typeface="Times New Roman" pitchFamily="18" charset="0"/>
              </a:rPr>
              <a:t>Lab</a:t>
            </a:r>
            <a:r>
              <a:rPr lang="ro-RO" altLang="en-US" sz="2400">
                <a:latin typeface="Times New Roman" pitchFamily="18" charset="0"/>
              </a:rPr>
              <a:t> = 2 Tesla</a:t>
            </a:r>
          </a:p>
        </p:txBody>
      </p:sp>
      <p:graphicFrame>
        <p:nvGraphicFramePr>
          <p:cNvPr id="62469" name="Object 13"/>
          <p:cNvGraphicFramePr>
            <a:graphicFrameLocks noChangeAspect="1"/>
          </p:cNvGraphicFramePr>
          <p:nvPr/>
        </p:nvGraphicFramePr>
        <p:xfrm>
          <a:off x="2676525" y="4425950"/>
          <a:ext cx="5741988" cy="1470025"/>
        </p:xfrm>
        <a:graphic>
          <a:graphicData uri="http://schemas.openxmlformats.org/presentationml/2006/ole">
            <mc:AlternateContent xmlns:mc="http://schemas.openxmlformats.org/markup-compatibility/2006">
              <mc:Choice xmlns:v="urn:schemas-microsoft-com:vml" Requires="v">
                <p:oleObj spid="_x0000_s177498" name="Equation" r:id="rId7" imgW="2679700" imgH="762000" progId="Equation.DSMT4">
                  <p:embed/>
                </p:oleObj>
              </mc:Choice>
              <mc:Fallback>
                <p:oleObj name="Equation" r:id="rId7" imgW="2679700" imgH="762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6525" y="4425950"/>
                        <a:ext cx="5741988"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70" name="AutoShape 14"/>
          <p:cNvSpPr>
            <a:spLocks/>
          </p:cNvSpPr>
          <p:nvPr/>
        </p:nvSpPr>
        <p:spPr bwMode="auto">
          <a:xfrm>
            <a:off x="2406650" y="4675188"/>
            <a:ext cx="257175" cy="1082675"/>
          </a:xfrm>
          <a:prstGeom prst="leftBrace">
            <a:avLst>
              <a:gd name="adj1" fmla="val 35082"/>
              <a:gd name="adj2" fmla="val 50000"/>
            </a:avLst>
          </a:prstGeom>
          <a:noFill/>
          <a:ln w="22225">
            <a:solidFill>
              <a:srgbClr val="00CC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912813" eaLnBrk="0" hangingPunct="0">
              <a:spcBef>
                <a:spcPct val="20000"/>
              </a:spcBef>
              <a:buFont typeface="Arial" charset="0"/>
              <a:buChar char="•"/>
              <a:defRPr sz="3200">
                <a:solidFill>
                  <a:schemeClr val="tx1"/>
                </a:solidFill>
                <a:latin typeface="Calibri" pitchFamily="34" charset="0"/>
              </a:defRPr>
            </a:lvl1pPr>
            <a:lvl2pPr marL="742950" indent="-285750" defTabSz="912813" eaLnBrk="0" hangingPunct="0">
              <a:spcBef>
                <a:spcPct val="20000"/>
              </a:spcBef>
              <a:buFont typeface="Arial" charset="0"/>
              <a:buChar char="–"/>
              <a:defRPr sz="2800">
                <a:solidFill>
                  <a:schemeClr val="tx1"/>
                </a:solidFill>
                <a:latin typeface="Calibri" pitchFamily="34" charset="0"/>
              </a:defRPr>
            </a:lvl2pPr>
            <a:lvl3pPr marL="1143000" indent="-228600" defTabSz="912813" eaLnBrk="0" hangingPunct="0">
              <a:spcBef>
                <a:spcPct val="20000"/>
              </a:spcBef>
              <a:buFont typeface="Arial" charset="0"/>
              <a:buChar char="•"/>
              <a:defRPr sz="2400">
                <a:solidFill>
                  <a:schemeClr val="tx1"/>
                </a:solidFill>
                <a:latin typeface="Calibri" pitchFamily="34" charset="0"/>
              </a:defRPr>
            </a:lvl3pPr>
            <a:lvl4pPr marL="1600200" indent="-228600" defTabSz="912813" eaLnBrk="0" hangingPunct="0">
              <a:spcBef>
                <a:spcPct val="20000"/>
              </a:spcBef>
              <a:buFont typeface="Arial" charset="0"/>
              <a:buChar char="–"/>
              <a:defRPr sz="2000">
                <a:solidFill>
                  <a:schemeClr val="tx1"/>
                </a:solidFill>
                <a:latin typeface="Calibri" pitchFamily="34" charset="0"/>
              </a:defRPr>
            </a:lvl4pPr>
            <a:lvl5pPr marL="2057400" indent="-228600" defTabSz="912813" eaLnBrk="0" hangingPunct="0">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000">
              <a:solidFill>
                <a:srgbClr val="CC3300"/>
              </a:solidFill>
              <a:latin typeface="Arial" charset="0"/>
            </a:endParaRPr>
          </a:p>
        </p:txBody>
      </p:sp>
      <p:graphicFrame>
        <p:nvGraphicFramePr>
          <p:cNvPr id="62471" name="Object 5"/>
          <p:cNvGraphicFramePr>
            <a:graphicFrameLocks noChangeAspect="1"/>
          </p:cNvGraphicFramePr>
          <p:nvPr/>
        </p:nvGraphicFramePr>
        <p:xfrm>
          <a:off x="990600" y="838200"/>
          <a:ext cx="3090863" cy="1065213"/>
        </p:xfrm>
        <a:graphic>
          <a:graphicData uri="http://schemas.openxmlformats.org/presentationml/2006/ole">
            <mc:AlternateContent xmlns:mc="http://schemas.openxmlformats.org/markup-compatibility/2006">
              <mc:Choice xmlns:v="urn:schemas-microsoft-com:vml" Requires="v">
                <p:oleObj spid="_x0000_s177499" name="Equation" r:id="rId9" imgW="1104900" imgH="381000" progId="Equation.DSMT4">
                  <p:embed/>
                </p:oleObj>
              </mc:Choice>
              <mc:Fallback>
                <p:oleObj name="Equation" r:id="rId9" imgW="1104900" imgH="381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838200"/>
                        <a:ext cx="3090863"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72" name="Object 14"/>
          <p:cNvGraphicFramePr>
            <a:graphicFrameLocks noChangeAspect="1"/>
          </p:cNvGraphicFramePr>
          <p:nvPr/>
        </p:nvGraphicFramePr>
        <p:xfrm>
          <a:off x="5378450" y="889000"/>
          <a:ext cx="3017838" cy="1041400"/>
        </p:xfrm>
        <a:graphic>
          <a:graphicData uri="http://schemas.openxmlformats.org/presentationml/2006/ole">
            <mc:AlternateContent xmlns:mc="http://schemas.openxmlformats.org/markup-compatibility/2006">
              <mc:Choice xmlns:v="urn:schemas-microsoft-com:vml" Requires="v">
                <p:oleObj spid="_x0000_s177500" name="Equation" r:id="rId11" imgW="1104900" imgH="381000" progId="Equation.DSMT4">
                  <p:embed/>
                </p:oleObj>
              </mc:Choice>
              <mc:Fallback>
                <p:oleObj name="Equation" r:id="rId11" imgW="1104900" imgH="3810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78450" y="889000"/>
                        <a:ext cx="3017838"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13"/>
          <p:cNvSpPr>
            <a:spLocks noChangeArrowheads="1"/>
          </p:cNvSpPr>
          <p:nvPr/>
        </p:nvSpPr>
        <p:spPr bwMode="auto">
          <a:xfrm>
            <a:off x="3175" y="-20638"/>
            <a:ext cx="91408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2" name="WordArt 98"/>
          <p:cNvSpPr>
            <a:spLocks noChangeArrowheads="1" noChangeShapeType="1" noTextEdit="1"/>
          </p:cNvSpPr>
          <p:nvPr/>
        </p:nvSpPr>
        <p:spPr bwMode="auto">
          <a:xfrm>
            <a:off x="381000" y="61118"/>
            <a:ext cx="8305800" cy="457200"/>
          </a:xfrm>
          <a:prstGeom prst="rect">
            <a:avLst/>
          </a:prstGeom>
        </p:spPr>
        <p:txBody>
          <a:bodyPr wrap="none" fromWordArt="1">
            <a:prstTxWarp prst="textPlain">
              <a:avLst>
                <a:gd name="adj" fmla="val 50000"/>
              </a:avLst>
            </a:prstTxWarp>
          </a:bodyPr>
          <a:lstStyle/>
          <a:p>
            <a:pPr algn="ctr">
              <a:defRPr/>
            </a:pP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Dependence of A</a:t>
            </a:r>
            <a:r>
              <a:rPr lang="en-US"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2</a:t>
            </a:r>
            <a:r>
              <a:rPr lang="el-GR"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lifetime </a:t>
            </a:r>
            <a:r>
              <a:rPr lang="el-GR"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τ</a:t>
            </a:r>
            <a:r>
              <a:rPr lang="en-US" sz="3600" i="1" kern="10" baseline="-25000" dirty="0" err="1">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eff</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for 2p-states of the electric field E strength</a:t>
            </a:r>
          </a:p>
        </p:txBody>
      </p:sp>
      <p:sp>
        <p:nvSpPr>
          <p:cNvPr id="13"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4"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56</a:t>
            </a:fld>
            <a:endParaRPr lang="ru-RU" dirty="0"/>
          </a:p>
        </p:txBody>
      </p:sp>
    </p:spTree>
    <p:extLst>
      <p:ext uri="{BB962C8B-B14F-4D97-AF65-F5344CB8AC3E}">
        <p14:creationId xmlns:p14="http://schemas.microsoft.com/office/powerpoint/2010/main" val="233807264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893763"/>
            <a:ext cx="6742113"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bwMode="auto">
          <a:xfrm flipH="1">
            <a:off x="5838825" y="1035050"/>
            <a:ext cx="774700" cy="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992" name="TextBox 11"/>
          <p:cNvSpPr txBox="1">
            <a:spLocks noChangeArrowheads="1"/>
          </p:cNvSpPr>
          <p:nvPr/>
        </p:nvSpPr>
        <p:spPr bwMode="auto">
          <a:xfrm>
            <a:off x="6684963" y="542925"/>
            <a:ext cx="23225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000" b="0" i="1"/>
              <a:t>Pt  </a:t>
            </a:r>
            <a:r>
              <a:rPr lang="en-US" altLang="en-US" sz="2000" b="0"/>
              <a:t>foil edge position</a:t>
            </a:r>
          </a:p>
          <a:p>
            <a:pPr eaLnBrk="1" hangingPunct="1">
              <a:spcBef>
                <a:spcPct val="0"/>
              </a:spcBef>
              <a:buFontTx/>
              <a:buNone/>
            </a:pPr>
            <a:r>
              <a:rPr lang="en-US" altLang="en-US" sz="2000" b="0"/>
              <a:t>7.5 mm from the beam axis </a:t>
            </a:r>
          </a:p>
        </p:txBody>
      </p:sp>
      <p:cxnSp>
        <p:nvCxnSpPr>
          <p:cNvPr id="15" name="Straight Arrow Connector 14"/>
          <p:cNvCxnSpPr/>
          <p:nvPr/>
        </p:nvCxnSpPr>
        <p:spPr bwMode="auto">
          <a:xfrm flipH="1">
            <a:off x="5910263" y="2090738"/>
            <a:ext cx="774700" cy="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994" name="TextBox 15"/>
          <p:cNvSpPr txBox="1">
            <a:spLocks noChangeArrowheads="1"/>
          </p:cNvSpPr>
          <p:nvPr/>
        </p:nvSpPr>
        <p:spPr bwMode="auto">
          <a:xfrm>
            <a:off x="6662738" y="1879600"/>
            <a:ext cx="2463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000" b="0"/>
              <a:t>Proton beam position when the IH slabs single counts increase on factor 2 due to the halo beam interaction with the </a:t>
            </a:r>
            <a:r>
              <a:rPr lang="en-US" altLang="en-US" sz="2000" b="0" i="1"/>
              <a:t>Pt</a:t>
            </a:r>
            <a:r>
              <a:rPr lang="en-US" altLang="en-US" sz="2000" b="0"/>
              <a:t>  foil</a:t>
            </a:r>
          </a:p>
          <a:p>
            <a:pPr algn="ctr" eaLnBrk="1" hangingPunct="1">
              <a:spcBef>
                <a:spcPct val="0"/>
              </a:spcBef>
              <a:buFontTx/>
              <a:buNone/>
            </a:pPr>
            <a:r>
              <a:rPr lang="en-US" altLang="en-US" sz="2000" b="0"/>
              <a:t>(no </a:t>
            </a:r>
            <a:r>
              <a:rPr lang="en-US" altLang="en-US" sz="2000" b="0" i="1"/>
              <a:t>Be</a:t>
            </a:r>
            <a:r>
              <a:rPr lang="en-US" altLang="en-US" sz="2000" b="0"/>
              <a:t> target). </a:t>
            </a:r>
          </a:p>
        </p:txBody>
      </p:sp>
      <p:sp>
        <p:nvSpPr>
          <p:cNvPr id="41995" name="TextBox 7"/>
          <p:cNvSpPr txBox="1">
            <a:spLocks noChangeArrowheads="1"/>
          </p:cNvSpPr>
          <p:nvPr/>
        </p:nvSpPr>
        <p:spPr bwMode="auto">
          <a:xfrm>
            <a:off x="5980113" y="2584450"/>
            <a:ext cx="48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b="0"/>
              <a:t>Y</a:t>
            </a:r>
          </a:p>
        </p:txBody>
      </p:sp>
      <p:cxnSp>
        <p:nvCxnSpPr>
          <p:cNvPr id="19" name="Straight Connector 18"/>
          <p:cNvCxnSpPr/>
          <p:nvPr/>
        </p:nvCxnSpPr>
        <p:spPr bwMode="auto">
          <a:xfrm>
            <a:off x="769938" y="1035050"/>
            <a:ext cx="5773737"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p:cNvCxnSpPr/>
          <p:nvPr/>
        </p:nvCxnSpPr>
        <p:spPr bwMode="auto">
          <a:xfrm flipH="1">
            <a:off x="5416550" y="2936875"/>
            <a:ext cx="633413" cy="561975"/>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Rectangle 13"/>
          <p:cNvSpPr>
            <a:spLocks noChangeArrowheads="1"/>
          </p:cNvSpPr>
          <p:nvPr/>
        </p:nvSpPr>
        <p:spPr bwMode="auto">
          <a:xfrm>
            <a:off x="-9525" y="0"/>
            <a:ext cx="91535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6" name="WordArt 98"/>
          <p:cNvSpPr>
            <a:spLocks noChangeArrowheads="1" noChangeShapeType="1" noTextEdit="1"/>
          </p:cNvSpPr>
          <p:nvPr/>
        </p:nvSpPr>
        <p:spPr bwMode="auto">
          <a:xfrm>
            <a:off x="1902318" y="81756"/>
            <a:ext cx="5257800" cy="457200"/>
          </a:xfrm>
          <a:prstGeom prst="rect">
            <a:avLst/>
          </a:prstGeom>
        </p:spPr>
        <p:txBody>
          <a:bodyPr wrap="none" fromWordArt="1">
            <a:prstTxWarp prst="textPlain">
              <a:avLst>
                <a:gd name="adj" fmla="val 50000"/>
              </a:avLst>
            </a:prstTxWarp>
          </a:bodyPr>
          <a:lstStyle/>
          <a:p>
            <a:pPr algn="ctr">
              <a:defRPr/>
            </a:pP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y</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-beam position (run 2012)</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
        <p:nvSpPr>
          <p:cNvPr id="12"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3"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57</a:t>
            </a:fld>
            <a:endParaRPr lang="ru-RU" dirty="0"/>
          </a:p>
        </p:txBody>
      </p:sp>
    </p:spTree>
    <p:extLst>
      <p:ext uri="{BB962C8B-B14F-4D97-AF65-F5344CB8AC3E}">
        <p14:creationId xmlns:p14="http://schemas.microsoft.com/office/powerpoint/2010/main" val="59762761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78" name="Group 190"/>
          <p:cNvGraphicFramePr>
            <a:graphicFrameLocks noGrp="1"/>
          </p:cNvGraphicFramePr>
          <p:nvPr>
            <p:extLst>
              <p:ext uri="{D42A27DB-BD31-4B8C-83A1-F6EECF244321}">
                <p14:modId xmlns:p14="http://schemas.microsoft.com/office/powerpoint/2010/main" val="4136434404"/>
              </p:ext>
            </p:extLst>
          </p:nvPr>
        </p:nvGraphicFramePr>
        <p:xfrm>
          <a:off x="457200" y="838200"/>
          <a:ext cx="8077200" cy="2588016"/>
        </p:xfrm>
        <a:graphic>
          <a:graphicData uri="http://schemas.openxmlformats.org/drawingml/2006/table">
            <a:tbl>
              <a:tblPr/>
              <a:tblGrid>
                <a:gridCol w="4038600"/>
                <a:gridCol w="4038600"/>
              </a:tblGrid>
              <a:tr h="575144">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Primary proton beam</a:t>
                      </a:r>
                    </a:p>
                  </a:txBody>
                  <a:tcPr anchor="ctr" horzOverflow="overflow">
                    <a:lnL w="12700" cap="flat" cmpd="sng" algn="ctr">
                      <a:solidFill>
                        <a:srgbClr val="4A1E72"/>
                      </a:solidFill>
                      <a:prstDash val="solid"/>
                      <a:round/>
                      <a:headEnd type="none" w="med" len="med"/>
                      <a:tailEnd type="none" w="med" len="med"/>
                    </a:lnL>
                    <a:lnR w="12700" cap="flat" cmpd="sng" algn="ctr">
                      <a:solidFill>
                        <a:srgbClr val="4A1E72"/>
                      </a:solidFill>
                      <a:prstDash val="solid"/>
                      <a:round/>
                      <a:headEnd type="none" w="med" len="med"/>
                      <a:tailEnd type="none" w="med" len="med"/>
                    </a:lnR>
                    <a:lnT w="12700" cap="flat" cmpd="sng" algn="ctr">
                      <a:solidFill>
                        <a:srgbClr val="4A1E72"/>
                      </a:solidFill>
                      <a:prstDash val="solid"/>
                      <a:round/>
                      <a:headEnd type="none" w="med" len="med"/>
                      <a:tailEnd type="none" w="med" len="med"/>
                    </a:lnT>
                    <a:lnB w="12700" cap="flat" cmpd="sng" algn="ctr">
                      <a:solidFill>
                        <a:srgbClr val="4A1E72"/>
                      </a:solidFill>
                      <a:prstDash val="solid"/>
                      <a:round/>
                      <a:headEnd type="none" w="med" len="med"/>
                      <a:tailEnd type="none" w="med" len="med"/>
                    </a:lnB>
                    <a:lnTlToBr>
                      <a:noFill/>
                    </a:lnTlToBr>
                    <a:lnBlToTr>
                      <a:noFill/>
                    </a:lnBlToTr>
                    <a:solidFill>
                      <a:srgbClr val="B587DF"/>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24 </a:t>
                      </a:r>
                      <a:r>
                        <a:rPr kumimoji="0" lang="en-US" altLang="en-US" sz="2300" b="1"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GeV</a:t>
                      </a: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a:t>
                      </a:r>
                    </a:p>
                  </a:txBody>
                  <a:tcPr anchor="ctr" horzOverflow="overflow">
                    <a:lnL w="12700" cap="flat" cmpd="sng" algn="ctr">
                      <a:solidFill>
                        <a:srgbClr val="4A1E72"/>
                      </a:solidFill>
                      <a:prstDash val="solid"/>
                      <a:round/>
                      <a:headEnd type="none" w="med" len="med"/>
                      <a:tailEnd type="none" w="med" len="med"/>
                    </a:lnL>
                    <a:lnR w="12700" cap="flat" cmpd="sng" algn="ctr">
                      <a:solidFill>
                        <a:srgbClr val="4A1E72"/>
                      </a:solidFill>
                      <a:prstDash val="solid"/>
                      <a:round/>
                      <a:headEnd type="none" w="med" len="med"/>
                      <a:tailEnd type="none" w="med" len="med"/>
                    </a:lnR>
                    <a:lnT w="12700" cap="flat" cmpd="sng" algn="ctr">
                      <a:solidFill>
                        <a:srgbClr val="4A1E72"/>
                      </a:solidFill>
                      <a:prstDash val="solid"/>
                      <a:round/>
                      <a:headEnd type="none" w="med" len="med"/>
                      <a:tailEnd type="none" w="med" len="med"/>
                    </a:lnT>
                    <a:lnB w="12700" cap="flat" cmpd="sng" algn="ctr">
                      <a:solidFill>
                        <a:srgbClr val="4A1E72"/>
                      </a:solidFill>
                      <a:prstDash val="solid"/>
                      <a:round/>
                      <a:headEnd type="none" w="med" len="med"/>
                      <a:tailEnd type="none" w="med" len="med"/>
                    </a:lnB>
                    <a:lnTlToBr>
                      <a:noFill/>
                    </a:lnTlToBr>
                    <a:lnBlToTr>
                      <a:noFill/>
                    </a:lnBlToTr>
                    <a:solidFill>
                      <a:srgbClr val="EAAED6"/>
                    </a:solidFill>
                  </a:tcPr>
                </a:tc>
              </a:tr>
              <a:tr h="575144">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Beam intensity</a:t>
                      </a:r>
                    </a:p>
                  </a:txBody>
                  <a:tcPr anchor="ctr" horzOverflow="overflow">
                    <a:lnL w="12700" cap="flat" cmpd="sng" algn="ctr">
                      <a:solidFill>
                        <a:srgbClr val="4A1E72"/>
                      </a:solidFill>
                      <a:prstDash val="solid"/>
                      <a:round/>
                      <a:headEnd type="none" w="med" len="med"/>
                      <a:tailEnd type="none" w="med" len="med"/>
                    </a:lnL>
                    <a:lnR w="12700" cap="flat" cmpd="sng" algn="ctr">
                      <a:solidFill>
                        <a:srgbClr val="4A1E72"/>
                      </a:solidFill>
                      <a:prstDash val="solid"/>
                      <a:round/>
                      <a:headEnd type="none" w="med" len="med"/>
                      <a:tailEnd type="none" w="med" len="med"/>
                    </a:lnR>
                    <a:lnT w="12700" cap="flat" cmpd="sng" algn="ctr">
                      <a:solidFill>
                        <a:srgbClr val="4A1E72"/>
                      </a:solidFill>
                      <a:prstDash val="solid"/>
                      <a:round/>
                      <a:headEnd type="none" w="med" len="med"/>
                      <a:tailEnd type="none" w="med" len="med"/>
                    </a:lnT>
                    <a:lnB w="12700" cap="flat" cmpd="sng" algn="ctr">
                      <a:solidFill>
                        <a:srgbClr val="4A1E72"/>
                      </a:solidFill>
                      <a:prstDash val="solid"/>
                      <a:round/>
                      <a:headEnd type="none" w="med" len="med"/>
                      <a:tailEnd type="none" w="med" len="med"/>
                    </a:lnB>
                    <a:lnTlToBr>
                      <a:noFill/>
                    </a:lnTlToBr>
                    <a:lnBlToTr>
                      <a:noFill/>
                    </a:lnBlToTr>
                    <a:solidFill>
                      <a:srgbClr val="B587DF"/>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(3.0 ÷3.3)·10</a:t>
                      </a:r>
                      <a:r>
                        <a:rPr kumimoji="0" lang="en-US" altLang="en-US" sz="2300" b="1" i="0" u="none" strike="noStrike" cap="none" normalizeH="0" baseline="30000" dirty="0" smtClean="0">
                          <a:ln>
                            <a:noFill/>
                          </a:ln>
                          <a:solidFill>
                            <a:schemeClr val="tx1"/>
                          </a:solidFill>
                          <a:effectLst/>
                          <a:latin typeface="Times New Roman" pitchFamily="18" charset="0"/>
                          <a:ea typeface="ＭＳ Ｐゴシック" pitchFamily="34" charset="-128"/>
                          <a:cs typeface="Times New Roman" pitchFamily="18" charset="0"/>
                        </a:rPr>
                        <a:t>11</a:t>
                      </a: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proton/spill</a:t>
                      </a:r>
                    </a:p>
                  </a:txBody>
                  <a:tcPr anchor="ctr" horzOverflow="overflow">
                    <a:lnL w="12700" cap="flat" cmpd="sng" algn="ctr">
                      <a:solidFill>
                        <a:srgbClr val="4A1E72"/>
                      </a:solidFill>
                      <a:prstDash val="solid"/>
                      <a:round/>
                      <a:headEnd type="none" w="med" len="med"/>
                      <a:tailEnd type="none" w="med" len="med"/>
                    </a:lnL>
                    <a:lnR w="12700" cap="flat" cmpd="sng" algn="ctr">
                      <a:solidFill>
                        <a:srgbClr val="4A1E72"/>
                      </a:solidFill>
                      <a:prstDash val="solid"/>
                      <a:round/>
                      <a:headEnd type="none" w="med" len="med"/>
                      <a:tailEnd type="none" w="med" len="med"/>
                    </a:lnR>
                    <a:lnT w="12700" cap="flat" cmpd="sng" algn="ctr">
                      <a:solidFill>
                        <a:srgbClr val="4A1E72"/>
                      </a:solidFill>
                      <a:prstDash val="solid"/>
                      <a:round/>
                      <a:headEnd type="none" w="med" len="med"/>
                      <a:tailEnd type="none" w="med" len="med"/>
                    </a:lnT>
                    <a:lnB w="12700" cap="flat" cmpd="sng" algn="ctr">
                      <a:solidFill>
                        <a:srgbClr val="4A1E72"/>
                      </a:solidFill>
                      <a:prstDash val="solid"/>
                      <a:round/>
                      <a:headEnd type="none" w="med" len="med"/>
                      <a:tailEnd type="none" w="med" len="med"/>
                    </a:lnB>
                    <a:lnTlToBr>
                      <a:noFill/>
                    </a:lnTlToBr>
                    <a:lnBlToTr>
                      <a:noFill/>
                    </a:lnBlToTr>
                    <a:solidFill>
                      <a:srgbClr val="EAAED6"/>
                    </a:solidFill>
                  </a:tcPr>
                </a:tc>
              </a:tr>
              <a:tr h="575144">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Spill duration</a:t>
                      </a:r>
                    </a:p>
                  </a:txBody>
                  <a:tcPr anchor="ctr" horzOverflow="overflow">
                    <a:lnL w="12700" cap="flat" cmpd="sng" algn="ctr">
                      <a:solidFill>
                        <a:srgbClr val="4A1E72"/>
                      </a:solidFill>
                      <a:prstDash val="solid"/>
                      <a:round/>
                      <a:headEnd type="none" w="med" len="med"/>
                      <a:tailEnd type="none" w="med" len="med"/>
                    </a:lnL>
                    <a:lnR w="12700" cap="flat" cmpd="sng" algn="ctr">
                      <a:solidFill>
                        <a:srgbClr val="4A1E72"/>
                      </a:solidFill>
                      <a:prstDash val="solid"/>
                      <a:round/>
                      <a:headEnd type="none" w="med" len="med"/>
                      <a:tailEnd type="none" w="med" len="med"/>
                    </a:lnR>
                    <a:lnT w="12700" cap="flat" cmpd="sng" algn="ctr">
                      <a:solidFill>
                        <a:srgbClr val="4A1E72"/>
                      </a:solidFill>
                      <a:prstDash val="solid"/>
                      <a:round/>
                      <a:headEnd type="none" w="med" len="med"/>
                      <a:tailEnd type="none" w="med" len="med"/>
                    </a:lnT>
                    <a:lnB w="12700" cap="flat" cmpd="sng" algn="ctr">
                      <a:solidFill>
                        <a:srgbClr val="4A1E72"/>
                      </a:solidFill>
                      <a:prstDash val="solid"/>
                      <a:round/>
                      <a:headEnd type="none" w="med" len="med"/>
                      <a:tailEnd type="none" w="med" len="med"/>
                    </a:lnB>
                    <a:lnTlToBr>
                      <a:noFill/>
                    </a:lnTlToBr>
                    <a:lnBlToTr>
                      <a:noFill/>
                    </a:lnBlToTr>
                    <a:solidFill>
                      <a:srgbClr val="B587DF"/>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450 </a:t>
                      </a:r>
                      <a:r>
                        <a:rPr kumimoji="0" lang="en-US" altLang="en-US" sz="2300" b="1"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ms</a:t>
                      </a:r>
                      <a:endPar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12700" cap="flat" cmpd="sng" algn="ctr">
                      <a:solidFill>
                        <a:srgbClr val="4A1E72"/>
                      </a:solidFill>
                      <a:prstDash val="solid"/>
                      <a:round/>
                      <a:headEnd type="none" w="med" len="med"/>
                      <a:tailEnd type="none" w="med" len="med"/>
                    </a:lnL>
                    <a:lnR w="12700" cap="flat" cmpd="sng" algn="ctr">
                      <a:solidFill>
                        <a:srgbClr val="4A1E72"/>
                      </a:solidFill>
                      <a:prstDash val="solid"/>
                      <a:round/>
                      <a:headEnd type="none" w="med" len="med"/>
                      <a:tailEnd type="none" w="med" len="med"/>
                    </a:lnR>
                    <a:lnT w="12700" cap="flat" cmpd="sng" algn="ctr">
                      <a:solidFill>
                        <a:srgbClr val="4A1E72"/>
                      </a:solidFill>
                      <a:prstDash val="solid"/>
                      <a:round/>
                      <a:headEnd type="none" w="med" len="med"/>
                      <a:tailEnd type="none" w="med" len="med"/>
                    </a:lnT>
                    <a:lnB w="12700" cap="flat" cmpd="sng" algn="ctr">
                      <a:solidFill>
                        <a:srgbClr val="4A1E72"/>
                      </a:solidFill>
                      <a:prstDash val="solid"/>
                      <a:round/>
                      <a:headEnd type="none" w="med" len="med"/>
                      <a:tailEnd type="none" w="med" len="med"/>
                    </a:lnB>
                    <a:lnTlToBr>
                      <a:noFill/>
                    </a:lnTlToBr>
                    <a:lnBlToTr>
                      <a:noFill/>
                    </a:lnBlToTr>
                    <a:solidFill>
                      <a:srgbClr val="EAAED6"/>
                    </a:solidFill>
                  </a:tcPr>
                </a:tc>
              </a:tr>
              <a:tr h="789168">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Secondary particles intensity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(single count of one IH plane)</a:t>
                      </a:r>
                    </a:p>
                  </a:txBody>
                  <a:tcPr anchor="ctr" horzOverflow="overflow">
                    <a:lnL w="12700" cap="flat" cmpd="sng" algn="ctr">
                      <a:solidFill>
                        <a:srgbClr val="4A1E72"/>
                      </a:solidFill>
                      <a:prstDash val="solid"/>
                      <a:round/>
                      <a:headEnd type="none" w="med" len="med"/>
                      <a:tailEnd type="none" w="med" len="med"/>
                    </a:lnL>
                    <a:lnR w="12700" cap="flat" cmpd="sng" algn="ctr">
                      <a:solidFill>
                        <a:srgbClr val="4A1E72"/>
                      </a:solidFill>
                      <a:prstDash val="solid"/>
                      <a:round/>
                      <a:headEnd type="none" w="med" len="med"/>
                      <a:tailEnd type="none" w="med" len="med"/>
                    </a:lnR>
                    <a:lnT w="12700" cap="flat" cmpd="sng" algn="ctr">
                      <a:solidFill>
                        <a:srgbClr val="4A1E72"/>
                      </a:solidFill>
                      <a:prstDash val="solid"/>
                      <a:round/>
                      <a:headEnd type="none" w="med" len="med"/>
                      <a:tailEnd type="none" w="med" len="med"/>
                    </a:lnT>
                    <a:lnB w="12700" cap="flat" cmpd="sng" algn="ctr">
                      <a:solidFill>
                        <a:srgbClr val="4A1E72"/>
                      </a:solidFill>
                      <a:prstDash val="solid"/>
                      <a:round/>
                      <a:headEnd type="none" w="med" len="med"/>
                      <a:tailEnd type="none" w="med" len="med"/>
                    </a:lnB>
                    <a:lnTlToBr>
                      <a:noFill/>
                    </a:lnTlToBr>
                    <a:lnBlToTr>
                      <a:noFill/>
                    </a:lnBlToTr>
                    <a:solidFill>
                      <a:srgbClr val="B587DF"/>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≈7·10</a:t>
                      </a:r>
                      <a:r>
                        <a:rPr kumimoji="0" lang="en-US" altLang="en-US" sz="2300" b="1" i="0" u="none" strike="noStrike" cap="none" normalizeH="0" baseline="30000" dirty="0" smtClean="0">
                          <a:ln>
                            <a:noFill/>
                          </a:ln>
                          <a:solidFill>
                            <a:schemeClr val="tx1"/>
                          </a:solidFill>
                          <a:effectLst/>
                          <a:latin typeface="Times New Roman" pitchFamily="18" charset="0"/>
                          <a:ea typeface="ＭＳ Ｐゴシック" pitchFamily="34" charset="-128"/>
                          <a:cs typeface="Times New Roman" pitchFamily="18" charset="0"/>
                        </a:rPr>
                        <a:t>6</a:t>
                      </a: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particle/spill</a:t>
                      </a:r>
                    </a:p>
                  </a:txBody>
                  <a:tcPr anchor="ctr" horzOverflow="overflow">
                    <a:lnL w="12700" cap="flat" cmpd="sng" algn="ctr">
                      <a:solidFill>
                        <a:srgbClr val="4A1E72"/>
                      </a:solidFill>
                      <a:prstDash val="solid"/>
                      <a:round/>
                      <a:headEnd type="none" w="med" len="med"/>
                      <a:tailEnd type="none" w="med" len="med"/>
                    </a:lnL>
                    <a:lnR w="12700" cap="flat" cmpd="sng" algn="ctr">
                      <a:solidFill>
                        <a:srgbClr val="4A1E72"/>
                      </a:solidFill>
                      <a:prstDash val="solid"/>
                      <a:round/>
                      <a:headEnd type="none" w="med" len="med"/>
                      <a:tailEnd type="none" w="med" len="med"/>
                    </a:lnR>
                    <a:lnT w="12700" cap="flat" cmpd="sng" algn="ctr">
                      <a:solidFill>
                        <a:srgbClr val="4A1E72"/>
                      </a:solidFill>
                      <a:prstDash val="solid"/>
                      <a:round/>
                      <a:headEnd type="none" w="med" len="med"/>
                      <a:tailEnd type="none" w="med" len="med"/>
                    </a:lnT>
                    <a:lnB w="12700" cap="flat" cmpd="sng" algn="ctr">
                      <a:solidFill>
                        <a:srgbClr val="4A1E72"/>
                      </a:solidFill>
                      <a:prstDash val="solid"/>
                      <a:round/>
                      <a:headEnd type="none" w="med" len="med"/>
                      <a:tailEnd type="none" w="med" len="med"/>
                    </a:lnB>
                    <a:lnTlToBr>
                      <a:noFill/>
                    </a:lnTlToBr>
                    <a:lnBlToTr>
                      <a:noFill/>
                    </a:lnBlToTr>
                    <a:solidFill>
                      <a:srgbClr val="EAAED6"/>
                    </a:solidFill>
                  </a:tcPr>
                </a:tc>
              </a:tr>
            </a:tbl>
          </a:graphicData>
        </a:graphic>
      </p:graphicFrame>
      <p:graphicFrame>
        <p:nvGraphicFramePr>
          <p:cNvPr id="12580" name="Group 292"/>
          <p:cNvGraphicFramePr>
            <a:graphicFrameLocks noGrp="1"/>
          </p:cNvGraphicFramePr>
          <p:nvPr>
            <p:extLst>
              <p:ext uri="{D42A27DB-BD31-4B8C-83A1-F6EECF244321}">
                <p14:modId xmlns:p14="http://schemas.microsoft.com/office/powerpoint/2010/main" val="3410534907"/>
              </p:ext>
            </p:extLst>
          </p:nvPr>
        </p:nvGraphicFramePr>
        <p:xfrm>
          <a:off x="457200" y="3657600"/>
          <a:ext cx="8077200" cy="2301240"/>
        </p:xfrm>
        <a:graphic>
          <a:graphicData uri="http://schemas.openxmlformats.org/drawingml/2006/table">
            <a:tbl>
              <a:tblPr/>
              <a:tblGrid>
                <a:gridCol w="4021560"/>
                <a:gridCol w="4055640"/>
              </a:tblGrid>
              <a:tr h="230188">
                <a:tc gridSpan="2">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Be target</a:t>
                      </a:r>
                    </a:p>
                  </a:txBody>
                  <a:tcPr anchor="ctr" horzOverflow="overflow">
                    <a:lnL w="19050" cap="flat" cmpd="sng" algn="ctr">
                      <a:solidFill>
                        <a:srgbClr val="005841"/>
                      </a:solidFill>
                      <a:prstDash val="solid"/>
                      <a:round/>
                      <a:headEnd type="none" w="med" len="med"/>
                      <a:tailEnd type="none" w="med" len="med"/>
                    </a:lnL>
                    <a:lnR w="19050" cap="flat" cmpd="sng" algn="ctr">
                      <a:solidFill>
                        <a:srgbClr val="005841"/>
                      </a:solidFill>
                      <a:prstDash val="solid"/>
                      <a:round/>
                      <a:headEnd type="none" w="med" len="med"/>
                      <a:tailEnd type="none" w="med" len="med"/>
                    </a:lnR>
                    <a:lnT w="19050" cap="flat" cmpd="sng" algn="ctr">
                      <a:solidFill>
                        <a:srgbClr val="005841"/>
                      </a:solidFill>
                      <a:prstDash val="solid"/>
                      <a:round/>
                      <a:headEnd type="none" w="med" len="med"/>
                      <a:tailEnd type="none" w="med" len="med"/>
                    </a:lnT>
                    <a:lnB w="19050" cap="flat" cmpd="sng" algn="ctr">
                      <a:solidFill>
                        <a:srgbClr val="005841"/>
                      </a:solidFill>
                      <a:prstDash val="solid"/>
                      <a:round/>
                      <a:headEnd type="none" w="med" len="med"/>
                      <a:tailEnd type="none" w="med" len="med"/>
                    </a:lnB>
                    <a:lnTlToBr>
                      <a:noFill/>
                    </a:lnTlToBr>
                    <a:lnBlToTr>
                      <a:noFill/>
                    </a:lnBlToTr>
                    <a:solidFill>
                      <a:srgbClr val="0DFD7F"/>
                    </a:solidFill>
                  </a:tcPr>
                </a:tc>
                <a:tc hMerge="1">
                  <a:txBody>
                    <a:bodyPr/>
                    <a:lstStyle/>
                    <a:p>
                      <a:endParaRPr lang="en-US"/>
                    </a:p>
                  </a:txBody>
                  <a:tcPr/>
                </a:tc>
              </a:tr>
              <a:tr h="533400">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Target thickness </a:t>
                      </a:r>
                    </a:p>
                  </a:txBody>
                  <a:tcPr anchor="ctr" horzOverflow="overflow">
                    <a:lnL w="19050" cap="flat" cmpd="sng" algn="ctr">
                      <a:solidFill>
                        <a:srgbClr val="005841"/>
                      </a:solidFill>
                      <a:prstDash val="solid"/>
                      <a:round/>
                      <a:headEnd type="none" w="med" len="med"/>
                      <a:tailEnd type="none" w="med" len="med"/>
                    </a:lnL>
                    <a:lnR w="19050" cap="flat" cmpd="sng" algn="ctr">
                      <a:solidFill>
                        <a:srgbClr val="005841"/>
                      </a:solidFill>
                      <a:prstDash val="solid"/>
                      <a:round/>
                      <a:headEnd type="none" w="med" len="med"/>
                      <a:tailEnd type="none" w="med" len="med"/>
                    </a:lnR>
                    <a:lnT w="19050" cap="flat" cmpd="sng" algn="ctr">
                      <a:solidFill>
                        <a:srgbClr val="005841"/>
                      </a:solidFill>
                      <a:prstDash val="solid"/>
                      <a:round/>
                      <a:headEnd type="none" w="med" len="med"/>
                      <a:tailEnd type="none" w="med" len="med"/>
                    </a:lnT>
                    <a:lnB w="19050" cap="flat" cmpd="sng" algn="ctr">
                      <a:solidFill>
                        <a:srgbClr val="005841"/>
                      </a:solidFill>
                      <a:prstDash val="solid"/>
                      <a:round/>
                      <a:headEnd type="none" w="med" len="med"/>
                      <a:tailEnd type="none" w="med" len="med"/>
                    </a:lnB>
                    <a:lnTlToBr>
                      <a:noFill/>
                    </a:lnTlToBr>
                    <a:lnBlToTr>
                      <a:noFill/>
                    </a:lnBlToTr>
                    <a:solidFill>
                      <a:srgbClr val="5CFEA9"/>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103 </a:t>
                      </a:r>
                      <a:r>
                        <a:rPr kumimoji="0" lang="en-US" altLang="en-US" sz="2300" b="1"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μm</a:t>
                      </a:r>
                      <a:endPar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19050" cap="flat" cmpd="sng" algn="ctr">
                      <a:solidFill>
                        <a:srgbClr val="005841"/>
                      </a:solidFill>
                      <a:prstDash val="solid"/>
                      <a:round/>
                      <a:headEnd type="none" w="med" len="med"/>
                      <a:tailEnd type="none" w="med" len="med"/>
                    </a:lnL>
                    <a:lnR w="19050" cap="flat" cmpd="sng" algn="ctr">
                      <a:solidFill>
                        <a:srgbClr val="005841"/>
                      </a:solidFill>
                      <a:prstDash val="solid"/>
                      <a:round/>
                      <a:headEnd type="none" w="med" len="med"/>
                      <a:tailEnd type="none" w="med" len="med"/>
                    </a:lnR>
                    <a:lnT w="19050" cap="flat" cmpd="sng" algn="ctr">
                      <a:solidFill>
                        <a:srgbClr val="005841"/>
                      </a:solidFill>
                      <a:prstDash val="solid"/>
                      <a:round/>
                      <a:headEnd type="none" w="med" len="med"/>
                      <a:tailEnd type="none" w="med" len="med"/>
                    </a:lnT>
                    <a:lnB w="19050" cap="flat" cmpd="sng" algn="ctr">
                      <a:solidFill>
                        <a:srgbClr val="005841"/>
                      </a:solidFill>
                      <a:prstDash val="solid"/>
                      <a:round/>
                      <a:headEnd type="none" w="med" len="med"/>
                      <a:tailEnd type="none" w="med" len="med"/>
                    </a:lnB>
                    <a:lnTlToBr>
                      <a:noFill/>
                    </a:lnTlToBr>
                    <a:lnBlToTr>
                      <a:noFill/>
                    </a:lnBlToTr>
                    <a:solidFill>
                      <a:srgbClr val="DAFD83"/>
                    </a:solidFill>
                  </a:tcPr>
                </a:tc>
              </a:tr>
              <a:tr h="533400">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Radiation thickness</a:t>
                      </a:r>
                    </a:p>
                  </a:txBody>
                  <a:tcPr anchor="ctr" horzOverflow="overflow">
                    <a:lnL w="19050" cap="flat" cmpd="sng" algn="ctr">
                      <a:solidFill>
                        <a:srgbClr val="005841"/>
                      </a:solidFill>
                      <a:prstDash val="solid"/>
                      <a:round/>
                      <a:headEnd type="none" w="med" len="med"/>
                      <a:tailEnd type="none" w="med" len="med"/>
                    </a:lnL>
                    <a:lnR w="19050" cap="flat" cmpd="sng" algn="ctr">
                      <a:solidFill>
                        <a:srgbClr val="005841"/>
                      </a:solidFill>
                      <a:prstDash val="solid"/>
                      <a:round/>
                      <a:headEnd type="none" w="med" len="med"/>
                      <a:tailEnd type="none" w="med" len="med"/>
                    </a:lnR>
                    <a:lnT w="19050" cap="flat" cmpd="sng" algn="ctr">
                      <a:solidFill>
                        <a:srgbClr val="005841"/>
                      </a:solidFill>
                      <a:prstDash val="solid"/>
                      <a:round/>
                      <a:headEnd type="none" w="med" len="med"/>
                      <a:tailEnd type="none" w="med" len="med"/>
                    </a:lnT>
                    <a:lnB w="19050" cap="flat" cmpd="sng" algn="ctr">
                      <a:solidFill>
                        <a:srgbClr val="005841"/>
                      </a:solidFill>
                      <a:prstDash val="solid"/>
                      <a:round/>
                      <a:headEnd type="none" w="med" len="med"/>
                      <a:tailEnd type="none" w="med" len="med"/>
                    </a:lnB>
                    <a:lnTlToBr>
                      <a:noFill/>
                    </a:lnTlToBr>
                    <a:lnBlToTr>
                      <a:noFill/>
                    </a:lnBlToTr>
                    <a:solidFill>
                      <a:srgbClr val="5CFEA9"/>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2.93·10</a:t>
                      </a:r>
                      <a:r>
                        <a:rPr kumimoji="0" lang="en-US" altLang="en-US" sz="2300" b="1" i="0" u="none" strike="noStrike" cap="none" normalizeH="0" baseline="30000" dirty="0" smtClean="0">
                          <a:ln>
                            <a:noFill/>
                          </a:ln>
                          <a:solidFill>
                            <a:schemeClr val="tx1"/>
                          </a:solidFill>
                          <a:effectLst/>
                          <a:latin typeface="Times New Roman" pitchFamily="18" charset="0"/>
                          <a:ea typeface="ＭＳ Ｐゴシック" pitchFamily="34" charset="-128"/>
                          <a:cs typeface="Times New Roman" pitchFamily="18" charset="0"/>
                        </a:rPr>
                        <a:t>-4 </a:t>
                      </a: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X</a:t>
                      </a:r>
                      <a:r>
                        <a:rPr kumimoji="0" lang="en-US" altLang="en-US" sz="2300" b="1" i="0" u="none" strike="noStrike" cap="none" normalizeH="0" baseline="-25000" dirty="0" smtClean="0">
                          <a:ln>
                            <a:noFill/>
                          </a:ln>
                          <a:solidFill>
                            <a:schemeClr val="tx1"/>
                          </a:solidFill>
                          <a:effectLst/>
                          <a:latin typeface="Times New Roman" pitchFamily="18" charset="0"/>
                          <a:ea typeface="ＭＳ Ｐゴシック" pitchFamily="34" charset="-128"/>
                          <a:cs typeface="Times New Roman" pitchFamily="18" charset="0"/>
                        </a:rPr>
                        <a:t>0</a:t>
                      </a:r>
                      <a:endPar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anchor="ctr" horzOverflow="overflow">
                    <a:lnL w="19050" cap="flat" cmpd="sng" algn="ctr">
                      <a:solidFill>
                        <a:srgbClr val="005841"/>
                      </a:solidFill>
                      <a:prstDash val="solid"/>
                      <a:round/>
                      <a:headEnd type="none" w="med" len="med"/>
                      <a:tailEnd type="none" w="med" len="med"/>
                    </a:lnL>
                    <a:lnR w="19050" cap="flat" cmpd="sng" algn="ctr">
                      <a:solidFill>
                        <a:srgbClr val="005841"/>
                      </a:solidFill>
                      <a:prstDash val="solid"/>
                      <a:round/>
                      <a:headEnd type="none" w="med" len="med"/>
                      <a:tailEnd type="none" w="med" len="med"/>
                    </a:lnR>
                    <a:lnT w="19050" cap="flat" cmpd="sng" algn="ctr">
                      <a:solidFill>
                        <a:srgbClr val="005841"/>
                      </a:solidFill>
                      <a:prstDash val="solid"/>
                      <a:round/>
                      <a:headEnd type="none" w="med" len="med"/>
                      <a:tailEnd type="none" w="med" len="med"/>
                    </a:lnT>
                    <a:lnB w="19050" cap="flat" cmpd="sng" algn="ctr">
                      <a:solidFill>
                        <a:srgbClr val="005841"/>
                      </a:solidFill>
                      <a:prstDash val="solid"/>
                      <a:round/>
                      <a:headEnd type="none" w="med" len="med"/>
                      <a:tailEnd type="none" w="med" len="med"/>
                    </a:lnB>
                    <a:lnTlToBr>
                      <a:noFill/>
                    </a:lnTlToBr>
                    <a:lnBlToTr>
                      <a:noFill/>
                    </a:lnBlToTr>
                    <a:solidFill>
                      <a:srgbClr val="DAFD83"/>
                    </a:solidFill>
                  </a:tcPr>
                </a:tc>
              </a:tr>
              <a:tr h="762000">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Probability of inelastic proton interaction</a:t>
                      </a:r>
                    </a:p>
                  </a:txBody>
                  <a:tcPr anchor="ctr" horzOverflow="overflow">
                    <a:lnL w="19050" cap="flat" cmpd="sng" algn="ctr">
                      <a:solidFill>
                        <a:srgbClr val="005841"/>
                      </a:solidFill>
                      <a:prstDash val="solid"/>
                      <a:round/>
                      <a:headEnd type="none" w="med" len="med"/>
                      <a:tailEnd type="none" w="med" len="med"/>
                    </a:lnL>
                    <a:lnR w="19050" cap="flat" cmpd="sng" algn="ctr">
                      <a:solidFill>
                        <a:srgbClr val="005841"/>
                      </a:solidFill>
                      <a:prstDash val="solid"/>
                      <a:round/>
                      <a:headEnd type="none" w="med" len="med"/>
                      <a:tailEnd type="none" w="med" len="med"/>
                    </a:lnR>
                    <a:lnT w="19050" cap="flat" cmpd="sng" algn="ctr">
                      <a:solidFill>
                        <a:srgbClr val="005841"/>
                      </a:solidFill>
                      <a:prstDash val="solid"/>
                      <a:round/>
                      <a:headEnd type="none" w="med" len="med"/>
                      <a:tailEnd type="none" w="med" len="med"/>
                    </a:lnT>
                    <a:lnB w="19050" cap="flat" cmpd="sng" algn="ctr">
                      <a:solidFill>
                        <a:srgbClr val="005841"/>
                      </a:solidFill>
                      <a:prstDash val="solid"/>
                      <a:round/>
                      <a:headEnd type="none" w="med" len="med"/>
                      <a:tailEnd type="none" w="med" len="med"/>
                    </a:lnB>
                    <a:lnTlToBr>
                      <a:noFill/>
                    </a:lnTlToBr>
                    <a:lnBlToTr>
                      <a:noFill/>
                    </a:lnBlToTr>
                    <a:solidFill>
                      <a:srgbClr val="5CFEA9"/>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2.52·10</a:t>
                      </a:r>
                      <a:r>
                        <a:rPr kumimoji="0" lang="en-US" altLang="en-US" sz="2300" b="1" i="0" u="none" strike="noStrike" cap="none" normalizeH="0" baseline="30000" dirty="0" smtClean="0">
                          <a:ln>
                            <a:noFill/>
                          </a:ln>
                          <a:solidFill>
                            <a:schemeClr val="tx1"/>
                          </a:solidFill>
                          <a:effectLst/>
                          <a:latin typeface="Times New Roman" pitchFamily="18" charset="0"/>
                          <a:ea typeface="ＭＳ Ｐゴシック" pitchFamily="34" charset="-128"/>
                          <a:cs typeface="Times New Roman" pitchFamily="18" charset="0"/>
                        </a:rPr>
                        <a:t>-4</a:t>
                      </a:r>
                    </a:p>
                  </a:txBody>
                  <a:tcPr anchor="ctr" horzOverflow="overflow">
                    <a:lnL w="19050" cap="flat" cmpd="sng" algn="ctr">
                      <a:solidFill>
                        <a:srgbClr val="005841"/>
                      </a:solidFill>
                      <a:prstDash val="solid"/>
                      <a:round/>
                      <a:headEnd type="none" w="med" len="med"/>
                      <a:tailEnd type="none" w="med" len="med"/>
                    </a:lnL>
                    <a:lnR w="19050" cap="flat" cmpd="sng" algn="ctr">
                      <a:solidFill>
                        <a:srgbClr val="005841"/>
                      </a:solidFill>
                      <a:prstDash val="solid"/>
                      <a:round/>
                      <a:headEnd type="none" w="med" len="med"/>
                      <a:tailEnd type="none" w="med" len="med"/>
                    </a:lnR>
                    <a:lnT w="19050" cap="flat" cmpd="sng" algn="ctr">
                      <a:solidFill>
                        <a:srgbClr val="005841"/>
                      </a:solidFill>
                      <a:prstDash val="solid"/>
                      <a:round/>
                      <a:headEnd type="none" w="med" len="med"/>
                      <a:tailEnd type="none" w="med" len="med"/>
                    </a:lnT>
                    <a:lnB w="19050" cap="flat" cmpd="sng" algn="ctr">
                      <a:solidFill>
                        <a:srgbClr val="005841"/>
                      </a:solidFill>
                      <a:prstDash val="solid"/>
                      <a:round/>
                      <a:headEnd type="none" w="med" len="med"/>
                      <a:tailEnd type="none" w="med" len="med"/>
                    </a:lnB>
                    <a:lnTlToBr>
                      <a:noFill/>
                    </a:lnTlToBr>
                    <a:lnBlToTr>
                      <a:noFill/>
                    </a:lnBlToTr>
                    <a:solidFill>
                      <a:srgbClr val="DAFD83"/>
                    </a:solidFill>
                  </a:tcPr>
                </a:tc>
              </a:tr>
            </a:tbl>
          </a:graphicData>
        </a:graphic>
      </p:graphicFrame>
      <p:sp>
        <p:nvSpPr>
          <p:cNvPr id="5" name="Rectangle 13"/>
          <p:cNvSpPr>
            <a:spLocks noChangeArrowheads="1"/>
          </p:cNvSpPr>
          <p:nvPr/>
        </p:nvSpPr>
        <p:spPr bwMode="auto">
          <a:xfrm>
            <a:off x="-9525" y="0"/>
            <a:ext cx="91535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6" name="WordArt 98"/>
          <p:cNvSpPr>
            <a:spLocks noChangeArrowheads="1" noChangeShapeType="1" noTextEdit="1"/>
          </p:cNvSpPr>
          <p:nvPr/>
        </p:nvSpPr>
        <p:spPr bwMode="auto">
          <a:xfrm>
            <a:off x="609600" y="81756"/>
            <a:ext cx="8001000"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Experimental conditions (run 2012)</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
        <p:nvSpPr>
          <p:cNvPr id="7"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8"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58</a:t>
            </a:fld>
            <a:endParaRPr lang="ru-RU" dirty="0"/>
          </a:p>
        </p:txBody>
      </p:sp>
    </p:spTree>
    <p:extLst>
      <p:ext uri="{BB962C8B-B14F-4D97-AF65-F5344CB8AC3E}">
        <p14:creationId xmlns:p14="http://schemas.microsoft.com/office/powerpoint/2010/main" val="254866658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srcRect/>
          <a:stretch>
            <a:fillRect/>
          </a:stretch>
        </p:blipFill>
        <p:spPr bwMode="auto">
          <a:xfrm>
            <a:off x="3200400" y="1524000"/>
            <a:ext cx="5943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 Box 8"/>
          <p:cNvSpPr txBox="1">
            <a:spLocks noChangeArrowheads="1"/>
          </p:cNvSpPr>
          <p:nvPr/>
        </p:nvSpPr>
        <p:spPr bwMode="auto">
          <a:xfrm>
            <a:off x="152400" y="685800"/>
            <a:ext cx="3200400" cy="969496"/>
          </a:xfrm>
          <a:prstGeom prst="rect">
            <a:avLst/>
          </a:prstGeom>
          <a:solidFill>
            <a:srgbClr val="E7FFC3"/>
          </a:solidFill>
          <a:ln w="9525">
            <a:solidFill>
              <a:srgbClr val="9EFE1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900" dirty="0">
                <a:solidFill>
                  <a:srgbClr val="4B0288"/>
                </a:solidFill>
                <a:latin typeface="Sylfaen" charset="0"/>
                <a:ea typeface="ＭＳ Ｐゴシック" charset="0"/>
                <a:cs typeface="+mn-cs"/>
              </a:rPr>
              <a:t>Layout of the dipole magnet (arrows indicate the direction of magnetization)</a:t>
            </a:r>
          </a:p>
        </p:txBody>
      </p:sp>
      <p:sp>
        <p:nvSpPr>
          <p:cNvPr id="9" name="Text Box 11"/>
          <p:cNvSpPr txBox="1">
            <a:spLocks noChangeArrowheads="1"/>
          </p:cNvSpPr>
          <p:nvPr/>
        </p:nvSpPr>
        <p:spPr bwMode="auto">
          <a:xfrm>
            <a:off x="3489960" y="824299"/>
            <a:ext cx="5577840" cy="692497"/>
          </a:xfrm>
          <a:prstGeom prst="rect">
            <a:avLst/>
          </a:prstGeom>
          <a:solidFill>
            <a:srgbClr val="E7FFC3"/>
          </a:solidFill>
          <a:ln w="9525">
            <a:solidFill>
              <a:srgbClr val="9EFE1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b="1">
                <a:solidFill>
                  <a:schemeClr val="tx1"/>
                </a:solidFill>
                <a:latin typeface="Times New Roman" pitchFamily="18" charset="0"/>
                <a:ea typeface="ＭＳ Ｐゴシック" pitchFamily="34" charset="-128"/>
              </a:defRPr>
            </a:lvl1pPr>
            <a:lvl2pPr marL="742950" indent="-285750" eaLnBrk="0" hangingPunct="0">
              <a:defRPr sz="2400" b="1">
                <a:solidFill>
                  <a:schemeClr val="tx1"/>
                </a:solidFill>
                <a:latin typeface="Times New Roman" pitchFamily="18" charset="0"/>
                <a:ea typeface="ＭＳ Ｐゴシック" pitchFamily="34" charset="-128"/>
              </a:defRPr>
            </a:lvl2pPr>
            <a:lvl3pPr marL="1143000" indent="-228600" eaLnBrk="0" hangingPunct="0">
              <a:defRPr sz="2400" b="1">
                <a:solidFill>
                  <a:schemeClr val="tx1"/>
                </a:solidFill>
                <a:latin typeface="Times New Roman" pitchFamily="18" charset="0"/>
                <a:ea typeface="ＭＳ Ｐゴシック" pitchFamily="34" charset="-128"/>
              </a:defRPr>
            </a:lvl3pPr>
            <a:lvl4pPr marL="1600200" indent="-228600" eaLnBrk="0" hangingPunct="0">
              <a:defRPr sz="2400" b="1">
                <a:solidFill>
                  <a:schemeClr val="tx1"/>
                </a:solidFill>
                <a:latin typeface="Times New Roman" pitchFamily="18" charset="0"/>
                <a:ea typeface="ＭＳ Ｐゴシック" pitchFamily="34" charset="-128"/>
              </a:defRPr>
            </a:lvl4pPr>
            <a:lvl5pPr marL="2057400" indent="-228600" eaLnBrk="0" hangingPunct="0">
              <a:defRPr sz="24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ＭＳ Ｐゴシック" pitchFamily="34" charset="-128"/>
              </a:defRPr>
            </a:lvl9pPr>
          </a:lstStyle>
          <a:p>
            <a:pPr eaLnBrk="1" hangingPunct="1">
              <a:defRPr/>
            </a:pPr>
            <a:r>
              <a:rPr lang="en-US" sz="1900" b="0" dirty="0" smtClean="0">
                <a:solidFill>
                  <a:srgbClr val="4B0288"/>
                </a:solidFill>
                <a:cs typeface="Times New Roman" panose="02020603050405020304" pitchFamily="18" charset="0"/>
              </a:rPr>
              <a:t>Horizontal field distribution along z-axis at X=Y=0mm</a:t>
            </a:r>
          </a:p>
          <a:p>
            <a:pPr algn="ctr" eaLnBrk="1" hangingPunct="1">
              <a:defRPr/>
            </a:pPr>
            <a:r>
              <a:rPr lang="en-US" sz="2000" b="0" dirty="0" smtClean="0">
                <a:solidFill>
                  <a:srgbClr val="4B0288"/>
                </a:solidFill>
                <a:cs typeface="Times New Roman" panose="02020603050405020304" pitchFamily="18" charset="0"/>
              </a:rPr>
              <a:t>∫</a:t>
            </a:r>
            <a:r>
              <a:rPr lang="en-US" sz="2000" b="0" dirty="0" err="1" smtClean="0">
                <a:solidFill>
                  <a:srgbClr val="4B0288"/>
                </a:solidFill>
                <a:cs typeface="Times New Roman" panose="02020603050405020304" pitchFamily="18" charset="0"/>
              </a:rPr>
              <a:t>Bx</a:t>
            </a:r>
            <a:r>
              <a:rPr lang="en-US" sz="2000" b="0" dirty="0" smtClean="0">
                <a:solidFill>
                  <a:srgbClr val="4B0288"/>
                </a:solidFill>
                <a:cs typeface="Times New Roman" panose="02020603050405020304" pitchFamily="18" charset="0"/>
              </a:rPr>
              <a:t>(0,0,z)</a:t>
            </a:r>
            <a:r>
              <a:rPr lang="en-US" sz="2000" b="0" dirty="0" err="1" smtClean="0">
                <a:solidFill>
                  <a:srgbClr val="4B0288"/>
                </a:solidFill>
                <a:cs typeface="Times New Roman" panose="02020603050405020304" pitchFamily="18" charset="0"/>
              </a:rPr>
              <a:t>dz</a:t>
            </a:r>
            <a:r>
              <a:rPr lang="en-US" sz="2000" b="0" dirty="0" smtClean="0">
                <a:solidFill>
                  <a:srgbClr val="4B0288"/>
                </a:solidFill>
                <a:cs typeface="Times New Roman" panose="02020603050405020304" pitchFamily="18" charset="0"/>
              </a:rPr>
              <a:t> = 24.6x10</a:t>
            </a:r>
            <a:r>
              <a:rPr lang="en-US" sz="2000" b="0" baseline="30000" dirty="0" smtClean="0">
                <a:solidFill>
                  <a:srgbClr val="4B0288"/>
                </a:solidFill>
                <a:cs typeface="Times New Roman" panose="02020603050405020304" pitchFamily="18" charset="0"/>
              </a:rPr>
              <a:t>-3</a:t>
            </a:r>
            <a:r>
              <a:rPr lang="en-US" sz="2000" b="0" dirty="0" smtClean="0">
                <a:solidFill>
                  <a:srgbClr val="4B0288"/>
                </a:solidFill>
                <a:cs typeface="Times New Roman" panose="02020603050405020304" pitchFamily="18" charset="0"/>
              </a:rPr>
              <a:t> [Tm]</a:t>
            </a:r>
          </a:p>
        </p:txBody>
      </p:sp>
      <p:sp>
        <p:nvSpPr>
          <p:cNvPr id="35850"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3585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3585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13" name="Rectangle 2"/>
          <p:cNvSpPr>
            <a:spLocks noChangeArrowheads="1"/>
          </p:cNvSpPr>
          <p:nvPr/>
        </p:nvSpPr>
        <p:spPr bwMode="auto">
          <a:xfrm>
            <a:off x="0" y="0"/>
            <a:ext cx="9144000" cy="525463"/>
          </a:xfrm>
          <a:prstGeom prst="rect">
            <a:avLst/>
          </a:prstGeom>
          <a:noFill/>
          <a:ln w="9525">
            <a:noFill/>
            <a:miter lim="800000"/>
            <a:headEnd/>
            <a:tailEnd/>
          </a:ln>
        </p:spPr>
        <p:txBody>
          <a:bodyPr anchor="ctr"/>
          <a:lstStyle/>
          <a:p>
            <a:pPr algn="ctr">
              <a:defRPr/>
            </a:pPr>
            <a:endParaRPr lang="en-US" sz="2800" b="1">
              <a:solidFill>
                <a:srgbClr val="D60093"/>
              </a:solidFill>
              <a:effectLst>
                <a:outerShdw blurRad="38100" dist="38100" dir="2700000" algn="tl">
                  <a:srgbClr val="000000"/>
                </a:outerShdw>
              </a:effectLst>
              <a:latin typeface="Times New Roman" pitchFamily="18" charset="0"/>
              <a:cs typeface="+mn-cs"/>
            </a:endParaRPr>
          </a:p>
        </p:txBody>
      </p:sp>
      <p:pic>
        <p:nvPicPr>
          <p:cNvPr id="2" name="Picture 4"/>
          <p:cNvPicPr>
            <a:picLocks noChangeAspect="1" noChangeArrowheads="1"/>
          </p:cNvPicPr>
          <p:nvPr/>
        </p:nvPicPr>
        <p:blipFill rotWithShape="1">
          <a:blip r:embed="rId3"/>
          <a:srcRect b="7647"/>
          <a:stretch/>
        </p:blipFill>
        <p:spPr bwMode="auto">
          <a:xfrm>
            <a:off x="152400" y="1676400"/>
            <a:ext cx="3154363" cy="478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2"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59</a:t>
            </a:fld>
            <a:endParaRPr lang="ru-RU" dirty="0"/>
          </a:p>
        </p:txBody>
      </p:sp>
      <p:sp>
        <p:nvSpPr>
          <p:cNvPr id="15" name="Rectangle 14"/>
          <p:cNvSpPr>
            <a:spLocks noChangeArrowheads="1"/>
          </p:cNvSpPr>
          <p:nvPr/>
        </p:nvSpPr>
        <p:spPr bwMode="auto">
          <a:xfrm>
            <a:off x="-9525" y="0"/>
            <a:ext cx="91535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6" name="WordArt 98"/>
          <p:cNvSpPr>
            <a:spLocks noChangeArrowheads="1" noChangeShapeType="1" noTextEdit="1"/>
          </p:cNvSpPr>
          <p:nvPr/>
        </p:nvSpPr>
        <p:spPr bwMode="auto">
          <a:xfrm>
            <a:off x="3200400" y="81756"/>
            <a:ext cx="2133600"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Magnet</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532803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2936875" y="822325"/>
            <a:ext cx="1971675" cy="5922963"/>
            <a:chOff x="1650208" y="801927"/>
            <a:chExt cx="1971675" cy="5922722"/>
          </a:xfrm>
        </p:grpSpPr>
        <p:sp>
          <p:nvSpPr>
            <p:cNvPr id="8300" name="Rectangle 9"/>
            <p:cNvSpPr>
              <a:spLocks noChangeArrowheads="1"/>
            </p:cNvSpPr>
            <p:nvPr/>
          </p:nvSpPr>
          <p:spPr bwMode="auto">
            <a:xfrm>
              <a:off x="1650208" y="804862"/>
              <a:ext cx="1971675" cy="5919787"/>
            </a:xfrm>
            <a:prstGeom prst="rect">
              <a:avLst/>
            </a:prstGeom>
            <a:solidFill>
              <a:srgbClr val="FFFF00"/>
            </a:solidFill>
            <a:ln w="12700" algn="ctr">
              <a:solidFill>
                <a:srgbClr val="000000"/>
              </a:solidFill>
              <a:miter lim="800000"/>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301" name="Text Box 11"/>
            <p:cNvSpPr txBox="1">
              <a:spLocks noChangeArrowheads="1"/>
            </p:cNvSpPr>
            <p:nvPr/>
          </p:nvSpPr>
          <p:spPr bwMode="auto">
            <a:xfrm>
              <a:off x="1813889" y="801927"/>
              <a:ext cx="16446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US" altLang="en-US" sz="1600">
                  <a:solidFill>
                    <a:srgbClr val="0000CC"/>
                  </a:solidFill>
                  <a:cs typeface="Times New Roman" pitchFamily="18" charset="0"/>
                </a:rPr>
                <a:t>Target Ni 98 </a:t>
              </a:r>
              <a:r>
                <a:rPr lang="en-US" altLang="en-US" sz="1700">
                  <a:solidFill>
                    <a:srgbClr val="0000CC"/>
                  </a:solidFill>
                  <a:cs typeface="Times New Roman" pitchFamily="18" charset="0"/>
                  <a:sym typeface="Symbol" pitchFamily="18" charset="2"/>
                </a:rPr>
                <a:t></a:t>
              </a:r>
              <a:r>
                <a:rPr lang="en-US" altLang="en-US" sz="1600">
                  <a:solidFill>
                    <a:srgbClr val="0000CC"/>
                  </a:solidFill>
                  <a:cs typeface="Times New Roman" pitchFamily="18" charset="0"/>
                </a:rPr>
                <a:t>m</a:t>
              </a:r>
              <a:endParaRPr lang="en-US" altLang="en-US" sz="2400">
                <a:solidFill>
                  <a:srgbClr val="000000"/>
                </a:solidFill>
                <a:cs typeface="Times New Roman" pitchFamily="18" charset="0"/>
              </a:endParaRPr>
            </a:p>
          </p:txBody>
        </p:sp>
      </p:grpSp>
      <p:grpSp>
        <p:nvGrpSpPr>
          <p:cNvPr id="8195" name="Group 6"/>
          <p:cNvGrpSpPr>
            <a:grpSpLocks/>
          </p:cNvGrpSpPr>
          <p:nvPr/>
        </p:nvGrpSpPr>
        <p:grpSpPr bwMode="auto">
          <a:xfrm>
            <a:off x="3638550" y="5200650"/>
            <a:ext cx="3970338" cy="1204913"/>
            <a:chOff x="2151858" y="5110162"/>
            <a:chExt cx="3970672" cy="1204912"/>
          </a:xfrm>
        </p:grpSpPr>
        <p:sp>
          <p:nvSpPr>
            <p:cNvPr id="8294" name="Line 14"/>
            <p:cNvSpPr>
              <a:spLocks noChangeShapeType="1"/>
            </p:cNvSpPr>
            <p:nvPr/>
          </p:nvSpPr>
          <p:spPr bwMode="auto">
            <a:xfrm flipV="1">
              <a:off x="2214392" y="5173662"/>
              <a:ext cx="1937715" cy="423862"/>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95" name="Text Box 45"/>
            <p:cNvSpPr txBox="1">
              <a:spLocks noChangeArrowheads="1"/>
            </p:cNvSpPr>
            <p:nvPr/>
          </p:nvSpPr>
          <p:spPr bwMode="auto">
            <a:xfrm>
              <a:off x="4075908" y="5875337"/>
              <a:ext cx="417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700" i="1">
                  <a:solidFill>
                    <a:srgbClr val="000000"/>
                  </a:solidFill>
                </a:rPr>
                <a:t>π</a:t>
              </a:r>
              <a:r>
                <a:rPr lang="en-US" altLang="en-US" sz="1700" i="1" baseline="30000">
                  <a:solidFill>
                    <a:srgbClr val="000000"/>
                  </a:solidFill>
                </a:rPr>
                <a:t>−</a:t>
              </a:r>
              <a:endParaRPr lang="en-US" altLang="en-US" sz="2400">
                <a:solidFill>
                  <a:srgbClr val="000000"/>
                </a:solidFill>
              </a:endParaRPr>
            </a:p>
          </p:txBody>
        </p:sp>
        <p:sp>
          <p:nvSpPr>
            <p:cNvPr id="8296" name="Text Box 46"/>
            <p:cNvSpPr txBox="1">
              <a:spLocks noChangeArrowheads="1"/>
            </p:cNvSpPr>
            <p:nvPr/>
          </p:nvSpPr>
          <p:spPr bwMode="auto">
            <a:xfrm>
              <a:off x="4098133" y="5133974"/>
              <a:ext cx="493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700" i="1">
                  <a:solidFill>
                    <a:srgbClr val="000000"/>
                  </a:solidFill>
                </a:rPr>
                <a:t>π</a:t>
              </a:r>
              <a:r>
                <a:rPr lang="en-US" altLang="en-US" sz="1700" i="1" baseline="30000">
                  <a:solidFill>
                    <a:srgbClr val="000000"/>
                  </a:solidFill>
                </a:rPr>
                <a:t>+</a:t>
              </a:r>
              <a:endParaRPr lang="en-US" altLang="en-US" sz="2400">
                <a:solidFill>
                  <a:srgbClr val="000000"/>
                </a:solidFill>
              </a:endParaRPr>
            </a:p>
          </p:txBody>
        </p:sp>
        <p:sp>
          <p:nvSpPr>
            <p:cNvPr id="8297" name="Right Brace 91"/>
            <p:cNvSpPr>
              <a:spLocks/>
            </p:cNvSpPr>
            <p:nvPr/>
          </p:nvSpPr>
          <p:spPr bwMode="auto">
            <a:xfrm>
              <a:off x="4355308" y="5110162"/>
              <a:ext cx="114300" cy="1204912"/>
            </a:xfrm>
            <a:prstGeom prst="rightBrace">
              <a:avLst>
                <a:gd name="adj1" fmla="val 18448"/>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98" name="Line 14"/>
            <p:cNvSpPr>
              <a:spLocks noChangeShapeType="1"/>
            </p:cNvSpPr>
            <p:nvPr/>
          </p:nvSpPr>
          <p:spPr bwMode="auto">
            <a:xfrm>
              <a:off x="2151858" y="5945187"/>
              <a:ext cx="2000250" cy="295275"/>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99" name="Rectangle 4"/>
            <p:cNvSpPr>
              <a:spLocks noChangeArrowheads="1"/>
            </p:cNvSpPr>
            <p:nvPr/>
          </p:nvSpPr>
          <p:spPr bwMode="auto">
            <a:xfrm>
              <a:off x="4519020" y="5556250"/>
              <a:ext cx="160351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i="1">
                  <a:solidFill>
                    <a:srgbClr val="FF0000"/>
                  </a:solidFill>
                </a:rPr>
                <a:t>Accidental pairs</a:t>
              </a:r>
              <a:endParaRPr lang="en-US" altLang="en-US" sz="2400">
                <a:solidFill>
                  <a:srgbClr val="000000"/>
                </a:solidFill>
              </a:endParaRPr>
            </a:p>
          </p:txBody>
        </p:sp>
      </p:grpSp>
      <p:grpSp>
        <p:nvGrpSpPr>
          <p:cNvPr id="8197" name="Group 35"/>
          <p:cNvGrpSpPr>
            <a:grpSpLocks/>
          </p:cNvGrpSpPr>
          <p:nvPr/>
        </p:nvGrpSpPr>
        <p:grpSpPr bwMode="auto">
          <a:xfrm>
            <a:off x="3216275" y="2279650"/>
            <a:ext cx="4502150" cy="1074738"/>
            <a:chOff x="1729583" y="2189162"/>
            <a:chExt cx="4503626" cy="1074737"/>
          </a:xfrm>
        </p:grpSpPr>
        <p:sp>
          <p:nvSpPr>
            <p:cNvPr id="8279" name="Line 14"/>
            <p:cNvSpPr>
              <a:spLocks noChangeShapeType="1"/>
            </p:cNvSpPr>
            <p:nvPr/>
          </p:nvSpPr>
          <p:spPr bwMode="auto">
            <a:xfrm flipV="1">
              <a:off x="1993108" y="2260599"/>
              <a:ext cx="2159000" cy="468312"/>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38" name="Line 21"/>
            <p:cNvSpPr>
              <a:spLocks noChangeShapeType="1"/>
            </p:cNvSpPr>
            <p:nvPr/>
          </p:nvSpPr>
          <p:spPr bwMode="auto">
            <a:xfrm>
              <a:off x="2355263" y="2897186"/>
              <a:ext cx="1796052" cy="333375"/>
            </a:xfrm>
            <a:prstGeom prst="line">
              <a:avLst/>
            </a:prstGeom>
            <a:ln w="28575">
              <a:solidFill>
                <a:srgbClr val="FF0000"/>
              </a:solidFill>
              <a:headEnd/>
              <a:tailEnd type="triangle" w="lg" len="lg"/>
            </a:ln>
          </p:spPr>
          <p:style>
            <a:lnRef idx="1">
              <a:schemeClr val="accent2"/>
            </a:lnRef>
            <a:fillRef idx="0">
              <a:schemeClr val="accent2"/>
            </a:fillRef>
            <a:effectRef idx="0">
              <a:schemeClr val="accent2"/>
            </a:effectRef>
            <a:fontRef idx="minor">
              <a:schemeClr val="tx1"/>
            </a:fontRef>
          </p:style>
          <p:txBody>
            <a:bodyPr/>
            <a:lstStyle/>
            <a:p>
              <a:pPr algn="ctr">
                <a:defRPr/>
              </a:pPr>
              <a:endParaRPr lang="en-US">
                <a:ln w="18000">
                  <a:solidFill>
                    <a:srgbClr val="3333CC">
                      <a:satMod val="140000"/>
                    </a:srgbClr>
                  </a:solidFill>
                  <a:prstDash val="solid"/>
                  <a:miter lim="800000"/>
                </a:ln>
                <a:noFill/>
                <a:effectLst>
                  <a:outerShdw blurRad="25500" dist="23000" dir="7020000" algn="tl">
                    <a:srgbClr val="000000">
                      <a:alpha val="50000"/>
                    </a:srgbClr>
                  </a:outerShdw>
                </a:effectLst>
              </a:endParaRPr>
            </a:p>
          </p:txBody>
        </p:sp>
        <p:sp>
          <p:nvSpPr>
            <p:cNvPr id="8281" name="Text Box 45"/>
            <p:cNvSpPr txBox="1">
              <a:spLocks noChangeArrowheads="1"/>
            </p:cNvSpPr>
            <p:nvPr/>
          </p:nvSpPr>
          <p:spPr bwMode="auto">
            <a:xfrm>
              <a:off x="4056858" y="2422524"/>
              <a:ext cx="415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700" i="1">
                  <a:solidFill>
                    <a:srgbClr val="000000"/>
                  </a:solidFill>
                </a:rPr>
                <a:t>π</a:t>
              </a:r>
              <a:r>
                <a:rPr lang="en-US" altLang="en-US" sz="1700" i="1" baseline="30000">
                  <a:solidFill>
                    <a:srgbClr val="000000"/>
                  </a:solidFill>
                </a:rPr>
                <a:t>−</a:t>
              </a:r>
              <a:endParaRPr lang="en-US" altLang="en-US" sz="2400">
                <a:solidFill>
                  <a:srgbClr val="000000"/>
                </a:solidFill>
              </a:endParaRPr>
            </a:p>
          </p:txBody>
        </p:sp>
        <p:sp>
          <p:nvSpPr>
            <p:cNvPr id="8282" name="Text Box 46"/>
            <p:cNvSpPr txBox="1">
              <a:spLocks noChangeArrowheads="1"/>
            </p:cNvSpPr>
            <p:nvPr/>
          </p:nvSpPr>
          <p:spPr bwMode="auto">
            <a:xfrm>
              <a:off x="4045745" y="2189162"/>
              <a:ext cx="492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700" i="1">
                  <a:solidFill>
                    <a:srgbClr val="000000"/>
                  </a:solidFill>
                </a:rPr>
                <a:t>π</a:t>
              </a:r>
              <a:r>
                <a:rPr lang="en-US" altLang="en-US" sz="1700" i="1" baseline="30000">
                  <a:solidFill>
                    <a:srgbClr val="000000"/>
                  </a:solidFill>
                </a:rPr>
                <a:t>+</a:t>
              </a:r>
              <a:endParaRPr lang="en-US" altLang="en-US" sz="2400">
                <a:solidFill>
                  <a:srgbClr val="000000"/>
                </a:solidFill>
              </a:endParaRPr>
            </a:p>
          </p:txBody>
        </p:sp>
        <p:sp>
          <p:nvSpPr>
            <p:cNvPr id="41" name="Line 14"/>
            <p:cNvSpPr>
              <a:spLocks noChangeShapeType="1"/>
            </p:cNvSpPr>
            <p:nvPr/>
          </p:nvSpPr>
          <p:spPr bwMode="auto">
            <a:xfrm flipV="1">
              <a:off x="2366380" y="2746374"/>
              <a:ext cx="1784935" cy="147637"/>
            </a:xfrm>
            <a:prstGeom prst="line">
              <a:avLst/>
            </a:prstGeom>
            <a:ln w="28575">
              <a:solidFill>
                <a:srgbClr val="FF0000"/>
              </a:solidFill>
              <a:headEnd/>
              <a:tailEnd type="triangle" w="lg" len="lg"/>
            </a:ln>
          </p:spPr>
          <p:style>
            <a:lnRef idx="1">
              <a:schemeClr val="dk1"/>
            </a:lnRef>
            <a:fillRef idx="0">
              <a:schemeClr val="dk1"/>
            </a:fillRef>
            <a:effectRef idx="0">
              <a:schemeClr val="dk1"/>
            </a:effectRef>
            <a:fontRef idx="minor">
              <a:schemeClr val="tx1"/>
            </a:fontRef>
          </p:style>
          <p:txBody>
            <a:bodyPr/>
            <a:lstStyle/>
            <a:p>
              <a:pPr algn="ctr">
                <a:defRPr/>
              </a:pPr>
              <a:endParaRPr lang="en-US">
                <a:solidFill>
                  <a:srgbClr val="000000"/>
                </a:solidFill>
              </a:endParaRPr>
            </a:p>
          </p:txBody>
        </p:sp>
        <p:sp>
          <p:nvSpPr>
            <p:cNvPr id="8284" name="Text Box 46"/>
            <p:cNvSpPr txBox="1">
              <a:spLocks noChangeArrowheads="1"/>
            </p:cNvSpPr>
            <p:nvPr/>
          </p:nvSpPr>
          <p:spPr bwMode="auto">
            <a:xfrm>
              <a:off x="4045745" y="2925762"/>
              <a:ext cx="50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700" i="1">
                  <a:solidFill>
                    <a:srgbClr val="000000"/>
                  </a:solidFill>
                </a:rPr>
                <a:t>π</a:t>
              </a:r>
              <a:r>
                <a:rPr lang="en-US" altLang="en-US" sz="1700" i="1" baseline="30000">
                  <a:solidFill>
                    <a:srgbClr val="000000"/>
                  </a:solidFill>
                </a:rPr>
                <a:t>+</a:t>
              </a:r>
              <a:endParaRPr lang="en-US" altLang="en-US" sz="2400">
                <a:solidFill>
                  <a:srgbClr val="000000"/>
                </a:solidFill>
              </a:endParaRPr>
            </a:p>
          </p:txBody>
        </p:sp>
        <p:sp>
          <p:nvSpPr>
            <p:cNvPr id="8285" name="Freeform 29"/>
            <p:cNvSpPr>
              <a:spLocks noEditPoints="1"/>
            </p:cNvSpPr>
            <p:nvPr/>
          </p:nvSpPr>
          <p:spPr bwMode="auto">
            <a:xfrm rot="-732780">
              <a:off x="2578895" y="2590799"/>
              <a:ext cx="227013" cy="266700"/>
            </a:xfrm>
            <a:custGeom>
              <a:avLst/>
              <a:gdLst>
                <a:gd name="T0" fmla="*/ 0 w 582"/>
                <a:gd name="T1" fmla="*/ 0 h 958"/>
                <a:gd name="T2" fmla="*/ 0 w 582"/>
                <a:gd name="T3" fmla="*/ 0 h 958"/>
                <a:gd name="T4" fmla="*/ 0 w 582"/>
                <a:gd name="T5" fmla="*/ 0 h 958"/>
                <a:gd name="T6" fmla="*/ 0 w 582"/>
                <a:gd name="T7" fmla="*/ 0 h 958"/>
                <a:gd name="T8" fmla="*/ 0 w 582"/>
                <a:gd name="T9" fmla="*/ 0 h 958"/>
                <a:gd name="T10" fmla="*/ 0 w 582"/>
                <a:gd name="T11" fmla="*/ 0 h 958"/>
                <a:gd name="T12" fmla="*/ 0 w 582"/>
                <a:gd name="T13" fmla="*/ 0 h 958"/>
                <a:gd name="T14" fmla="*/ 0 w 582"/>
                <a:gd name="T15" fmla="*/ 0 h 958"/>
                <a:gd name="T16" fmla="*/ 0 w 582"/>
                <a:gd name="T17" fmla="*/ 0 h 958"/>
                <a:gd name="T18" fmla="*/ 0 w 582"/>
                <a:gd name="T19" fmla="*/ 0 h 958"/>
                <a:gd name="T20" fmla="*/ 0 w 582"/>
                <a:gd name="T21" fmla="*/ 0 h 958"/>
                <a:gd name="T22" fmla="*/ 0 w 582"/>
                <a:gd name="T23" fmla="*/ 0 h 958"/>
                <a:gd name="T24" fmla="*/ 0 w 582"/>
                <a:gd name="T25" fmla="*/ 0 h 958"/>
                <a:gd name="T26" fmla="*/ 0 w 582"/>
                <a:gd name="T27" fmla="*/ 0 h 958"/>
                <a:gd name="T28" fmla="*/ 0 w 582"/>
                <a:gd name="T29" fmla="*/ 0 h 958"/>
                <a:gd name="T30" fmla="*/ 0 w 582"/>
                <a:gd name="T31" fmla="*/ 0 h 958"/>
                <a:gd name="T32" fmla="*/ 0 w 582"/>
                <a:gd name="T33" fmla="*/ 0 h 958"/>
                <a:gd name="T34" fmla="*/ 0 w 582"/>
                <a:gd name="T35" fmla="*/ 0 h 958"/>
                <a:gd name="T36" fmla="*/ 0 w 582"/>
                <a:gd name="T37" fmla="*/ 0 h 958"/>
                <a:gd name="T38" fmla="*/ 0 w 582"/>
                <a:gd name="T39" fmla="*/ 0 h 958"/>
                <a:gd name="T40" fmla="*/ 0 w 582"/>
                <a:gd name="T41" fmla="*/ 0 h 958"/>
                <a:gd name="T42" fmla="*/ 0 w 582"/>
                <a:gd name="T43" fmla="*/ 0 h 958"/>
                <a:gd name="T44" fmla="*/ 0 w 582"/>
                <a:gd name="T45" fmla="*/ 0 h 958"/>
                <a:gd name="T46" fmla="*/ 0 w 582"/>
                <a:gd name="T47" fmla="*/ 0 h 958"/>
                <a:gd name="T48" fmla="*/ 0 w 582"/>
                <a:gd name="T49" fmla="*/ 0 h 958"/>
                <a:gd name="T50" fmla="*/ 0 w 582"/>
                <a:gd name="T51" fmla="*/ 0 h 958"/>
                <a:gd name="T52" fmla="*/ 0 w 582"/>
                <a:gd name="T53" fmla="*/ 0 h 958"/>
                <a:gd name="T54" fmla="*/ 0 w 582"/>
                <a:gd name="T55" fmla="*/ 0 h 958"/>
                <a:gd name="T56" fmla="*/ 0 w 582"/>
                <a:gd name="T57" fmla="*/ 0 h 958"/>
                <a:gd name="T58" fmla="*/ 0 w 582"/>
                <a:gd name="T59" fmla="*/ 0 h 958"/>
                <a:gd name="T60" fmla="*/ 0 w 582"/>
                <a:gd name="T61" fmla="*/ 0 h 958"/>
                <a:gd name="T62" fmla="*/ 0 w 582"/>
                <a:gd name="T63" fmla="*/ 0 h 958"/>
                <a:gd name="T64" fmla="*/ 0 w 582"/>
                <a:gd name="T65" fmla="*/ 0 h 958"/>
                <a:gd name="T66" fmla="*/ 0 w 582"/>
                <a:gd name="T67" fmla="*/ 0 h 958"/>
                <a:gd name="T68" fmla="*/ 0 w 582"/>
                <a:gd name="T69" fmla="*/ 0 h 958"/>
                <a:gd name="T70" fmla="*/ 0 w 582"/>
                <a:gd name="T71" fmla="*/ 0 h 958"/>
                <a:gd name="T72" fmla="*/ 0 w 582"/>
                <a:gd name="T73" fmla="*/ 0 h 958"/>
                <a:gd name="T74" fmla="*/ 0 w 582"/>
                <a:gd name="T75" fmla="*/ 0 h 958"/>
                <a:gd name="T76" fmla="*/ 0 w 582"/>
                <a:gd name="T77" fmla="*/ 0 h 958"/>
                <a:gd name="T78" fmla="*/ 0 w 582"/>
                <a:gd name="T79" fmla="*/ 0 h 958"/>
                <a:gd name="T80" fmla="*/ 0 w 582"/>
                <a:gd name="T81" fmla="*/ 0 h 958"/>
                <a:gd name="T82" fmla="*/ 0 w 582"/>
                <a:gd name="T83" fmla="*/ 0 h 958"/>
                <a:gd name="T84" fmla="*/ 0 w 582"/>
                <a:gd name="T85" fmla="*/ 0 h 958"/>
                <a:gd name="T86" fmla="*/ 0 w 582"/>
                <a:gd name="T87" fmla="*/ 0 h 958"/>
                <a:gd name="T88" fmla="*/ 0 w 582"/>
                <a:gd name="T89" fmla="*/ 0 h 958"/>
                <a:gd name="T90" fmla="*/ 0 w 582"/>
                <a:gd name="T91" fmla="*/ 0 h 958"/>
                <a:gd name="T92" fmla="*/ 0 w 582"/>
                <a:gd name="T93" fmla="*/ 0 h 958"/>
                <a:gd name="T94" fmla="*/ 0 w 582"/>
                <a:gd name="T95" fmla="*/ 0 h 958"/>
                <a:gd name="T96" fmla="*/ 0 w 582"/>
                <a:gd name="T97" fmla="*/ 0 h 958"/>
                <a:gd name="T98" fmla="*/ 0 w 582"/>
                <a:gd name="T99" fmla="*/ 0 h 958"/>
                <a:gd name="T100" fmla="*/ 0 w 582"/>
                <a:gd name="T101" fmla="*/ 0 h 958"/>
                <a:gd name="T102" fmla="*/ 0 w 582"/>
                <a:gd name="T103" fmla="*/ 0 h 958"/>
                <a:gd name="T104" fmla="*/ 0 w 582"/>
                <a:gd name="T105" fmla="*/ 0 h 958"/>
                <a:gd name="T106" fmla="*/ 0 w 582"/>
                <a:gd name="T107" fmla="*/ 0 h 958"/>
                <a:gd name="T108" fmla="*/ 0 w 582"/>
                <a:gd name="T109" fmla="*/ 0 h 958"/>
                <a:gd name="T110" fmla="*/ 0 w 582"/>
                <a:gd name="T111" fmla="*/ 0 h 958"/>
                <a:gd name="T112" fmla="*/ 0 w 582"/>
                <a:gd name="T113" fmla="*/ 0 h 958"/>
                <a:gd name="T114" fmla="*/ 0 w 582"/>
                <a:gd name="T115" fmla="*/ 0 h 958"/>
                <a:gd name="T116" fmla="*/ 0 w 582"/>
                <a:gd name="T117" fmla="*/ 0 h 958"/>
                <a:gd name="T118" fmla="*/ 0 w 582"/>
                <a:gd name="T119" fmla="*/ 0 h 958"/>
                <a:gd name="T120" fmla="*/ 0 w 582"/>
                <a:gd name="T121" fmla="*/ 0 h 9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2"/>
                <a:gd name="T184" fmla="*/ 0 h 958"/>
                <a:gd name="T185" fmla="*/ 582 w 582"/>
                <a:gd name="T186" fmla="*/ 958 h 9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2" h="958">
                  <a:moveTo>
                    <a:pt x="66" y="0"/>
                  </a:moveTo>
                  <a:lnTo>
                    <a:pt x="66" y="2"/>
                  </a:lnTo>
                  <a:lnTo>
                    <a:pt x="62" y="8"/>
                  </a:lnTo>
                  <a:lnTo>
                    <a:pt x="52" y="20"/>
                  </a:lnTo>
                  <a:lnTo>
                    <a:pt x="38" y="40"/>
                  </a:lnTo>
                  <a:lnTo>
                    <a:pt x="24" y="60"/>
                  </a:lnTo>
                  <a:lnTo>
                    <a:pt x="14" y="80"/>
                  </a:lnTo>
                  <a:lnTo>
                    <a:pt x="6" y="96"/>
                  </a:lnTo>
                  <a:lnTo>
                    <a:pt x="0" y="112"/>
                  </a:lnTo>
                  <a:lnTo>
                    <a:pt x="0" y="124"/>
                  </a:lnTo>
                  <a:lnTo>
                    <a:pt x="0" y="138"/>
                  </a:lnTo>
                  <a:lnTo>
                    <a:pt x="4" y="150"/>
                  </a:lnTo>
                  <a:lnTo>
                    <a:pt x="10" y="162"/>
                  </a:lnTo>
                  <a:lnTo>
                    <a:pt x="18" y="176"/>
                  </a:lnTo>
                  <a:lnTo>
                    <a:pt x="28" y="192"/>
                  </a:lnTo>
                  <a:lnTo>
                    <a:pt x="36" y="206"/>
                  </a:lnTo>
                  <a:lnTo>
                    <a:pt x="46" y="222"/>
                  </a:lnTo>
                  <a:lnTo>
                    <a:pt x="54" y="238"/>
                  </a:lnTo>
                  <a:lnTo>
                    <a:pt x="62" y="254"/>
                  </a:lnTo>
                  <a:lnTo>
                    <a:pt x="66" y="270"/>
                  </a:lnTo>
                  <a:lnTo>
                    <a:pt x="66" y="286"/>
                  </a:lnTo>
                  <a:lnTo>
                    <a:pt x="66" y="302"/>
                  </a:lnTo>
                  <a:lnTo>
                    <a:pt x="62" y="318"/>
                  </a:lnTo>
                  <a:lnTo>
                    <a:pt x="54" y="336"/>
                  </a:lnTo>
                  <a:lnTo>
                    <a:pt x="46" y="356"/>
                  </a:lnTo>
                  <a:lnTo>
                    <a:pt x="38" y="378"/>
                  </a:lnTo>
                  <a:lnTo>
                    <a:pt x="30" y="396"/>
                  </a:lnTo>
                  <a:lnTo>
                    <a:pt x="20" y="416"/>
                  </a:lnTo>
                  <a:lnTo>
                    <a:pt x="14" y="434"/>
                  </a:lnTo>
                  <a:lnTo>
                    <a:pt x="10" y="452"/>
                  </a:lnTo>
                  <a:lnTo>
                    <a:pt x="10" y="468"/>
                  </a:lnTo>
                  <a:lnTo>
                    <a:pt x="10" y="484"/>
                  </a:lnTo>
                  <a:lnTo>
                    <a:pt x="14" y="498"/>
                  </a:lnTo>
                  <a:lnTo>
                    <a:pt x="20" y="514"/>
                  </a:lnTo>
                  <a:lnTo>
                    <a:pt x="30" y="530"/>
                  </a:lnTo>
                  <a:lnTo>
                    <a:pt x="38" y="548"/>
                  </a:lnTo>
                  <a:lnTo>
                    <a:pt x="46" y="564"/>
                  </a:lnTo>
                  <a:lnTo>
                    <a:pt x="54" y="580"/>
                  </a:lnTo>
                  <a:lnTo>
                    <a:pt x="62" y="596"/>
                  </a:lnTo>
                  <a:lnTo>
                    <a:pt x="66" y="612"/>
                  </a:lnTo>
                  <a:lnTo>
                    <a:pt x="66" y="628"/>
                  </a:lnTo>
                  <a:lnTo>
                    <a:pt x="66" y="644"/>
                  </a:lnTo>
                  <a:lnTo>
                    <a:pt x="62" y="660"/>
                  </a:lnTo>
                  <a:lnTo>
                    <a:pt x="54" y="678"/>
                  </a:lnTo>
                  <a:lnTo>
                    <a:pt x="46" y="698"/>
                  </a:lnTo>
                  <a:lnTo>
                    <a:pt x="38" y="720"/>
                  </a:lnTo>
                  <a:lnTo>
                    <a:pt x="30" y="738"/>
                  </a:lnTo>
                  <a:lnTo>
                    <a:pt x="20" y="758"/>
                  </a:lnTo>
                  <a:lnTo>
                    <a:pt x="14" y="776"/>
                  </a:lnTo>
                  <a:lnTo>
                    <a:pt x="10" y="794"/>
                  </a:lnTo>
                  <a:lnTo>
                    <a:pt x="10" y="810"/>
                  </a:lnTo>
                  <a:lnTo>
                    <a:pt x="10" y="826"/>
                  </a:lnTo>
                  <a:lnTo>
                    <a:pt x="16" y="840"/>
                  </a:lnTo>
                  <a:lnTo>
                    <a:pt x="26" y="858"/>
                  </a:lnTo>
                  <a:lnTo>
                    <a:pt x="40" y="876"/>
                  </a:lnTo>
                  <a:lnTo>
                    <a:pt x="58" y="896"/>
                  </a:lnTo>
                  <a:lnTo>
                    <a:pt x="80" y="918"/>
                  </a:lnTo>
                  <a:lnTo>
                    <a:pt x="100" y="936"/>
                  </a:lnTo>
                  <a:lnTo>
                    <a:pt x="114" y="950"/>
                  </a:lnTo>
                  <a:lnTo>
                    <a:pt x="122" y="956"/>
                  </a:lnTo>
                  <a:lnTo>
                    <a:pt x="124" y="958"/>
                  </a:lnTo>
                  <a:moveTo>
                    <a:pt x="296" y="0"/>
                  </a:moveTo>
                  <a:lnTo>
                    <a:pt x="294" y="2"/>
                  </a:lnTo>
                  <a:lnTo>
                    <a:pt x="290" y="8"/>
                  </a:lnTo>
                  <a:lnTo>
                    <a:pt x="280" y="20"/>
                  </a:lnTo>
                  <a:lnTo>
                    <a:pt x="268" y="40"/>
                  </a:lnTo>
                  <a:lnTo>
                    <a:pt x="254" y="60"/>
                  </a:lnTo>
                  <a:lnTo>
                    <a:pt x="242" y="80"/>
                  </a:lnTo>
                  <a:lnTo>
                    <a:pt x="234" y="96"/>
                  </a:lnTo>
                  <a:lnTo>
                    <a:pt x="230" y="112"/>
                  </a:lnTo>
                  <a:lnTo>
                    <a:pt x="228" y="124"/>
                  </a:lnTo>
                  <a:lnTo>
                    <a:pt x="230" y="138"/>
                  </a:lnTo>
                  <a:lnTo>
                    <a:pt x="234" y="150"/>
                  </a:lnTo>
                  <a:lnTo>
                    <a:pt x="238" y="162"/>
                  </a:lnTo>
                  <a:lnTo>
                    <a:pt x="248" y="176"/>
                  </a:lnTo>
                  <a:lnTo>
                    <a:pt x="256" y="192"/>
                  </a:lnTo>
                  <a:lnTo>
                    <a:pt x="264" y="206"/>
                  </a:lnTo>
                  <a:lnTo>
                    <a:pt x="276" y="222"/>
                  </a:lnTo>
                  <a:lnTo>
                    <a:pt x="282" y="238"/>
                  </a:lnTo>
                  <a:lnTo>
                    <a:pt x="290" y="254"/>
                  </a:lnTo>
                  <a:lnTo>
                    <a:pt x="294" y="270"/>
                  </a:lnTo>
                  <a:lnTo>
                    <a:pt x="296" y="286"/>
                  </a:lnTo>
                  <a:lnTo>
                    <a:pt x="294" y="302"/>
                  </a:lnTo>
                  <a:lnTo>
                    <a:pt x="290" y="318"/>
                  </a:lnTo>
                  <a:lnTo>
                    <a:pt x="284" y="336"/>
                  </a:lnTo>
                  <a:lnTo>
                    <a:pt x="276" y="356"/>
                  </a:lnTo>
                  <a:lnTo>
                    <a:pt x="266" y="378"/>
                  </a:lnTo>
                  <a:lnTo>
                    <a:pt x="258" y="396"/>
                  </a:lnTo>
                  <a:lnTo>
                    <a:pt x="250" y="416"/>
                  </a:lnTo>
                  <a:lnTo>
                    <a:pt x="244" y="434"/>
                  </a:lnTo>
                  <a:lnTo>
                    <a:pt x="240" y="452"/>
                  </a:lnTo>
                  <a:lnTo>
                    <a:pt x="238" y="468"/>
                  </a:lnTo>
                  <a:lnTo>
                    <a:pt x="240" y="484"/>
                  </a:lnTo>
                  <a:lnTo>
                    <a:pt x="244" y="498"/>
                  </a:lnTo>
                  <a:lnTo>
                    <a:pt x="250" y="514"/>
                  </a:lnTo>
                  <a:lnTo>
                    <a:pt x="258" y="530"/>
                  </a:lnTo>
                  <a:lnTo>
                    <a:pt x="268" y="548"/>
                  </a:lnTo>
                  <a:lnTo>
                    <a:pt x="276" y="564"/>
                  </a:lnTo>
                  <a:lnTo>
                    <a:pt x="284" y="580"/>
                  </a:lnTo>
                  <a:lnTo>
                    <a:pt x="290" y="596"/>
                  </a:lnTo>
                  <a:lnTo>
                    <a:pt x="294" y="612"/>
                  </a:lnTo>
                  <a:lnTo>
                    <a:pt x="296" y="628"/>
                  </a:lnTo>
                  <a:lnTo>
                    <a:pt x="294" y="644"/>
                  </a:lnTo>
                  <a:lnTo>
                    <a:pt x="290" y="660"/>
                  </a:lnTo>
                  <a:lnTo>
                    <a:pt x="284" y="678"/>
                  </a:lnTo>
                  <a:lnTo>
                    <a:pt x="276" y="698"/>
                  </a:lnTo>
                  <a:lnTo>
                    <a:pt x="266" y="720"/>
                  </a:lnTo>
                  <a:lnTo>
                    <a:pt x="258" y="738"/>
                  </a:lnTo>
                  <a:lnTo>
                    <a:pt x="250" y="758"/>
                  </a:lnTo>
                  <a:lnTo>
                    <a:pt x="244" y="776"/>
                  </a:lnTo>
                  <a:lnTo>
                    <a:pt x="240" y="794"/>
                  </a:lnTo>
                  <a:lnTo>
                    <a:pt x="238" y="810"/>
                  </a:lnTo>
                  <a:lnTo>
                    <a:pt x="240" y="826"/>
                  </a:lnTo>
                  <a:lnTo>
                    <a:pt x="246" y="840"/>
                  </a:lnTo>
                  <a:lnTo>
                    <a:pt x="254" y="858"/>
                  </a:lnTo>
                  <a:lnTo>
                    <a:pt x="268" y="876"/>
                  </a:lnTo>
                  <a:lnTo>
                    <a:pt x="288" y="896"/>
                  </a:lnTo>
                  <a:lnTo>
                    <a:pt x="310" y="918"/>
                  </a:lnTo>
                  <a:lnTo>
                    <a:pt x="330" y="936"/>
                  </a:lnTo>
                  <a:lnTo>
                    <a:pt x="344" y="950"/>
                  </a:lnTo>
                  <a:lnTo>
                    <a:pt x="352" y="956"/>
                  </a:lnTo>
                  <a:lnTo>
                    <a:pt x="352" y="958"/>
                  </a:lnTo>
                  <a:moveTo>
                    <a:pt x="524" y="0"/>
                  </a:moveTo>
                  <a:lnTo>
                    <a:pt x="524" y="2"/>
                  </a:lnTo>
                  <a:lnTo>
                    <a:pt x="520" y="8"/>
                  </a:lnTo>
                  <a:lnTo>
                    <a:pt x="510" y="20"/>
                  </a:lnTo>
                  <a:lnTo>
                    <a:pt x="496" y="40"/>
                  </a:lnTo>
                  <a:lnTo>
                    <a:pt x="482" y="60"/>
                  </a:lnTo>
                  <a:lnTo>
                    <a:pt x="472" y="80"/>
                  </a:lnTo>
                  <a:lnTo>
                    <a:pt x="464" y="96"/>
                  </a:lnTo>
                  <a:lnTo>
                    <a:pt x="458" y="112"/>
                  </a:lnTo>
                  <a:lnTo>
                    <a:pt x="458" y="124"/>
                  </a:lnTo>
                  <a:lnTo>
                    <a:pt x="458" y="138"/>
                  </a:lnTo>
                  <a:lnTo>
                    <a:pt x="462" y="150"/>
                  </a:lnTo>
                  <a:lnTo>
                    <a:pt x="468" y="162"/>
                  </a:lnTo>
                  <a:lnTo>
                    <a:pt x="476" y="176"/>
                  </a:lnTo>
                  <a:lnTo>
                    <a:pt x="486" y="192"/>
                  </a:lnTo>
                  <a:lnTo>
                    <a:pt x="494" y="206"/>
                  </a:lnTo>
                  <a:lnTo>
                    <a:pt x="504" y="222"/>
                  </a:lnTo>
                  <a:lnTo>
                    <a:pt x="512" y="238"/>
                  </a:lnTo>
                  <a:lnTo>
                    <a:pt x="520" y="254"/>
                  </a:lnTo>
                  <a:lnTo>
                    <a:pt x="524" y="270"/>
                  </a:lnTo>
                  <a:lnTo>
                    <a:pt x="524" y="286"/>
                  </a:lnTo>
                  <a:lnTo>
                    <a:pt x="524" y="302"/>
                  </a:lnTo>
                  <a:lnTo>
                    <a:pt x="520" y="318"/>
                  </a:lnTo>
                  <a:lnTo>
                    <a:pt x="514" y="336"/>
                  </a:lnTo>
                  <a:lnTo>
                    <a:pt x="504" y="356"/>
                  </a:lnTo>
                  <a:lnTo>
                    <a:pt x="496" y="378"/>
                  </a:lnTo>
                  <a:lnTo>
                    <a:pt x="488" y="396"/>
                  </a:lnTo>
                  <a:lnTo>
                    <a:pt x="478" y="416"/>
                  </a:lnTo>
                  <a:lnTo>
                    <a:pt x="472" y="434"/>
                  </a:lnTo>
                  <a:lnTo>
                    <a:pt x="468" y="452"/>
                  </a:lnTo>
                  <a:lnTo>
                    <a:pt x="468" y="468"/>
                  </a:lnTo>
                  <a:lnTo>
                    <a:pt x="468" y="484"/>
                  </a:lnTo>
                  <a:lnTo>
                    <a:pt x="472" y="498"/>
                  </a:lnTo>
                  <a:lnTo>
                    <a:pt x="478" y="514"/>
                  </a:lnTo>
                  <a:lnTo>
                    <a:pt x="488" y="530"/>
                  </a:lnTo>
                  <a:lnTo>
                    <a:pt x="496" y="548"/>
                  </a:lnTo>
                  <a:lnTo>
                    <a:pt x="504" y="564"/>
                  </a:lnTo>
                  <a:lnTo>
                    <a:pt x="514" y="580"/>
                  </a:lnTo>
                  <a:lnTo>
                    <a:pt x="520" y="596"/>
                  </a:lnTo>
                  <a:lnTo>
                    <a:pt x="524" y="612"/>
                  </a:lnTo>
                  <a:lnTo>
                    <a:pt x="524" y="628"/>
                  </a:lnTo>
                  <a:lnTo>
                    <a:pt x="524" y="644"/>
                  </a:lnTo>
                  <a:lnTo>
                    <a:pt x="520" y="660"/>
                  </a:lnTo>
                  <a:lnTo>
                    <a:pt x="514" y="678"/>
                  </a:lnTo>
                  <a:lnTo>
                    <a:pt x="504" y="698"/>
                  </a:lnTo>
                  <a:lnTo>
                    <a:pt x="496" y="720"/>
                  </a:lnTo>
                  <a:lnTo>
                    <a:pt x="488" y="738"/>
                  </a:lnTo>
                  <a:lnTo>
                    <a:pt x="478" y="758"/>
                  </a:lnTo>
                  <a:lnTo>
                    <a:pt x="472" y="776"/>
                  </a:lnTo>
                  <a:lnTo>
                    <a:pt x="468" y="794"/>
                  </a:lnTo>
                  <a:lnTo>
                    <a:pt x="468" y="810"/>
                  </a:lnTo>
                  <a:lnTo>
                    <a:pt x="468" y="826"/>
                  </a:lnTo>
                  <a:lnTo>
                    <a:pt x="474" y="840"/>
                  </a:lnTo>
                  <a:lnTo>
                    <a:pt x="484" y="858"/>
                  </a:lnTo>
                  <a:lnTo>
                    <a:pt x="498" y="876"/>
                  </a:lnTo>
                  <a:lnTo>
                    <a:pt x="516" y="896"/>
                  </a:lnTo>
                  <a:lnTo>
                    <a:pt x="538" y="918"/>
                  </a:lnTo>
                  <a:lnTo>
                    <a:pt x="558" y="936"/>
                  </a:lnTo>
                  <a:lnTo>
                    <a:pt x="572" y="950"/>
                  </a:lnTo>
                  <a:lnTo>
                    <a:pt x="580" y="956"/>
                  </a:lnTo>
                  <a:lnTo>
                    <a:pt x="582" y="958"/>
                  </a:lnTo>
                </a:path>
              </a:pathLst>
            </a:custGeom>
            <a:noFill/>
            <a:ln w="28575"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lIns="80467" tIns="40234" rIns="80467" bIns="40234"/>
            <a:lstStyle/>
            <a:p>
              <a:endParaRPr lang="en-US"/>
            </a:p>
          </p:txBody>
        </p:sp>
        <p:sp>
          <p:nvSpPr>
            <p:cNvPr id="8286" name="Right Brace 91"/>
            <p:cNvSpPr>
              <a:spLocks/>
            </p:cNvSpPr>
            <p:nvPr/>
          </p:nvSpPr>
          <p:spPr bwMode="auto">
            <a:xfrm>
              <a:off x="4310858" y="2211387"/>
              <a:ext cx="112713" cy="571500"/>
            </a:xfrm>
            <a:prstGeom prst="rightBrace">
              <a:avLst>
                <a:gd name="adj1" fmla="val 8873"/>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87" name="Text Box 46"/>
            <p:cNvSpPr txBox="1">
              <a:spLocks noChangeArrowheads="1"/>
            </p:cNvSpPr>
            <p:nvPr/>
          </p:nvSpPr>
          <p:spPr bwMode="auto">
            <a:xfrm>
              <a:off x="1729583" y="2847011"/>
              <a:ext cx="889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i="1">
                  <a:solidFill>
                    <a:srgbClr val="000000"/>
                  </a:solidFill>
                  <a:sym typeface="Symbol" pitchFamily="18" charset="2"/>
                </a:rPr>
                <a:t></a:t>
              </a:r>
              <a:r>
                <a:rPr lang="en-US" altLang="en-US" sz="1600" i="1">
                  <a:solidFill>
                    <a:srgbClr val="000000"/>
                  </a:solidFill>
                </a:rPr>
                <a:t>,</a:t>
              </a:r>
              <a:r>
                <a:rPr lang="en-US" altLang="en-US" sz="1600" i="1">
                  <a:solidFill>
                    <a:srgbClr val="000000"/>
                  </a:solidFill>
                  <a:sym typeface="Symbol" pitchFamily="18" charset="2"/>
                </a:rPr>
                <a:t></a:t>
              </a:r>
              <a:r>
                <a:rPr lang="en-US" altLang="en-US" sz="1600" i="1">
                  <a:solidFill>
                    <a:srgbClr val="000000"/>
                  </a:solidFill>
                </a:rPr>
                <a:t>,</a:t>
              </a:r>
              <a:r>
                <a:rPr lang="en-US" altLang="en-US" sz="1600" i="1">
                  <a:solidFill>
                    <a:srgbClr val="000000"/>
                  </a:solidFill>
                  <a:sym typeface="Symbol" pitchFamily="18" charset="2"/>
                </a:rPr>
                <a:t></a:t>
              </a:r>
              <a:r>
                <a:rPr lang="en-US" altLang="en-US" sz="1600" i="1">
                  <a:solidFill>
                    <a:srgbClr val="000000"/>
                  </a:solidFill>
                </a:rPr>
                <a:t>,…</a:t>
              </a:r>
              <a:endParaRPr lang="en-US" altLang="en-US" sz="2400">
                <a:solidFill>
                  <a:srgbClr val="000000"/>
                </a:solidFill>
              </a:endParaRPr>
            </a:p>
          </p:txBody>
        </p:sp>
        <p:sp>
          <p:nvSpPr>
            <p:cNvPr id="8288" name="Text Box 49"/>
            <p:cNvSpPr txBox="1">
              <a:spLocks noChangeArrowheads="1"/>
            </p:cNvSpPr>
            <p:nvPr/>
          </p:nvSpPr>
          <p:spPr bwMode="auto">
            <a:xfrm>
              <a:off x="3642520" y="2365374"/>
              <a:ext cx="565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a:solidFill>
                    <a:srgbClr val="000000"/>
                  </a:solidFill>
                </a:rPr>
                <a:t>(</a:t>
              </a:r>
              <a:r>
                <a:rPr lang="en-US" altLang="en-US" sz="1600" i="1">
                  <a:solidFill>
                    <a:srgbClr val="000000"/>
                  </a:solidFill>
                </a:rPr>
                <a:t>N</a:t>
              </a:r>
              <a:r>
                <a:rPr lang="en-US" altLang="en-US" sz="1600" i="1" baseline="-25000">
                  <a:solidFill>
                    <a:srgbClr val="000000"/>
                  </a:solidFill>
                </a:rPr>
                <a:t>C</a:t>
              </a:r>
              <a:r>
                <a:rPr lang="en-US" altLang="en-US" sz="1600">
                  <a:solidFill>
                    <a:srgbClr val="000000"/>
                  </a:solidFill>
                </a:rPr>
                <a:t>)</a:t>
              </a:r>
              <a:endParaRPr lang="en-US" altLang="en-US" sz="2400">
                <a:solidFill>
                  <a:srgbClr val="000000"/>
                </a:solidFill>
              </a:endParaRPr>
            </a:p>
          </p:txBody>
        </p:sp>
        <p:grpSp>
          <p:nvGrpSpPr>
            <p:cNvPr id="8289" name="Group 46"/>
            <p:cNvGrpSpPr>
              <a:grpSpLocks/>
            </p:cNvGrpSpPr>
            <p:nvPr/>
          </p:nvGrpSpPr>
          <p:grpSpPr bwMode="auto">
            <a:xfrm>
              <a:off x="2061029" y="2728686"/>
              <a:ext cx="306728" cy="184374"/>
              <a:chOff x="2113758" y="2760661"/>
              <a:chExt cx="254000" cy="152400"/>
            </a:xfrm>
          </p:grpSpPr>
          <p:cxnSp>
            <p:nvCxnSpPr>
              <p:cNvPr id="8292" name="Straight Connector 68"/>
              <p:cNvCxnSpPr>
                <a:cxnSpLocks noChangeShapeType="1"/>
              </p:cNvCxnSpPr>
              <p:nvPr/>
            </p:nvCxnSpPr>
            <p:spPr bwMode="auto">
              <a:xfrm>
                <a:off x="2113758" y="2809874"/>
                <a:ext cx="239713" cy="103187"/>
              </a:xfrm>
              <a:prstGeom prst="line">
                <a:avLst/>
              </a:prstGeom>
              <a:noFill/>
              <a:ln w="19050" cmpd="dbl" algn="ctr">
                <a:solidFill>
                  <a:srgbClr val="000000"/>
                </a:solidFill>
                <a:round/>
                <a:headEnd/>
                <a:tailEnd/>
              </a:ln>
              <a:extLst>
                <a:ext uri="{909E8E84-426E-40dd-AFC4-6F175D3DCCD1}">
                  <a14:hiddenFill xmlns:a14="http://schemas.microsoft.com/office/drawing/2010/main">
                    <a:noFill/>
                  </a14:hiddenFill>
                </a:ext>
              </a:extLst>
            </p:spPr>
          </p:cxnSp>
          <p:cxnSp>
            <p:nvCxnSpPr>
              <p:cNvPr id="8293" name="Straight Connector 68"/>
              <p:cNvCxnSpPr>
                <a:cxnSpLocks noChangeShapeType="1"/>
              </p:cNvCxnSpPr>
              <p:nvPr/>
            </p:nvCxnSpPr>
            <p:spPr bwMode="auto">
              <a:xfrm>
                <a:off x="2113758" y="2760661"/>
                <a:ext cx="254000" cy="115888"/>
              </a:xfrm>
              <a:prstGeom prst="line">
                <a:avLst/>
              </a:prstGeom>
              <a:noFill/>
              <a:ln w="19050" cmpd="dbl" algn="ctr">
                <a:solidFill>
                  <a:srgbClr val="000000"/>
                </a:solidFill>
                <a:round/>
                <a:headEnd/>
                <a:tailEnd/>
              </a:ln>
              <a:extLst>
                <a:ext uri="{909E8E84-426E-40dd-AFC4-6F175D3DCCD1}">
                  <a14:hiddenFill xmlns:a14="http://schemas.microsoft.com/office/drawing/2010/main">
                    <a:noFill/>
                  </a14:hiddenFill>
                </a:ext>
              </a:extLst>
            </p:spPr>
          </p:cxnSp>
        </p:grpSp>
        <p:sp>
          <p:nvSpPr>
            <p:cNvPr id="8290" name="Rectangle 4"/>
            <p:cNvSpPr>
              <a:spLocks noChangeArrowheads="1"/>
            </p:cNvSpPr>
            <p:nvPr/>
          </p:nvSpPr>
          <p:spPr bwMode="auto">
            <a:xfrm>
              <a:off x="4472095" y="2328862"/>
              <a:ext cx="1761114"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67" tIns="40234" rIns="80467" bIns="40234"/>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i="1">
                  <a:solidFill>
                    <a:srgbClr val="FF0000"/>
                  </a:solidFill>
                </a:rPr>
                <a:t>Coulomb pairs</a:t>
              </a:r>
              <a:endParaRPr lang="en-US" altLang="en-US" sz="2400">
                <a:solidFill>
                  <a:srgbClr val="000000"/>
                </a:solidFill>
              </a:endParaRPr>
            </a:p>
          </p:txBody>
        </p:sp>
        <p:sp>
          <p:nvSpPr>
            <p:cNvPr id="8291" name="Oval 26"/>
            <p:cNvSpPr>
              <a:spLocks noChangeAspect="1" noChangeArrowheads="1"/>
            </p:cNvSpPr>
            <p:nvPr/>
          </p:nvSpPr>
          <p:spPr bwMode="auto">
            <a:xfrm>
              <a:off x="2291766" y="2834537"/>
              <a:ext cx="117475" cy="108576"/>
            </a:xfrm>
            <a:prstGeom prst="ellipse">
              <a:avLst/>
            </a:prstGeom>
            <a:solidFill>
              <a:srgbClr val="FF0000"/>
            </a:solidFill>
            <a:ln w="9525">
              <a:solidFill>
                <a:srgbClr val="FF0000"/>
              </a:solidFill>
              <a:round/>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grpSp>
      <p:grpSp>
        <p:nvGrpSpPr>
          <p:cNvPr id="8198" name="Group 51"/>
          <p:cNvGrpSpPr>
            <a:grpSpLocks/>
          </p:cNvGrpSpPr>
          <p:nvPr/>
        </p:nvGrpSpPr>
        <p:grpSpPr bwMode="auto">
          <a:xfrm>
            <a:off x="3368675" y="3562350"/>
            <a:ext cx="4240213" cy="1573213"/>
            <a:chOff x="1881983" y="3471862"/>
            <a:chExt cx="4240548" cy="1573212"/>
          </a:xfrm>
        </p:grpSpPr>
        <p:sp>
          <p:nvSpPr>
            <p:cNvPr id="8264" name="Line 14"/>
            <p:cNvSpPr>
              <a:spLocks noChangeShapeType="1"/>
            </p:cNvSpPr>
            <p:nvPr/>
          </p:nvSpPr>
          <p:spPr bwMode="auto">
            <a:xfrm flipV="1">
              <a:off x="2039145" y="3522662"/>
              <a:ext cx="2112963" cy="446087"/>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4" name="Line 21"/>
            <p:cNvSpPr>
              <a:spLocks noChangeShapeType="1"/>
            </p:cNvSpPr>
            <p:nvPr/>
          </p:nvSpPr>
          <p:spPr bwMode="auto">
            <a:xfrm>
              <a:off x="2753590" y="4297361"/>
              <a:ext cx="1398697" cy="196850"/>
            </a:xfrm>
            <a:prstGeom prst="line">
              <a:avLst/>
            </a:prstGeom>
            <a:ln w="28575">
              <a:solidFill>
                <a:srgbClr val="FF0000"/>
              </a:solidFill>
              <a:headEnd/>
              <a:tailEnd type="triangle" w="lg" len="lg"/>
            </a:ln>
          </p:spPr>
          <p:style>
            <a:lnRef idx="1">
              <a:schemeClr val="accent2"/>
            </a:lnRef>
            <a:fillRef idx="0">
              <a:schemeClr val="accent2"/>
            </a:fillRef>
            <a:effectRef idx="0">
              <a:schemeClr val="accent2"/>
            </a:effectRef>
            <a:fontRef idx="minor">
              <a:schemeClr val="tx1"/>
            </a:fontRef>
          </p:style>
          <p:txBody>
            <a:bodyPr/>
            <a:lstStyle/>
            <a:p>
              <a:pPr algn="ctr">
                <a:defRPr/>
              </a:pPr>
              <a:endParaRPr lang="en-US">
                <a:ln w="18000">
                  <a:solidFill>
                    <a:srgbClr val="3333CC">
                      <a:satMod val="140000"/>
                    </a:srgbClr>
                  </a:solidFill>
                  <a:prstDash val="solid"/>
                  <a:miter lim="800000"/>
                </a:ln>
                <a:noFill/>
                <a:effectLst>
                  <a:outerShdw blurRad="25500" dist="23000" dir="7020000" algn="tl">
                    <a:srgbClr val="000000">
                      <a:alpha val="50000"/>
                    </a:srgbClr>
                  </a:outerShdw>
                </a:effectLst>
              </a:endParaRPr>
            </a:p>
          </p:txBody>
        </p:sp>
        <p:sp>
          <p:nvSpPr>
            <p:cNvPr id="8266" name="Text Box 45"/>
            <p:cNvSpPr txBox="1">
              <a:spLocks noChangeArrowheads="1"/>
            </p:cNvSpPr>
            <p:nvPr/>
          </p:nvSpPr>
          <p:spPr bwMode="auto">
            <a:xfrm>
              <a:off x="4045745" y="3867149"/>
              <a:ext cx="384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700" i="1">
                  <a:solidFill>
                    <a:srgbClr val="000000"/>
                  </a:solidFill>
                </a:rPr>
                <a:t>π</a:t>
              </a:r>
              <a:r>
                <a:rPr lang="en-US" altLang="en-US" sz="1700" i="1" baseline="30000">
                  <a:solidFill>
                    <a:srgbClr val="000000"/>
                  </a:solidFill>
                </a:rPr>
                <a:t>−</a:t>
              </a:r>
              <a:endParaRPr lang="en-US" altLang="en-US" sz="2400">
                <a:solidFill>
                  <a:srgbClr val="000000"/>
                </a:solidFill>
              </a:endParaRPr>
            </a:p>
          </p:txBody>
        </p:sp>
        <p:sp>
          <p:nvSpPr>
            <p:cNvPr id="8267" name="Text Box 46"/>
            <p:cNvSpPr txBox="1">
              <a:spLocks noChangeArrowheads="1"/>
            </p:cNvSpPr>
            <p:nvPr/>
          </p:nvSpPr>
          <p:spPr bwMode="auto">
            <a:xfrm>
              <a:off x="4026695" y="3471862"/>
              <a:ext cx="374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700" i="1">
                  <a:solidFill>
                    <a:srgbClr val="000000"/>
                  </a:solidFill>
                </a:rPr>
                <a:t>π</a:t>
              </a:r>
              <a:r>
                <a:rPr lang="en-US" altLang="en-US" sz="1700" i="1" baseline="30000">
                  <a:solidFill>
                    <a:srgbClr val="000000"/>
                  </a:solidFill>
                </a:rPr>
                <a:t>+</a:t>
              </a:r>
              <a:endParaRPr lang="en-US" altLang="en-US" sz="2400">
                <a:solidFill>
                  <a:srgbClr val="000000"/>
                </a:solidFill>
              </a:endParaRPr>
            </a:p>
          </p:txBody>
        </p:sp>
        <p:sp>
          <p:nvSpPr>
            <p:cNvPr id="57" name="Line 14"/>
            <p:cNvSpPr>
              <a:spLocks noChangeShapeType="1"/>
            </p:cNvSpPr>
            <p:nvPr/>
          </p:nvSpPr>
          <p:spPr bwMode="auto">
            <a:xfrm flipV="1">
              <a:off x="2766291" y="4202112"/>
              <a:ext cx="1385996" cy="88900"/>
            </a:xfrm>
            <a:prstGeom prst="line">
              <a:avLst/>
            </a:prstGeom>
            <a:ln w="28575">
              <a:solidFill>
                <a:srgbClr val="FF0000"/>
              </a:solidFill>
              <a:headEnd/>
              <a:tailEnd type="triangle" w="lg" len="lg"/>
            </a:ln>
          </p:spPr>
          <p:style>
            <a:lnRef idx="1">
              <a:schemeClr val="dk1"/>
            </a:lnRef>
            <a:fillRef idx="0">
              <a:schemeClr val="dk1"/>
            </a:fillRef>
            <a:effectRef idx="0">
              <a:schemeClr val="dk1"/>
            </a:effectRef>
            <a:fontRef idx="minor">
              <a:schemeClr val="tx1"/>
            </a:fontRef>
          </p:style>
          <p:txBody>
            <a:bodyPr/>
            <a:lstStyle/>
            <a:p>
              <a:pPr algn="ctr">
                <a:defRPr/>
              </a:pPr>
              <a:endParaRPr lang="en-US">
                <a:solidFill>
                  <a:srgbClr val="000000"/>
                </a:solidFill>
              </a:endParaRPr>
            </a:p>
          </p:txBody>
        </p:sp>
        <p:grpSp>
          <p:nvGrpSpPr>
            <p:cNvPr id="8269" name="Group 57"/>
            <p:cNvGrpSpPr>
              <a:grpSpLocks/>
            </p:cNvGrpSpPr>
            <p:nvPr/>
          </p:nvGrpSpPr>
          <p:grpSpPr bwMode="auto">
            <a:xfrm>
              <a:off x="1944915" y="3933371"/>
              <a:ext cx="821306" cy="395965"/>
              <a:chOff x="2082007" y="3990974"/>
              <a:chExt cx="684214" cy="338362"/>
            </a:xfrm>
          </p:grpSpPr>
          <p:cxnSp>
            <p:nvCxnSpPr>
              <p:cNvPr id="8277" name="Straight Connector 79"/>
              <p:cNvCxnSpPr>
                <a:cxnSpLocks noChangeShapeType="1"/>
              </p:cNvCxnSpPr>
              <p:nvPr/>
            </p:nvCxnSpPr>
            <p:spPr bwMode="auto">
              <a:xfrm>
                <a:off x="2094708" y="3990974"/>
                <a:ext cx="671513" cy="288925"/>
              </a:xfrm>
              <a:prstGeom prst="line">
                <a:avLst/>
              </a:prstGeom>
              <a:noFill/>
              <a:ln w="19050" cmpd="dbl" algn="ctr">
                <a:solidFill>
                  <a:srgbClr val="000000"/>
                </a:solidFill>
                <a:round/>
                <a:headEnd/>
                <a:tailEnd/>
              </a:ln>
              <a:extLst>
                <a:ext uri="{909E8E84-426E-40dd-AFC4-6F175D3DCCD1}">
                  <a14:hiddenFill xmlns:a14="http://schemas.microsoft.com/office/drawing/2010/main">
                    <a:noFill/>
                  </a14:hiddenFill>
                </a:ext>
              </a:extLst>
            </p:spPr>
          </p:cxnSp>
          <p:cxnSp>
            <p:nvCxnSpPr>
              <p:cNvPr id="8278" name="Straight Connector 80"/>
              <p:cNvCxnSpPr>
                <a:cxnSpLocks noChangeShapeType="1"/>
              </p:cNvCxnSpPr>
              <p:nvPr/>
            </p:nvCxnSpPr>
            <p:spPr bwMode="auto">
              <a:xfrm>
                <a:off x="2082007" y="4032474"/>
                <a:ext cx="676275" cy="296862"/>
              </a:xfrm>
              <a:prstGeom prst="line">
                <a:avLst/>
              </a:prstGeom>
              <a:noFill/>
              <a:ln w="19050" cmpd="dbl" algn="ctr">
                <a:solidFill>
                  <a:srgbClr val="000000"/>
                </a:solidFill>
                <a:round/>
                <a:headEnd/>
                <a:tailEnd/>
              </a:ln>
              <a:extLst>
                <a:ext uri="{909E8E84-426E-40dd-AFC4-6F175D3DCCD1}">
                  <a14:hiddenFill xmlns:a14="http://schemas.microsoft.com/office/drawing/2010/main">
                    <a:noFill/>
                  </a14:hiddenFill>
                </a:ext>
              </a:extLst>
            </p:spPr>
          </p:cxnSp>
        </p:grpSp>
        <p:sp>
          <p:nvSpPr>
            <p:cNvPr id="59" name="Line 21"/>
            <p:cNvSpPr>
              <a:spLocks noChangeShapeType="1"/>
            </p:cNvSpPr>
            <p:nvPr/>
          </p:nvSpPr>
          <p:spPr bwMode="auto">
            <a:xfrm>
              <a:off x="2775817" y="4308474"/>
              <a:ext cx="1351069" cy="503237"/>
            </a:xfrm>
            <a:prstGeom prst="line">
              <a:avLst/>
            </a:prstGeom>
            <a:ln w="28575">
              <a:solidFill>
                <a:srgbClr val="FF0000"/>
              </a:solidFill>
              <a:headEnd/>
              <a:tailEnd type="triangle" w="lg" len="lg"/>
            </a:ln>
          </p:spPr>
          <p:style>
            <a:lnRef idx="1">
              <a:schemeClr val="accent2"/>
            </a:lnRef>
            <a:fillRef idx="0">
              <a:schemeClr val="accent2"/>
            </a:fillRef>
            <a:effectRef idx="0">
              <a:schemeClr val="accent2"/>
            </a:effectRef>
            <a:fontRef idx="minor">
              <a:schemeClr val="tx1"/>
            </a:fontRef>
          </p:style>
          <p:txBody>
            <a:bodyPr/>
            <a:lstStyle/>
            <a:p>
              <a:pPr algn="ctr">
                <a:defRPr/>
              </a:pPr>
              <a:endParaRPr lang="en-US">
                <a:ln w="18000">
                  <a:solidFill>
                    <a:srgbClr val="3333CC">
                      <a:satMod val="140000"/>
                    </a:srgbClr>
                  </a:solidFill>
                  <a:prstDash val="solid"/>
                  <a:miter lim="800000"/>
                </a:ln>
                <a:noFill/>
                <a:effectLst>
                  <a:outerShdw blurRad="25500" dist="23000" dir="7020000" algn="tl">
                    <a:srgbClr val="000000">
                      <a:alpha val="50000"/>
                    </a:srgbClr>
                  </a:outerShdw>
                </a:effectLst>
              </a:endParaRPr>
            </a:p>
          </p:txBody>
        </p:sp>
        <p:sp>
          <p:nvSpPr>
            <p:cNvPr id="8271" name="Text Box 46"/>
            <p:cNvSpPr txBox="1">
              <a:spLocks noChangeArrowheads="1"/>
            </p:cNvSpPr>
            <p:nvPr/>
          </p:nvSpPr>
          <p:spPr bwMode="auto">
            <a:xfrm>
              <a:off x="4107658" y="4706937"/>
              <a:ext cx="3762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700" i="1">
                  <a:solidFill>
                    <a:srgbClr val="000000"/>
                  </a:solidFill>
                </a:rPr>
                <a:t>π</a:t>
              </a:r>
              <a:r>
                <a:rPr lang="en-US" altLang="en-US" sz="1700" i="1" baseline="30000">
                  <a:solidFill>
                    <a:srgbClr val="000000"/>
                  </a:solidFill>
                </a:rPr>
                <a:t>0</a:t>
              </a:r>
              <a:endParaRPr lang="en-US" altLang="en-US" sz="2400">
                <a:solidFill>
                  <a:srgbClr val="000000"/>
                </a:solidFill>
              </a:endParaRPr>
            </a:p>
          </p:txBody>
        </p:sp>
        <p:sp>
          <p:nvSpPr>
            <p:cNvPr id="8272" name="Text Box 46"/>
            <p:cNvSpPr txBox="1">
              <a:spLocks noChangeArrowheads="1"/>
            </p:cNvSpPr>
            <p:nvPr/>
          </p:nvSpPr>
          <p:spPr bwMode="auto">
            <a:xfrm>
              <a:off x="4144170" y="4354512"/>
              <a:ext cx="374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700" i="1">
                  <a:solidFill>
                    <a:srgbClr val="000000"/>
                  </a:solidFill>
                </a:rPr>
                <a:t>π</a:t>
              </a:r>
              <a:r>
                <a:rPr lang="en-US" altLang="en-US" sz="1700" i="1" baseline="30000">
                  <a:solidFill>
                    <a:srgbClr val="000000"/>
                  </a:solidFill>
                </a:rPr>
                <a:t>+</a:t>
              </a:r>
              <a:endParaRPr lang="en-US" altLang="en-US" sz="2400">
                <a:solidFill>
                  <a:srgbClr val="000000"/>
                </a:solidFill>
              </a:endParaRPr>
            </a:p>
          </p:txBody>
        </p:sp>
        <p:sp>
          <p:nvSpPr>
            <p:cNvPr id="8273" name="Right Brace 92"/>
            <p:cNvSpPr>
              <a:spLocks/>
            </p:cNvSpPr>
            <p:nvPr/>
          </p:nvSpPr>
          <p:spPr bwMode="auto">
            <a:xfrm>
              <a:off x="4302920" y="3476624"/>
              <a:ext cx="127000" cy="679450"/>
            </a:xfrm>
            <a:prstGeom prst="rightBrace">
              <a:avLst>
                <a:gd name="adj1" fmla="val 7579"/>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74" name="Text Box 46"/>
            <p:cNvSpPr txBox="1">
              <a:spLocks noChangeArrowheads="1"/>
            </p:cNvSpPr>
            <p:nvPr/>
          </p:nvSpPr>
          <p:spPr bwMode="auto">
            <a:xfrm>
              <a:off x="1881983" y="4092901"/>
              <a:ext cx="8778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600" i="1">
                  <a:solidFill>
                    <a:srgbClr val="000000"/>
                  </a:solidFill>
                </a:rPr>
                <a:t>η</a:t>
              </a:r>
              <a:r>
                <a:rPr lang="en-US" altLang="en-US" sz="1600" i="1">
                  <a:solidFill>
                    <a:srgbClr val="000000"/>
                  </a:solidFill>
                </a:rPr>
                <a:t>, </a:t>
              </a:r>
              <a:r>
                <a:rPr lang="el-GR" altLang="en-US" sz="1600" i="1">
                  <a:solidFill>
                    <a:srgbClr val="000000"/>
                  </a:solidFill>
                </a:rPr>
                <a:t>η</a:t>
              </a:r>
              <a:r>
                <a:rPr lang="en-US" altLang="en-US" sz="1600" i="1">
                  <a:solidFill>
                    <a:srgbClr val="000000"/>
                  </a:solidFill>
                </a:rPr>
                <a:t>’,…</a:t>
              </a:r>
              <a:endParaRPr lang="en-US" altLang="en-US" sz="2400">
                <a:solidFill>
                  <a:srgbClr val="000000"/>
                </a:solidFill>
              </a:endParaRPr>
            </a:p>
          </p:txBody>
        </p:sp>
        <p:sp>
          <p:nvSpPr>
            <p:cNvPr id="8275" name="Rectangle 4"/>
            <p:cNvSpPr>
              <a:spLocks noChangeArrowheads="1"/>
            </p:cNvSpPr>
            <p:nvPr/>
          </p:nvSpPr>
          <p:spPr bwMode="auto">
            <a:xfrm>
              <a:off x="4449174" y="3640137"/>
              <a:ext cx="167335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467" tIns="40234" rIns="80467" bIns="40234"/>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i="1">
                  <a:solidFill>
                    <a:srgbClr val="FF0000"/>
                  </a:solidFill>
                </a:rPr>
                <a:t>Non-Coulomb pairs</a:t>
              </a:r>
              <a:endParaRPr lang="en-US" altLang="en-US" sz="2400">
                <a:solidFill>
                  <a:srgbClr val="000000"/>
                </a:solidFill>
              </a:endParaRPr>
            </a:p>
          </p:txBody>
        </p:sp>
        <p:sp>
          <p:nvSpPr>
            <p:cNvPr id="8276" name="Oval 26"/>
            <p:cNvSpPr>
              <a:spLocks noChangeAspect="1" noChangeArrowheads="1"/>
            </p:cNvSpPr>
            <p:nvPr/>
          </p:nvSpPr>
          <p:spPr bwMode="auto">
            <a:xfrm>
              <a:off x="2658611" y="4243726"/>
              <a:ext cx="117475" cy="108576"/>
            </a:xfrm>
            <a:prstGeom prst="ellipse">
              <a:avLst/>
            </a:prstGeom>
            <a:solidFill>
              <a:srgbClr val="FF0000"/>
            </a:solidFill>
            <a:ln w="9525">
              <a:solidFill>
                <a:srgbClr val="FF0000"/>
              </a:solidFill>
              <a:round/>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grpSp>
      <p:grpSp>
        <p:nvGrpSpPr>
          <p:cNvPr id="8199" name="Group 67"/>
          <p:cNvGrpSpPr>
            <a:grpSpLocks/>
          </p:cNvGrpSpPr>
          <p:nvPr/>
        </p:nvGrpSpPr>
        <p:grpSpPr bwMode="auto">
          <a:xfrm>
            <a:off x="1223963" y="1292225"/>
            <a:ext cx="2479675" cy="5016500"/>
            <a:chOff x="-262452" y="1201737"/>
            <a:chExt cx="2480758" cy="5016500"/>
          </a:xfrm>
        </p:grpSpPr>
        <p:sp>
          <p:nvSpPr>
            <p:cNvPr id="8227" name="Oval 26"/>
            <p:cNvSpPr>
              <a:spLocks noChangeAspect="1" noChangeArrowheads="1"/>
            </p:cNvSpPr>
            <p:nvPr/>
          </p:nvSpPr>
          <p:spPr bwMode="auto">
            <a:xfrm>
              <a:off x="2094708" y="5557043"/>
              <a:ext cx="117475" cy="108576"/>
            </a:xfrm>
            <a:prstGeom prst="ellipse">
              <a:avLst/>
            </a:prstGeom>
            <a:solidFill>
              <a:srgbClr val="FF0000"/>
            </a:solidFill>
            <a:ln w="9525">
              <a:solidFill>
                <a:srgbClr val="FF0000"/>
              </a:solidFill>
              <a:round/>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28" name="Oval 26"/>
            <p:cNvSpPr>
              <a:spLocks noChangeAspect="1" noChangeArrowheads="1"/>
            </p:cNvSpPr>
            <p:nvPr/>
          </p:nvSpPr>
          <p:spPr bwMode="auto">
            <a:xfrm>
              <a:off x="2100831" y="5898695"/>
              <a:ext cx="117475" cy="108576"/>
            </a:xfrm>
            <a:prstGeom prst="ellipse">
              <a:avLst/>
            </a:prstGeom>
            <a:solidFill>
              <a:srgbClr val="FF0000"/>
            </a:solidFill>
            <a:ln w="9525">
              <a:solidFill>
                <a:srgbClr val="FF0000"/>
              </a:solidFill>
              <a:round/>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29" name="Oval 26"/>
            <p:cNvSpPr>
              <a:spLocks noChangeAspect="1" noChangeArrowheads="1"/>
            </p:cNvSpPr>
            <p:nvPr/>
          </p:nvSpPr>
          <p:spPr bwMode="auto">
            <a:xfrm>
              <a:off x="1964532" y="2692351"/>
              <a:ext cx="117475" cy="108576"/>
            </a:xfrm>
            <a:prstGeom prst="ellipse">
              <a:avLst/>
            </a:prstGeom>
            <a:solidFill>
              <a:srgbClr val="FF0000"/>
            </a:solidFill>
            <a:ln w="9525">
              <a:solidFill>
                <a:srgbClr val="FF0000"/>
              </a:solidFill>
              <a:round/>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30" name="Oval 26"/>
            <p:cNvSpPr>
              <a:spLocks noChangeAspect="1" noChangeArrowheads="1"/>
            </p:cNvSpPr>
            <p:nvPr/>
          </p:nvSpPr>
          <p:spPr bwMode="auto">
            <a:xfrm>
              <a:off x="1898992" y="3904623"/>
              <a:ext cx="117475" cy="108576"/>
            </a:xfrm>
            <a:prstGeom prst="ellipse">
              <a:avLst/>
            </a:prstGeom>
            <a:solidFill>
              <a:srgbClr val="FF0000"/>
            </a:solidFill>
            <a:ln w="9525">
              <a:solidFill>
                <a:srgbClr val="FF0000"/>
              </a:solidFill>
              <a:round/>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grpSp>
          <p:nvGrpSpPr>
            <p:cNvPr id="8231" name="Group 72"/>
            <p:cNvGrpSpPr>
              <a:grpSpLocks/>
            </p:cNvGrpSpPr>
            <p:nvPr/>
          </p:nvGrpSpPr>
          <p:grpSpPr bwMode="auto">
            <a:xfrm>
              <a:off x="-262452" y="1201737"/>
              <a:ext cx="2385735" cy="5016500"/>
              <a:chOff x="-262452" y="1201737"/>
              <a:chExt cx="2385735" cy="5016500"/>
            </a:xfrm>
          </p:grpSpPr>
          <p:grpSp>
            <p:nvGrpSpPr>
              <p:cNvPr id="8232" name="Group 73"/>
              <p:cNvGrpSpPr>
                <a:grpSpLocks/>
              </p:cNvGrpSpPr>
              <p:nvPr/>
            </p:nvGrpSpPr>
            <p:grpSpPr bwMode="auto">
              <a:xfrm>
                <a:off x="-262452" y="1201737"/>
                <a:ext cx="2385735" cy="5016500"/>
                <a:chOff x="-262452" y="1201737"/>
                <a:chExt cx="2385735" cy="5016500"/>
              </a:xfrm>
            </p:grpSpPr>
            <p:grpSp>
              <p:nvGrpSpPr>
                <p:cNvPr id="8234" name="Group 75"/>
                <p:cNvGrpSpPr>
                  <a:grpSpLocks/>
                </p:cNvGrpSpPr>
                <p:nvPr/>
              </p:nvGrpSpPr>
              <p:grpSpPr bwMode="auto">
                <a:xfrm>
                  <a:off x="609601" y="1201737"/>
                  <a:ext cx="1052513" cy="631825"/>
                  <a:chOff x="691358" y="1222374"/>
                  <a:chExt cx="1052513" cy="631825"/>
                </a:xfrm>
              </p:grpSpPr>
              <p:sp>
                <p:nvSpPr>
                  <p:cNvPr id="8261" name="Text Box 19"/>
                  <p:cNvSpPr txBox="1">
                    <a:spLocks noChangeArrowheads="1"/>
                  </p:cNvSpPr>
                  <p:nvPr/>
                </p:nvSpPr>
                <p:spPr bwMode="auto">
                  <a:xfrm>
                    <a:off x="1078708" y="1222374"/>
                    <a:ext cx="193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i="1">
                        <a:solidFill>
                          <a:srgbClr val="000000"/>
                        </a:solidFill>
                      </a:rPr>
                      <a:t>p</a:t>
                    </a:r>
                    <a:endParaRPr lang="en-US" altLang="en-US" sz="2400">
                      <a:solidFill>
                        <a:srgbClr val="000000"/>
                      </a:solidFill>
                    </a:endParaRPr>
                  </a:p>
                </p:txBody>
              </p:sp>
              <p:sp>
                <p:nvSpPr>
                  <p:cNvPr id="8262" name="Text Box 22"/>
                  <p:cNvSpPr txBox="1">
                    <a:spLocks noChangeArrowheads="1"/>
                  </p:cNvSpPr>
                  <p:nvPr/>
                </p:nvSpPr>
                <p:spPr bwMode="auto">
                  <a:xfrm>
                    <a:off x="691358" y="1562099"/>
                    <a:ext cx="10525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ro-RO" altLang="en-US" sz="1400">
                        <a:solidFill>
                          <a:srgbClr val="000000"/>
                        </a:solidFill>
                      </a:rPr>
                      <a:t>24 GeV/c</a:t>
                    </a:r>
                    <a:endParaRPr lang="ro-RO" altLang="en-US" sz="2400">
                      <a:solidFill>
                        <a:srgbClr val="000000"/>
                      </a:solidFill>
                    </a:endParaRPr>
                  </a:p>
                </p:txBody>
              </p:sp>
              <p:sp>
                <p:nvSpPr>
                  <p:cNvPr id="8263" name="Line 24"/>
                  <p:cNvSpPr>
                    <a:spLocks noChangeShapeType="1"/>
                  </p:cNvSpPr>
                  <p:nvPr/>
                </p:nvSpPr>
                <p:spPr bwMode="auto">
                  <a:xfrm>
                    <a:off x="942183" y="1550987"/>
                    <a:ext cx="503238" cy="0"/>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8235" name="Group 76"/>
                <p:cNvGrpSpPr>
                  <a:grpSpLocks/>
                </p:cNvGrpSpPr>
                <p:nvPr/>
              </p:nvGrpSpPr>
              <p:grpSpPr bwMode="auto">
                <a:xfrm>
                  <a:off x="-262452" y="1535109"/>
                  <a:ext cx="2385735" cy="4683128"/>
                  <a:chOff x="-262452" y="1535109"/>
                  <a:chExt cx="2385735" cy="4683128"/>
                </a:xfrm>
              </p:grpSpPr>
              <p:grpSp>
                <p:nvGrpSpPr>
                  <p:cNvPr id="8236" name="Group 77"/>
                  <p:cNvGrpSpPr>
                    <a:grpSpLocks/>
                  </p:cNvGrpSpPr>
                  <p:nvPr/>
                </p:nvGrpSpPr>
                <p:grpSpPr bwMode="auto">
                  <a:xfrm>
                    <a:off x="-205887" y="3619499"/>
                    <a:ext cx="2329170" cy="2598738"/>
                    <a:chOff x="-205887" y="3619499"/>
                    <a:chExt cx="2329170" cy="2598738"/>
                  </a:xfrm>
                </p:grpSpPr>
                <p:sp>
                  <p:nvSpPr>
                    <p:cNvPr id="8246" name="Line 12"/>
                    <p:cNvSpPr>
                      <a:spLocks noChangeShapeType="1"/>
                    </p:cNvSpPr>
                    <p:nvPr/>
                  </p:nvSpPr>
                  <p:spPr bwMode="auto">
                    <a:xfrm>
                      <a:off x="1154908" y="3963987"/>
                      <a:ext cx="727075" cy="635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7" name="Text Box 17"/>
                    <p:cNvSpPr txBox="1">
                      <a:spLocks noChangeArrowheads="1"/>
                    </p:cNvSpPr>
                    <p:nvPr/>
                  </p:nvSpPr>
                  <p:spPr bwMode="auto">
                    <a:xfrm>
                      <a:off x="1110458" y="3619499"/>
                      <a:ext cx="195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i="1">
                          <a:solidFill>
                            <a:srgbClr val="000000"/>
                          </a:solidFill>
                        </a:rPr>
                        <a:t>p</a:t>
                      </a:r>
                      <a:endParaRPr lang="en-US" altLang="en-US" sz="2400">
                        <a:solidFill>
                          <a:srgbClr val="000000"/>
                        </a:solidFill>
                      </a:endParaRPr>
                    </a:p>
                  </p:txBody>
                </p:sp>
                <p:sp>
                  <p:nvSpPr>
                    <p:cNvPr id="8248" name="Text Box 18"/>
                    <p:cNvSpPr txBox="1">
                      <a:spLocks noChangeArrowheads="1"/>
                    </p:cNvSpPr>
                    <p:nvPr/>
                  </p:nvSpPr>
                  <p:spPr bwMode="auto">
                    <a:xfrm>
                      <a:off x="721520" y="4000499"/>
                      <a:ext cx="1035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ro-RO" altLang="en-US" sz="1400">
                          <a:solidFill>
                            <a:srgbClr val="000000"/>
                          </a:solidFill>
                        </a:rPr>
                        <a:t>24 GeV/c</a:t>
                      </a:r>
                      <a:endParaRPr lang="ro-RO" altLang="en-US" sz="2400">
                        <a:solidFill>
                          <a:srgbClr val="000000"/>
                        </a:solidFill>
                      </a:endParaRPr>
                    </a:p>
                  </p:txBody>
                </p:sp>
                <p:sp>
                  <p:nvSpPr>
                    <p:cNvPr id="8249" name="Line 13"/>
                    <p:cNvSpPr>
                      <a:spLocks noChangeShapeType="1"/>
                    </p:cNvSpPr>
                    <p:nvPr/>
                  </p:nvSpPr>
                  <p:spPr bwMode="auto">
                    <a:xfrm>
                      <a:off x="929483" y="3965574"/>
                      <a:ext cx="503238" cy="0"/>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50" name="Line 12"/>
                    <p:cNvSpPr>
                      <a:spLocks noChangeShapeType="1"/>
                    </p:cNvSpPr>
                    <p:nvPr/>
                  </p:nvSpPr>
                  <p:spPr bwMode="auto">
                    <a:xfrm>
                      <a:off x="1267620" y="5595937"/>
                      <a:ext cx="855663"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1" name="Text Box 17"/>
                    <p:cNvSpPr txBox="1">
                      <a:spLocks noChangeArrowheads="1"/>
                    </p:cNvSpPr>
                    <p:nvPr/>
                  </p:nvSpPr>
                  <p:spPr bwMode="auto">
                    <a:xfrm>
                      <a:off x="1177133" y="5894387"/>
                      <a:ext cx="195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i="1">
                          <a:solidFill>
                            <a:srgbClr val="000000"/>
                          </a:solidFill>
                        </a:rPr>
                        <a:t>p</a:t>
                      </a:r>
                      <a:endParaRPr lang="en-US" altLang="en-US" sz="2400">
                        <a:solidFill>
                          <a:srgbClr val="000000"/>
                        </a:solidFill>
                      </a:endParaRPr>
                    </a:p>
                  </p:txBody>
                </p:sp>
                <p:sp>
                  <p:nvSpPr>
                    <p:cNvPr id="8252" name="Line 13"/>
                    <p:cNvSpPr>
                      <a:spLocks noChangeShapeType="1"/>
                    </p:cNvSpPr>
                    <p:nvPr/>
                  </p:nvSpPr>
                  <p:spPr bwMode="auto">
                    <a:xfrm flipV="1">
                      <a:off x="1008858" y="5597524"/>
                      <a:ext cx="468313" cy="0"/>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53" name="Text Box 18"/>
                    <p:cNvSpPr txBox="1">
                      <a:spLocks noChangeArrowheads="1"/>
                    </p:cNvSpPr>
                    <p:nvPr/>
                  </p:nvSpPr>
                  <p:spPr bwMode="auto">
                    <a:xfrm>
                      <a:off x="651670" y="5618162"/>
                      <a:ext cx="10779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ro-RO" altLang="en-US" sz="1400">
                          <a:solidFill>
                            <a:srgbClr val="000000"/>
                          </a:solidFill>
                        </a:rPr>
                        <a:t>24 GeV/c</a:t>
                      </a:r>
                      <a:endParaRPr lang="ro-RO" altLang="en-US" sz="2400">
                        <a:solidFill>
                          <a:srgbClr val="000000"/>
                        </a:solidFill>
                      </a:endParaRPr>
                    </a:p>
                  </p:txBody>
                </p:sp>
                <p:sp>
                  <p:nvSpPr>
                    <p:cNvPr id="8254" name="Line 12"/>
                    <p:cNvSpPr>
                      <a:spLocks noChangeShapeType="1"/>
                    </p:cNvSpPr>
                    <p:nvPr/>
                  </p:nvSpPr>
                  <p:spPr bwMode="auto">
                    <a:xfrm>
                      <a:off x="1267620" y="5949949"/>
                      <a:ext cx="855663" cy="158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5" name="Line 13"/>
                    <p:cNvSpPr>
                      <a:spLocks noChangeShapeType="1"/>
                    </p:cNvSpPr>
                    <p:nvPr/>
                  </p:nvSpPr>
                  <p:spPr bwMode="auto">
                    <a:xfrm flipV="1">
                      <a:off x="1018383" y="5942012"/>
                      <a:ext cx="468313" cy="1587"/>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56" name="Text Box 17"/>
                    <p:cNvSpPr txBox="1">
                      <a:spLocks noChangeArrowheads="1"/>
                    </p:cNvSpPr>
                    <p:nvPr/>
                  </p:nvSpPr>
                  <p:spPr bwMode="auto">
                    <a:xfrm>
                      <a:off x="1153320" y="5262562"/>
                      <a:ext cx="193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i="1">
                          <a:solidFill>
                            <a:srgbClr val="000000"/>
                          </a:solidFill>
                        </a:rPr>
                        <a:t>p</a:t>
                      </a:r>
                      <a:endParaRPr lang="en-US" altLang="en-US" sz="2400">
                        <a:solidFill>
                          <a:srgbClr val="000000"/>
                        </a:solidFill>
                      </a:endParaRPr>
                    </a:p>
                  </p:txBody>
                </p:sp>
                <p:sp>
                  <p:nvSpPr>
                    <p:cNvPr id="8257" name="Line 82"/>
                    <p:cNvSpPr>
                      <a:spLocks noChangeShapeType="1"/>
                    </p:cNvSpPr>
                    <p:nvPr/>
                  </p:nvSpPr>
                  <p:spPr bwMode="auto">
                    <a:xfrm flipV="1">
                      <a:off x="1239045" y="4048123"/>
                      <a:ext cx="696913" cy="76358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58" name="Line 83"/>
                    <p:cNvSpPr>
                      <a:spLocks noChangeShapeType="1"/>
                    </p:cNvSpPr>
                    <p:nvPr/>
                  </p:nvSpPr>
                  <p:spPr bwMode="auto">
                    <a:xfrm>
                      <a:off x="1252539" y="4858542"/>
                      <a:ext cx="813594" cy="68659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59" name="Line 84"/>
                    <p:cNvSpPr>
                      <a:spLocks noChangeShapeType="1"/>
                    </p:cNvSpPr>
                    <p:nvPr/>
                  </p:nvSpPr>
                  <p:spPr bwMode="auto">
                    <a:xfrm>
                      <a:off x="1252539" y="4858542"/>
                      <a:ext cx="792957" cy="99774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60" name="Text Box 86"/>
                    <p:cNvSpPr txBox="1">
                      <a:spLocks noChangeArrowheads="1"/>
                    </p:cNvSpPr>
                    <p:nvPr/>
                  </p:nvSpPr>
                  <p:spPr bwMode="auto">
                    <a:xfrm>
                      <a:off x="-205887" y="4692649"/>
                      <a:ext cx="2107828" cy="3317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GB" altLang="en-US" sz="1400">
                          <a:solidFill>
                            <a:srgbClr val="000000"/>
                          </a:solidFill>
                        </a:rPr>
                        <a:t>Interaction point</a:t>
                      </a:r>
                      <a:endParaRPr lang="en-US" altLang="en-US" sz="1400">
                        <a:solidFill>
                          <a:srgbClr val="000000"/>
                        </a:solidFill>
                      </a:endParaRPr>
                    </a:p>
                  </p:txBody>
                </p:sp>
              </p:grpSp>
              <p:grpSp>
                <p:nvGrpSpPr>
                  <p:cNvPr id="8237" name="Group 78"/>
                  <p:cNvGrpSpPr>
                    <a:grpSpLocks/>
                  </p:cNvGrpSpPr>
                  <p:nvPr/>
                </p:nvGrpSpPr>
                <p:grpSpPr bwMode="auto">
                  <a:xfrm>
                    <a:off x="-262452" y="1535109"/>
                    <a:ext cx="2226985" cy="1528765"/>
                    <a:chOff x="-262452" y="1535109"/>
                    <a:chExt cx="2226985" cy="1528765"/>
                  </a:xfrm>
                </p:grpSpPr>
                <p:sp>
                  <p:nvSpPr>
                    <p:cNvPr id="8238" name="Line 12"/>
                    <p:cNvSpPr>
                      <a:spLocks noChangeShapeType="1"/>
                    </p:cNvSpPr>
                    <p:nvPr/>
                  </p:nvSpPr>
                  <p:spPr bwMode="auto">
                    <a:xfrm>
                      <a:off x="1110458" y="2732087"/>
                      <a:ext cx="854075"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Line 13"/>
                    <p:cNvSpPr>
                      <a:spLocks noChangeShapeType="1"/>
                    </p:cNvSpPr>
                    <p:nvPr/>
                  </p:nvSpPr>
                  <p:spPr bwMode="auto">
                    <a:xfrm>
                      <a:off x="934245" y="2732087"/>
                      <a:ext cx="503238" cy="0"/>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40" name="Text Box 17"/>
                    <p:cNvSpPr txBox="1">
                      <a:spLocks noChangeArrowheads="1"/>
                    </p:cNvSpPr>
                    <p:nvPr/>
                  </p:nvSpPr>
                  <p:spPr bwMode="auto">
                    <a:xfrm>
                      <a:off x="1108870" y="2390774"/>
                      <a:ext cx="193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i="1">
                          <a:solidFill>
                            <a:srgbClr val="000000"/>
                          </a:solidFill>
                        </a:rPr>
                        <a:t>p</a:t>
                      </a:r>
                      <a:endParaRPr lang="en-US" altLang="en-US" sz="2400">
                        <a:solidFill>
                          <a:srgbClr val="000000"/>
                        </a:solidFill>
                      </a:endParaRPr>
                    </a:p>
                  </p:txBody>
                </p:sp>
                <p:sp>
                  <p:nvSpPr>
                    <p:cNvPr id="8241" name="Text Box 18"/>
                    <p:cNvSpPr txBox="1">
                      <a:spLocks noChangeArrowheads="1"/>
                    </p:cNvSpPr>
                    <p:nvPr/>
                  </p:nvSpPr>
                  <p:spPr bwMode="auto">
                    <a:xfrm>
                      <a:off x="734220" y="2771774"/>
                      <a:ext cx="10112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ro-RO" altLang="en-US" sz="1400">
                          <a:solidFill>
                            <a:srgbClr val="000000"/>
                          </a:solidFill>
                        </a:rPr>
                        <a:t>24 GeV/c</a:t>
                      </a:r>
                      <a:endParaRPr lang="ro-RO" altLang="en-US" sz="2400">
                        <a:solidFill>
                          <a:srgbClr val="000000"/>
                        </a:solidFill>
                      </a:endParaRPr>
                    </a:p>
                  </p:txBody>
                </p:sp>
                <p:sp>
                  <p:nvSpPr>
                    <p:cNvPr id="8242" name="Line 81"/>
                    <p:cNvSpPr>
                      <a:spLocks noChangeShapeType="1"/>
                    </p:cNvSpPr>
                    <p:nvPr/>
                  </p:nvSpPr>
                  <p:spPr bwMode="auto">
                    <a:xfrm>
                      <a:off x="1267621" y="2119312"/>
                      <a:ext cx="660400" cy="52863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43" name="Text Box 85"/>
                    <p:cNvSpPr txBox="1">
                      <a:spLocks noChangeArrowheads="1"/>
                    </p:cNvSpPr>
                    <p:nvPr/>
                  </p:nvSpPr>
                  <p:spPr bwMode="auto">
                    <a:xfrm>
                      <a:off x="-262452" y="1943099"/>
                      <a:ext cx="1690688" cy="333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GB" altLang="en-US" sz="1400">
                          <a:solidFill>
                            <a:srgbClr val="000000"/>
                          </a:solidFill>
                        </a:rPr>
                        <a:t>Interaction point</a:t>
                      </a:r>
                      <a:endParaRPr lang="en-US" altLang="en-US" sz="1400">
                        <a:solidFill>
                          <a:srgbClr val="000000"/>
                        </a:solidFill>
                      </a:endParaRPr>
                    </a:p>
                  </p:txBody>
                </p:sp>
                <p:sp>
                  <p:nvSpPr>
                    <p:cNvPr id="8244" name="Line 23"/>
                    <p:cNvSpPr>
                      <a:spLocks noChangeShapeType="1"/>
                    </p:cNvSpPr>
                    <p:nvPr/>
                  </p:nvSpPr>
                  <p:spPr bwMode="auto">
                    <a:xfrm>
                      <a:off x="1260364" y="1535109"/>
                      <a:ext cx="667656" cy="1"/>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5" name="Line 80"/>
                    <p:cNvSpPr>
                      <a:spLocks noChangeShapeType="1"/>
                    </p:cNvSpPr>
                    <p:nvPr/>
                  </p:nvSpPr>
                  <p:spPr bwMode="auto">
                    <a:xfrm flipV="1">
                      <a:off x="1252540" y="1581148"/>
                      <a:ext cx="675482" cy="5048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sp>
            <p:nvSpPr>
              <p:cNvPr id="8233" name="Oval 26"/>
              <p:cNvSpPr>
                <a:spLocks noChangeAspect="1" noChangeArrowheads="1"/>
              </p:cNvSpPr>
              <p:nvPr/>
            </p:nvSpPr>
            <p:spPr bwMode="auto">
              <a:xfrm>
                <a:off x="1891848" y="1464834"/>
                <a:ext cx="117475" cy="108576"/>
              </a:xfrm>
              <a:prstGeom prst="ellipse">
                <a:avLst/>
              </a:prstGeom>
              <a:solidFill>
                <a:srgbClr val="FF0000"/>
              </a:solidFill>
              <a:ln w="9525">
                <a:solidFill>
                  <a:srgbClr val="FF0000"/>
                </a:solidFill>
                <a:round/>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grpSp>
      </p:grpSp>
      <p:sp>
        <p:nvSpPr>
          <p:cNvPr id="8202" name="Text Box 16"/>
          <p:cNvSpPr txBox="1">
            <a:spLocks noChangeArrowheads="1"/>
          </p:cNvSpPr>
          <p:nvPr/>
        </p:nvSpPr>
        <p:spPr bwMode="auto">
          <a:xfrm>
            <a:off x="3810000" y="1247775"/>
            <a:ext cx="479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i="1">
                <a:solidFill>
                  <a:srgbClr val="000000"/>
                </a:solidFill>
              </a:rPr>
              <a:t>A</a:t>
            </a:r>
            <a:r>
              <a:rPr lang="en-US" altLang="en-US" sz="1600" i="1" baseline="-25000">
                <a:solidFill>
                  <a:srgbClr val="000000"/>
                </a:solidFill>
              </a:rPr>
              <a:t>2</a:t>
            </a:r>
            <a:r>
              <a:rPr lang="el-GR" altLang="en-US" sz="1600" i="1" baseline="-25000">
                <a:solidFill>
                  <a:srgbClr val="000000"/>
                </a:solidFill>
              </a:rPr>
              <a:t>π</a:t>
            </a:r>
            <a:endParaRPr lang="en-US" altLang="en-US" sz="2400">
              <a:solidFill>
                <a:srgbClr val="000000"/>
              </a:solidFill>
            </a:endParaRPr>
          </a:p>
        </p:txBody>
      </p:sp>
      <p:sp>
        <p:nvSpPr>
          <p:cNvPr id="8203" name="Line 32"/>
          <p:cNvSpPr>
            <a:spLocks noChangeShapeType="1"/>
          </p:cNvSpPr>
          <p:nvPr/>
        </p:nvSpPr>
        <p:spPr bwMode="auto">
          <a:xfrm flipV="1">
            <a:off x="4446588" y="1187450"/>
            <a:ext cx="1192212" cy="217488"/>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04" name="Line 33"/>
          <p:cNvSpPr>
            <a:spLocks noChangeShapeType="1"/>
          </p:cNvSpPr>
          <p:nvPr/>
        </p:nvSpPr>
        <p:spPr bwMode="auto">
          <a:xfrm>
            <a:off x="4464050" y="1833563"/>
            <a:ext cx="1174750" cy="225425"/>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205" name="Text Box 34"/>
          <p:cNvSpPr txBox="1">
            <a:spLocks noChangeArrowheads="1"/>
          </p:cNvSpPr>
          <p:nvPr/>
        </p:nvSpPr>
        <p:spPr bwMode="auto">
          <a:xfrm>
            <a:off x="5497513" y="1152525"/>
            <a:ext cx="5254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700" i="1">
                <a:solidFill>
                  <a:srgbClr val="000000"/>
                </a:solidFill>
              </a:rPr>
              <a:t>π</a:t>
            </a:r>
            <a:r>
              <a:rPr lang="en-US" altLang="en-US" sz="1700" i="1" baseline="30000">
                <a:solidFill>
                  <a:srgbClr val="000000"/>
                </a:solidFill>
              </a:rPr>
              <a:t>+</a:t>
            </a:r>
            <a:endParaRPr lang="en-US" altLang="en-US" sz="2400">
              <a:solidFill>
                <a:srgbClr val="000000"/>
              </a:solidFill>
            </a:endParaRPr>
          </a:p>
        </p:txBody>
      </p:sp>
      <p:sp>
        <p:nvSpPr>
          <p:cNvPr id="8206" name="Text Box 36"/>
          <p:cNvSpPr txBox="1">
            <a:spLocks noChangeArrowheads="1"/>
          </p:cNvSpPr>
          <p:nvPr/>
        </p:nvSpPr>
        <p:spPr bwMode="auto">
          <a:xfrm>
            <a:off x="5511800" y="1695450"/>
            <a:ext cx="42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l-GR" altLang="en-US" sz="1700" i="1">
                <a:solidFill>
                  <a:srgbClr val="000000"/>
                </a:solidFill>
              </a:rPr>
              <a:t>π</a:t>
            </a:r>
            <a:r>
              <a:rPr lang="en-US" altLang="en-US" sz="1700" i="1" baseline="30000">
                <a:solidFill>
                  <a:srgbClr val="000000"/>
                </a:solidFill>
              </a:rPr>
              <a:t>−</a:t>
            </a:r>
            <a:endParaRPr lang="en-US" altLang="en-US" sz="2400">
              <a:solidFill>
                <a:srgbClr val="000000"/>
              </a:solidFill>
            </a:endParaRPr>
          </a:p>
        </p:txBody>
      </p:sp>
      <p:sp>
        <p:nvSpPr>
          <p:cNvPr id="8207" name="Text Box 16"/>
          <p:cNvSpPr txBox="1">
            <a:spLocks noChangeArrowheads="1"/>
          </p:cNvSpPr>
          <p:nvPr/>
        </p:nvSpPr>
        <p:spPr bwMode="auto">
          <a:xfrm>
            <a:off x="3792538" y="1641475"/>
            <a:ext cx="5365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a:solidFill>
                  <a:srgbClr val="000000"/>
                </a:solidFill>
              </a:rPr>
              <a:t>(</a:t>
            </a:r>
            <a:r>
              <a:rPr lang="en-US" altLang="en-US" sz="1600" i="1">
                <a:solidFill>
                  <a:srgbClr val="000000"/>
                </a:solidFill>
              </a:rPr>
              <a:t>N</a:t>
            </a:r>
            <a:r>
              <a:rPr lang="en-US" altLang="en-US" sz="1600" i="1" baseline="-25000">
                <a:solidFill>
                  <a:srgbClr val="000000"/>
                </a:solidFill>
              </a:rPr>
              <a:t>A</a:t>
            </a:r>
            <a:r>
              <a:rPr lang="en-US" altLang="en-US" sz="1600">
                <a:solidFill>
                  <a:srgbClr val="000000"/>
                </a:solidFill>
              </a:rPr>
              <a:t>)</a:t>
            </a:r>
            <a:endParaRPr lang="en-US" altLang="en-US" sz="2400">
              <a:solidFill>
                <a:srgbClr val="000000"/>
              </a:solidFill>
            </a:endParaRPr>
          </a:p>
        </p:txBody>
      </p:sp>
      <p:sp>
        <p:nvSpPr>
          <p:cNvPr id="8208" name="Rectangle 4"/>
          <p:cNvSpPr>
            <a:spLocks noChangeArrowheads="1"/>
          </p:cNvSpPr>
          <p:nvPr/>
        </p:nvSpPr>
        <p:spPr bwMode="auto">
          <a:xfrm>
            <a:off x="5964238" y="1454150"/>
            <a:ext cx="14160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i="1">
                <a:solidFill>
                  <a:srgbClr val="FF0000"/>
                </a:solidFill>
              </a:rPr>
              <a:t>Atomic pairs</a:t>
            </a:r>
            <a:endParaRPr lang="en-US" altLang="en-US" sz="2400">
              <a:solidFill>
                <a:srgbClr val="000000"/>
              </a:solidFill>
            </a:endParaRPr>
          </a:p>
        </p:txBody>
      </p:sp>
      <p:grpSp>
        <p:nvGrpSpPr>
          <p:cNvPr id="8209" name="Group 21"/>
          <p:cNvGrpSpPr>
            <a:grpSpLocks/>
          </p:cNvGrpSpPr>
          <p:nvPr/>
        </p:nvGrpSpPr>
        <p:grpSpPr bwMode="auto">
          <a:xfrm>
            <a:off x="3338513" y="1357313"/>
            <a:ext cx="211137" cy="492125"/>
            <a:chOff x="1852161" y="1266824"/>
            <a:chExt cx="211138" cy="492125"/>
          </a:xfrm>
        </p:grpSpPr>
        <p:sp>
          <p:nvSpPr>
            <p:cNvPr id="8223" name="Oval 26"/>
            <p:cNvSpPr>
              <a:spLocks noChangeAspect="1" noChangeArrowheads="1"/>
            </p:cNvSpPr>
            <p:nvPr/>
          </p:nvSpPr>
          <p:spPr bwMode="auto">
            <a:xfrm>
              <a:off x="1896858" y="1471215"/>
              <a:ext cx="126508" cy="115093"/>
            </a:xfrm>
            <a:prstGeom prst="ellipse">
              <a:avLst/>
            </a:prstGeom>
            <a:solidFill>
              <a:srgbClr val="FF0000"/>
            </a:solidFill>
            <a:ln w="9525">
              <a:solidFill>
                <a:srgbClr val="FF0000"/>
              </a:solidFill>
              <a:round/>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24" name="Oval 28"/>
            <p:cNvSpPr>
              <a:spLocks noChangeArrowheads="1"/>
            </p:cNvSpPr>
            <p:nvPr/>
          </p:nvSpPr>
          <p:spPr bwMode="auto">
            <a:xfrm rot="5400000">
              <a:off x="1758499" y="1408112"/>
              <a:ext cx="398462" cy="21113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25" name="Oval 30"/>
            <p:cNvSpPr>
              <a:spLocks noChangeAspect="1" noChangeArrowheads="1"/>
            </p:cNvSpPr>
            <p:nvPr/>
          </p:nvSpPr>
          <p:spPr bwMode="auto">
            <a:xfrm flipV="1">
              <a:off x="1895024" y="1266824"/>
              <a:ext cx="111125" cy="96837"/>
            </a:xfrm>
            <a:prstGeom prst="ellipse">
              <a:avLst/>
            </a:prstGeom>
            <a:solidFill>
              <a:srgbClr val="FF0000"/>
            </a:solidFill>
            <a:ln w="9525">
              <a:solidFill>
                <a:srgbClr val="FF0000"/>
              </a:solidFill>
              <a:round/>
              <a:headEnd/>
              <a:tailEnd/>
            </a:ln>
          </p:spPr>
          <p:txBody>
            <a:bodyPr rot="10800000"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26" name="Oval 30"/>
            <p:cNvSpPr>
              <a:spLocks noChangeAspect="1" noChangeArrowheads="1"/>
            </p:cNvSpPr>
            <p:nvPr/>
          </p:nvSpPr>
          <p:spPr bwMode="auto">
            <a:xfrm flipV="1">
              <a:off x="1904549" y="1662112"/>
              <a:ext cx="109538" cy="96837"/>
            </a:xfrm>
            <a:prstGeom prst="ellipse">
              <a:avLst/>
            </a:prstGeom>
            <a:solidFill>
              <a:srgbClr val="FF0000"/>
            </a:solidFill>
            <a:ln w="9525">
              <a:solidFill>
                <a:srgbClr val="FF0000"/>
              </a:solidFill>
              <a:round/>
              <a:headEnd/>
              <a:tailEnd/>
            </a:ln>
          </p:spPr>
          <p:txBody>
            <a:bodyPr rot="10800000"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grpSp>
      <p:sp>
        <p:nvSpPr>
          <p:cNvPr id="8210" name="Right Brace 91"/>
          <p:cNvSpPr>
            <a:spLocks/>
          </p:cNvSpPr>
          <p:nvPr/>
        </p:nvSpPr>
        <p:spPr bwMode="auto">
          <a:xfrm>
            <a:off x="5797550" y="1130300"/>
            <a:ext cx="106363" cy="977900"/>
          </a:xfrm>
          <a:prstGeom prst="rightBrace">
            <a:avLst>
              <a:gd name="adj1" fmla="val 16089"/>
              <a:gd name="adj2" fmla="val 50000"/>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11" name="Text Box 16"/>
          <p:cNvSpPr txBox="1">
            <a:spLocks noChangeArrowheads="1"/>
          </p:cNvSpPr>
          <p:nvPr/>
        </p:nvSpPr>
        <p:spPr bwMode="auto">
          <a:xfrm>
            <a:off x="5181600" y="1452563"/>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a:solidFill>
                  <a:srgbClr val="000000"/>
                </a:solidFill>
              </a:rPr>
              <a:t>(</a:t>
            </a:r>
            <a:r>
              <a:rPr lang="ro-RO" altLang="en-US" sz="1600" i="1">
                <a:solidFill>
                  <a:srgbClr val="000000"/>
                </a:solidFill>
              </a:rPr>
              <a:t>n</a:t>
            </a:r>
            <a:r>
              <a:rPr lang="ro-RO" altLang="en-US" sz="1600" i="1" baseline="-25000">
                <a:solidFill>
                  <a:srgbClr val="000000"/>
                </a:solidFill>
              </a:rPr>
              <a:t>A</a:t>
            </a:r>
            <a:r>
              <a:rPr lang="en-US" altLang="en-US" sz="1600">
                <a:solidFill>
                  <a:srgbClr val="000000"/>
                </a:solidFill>
              </a:rPr>
              <a:t>)</a:t>
            </a:r>
            <a:endParaRPr lang="en-US" altLang="en-US" sz="2400">
              <a:solidFill>
                <a:srgbClr val="000000"/>
              </a:solidFill>
            </a:endParaRPr>
          </a:p>
        </p:txBody>
      </p:sp>
      <p:sp>
        <p:nvSpPr>
          <p:cNvPr id="8212" name="Oval 26"/>
          <p:cNvSpPr>
            <a:spLocks noChangeAspect="1" noChangeArrowheads="1"/>
          </p:cNvSpPr>
          <p:nvPr/>
        </p:nvSpPr>
        <p:spPr bwMode="auto">
          <a:xfrm>
            <a:off x="4338638" y="1552575"/>
            <a:ext cx="125412" cy="114300"/>
          </a:xfrm>
          <a:prstGeom prst="ellipse">
            <a:avLst/>
          </a:prstGeom>
          <a:solidFill>
            <a:srgbClr val="FF0000"/>
          </a:solidFill>
          <a:ln w="9525">
            <a:solidFill>
              <a:srgbClr val="FF0000"/>
            </a:solidFill>
            <a:round/>
            <a:headEnd/>
            <a:tailEnd/>
          </a:ln>
        </p:spPr>
        <p:txBody>
          <a:bodyPr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13" name="Oval 28"/>
          <p:cNvSpPr>
            <a:spLocks noChangeArrowheads="1"/>
          </p:cNvSpPr>
          <p:nvPr/>
        </p:nvSpPr>
        <p:spPr bwMode="auto">
          <a:xfrm rot="5400000">
            <a:off x="4214812" y="1503363"/>
            <a:ext cx="398463" cy="21113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14" name="Oval 30"/>
          <p:cNvSpPr>
            <a:spLocks noChangeAspect="1" noChangeArrowheads="1"/>
          </p:cNvSpPr>
          <p:nvPr/>
        </p:nvSpPr>
        <p:spPr bwMode="auto">
          <a:xfrm flipV="1">
            <a:off x="4351338" y="1362075"/>
            <a:ext cx="111125" cy="96838"/>
          </a:xfrm>
          <a:prstGeom prst="ellipse">
            <a:avLst/>
          </a:prstGeom>
          <a:solidFill>
            <a:srgbClr val="FF0000"/>
          </a:solidFill>
          <a:ln w="9525">
            <a:solidFill>
              <a:srgbClr val="FF0000"/>
            </a:solidFill>
            <a:round/>
            <a:headEnd/>
            <a:tailEnd/>
          </a:ln>
        </p:spPr>
        <p:txBody>
          <a:bodyPr rot="10800000"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15" name="Oval 30"/>
          <p:cNvSpPr>
            <a:spLocks noChangeAspect="1" noChangeArrowheads="1"/>
          </p:cNvSpPr>
          <p:nvPr/>
        </p:nvSpPr>
        <p:spPr bwMode="auto">
          <a:xfrm flipV="1">
            <a:off x="4360863" y="1757363"/>
            <a:ext cx="109537" cy="96837"/>
          </a:xfrm>
          <a:prstGeom prst="ellipse">
            <a:avLst/>
          </a:prstGeom>
          <a:solidFill>
            <a:srgbClr val="FF0000"/>
          </a:solidFill>
          <a:ln w="9525">
            <a:solidFill>
              <a:srgbClr val="FF0000"/>
            </a:solidFill>
            <a:round/>
            <a:headEnd/>
            <a:tailEnd/>
          </a:ln>
        </p:spPr>
        <p:txBody>
          <a:bodyPr rot="10800000" lIns="80467" tIns="40234" rIns="80467" bIns="40234" anchor="ct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endParaRPr lang="en-US" altLang="en-US" sz="2400">
              <a:solidFill>
                <a:srgbClr val="000000"/>
              </a:solidFill>
            </a:endParaRPr>
          </a:p>
        </p:txBody>
      </p:sp>
      <p:sp>
        <p:nvSpPr>
          <p:cNvPr id="8216" name="Line 12"/>
          <p:cNvSpPr>
            <a:spLocks noChangeShapeType="1"/>
          </p:cNvSpPr>
          <p:nvPr/>
        </p:nvSpPr>
        <p:spPr bwMode="auto">
          <a:xfrm>
            <a:off x="3489325" y="1598613"/>
            <a:ext cx="854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12"/>
          <p:cNvSpPr>
            <a:spLocks noChangeShapeType="1"/>
          </p:cNvSpPr>
          <p:nvPr/>
        </p:nvSpPr>
        <p:spPr bwMode="auto">
          <a:xfrm>
            <a:off x="3484563" y="1647825"/>
            <a:ext cx="854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Oval 3"/>
          <p:cNvSpPr>
            <a:spLocks noChangeArrowheads="1"/>
          </p:cNvSpPr>
          <p:nvPr/>
        </p:nvSpPr>
        <p:spPr bwMode="auto">
          <a:xfrm>
            <a:off x="4341813" y="2124075"/>
            <a:ext cx="141287" cy="163513"/>
          </a:xfrm>
          <a:prstGeom prst="ellipse">
            <a:avLst/>
          </a:prstGeom>
          <a:solidFill>
            <a:srgbClr val="FF00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endParaRPr lang="en-US" altLang="en-US" sz="2400"/>
          </a:p>
        </p:txBody>
      </p:sp>
      <p:sp>
        <p:nvSpPr>
          <p:cNvPr id="108" name="Freeform 107"/>
          <p:cNvSpPr/>
          <p:nvPr/>
        </p:nvSpPr>
        <p:spPr bwMode="auto">
          <a:xfrm>
            <a:off x="4360863" y="1860550"/>
            <a:ext cx="119062" cy="247650"/>
          </a:xfrm>
          <a:custGeom>
            <a:avLst/>
            <a:gdLst>
              <a:gd name="connsiteX0" fmla="*/ 120998 w 379853"/>
              <a:gd name="connsiteY0" fmla="*/ 0 h 828136"/>
              <a:gd name="connsiteX1" fmla="*/ 345285 w 379853"/>
              <a:gd name="connsiteY1" fmla="*/ 86265 h 828136"/>
              <a:gd name="connsiteX2" fmla="*/ 155504 w 379853"/>
              <a:gd name="connsiteY2" fmla="*/ 172529 h 828136"/>
              <a:gd name="connsiteX3" fmla="*/ 229 w 379853"/>
              <a:gd name="connsiteY3" fmla="*/ 224287 h 828136"/>
              <a:gd name="connsiteX4" fmla="*/ 190010 w 379853"/>
              <a:gd name="connsiteY4" fmla="*/ 310551 h 828136"/>
              <a:gd name="connsiteX5" fmla="*/ 345285 w 379853"/>
              <a:gd name="connsiteY5" fmla="*/ 345057 h 828136"/>
              <a:gd name="connsiteX6" fmla="*/ 155504 w 379853"/>
              <a:gd name="connsiteY6" fmla="*/ 465827 h 828136"/>
              <a:gd name="connsiteX7" fmla="*/ 17481 w 379853"/>
              <a:gd name="connsiteY7" fmla="*/ 517585 h 828136"/>
              <a:gd name="connsiteX8" fmla="*/ 224515 w 379853"/>
              <a:gd name="connsiteY8" fmla="*/ 586597 h 828136"/>
              <a:gd name="connsiteX9" fmla="*/ 379791 w 379853"/>
              <a:gd name="connsiteY9" fmla="*/ 569344 h 828136"/>
              <a:gd name="connsiteX10" fmla="*/ 207263 w 379853"/>
              <a:gd name="connsiteY10" fmla="*/ 707367 h 828136"/>
              <a:gd name="connsiteX11" fmla="*/ 51987 w 379853"/>
              <a:gd name="connsiteY11" fmla="*/ 724619 h 828136"/>
              <a:gd name="connsiteX12" fmla="*/ 241768 w 379853"/>
              <a:gd name="connsiteY12" fmla="*/ 828136 h 828136"/>
              <a:gd name="connsiteX0" fmla="*/ 121263 w 380118"/>
              <a:gd name="connsiteY0" fmla="*/ 0 h 828136"/>
              <a:gd name="connsiteX1" fmla="*/ 345550 w 380118"/>
              <a:gd name="connsiteY1" fmla="*/ 86265 h 828136"/>
              <a:gd name="connsiteX2" fmla="*/ 155769 w 380118"/>
              <a:gd name="connsiteY2" fmla="*/ 172529 h 828136"/>
              <a:gd name="connsiteX3" fmla="*/ 494 w 380118"/>
              <a:gd name="connsiteY3" fmla="*/ 224287 h 828136"/>
              <a:gd name="connsiteX4" fmla="*/ 207528 w 380118"/>
              <a:gd name="connsiteY4" fmla="*/ 276046 h 828136"/>
              <a:gd name="connsiteX5" fmla="*/ 345550 w 380118"/>
              <a:gd name="connsiteY5" fmla="*/ 345057 h 828136"/>
              <a:gd name="connsiteX6" fmla="*/ 155769 w 380118"/>
              <a:gd name="connsiteY6" fmla="*/ 465827 h 828136"/>
              <a:gd name="connsiteX7" fmla="*/ 17746 w 380118"/>
              <a:gd name="connsiteY7" fmla="*/ 517585 h 828136"/>
              <a:gd name="connsiteX8" fmla="*/ 224780 w 380118"/>
              <a:gd name="connsiteY8" fmla="*/ 586597 h 828136"/>
              <a:gd name="connsiteX9" fmla="*/ 380056 w 380118"/>
              <a:gd name="connsiteY9" fmla="*/ 569344 h 828136"/>
              <a:gd name="connsiteX10" fmla="*/ 207528 w 380118"/>
              <a:gd name="connsiteY10" fmla="*/ 707367 h 828136"/>
              <a:gd name="connsiteX11" fmla="*/ 52252 w 380118"/>
              <a:gd name="connsiteY11" fmla="*/ 724619 h 828136"/>
              <a:gd name="connsiteX12" fmla="*/ 242033 w 380118"/>
              <a:gd name="connsiteY12" fmla="*/ 828136 h 828136"/>
              <a:gd name="connsiteX0" fmla="*/ 121263 w 380118"/>
              <a:gd name="connsiteY0" fmla="*/ 0 h 828136"/>
              <a:gd name="connsiteX1" fmla="*/ 345550 w 380118"/>
              <a:gd name="connsiteY1" fmla="*/ 86265 h 828136"/>
              <a:gd name="connsiteX2" fmla="*/ 155769 w 380118"/>
              <a:gd name="connsiteY2" fmla="*/ 172529 h 828136"/>
              <a:gd name="connsiteX3" fmla="*/ 494 w 380118"/>
              <a:gd name="connsiteY3" fmla="*/ 224287 h 828136"/>
              <a:gd name="connsiteX4" fmla="*/ 207528 w 380118"/>
              <a:gd name="connsiteY4" fmla="*/ 276046 h 828136"/>
              <a:gd name="connsiteX5" fmla="*/ 345550 w 380118"/>
              <a:gd name="connsiteY5" fmla="*/ 345057 h 828136"/>
              <a:gd name="connsiteX6" fmla="*/ 155769 w 380118"/>
              <a:gd name="connsiteY6" fmla="*/ 379563 h 828136"/>
              <a:gd name="connsiteX7" fmla="*/ 17746 w 380118"/>
              <a:gd name="connsiteY7" fmla="*/ 517585 h 828136"/>
              <a:gd name="connsiteX8" fmla="*/ 224780 w 380118"/>
              <a:gd name="connsiteY8" fmla="*/ 586597 h 828136"/>
              <a:gd name="connsiteX9" fmla="*/ 380056 w 380118"/>
              <a:gd name="connsiteY9" fmla="*/ 569344 h 828136"/>
              <a:gd name="connsiteX10" fmla="*/ 207528 w 380118"/>
              <a:gd name="connsiteY10" fmla="*/ 707367 h 828136"/>
              <a:gd name="connsiteX11" fmla="*/ 52252 w 380118"/>
              <a:gd name="connsiteY11" fmla="*/ 724619 h 828136"/>
              <a:gd name="connsiteX12" fmla="*/ 242033 w 380118"/>
              <a:gd name="connsiteY12" fmla="*/ 828136 h 828136"/>
              <a:gd name="connsiteX0" fmla="*/ 120875 w 379730"/>
              <a:gd name="connsiteY0" fmla="*/ 0 h 828136"/>
              <a:gd name="connsiteX1" fmla="*/ 345162 w 379730"/>
              <a:gd name="connsiteY1" fmla="*/ 86265 h 828136"/>
              <a:gd name="connsiteX2" fmla="*/ 155381 w 379730"/>
              <a:gd name="connsiteY2" fmla="*/ 172529 h 828136"/>
              <a:gd name="connsiteX3" fmla="*/ 106 w 379730"/>
              <a:gd name="connsiteY3" fmla="*/ 224287 h 828136"/>
              <a:gd name="connsiteX4" fmla="*/ 178372 w 379730"/>
              <a:gd name="connsiteY4" fmla="*/ 276046 h 828136"/>
              <a:gd name="connsiteX5" fmla="*/ 345162 w 379730"/>
              <a:gd name="connsiteY5" fmla="*/ 345057 h 828136"/>
              <a:gd name="connsiteX6" fmla="*/ 155381 w 379730"/>
              <a:gd name="connsiteY6" fmla="*/ 379563 h 828136"/>
              <a:gd name="connsiteX7" fmla="*/ 17358 w 379730"/>
              <a:gd name="connsiteY7" fmla="*/ 517585 h 828136"/>
              <a:gd name="connsiteX8" fmla="*/ 224392 w 379730"/>
              <a:gd name="connsiteY8" fmla="*/ 586597 h 828136"/>
              <a:gd name="connsiteX9" fmla="*/ 379668 w 379730"/>
              <a:gd name="connsiteY9" fmla="*/ 569344 h 828136"/>
              <a:gd name="connsiteX10" fmla="*/ 207140 w 379730"/>
              <a:gd name="connsiteY10" fmla="*/ 707367 h 828136"/>
              <a:gd name="connsiteX11" fmla="*/ 51864 w 379730"/>
              <a:gd name="connsiteY11" fmla="*/ 724619 h 828136"/>
              <a:gd name="connsiteX12" fmla="*/ 241645 w 379730"/>
              <a:gd name="connsiteY12" fmla="*/ 828136 h 828136"/>
              <a:gd name="connsiteX0" fmla="*/ 120778 w 379633"/>
              <a:gd name="connsiteY0" fmla="*/ 0 h 828136"/>
              <a:gd name="connsiteX1" fmla="*/ 345065 w 379633"/>
              <a:gd name="connsiteY1" fmla="*/ 86265 h 828136"/>
              <a:gd name="connsiteX2" fmla="*/ 171266 w 379633"/>
              <a:gd name="connsiteY2" fmla="*/ 177869 h 828136"/>
              <a:gd name="connsiteX3" fmla="*/ 9 w 379633"/>
              <a:gd name="connsiteY3" fmla="*/ 224287 h 828136"/>
              <a:gd name="connsiteX4" fmla="*/ 178275 w 379633"/>
              <a:gd name="connsiteY4" fmla="*/ 276046 h 828136"/>
              <a:gd name="connsiteX5" fmla="*/ 345065 w 379633"/>
              <a:gd name="connsiteY5" fmla="*/ 345057 h 828136"/>
              <a:gd name="connsiteX6" fmla="*/ 155284 w 379633"/>
              <a:gd name="connsiteY6" fmla="*/ 379563 h 828136"/>
              <a:gd name="connsiteX7" fmla="*/ 17261 w 379633"/>
              <a:gd name="connsiteY7" fmla="*/ 517585 h 828136"/>
              <a:gd name="connsiteX8" fmla="*/ 224295 w 379633"/>
              <a:gd name="connsiteY8" fmla="*/ 586597 h 828136"/>
              <a:gd name="connsiteX9" fmla="*/ 379571 w 379633"/>
              <a:gd name="connsiteY9" fmla="*/ 569344 h 828136"/>
              <a:gd name="connsiteX10" fmla="*/ 207043 w 379633"/>
              <a:gd name="connsiteY10" fmla="*/ 707367 h 828136"/>
              <a:gd name="connsiteX11" fmla="*/ 51767 w 379633"/>
              <a:gd name="connsiteY11" fmla="*/ 724619 h 828136"/>
              <a:gd name="connsiteX12" fmla="*/ 241548 w 379633"/>
              <a:gd name="connsiteY12" fmla="*/ 828136 h 828136"/>
              <a:gd name="connsiteX0" fmla="*/ 120778 w 379633"/>
              <a:gd name="connsiteY0" fmla="*/ 0 h 828136"/>
              <a:gd name="connsiteX1" fmla="*/ 345065 w 379633"/>
              <a:gd name="connsiteY1" fmla="*/ 86265 h 828136"/>
              <a:gd name="connsiteX2" fmla="*/ 171266 w 379633"/>
              <a:gd name="connsiteY2" fmla="*/ 177869 h 828136"/>
              <a:gd name="connsiteX3" fmla="*/ 9 w 379633"/>
              <a:gd name="connsiteY3" fmla="*/ 224287 h 828136"/>
              <a:gd name="connsiteX4" fmla="*/ 178275 w 379633"/>
              <a:gd name="connsiteY4" fmla="*/ 276046 h 828136"/>
              <a:gd name="connsiteX5" fmla="*/ 345065 w 379633"/>
              <a:gd name="connsiteY5" fmla="*/ 345057 h 828136"/>
              <a:gd name="connsiteX6" fmla="*/ 187248 w 379633"/>
              <a:gd name="connsiteY6" fmla="*/ 422285 h 828136"/>
              <a:gd name="connsiteX7" fmla="*/ 17261 w 379633"/>
              <a:gd name="connsiteY7" fmla="*/ 517585 h 828136"/>
              <a:gd name="connsiteX8" fmla="*/ 224295 w 379633"/>
              <a:gd name="connsiteY8" fmla="*/ 586597 h 828136"/>
              <a:gd name="connsiteX9" fmla="*/ 379571 w 379633"/>
              <a:gd name="connsiteY9" fmla="*/ 569344 h 828136"/>
              <a:gd name="connsiteX10" fmla="*/ 207043 w 379633"/>
              <a:gd name="connsiteY10" fmla="*/ 707367 h 828136"/>
              <a:gd name="connsiteX11" fmla="*/ 51767 w 379633"/>
              <a:gd name="connsiteY11" fmla="*/ 724619 h 828136"/>
              <a:gd name="connsiteX12" fmla="*/ 241548 w 379633"/>
              <a:gd name="connsiteY12" fmla="*/ 828136 h 828136"/>
              <a:gd name="connsiteX0" fmla="*/ 120770 w 379625"/>
              <a:gd name="connsiteY0" fmla="*/ 0 h 828136"/>
              <a:gd name="connsiteX1" fmla="*/ 345057 w 379625"/>
              <a:gd name="connsiteY1" fmla="*/ 86265 h 828136"/>
              <a:gd name="connsiteX2" fmla="*/ 177651 w 379625"/>
              <a:gd name="connsiteY2" fmla="*/ 167189 h 828136"/>
              <a:gd name="connsiteX3" fmla="*/ 1 w 379625"/>
              <a:gd name="connsiteY3" fmla="*/ 224287 h 828136"/>
              <a:gd name="connsiteX4" fmla="*/ 178267 w 379625"/>
              <a:gd name="connsiteY4" fmla="*/ 276046 h 828136"/>
              <a:gd name="connsiteX5" fmla="*/ 345057 w 379625"/>
              <a:gd name="connsiteY5" fmla="*/ 345057 h 828136"/>
              <a:gd name="connsiteX6" fmla="*/ 187240 w 379625"/>
              <a:gd name="connsiteY6" fmla="*/ 422285 h 828136"/>
              <a:gd name="connsiteX7" fmla="*/ 17253 w 379625"/>
              <a:gd name="connsiteY7" fmla="*/ 517585 h 828136"/>
              <a:gd name="connsiteX8" fmla="*/ 224287 w 379625"/>
              <a:gd name="connsiteY8" fmla="*/ 586597 h 828136"/>
              <a:gd name="connsiteX9" fmla="*/ 379563 w 379625"/>
              <a:gd name="connsiteY9" fmla="*/ 569344 h 828136"/>
              <a:gd name="connsiteX10" fmla="*/ 207035 w 379625"/>
              <a:gd name="connsiteY10" fmla="*/ 707367 h 828136"/>
              <a:gd name="connsiteX11" fmla="*/ 51759 w 379625"/>
              <a:gd name="connsiteY11" fmla="*/ 724619 h 828136"/>
              <a:gd name="connsiteX12" fmla="*/ 241540 w 379625"/>
              <a:gd name="connsiteY12" fmla="*/ 828136 h 828136"/>
              <a:gd name="connsiteX0" fmla="*/ 120799 w 379654"/>
              <a:gd name="connsiteY0" fmla="*/ 0 h 828136"/>
              <a:gd name="connsiteX1" fmla="*/ 345086 w 379654"/>
              <a:gd name="connsiteY1" fmla="*/ 86265 h 828136"/>
              <a:gd name="connsiteX2" fmla="*/ 177680 w 379654"/>
              <a:gd name="connsiteY2" fmla="*/ 167189 h 828136"/>
              <a:gd name="connsiteX3" fmla="*/ 30 w 379654"/>
              <a:gd name="connsiteY3" fmla="*/ 224287 h 828136"/>
              <a:gd name="connsiteX4" fmla="*/ 191082 w 379654"/>
              <a:gd name="connsiteY4" fmla="*/ 276046 h 828136"/>
              <a:gd name="connsiteX5" fmla="*/ 345086 w 379654"/>
              <a:gd name="connsiteY5" fmla="*/ 345057 h 828136"/>
              <a:gd name="connsiteX6" fmla="*/ 187269 w 379654"/>
              <a:gd name="connsiteY6" fmla="*/ 422285 h 828136"/>
              <a:gd name="connsiteX7" fmla="*/ 17282 w 379654"/>
              <a:gd name="connsiteY7" fmla="*/ 517585 h 828136"/>
              <a:gd name="connsiteX8" fmla="*/ 224316 w 379654"/>
              <a:gd name="connsiteY8" fmla="*/ 586597 h 828136"/>
              <a:gd name="connsiteX9" fmla="*/ 379592 w 379654"/>
              <a:gd name="connsiteY9" fmla="*/ 569344 h 828136"/>
              <a:gd name="connsiteX10" fmla="*/ 207064 w 379654"/>
              <a:gd name="connsiteY10" fmla="*/ 707367 h 828136"/>
              <a:gd name="connsiteX11" fmla="*/ 51788 w 379654"/>
              <a:gd name="connsiteY11" fmla="*/ 724619 h 828136"/>
              <a:gd name="connsiteX12" fmla="*/ 241569 w 379654"/>
              <a:gd name="connsiteY12" fmla="*/ 828136 h 828136"/>
              <a:gd name="connsiteX0" fmla="*/ 120772 w 379627"/>
              <a:gd name="connsiteY0" fmla="*/ 0 h 828136"/>
              <a:gd name="connsiteX1" fmla="*/ 345059 w 379627"/>
              <a:gd name="connsiteY1" fmla="*/ 86265 h 828136"/>
              <a:gd name="connsiteX2" fmla="*/ 177653 w 379627"/>
              <a:gd name="connsiteY2" fmla="*/ 167189 h 828136"/>
              <a:gd name="connsiteX3" fmla="*/ 3 w 379627"/>
              <a:gd name="connsiteY3" fmla="*/ 224287 h 828136"/>
              <a:gd name="connsiteX4" fmla="*/ 181466 w 379627"/>
              <a:gd name="connsiteY4" fmla="*/ 276046 h 828136"/>
              <a:gd name="connsiteX5" fmla="*/ 345059 w 379627"/>
              <a:gd name="connsiteY5" fmla="*/ 345057 h 828136"/>
              <a:gd name="connsiteX6" fmla="*/ 187242 w 379627"/>
              <a:gd name="connsiteY6" fmla="*/ 422285 h 828136"/>
              <a:gd name="connsiteX7" fmla="*/ 17255 w 379627"/>
              <a:gd name="connsiteY7" fmla="*/ 517585 h 828136"/>
              <a:gd name="connsiteX8" fmla="*/ 224289 w 379627"/>
              <a:gd name="connsiteY8" fmla="*/ 586597 h 828136"/>
              <a:gd name="connsiteX9" fmla="*/ 379565 w 379627"/>
              <a:gd name="connsiteY9" fmla="*/ 569344 h 828136"/>
              <a:gd name="connsiteX10" fmla="*/ 207037 w 379627"/>
              <a:gd name="connsiteY10" fmla="*/ 707367 h 828136"/>
              <a:gd name="connsiteX11" fmla="*/ 51761 w 379627"/>
              <a:gd name="connsiteY11" fmla="*/ 724619 h 828136"/>
              <a:gd name="connsiteX12" fmla="*/ 241542 w 379627"/>
              <a:gd name="connsiteY12" fmla="*/ 828136 h 828136"/>
              <a:gd name="connsiteX0" fmla="*/ 120772 w 379627"/>
              <a:gd name="connsiteY0" fmla="*/ 0 h 828136"/>
              <a:gd name="connsiteX1" fmla="*/ 345059 w 379627"/>
              <a:gd name="connsiteY1" fmla="*/ 86265 h 828136"/>
              <a:gd name="connsiteX2" fmla="*/ 177653 w 379627"/>
              <a:gd name="connsiteY2" fmla="*/ 167189 h 828136"/>
              <a:gd name="connsiteX3" fmla="*/ 3 w 379627"/>
              <a:gd name="connsiteY3" fmla="*/ 224287 h 828136"/>
              <a:gd name="connsiteX4" fmla="*/ 181466 w 379627"/>
              <a:gd name="connsiteY4" fmla="*/ 276046 h 828136"/>
              <a:gd name="connsiteX5" fmla="*/ 345059 w 379627"/>
              <a:gd name="connsiteY5" fmla="*/ 345057 h 828136"/>
              <a:gd name="connsiteX6" fmla="*/ 184046 w 379627"/>
              <a:gd name="connsiteY6" fmla="*/ 432965 h 828136"/>
              <a:gd name="connsiteX7" fmla="*/ 17255 w 379627"/>
              <a:gd name="connsiteY7" fmla="*/ 517585 h 828136"/>
              <a:gd name="connsiteX8" fmla="*/ 224289 w 379627"/>
              <a:gd name="connsiteY8" fmla="*/ 586597 h 828136"/>
              <a:gd name="connsiteX9" fmla="*/ 379565 w 379627"/>
              <a:gd name="connsiteY9" fmla="*/ 569344 h 828136"/>
              <a:gd name="connsiteX10" fmla="*/ 207037 w 379627"/>
              <a:gd name="connsiteY10" fmla="*/ 707367 h 828136"/>
              <a:gd name="connsiteX11" fmla="*/ 51761 w 379627"/>
              <a:gd name="connsiteY11" fmla="*/ 724619 h 828136"/>
              <a:gd name="connsiteX12" fmla="*/ 241542 w 379627"/>
              <a:gd name="connsiteY12" fmla="*/ 828136 h 828136"/>
              <a:gd name="connsiteX0" fmla="*/ 120772 w 379627"/>
              <a:gd name="connsiteY0" fmla="*/ 0 h 828136"/>
              <a:gd name="connsiteX1" fmla="*/ 345059 w 379627"/>
              <a:gd name="connsiteY1" fmla="*/ 86265 h 828136"/>
              <a:gd name="connsiteX2" fmla="*/ 177653 w 379627"/>
              <a:gd name="connsiteY2" fmla="*/ 167189 h 828136"/>
              <a:gd name="connsiteX3" fmla="*/ 3 w 379627"/>
              <a:gd name="connsiteY3" fmla="*/ 224287 h 828136"/>
              <a:gd name="connsiteX4" fmla="*/ 181466 w 379627"/>
              <a:gd name="connsiteY4" fmla="*/ 276046 h 828136"/>
              <a:gd name="connsiteX5" fmla="*/ 354648 w 379627"/>
              <a:gd name="connsiteY5" fmla="*/ 350397 h 828136"/>
              <a:gd name="connsiteX6" fmla="*/ 184046 w 379627"/>
              <a:gd name="connsiteY6" fmla="*/ 432965 h 828136"/>
              <a:gd name="connsiteX7" fmla="*/ 17255 w 379627"/>
              <a:gd name="connsiteY7" fmla="*/ 517585 h 828136"/>
              <a:gd name="connsiteX8" fmla="*/ 224289 w 379627"/>
              <a:gd name="connsiteY8" fmla="*/ 586597 h 828136"/>
              <a:gd name="connsiteX9" fmla="*/ 379565 w 379627"/>
              <a:gd name="connsiteY9" fmla="*/ 569344 h 828136"/>
              <a:gd name="connsiteX10" fmla="*/ 207037 w 379627"/>
              <a:gd name="connsiteY10" fmla="*/ 707367 h 828136"/>
              <a:gd name="connsiteX11" fmla="*/ 51761 w 379627"/>
              <a:gd name="connsiteY11" fmla="*/ 724619 h 828136"/>
              <a:gd name="connsiteX12" fmla="*/ 241542 w 379627"/>
              <a:gd name="connsiteY12" fmla="*/ 828136 h 828136"/>
              <a:gd name="connsiteX0" fmla="*/ 120772 w 379587"/>
              <a:gd name="connsiteY0" fmla="*/ 0 h 828136"/>
              <a:gd name="connsiteX1" fmla="*/ 345059 w 379587"/>
              <a:gd name="connsiteY1" fmla="*/ 86265 h 828136"/>
              <a:gd name="connsiteX2" fmla="*/ 177653 w 379587"/>
              <a:gd name="connsiteY2" fmla="*/ 167189 h 828136"/>
              <a:gd name="connsiteX3" fmla="*/ 3 w 379587"/>
              <a:gd name="connsiteY3" fmla="*/ 224287 h 828136"/>
              <a:gd name="connsiteX4" fmla="*/ 181466 w 379587"/>
              <a:gd name="connsiteY4" fmla="*/ 276046 h 828136"/>
              <a:gd name="connsiteX5" fmla="*/ 354648 w 379587"/>
              <a:gd name="connsiteY5" fmla="*/ 350397 h 828136"/>
              <a:gd name="connsiteX6" fmla="*/ 184046 w 379587"/>
              <a:gd name="connsiteY6" fmla="*/ 432965 h 828136"/>
              <a:gd name="connsiteX7" fmla="*/ 17255 w 379587"/>
              <a:gd name="connsiteY7" fmla="*/ 517585 h 828136"/>
              <a:gd name="connsiteX8" fmla="*/ 195521 w 379587"/>
              <a:gd name="connsiteY8" fmla="*/ 565236 h 828136"/>
              <a:gd name="connsiteX9" fmla="*/ 379565 w 379587"/>
              <a:gd name="connsiteY9" fmla="*/ 569344 h 828136"/>
              <a:gd name="connsiteX10" fmla="*/ 207037 w 379587"/>
              <a:gd name="connsiteY10" fmla="*/ 707367 h 828136"/>
              <a:gd name="connsiteX11" fmla="*/ 51761 w 379587"/>
              <a:gd name="connsiteY11" fmla="*/ 724619 h 828136"/>
              <a:gd name="connsiteX12" fmla="*/ 241542 w 379587"/>
              <a:gd name="connsiteY12" fmla="*/ 828136 h 828136"/>
              <a:gd name="connsiteX0" fmla="*/ 120772 w 379587"/>
              <a:gd name="connsiteY0" fmla="*/ 0 h 828136"/>
              <a:gd name="connsiteX1" fmla="*/ 345059 w 379587"/>
              <a:gd name="connsiteY1" fmla="*/ 86265 h 828136"/>
              <a:gd name="connsiteX2" fmla="*/ 177653 w 379587"/>
              <a:gd name="connsiteY2" fmla="*/ 167189 h 828136"/>
              <a:gd name="connsiteX3" fmla="*/ 3 w 379587"/>
              <a:gd name="connsiteY3" fmla="*/ 224287 h 828136"/>
              <a:gd name="connsiteX4" fmla="*/ 181466 w 379587"/>
              <a:gd name="connsiteY4" fmla="*/ 276046 h 828136"/>
              <a:gd name="connsiteX5" fmla="*/ 354648 w 379587"/>
              <a:gd name="connsiteY5" fmla="*/ 350397 h 828136"/>
              <a:gd name="connsiteX6" fmla="*/ 184046 w 379587"/>
              <a:gd name="connsiteY6" fmla="*/ 432965 h 828136"/>
              <a:gd name="connsiteX7" fmla="*/ 17255 w 379587"/>
              <a:gd name="connsiteY7" fmla="*/ 517585 h 828136"/>
              <a:gd name="connsiteX8" fmla="*/ 195521 w 379587"/>
              <a:gd name="connsiteY8" fmla="*/ 565236 h 828136"/>
              <a:gd name="connsiteX9" fmla="*/ 379565 w 379587"/>
              <a:gd name="connsiteY9" fmla="*/ 569344 h 828136"/>
              <a:gd name="connsiteX10" fmla="*/ 207037 w 379587"/>
              <a:gd name="connsiteY10" fmla="*/ 680666 h 828136"/>
              <a:gd name="connsiteX11" fmla="*/ 51761 w 379587"/>
              <a:gd name="connsiteY11" fmla="*/ 724619 h 828136"/>
              <a:gd name="connsiteX12" fmla="*/ 241542 w 379587"/>
              <a:gd name="connsiteY12" fmla="*/ 828136 h 828136"/>
              <a:gd name="connsiteX0" fmla="*/ 120772 w 379588"/>
              <a:gd name="connsiteY0" fmla="*/ 0 h 828136"/>
              <a:gd name="connsiteX1" fmla="*/ 345059 w 379588"/>
              <a:gd name="connsiteY1" fmla="*/ 86265 h 828136"/>
              <a:gd name="connsiteX2" fmla="*/ 177653 w 379588"/>
              <a:gd name="connsiteY2" fmla="*/ 167189 h 828136"/>
              <a:gd name="connsiteX3" fmla="*/ 3 w 379588"/>
              <a:gd name="connsiteY3" fmla="*/ 224287 h 828136"/>
              <a:gd name="connsiteX4" fmla="*/ 181466 w 379588"/>
              <a:gd name="connsiteY4" fmla="*/ 276046 h 828136"/>
              <a:gd name="connsiteX5" fmla="*/ 354648 w 379588"/>
              <a:gd name="connsiteY5" fmla="*/ 350397 h 828136"/>
              <a:gd name="connsiteX6" fmla="*/ 184046 w 379588"/>
              <a:gd name="connsiteY6" fmla="*/ 432965 h 828136"/>
              <a:gd name="connsiteX7" fmla="*/ 17255 w 379588"/>
              <a:gd name="connsiteY7" fmla="*/ 517585 h 828136"/>
              <a:gd name="connsiteX8" fmla="*/ 195521 w 379588"/>
              <a:gd name="connsiteY8" fmla="*/ 565236 h 828136"/>
              <a:gd name="connsiteX9" fmla="*/ 379565 w 379588"/>
              <a:gd name="connsiteY9" fmla="*/ 569344 h 828136"/>
              <a:gd name="connsiteX10" fmla="*/ 207037 w 379588"/>
              <a:gd name="connsiteY10" fmla="*/ 680666 h 828136"/>
              <a:gd name="connsiteX11" fmla="*/ 38975 w 379588"/>
              <a:gd name="connsiteY11" fmla="*/ 799381 h 828136"/>
              <a:gd name="connsiteX12" fmla="*/ 241542 w 379588"/>
              <a:gd name="connsiteY12" fmla="*/ 828136 h 828136"/>
              <a:gd name="connsiteX0" fmla="*/ 120772 w 379588"/>
              <a:gd name="connsiteY0" fmla="*/ 0 h 870857"/>
              <a:gd name="connsiteX1" fmla="*/ 345059 w 379588"/>
              <a:gd name="connsiteY1" fmla="*/ 86265 h 870857"/>
              <a:gd name="connsiteX2" fmla="*/ 177653 w 379588"/>
              <a:gd name="connsiteY2" fmla="*/ 167189 h 870857"/>
              <a:gd name="connsiteX3" fmla="*/ 3 w 379588"/>
              <a:gd name="connsiteY3" fmla="*/ 224287 h 870857"/>
              <a:gd name="connsiteX4" fmla="*/ 181466 w 379588"/>
              <a:gd name="connsiteY4" fmla="*/ 276046 h 870857"/>
              <a:gd name="connsiteX5" fmla="*/ 354648 w 379588"/>
              <a:gd name="connsiteY5" fmla="*/ 350397 h 870857"/>
              <a:gd name="connsiteX6" fmla="*/ 184046 w 379588"/>
              <a:gd name="connsiteY6" fmla="*/ 432965 h 870857"/>
              <a:gd name="connsiteX7" fmla="*/ 17255 w 379588"/>
              <a:gd name="connsiteY7" fmla="*/ 517585 h 870857"/>
              <a:gd name="connsiteX8" fmla="*/ 195521 w 379588"/>
              <a:gd name="connsiteY8" fmla="*/ 565236 h 870857"/>
              <a:gd name="connsiteX9" fmla="*/ 379565 w 379588"/>
              <a:gd name="connsiteY9" fmla="*/ 569344 h 870857"/>
              <a:gd name="connsiteX10" fmla="*/ 207037 w 379588"/>
              <a:gd name="connsiteY10" fmla="*/ 680666 h 870857"/>
              <a:gd name="connsiteX11" fmla="*/ 38975 w 379588"/>
              <a:gd name="connsiteY11" fmla="*/ 799381 h 870857"/>
              <a:gd name="connsiteX12" fmla="*/ 215970 w 379588"/>
              <a:gd name="connsiteY12" fmla="*/ 870857 h 870857"/>
              <a:gd name="connsiteX0" fmla="*/ 120772 w 379588"/>
              <a:gd name="connsiteY0" fmla="*/ 0 h 870857"/>
              <a:gd name="connsiteX1" fmla="*/ 345059 w 379588"/>
              <a:gd name="connsiteY1" fmla="*/ 86265 h 870857"/>
              <a:gd name="connsiteX2" fmla="*/ 177653 w 379588"/>
              <a:gd name="connsiteY2" fmla="*/ 167189 h 870857"/>
              <a:gd name="connsiteX3" fmla="*/ 3 w 379588"/>
              <a:gd name="connsiteY3" fmla="*/ 224287 h 870857"/>
              <a:gd name="connsiteX4" fmla="*/ 181466 w 379588"/>
              <a:gd name="connsiteY4" fmla="*/ 276046 h 870857"/>
              <a:gd name="connsiteX5" fmla="*/ 354648 w 379588"/>
              <a:gd name="connsiteY5" fmla="*/ 350397 h 870857"/>
              <a:gd name="connsiteX6" fmla="*/ 184046 w 379588"/>
              <a:gd name="connsiteY6" fmla="*/ 432965 h 870857"/>
              <a:gd name="connsiteX7" fmla="*/ 17255 w 379588"/>
              <a:gd name="connsiteY7" fmla="*/ 517585 h 870857"/>
              <a:gd name="connsiteX8" fmla="*/ 195521 w 379588"/>
              <a:gd name="connsiteY8" fmla="*/ 549216 h 870857"/>
              <a:gd name="connsiteX9" fmla="*/ 379565 w 379588"/>
              <a:gd name="connsiteY9" fmla="*/ 569344 h 870857"/>
              <a:gd name="connsiteX10" fmla="*/ 207037 w 379588"/>
              <a:gd name="connsiteY10" fmla="*/ 680666 h 870857"/>
              <a:gd name="connsiteX11" fmla="*/ 38975 w 379588"/>
              <a:gd name="connsiteY11" fmla="*/ 799381 h 870857"/>
              <a:gd name="connsiteX12" fmla="*/ 215970 w 379588"/>
              <a:gd name="connsiteY12" fmla="*/ 870857 h 870857"/>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549"/>
              <a:gd name="connsiteX1" fmla="*/ 345059 w 379588"/>
              <a:gd name="connsiteY1" fmla="*/ 86265 h 833549"/>
              <a:gd name="connsiteX2" fmla="*/ 177653 w 379588"/>
              <a:gd name="connsiteY2" fmla="*/ 167189 h 833549"/>
              <a:gd name="connsiteX3" fmla="*/ 3 w 379588"/>
              <a:gd name="connsiteY3" fmla="*/ 224287 h 833549"/>
              <a:gd name="connsiteX4" fmla="*/ 181466 w 379588"/>
              <a:gd name="connsiteY4" fmla="*/ 276046 h 833549"/>
              <a:gd name="connsiteX5" fmla="*/ 354648 w 379588"/>
              <a:gd name="connsiteY5" fmla="*/ 350397 h 833549"/>
              <a:gd name="connsiteX6" fmla="*/ 184046 w 379588"/>
              <a:gd name="connsiteY6" fmla="*/ 432965 h 833549"/>
              <a:gd name="connsiteX7" fmla="*/ 17255 w 379588"/>
              <a:gd name="connsiteY7" fmla="*/ 517585 h 833549"/>
              <a:gd name="connsiteX8" fmla="*/ 195521 w 379588"/>
              <a:gd name="connsiteY8" fmla="*/ 549216 h 833549"/>
              <a:gd name="connsiteX9" fmla="*/ 379565 w 379588"/>
              <a:gd name="connsiteY9" fmla="*/ 569344 h 833549"/>
              <a:gd name="connsiteX10" fmla="*/ 207037 w 379588"/>
              <a:gd name="connsiteY10" fmla="*/ 680666 h 833549"/>
              <a:gd name="connsiteX11" fmla="*/ 38975 w 379588"/>
              <a:gd name="connsiteY11" fmla="*/ 799381 h 833549"/>
              <a:gd name="connsiteX12" fmla="*/ 212773 w 379588"/>
              <a:gd name="connsiteY12" fmla="*/ 833476 h 833549"/>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76046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88"/>
              <a:gd name="connsiteY0" fmla="*/ 0 h 833476"/>
              <a:gd name="connsiteX1" fmla="*/ 345059 w 379588"/>
              <a:gd name="connsiteY1" fmla="*/ 86265 h 833476"/>
              <a:gd name="connsiteX2" fmla="*/ 177653 w 379588"/>
              <a:gd name="connsiteY2" fmla="*/ 167189 h 833476"/>
              <a:gd name="connsiteX3" fmla="*/ 3 w 379588"/>
              <a:gd name="connsiteY3" fmla="*/ 224287 h 833476"/>
              <a:gd name="connsiteX4" fmla="*/ 181466 w 379588"/>
              <a:gd name="connsiteY4" fmla="*/ 286727 h 833476"/>
              <a:gd name="connsiteX5" fmla="*/ 354648 w 379588"/>
              <a:gd name="connsiteY5" fmla="*/ 350397 h 833476"/>
              <a:gd name="connsiteX6" fmla="*/ 184046 w 379588"/>
              <a:gd name="connsiteY6" fmla="*/ 432965 h 833476"/>
              <a:gd name="connsiteX7" fmla="*/ 17255 w 379588"/>
              <a:gd name="connsiteY7" fmla="*/ 517585 h 833476"/>
              <a:gd name="connsiteX8" fmla="*/ 195521 w 379588"/>
              <a:gd name="connsiteY8" fmla="*/ 549216 h 833476"/>
              <a:gd name="connsiteX9" fmla="*/ 379565 w 379588"/>
              <a:gd name="connsiteY9" fmla="*/ 569344 h 833476"/>
              <a:gd name="connsiteX10" fmla="*/ 207037 w 379588"/>
              <a:gd name="connsiteY10" fmla="*/ 680666 h 833476"/>
              <a:gd name="connsiteX11" fmla="*/ 38975 w 379588"/>
              <a:gd name="connsiteY11" fmla="*/ 799381 h 833476"/>
              <a:gd name="connsiteX12" fmla="*/ 212773 w 379588"/>
              <a:gd name="connsiteY12" fmla="*/ 833476 h 833476"/>
              <a:gd name="connsiteX0" fmla="*/ 120772 w 379577"/>
              <a:gd name="connsiteY0" fmla="*/ 0 h 833476"/>
              <a:gd name="connsiteX1" fmla="*/ 345059 w 379577"/>
              <a:gd name="connsiteY1" fmla="*/ 86265 h 833476"/>
              <a:gd name="connsiteX2" fmla="*/ 177653 w 379577"/>
              <a:gd name="connsiteY2" fmla="*/ 167189 h 833476"/>
              <a:gd name="connsiteX3" fmla="*/ 3 w 379577"/>
              <a:gd name="connsiteY3" fmla="*/ 224287 h 833476"/>
              <a:gd name="connsiteX4" fmla="*/ 181466 w 379577"/>
              <a:gd name="connsiteY4" fmla="*/ 286727 h 833476"/>
              <a:gd name="connsiteX5" fmla="*/ 354648 w 379577"/>
              <a:gd name="connsiteY5" fmla="*/ 350397 h 833476"/>
              <a:gd name="connsiteX6" fmla="*/ 184046 w 379577"/>
              <a:gd name="connsiteY6" fmla="*/ 432965 h 833476"/>
              <a:gd name="connsiteX7" fmla="*/ 17255 w 379577"/>
              <a:gd name="connsiteY7" fmla="*/ 517585 h 833476"/>
              <a:gd name="connsiteX8" fmla="*/ 198718 w 379577"/>
              <a:gd name="connsiteY8" fmla="*/ 559897 h 833476"/>
              <a:gd name="connsiteX9" fmla="*/ 379565 w 379577"/>
              <a:gd name="connsiteY9" fmla="*/ 569344 h 833476"/>
              <a:gd name="connsiteX10" fmla="*/ 207037 w 379577"/>
              <a:gd name="connsiteY10" fmla="*/ 680666 h 833476"/>
              <a:gd name="connsiteX11" fmla="*/ 38975 w 379577"/>
              <a:gd name="connsiteY11" fmla="*/ 799381 h 833476"/>
              <a:gd name="connsiteX12" fmla="*/ 212773 w 379577"/>
              <a:gd name="connsiteY12" fmla="*/ 833476 h 833476"/>
              <a:gd name="connsiteX0" fmla="*/ 120772 w 379577"/>
              <a:gd name="connsiteY0" fmla="*/ 0 h 833476"/>
              <a:gd name="connsiteX1" fmla="*/ 345059 w 379577"/>
              <a:gd name="connsiteY1" fmla="*/ 86265 h 833476"/>
              <a:gd name="connsiteX2" fmla="*/ 177653 w 379577"/>
              <a:gd name="connsiteY2" fmla="*/ 167189 h 833476"/>
              <a:gd name="connsiteX3" fmla="*/ 3 w 379577"/>
              <a:gd name="connsiteY3" fmla="*/ 224287 h 833476"/>
              <a:gd name="connsiteX4" fmla="*/ 181466 w 379577"/>
              <a:gd name="connsiteY4" fmla="*/ 286727 h 833476"/>
              <a:gd name="connsiteX5" fmla="*/ 354648 w 379577"/>
              <a:gd name="connsiteY5" fmla="*/ 350397 h 833476"/>
              <a:gd name="connsiteX6" fmla="*/ 184046 w 379577"/>
              <a:gd name="connsiteY6" fmla="*/ 432965 h 833476"/>
              <a:gd name="connsiteX7" fmla="*/ 17255 w 379577"/>
              <a:gd name="connsiteY7" fmla="*/ 517585 h 833476"/>
              <a:gd name="connsiteX8" fmla="*/ 198718 w 379577"/>
              <a:gd name="connsiteY8" fmla="*/ 559897 h 833476"/>
              <a:gd name="connsiteX9" fmla="*/ 379565 w 379577"/>
              <a:gd name="connsiteY9" fmla="*/ 569344 h 833476"/>
              <a:gd name="connsiteX10" fmla="*/ 207037 w 379577"/>
              <a:gd name="connsiteY10" fmla="*/ 696687 h 833476"/>
              <a:gd name="connsiteX11" fmla="*/ 38975 w 379577"/>
              <a:gd name="connsiteY11" fmla="*/ 799381 h 833476"/>
              <a:gd name="connsiteX12" fmla="*/ 212773 w 379577"/>
              <a:gd name="connsiteY12" fmla="*/ 833476 h 833476"/>
              <a:gd name="connsiteX0" fmla="*/ 120772 w 379577"/>
              <a:gd name="connsiteY0" fmla="*/ 0 h 833476"/>
              <a:gd name="connsiteX1" fmla="*/ 345059 w 379577"/>
              <a:gd name="connsiteY1" fmla="*/ 86265 h 833476"/>
              <a:gd name="connsiteX2" fmla="*/ 177653 w 379577"/>
              <a:gd name="connsiteY2" fmla="*/ 167189 h 833476"/>
              <a:gd name="connsiteX3" fmla="*/ 3 w 379577"/>
              <a:gd name="connsiteY3" fmla="*/ 224287 h 833476"/>
              <a:gd name="connsiteX4" fmla="*/ 181466 w 379577"/>
              <a:gd name="connsiteY4" fmla="*/ 286727 h 833476"/>
              <a:gd name="connsiteX5" fmla="*/ 354648 w 379577"/>
              <a:gd name="connsiteY5" fmla="*/ 350397 h 833476"/>
              <a:gd name="connsiteX6" fmla="*/ 184046 w 379577"/>
              <a:gd name="connsiteY6" fmla="*/ 432965 h 833476"/>
              <a:gd name="connsiteX7" fmla="*/ 17255 w 379577"/>
              <a:gd name="connsiteY7" fmla="*/ 517585 h 833476"/>
              <a:gd name="connsiteX8" fmla="*/ 198718 w 379577"/>
              <a:gd name="connsiteY8" fmla="*/ 543877 h 833476"/>
              <a:gd name="connsiteX9" fmla="*/ 379565 w 379577"/>
              <a:gd name="connsiteY9" fmla="*/ 569344 h 833476"/>
              <a:gd name="connsiteX10" fmla="*/ 207037 w 379577"/>
              <a:gd name="connsiteY10" fmla="*/ 696687 h 833476"/>
              <a:gd name="connsiteX11" fmla="*/ 38975 w 379577"/>
              <a:gd name="connsiteY11" fmla="*/ 799381 h 833476"/>
              <a:gd name="connsiteX12" fmla="*/ 212773 w 379577"/>
              <a:gd name="connsiteY12" fmla="*/ 833476 h 833476"/>
              <a:gd name="connsiteX0" fmla="*/ 165522 w 379577"/>
              <a:gd name="connsiteY0" fmla="*/ 0 h 801435"/>
              <a:gd name="connsiteX1" fmla="*/ 345059 w 379577"/>
              <a:gd name="connsiteY1" fmla="*/ 54224 h 801435"/>
              <a:gd name="connsiteX2" fmla="*/ 177653 w 379577"/>
              <a:gd name="connsiteY2" fmla="*/ 135148 h 801435"/>
              <a:gd name="connsiteX3" fmla="*/ 3 w 379577"/>
              <a:gd name="connsiteY3" fmla="*/ 192246 h 801435"/>
              <a:gd name="connsiteX4" fmla="*/ 181466 w 379577"/>
              <a:gd name="connsiteY4" fmla="*/ 254686 h 801435"/>
              <a:gd name="connsiteX5" fmla="*/ 354648 w 379577"/>
              <a:gd name="connsiteY5" fmla="*/ 318356 h 801435"/>
              <a:gd name="connsiteX6" fmla="*/ 184046 w 379577"/>
              <a:gd name="connsiteY6" fmla="*/ 400924 h 801435"/>
              <a:gd name="connsiteX7" fmla="*/ 17255 w 379577"/>
              <a:gd name="connsiteY7" fmla="*/ 485544 h 801435"/>
              <a:gd name="connsiteX8" fmla="*/ 198718 w 379577"/>
              <a:gd name="connsiteY8" fmla="*/ 511836 h 801435"/>
              <a:gd name="connsiteX9" fmla="*/ 379565 w 379577"/>
              <a:gd name="connsiteY9" fmla="*/ 537303 h 801435"/>
              <a:gd name="connsiteX10" fmla="*/ 207037 w 379577"/>
              <a:gd name="connsiteY10" fmla="*/ 664646 h 801435"/>
              <a:gd name="connsiteX11" fmla="*/ 38975 w 379577"/>
              <a:gd name="connsiteY11" fmla="*/ 767340 h 801435"/>
              <a:gd name="connsiteX12" fmla="*/ 212773 w 379577"/>
              <a:gd name="connsiteY12" fmla="*/ 801435 h 801435"/>
              <a:gd name="connsiteX0" fmla="*/ 165522 w 379577"/>
              <a:gd name="connsiteY0" fmla="*/ 0 h 801435"/>
              <a:gd name="connsiteX1" fmla="*/ 345059 w 379577"/>
              <a:gd name="connsiteY1" fmla="*/ 54224 h 801435"/>
              <a:gd name="connsiteX2" fmla="*/ 177653 w 379577"/>
              <a:gd name="connsiteY2" fmla="*/ 135148 h 801435"/>
              <a:gd name="connsiteX3" fmla="*/ 3 w 379577"/>
              <a:gd name="connsiteY3" fmla="*/ 192246 h 801435"/>
              <a:gd name="connsiteX4" fmla="*/ 181466 w 379577"/>
              <a:gd name="connsiteY4" fmla="*/ 254686 h 801435"/>
              <a:gd name="connsiteX5" fmla="*/ 354648 w 379577"/>
              <a:gd name="connsiteY5" fmla="*/ 318356 h 801435"/>
              <a:gd name="connsiteX6" fmla="*/ 184046 w 379577"/>
              <a:gd name="connsiteY6" fmla="*/ 400924 h 801435"/>
              <a:gd name="connsiteX7" fmla="*/ 17255 w 379577"/>
              <a:gd name="connsiteY7" fmla="*/ 485544 h 801435"/>
              <a:gd name="connsiteX8" fmla="*/ 198718 w 379577"/>
              <a:gd name="connsiteY8" fmla="*/ 511836 h 801435"/>
              <a:gd name="connsiteX9" fmla="*/ 379565 w 379577"/>
              <a:gd name="connsiteY9" fmla="*/ 537303 h 801435"/>
              <a:gd name="connsiteX10" fmla="*/ 207037 w 379577"/>
              <a:gd name="connsiteY10" fmla="*/ 664646 h 801435"/>
              <a:gd name="connsiteX11" fmla="*/ 38975 w 379577"/>
              <a:gd name="connsiteY11" fmla="*/ 767340 h 801435"/>
              <a:gd name="connsiteX12" fmla="*/ 225559 w 379577"/>
              <a:gd name="connsiteY12" fmla="*/ 801435 h 80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577" h="801435">
                <a:moveTo>
                  <a:pt x="165522" y="0"/>
                </a:moveTo>
                <a:cubicBezTo>
                  <a:pt x="274790" y="28755"/>
                  <a:pt x="343037" y="31699"/>
                  <a:pt x="345059" y="54224"/>
                </a:cubicBezTo>
                <a:cubicBezTo>
                  <a:pt x="347081" y="76749"/>
                  <a:pt x="235162" y="112144"/>
                  <a:pt x="177653" y="135148"/>
                </a:cubicBezTo>
                <a:cubicBezTo>
                  <a:pt x="120144" y="158152"/>
                  <a:pt x="-633" y="172323"/>
                  <a:pt x="3" y="192246"/>
                </a:cubicBezTo>
                <a:cubicBezTo>
                  <a:pt x="639" y="212169"/>
                  <a:pt x="122359" y="233668"/>
                  <a:pt x="181466" y="254686"/>
                </a:cubicBezTo>
                <a:cubicBezTo>
                  <a:pt x="240574" y="275704"/>
                  <a:pt x="354218" y="293983"/>
                  <a:pt x="354648" y="318356"/>
                </a:cubicBezTo>
                <a:cubicBezTo>
                  <a:pt x="355078" y="342729"/>
                  <a:pt x="240278" y="373059"/>
                  <a:pt x="184046" y="400924"/>
                </a:cubicBezTo>
                <a:cubicBezTo>
                  <a:pt x="127814" y="428789"/>
                  <a:pt x="14810" y="467059"/>
                  <a:pt x="17255" y="485544"/>
                </a:cubicBezTo>
                <a:cubicBezTo>
                  <a:pt x="19700" y="504029"/>
                  <a:pt x="138333" y="503210"/>
                  <a:pt x="198718" y="511836"/>
                </a:cubicBezTo>
                <a:cubicBezTo>
                  <a:pt x="259103" y="520463"/>
                  <a:pt x="378179" y="511835"/>
                  <a:pt x="379565" y="537303"/>
                </a:cubicBezTo>
                <a:cubicBezTo>
                  <a:pt x="380952" y="562771"/>
                  <a:pt x="263802" y="626307"/>
                  <a:pt x="207037" y="664646"/>
                </a:cubicBezTo>
                <a:cubicBezTo>
                  <a:pt x="150272" y="702985"/>
                  <a:pt x="35888" y="744542"/>
                  <a:pt x="38975" y="767340"/>
                </a:cubicBezTo>
                <a:cubicBezTo>
                  <a:pt x="42062" y="790138"/>
                  <a:pt x="139937" y="786441"/>
                  <a:pt x="225559" y="801435"/>
                </a:cubicBezTo>
              </a:path>
            </a:pathLst>
          </a:custGeom>
          <a:noFill/>
          <a:ln w="31750" cap="flat" cmpd="sng" algn="ctr">
            <a:solidFill>
              <a:srgbClr val="2F70B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8222" name="TextBox 1"/>
          <p:cNvSpPr txBox="1">
            <a:spLocks noChangeArrowheads="1"/>
          </p:cNvSpPr>
          <p:nvPr/>
        </p:nvSpPr>
        <p:spPr bwMode="auto">
          <a:xfrm>
            <a:off x="4422775" y="2039938"/>
            <a:ext cx="352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1600">
                <a:latin typeface="Arial Narrow" pitchFamily="34" charset="0"/>
                <a:cs typeface="Arial" pitchFamily="34" charset="0"/>
              </a:rPr>
              <a:t>Ni</a:t>
            </a:r>
          </a:p>
        </p:txBody>
      </p:sp>
      <p:sp>
        <p:nvSpPr>
          <p:cNvPr id="112" name="Freeform 29"/>
          <p:cNvSpPr>
            <a:spLocks noEditPoints="1"/>
          </p:cNvSpPr>
          <p:nvPr/>
        </p:nvSpPr>
        <p:spPr bwMode="auto">
          <a:xfrm rot="228844">
            <a:off x="4647445" y="1332976"/>
            <a:ext cx="226065" cy="564657"/>
          </a:xfrm>
          <a:custGeom>
            <a:avLst/>
            <a:gdLst>
              <a:gd name="T0" fmla="*/ 0 w 582"/>
              <a:gd name="T1" fmla="*/ 0 h 958"/>
              <a:gd name="T2" fmla="*/ 0 w 582"/>
              <a:gd name="T3" fmla="*/ 0 h 958"/>
              <a:gd name="T4" fmla="*/ 0 w 582"/>
              <a:gd name="T5" fmla="*/ 0 h 958"/>
              <a:gd name="T6" fmla="*/ 0 w 582"/>
              <a:gd name="T7" fmla="*/ 1 h 958"/>
              <a:gd name="T8" fmla="*/ 0 w 582"/>
              <a:gd name="T9" fmla="*/ 1 h 958"/>
              <a:gd name="T10" fmla="*/ 0 w 582"/>
              <a:gd name="T11" fmla="*/ 1 h 958"/>
              <a:gd name="T12" fmla="*/ 0 w 582"/>
              <a:gd name="T13" fmla="*/ 1 h 958"/>
              <a:gd name="T14" fmla="*/ 0 w 582"/>
              <a:gd name="T15" fmla="*/ 2 h 958"/>
              <a:gd name="T16" fmla="*/ 0 w 582"/>
              <a:gd name="T17" fmla="*/ 2 h 958"/>
              <a:gd name="T18" fmla="*/ 0 w 582"/>
              <a:gd name="T19" fmla="*/ 3 h 958"/>
              <a:gd name="T20" fmla="*/ 0 w 582"/>
              <a:gd name="T21" fmla="*/ 3 h 958"/>
              <a:gd name="T22" fmla="*/ 0 w 582"/>
              <a:gd name="T23" fmla="*/ 3 h 958"/>
              <a:gd name="T24" fmla="*/ 0 w 582"/>
              <a:gd name="T25" fmla="*/ 3 h 958"/>
              <a:gd name="T26" fmla="*/ 0 w 582"/>
              <a:gd name="T27" fmla="*/ 3 h 958"/>
              <a:gd name="T28" fmla="*/ 0 w 582"/>
              <a:gd name="T29" fmla="*/ 4 h 958"/>
              <a:gd name="T30" fmla="*/ 0 w 582"/>
              <a:gd name="T31" fmla="*/ 4 h 958"/>
              <a:gd name="T32" fmla="*/ 0 w 582"/>
              <a:gd name="T33" fmla="*/ 4 h 958"/>
              <a:gd name="T34" fmla="*/ 0 w 582"/>
              <a:gd name="T35" fmla="*/ 4 h 958"/>
              <a:gd name="T36" fmla="*/ 0 w 582"/>
              <a:gd name="T37" fmla="*/ 5 h 958"/>
              <a:gd name="T38" fmla="*/ 0 w 582"/>
              <a:gd name="T39" fmla="*/ 5 h 958"/>
              <a:gd name="T40" fmla="*/ 0 w 582"/>
              <a:gd name="T41" fmla="*/ 0 h 958"/>
              <a:gd name="T42" fmla="*/ 0 w 582"/>
              <a:gd name="T43" fmla="*/ 0 h 958"/>
              <a:gd name="T44" fmla="*/ 0 w 582"/>
              <a:gd name="T45" fmla="*/ 0 h 958"/>
              <a:gd name="T46" fmla="*/ 0 w 582"/>
              <a:gd name="T47" fmla="*/ 1 h 958"/>
              <a:gd name="T48" fmla="*/ 0 w 582"/>
              <a:gd name="T49" fmla="*/ 1 h 958"/>
              <a:gd name="T50" fmla="*/ 0 w 582"/>
              <a:gd name="T51" fmla="*/ 1 h 958"/>
              <a:gd name="T52" fmla="*/ 0 w 582"/>
              <a:gd name="T53" fmla="*/ 1 h 958"/>
              <a:gd name="T54" fmla="*/ 0 w 582"/>
              <a:gd name="T55" fmla="*/ 2 h 958"/>
              <a:gd name="T56" fmla="*/ 0 w 582"/>
              <a:gd name="T57" fmla="*/ 2 h 958"/>
              <a:gd name="T58" fmla="*/ 0 w 582"/>
              <a:gd name="T59" fmla="*/ 2 h 958"/>
              <a:gd name="T60" fmla="*/ 0 w 582"/>
              <a:gd name="T61" fmla="*/ 3 h 958"/>
              <a:gd name="T62" fmla="*/ 0 w 582"/>
              <a:gd name="T63" fmla="*/ 3 h 958"/>
              <a:gd name="T64" fmla="*/ 0 w 582"/>
              <a:gd name="T65" fmla="*/ 3 h 958"/>
              <a:gd name="T66" fmla="*/ 0 w 582"/>
              <a:gd name="T67" fmla="*/ 3 h 958"/>
              <a:gd name="T68" fmla="*/ 0 w 582"/>
              <a:gd name="T69" fmla="*/ 4 h 958"/>
              <a:gd name="T70" fmla="*/ 0 w 582"/>
              <a:gd name="T71" fmla="*/ 4 h 958"/>
              <a:gd name="T72" fmla="*/ 0 w 582"/>
              <a:gd name="T73" fmla="*/ 4 h 958"/>
              <a:gd name="T74" fmla="*/ 0 w 582"/>
              <a:gd name="T75" fmla="*/ 4 h 958"/>
              <a:gd name="T76" fmla="*/ 0 w 582"/>
              <a:gd name="T77" fmla="*/ 5 h 958"/>
              <a:gd name="T78" fmla="*/ 0 w 582"/>
              <a:gd name="T79" fmla="*/ 5 h 958"/>
              <a:gd name="T80" fmla="*/ 0 w 582"/>
              <a:gd name="T81" fmla="*/ 0 h 958"/>
              <a:gd name="T82" fmla="*/ 0 w 582"/>
              <a:gd name="T83" fmla="*/ 0 h 958"/>
              <a:gd name="T84" fmla="*/ 0 w 582"/>
              <a:gd name="T85" fmla="*/ 0 h 958"/>
              <a:gd name="T86" fmla="*/ 0 w 582"/>
              <a:gd name="T87" fmla="*/ 1 h 958"/>
              <a:gd name="T88" fmla="*/ 0 w 582"/>
              <a:gd name="T89" fmla="*/ 1 h 958"/>
              <a:gd name="T90" fmla="*/ 0 w 582"/>
              <a:gd name="T91" fmla="*/ 1 h 958"/>
              <a:gd name="T92" fmla="*/ 0 w 582"/>
              <a:gd name="T93" fmla="*/ 1 h 958"/>
              <a:gd name="T94" fmla="*/ 0 w 582"/>
              <a:gd name="T95" fmla="*/ 1 h 958"/>
              <a:gd name="T96" fmla="*/ 0 w 582"/>
              <a:gd name="T97" fmla="*/ 2 h 958"/>
              <a:gd name="T98" fmla="*/ 0 w 582"/>
              <a:gd name="T99" fmla="*/ 2 h 958"/>
              <a:gd name="T100" fmla="*/ 0 w 582"/>
              <a:gd name="T101" fmla="*/ 3 h 958"/>
              <a:gd name="T102" fmla="*/ 0 w 582"/>
              <a:gd name="T103" fmla="*/ 3 h 958"/>
              <a:gd name="T104" fmla="*/ 0 w 582"/>
              <a:gd name="T105" fmla="*/ 3 h 958"/>
              <a:gd name="T106" fmla="*/ 0 w 582"/>
              <a:gd name="T107" fmla="*/ 3 h 958"/>
              <a:gd name="T108" fmla="*/ 0 w 582"/>
              <a:gd name="T109" fmla="*/ 3 h 958"/>
              <a:gd name="T110" fmla="*/ 0 w 582"/>
              <a:gd name="T111" fmla="*/ 4 h 958"/>
              <a:gd name="T112" fmla="*/ 0 w 582"/>
              <a:gd name="T113" fmla="*/ 4 h 958"/>
              <a:gd name="T114" fmla="*/ 0 w 582"/>
              <a:gd name="T115" fmla="*/ 4 h 958"/>
              <a:gd name="T116" fmla="*/ 0 w 582"/>
              <a:gd name="T117" fmla="*/ 5 h 958"/>
              <a:gd name="T118" fmla="*/ 0 w 582"/>
              <a:gd name="T119" fmla="*/ 5 h 958"/>
              <a:gd name="T120" fmla="*/ 0 w 582"/>
              <a:gd name="T121" fmla="*/ 5 h 9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2"/>
              <a:gd name="T184" fmla="*/ 0 h 958"/>
              <a:gd name="T185" fmla="*/ 582 w 582"/>
              <a:gd name="T186" fmla="*/ 958 h 9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2" h="958">
                <a:moveTo>
                  <a:pt x="66" y="0"/>
                </a:moveTo>
                <a:lnTo>
                  <a:pt x="66" y="2"/>
                </a:lnTo>
                <a:lnTo>
                  <a:pt x="62" y="8"/>
                </a:lnTo>
                <a:lnTo>
                  <a:pt x="52" y="20"/>
                </a:lnTo>
                <a:lnTo>
                  <a:pt x="38" y="40"/>
                </a:lnTo>
                <a:lnTo>
                  <a:pt x="24" y="60"/>
                </a:lnTo>
                <a:lnTo>
                  <a:pt x="14" y="80"/>
                </a:lnTo>
                <a:lnTo>
                  <a:pt x="6" y="96"/>
                </a:lnTo>
                <a:lnTo>
                  <a:pt x="0" y="112"/>
                </a:lnTo>
                <a:lnTo>
                  <a:pt x="0" y="124"/>
                </a:lnTo>
                <a:lnTo>
                  <a:pt x="0" y="138"/>
                </a:lnTo>
                <a:lnTo>
                  <a:pt x="4" y="150"/>
                </a:lnTo>
                <a:lnTo>
                  <a:pt x="10" y="162"/>
                </a:lnTo>
                <a:lnTo>
                  <a:pt x="18" y="176"/>
                </a:lnTo>
                <a:lnTo>
                  <a:pt x="28" y="192"/>
                </a:lnTo>
                <a:lnTo>
                  <a:pt x="36" y="206"/>
                </a:lnTo>
                <a:lnTo>
                  <a:pt x="46" y="222"/>
                </a:lnTo>
                <a:lnTo>
                  <a:pt x="54" y="238"/>
                </a:lnTo>
                <a:lnTo>
                  <a:pt x="62" y="254"/>
                </a:lnTo>
                <a:lnTo>
                  <a:pt x="66" y="270"/>
                </a:lnTo>
                <a:lnTo>
                  <a:pt x="66" y="286"/>
                </a:lnTo>
                <a:lnTo>
                  <a:pt x="66" y="302"/>
                </a:lnTo>
                <a:lnTo>
                  <a:pt x="62" y="318"/>
                </a:lnTo>
                <a:lnTo>
                  <a:pt x="54" y="336"/>
                </a:lnTo>
                <a:lnTo>
                  <a:pt x="46" y="356"/>
                </a:lnTo>
                <a:lnTo>
                  <a:pt x="38" y="378"/>
                </a:lnTo>
                <a:lnTo>
                  <a:pt x="30" y="396"/>
                </a:lnTo>
                <a:lnTo>
                  <a:pt x="20" y="416"/>
                </a:lnTo>
                <a:lnTo>
                  <a:pt x="14" y="434"/>
                </a:lnTo>
                <a:lnTo>
                  <a:pt x="10" y="452"/>
                </a:lnTo>
                <a:lnTo>
                  <a:pt x="10" y="468"/>
                </a:lnTo>
                <a:lnTo>
                  <a:pt x="10" y="484"/>
                </a:lnTo>
                <a:lnTo>
                  <a:pt x="14" y="498"/>
                </a:lnTo>
                <a:lnTo>
                  <a:pt x="20" y="514"/>
                </a:lnTo>
                <a:lnTo>
                  <a:pt x="30" y="530"/>
                </a:lnTo>
                <a:lnTo>
                  <a:pt x="38" y="548"/>
                </a:lnTo>
                <a:lnTo>
                  <a:pt x="46" y="564"/>
                </a:lnTo>
                <a:lnTo>
                  <a:pt x="54" y="580"/>
                </a:lnTo>
                <a:lnTo>
                  <a:pt x="62" y="596"/>
                </a:lnTo>
                <a:lnTo>
                  <a:pt x="66" y="612"/>
                </a:lnTo>
                <a:lnTo>
                  <a:pt x="66" y="628"/>
                </a:lnTo>
                <a:lnTo>
                  <a:pt x="66" y="644"/>
                </a:lnTo>
                <a:lnTo>
                  <a:pt x="62" y="660"/>
                </a:lnTo>
                <a:lnTo>
                  <a:pt x="54" y="678"/>
                </a:lnTo>
                <a:lnTo>
                  <a:pt x="46" y="698"/>
                </a:lnTo>
                <a:lnTo>
                  <a:pt x="38" y="720"/>
                </a:lnTo>
                <a:lnTo>
                  <a:pt x="30" y="738"/>
                </a:lnTo>
                <a:lnTo>
                  <a:pt x="20" y="758"/>
                </a:lnTo>
                <a:lnTo>
                  <a:pt x="14" y="776"/>
                </a:lnTo>
                <a:lnTo>
                  <a:pt x="10" y="794"/>
                </a:lnTo>
                <a:lnTo>
                  <a:pt x="10" y="810"/>
                </a:lnTo>
                <a:lnTo>
                  <a:pt x="10" y="826"/>
                </a:lnTo>
                <a:lnTo>
                  <a:pt x="16" y="840"/>
                </a:lnTo>
                <a:lnTo>
                  <a:pt x="26" y="858"/>
                </a:lnTo>
                <a:lnTo>
                  <a:pt x="40" y="876"/>
                </a:lnTo>
                <a:lnTo>
                  <a:pt x="58" y="896"/>
                </a:lnTo>
                <a:lnTo>
                  <a:pt x="80" y="918"/>
                </a:lnTo>
                <a:lnTo>
                  <a:pt x="100" y="936"/>
                </a:lnTo>
                <a:lnTo>
                  <a:pt x="114" y="950"/>
                </a:lnTo>
                <a:lnTo>
                  <a:pt x="122" y="956"/>
                </a:lnTo>
                <a:lnTo>
                  <a:pt x="124" y="958"/>
                </a:lnTo>
                <a:moveTo>
                  <a:pt x="296" y="0"/>
                </a:moveTo>
                <a:lnTo>
                  <a:pt x="294" y="2"/>
                </a:lnTo>
                <a:lnTo>
                  <a:pt x="290" y="8"/>
                </a:lnTo>
                <a:lnTo>
                  <a:pt x="280" y="20"/>
                </a:lnTo>
                <a:lnTo>
                  <a:pt x="268" y="40"/>
                </a:lnTo>
                <a:lnTo>
                  <a:pt x="254" y="60"/>
                </a:lnTo>
                <a:lnTo>
                  <a:pt x="242" y="80"/>
                </a:lnTo>
                <a:lnTo>
                  <a:pt x="234" y="96"/>
                </a:lnTo>
                <a:lnTo>
                  <a:pt x="230" y="112"/>
                </a:lnTo>
                <a:lnTo>
                  <a:pt x="228" y="124"/>
                </a:lnTo>
                <a:lnTo>
                  <a:pt x="230" y="138"/>
                </a:lnTo>
                <a:lnTo>
                  <a:pt x="234" y="150"/>
                </a:lnTo>
                <a:lnTo>
                  <a:pt x="238" y="162"/>
                </a:lnTo>
                <a:lnTo>
                  <a:pt x="248" y="176"/>
                </a:lnTo>
                <a:lnTo>
                  <a:pt x="256" y="192"/>
                </a:lnTo>
                <a:lnTo>
                  <a:pt x="264" y="206"/>
                </a:lnTo>
                <a:lnTo>
                  <a:pt x="276" y="222"/>
                </a:lnTo>
                <a:lnTo>
                  <a:pt x="282" y="238"/>
                </a:lnTo>
                <a:lnTo>
                  <a:pt x="290" y="254"/>
                </a:lnTo>
                <a:lnTo>
                  <a:pt x="294" y="270"/>
                </a:lnTo>
                <a:lnTo>
                  <a:pt x="296" y="286"/>
                </a:lnTo>
                <a:lnTo>
                  <a:pt x="294" y="302"/>
                </a:lnTo>
                <a:lnTo>
                  <a:pt x="290" y="318"/>
                </a:lnTo>
                <a:lnTo>
                  <a:pt x="284" y="336"/>
                </a:lnTo>
                <a:lnTo>
                  <a:pt x="276" y="356"/>
                </a:lnTo>
                <a:lnTo>
                  <a:pt x="266" y="378"/>
                </a:lnTo>
                <a:lnTo>
                  <a:pt x="258" y="396"/>
                </a:lnTo>
                <a:lnTo>
                  <a:pt x="250" y="416"/>
                </a:lnTo>
                <a:lnTo>
                  <a:pt x="244" y="434"/>
                </a:lnTo>
                <a:lnTo>
                  <a:pt x="240" y="452"/>
                </a:lnTo>
                <a:lnTo>
                  <a:pt x="238" y="468"/>
                </a:lnTo>
                <a:lnTo>
                  <a:pt x="240" y="484"/>
                </a:lnTo>
                <a:lnTo>
                  <a:pt x="244" y="498"/>
                </a:lnTo>
                <a:lnTo>
                  <a:pt x="250" y="514"/>
                </a:lnTo>
                <a:lnTo>
                  <a:pt x="258" y="530"/>
                </a:lnTo>
                <a:lnTo>
                  <a:pt x="268" y="548"/>
                </a:lnTo>
                <a:lnTo>
                  <a:pt x="276" y="564"/>
                </a:lnTo>
                <a:lnTo>
                  <a:pt x="284" y="580"/>
                </a:lnTo>
                <a:lnTo>
                  <a:pt x="290" y="596"/>
                </a:lnTo>
                <a:lnTo>
                  <a:pt x="294" y="612"/>
                </a:lnTo>
                <a:lnTo>
                  <a:pt x="296" y="628"/>
                </a:lnTo>
                <a:lnTo>
                  <a:pt x="294" y="644"/>
                </a:lnTo>
                <a:lnTo>
                  <a:pt x="290" y="660"/>
                </a:lnTo>
                <a:lnTo>
                  <a:pt x="284" y="678"/>
                </a:lnTo>
                <a:lnTo>
                  <a:pt x="276" y="698"/>
                </a:lnTo>
                <a:lnTo>
                  <a:pt x="266" y="720"/>
                </a:lnTo>
                <a:lnTo>
                  <a:pt x="258" y="738"/>
                </a:lnTo>
                <a:lnTo>
                  <a:pt x="250" y="758"/>
                </a:lnTo>
                <a:lnTo>
                  <a:pt x="244" y="776"/>
                </a:lnTo>
                <a:lnTo>
                  <a:pt x="240" y="794"/>
                </a:lnTo>
                <a:lnTo>
                  <a:pt x="238" y="810"/>
                </a:lnTo>
                <a:lnTo>
                  <a:pt x="240" y="826"/>
                </a:lnTo>
                <a:lnTo>
                  <a:pt x="246" y="840"/>
                </a:lnTo>
                <a:lnTo>
                  <a:pt x="254" y="858"/>
                </a:lnTo>
                <a:lnTo>
                  <a:pt x="268" y="876"/>
                </a:lnTo>
                <a:lnTo>
                  <a:pt x="288" y="896"/>
                </a:lnTo>
                <a:lnTo>
                  <a:pt x="310" y="918"/>
                </a:lnTo>
                <a:lnTo>
                  <a:pt x="330" y="936"/>
                </a:lnTo>
                <a:lnTo>
                  <a:pt x="344" y="950"/>
                </a:lnTo>
                <a:lnTo>
                  <a:pt x="352" y="956"/>
                </a:lnTo>
                <a:lnTo>
                  <a:pt x="352" y="958"/>
                </a:lnTo>
                <a:moveTo>
                  <a:pt x="524" y="0"/>
                </a:moveTo>
                <a:lnTo>
                  <a:pt x="524" y="2"/>
                </a:lnTo>
                <a:lnTo>
                  <a:pt x="520" y="8"/>
                </a:lnTo>
                <a:lnTo>
                  <a:pt x="510" y="20"/>
                </a:lnTo>
                <a:lnTo>
                  <a:pt x="496" y="40"/>
                </a:lnTo>
                <a:lnTo>
                  <a:pt x="482" y="60"/>
                </a:lnTo>
                <a:lnTo>
                  <a:pt x="472" y="80"/>
                </a:lnTo>
                <a:lnTo>
                  <a:pt x="464" y="96"/>
                </a:lnTo>
                <a:lnTo>
                  <a:pt x="458" y="112"/>
                </a:lnTo>
                <a:lnTo>
                  <a:pt x="458" y="124"/>
                </a:lnTo>
                <a:lnTo>
                  <a:pt x="458" y="138"/>
                </a:lnTo>
                <a:lnTo>
                  <a:pt x="462" y="150"/>
                </a:lnTo>
                <a:lnTo>
                  <a:pt x="468" y="162"/>
                </a:lnTo>
                <a:lnTo>
                  <a:pt x="476" y="176"/>
                </a:lnTo>
                <a:lnTo>
                  <a:pt x="486" y="192"/>
                </a:lnTo>
                <a:lnTo>
                  <a:pt x="494" y="206"/>
                </a:lnTo>
                <a:lnTo>
                  <a:pt x="504" y="222"/>
                </a:lnTo>
                <a:lnTo>
                  <a:pt x="512" y="238"/>
                </a:lnTo>
                <a:lnTo>
                  <a:pt x="520" y="254"/>
                </a:lnTo>
                <a:lnTo>
                  <a:pt x="524" y="270"/>
                </a:lnTo>
                <a:lnTo>
                  <a:pt x="524" y="286"/>
                </a:lnTo>
                <a:lnTo>
                  <a:pt x="524" y="302"/>
                </a:lnTo>
                <a:lnTo>
                  <a:pt x="520" y="318"/>
                </a:lnTo>
                <a:lnTo>
                  <a:pt x="514" y="336"/>
                </a:lnTo>
                <a:lnTo>
                  <a:pt x="504" y="356"/>
                </a:lnTo>
                <a:lnTo>
                  <a:pt x="496" y="378"/>
                </a:lnTo>
                <a:lnTo>
                  <a:pt x="488" y="396"/>
                </a:lnTo>
                <a:lnTo>
                  <a:pt x="478" y="416"/>
                </a:lnTo>
                <a:lnTo>
                  <a:pt x="472" y="434"/>
                </a:lnTo>
                <a:lnTo>
                  <a:pt x="468" y="452"/>
                </a:lnTo>
                <a:lnTo>
                  <a:pt x="468" y="468"/>
                </a:lnTo>
                <a:lnTo>
                  <a:pt x="468" y="484"/>
                </a:lnTo>
                <a:lnTo>
                  <a:pt x="472" y="498"/>
                </a:lnTo>
                <a:lnTo>
                  <a:pt x="478" y="514"/>
                </a:lnTo>
                <a:lnTo>
                  <a:pt x="488" y="530"/>
                </a:lnTo>
                <a:lnTo>
                  <a:pt x="496" y="548"/>
                </a:lnTo>
                <a:lnTo>
                  <a:pt x="504" y="564"/>
                </a:lnTo>
                <a:lnTo>
                  <a:pt x="514" y="580"/>
                </a:lnTo>
                <a:lnTo>
                  <a:pt x="520" y="596"/>
                </a:lnTo>
                <a:lnTo>
                  <a:pt x="524" y="612"/>
                </a:lnTo>
                <a:lnTo>
                  <a:pt x="524" y="628"/>
                </a:lnTo>
                <a:lnTo>
                  <a:pt x="524" y="644"/>
                </a:lnTo>
                <a:lnTo>
                  <a:pt x="520" y="660"/>
                </a:lnTo>
                <a:lnTo>
                  <a:pt x="514" y="678"/>
                </a:lnTo>
                <a:lnTo>
                  <a:pt x="504" y="698"/>
                </a:lnTo>
                <a:lnTo>
                  <a:pt x="496" y="720"/>
                </a:lnTo>
                <a:lnTo>
                  <a:pt x="488" y="738"/>
                </a:lnTo>
                <a:lnTo>
                  <a:pt x="478" y="758"/>
                </a:lnTo>
                <a:lnTo>
                  <a:pt x="472" y="776"/>
                </a:lnTo>
                <a:lnTo>
                  <a:pt x="468" y="794"/>
                </a:lnTo>
                <a:lnTo>
                  <a:pt x="468" y="810"/>
                </a:lnTo>
                <a:lnTo>
                  <a:pt x="468" y="826"/>
                </a:lnTo>
                <a:lnTo>
                  <a:pt x="474" y="840"/>
                </a:lnTo>
                <a:lnTo>
                  <a:pt x="484" y="858"/>
                </a:lnTo>
                <a:lnTo>
                  <a:pt x="498" y="876"/>
                </a:lnTo>
                <a:lnTo>
                  <a:pt x="516" y="896"/>
                </a:lnTo>
                <a:lnTo>
                  <a:pt x="538" y="918"/>
                </a:lnTo>
                <a:lnTo>
                  <a:pt x="558" y="936"/>
                </a:lnTo>
                <a:lnTo>
                  <a:pt x="572" y="950"/>
                </a:lnTo>
                <a:lnTo>
                  <a:pt x="580" y="956"/>
                </a:lnTo>
                <a:lnTo>
                  <a:pt x="582" y="958"/>
                </a:lnTo>
              </a:path>
            </a:pathLst>
          </a:custGeom>
          <a:noFill/>
          <a:ln w="28575"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lIns="80467" tIns="40234" rIns="80467" bIns="40234"/>
          <a:lstStyle/>
          <a:p>
            <a:endParaRPr lang="en-US"/>
          </a:p>
        </p:txBody>
      </p:sp>
      <p:sp>
        <p:nvSpPr>
          <p:cNvPr id="113" name="Rectangle 13"/>
          <p:cNvSpPr>
            <a:spLocks noChangeArrowheads="1"/>
          </p:cNvSpPr>
          <p:nvPr/>
        </p:nvSpPr>
        <p:spPr bwMode="auto">
          <a:xfrm>
            <a:off x="3175" y="-20638"/>
            <a:ext cx="91408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14" name="WordArt 98"/>
          <p:cNvSpPr>
            <a:spLocks noChangeArrowheads="1" noChangeShapeType="1" noTextEdit="1"/>
          </p:cNvSpPr>
          <p:nvPr/>
        </p:nvSpPr>
        <p:spPr bwMode="auto">
          <a:xfrm>
            <a:off x="750887" y="61118"/>
            <a:ext cx="7696200" cy="457200"/>
          </a:xfrm>
          <a:prstGeom prst="rect">
            <a:avLst/>
          </a:prstGeom>
        </p:spPr>
        <p:txBody>
          <a:bodyPr wrap="none" fromWordArt="1">
            <a:prstTxWarp prst="textPlain">
              <a:avLst>
                <a:gd name="adj" fmla="val 50000"/>
              </a:avLst>
            </a:prstTxWarp>
          </a:bodyPr>
          <a:lstStyle/>
          <a:p>
            <a:pPr algn="ctr">
              <a:defRPr/>
            </a:pP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Method of A</a:t>
            </a:r>
            <a:r>
              <a:rPr lang="en-US"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2</a:t>
            </a:r>
            <a:r>
              <a:rPr lang="el-GR"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observation and measurement</a:t>
            </a:r>
          </a:p>
        </p:txBody>
      </p:sp>
      <p:sp>
        <p:nvSpPr>
          <p:cNvPr id="109" name="TextBox 108"/>
          <p:cNvSpPr txBox="1"/>
          <p:nvPr/>
        </p:nvSpPr>
        <p:spPr>
          <a:xfrm>
            <a:off x="6078332" y="4502150"/>
            <a:ext cx="2790609" cy="1015663"/>
          </a:xfrm>
          <a:prstGeom prst="rect">
            <a:avLst/>
          </a:prstGeom>
          <a:solidFill>
            <a:schemeClr val="accent2">
              <a:lumMod val="20000"/>
              <a:lumOff val="80000"/>
            </a:schemeClr>
          </a:solid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Q – relative momentum in</a:t>
            </a:r>
            <a:r>
              <a:rPr lang="el-GR" altLang="en-US" sz="2000" i="1" dirty="0">
                <a:solidFill>
                  <a:schemeClr val="accent2"/>
                </a:solidFill>
                <a:latin typeface="Times New Roman" panose="02020603050405020304" pitchFamily="18" charset="0"/>
                <a:cs typeface="Times New Roman" pitchFamily="18" charset="0"/>
              </a:rPr>
              <a:t> </a:t>
            </a:r>
            <a:r>
              <a:rPr lang="el-GR" altLang="en-US" sz="2000" i="1" dirty="0" smtClean="0">
                <a:latin typeface="Times New Roman" panose="02020603050405020304" pitchFamily="18" charset="0"/>
                <a:cs typeface="Times New Roman" pitchFamily="18" charset="0"/>
              </a:rPr>
              <a:t>π</a:t>
            </a:r>
            <a:r>
              <a:rPr lang="en-US" altLang="en-US" sz="2000" i="1" baseline="30000" dirty="0" smtClean="0">
                <a:latin typeface="Times New Roman" panose="02020603050405020304" pitchFamily="18" charset="0"/>
                <a:cs typeface="Times New Roman" pitchFamily="18" charset="0"/>
              </a:rPr>
              <a:t>+</a:t>
            </a:r>
            <a:r>
              <a:rPr lang="el-GR" altLang="en-US" sz="2000" i="1" dirty="0" smtClean="0">
                <a:latin typeface="Times New Roman" panose="02020603050405020304" pitchFamily="18" charset="0"/>
                <a:cs typeface="Times New Roman" pitchFamily="18" charset="0"/>
              </a:rPr>
              <a:t>π</a:t>
            </a:r>
            <a:r>
              <a:rPr lang="en-GB" sz="2000" baseline="30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c.m.s</a:t>
            </a:r>
            <a:r>
              <a:rPr lang="en-GB" sz="2000" dirty="0" smtClean="0">
                <a:latin typeface="Times New Roman" pitchFamily="18" charset="0"/>
                <a:cs typeface="Times New Roman" pitchFamily="18" charset="0"/>
              </a:rPr>
              <a:t>.</a:t>
            </a:r>
            <a:r>
              <a:rPr lang="en-US" sz="2000" dirty="0" smtClean="0">
                <a:latin typeface="Times New Roman" panose="02020603050405020304" pitchFamily="18" charset="0"/>
                <a:cs typeface="Times New Roman" panose="02020603050405020304" pitchFamily="18" charset="0"/>
              </a:rPr>
              <a:t> </a:t>
            </a:r>
          </a:p>
          <a:p>
            <a:pPr algn="ctr"/>
            <a:r>
              <a:rPr lang="en-US" sz="2000" dirty="0" smtClean="0">
                <a:latin typeface="Times New Roman" panose="02020603050405020304" pitchFamily="18" charset="0"/>
                <a:cs typeface="Times New Roman" panose="02020603050405020304" pitchFamily="18" charset="0"/>
              </a:rPr>
              <a:t>Q</a:t>
            </a:r>
            <a:r>
              <a:rPr lang="en-US" sz="2000" baseline="-25000" dirty="0" smtClean="0">
                <a:latin typeface="Times New Roman" panose="02020603050405020304" pitchFamily="18" charset="0"/>
                <a:cs typeface="Times New Roman" panose="02020603050405020304" pitchFamily="18" charset="0"/>
              </a:rPr>
              <a:t>L</a:t>
            </a:r>
            <a:r>
              <a:rPr lang="en-US" sz="2000" dirty="0" smtClean="0">
                <a:latin typeface="Times New Roman" panose="02020603050405020304" pitchFamily="18" charset="0"/>
                <a:cs typeface="Times New Roman" panose="02020603050405020304" pitchFamily="18" charset="0"/>
              </a:rPr>
              <a:t>, Q</a:t>
            </a:r>
            <a:r>
              <a:rPr lang="en-US" sz="2000" baseline="-25000" dirty="0" smtClean="0">
                <a:latin typeface="Times New Roman" panose="02020603050405020304" pitchFamily="18" charset="0"/>
                <a:cs typeface="Times New Roman" panose="02020603050405020304" pitchFamily="18" charset="0"/>
              </a:rPr>
              <a:t>T</a:t>
            </a:r>
            <a:r>
              <a:rPr lang="en-US" sz="2000" dirty="0" smtClean="0">
                <a:latin typeface="Times New Roman" pitchFamily="18" charset="0"/>
                <a:cs typeface="Times New Roman" pitchFamily="18" charset="0"/>
              </a:rPr>
              <a:t> </a:t>
            </a:r>
            <a:endParaRPr lang="en-GB" sz="2000" dirty="0">
              <a:latin typeface="Times New Roman" pitchFamily="18" charset="0"/>
              <a:cs typeface="Times New Roman" pitchFamily="18" charset="0"/>
            </a:endParaRPr>
          </a:p>
        </p:txBody>
      </p:sp>
      <p:sp>
        <p:nvSpPr>
          <p:cNvPr id="110"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11"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6</a:t>
            </a:fld>
            <a:endParaRPr lang="ru-RU" dirty="0"/>
          </a:p>
        </p:txBody>
      </p:sp>
    </p:spTree>
    <p:extLst>
      <p:ext uri="{BB962C8B-B14F-4D97-AF65-F5344CB8AC3E}">
        <p14:creationId xmlns:p14="http://schemas.microsoft.com/office/powerpoint/2010/main" val="277247383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297680" y="1203960"/>
            <a:ext cx="4770120" cy="5623560"/>
            <a:chOff x="4282440" y="1234440"/>
            <a:chExt cx="4495800" cy="562356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7467" r="7233"/>
            <a:stretch/>
          </p:blipFill>
          <p:spPr>
            <a:xfrm>
              <a:off x="4282440" y="1234440"/>
              <a:ext cx="4495800" cy="5623560"/>
            </a:xfrm>
            <a:prstGeom prst="rect">
              <a:avLst/>
            </a:prstGeom>
          </p:spPr>
        </p:pic>
        <p:grpSp>
          <p:nvGrpSpPr>
            <p:cNvPr id="19" name="Group 18"/>
            <p:cNvGrpSpPr/>
            <p:nvPr/>
          </p:nvGrpSpPr>
          <p:grpSpPr>
            <a:xfrm>
              <a:off x="5102062" y="1447800"/>
              <a:ext cx="3483138" cy="838200"/>
              <a:chOff x="5178262" y="1447800"/>
              <a:chExt cx="3483138" cy="838200"/>
            </a:xfrm>
          </p:grpSpPr>
          <p:graphicFrame>
            <p:nvGraphicFramePr>
              <p:cNvPr id="7" name="Object 6"/>
              <p:cNvGraphicFramePr>
                <a:graphicFrameLocks noChangeAspect="1"/>
              </p:cNvGraphicFramePr>
              <p:nvPr>
                <p:extLst>
                  <p:ext uri="{D42A27DB-BD31-4B8C-83A1-F6EECF244321}">
                    <p14:modId xmlns:p14="http://schemas.microsoft.com/office/powerpoint/2010/main" val="2453904063"/>
                  </p:ext>
                </p:extLst>
              </p:nvPr>
            </p:nvGraphicFramePr>
            <p:xfrm>
              <a:off x="5178262" y="1448118"/>
              <a:ext cx="2583947" cy="457200"/>
            </p:xfrm>
            <a:graphic>
              <a:graphicData uri="http://schemas.openxmlformats.org/presentationml/2006/ole">
                <mc:AlternateContent xmlns:mc="http://schemas.openxmlformats.org/markup-compatibility/2006">
                  <mc:Choice xmlns:v="urn:schemas-microsoft-com:vml" Requires="v">
                    <p:oleObj spid="_x0000_s171665" name="Equation" r:id="rId5" imgW="1650960" imgH="291960" progId="Equation.DSMT4">
                      <p:embed/>
                    </p:oleObj>
                  </mc:Choice>
                  <mc:Fallback>
                    <p:oleObj name="Equation" r:id="rId5" imgW="1650960" imgH="291960" progId="Equation.DSMT4">
                      <p:embed/>
                      <p:pic>
                        <p:nvPicPr>
                          <p:cNvPr id="0" name=""/>
                          <p:cNvPicPr/>
                          <p:nvPr/>
                        </p:nvPicPr>
                        <p:blipFill>
                          <a:blip r:embed="rId6"/>
                          <a:stretch>
                            <a:fillRect/>
                          </a:stretch>
                        </p:blipFill>
                        <p:spPr>
                          <a:xfrm>
                            <a:off x="5178262" y="1448118"/>
                            <a:ext cx="2583947" cy="4572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205253271"/>
                  </p:ext>
                </p:extLst>
              </p:nvPr>
            </p:nvGraphicFramePr>
            <p:xfrm>
              <a:off x="7772400" y="1447800"/>
              <a:ext cx="889000" cy="444500"/>
            </p:xfrm>
            <a:graphic>
              <a:graphicData uri="http://schemas.openxmlformats.org/presentationml/2006/ole">
                <mc:AlternateContent xmlns:mc="http://schemas.openxmlformats.org/markup-compatibility/2006">
                  <mc:Choice xmlns:v="urn:schemas-microsoft-com:vml" Requires="v">
                    <p:oleObj spid="_x0000_s171666" name="Equation" r:id="rId7" imgW="507960" imgH="253800" progId="Equation.DSMT4">
                      <p:embed/>
                    </p:oleObj>
                  </mc:Choice>
                  <mc:Fallback>
                    <p:oleObj name="Equation" r:id="rId7" imgW="507960" imgH="253800" progId="Equation.DSMT4">
                      <p:embed/>
                      <p:pic>
                        <p:nvPicPr>
                          <p:cNvPr id="0" name=""/>
                          <p:cNvPicPr/>
                          <p:nvPr/>
                        </p:nvPicPr>
                        <p:blipFill>
                          <a:blip r:embed="rId8"/>
                          <a:stretch>
                            <a:fillRect/>
                          </a:stretch>
                        </p:blipFill>
                        <p:spPr>
                          <a:xfrm>
                            <a:off x="7772400" y="1447800"/>
                            <a:ext cx="889000" cy="4445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92689629"/>
                  </p:ext>
                </p:extLst>
              </p:nvPr>
            </p:nvGraphicFramePr>
            <p:xfrm>
              <a:off x="5257800" y="1905000"/>
              <a:ext cx="1809750" cy="381000"/>
            </p:xfrm>
            <a:graphic>
              <a:graphicData uri="http://schemas.openxmlformats.org/presentationml/2006/ole">
                <mc:AlternateContent xmlns:mc="http://schemas.openxmlformats.org/markup-compatibility/2006">
                  <mc:Choice xmlns:v="urn:schemas-microsoft-com:vml" Requires="v">
                    <p:oleObj spid="_x0000_s171667" name="Equation" r:id="rId9" imgW="1206360" imgH="253800" progId="Equation.DSMT4">
                      <p:embed/>
                    </p:oleObj>
                  </mc:Choice>
                  <mc:Fallback>
                    <p:oleObj name="Equation" r:id="rId9" imgW="1206360" imgH="253800" progId="Equation.DSMT4">
                      <p:embed/>
                      <p:pic>
                        <p:nvPicPr>
                          <p:cNvPr id="0" name=""/>
                          <p:cNvPicPr/>
                          <p:nvPr/>
                        </p:nvPicPr>
                        <p:blipFill>
                          <a:blip r:embed="rId10"/>
                          <a:stretch>
                            <a:fillRect/>
                          </a:stretch>
                        </p:blipFill>
                        <p:spPr>
                          <a:xfrm>
                            <a:off x="5257800" y="1905000"/>
                            <a:ext cx="1809750" cy="381000"/>
                          </a:xfrm>
                          <a:prstGeom prst="rect">
                            <a:avLst/>
                          </a:prstGeom>
                        </p:spPr>
                      </p:pic>
                    </p:oleObj>
                  </mc:Fallback>
                </mc:AlternateContent>
              </a:graphicData>
            </a:graphic>
          </p:graphicFrame>
        </p:grpSp>
      </p:grpSp>
      <p:grpSp>
        <p:nvGrpSpPr>
          <p:cNvPr id="12" name="Group 11"/>
          <p:cNvGrpSpPr/>
          <p:nvPr/>
        </p:nvGrpSpPr>
        <p:grpSpPr>
          <a:xfrm>
            <a:off x="0" y="1036320"/>
            <a:ext cx="4343400" cy="5791200"/>
            <a:chOff x="0" y="1036320"/>
            <a:chExt cx="4572000" cy="5791200"/>
          </a:xfrm>
        </p:grpSpPr>
        <p:grpSp>
          <p:nvGrpSpPr>
            <p:cNvPr id="10" name="Group 9"/>
            <p:cNvGrpSpPr/>
            <p:nvPr/>
          </p:nvGrpSpPr>
          <p:grpSpPr>
            <a:xfrm>
              <a:off x="0" y="1036320"/>
              <a:ext cx="4572000" cy="5791200"/>
              <a:chOff x="4495800" y="1066800"/>
              <a:chExt cx="4648200" cy="5791200"/>
            </a:xfrm>
          </p:grpSpPr>
          <p:pic>
            <p:nvPicPr>
              <p:cNvPr id="5" name="Picture 5"/>
              <p:cNvPicPr>
                <a:picLocks noChangeAspect="1" noChangeArrowheads="1"/>
              </p:cNvPicPr>
              <p:nvPr/>
            </p:nvPicPr>
            <p:blipFill>
              <a:blip r:embed="rId11"/>
              <a:srcRect/>
              <a:stretch>
                <a:fillRect/>
              </a:stretch>
            </p:blipFill>
            <p:spPr bwMode="auto">
              <a:xfrm>
                <a:off x="4495800" y="1066800"/>
                <a:ext cx="4648200" cy="5791200"/>
              </a:xfrm>
              <a:prstGeom prst="rect">
                <a:avLst/>
              </a:prstGeom>
              <a:noFill/>
              <a:ln w="9525">
                <a:noFill/>
                <a:miter lim="800000"/>
                <a:headEnd/>
                <a:tailEnd/>
              </a:ln>
            </p:spPr>
          </p:pic>
          <p:sp>
            <p:nvSpPr>
              <p:cNvPr id="6" name="Text Box 6"/>
              <p:cNvSpPr txBox="1">
                <a:spLocks noChangeArrowheads="1"/>
              </p:cNvSpPr>
              <p:nvPr/>
            </p:nvSpPr>
            <p:spPr bwMode="auto">
              <a:xfrm>
                <a:off x="5425440" y="1402080"/>
                <a:ext cx="3581400" cy="1200329"/>
              </a:xfrm>
              <a:prstGeom prst="rect">
                <a:avLst/>
              </a:prstGeom>
              <a:noFill/>
              <a:ln w="9525">
                <a:noFill/>
                <a:miter lim="800000"/>
                <a:headEnd/>
                <a:tailEnd/>
              </a:ln>
            </p:spPr>
            <p:txBody>
              <a:bodyPr wrap="square">
                <a:prstTxWarp prst="textNoShape">
                  <a:avLst/>
                </a:prstTxWarp>
                <a:spAutoFit/>
              </a:bodyPr>
              <a:lstStyle/>
              <a:p>
                <a:r>
                  <a:rPr lang="en-US" sz="2400" b="0" dirty="0">
                    <a:solidFill>
                      <a:srgbClr val="4B0288"/>
                    </a:solidFill>
                    <a:latin typeface="Times New Roman" panose="02020603050405020304" pitchFamily="18" charset="0"/>
                    <a:cs typeface="Times New Roman" panose="02020603050405020304" pitchFamily="18" charset="0"/>
                  </a:rPr>
                  <a:t>The position of the second peak in Q</a:t>
                </a:r>
                <a:r>
                  <a:rPr lang="en-US" sz="2400" b="0" baseline="-25000" dirty="0">
                    <a:solidFill>
                      <a:srgbClr val="4B0288"/>
                    </a:solidFill>
                    <a:latin typeface="Times New Roman" panose="02020603050405020304" pitchFamily="18" charset="0"/>
                    <a:cs typeface="Times New Roman" panose="02020603050405020304" pitchFamily="18" charset="0"/>
                  </a:rPr>
                  <a:t>Y</a:t>
                </a:r>
                <a:r>
                  <a:rPr lang="en-US" sz="2400" b="0" dirty="0">
                    <a:solidFill>
                      <a:srgbClr val="4B0288"/>
                    </a:solidFill>
                    <a:latin typeface="Times New Roman" panose="02020603050405020304" pitchFamily="18" charset="0"/>
                    <a:cs typeface="Times New Roman" panose="02020603050405020304" pitchFamily="18" charset="0"/>
                  </a:rPr>
                  <a:t> distributions of </a:t>
                </a:r>
                <a:r>
                  <a:rPr lang="en-US" sz="2400" b="0" dirty="0" err="1">
                    <a:solidFill>
                      <a:srgbClr val="4B0288"/>
                    </a:solidFill>
                    <a:latin typeface="Times New Roman" panose="02020603050405020304" pitchFamily="18" charset="0"/>
                    <a:cs typeface="Times New Roman" panose="02020603050405020304" pitchFamily="18" charset="0"/>
                  </a:rPr>
                  <a:t>e</a:t>
                </a:r>
                <a:r>
                  <a:rPr lang="en-US" sz="2400" b="0" baseline="30000" dirty="0" err="1">
                    <a:solidFill>
                      <a:srgbClr val="4B0288"/>
                    </a:solidFill>
                    <a:latin typeface="Times New Roman" panose="02020603050405020304" pitchFamily="18" charset="0"/>
                    <a:cs typeface="Times New Roman" panose="02020603050405020304" pitchFamily="18" charset="0"/>
                  </a:rPr>
                  <a:t>+</a:t>
                </a:r>
                <a:r>
                  <a:rPr lang="en-US" sz="2400" b="0" dirty="0" err="1">
                    <a:solidFill>
                      <a:srgbClr val="4B0288"/>
                    </a:solidFill>
                    <a:latin typeface="Times New Roman" panose="02020603050405020304" pitchFamily="18" charset="0"/>
                    <a:cs typeface="Times New Roman" panose="02020603050405020304" pitchFamily="18" charset="0"/>
                  </a:rPr>
                  <a:t>e</a:t>
                </a:r>
                <a:r>
                  <a:rPr lang="en-US" sz="2400" b="0" baseline="30000" dirty="0">
                    <a:solidFill>
                      <a:srgbClr val="4B0288"/>
                    </a:solidFill>
                    <a:latin typeface="Times New Roman" panose="02020603050405020304" pitchFamily="18" charset="0"/>
                    <a:cs typeface="Times New Roman" panose="02020603050405020304" pitchFamily="18" charset="0"/>
                  </a:rPr>
                  <a:t>-</a:t>
                </a:r>
                <a:r>
                  <a:rPr lang="en-US" sz="2400" b="0" dirty="0">
                    <a:solidFill>
                      <a:srgbClr val="4B0288"/>
                    </a:solidFill>
                    <a:latin typeface="Times New Roman" panose="02020603050405020304" pitchFamily="18" charset="0"/>
                    <a:cs typeface="Times New Roman" panose="02020603050405020304" pitchFamily="18" charset="0"/>
                  </a:rPr>
                  <a:t> pairs versus dates.</a:t>
                </a:r>
                <a:endParaRPr lang="en-US" sz="2400" b="0" baseline="-25000" dirty="0">
                  <a:solidFill>
                    <a:srgbClr val="4B0288"/>
                  </a:solidFill>
                  <a:latin typeface="Times New Roman" panose="02020603050405020304" pitchFamily="18" charset="0"/>
                  <a:cs typeface="Times New Roman" panose="02020603050405020304" pitchFamily="18" charset="0"/>
                </a:endParaRPr>
              </a:p>
            </p:txBody>
          </p:sp>
        </p:grpSp>
        <p:graphicFrame>
          <p:nvGraphicFramePr>
            <p:cNvPr id="11" name="Object 10"/>
            <p:cNvGraphicFramePr>
              <a:graphicFrameLocks noChangeAspect="1"/>
            </p:cNvGraphicFramePr>
            <p:nvPr>
              <p:extLst>
                <p:ext uri="{D42A27DB-BD31-4B8C-83A1-F6EECF244321}">
                  <p14:modId xmlns:p14="http://schemas.microsoft.com/office/powerpoint/2010/main" val="3277118255"/>
                </p:ext>
              </p:extLst>
            </p:nvPr>
          </p:nvGraphicFramePr>
          <p:xfrm>
            <a:off x="2590800" y="3124200"/>
            <a:ext cx="1455737" cy="749300"/>
          </p:xfrm>
          <a:graphic>
            <a:graphicData uri="http://schemas.openxmlformats.org/presentationml/2006/ole">
              <mc:AlternateContent xmlns:mc="http://schemas.openxmlformats.org/markup-compatibility/2006">
                <mc:Choice xmlns:v="urn:schemas-microsoft-com:vml" Requires="v">
                  <p:oleObj spid="_x0000_s171668" name="Equation" r:id="rId12" imgW="838233" imgH="432009" progId="Equation.3">
                    <p:embed/>
                  </p:oleObj>
                </mc:Choice>
                <mc:Fallback>
                  <p:oleObj name="Equation" r:id="rId12" imgW="838233" imgH="432009" progId="Equation.3">
                    <p:embed/>
                    <p:pic>
                      <p:nvPicPr>
                        <p:cNvPr id="0" name="Object 10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3124200"/>
                          <a:ext cx="1455737" cy="749300"/>
                        </a:xfrm>
                        <a:prstGeom prst="rect">
                          <a:avLst/>
                        </a:prstGeom>
                        <a:solidFill>
                          <a:srgbClr val="BFFFBF"/>
                        </a:solidFill>
                        <a:ln w="9525">
                          <a:solidFill>
                            <a:srgbClr val="20E00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 name="Rectangle 13"/>
          <p:cNvSpPr>
            <a:spLocks noChangeArrowheads="1"/>
          </p:cNvSpPr>
          <p:nvPr/>
        </p:nvSpPr>
        <p:spPr bwMode="auto">
          <a:xfrm>
            <a:off x="0" y="0"/>
            <a:ext cx="44958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dirty="0">
              <a:solidFill>
                <a:srgbClr val="41A3DF"/>
              </a:solidFill>
              <a:effectLst>
                <a:outerShdw blurRad="38100" dist="38100" dir="2700000" algn="tl">
                  <a:srgbClr val="000000"/>
                </a:outerShdw>
              </a:effectLst>
              <a:latin typeface="Times New Roman" pitchFamily="18" charset="0"/>
              <a:cs typeface="+mn-cs"/>
            </a:endParaRPr>
          </a:p>
        </p:txBody>
      </p:sp>
      <p:sp>
        <p:nvSpPr>
          <p:cNvPr id="9" name="WordArt 98"/>
          <p:cNvSpPr>
            <a:spLocks noChangeArrowheads="1" noChangeShapeType="1" noTextEdit="1"/>
          </p:cNvSpPr>
          <p:nvPr/>
        </p:nvSpPr>
        <p:spPr bwMode="auto">
          <a:xfrm>
            <a:off x="76200" y="65723"/>
            <a:ext cx="4267200" cy="4572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Degradation of old magnet</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16" name="TextBox 15"/>
          <p:cNvSpPr txBox="1"/>
          <p:nvPr/>
        </p:nvSpPr>
        <p:spPr>
          <a:xfrm>
            <a:off x="152400" y="762000"/>
            <a:ext cx="4142929" cy="492443"/>
          </a:xfrm>
          <a:prstGeom prst="rect">
            <a:avLst/>
          </a:prstGeom>
          <a:noFill/>
        </p:spPr>
        <p:txBody>
          <a:bodyPr wrap="none" rtlCol="0">
            <a:spAutoFit/>
          </a:bodyPr>
          <a:lstStyle/>
          <a:p>
            <a:r>
              <a:rPr lang="en-US" sz="2600" dirty="0" smtClean="0">
                <a:latin typeface="Times New Roman" panose="02020603050405020304" pitchFamily="18" charset="0"/>
                <a:cs typeface="Times New Roman" panose="02020603050405020304" pitchFamily="18" charset="0"/>
              </a:rPr>
              <a:t>Old magnet (</a:t>
            </a:r>
            <a:r>
              <a:rPr lang="en-US" sz="2600" dirty="0" err="1" smtClean="0">
                <a:latin typeface="Times New Roman" panose="02020603050405020304" pitchFamily="18" charset="0"/>
                <a:cs typeface="Times New Roman" panose="02020603050405020304" pitchFamily="18" charset="0"/>
              </a:rPr>
              <a:t>Nd</a:t>
            </a:r>
            <a:r>
              <a:rPr lang="en-US" sz="2600" dirty="0" smtClean="0">
                <a:latin typeface="Times New Roman" panose="02020603050405020304" pitchFamily="18" charset="0"/>
                <a:cs typeface="Times New Roman" panose="02020603050405020304" pitchFamily="18" charset="0"/>
              </a:rPr>
              <a:t>-Fe-B),  2011</a:t>
            </a:r>
            <a:endParaRPr lang="en-US" sz="26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953000" y="762000"/>
            <a:ext cx="4044697" cy="492443"/>
          </a:xfrm>
          <a:prstGeom prst="rect">
            <a:avLst/>
          </a:prstGeom>
          <a:noFill/>
        </p:spPr>
        <p:txBody>
          <a:bodyPr wrap="none" rtlCol="0">
            <a:spAutoFit/>
          </a:bodyPr>
          <a:lstStyle/>
          <a:p>
            <a:r>
              <a:rPr lang="en-US" sz="2600" dirty="0" smtClean="0">
                <a:latin typeface="Times New Roman" panose="02020603050405020304" pitchFamily="18" charset="0"/>
                <a:cs typeface="Times New Roman" panose="02020603050405020304" pitchFamily="18" charset="0"/>
              </a:rPr>
              <a:t>New magnet (Sm-Co),  2012</a:t>
            </a:r>
            <a:endParaRPr lang="en-US" sz="2600" dirty="0">
              <a:latin typeface="Times New Roman" panose="02020603050405020304" pitchFamily="18" charset="0"/>
              <a:cs typeface="Times New Roman" panose="02020603050405020304" pitchFamily="18" charset="0"/>
            </a:endParaRPr>
          </a:p>
        </p:txBody>
      </p:sp>
      <p:sp>
        <p:nvSpPr>
          <p:cNvPr id="21" name="Rectangle 13"/>
          <p:cNvSpPr>
            <a:spLocks noChangeArrowheads="1"/>
          </p:cNvSpPr>
          <p:nvPr/>
        </p:nvSpPr>
        <p:spPr bwMode="auto">
          <a:xfrm>
            <a:off x="4840286" y="-15240"/>
            <a:ext cx="4303713"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22" name="WordArt 98"/>
          <p:cNvSpPr>
            <a:spLocks noChangeArrowheads="1" noChangeShapeType="1" noTextEdit="1"/>
          </p:cNvSpPr>
          <p:nvPr/>
        </p:nvSpPr>
        <p:spPr bwMode="auto">
          <a:xfrm>
            <a:off x="4994148" y="81756"/>
            <a:ext cx="3962400" cy="4572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N</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ew magnet behavior</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23"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24"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60</a:t>
            </a:fld>
            <a:endParaRPr lang="ru-RU" dirty="0"/>
          </a:p>
        </p:txBody>
      </p:sp>
    </p:spTree>
    <p:extLst>
      <p:ext uri="{BB962C8B-B14F-4D97-AF65-F5344CB8AC3E}">
        <p14:creationId xmlns:p14="http://schemas.microsoft.com/office/powerpoint/2010/main" val="243842524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3"/>
          <p:cNvSpPr txBox="1">
            <a:spLocks noChangeArrowheads="1"/>
          </p:cNvSpPr>
          <p:nvPr/>
        </p:nvSpPr>
        <p:spPr bwMode="auto">
          <a:xfrm>
            <a:off x="33337" y="5105400"/>
            <a:ext cx="9067800" cy="925513"/>
          </a:xfrm>
          <a:prstGeom prst="rect">
            <a:avLst/>
          </a:prstGeom>
          <a:solidFill>
            <a:srgbClr val="E7FFC3"/>
          </a:solidFill>
          <a:ln w="9525">
            <a:solidFill>
              <a:srgbClr val="62E10B"/>
            </a:solidFill>
            <a:miter lim="800000"/>
            <a:headEnd/>
            <a:tailEnd/>
          </a:ln>
        </p:spPr>
        <p:txBody>
          <a:bodyPr>
            <a:spAutoFit/>
          </a:bodyPr>
          <a:lstStyle>
            <a:lvl1pPr defTabSz="912813" eaLnBrk="0" hangingPunct="0">
              <a:defRPr sz="2400" b="1">
                <a:solidFill>
                  <a:schemeClr val="tx1"/>
                </a:solidFill>
                <a:latin typeface="Times New Roman" pitchFamily="18" charset="0"/>
                <a:ea typeface="MS PGothic" pitchFamily="34" charset="-128"/>
              </a:defRPr>
            </a:lvl1pPr>
            <a:lvl2pPr marL="742950" indent="-285750" defTabSz="912813" eaLnBrk="0" hangingPunct="0">
              <a:defRPr sz="2400" b="1">
                <a:solidFill>
                  <a:schemeClr val="tx1"/>
                </a:solidFill>
                <a:latin typeface="Times New Roman" pitchFamily="18" charset="0"/>
                <a:ea typeface="MS PGothic" pitchFamily="34" charset="-128"/>
              </a:defRPr>
            </a:lvl2pPr>
            <a:lvl3pPr marL="1143000" indent="-228600" defTabSz="912813" eaLnBrk="0" hangingPunct="0">
              <a:defRPr sz="2400" b="1">
                <a:solidFill>
                  <a:schemeClr val="tx1"/>
                </a:solidFill>
                <a:latin typeface="Times New Roman" pitchFamily="18" charset="0"/>
                <a:ea typeface="MS PGothic" pitchFamily="34" charset="-128"/>
              </a:defRPr>
            </a:lvl3pPr>
            <a:lvl4pPr marL="1600200" indent="-228600" defTabSz="912813" eaLnBrk="0" hangingPunct="0">
              <a:defRPr sz="2400" b="1">
                <a:solidFill>
                  <a:schemeClr val="tx1"/>
                </a:solidFill>
                <a:latin typeface="Times New Roman" pitchFamily="18" charset="0"/>
                <a:ea typeface="MS PGothic" pitchFamily="34" charset="-128"/>
              </a:defRPr>
            </a:lvl4pPr>
            <a:lvl5pPr marL="2057400" indent="-228600" defTabSz="912813" eaLnBrk="0" hangingPunct="0">
              <a:defRPr sz="2400" b="1">
                <a:solidFill>
                  <a:schemeClr val="tx1"/>
                </a:solidFill>
                <a:latin typeface="Times New Roman" pitchFamily="18" charset="0"/>
                <a:ea typeface="MS PGothic" pitchFamily="34" charset="-128"/>
              </a:defRPr>
            </a:lvl5pPr>
            <a:lvl6pPr marL="2514600" indent="-228600" defTabSz="912813"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defTabSz="912813"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defTabSz="912813"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defTabSz="912813"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eaLnBrk="1" hangingPunct="1"/>
            <a:r>
              <a:rPr lang="en-US" altLang="en-US" sz="1800" dirty="0">
                <a:solidFill>
                  <a:srgbClr val="752FB5"/>
                </a:solidFill>
                <a:latin typeface="Sylfaen" pitchFamily="18" charset="0"/>
              </a:rPr>
              <a:t>Probability of break-up as a function of lifetime in the ground state for </a:t>
            </a:r>
            <a:r>
              <a:rPr lang="en-US" altLang="en-US" sz="1800" dirty="0" err="1">
                <a:solidFill>
                  <a:srgbClr val="752FB5"/>
                </a:solidFill>
                <a:latin typeface="Sylfaen" pitchFamily="18" charset="0"/>
              </a:rPr>
              <a:t>A</a:t>
            </a:r>
            <a:r>
              <a:rPr lang="en-US" altLang="en-US" sz="1800" baseline="-25000" dirty="0" err="1">
                <a:solidFill>
                  <a:srgbClr val="752FB5"/>
                </a:solidFill>
                <a:latin typeface="Symbol" pitchFamily="18" charset="2"/>
              </a:rPr>
              <a:t>pK</a:t>
            </a:r>
            <a:r>
              <a:rPr lang="en-US" altLang="en-US" sz="1800" dirty="0">
                <a:solidFill>
                  <a:srgbClr val="752FB5"/>
                </a:solidFill>
                <a:latin typeface="Sylfaen" pitchFamily="18" charset="0"/>
              </a:rPr>
              <a:t> (solid line) and </a:t>
            </a:r>
            <a:r>
              <a:rPr lang="en-US" altLang="en-US" sz="1800" dirty="0" err="1">
                <a:solidFill>
                  <a:srgbClr val="752FB5"/>
                </a:solidFill>
                <a:latin typeface="Sylfaen" pitchFamily="18" charset="0"/>
              </a:rPr>
              <a:t>A</a:t>
            </a:r>
            <a:r>
              <a:rPr lang="en-US" altLang="en-US" sz="1800" baseline="-25000" dirty="0" err="1">
                <a:solidFill>
                  <a:srgbClr val="752FB5"/>
                </a:solidFill>
                <a:latin typeface="Symbol" pitchFamily="18" charset="2"/>
              </a:rPr>
              <a:t>Kp</a:t>
            </a:r>
            <a:r>
              <a:rPr lang="en-US" altLang="en-US" sz="1800" dirty="0">
                <a:solidFill>
                  <a:srgbClr val="752FB5"/>
                </a:solidFill>
                <a:latin typeface="Sylfaen" pitchFamily="18" charset="0"/>
              </a:rPr>
              <a:t> atoms (dashed line) in Ni target of thickness 108 </a:t>
            </a:r>
            <a:r>
              <a:rPr lang="en-US" altLang="en-US" sz="1800" dirty="0">
                <a:solidFill>
                  <a:srgbClr val="752FB5"/>
                </a:solidFill>
                <a:latin typeface="Symbol" pitchFamily="18" charset="2"/>
              </a:rPr>
              <a:t>m</a:t>
            </a:r>
            <a:r>
              <a:rPr lang="en-US" altLang="en-US" sz="1800" dirty="0">
                <a:solidFill>
                  <a:srgbClr val="752FB5"/>
                </a:solidFill>
                <a:latin typeface="Sylfaen" pitchFamily="18" charset="0"/>
              </a:rPr>
              <a:t>m.</a:t>
            </a:r>
          </a:p>
          <a:p>
            <a:pPr eaLnBrk="1" hangingPunct="1"/>
            <a:r>
              <a:rPr lang="en-US" altLang="en-US" sz="1800" dirty="0">
                <a:solidFill>
                  <a:srgbClr val="752FB5"/>
                </a:solidFill>
                <a:latin typeface="Sylfaen" pitchFamily="18" charset="0"/>
              </a:rPr>
              <a:t>Average momentum of </a:t>
            </a:r>
            <a:r>
              <a:rPr lang="en-US" altLang="en-US" sz="1800" dirty="0" err="1">
                <a:solidFill>
                  <a:srgbClr val="752FB5"/>
                </a:solidFill>
                <a:latin typeface="Sylfaen" pitchFamily="18" charset="0"/>
              </a:rPr>
              <a:t>A</a:t>
            </a:r>
            <a:r>
              <a:rPr lang="en-US" altLang="en-US" sz="1800" baseline="-25000" dirty="0" err="1">
                <a:solidFill>
                  <a:srgbClr val="752FB5"/>
                </a:solidFill>
                <a:latin typeface="Symbol" pitchFamily="18" charset="2"/>
              </a:rPr>
              <a:t>Kp</a:t>
            </a:r>
            <a:r>
              <a:rPr lang="en-US" altLang="en-US" sz="1800" dirty="0">
                <a:solidFill>
                  <a:srgbClr val="752FB5"/>
                </a:solidFill>
                <a:latin typeface="Sylfaen" pitchFamily="18" charset="0"/>
              </a:rPr>
              <a:t> and </a:t>
            </a:r>
            <a:r>
              <a:rPr lang="en-US" altLang="en-US" sz="1800" dirty="0" err="1">
                <a:solidFill>
                  <a:srgbClr val="752FB5"/>
                </a:solidFill>
                <a:latin typeface="Sylfaen" pitchFamily="18" charset="0"/>
              </a:rPr>
              <a:t>A</a:t>
            </a:r>
            <a:r>
              <a:rPr lang="en-US" altLang="en-US" sz="1800" baseline="-25000" dirty="0" err="1">
                <a:solidFill>
                  <a:srgbClr val="752FB5"/>
                </a:solidFill>
                <a:latin typeface="Symbol" pitchFamily="18" charset="2"/>
              </a:rPr>
              <a:t>pK</a:t>
            </a:r>
            <a:r>
              <a:rPr lang="en-US" altLang="en-US" sz="1800" dirty="0">
                <a:solidFill>
                  <a:srgbClr val="752FB5"/>
                </a:solidFill>
                <a:latin typeface="Sylfaen" pitchFamily="18" charset="0"/>
              </a:rPr>
              <a:t> are 6.4 GeV/c and 6.5 GeV/c accordingly. </a:t>
            </a:r>
          </a:p>
        </p:txBody>
      </p:sp>
      <p:pic>
        <p:nvPicPr>
          <p:cNvPr id="24680" name="Picture 10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62"/>
          <a:stretch/>
        </p:blipFill>
        <p:spPr bwMode="auto">
          <a:xfrm>
            <a:off x="0" y="628111"/>
            <a:ext cx="6934200" cy="441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24679" name="Group 103"/>
          <p:cNvGraphicFramePr>
            <a:graphicFrameLocks noGrp="1"/>
          </p:cNvGraphicFramePr>
          <p:nvPr>
            <p:extLst>
              <p:ext uri="{D42A27DB-BD31-4B8C-83A1-F6EECF244321}">
                <p14:modId xmlns:p14="http://schemas.microsoft.com/office/powerpoint/2010/main" val="1444318403"/>
              </p:ext>
            </p:extLst>
          </p:nvPr>
        </p:nvGraphicFramePr>
        <p:xfrm>
          <a:off x="5029200" y="1781075"/>
          <a:ext cx="3810000" cy="2111375"/>
        </p:xfrm>
        <a:graphic>
          <a:graphicData uri="http://schemas.openxmlformats.org/drawingml/2006/table">
            <a:tbl>
              <a:tblPr/>
              <a:tblGrid>
                <a:gridCol w="671513"/>
                <a:gridCol w="785812"/>
                <a:gridCol w="784225"/>
                <a:gridCol w="784225"/>
                <a:gridCol w="784225"/>
              </a:tblGrid>
              <a:tr h="434975">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Sylfaen" charset="0"/>
                          <a:ea typeface="ＭＳ Ｐゴシック" charset="0"/>
                        </a:rPr>
                        <a:t>P</a:t>
                      </a:r>
                      <a:r>
                        <a:rPr kumimoji="0" lang="en-US" sz="1600" b="1" i="0" u="none" strike="noStrike" cap="none" normalizeH="0" baseline="-25000" dirty="0" err="1">
                          <a:ln>
                            <a:noFill/>
                          </a:ln>
                          <a:solidFill>
                            <a:schemeClr val="tx1"/>
                          </a:solidFill>
                          <a:effectLst/>
                          <a:latin typeface="Sylfaen" charset="0"/>
                          <a:ea typeface="ＭＳ Ｐゴシック" charset="0"/>
                        </a:rPr>
                        <a:t>br</a:t>
                      </a:r>
                      <a:r>
                        <a:rPr kumimoji="0" lang="en-US" sz="1600" b="1" i="0" u="none" strike="noStrike" cap="none" normalizeH="0" baseline="0" dirty="0">
                          <a:ln>
                            <a:noFill/>
                          </a:ln>
                          <a:solidFill>
                            <a:schemeClr val="tx1"/>
                          </a:solidFill>
                          <a:effectLst/>
                          <a:latin typeface="Sylfaen" charset="0"/>
                          <a:ea typeface="ＭＳ Ｐゴシック" charset="0"/>
                        </a:rPr>
                        <a:t> values corresponding to </a:t>
                      </a:r>
                      <a:r>
                        <a:rPr kumimoji="0" lang="en-US" sz="1600" b="1" i="0" u="none" strike="noStrike" cap="none" normalizeH="0" baseline="0" dirty="0">
                          <a:ln>
                            <a:noFill/>
                          </a:ln>
                          <a:solidFill>
                            <a:schemeClr val="tx1"/>
                          </a:solidFill>
                          <a:effectLst/>
                          <a:latin typeface="Symbol" charset="0"/>
                          <a:ea typeface="ＭＳ Ｐゴシック" charset="0"/>
                        </a:rPr>
                        <a:t>t</a:t>
                      </a:r>
                      <a:r>
                        <a:rPr kumimoji="0" lang="en-US" sz="1600" b="1" i="0" u="none" strike="noStrike" cap="none" normalizeH="0" baseline="-25000" dirty="0">
                          <a:ln>
                            <a:noFill/>
                          </a:ln>
                          <a:solidFill>
                            <a:schemeClr val="tx1"/>
                          </a:solidFill>
                          <a:effectLst/>
                          <a:latin typeface="Sylfaen" charset="0"/>
                          <a:ea typeface="ＭＳ Ｐゴシック" charset="0"/>
                        </a:rPr>
                        <a:t>1S</a:t>
                      </a:r>
                      <a:r>
                        <a:rPr kumimoji="0" lang="en-US" sz="1600" b="1" i="0" u="none" strike="noStrike" cap="none" normalizeH="0" baseline="30000" dirty="0">
                          <a:ln>
                            <a:noFill/>
                          </a:ln>
                          <a:solidFill>
                            <a:schemeClr val="tx1"/>
                          </a:solidFill>
                          <a:effectLst/>
                          <a:latin typeface="Sylfaen" charset="0"/>
                          <a:ea typeface="ＭＳ Ｐゴシック" charset="0"/>
                        </a:rPr>
                        <a:t>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9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Atom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85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s, </a:t>
                      </a:r>
                      <a:r>
                        <a:rPr kumimoji="0" lang="en-US" sz="1600" b="0" i="0" u="none" strike="noStrike" cap="none" normalizeH="0" baseline="0">
                          <a:ln>
                            <a:noFill/>
                          </a:ln>
                          <a:solidFill>
                            <a:schemeClr val="tx1"/>
                          </a:solidFill>
                          <a:effectLst/>
                          <a:latin typeface="Symbol" charset="0"/>
                          <a:ea typeface="ＭＳ Ｐゴシック" charset="0"/>
                        </a:rPr>
                        <a:t>m</a:t>
                      </a:r>
                      <a:r>
                        <a:rPr kumimoji="0" lang="en-US" sz="1600" b="0" i="0" u="none" strike="noStrike" cap="none" normalizeH="0" baseline="0">
                          <a:ln>
                            <a:noFill/>
                          </a:ln>
                          <a:solidFill>
                            <a:schemeClr val="tx1"/>
                          </a:solidFill>
                          <a:effectLst/>
                          <a:latin typeface="Sylfaen" charset="0"/>
                          <a:ea typeface="ＭＳ Ｐゴシック"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P</a:t>
                      </a:r>
                      <a:r>
                        <a:rPr kumimoji="0" lang="en-US" sz="1600" b="0" i="0" u="none" strike="noStrike" cap="none" normalizeH="0" baseline="-25000">
                          <a:ln>
                            <a:noFill/>
                          </a:ln>
                          <a:solidFill>
                            <a:schemeClr val="tx1"/>
                          </a:solidFill>
                          <a:effectLst/>
                          <a:latin typeface="Sylfaen" charset="0"/>
                          <a:ea typeface="ＭＳ Ｐゴシック" charset="0"/>
                        </a:rPr>
                        <a:t>br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P</a:t>
                      </a:r>
                      <a:r>
                        <a:rPr kumimoji="0" lang="en-US" sz="1600" b="0" i="0" u="none" strike="noStrike" cap="none" normalizeH="0" baseline="-25000">
                          <a:ln>
                            <a:noFill/>
                          </a:ln>
                          <a:solidFill>
                            <a:schemeClr val="tx1"/>
                          </a:solidFill>
                          <a:effectLst/>
                          <a:latin typeface="Sylfaen" charset="0"/>
                          <a:ea typeface="ＭＳ Ｐゴシック" charset="0"/>
                        </a:rPr>
                        <a:t>br</a:t>
                      </a:r>
                      <a:r>
                        <a:rPr kumimoji="0" lang="en-US" sz="1600" b="0" i="0" u="none" strike="noStrike" cap="none" normalizeH="0" baseline="0">
                          <a:ln>
                            <a:noFill/>
                          </a:ln>
                          <a:solidFill>
                            <a:schemeClr val="tx1"/>
                          </a:solidFill>
                          <a:effectLst/>
                          <a:latin typeface="Sylfaen" charset="0"/>
                          <a:ea typeface="ＭＳ Ｐゴシック" charset="0"/>
                        </a:rPr>
                        <a:t>-</a:t>
                      </a:r>
                      <a:r>
                        <a:rPr kumimoji="0" lang="en-US" sz="1600" b="0" i="0" u="none" strike="noStrike" cap="none" normalizeH="0" baseline="0">
                          <a:ln>
                            <a:noFill/>
                          </a:ln>
                          <a:solidFill>
                            <a:schemeClr val="tx1"/>
                          </a:solidFill>
                          <a:effectLst/>
                          <a:latin typeface="Symbol" charset="0"/>
                          <a:ea typeface="ＭＳ Ｐゴシック"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P</a:t>
                      </a:r>
                      <a:r>
                        <a:rPr kumimoji="0" lang="en-US" sz="1600" b="0" i="0" u="none" strike="noStrike" cap="none" normalizeH="0" baseline="-25000">
                          <a:ln>
                            <a:noFill/>
                          </a:ln>
                          <a:solidFill>
                            <a:schemeClr val="tx1"/>
                          </a:solidFill>
                          <a:effectLst/>
                          <a:latin typeface="Sylfaen" charset="0"/>
                          <a:ea typeface="ＭＳ Ｐゴシック" charset="0"/>
                        </a:rPr>
                        <a:t>br</a:t>
                      </a:r>
                      <a:r>
                        <a:rPr kumimoji="0" lang="en-US" sz="1600" b="0" i="0" u="none" strike="noStrike" cap="none" normalizeH="0" baseline="0">
                          <a:ln>
                            <a:noFill/>
                          </a:ln>
                          <a:solidFill>
                            <a:schemeClr val="tx1"/>
                          </a:solidFill>
                          <a:effectLst/>
                          <a:latin typeface="Sylfaen" charset="0"/>
                          <a:ea typeface="ＭＳ Ｐゴシック" charset="0"/>
                        </a:rPr>
                        <a:t>+</a:t>
                      </a:r>
                      <a:r>
                        <a:rPr kumimoji="0" lang="en-US" sz="1600" b="0" i="0" u="none" strike="noStrike" cap="none" normalizeH="0" baseline="0">
                          <a:ln>
                            <a:noFill/>
                          </a:ln>
                          <a:solidFill>
                            <a:schemeClr val="tx1"/>
                          </a:solidFill>
                          <a:effectLst/>
                          <a:latin typeface="Symbol" charset="0"/>
                          <a:ea typeface="ＭＳ Ｐゴシック" charset="0"/>
                        </a:rPr>
                        <a: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99FF"/>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A</a:t>
                      </a:r>
                      <a:r>
                        <a:rPr kumimoji="0" lang="en-US" sz="1600" b="0" i="0" u="none" strike="noStrike" cap="none" normalizeH="0" baseline="-25000">
                          <a:ln>
                            <a:noFill/>
                          </a:ln>
                          <a:solidFill>
                            <a:schemeClr val="tx1"/>
                          </a:solidFill>
                          <a:effectLst/>
                          <a:latin typeface="Symbol" charset="0"/>
                          <a:ea typeface="ＭＳ Ｐゴシック" charset="0"/>
                        </a:rPr>
                        <a:t>pK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95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0.274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Sylfaen" charset="0"/>
                          <a:ea typeface="ＭＳ Ｐゴシック" charset="0"/>
                          <a:cs typeface="Times New Roman" charset="0"/>
                        </a:rPr>
                        <a:t>0.263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cs typeface="Times New Roman" charset="0"/>
                        </a:rPr>
                        <a:t>0.285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A</a:t>
                      </a:r>
                      <a:r>
                        <a:rPr kumimoji="0" lang="en-US" sz="1600" b="0" i="0" u="none" strike="noStrike" cap="none" normalizeH="0" baseline="-25000">
                          <a:ln>
                            <a:noFill/>
                          </a:ln>
                          <a:solidFill>
                            <a:schemeClr val="tx1"/>
                          </a:solidFill>
                          <a:effectLst/>
                          <a:latin typeface="Symbol" charset="0"/>
                          <a:ea typeface="ＭＳ Ｐゴシック" charset="0"/>
                        </a:rPr>
                        <a:t>pK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95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0.278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cs typeface="Times New Roman" charset="0"/>
                        </a:rPr>
                        <a:t>0.267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cs typeface="Times New Roman" charset="0"/>
                        </a:rPr>
                        <a:t>0.290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A</a:t>
                      </a:r>
                      <a:r>
                        <a:rPr kumimoji="0" lang="en-US" sz="1600" b="0" i="0" u="none" strike="noStrike" cap="none" normalizeH="0" baseline="-25000">
                          <a:ln>
                            <a:noFill/>
                          </a:ln>
                          <a:solidFill>
                            <a:schemeClr val="tx1"/>
                          </a:solidFill>
                          <a:effectLst/>
                          <a:latin typeface="Symbol" charset="0"/>
                          <a:ea typeface="ＭＳ Ｐゴシック" charset="0"/>
                        </a:rPr>
                        <a:t>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95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0.269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cs typeface="Times New Roman" charset="0"/>
                        </a:rPr>
                        <a:t>0.258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cs typeface="Times New Roman" charset="0"/>
                        </a:rPr>
                        <a:t>0.280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ABFF"/>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A</a:t>
                      </a:r>
                      <a:r>
                        <a:rPr kumimoji="0" lang="en-US" sz="1600" b="0" i="0" u="none" strike="noStrike" cap="none" normalizeH="0" baseline="-25000">
                          <a:ln>
                            <a:noFill/>
                          </a:ln>
                          <a:solidFill>
                            <a:schemeClr val="tx1"/>
                          </a:solidFill>
                          <a:effectLst/>
                          <a:latin typeface="Symbol" charset="0"/>
                          <a:ea typeface="ＭＳ Ｐゴシック" charset="0"/>
                        </a:rPr>
                        <a:t>Kp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295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rPr>
                        <a:t>0.273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Sylfaen" charset="0"/>
                          <a:ea typeface="ＭＳ Ｐゴシック" charset="0"/>
                          <a:cs typeface="Times New Roman" charset="0"/>
                        </a:rPr>
                        <a:t>0.262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AB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Sylfaen" charset="0"/>
                          <a:ea typeface="ＭＳ Ｐゴシック" charset="0"/>
                          <a:cs typeface="Times New Roman" charset="0"/>
                        </a:rPr>
                        <a:t>0.284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ABFF"/>
                    </a:solidFill>
                  </a:tcPr>
                </a:tc>
              </a:tr>
            </a:tbl>
          </a:graphicData>
        </a:graphic>
      </p:graphicFrame>
      <p:sp>
        <p:nvSpPr>
          <p:cNvPr id="6"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7"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61</a:t>
            </a:fld>
            <a:endParaRPr lang="ru-RU" dirty="0"/>
          </a:p>
        </p:txBody>
      </p:sp>
      <p:sp>
        <p:nvSpPr>
          <p:cNvPr id="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1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11"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2" name="Rectangle 13"/>
          <p:cNvSpPr>
            <a:spLocks noChangeArrowheads="1"/>
          </p:cNvSpPr>
          <p:nvPr/>
        </p:nvSpPr>
        <p:spPr bwMode="auto">
          <a:xfrm>
            <a:off x="-9525" y="0"/>
            <a:ext cx="91535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3" name="WordArt 98"/>
          <p:cNvSpPr>
            <a:spLocks noChangeArrowheads="1" noChangeShapeType="1" noTextEdit="1"/>
          </p:cNvSpPr>
          <p:nvPr/>
        </p:nvSpPr>
        <p:spPr bwMode="auto">
          <a:xfrm>
            <a:off x="304800" y="81756"/>
            <a:ext cx="8610600"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Break-up dependencies </a:t>
            </a:r>
            <a:r>
              <a:rPr lang="en-US" sz="3600" i="1" kern="10" dirty="0" err="1"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P</a:t>
            </a:r>
            <a:r>
              <a:rPr lang="en-US" sz="3600" i="1" kern="10" baseline="-25000" dirty="0" err="1"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br</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from atom lifetime for K</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a:cs typeface="Times New Roman"/>
              </a:rPr>
              <a:t>π</a:t>
            </a:r>
            <a:r>
              <a:rPr lang="en-GB" sz="3600" baseline="30000" dirty="0" smtClean="0"/>
              <a:t>–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and </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a:cs typeface="Times New Roman"/>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a:cs typeface="Times New Roman"/>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K</a:t>
            </a:r>
            <a:r>
              <a:rPr lang="en-GB" sz="3600" baseline="30000" dirty="0"/>
              <a:t>– </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atom</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6503442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
          <p:cNvSpPr>
            <a:spLocks noChangeArrowheads="1"/>
          </p:cNvSpPr>
          <p:nvPr/>
        </p:nvSpPr>
        <p:spPr bwMode="auto">
          <a:xfrm>
            <a:off x="3175" y="-20638"/>
            <a:ext cx="91408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1" name="WordArt 98"/>
          <p:cNvSpPr>
            <a:spLocks noChangeArrowheads="1" noChangeShapeType="1" noTextEdit="1"/>
          </p:cNvSpPr>
          <p:nvPr/>
        </p:nvSpPr>
        <p:spPr bwMode="auto">
          <a:xfrm>
            <a:off x="374994" y="61118"/>
            <a:ext cx="8458200"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Simulation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of </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pairs for long-lived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a:t>
            </a:r>
            <a:r>
              <a:rPr lang="en-US"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2</a:t>
            </a:r>
            <a:r>
              <a:rPr lang="el-GR"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observation</a:t>
            </a:r>
          </a:p>
        </p:txBody>
      </p:sp>
      <p:grpSp>
        <p:nvGrpSpPr>
          <p:cNvPr id="3" name="Group 2"/>
          <p:cNvGrpSpPr/>
          <p:nvPr/>
        </p:nvGrpSpPr>
        <p:grpSpPr>
          <a:xfrm>
            <a:off x="108294" y="663696"/>
            <a:ext cx="8858813" cy="5837493"/>
            <a:chOff x="-76200" y="533401"/>
            <a:chExt cx="8858813" cy="5837493"/>
          </a:xfrm>
        </p:grpSpPr>
        <p:grpSp>
          <p:nvGrpSpPr>
            <p:cNvPr id="23" name="Group 22"/>
            <p:cNvGrpSpPr/>
            <p:nvPr/>
          </p:nvGrpSpPr>
          <p:grpSpPr>
            <a:xfrm>
              <a:off x="-76200" y="4495800"/>
              <a:ext cx="4581995" cy="1828800"/>
              <a:chOff x="0" y="5001921"/>
              <a:chExt cx="4353395" cy="1794524"/>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9111" r="7060"/>
              <a:stretch/>
            </p:blipFill>
            <p:spPr>
              <a:xfrm>
                <a:off x="0" y="5001921"/>
                <a:ext cx="4191000" cy="1627479"/>
              </a:xfrm>
              <a:prstGeom prst="rect">
                <a:avLst/>
              </a:prstGeom>
            </p:spPr>
          </p:pic>
          <p:sp>
            <p:nvSpPr>
              <p:cNvPr id="16" name="TextBox 15"/>
              <p:cNvSpPr txBox="1"/>
              <p:nvPr/>
            </p:nvSpPr>
            <p:spPr>
              <a:xfrm>
                <a:off x="3352800" y="6488668"/>
                <a:ext cx="1000595" cy="307777"/>
              </a:xfrm>
              <a:prstGeom prst="rect">
                <a:avLst/>
              </a:prstGeom>
              <a:noFill/>
            </p:spPr>
            <p:txBody>
              <a:bodyPr wrap="none" rtlCol="0">
                <a:spAutoFit/>
              </a:bodyPr>
              <a:lstStyle/>
              <a:p>
                <a:r>
                  <a:rPr lang="en-US" sz="1400" i="1" dirty="0" smtClean="0">
                    <a:latin typeface="Times New Roman" panose="02020603050405020304" pitchFamily="18" charset="0"/>
                    <a:cs typeface="Times New Roman" panose="02020603050405020304" pitchFamily="18" charset="0"/>
                  </a:rPr>
                  <a:t>Q</a:t>
                </a:r>
                <a:r>
                  <a:rPr lang="en-US" sz="1400" i="1" baseline="-25000" dirty="0" smtClean="0">
                    <a:latin typeface="Times New Roman" panose="02020603050405020304" pitchFamily="18" charset="0"/>
                    <a:cs typeface="Times New Roman" panose="02020603050405020304" pitchFamily="18" charset="0"/>
                  </a:rPr>
                  <a:t>L</a:t>
                </a:r>
                <a:r>
                  <a:rPr lang="en-US" sz="1400" dirty="0" smtClean="0">
                    <a:latin typeface="Times New Roman" panose="02020603050405020304" pitchFamily="18" charset="0"/>
                    <a:cs typeface="Times New Roman" panose="02020603050405020304" pitchFamily="18" charset="0"/>
                  </a:rPr>
                  <a:t>(MeV/c)</a:t>
                </a:r>
                <a:endParaRPr lang="en-US" sz="1400" i="1" dirty="0">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4191000" y="4495801"/>
              <a:ext cx="4591613" cy="1875093"/>
              <a:chOff x="4343400" y="4800599"/>
              <a:chExt cx="4591613" cy="1808125"/>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9111" r="6664"/>
              <a:stretch/>
            </p:blipFill>
            <p:spPr>
              <a:xfrm>
                <a:off x="4343400" y="4800599"/>
                <a:ext cx="4480559" cy="1580608"/>
              </a:xfrm>
              <a:prstGeom prst="rect">
                <a:avLst/>
              </a:prstGeom>
            </p:spPr>
          </p:pic>
          <p:sp>
            <p:nvSpPr>
              <p:cNvPr id="17" name="TextBox 16"/>
              <p:cNvSpPr txBox="1"/>
              <p:nvPr/>
            </p:nvSpPr>
            <p:spPr>
              <a:xfrm>
                <a:off x="7924800" y="6270170"/>
                <a:ext cx="1010213" cy="338554"/>
              </a:xfrm>
              <a:prstGeom prst="rect">
                <a:avLst/>
              </a:prstGeom>
              <a:noFill/>
            </p:spPr>
            <p:txBody>
              <a:bodyPr wrap="none" rtlCol="0">
                <a:spAutoFit/>
              </a:bodyPr>
              <a:lstStyle/>
              <a:p>
                <a:r>
                  <a:rPr lang="en-US" sz="1400" i="1" dirty="0" smtClean="0">
                    <a:latin typeface="Times New Roman" panose="02020603050405020304" pitchFamily="18" charset="0"/>
                    <a:cs typeface="Times New Roman" panose="02020603050405020304" pitchFamily="18" charset="0"/>
                  </a:rPr>
                  <a:t>Q</a:t>
                </a:r>
                <a:r>
                  <a:rPr lang="en-US" sz="1400" i="1" baseline="-25000" dirty="0" smtClean="0">
                    <a:latin typeface="Times New Roman" panose="02020603050405020304" pitchFamily="18" charset="0"/>
                    <a:cs typeface="Times New Roman" panose="02020603050405020304" pitchFamily="18" charset="0"/>
                  </a:rPr>
                  <a:t>T</a:t>
                </a:r>
                <a:r>
                  <a:rPr lang="en-US" sz="1400" dirty="0" smtClean="0">
                    <a:latin typeface="Times New Roman" panose="02020603050405020304" pitchFamily="18" charset="0"/>
                    <a:cs typeface="Times New Roman" panose="02020603050405020304" pitchFamily="18" charset="0"/>
                  </a:rPr>
                  <a:t>(MeV/c</a:t>
                </a:r>
                <a:r>
                  <a:rPr lang="en-US" sz="1600" dirty="0" smtClean="0">
                    <a:latin typeface="Times New Roman" panose="02020603050405020304" pitchFamily="18" charset="0"/>
                    <a:cs typeface="Times New Roman" panose="02020603050405020304" pitchFamily="18" charset="0"/>
                  </a:rPr>
                  <a:t>)</a:t>
                </a:r>
                <a:endParaRPr lang="en-US" sz="1600" i="1" dirty="0">
                  <a:latin typeface="Times New Roman" panose="02020603050405020304" pitchFamily="18" charset="0"/>
                  <a:cs typeface="Times New Roman" panose="02020603050405020304" pitchFamily="18" charset="0"/>
                </a:endParaRPr>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 y="533401"/>
              <a:ext cx="4328160" cy="2057400"/>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533401"/>
              <a:ext cx="4290614" cy="205739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514601"/>
              <a:ext cx="4343399" cy="1981200"/>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9600" y="2514601"/>
              <a:ext cx="4357491" cy="1981200"/>
            </a:xfrm>
            <a:prstGeom prst="rect">
              <a:avLst/>
            </a:prstGeom>
          </p:spPr>
        </p:pic>
      </p:grpSp>
      <p:sp>
        <p:nvSpPr>
          <p:cNvPr id="2" name="TextBox 1"/>
          <p:cNvSpPr txBox="1"/>
          <p:nvPr/>
        </p:nvSpPr>
        <p:spPr>
          <a:xfrm>
            <a:off x="1981200" y="6096000"/>
            <a:ext cx="1117614"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Atomic pairs</a:t>
            </a:r>
            <a:endParaRPr lang="en-US" sz="14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019800" y="6096000"/>
            <a:ext cx="1117614"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Atomic pairs</a:t>
            </a:r>
            <a:endParaRPr lang="en-US" sz="1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152236" y="2313708"/>
            <a:ext cx="346570" cy="261610"/>
          </a:xfrm>
          <a:prstGeom prst="rect">
            <a:avLst/>
          </a:prstGeom>
          <a:solidFill>
            <a:schemeClr val="bg1"/>
          </a:solidFill>
        </p:spPr>
        <p:txBody>
          <a:bodyPr wrap="none" rtlCol="0">
            <a:spAutoFit/>
          </a:bodyPr>
          <a:lstStyle/>
          <a:p>
            <a:r>
              <a:rPr lang="en-US" sz="1100" dirty="0" smtClean="0">
                <a:latin typeface="Helvetica" panose="020B0604020202020204" pitchFamily="34" charset="0"/>
                <a:cs typeface="Helvetica" panose="020B0604020202020204" pitchFamily="34" charset="0"/>
              </a:rPr>
              <a:t>Q</a:t>
            </a:r>
            <a:r>
              <a:rPr lang="en-US" sz="1100" baseline="-25000" dirty="0" smtClean="0">
                <a:latin typeface="Helvetica" panose="020B0604020202020204" pitchFamily="34" charset="0"/>
                <a:cs typeface="Helvetica" panose="020B0604020202020204" pitchFamily="34" charset="0"/>
              </a:rPr>
              <a:t>L</a:t>
            </a:r>
            <a:endParaRPr lang="en-US" sz="1100" dirty="0">
              <a:latin typeface="Helvetica" panose="020B0604020202020204" pitchFamily="34" charset="0"/>
              <a:cs typeface="Helvetica" panose="020B0604020202020204" pitchFamily="34" charset="0"/>
            </a:endParaRPr>
          </a:p>
        </p:txBody>
      </p:sp>
      <p:sp>
        <p:nvSpPr>
          <p:cNvPr id="19"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20"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62</a:t>
            </a:fld>
            <a:endParaRPr lang="ru-RU" dirty="0"/>
          </a:p>
        </p:txBody>
      </p:sp>
    </p:spTree>
    <p:extLst>
      <p:ext uri="{BB962C8B-B14F-4D97-AF65-F5344CB8AC3E}">
        <p14:creationId xmlns:p14="http://schemas.microsoft.com/office/powerpoint/2010/main" val="38370726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3" name="WordArt 98"/>
          <p:cNvSpPr>
            <a:spLocks noChangeArrowheads="1" noChangeShapeType="1" noTextEdit="1"/>
          </p:cNvSpPr>
          <p:nvPr/>
        </p:nvSpPr>
        <p:spPr bwMode="auto">
          <a:xfrm>
            <a:off x="2050001" y="81756"/>
            <a:ext cx="4876801"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Long-lived </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atoms</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grpSp>
        <p:nvGrpSpPr>
          <p:cNvPr id="9" name="Group 8"/>
          <p:cNvGrpSpPr/>
          <p:nvPr/>
        </p:nvGrpSpPr>
        <p:grpSpPr>
          <a:xfrm>
            <a:off x="5812693" y="2133600"/>
            <a:ext cx="3331307" cy="2311400"/>
            <a:chOff x="5812693" y="1524000"/>
            <a:chExt cx="3331307" cy="2311400"/>
          </a:xfrm>
        </p:grpSpPr>
        <p:grpSp>
          <p:nvGrpSpPr>
            <p:cNvPr id="7" name="Group 6"/>
            <p:cNvGrpSpPr/>
            <p:nvPr/>
          </p:nvGrpSpPr>
          <p:grpSpPr>
            <a:xfrm>
              <a:off x="5812693" y="1524000"/>
              <a:ext cx="3331307" cy="2311400"/>
              <a:chOff x="5812693" y="1524000"/>
              <a:chExt cx="3331307" cy="2311400"/>
            </a:xfrm>
          </p:grpSpPr>
          <p:sp>
            <p:nvSpPr>
              <p:cNvPr id="5" name="TextBox 4"/>
              <p:cNvSpPr txBox="1"/>
              <p:nvPr/>
            </p:nvSpPr>
            <p:spPr>
              <a:xfrm>
                <a:off x="6019800" y="1524000"/>
                <a:ext cx="312420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Experimental </a:t>
                </a:r>
                <a:r>
                  <a:rPr lang="en-US" sz="2400" dirty="0" smtClean="0">
                    <a:latin typeface="Times New Roman" panose="02020603050405020304" pitchFamily="18" charset="0"/>
                    <a:cs typeface="Times New Roman" panose="02020603050405020304" pitchFamily="18" charset="0"/>
                  </a:rPr>
                  <a:t>(real data) and </a:t>
                </a:r>
                <a:r>
                  <a:rPr lang="en-US" sz="2400" dirty="0">
                    <a:latin typeface="Times New Roman" panose="02020603050405020304" pitchFamily="18" charset="0"/>
                    <a:cs typeface="Times New Roman" panose="02020603050405020304" pitchFamily="18" charset="0"/>
                  </a:rPr>
                  <a:t>simulated distributions over |</a:t>
                </a:r>
                <a:r>
                  <a:rPr lang="en-US" sz="2400" i="1" dirty="0">
                    <a:latin typeface="Times New Roman" panose="02020603050405020304" pitchFamily="18" charset="0"/>
                    <a:cs typeface="Times New Roman" panose="02020603050405020304" pitchFamily="18" charset="0"/>
                  </a:rPr>
                  <a:t>Q</a:t>
                </a:r>
                <a:r>
                  <a:rPr lang="en-US" sz="2400" i="1" baseline="-250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1045315802"/>
                  </p:ext>
                </p:extLst>
              </p:nvPr>
            </p:nvGraphicFramePr>
            <p:xfrm>
              <a:off x="5812693" y="3276600"/>
              <a:ext cx="3331307" cy="558800"/>
            </p:xfrm>
            <a:graphic>
              <a:graphicData uri="http://schemas.openxmlformats.org/presentationml/2006/ole">
                <mc:AlternateContent xmlns:mc="http://schemas.openxmlformats.org/markup-compatibility/2006">
                  <mc:Choice xmlns:v="urn:schemas-microsoft-com:vml" Requires="v">
                    <p:oleObj spid="_x0000_s143742" name="Equation" r:id="rId3" imgW="1968480" imgH="330120" progId="Equation.DSMT4">
                      <p:embed/>
                    </p:oleObj>
                  </mc:Choice>
                  <mc:Fallback>
                    <p:oleObj name="Equation" r:id="rId3" imgW="1968480" imgH="330120" progId="Equation.DSMT4">
                      <p:embed/>
                      <p:pic>
                        <p:nvPicPr>
                          <p:cNvPr id="0" name=""/>
                          <p:cNvPicPr/>
                          <p:nvPr/>
                        </p:nvPicPr>
                        <p:blipFill>
                          <a:blip r:embed="rId4"/>
                          <a:stretch>
                            <a:fillRect/>
                          </a:stretch>
                        </p:blipFill>
                        <p:spPr>
                          <a:xfrm>
                            <a:off x="5812693" y="3276600"/>
                            <a:ext cx="3331307" cy="558800"/>
                          </a:xfrm>
                          <a:prstGeom prst="rect">
                            <a:avLst/>
                          </a:prstGeom>
                        </p:spPr>
                      </p:pic>
                    </p:oleObj>
                  </mc:Fallback>
                </mc:AlternateContent>
              </a:graphicData>
            </a:graphic>
          </p:graphicFrame>
        </p:grpSp>
        <p:sp>
          <p:nvSpPr>
            <p:cNvPr id="8" name="TextBox 7"/>
            <p:cNvSpPr txBox="1"/>
            <p:nvPr/>
          </p:nvSpPr>
          <p:spPr>
            <a:xfrm>
              <a:off x="6172200" y="2743200"/>
              <a:ext cx="2446504" cy="461665"/>
            </a:xfrm>
            <a:prstGeom prst="rect">
              <a:avLst/>
            </a:prstGeom>
            <a:solidFill>
              <a:srgbClr val="FFFF00"/>
            </a:solid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for </a:t>
              </a:r>
              <a:r>
                <a:rPr lang="en-US" sz="2400" i="1" dirty="0">
                  <a:latin typeface="Times New Roman" panose="02020603050405020304" pitchFamily="18" charset="0"/>
                  <a:cs typeface="Times New Roman" panose="02020603050405020304" pitchFamily="18" charset="0"/>
                </a:rPr>
                <a:t>Q</a:t>
              </a:r>
              <a:r>
                <a:rPr lang="en-US" sz="2400" i="1" baseline="-25000"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&lt;0.5 MeV/c</a:t>
              </a:r>
            </a:p>
          </p:txBody>
        </p:sp>
      </p:gr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4117" r="9530"/>
          <a:stretch/>
        </p:blipFill>
        <p:spPr>
          <a:xfrm>
            <a:off x="26633" y="647700"/>
            <a:ext cx="5859780" cy="5891212"/>
          </a:xfrm>
          <a:prstGeom prst="rect">
            <a:avLst/>
          </a:prstGeom>
        </p:spPr>
      </p:pic>
      <p:sp>
        <p:nvSpPr>
          <p:cNvPr id="4" name="TextBox 3"/>
          <p:cNvSpPr txBox="1"/>
          <p:nvPr/>
        </p:nvSpPr>
        <p:spPr>
          <a:xfrm>
            <a:off x="3962400" y="4572000"/>
            <a:ext cx="782587" cy="400110"/>
          </a:xfrm>
          <a:prstGeom prst="rect">
            <a:avLst/>
          </a:prstGeom>
          <a:noFill/>
        </p:spPr>
        <p:txBody>
          <a:bodyPr wrap="non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~5.9</a:t>
            </a:r>
            <a:r>
              <a:rPr lang="el-GR" sz="2000" dirty="0" smtClean="0">
                <a:solidFill>
                  <a:srgbClr val="FF0000"/>
                </a:solidFill>
                <a:latin typeface="Times New Roman" panose="02020603050405020304" pitchFamily="18" charset="0"/>
                <a:cs typeface="Times New Roman" panose="02020603050405020304" pitchFamily="18" charset="0"/>
              </a:rPr>
              <a:t>σ</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1"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2"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63</a:t>
            </a:fld>
            <a:endParaRPr lang="ru-RU" dirty="0"/>
          </a:p>
        </p:txBody>
      </p:sp>
    </p:spTree>
    <p:extLst>
      <p:ext uri="{BB962C8B-B14F-4D97-AF65-F5344CB8AC3E}">
        <p14:creationId xmlns:p14="http://schemas.microsoft.com/office/powerpoint/2010/main" val="285957088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3" name="WordArt 98"/>
          <p:cNvSpPr>
            <a:spLocks noChangeArrowheads="1" noChangeShapeType="1" noTextEdit="1"/>
          </p:cNvSpPr>
          <p:nvPr/>
        </p:nvSpPr>
        <p:spPr bwMode="auto">
          <a:xfrm>
            <a:off x="2057399" y="81756"/>
            <a:ext cx="4876801"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Long-lived </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atoms</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grpSp>
        <p:nvGrpSpPr>
          <p:cNvPr id="5" name="Group 4"/>
          <p:cNvGrpSpPr/>
          <p:nvPr/>
        </p:nvGrpSpPr>
        <p:grpSpPr>
          <a:xfrm>
            <a:off x="5812693" y="2133600"/>
            <a:ext cx="3331307" cy="2311400"/>
            <a:chOff x="5812693" y="1524000"/>
            <a:chExt cx="3331307" cy="2311400"/>
          </a:xfrm>
        </p:grpSpPr>
        <p:grpSp>
          <p:nvGrpSpPr>
            <p:cNvPr id="6" name="Group 5"/>
            <p:cNvGrpSpPr/>
            <p:nvPr/>
          </p:nvGrpSpPr>
          <p:grpSpPr>
            <a:xfrm>
              <a:off x="5812693" y="1524000"/>
              <a:ext cx="3331307" cy="2311400"/>
              <a:chOff x="5812693" y="1524000"/>
              <a:chExt cx="3331307" cy="2311400"/>
            </a:xfrm>
          </p:grpSpPr>
          <p:sp>
            <p:nvSpPr>
              <p:cNvPr id="8" name="TextBox 7"/>
              <p:cNvSpPr txBox="1"/>
              <p:nvPr/>
            </p:nvSpPr>
            <p:spPr>
              <a:xfrm>
                <a:off x="6019800" y="1524000"/>
                <a:ext cx="312420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Experimental </a:t>
                </a:r>
                <a:r>
                  <a:rPr lang="en-US" sz="2400" dirty="0" smtClean="0">
                    <a:latin typeface="Times New Roman" panose="02020603050405020304" pitchFamily="18" charset="0"/>
                    <a:cs typeface="Times New Roman" panose="02020603050405020304" pitchFamily="18" charset="0"/>
                  </a:rPr>
                  <a:t>(real data) and </a:t>
                </a:r>
                <a:r>
                  <a:rPr lang="en-US" sz="2400" dirty="0">
                    <a:latin typeface="Times New Roman" panose="02020603050405020304" pitchFamily="18" charset="0"/>
                    <a:cs typeface="Times New Roman" panose="02020603050405020304" pitchFamily="18" charset="0"/>
                  </a:rPr>
                  <a:t>simulated distributions over |</a:t>
                </a:r>
                <a:r>
                  <a:rPr lang="en-US" sz="2400" i="1" dirty="0">
                    <a:latin typeface="Times New Roman" panose="02020603050405020304" pitchFamily="18" charset="0"/>
                    <a:cs typeface="Times New Roman" panose="02020603050405020304" pitchFamily="18" charset="0"/>
                  </a:rPr>
                  <a:t>Q</a:t>
                </a:r>
                <a:r>
                  <a:rPr lang="en-US" sz="2400" i="1" baseline="-250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a:t>
                </a:r>
              </a:p>
            </p:txBody>
          </p:sp>
          <p:graphicFrame>
            <p:nvGraphicFramePr>
              <p:cNvPr id="9" name="Object 8"/>
              <p:cNvGraphicFramePr>
                <a:graphicFrameLocks noChangeAspect="1"/>
              </p:cNvGraphicFramePr>
              <p:nvPr>
                <p:extLst>
                  <p:ext uri="{D42A27DB-BD31-4B8C-83A1-F6EECF244321}">
                    <p14:modId xmlns:p14="http://schemas.microsoft.com/office/powerpoint/2010/main" val="13492773"/>
                  </p:ext>
                </p:extLst>
              </p:nvPr>
            </p:nvGraphicFramePr>
            <p:xfrm>
              <a:off x="5812693" y="3276600"/>
              <a:ext cx="3331307" cy="558800"/>
            </p:xfrm>
            <a:graphic>
              <a:graphicData uri="http://schemas.openxmlformats.org/presentationml/2006/ole">
                <mc:AlternateContent xmlns:mc="http://schemas.openxmlformats.org/markup-compatibility/2006">
                  <mc:Choice xmlns:v="urn:schemas-microsoft-com:vml" Requires="v">
                    <p:oleObj spid="_x0000_s144765" name="Equation" r:id="rId3" imgW="1968480" imgH="330120" progId="Equation.DSMT4">
                      <p:embed/>
                    </p:oleObj>
                  </mc:Choice>
                  <mc:Fallback>
                    <p:oleObj name="Equation" r:id="rId3" imgW="1968480" imgH="330120" progId="Equation.DSMT4">
                      <p:embed/>
                      <p:pic>
                        <p:nvPicPr>
                          <p:cNvPr id="0" name=""/>
                          <p:cNvPicPr/>
                          <p:nvPr/>
                        </p:nvPicPr>
                        <p:blipFill>
                          <a:blip r:embed="rId4"/>
                          <a:stretch>
                            <a:fillRect/>
                          </a:stretch>
                        </p:blipFill>
                        <p:spPr>
                          <a:xfrm>
                            <a:off x="5812693" y="3276600"/>
                            <a:ext cx="3331307" cy="558800"/>
                          </a:xfrm>
                          <a:prstGeom prst="rect">
                            <a:avLst/>
                          </a:prstGeom>
                        </p:spPr>
                      </p:pic>
                    </p:oleObj>
                  </mc:Fallback>
                </mc:AlternateContent>
              </a:graphicData>
            </a:graphic>
          </p:graphicFrame>
        </p:grpSp>
        <p:sp>
          <p:nvSpPr>
            <p:cNvPr id="7" name="TextBox 6"/>
            <p:cNvSpPr txBox="1"/>
            <p:nvPr/>
          </p:nvSpPr>
          <p:spPr>
            <a:xfrm>
              <a:off x="6172200" y="2743200"/>
              <a:ext cx="2446504" cy="461665"/>
            </a:xfrm>
            <a:prstGeom prst="rect">
              <a:avLst/>
            </a:prstGeom>
            <a:solidFill>
              <a:srgbClr val="FFFF00"/>
            </a:solid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for </a:t>
              </a:r>
              <a:r>
                <a:rPr lang="en-US" sz="2400" i="1" dirty="0" smtClean="0">
                  <a:latin typeface="Times New Roman" panose="02020603050405020304" pitchFamily="18" charset="0"/>
                  <a:cs typeface="Times New Roman" panose="02020603050405020304" pitchFamily="18" charset="0"/>
                </a:rPr>
                <a:t>Q</a:t>
              </a:r>
              <a:r>
                <a:rPr lang="en-US" sz="2400" i="1" baseline="-25000"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&lt;1.0 </a:t>
              </a:r>
              <a:r>
                <a:rPr lang="en-US" sz="2400" dirty="0">
                  <a:latin typeface="Times New Roman" panose="02020603050405020304" pitchFamily="18" charset="0"/>
                  <a:cs typeface="Times New Roman" panose="02020603050405020304" pitchFamily="18" charset="0"/>
                </a:rPr>
                <a:t>MeV/c</a:t>
              </a:r>
            </a:p>
          </p:txBody>
        </p:sp>
      </p:gr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4588" r="9530"/>
          <a:stretch/>
        </p:blipFill>
        <p:spPr>
          <a:xfrm>
            <a:off x="15240" y="678181"/>
            <a:ext cx="5859780" cy="5860732"/>
          </a:xfrm>
          <a:prstGeom prst="rect">
            <a:avLst/>
          </a:prstGeom>
        </p:spPr>
      </p:pic>
      <p:sp>
        <p:nvSpPr>
          <p:cNvPr id="11" name="TextBox 10"/>
          <p:cNvSpPr txBox="1"/>
          <p:nvPr/>
        </p:nvSpPr>
        <p:spPr>
          <a:xfrm>
            <a:off x="3962400" y="4572000"/>
            <a:ext cx="782587" cy="400110"/>
          </a:xfrm>
          <a:prstGeom prst="rect">
            <a:avLst/>
          </a:prstGeom>
          <a:noFill/>
        </p:spPr>
        <p:txBody>
          <a:bodyPr wrap="non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~7.8</a:t>
            </a:r>
            <a:r>
              <a:rPr lang="el-GR" sz="2000" dirty="0" smtClean="0">
                <a:solidFill>
                  <a:srgbClr val="FF0000"/>
                </a:solidFill>
                <a:latin typeface="Times New Roman" panose="02020603050405020304" pitchFamily="18" charset="0"/>
                <a:cs typeface="Times New Roman" panose="02020603050405020304" pitchFamily="18" charset="0"/>
              </a:rPr>
              <a:t>σ</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3"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64</a:t>
            </a:fld>
            <a:endParaRPr lang="ru-RU" dirty="0"/>
          </a:p>
        </p:txBody>
      </p:sp>
    </p:spTree>
    <p:extLst>
      <p:ext uri="{BB962C8B-B14F-4D97-AF65-F5344CB8AC3E}">
        <p14:creationId xmlns:p14="http://schemas.microsoft.com/office/powerpoint/2010/main" val="181860822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4353" r="10000"/>
          <a:stretch/>
        </p:blipFill>
        <p:spPr>
          <a:xfrm>
            <a:off x="0" y="662940"/>
            <a:ext cx="5829300" cy="5875972"/>
          </a:xfrm>
          <a:prstGeom prst="rect">
            <a:avLst/>
          </a:prstGeom>
        </p:spPr>
      </p:pic>
      <p:sp>
        <p:nvSpPr>
          <p:cNvPr id="2"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3" name="WordArt 98"/>
          <p:cNvSpPr>
            <a:spLocks noChangeArrowheads="1" noChangeShapeType="1" noTextEdit="1"/>
          </p:cNvSpPr>
          <p:nvPr/>
        </p:nvSpPr>
        <p:spPr bwMode="auto">
          <a:xfrm>
            <a:off x="2057399" y="81756"/>
            <a:ext cx="4876801"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Long-lived </a:t>
            </a:r>
            <a:r>
              <a:rPr lang="el-GR"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atoms</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grpSp>
        <p:nvGrpSpPr>
          <p:cNvPr id="5" name="Group 4"/>
          <p:cNvGrpSpPr/>
          <p:nvPr/>
        </p:nvGrpSpPr>
        <p:grpSpPr>
          <a:xfrm>
            <a:off x="5812693" y="2133600"/>
            <a:ext cx="3331307" cy="2311400"/>
            <a:chOff x="5812693" y="1524000"/>
            <a:chExt cx="3331307" cy="2311400"/>
          </a:xfrm>
        </p:grpSpPr>
        <p:grpSp>
          <p:nvGrpSpPr>
            <p:cNvPr id="6" name="Group 5"/>
            <p:cNvGrpSpPr/>
            <p:nvPr/>
          </p:nvGrpSpPr>
          <p:grpSpPr>
            <a:xfrm>
              <a:off x="5812693" y="1524000"/>
              <a:ext cx="3331307" cy="2311400"/>
              <a:chOff x="5812693" y="1524000"/>
              <a:chExt cx="3331307" cy="2311400"/>
            </a:xfrm>
          </p:grpSpPr>
          <p:sp>
            <p:nvSpPr>
              <p:cNvPr id="8" name="TextBox 7"/>
              <p:cNvSpPr txBox="1"/>
              <p:nvPr/>
            </p:nvSpPr>
            <p:spPr>
              <a:xfrm>
                <a:off x="6019800" y="1524000"/>
                <a:ext cx="312420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Experimental </a:t>
                </a:r>
                <a:r>
                  <a:rPr lang="en-US" sz="2400" dirty="0" smtClean="0">
                    <a:latin typeface="Times New Roman" panose="02020603050405020304" pitchFamily="18" charset="0"/>
                    <a:cs typeface="Times New Roman" panose="02020603050405020304" pitchFamily="18" charset="0"/>
                  </a:rPr>
                  <a:t>(real data) and </a:t>
                </a:r>
                <a:r>
                  <a:rPr lang="en-US" sz="2400" dirty="0">
                    <a:latin typeface="Times New Roman" panose="02020603050405020304" pitchFamily="18" charset="0"/>
                    <a:cs typeface="Times New Roman" panose="02020603050405020304" pitchFamily="18" charset="0"/>
                  </a:rPr>
                  <a:t>simulated distributions over |</a:t>
                </a:r>
                <a:r>
                  <a:rPr lang="en-US" sz="2400" i="1" dirty="0">
                    <a:latin typeface="Times New Roman" panose="02020603050405020304" pitchFamily="18" charset="0"/>
                    <a:cs typeface="Times New Roman" panose="02020603050405020304" pitchFamily="18" charset="0"/>
                  </a:rPr>
                  <a:t>Q</a:t>
                </a:r>
                <a:r>
                  <a:rPr lang="en-US" sz="2400" i="1" baseline="-250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a:t>
                </a:r>
              </a:p>
            </p:txBody>
          </p:sp>
          <p:graphicFrame>
            <p:nvGraphicFramePr>
              <p:cNvPr id="9" name="Object 8"/>
              <p:cNvGraphicFramePr>
                <a:graphicFrameLocks noChangeAspect="1"/>
              </p:cNvGraphicFramePr>
              <p:nvPr>
                <p:extLst>
                  <p:ext uri="{D42A27DB-BD31-4B8C-83A1-F6EECF244321}">
                    <p14:modId xmlns:p14="http://schemas.microsoft.com/office/powerpoint/2010/main" val="1583353805"/>
                  </p:ext>
                </p:extLst>
              </p:nvPr>
            </p:nvGraphicFramePr>
            <p:xfrm>
              <a:off x="5812693" y="3276600"/>
              <a:ext cx="3331307" cy="558800"/>
            </p:xfrm>
            <a:graphic>
              <a:graphicData uri="http://schemas.openxmlformats.org/presentationml/2006/ole">
                <mc:AlternateContent xmlns:mc="http://schemas.openxmlformats.org/markup-compatibility/2006">
                  <mc:Choice xmlns:v="urn:schemas-microsoft-com:vml" Requires="v">
                    <p:oleObj spid="_x0000_s145790" name="Equation" r:id="rId4" imgW="1968480" imgH="330120" progId="Equation.DSMT4">
                      <p:embed/>
                    </p:oleObj>
                  </mc:Choice>
                  <mc:Fallback>
                    <p:oleObj name="Equation" r:id="rId4" imgW="1968480" imgH="330120" progId="Equation.DSMT4">
                      <p:embed/>
                      <p:pic>
                        <p:nvPicPr>
                          <p:cNvPr id="0" name=""/>
                          <p:cNvPicPr/>
                          <p:nvPr/>
                        </p:nvPicPr>
                        <p:blipFill>
                          <a:blip r:embed="rId5"/>
                          <a:stretch>
                            <a:fillRect/>
                          </a:stretch>
                        </p:blipFill>
                        <p:spPr>
                          <a:xfrm>
                            <a:off x="5812693" y="3276600"/>
                            <a:ext cx="3331307" cy="558800"/>
                          </a:xfrm>
                          <a:prstGeom prst="rect">
                            <a:avLst/>
                          </a:prstGeom>
                        </p:spPr>
                      </p:pic>
                    </p:oleObj>
                  </mc:Fallback>
                </mc:AlternateContent>
              </a:graphicData>
            </a:graphic>
          </p:graphicFrame>
        </p:grpSp>
        <p:sp>
          <p:nvSpPr>
            <p:cNvPr id="7" name="TextBox 6"/>
            <p:cNvSpPr txBox="1"/>
            <p:nvPr/>
          </p:nvSpPr>
          <p:spPr>
            <a:xfrm>
              <a:off x="6172200" y="2743200"/>
              <a:ext cx="2446504" cy="461665"/>
            </a:xfrm>
            <a:prstGeom prst="rect">
              <a:avLst/>
            </a:prstGeom>
            <a:solidFill>
              <a:srgbClr val="FFFF00"/>
            </a:solid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for </a:t>
              </a:r>
              <a:r>
                <a:rPr lang="en-US" sz="2400" i="1" dirty="0" smtClean="0">
                  <a:latin typeface="Times New Roman" panose="02020603050405020304" pitchFamily="18" charset="0"/>
                  <a:cs typeface="Times New Roman" panose="02020603050405020304" pitchFamily="18" charset="0"/>
                </a:rPr>
                <a:t>Q</a:t>
              </a:r>
              <a:r>
                <a:rPr lang="en-US" sz="2400" i="1" baseline="-25000"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&lt;1.5 </a:t>
              </a:r>
              <a:r>
                <a:rPr lang="en-US" sz="2400" dirty="0">
                  <a:latin typeface="Times New Roman" panose="02020603050405020304" pitchFamily="18" charset="0"/>
                  <a:cs typeface="Times New Roman" panose="02020603050405020304" pitchFamily="18" charset="0"/>
                </a:rPr>
                <a:t>MeV/c</a:t>
              </a:r>
            </a:p>
          </p:txBody>
        </p:sp>
      </p:grpSp>
      <p:sp>
        <p:nvSpPr>
          <p:cNvPr id="11" name="TextBox 10"/>
          <p:cNvSpPr txBox="1"/>
          <p:nvPr/>
        </p:nvSpPr>
        <p:spPr>
          <a:xfrm>
            <a:off x="3962400" y="4572000"/>
            <a:ext cx="782587" cy="400110"/>
          </a:xfrm>
          <a:prstGeom prst="rect">
            <a:avLst/>
          </a:prstGeom>
          <a:noFill/>
        </p:spPr>
        <p:txBody>
          <a:bodyPr wrap="non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~5.5</a:t>
            </a:r>
            <a:r>
              <a:rPr lang="el-GR" sz="2000" dirty="0" smtClean="0">
                <a:solidFill>
                  <a:srgbClr val="FF0000"/>
                </a:solidFill>
                <a:latin typeface="Times New Roman" panose="02020603050405020304" pitchFamily="18" charset="0"/>
                <a:cs typeface="Times New Roman" panose="02020603050405020304" pitchFamily="18" charset="0"/>
              </a:rPr>
              <a:t>σ</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13"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65</a:t>
            </a:fld>
            <a:endParaRPr lang="ru-RU" dirty="0"/>
          </a:p>
        </p:txBody>
      </p:sp>
    </p:spTree>
    <p:extLst>
      <p:ext uri="{BB962C8B-B14F-4D97-AF65-F5344CB8AC3E}">
        <p14:creationId xmlns:p14="http://schemas.microsoft.com/office/powerpoint/2010/main" val="359007412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Scattering R-WB-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51193"/>
            <a:ext cx="91440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457200" y="52388"/>
            <a:ext cx="8153399" cy="51435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Multiple scattering measurement</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6"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66</a:t>
            </a:fld>
            <a:endParaRPr lang="ru-RU" dirty="0"/>
          </a:p>
        </p:txBody>
      </p:sp>
    </p:spTree>
    <p:extLst>
      <p:ext uri="{BB962C8B-B14F-4D97-AF65-F5344CB8AC3E}">
        <p14:creationId xmlns:p14="http://schemas.microsoft.com/office/powerpoint/2010/main" val="3422075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cattering R-WB-3d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51193"/>
            <a:ext cx="9144000" cy="56276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3"/>
          <p:cNvSpPr>
            <a:spLocks noChangeArrowheads="1"/>
          </p:cNvSpPr>
          <p:nvPr/>
        </p:nvSpPr>
        <p:spPr bwMode="auto">
          <a:xfrm>
            <a:off x="0" y="0"/>
            <a:ext cx="9144000"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457200" y="52388"/>
            <a:ext cx="8153399" cy="51435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Multiple scattering measurement</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6"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67</a:t>
            </a:fld>
            <a:endParaRPr lang="ru-RU" dirty="0"/>
          </a:p>
        </p:txBody>
      </p:sp>
    </p:spTree>
    <p:extLst>
      <p:ext uri="{BB962C8B-B14F-4D97-AF65-F5344CB8AC3E}">
        <p14:creationId xmlns:p14="http://schemas.microsoft.com/office/powerpoint/2010/main" val="1144317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2539" t="15048" r="3214" b="12469"/>
          <a:stretch>
            <a:fillRect/>
          </a:stretch>
        </p:blipFill>
        <p:spPr bwMode="auto">
          <a:xfrm>
            <a:off x="0" y="457200"/>
            <a:ext cx="9107488"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p:nvSpPr>
        <p:spPr bwMode="auto">
          <a:xfrm>
            <a:off x="3175" y="-20638"/>
            <a:ext cx="91408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228600" y="61118"/>
            <a:ext cx="8686800"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Measurement </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of A</a:t>
            </a:r>
            <a:r>
              <a:rPr lang="en-US"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2</a:t>
            </a:r>
            <a:r>
              <a:rPr lang="el-GR" sz="3600" i="1" kern="10" baseline="-25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 production rate in p-Be interactions</a:t>
            </a:r>
          </a:p>
        </p:txBody>
      </p:sp>
      <p:grpSp>
        <p:nvGrpSpPr>
          <p:cNvPr id="21519" name="Group 21518"/>
          <p:cNvGrpSpPr/>
          <p:nvPr/>
        </p:nvGrpSpPr>
        <p:grpSpPr>
          <a:xfrm>
            <a:off x="4191000" y="5334000"/>
            <a:ext cx="1477490" cy="1162110"/>
            <a:chOff x="4572000" y="5257800"/>
            <a:chExt cx="1477490" cy="1162110"/>
          </a:xfrm>
        </p:grpSpPr>
        <p:grpSp>
          <p:nvGrpSpPr>
            <p:cNvPr id="21" name="Group 20"/>
            <p:cNvGrpSpPr/>
            <p:nvPr/>
          </p:nvGrpSpPr>
          <p:grpSpPr>
            <a:xfrm>
              <a:off x="4724400" y="5425440"/>
              <a:ext cx="990600" cy="655320"/>
              <a:chOff x="5334000" y="5425440"/>
              <a:chExt cx="990600" cy="655320"/>
            </a:xfrm>
          </p:grpSpPr>
          <p:cxnSp>
            <p:nvCxnSpPr>
              <p:cNvPr id="17" name="Straight Arrow Connector 16"/>
              <p:cNvCxnSpPr/>
              <p:nvPr/>
            </p:nvCxnSpPr>
            <p:spPr>
              <a:xfrm flipV="1">
                <a:off x="5867400" y="5425440"/>
                <a:ext cx="4572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334000" y="5760720"/>
                <a:ext cx="487680" cy="3200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791200" y="5715000"/>
                <a:ext cx="76200" cy="76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18" name="Group 21517"/>
            <p:cNvGrpSpPr/>
            <p:nvPr/>
          </p:nvGrpSpPr>
          <p:grpSpPr>
            <a:xfrm>
              <a:off x="4572000" y="5257800"/>
              <a:ext cx="1477490" cy="1162110"/>
              <a:chOff x="4572000" y="5257800"/>
              <a:chExt cx="1477490" cy="1162110"/>
            </a:xfrm>
          </p:grpSpPr>
          <p:cxnSp>
            <p:nvCxnSpPr>
              <p:cNvPr id="15" name="Straight Arrow Connector 14"/>
              <p:cNvCxnSpPr/>
              <p:nvPr/>
            </p:nvCxnSpPr>
            <p:spPr>
              <a:xfrm flipV="1">
                <a:off x="4572000" y="5257800"/>
                <a:ext cx="990600" cy="609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1510" name="TextBox 21509"/>
              <p:cNvSpPr txBox="1"/>
              <p:nvPr/>
            </p:nvSpPr>
            <p:spPr>
              <a:xfrm>
                <a:off x="4724400" y="6019800"/>
                <a:ext cx="372218" cy="400110"/>
              </a:xfrm>
              <a:prstGeom prst="rect">
                <a:avLst/>
              </a:prstGeom>
              <a:noFill/>
            </p:spPr>
            <p:txBody>
              <a:bodyPr wrap="none" rtlCol="0">
                <a:spAutoFit/>
              </a:bodyPr>
              <a:lstStyle/>
              <a:p>
                <a:r>
                  <a:rPr lang="el-GR" sz="2000" dirty="0" smtClean="0">
                    <a:latin typeface="Times New Roman" panose="02020603050405020304" pitchFamily="18" charset="0"/>
                    <a:cs typeface="Times New Roman" panose="02020603050405020304" pitchFamily="18" charset="0"/>
                  </a:rPr>
                  <a:t>π</a:t>
                </a:r>
                <a:r>
                  <a:rPr lang="en-US" sz="2000" baseline="30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5638800" y="5410200"/>
                <a:ext cx="410690" cy="400110"/>
              </a:xfrm>
              <a:prstGeom prst="rect">
                <a:avLst/>
              </a:prstGeom>
              <a:noFill/>
            </p:spPr>
            <p:txBody>
              <a:bodyPr wrap="none" rtlCol="0">
                <a:spAutoFit/>
              </a:bodyPr>
              <a:lstStyle/>
              <a:p>
                <a:r>
                  <a:rPr lang="el-GR" sz="2000" dirty="0">
                    <a:latin typeface="Times New Roman" panose="02020603050405020304" pitchFamily="18" charset="0"/>
                    <a:cs typeface="Times New Roman" panose="02020603050405020304" pitchFamily="18" charset="0"/>
                  </a:rPr>
                  <a:t>π</a:t>
                </a:r>
                <a:r>
                  <a:rPr lang="en-US" sz="2000" baseline="30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pSp>
            <p:nvGrpSpPr>
              <p:cNvPr id="47" name="Group 46"/>
              <p:cNvGrpSpPr/>
              <p:nvPr/>
            </p:nvGrpSpPr>
            <p:grpSpPr>
              <a:xfrm>
                <a:off x="4800600" y="5257800"/>
                <a:ext cx="351378" cy="369332"/>
                <a:chOff x="7924800" y="5257800"/>
                <a:chExt cx="351378" cy="369332"/>
              </a:xfrm>
            </p:grpSpPr>
            <p:sp>
              <p:nvSpPr>
                <p:cNvPr id="48" name="TextBox 47"/>
                <p:cNvSpPr txBox="1"/>
                <p:nvPr/>
              </p:nvSpPr>
              <p:spPr>
                <a:xfrm>
                  <a:off x="7924800" y="5257800"/>
                  <a:ext cx="35137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Q</a:t>
                  </a:r>
                  <a:endParaRPr lang="en-US" i="1" dirty="0">
                    <a:latin typeface="Times New Roman" panose="02020603050405020304" pitchFamily="18" charset="0"/>
                    <a:cs typeface="Times New Roman" panose="02020603050405020304" pitchFamily="18" charset="0"/>
                  </a:endParaRPr>
                </a:p>
              </p:txBody>
            </p:sp>
            <p:cxnSp>
              <p:nvCxnSpPr>
                <p:cNvPr id="49" name="Straight Arrow Connector 48"/>
                <p:cNvCxnSpPr/>
                <p:nvPr/>
              </p:nvCxnSpPr>
              <p:spPr>
                <a:xfrm>
                  <a:off x="8001000" y="5257800"/>
                  <a:ext cx="2286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21517" name="Group 21516"/>
          <p:cNvGrpSpPr/>
          <p:nvPr/>
        </p:nvGrpSpPr>
        <p:grpSpPr>
          <a:xfrm>
            <a:off x="5486400" y="5105400"/>
            <a:ext cx="1752600" cy="1329452"/>
            <a:chOff x="6477000" y="5105400"/>
            <a:chExt cx="1752600" cy="1329452"/>
          </a:xfrm>
        </p:grpSpPr>
        <p:grpSp>
          <p:nvGrpSpPr>
            <p:cNvPr id="21511" name="Group 21510"/>
            <p:cNvGrpSpPr/>
            <p:nvPr/>
          </p:nvGrpSpPr>
          <p:grpSpPr>
            <a:xfrm>
              <a:off x="6858000" y="5105400"/>
              <a:ext cx="1371600" cy="990600"/>
              <a:chOff x="6629400" y="5105400"/>
              <a:chExt cx="1371600" cy="990600"/>
            </a:xfrm>
          </p:grpSpPr>
          <p:grpSp>
            <p:nvGrpSpPr>
              <p:cNvPr id="14" name="Group 13"/>
              <p:cNvGrpSpPr/>
              <p:nvPr/>
            </p:nvGrpSpPr>
            <p:grpSpPr>
              <a:xfrm>
                <a:off x="6629400" y="5105400"/>
                <a:ext cx="1371600" cy="990600"/>
                <a:chOff x="6400800" y="5181600"/>
                <a:chExt cx="1371600" cy="990600"/>
              </a:xfrm>
            </p:grpSpPr>
            <p:cxnSp>
              <p:nvCxnSpPr>
                <p:cNvPr id="7" name="Straight Arrow Connector 6"/>
                <p:cNvCxnSpPr/>
                <p:nvPr/>
              </p:nvCxnSpPr>
              <p:spPr>
                <a:xfrm flipV="1">
                  <a:off x="6400800" y="51816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00800" y="6172200"/>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00800" y="5562600"/>
                  <a:ext cx="990600" cy="609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a:off x="6629400" y="5486400"/>
                <a:ext cx="9906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04760" y="5486400"/>
                <a:ext cx="0" cy="60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21516" name="Group 21515"/>
            <p:cNvGrpSpPr/>
            <p:nvPr/>
          </p:nvGrpSpPr>
          <p:grpSpPr>
            <a:xfrm>
              <a:off x="7772400" y="5257800"/>
              <a:ext cx="351378" cy="369332"/>
              <a:chOff x="7772400" y="5257800"/>
              <a:chExt cx="351378" cy="369332"/>
            </a:xfrm>
          </p:grpSpPr>
          <p:sp>
            <p:nvSpPr>
              <p:cNvPr id="21512" name="TextBox 21511"/>
              <p:cNvSpPr txBox="1"/>
              <p:nvPr/>
            </p:nvSpPr>
            <p:spPr>
              <a:xfrm>
                <a:off x="7772400" y="5257800"/>
                <a:ext cx="35137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Q</a:t>
                </a:r>
                <a:endParaRPr lang="en-US" i="1" dirty="0">
                  <a:latin typeface="Times New Roman" panose="02020603050405020304" pitchFamily="18" charset="0"/>
                  <a:cs typeface="Times New Roman" panose="02020603050405020304" pitchFamily="18" charset="0"/>
                </a:endParaRPr>
              </a:p>
            </p:txBody>
          </p:sp>
          <p:cxnSp>
            <p:nvCxnSpPr>
              <p:cNvPr id="21514" name="Straight Arrow Connector 21513"/>
              <p:cNvCxnSpPr/>
              <p:nvPr/>
            </p:nvCxnSpPr>
            <p:spPr>
              <a:xfrm>
                <a:off x="7848600" y="5257800"/>
                <a:ext cx="2286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7620000" y="6065520"/>
              <a:ext cx="43633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Q</a:t>
              </a:r>
              <a:r>
                <a:rPr lang="en-US" i="1" baseline="-25000" dirty="0" smtClean="0">
                  <a:latin typeface="Times New Roman" panose="02020603050405020304" pitchFamily="18" charset="0"/>
                  <a:cs typeface="Times New Roman" panose="02020603050405020304" pitchFamily="18" charset="0"/>
                </a:rPr>
                <a:t>L</a:t>
              </a:r>
              <a:endParaRPr lang="en-US" i="1"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6477000" y="5257800"/>
              <a:ext cx="436338"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Q</a:t>
              </a:r>
              <a:r>
                <a:rPr lang="en-US" i="1" baseline="-25000" dirty="0" smtClean="0">
                  <a:latin typeface="Times New Roman" panose="02020603050405020304" pitchFamily="18" charset="0"/>
                  <a:cs typeface="Times New Roman" panose="02020603050405020304" pitchFamily="18" charset="0"/>
                </a:rPr>
                <a:t>T</a:t>
              </a:r>
              <a:endParaRPr lang="en-US" i="1" dirty="0">
                <a:latin typeface="Times New Roman" panose="02020603050405020304" pitchFamily="18" charset="0"/>
                <a:cs typeface="Times New Roman" panose="02020603050405020304" pitchFamily="18" charset="0"/>
              </a:endParaRPr>
            </a:p>
          </p:txBody>
        </p:sp>
      </p:grpSp>
      <p:grpSp>
        <p:nvGrpSpPr>
          <p:cNvPr id="2" name="Group 1"/>
          <p:cNvGrpSpPr/>
          <p:nvPr/>
        </p:nvGrpSpPr>
        <p:grpSpPr>
          <a:xfrm>
            <a:off x="7315200" y="5334000"/>
            <a:ext cx="1706719" cy="1066800"/>
            <a:chOff x="7406801" y="4953000"/>
            <a:chExt cx="1706719" cy="1066800"/>
          </a:xfrm>
        </p:grpSpPr>
        <p:grpSp>
          <p:nvGrpSpPr>
            <p:cNvPr id="21529" name="Group 21528"/>
            <p:cNvGrpSpPr/>
            <p:nvPr/>
          </p:nvGrpSpPr>
          <p:grpSpPr>
            <a:xfrm>
              <a:off x="7406801" y="5334000"/>
              <a:ext cx="1706719" cy="685800"/>
              <a:chOff x="7315200" y="5562600"/>
              <a:chExt cx="1706719" cy="685800"/>
            </a:xfrm>
          </p:grpSpPr>
          <p:cxnSp>
            <p:nvCxnSpPr>
              <p:cNvPr id="21521" name="Straight Arrow Connector 21520"/>
              <p:cNvCxnSpPr/>
              <p:nvPr/>
            </p:nvCxnSpPr>
            <p:spPr>
              <a:xfrm>
                <a:off x="7315200" y="5943600"/>
                <a:ext cx="12192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nvGrpSpPr>
              <p:cNvPr id="21524" name="Group 21523"/>
              <p:cNvGrpSpPr/>
              <p:nvPr/>
            </p:nvGrpSpPr>
            <p:grpSpPr>
              <a:xfrm>
                <a:off x="8382000" y="5562600"/>
                <a:ext cx="639919" cy="369332"/>
                <a:chOff x="8001000" y="5181600"/>
                <a:chExt cx="639919" cy="369332"/>
              </a:xfrm>
            </p:grpSpPr>
            <p:sp>
              <p:nvSpPr>
                <p:cNvPr id="21523" name="TextBox 21522"/>
                <p:cNvSpPr txBox="1"/>
                <p:nvPr/>
              </p:nvSpPr>
              <p:spPr>
                <a:xfrm>
                  <a:off x="8001000" y="5181600"/>
                  <a:ext cx="639919"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P</a:t>
                  </a:r>
                  <a:r>
                    <a:rPr lang="en-US" baseline="-25000" dirty="0" smtClean="0">
                      <a:latin typeface="Times New Roman" panose="02020603050405020304" pitchFamily="18" charset="0"/>
                      <a:cs typeface="Times New Roman" panose="02020603050405020304" pitchFamily="18" charset="0"/>
                    </a:rPr>
                    <a:t>∑,LS</a:t>
                  </a:r>
                  <a:endParaRPr lang="en-US" dirty="0">
                    <a:latin typeface="Times New Roman" panose="02020603050405020304" pitchFamily="18" charset="0"/>
                    <a:cs typeface="Times New Roman" panose="02020603050405020304" pitchFamily="18" charset="0"/>
                  </a:endParaRPr>
                </a:p>
              </p:txBody>
            </p:sp>
            <p:cxnSp>
              <p:nvCxnSpPr>
                <p:cNvPr id="59" name="Straight Arrow Connector 58"/>
                <p:cNvCxnSpPr/>
                <p:nvPr/>
              </p:nvCxnSpPr>
              <p:spPr>
                <a:xfrm>
                  <a:off x="8077200" y="5181600"/>
                  <a:ext cx="2286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p:cNvCxnSpPr/>
              <p:nvPr/>
            </p:nvCxnSpPr>
            <p:spPr>
              <a:xfrm flipV="1">
                <a:off x="7315200" y="5562600"/>
                <a:ext cx="91440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315200" y="5943600"/>
                <a:ext cx="6096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8077200" y="4953000"/>
              <a:ext cx="410690" cy="400110"/>
            </a:xfrm>
            <a:prstGeom prst="rect">
              <a:avLst/>
            </a:prstGeom>
            <a:noFill/>
          </p:spPr>
          <p:txBody>
            <a:bodyPr wrap="none" rtlCol="0">
              <a:spAutoFit/>
            </a:bodyPr>
            <a:lstStyle/>
            <a:p>
              <a:r>
                <a:rPr lang="el-GR" sz="2000" dirty="0">
                  <a:latin typeface="Times New Roman" panose="02020603050405020304" pitchFamily="18" charset="0"/>
                  <a:cs typeface="Times New Roman" panose="02020603050405020304" pitchFamily="18" charset="0"/>
                </a:rPr>
                <a:t>π</a:t>
              </a:r>
              <a:r>
                <a:rPr lang="en-US" sz="2000" baseline="30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pSp>
      <p:sp>
        <p:nvSpPr>
          <p:cNvPr id="41" name="TextBox 40"/>
          <p:cNvSpPr txBox="1"/>
          <p:nvPr/>
        </p:nvSpPr>
        <p:spPr>
          <a:xfrm>
            <a:off x="7848600" y="6172200"/>
            <a:ext cx="372218" cy="400110"/>
          </a:xfrm>
          <a:prstGeom prst="rect">
            <a:avLst/>
          </a:prstGeom>
          <a:noFill/>
        </p:spPr>
        <p:txBody>
          <a:bodyPr wrap="none" rtlCol="0">
            <a:spAutoFit/>
          </a:bodyPr>
          <a:lstStyle/>
          <a:p>
            <a:r>
              <a:rPr lang="el-GR" sz="2000" dirty="0" smtClean="0">
                <a:latin typeface="Times New Roman" panose="02020603050405020304" pitchFamily="18" charset="0"/>
                <a:cs typeface="Times New Roman" panose="02020603050405020304" pitchFamily="18" charset="0"/>
              </a:rPr>
              <a:t>π</a:t>
            </a:r>
            <a:r>
              <a:rPr lang="en-US" sz="2000" baseline="30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2"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43"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68</a:t>
            </a:fld>
            <a:endParaRPr lang="ru-RU" dirty="0"/>
          </a:p>
        </p:txBody>
      </p:sp>
    </p:spTree>
    <p:extLst>
      <p:ext uri="{BB962C8B-B14F-4D97-AF65-F5344CB8AC3E}">
        <p14:creationId xmlns:p14="http://schemas.microsoft.com/office/powerpoint/2010/main" val="301687543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42"/>
          <p:cNvGraphicFramePr>
            <a:graphicFrameLocks noGrp="1"/>
          </p:cNvGraphicFramePr>
          <p:nvPr>
            <p:extLst>
              <p:ext uri="{D42A27DB-BD31-4B8C-83A1-F6EECF244321}">
                <p14:modId xmlns:p14="http://schemas.microsoft.com/office/powerpoint/2010/main" val="2724599774"/>
              </p:ext>
            </p:extLst>
          </p:nvPr>
        </p:nvGraphicFramePr>
        <p:xfrm>
          <a:off x="304800" y="3505200"/>
          <a:ext cx="8605837" cy="2895600"/>
        </p:xfrm>
        <a:graphic>
          <a:graphicData uri="http://schemas.openxmlformats.org/drawingml/2006/table">
            <a:tbl>
              <a:tblPr/>
              <a:tblGrid>
                <a:gridCol w="3155474"/>
                <a:gridCol w="2657240"/>
                <a:gridCol w="2793123"/>
              </a:tblGrid>
              <a:tr h="890954">
                <a:tc gridSpan="3">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1" i="0" u="none" strike="noStrike" cap="none" normalizeH="0" baseline="0" dirty="0" smtClean="0">
                          <a:ln>
                            <a:noFill/>
                          </a:ln>
                          <a:solidFill>
                            <a:schemeClr val="tx1"/>
                          </a:solidFill>
                          <a:effectLst/>
                          <a:latin typeface="Sylfaen" pitchFamily="18" charset="0"/>
                          <a:ea typeface="ＭＳ Ｐゴシック" pitchFamily="34" charset="-128"/>
                        </a:rPr>
                        <a:t>Spectrometer</a:t>
                      </a:r>
                    </a:p>
                  </a:txBody>
                  <a:tcPr anchor="ctr" horzOverflow="overflow">
                    <a:lnL w="12700" cap="flat" cmpd="sng" algn="ctr">
                      <a:solidFill>
                        <a:srgbClr val="7302D0"/>
                      </a:solidFill>
                      <a:prstDash val="solid"/>
                      <a:round/>
                      <a:headEnd type="none" w="med" len="med"/>
                      <a:tailEnd type="none" w="med" len="med"/>
                    </a:lnL>
                    <a:lnR w="12700" cap="flat" cmpd="sng" algn="ctr">
                      <a:solidFill>
                        <a:srgbClr val="7302D0"/>
                      </a:solidFill>
                      <a:prstDash val="solid"/>
                      <a:round/>
                      <a:headEnd type="none" w="med" len="med"/>
                      <a:tailEnd type="none" w="med" len="med"/>
                    </a:lnR>
                    <a:lnT w="12700" cap="flat" cmpd="sng" algn="ctr">
                      <a:solidFill>
                        <a:srgbClr val="7302D0"/>
                      </a:solidFill>
                      <a:prstDash val="solid"/>
                      <a:round/>
                      <a:headEnd type="none" w="med" len="med"/>
                      <a:tailEnd type="none" w="med" len="med"/>
                    </a:lnT>
                    <a:lnB w="12700" cap="flat" cmpd="sng" algn="ctr">
                      <a:solidFill>
                        <a:srgbClr val="7302D0"/>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r>
              <a:tr h="890954">
                <a:tc gridSpan="2">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rPr>
                        <a:t>Relative resolution on the particle momentum  in L.S.</a:t>
                      </a:r>
                    </a:p>
                  </a:txBody>
                  <a:tcPr anchor="ctr" horzOverflow="overflow">
                    <a:lnL w="12700" cap="flat" cmpd="sng" algn="ctr">
                      <a:solidFill>
                        <a:srgbClr val="7302D0"/>
                      </a:solidFill>
                      <a:prstDash val="solid"/>
                      <a:round/>
                      <a:headEnd type="none" w="med" len="med"/>
                      <a:tailEnd type="none" w="med" len="med"/>
                    </a:lnL>
                    <a:lnR w="12700" cap="flat" cmpd="sng" algn="ctr">
                      <a:solidFill>
                        <a:srgbClr val="7302D0"/>
                      </a:solidFill>
                      <a:prstDash val="solid"/>
                      <a:round/>
                      <a:headEnd type="none" w="med" len="med"/>
                      <a:tailEnd type="none" w="med" len="med"/>
                    </a:lnR>
                    <a:lnT w="12700" cap="flat" cmpd="sng" algn="ctr">
                      <a:solidFill>
                        <a:srgbClr val="7302D0"/>
                      </a:solidFill>
                      <a:prstDash val="solid"/>
                      <a:round/>
                      <a:headEnd type="none" w="med" len="med"/>
                      <a:tailEnd type="none" w="med" len="med"/>
                    </a:lnT>
                    <a:lnB w="12700" cap="flat" cmpd="sng" algn="ctr">
                      <a:solidFill>
                        <a:srgbClr val="7302D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cs typeface="Times New Roman" pitchFamily="18" charset="0"/>
                        </a:rPr>
                        <a:t>3•10</a:t>
                      </a:r>
                      <a:r>
                        <a:rPr kumimoji="0" lang="en-US" altLang="en-US" sz="2000" b="1" i="0" u="none" strike="noStrike" cap="none" normalizeH="0" baseline="30000" dirty="0" smtClean="0">
                          <a:ln>
                            <a:noFill/>
                          </a:ln>
                          <a:solidFill>
                            <a:schemeClr val="tx1"/>
                          </a:solidFill>
                          <a:effectLst/>
                          <a:latin typeface="Sylfaen" pitchFamily="18" charset="0"/>
                          <a:ea typeface="ＭＳ Ｐゴシック" pitchFamily="34" charset="-128"/>
                          <a:cs typeface="Times New Roman" pitchFamily="18" charset="0"/>
                        </a:rPr>
                        <a:t>-3</a:t>
                      </a:r>
                      <a:endPar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endParaRPr>
                    </a:p>
                  </a:txBody>
                  <a:tcPr anchor="ctr" horzOverflow="overflow">
                    <a:lnL w="12700" cap="flat" cmpd="sng" algn="ctr">
                      <a:solidFill>
                        <a:srgbClr val="7302D0"/>
                      </a:solidFill>
                      <a:prstDash val="solid"/>
                      <a:round/>
                      <a:headEnd type="none" w="med" len="med"/>
                      <a:tailEnd type="none" w="med" len="med"/>
                    </a:lnL>
                    <a:lnR w="12700" cap="flat" cmpd="sng" algn="ctr">
                      <a:solidFill>
                        <a:srgbClr val="7302D0"/>
                      </a:solidFill>
                      <a:prstDash val="solid"/>
                      <a:round/>
                      <a:headEnd type="none" w="med" len="med"/>
                      <a:tailEnd type="none" w="med" len="med"/>
                    </a:lnR>
                    <a:lnT w="12700" cap="flat" cmpd="sng" algn="ctr">
                      <a:solidFill>
                        <a:srgbClr val="7302D0"/>
                      </a:solidFill>
                      <a:prstDash val="solid"/>
                      <a:round/>
                      <a:headEnd type="none" w="med" len="med"/>
                      <a:tailEnd type="none" w="med" len="med"/>
                    </a:lnT>
                    <a:lnB w="12700" cap="flat" cmpd="sng" algn="ctr">
                      <a:solidFill>
                        <a:srgbClr val="7302D0"/>
                      </a:solidFill>
                      <a:prstDash val="solid"/>
                      <a:round/>
                      <a:headEnd type="none" w="med" len="med"/>
                      <a:tailEnd type="none" w="med" len="med"/>
                    </a:lnB>
                    <a:lnTlToBr>
                      <a:noFill/>
                    </a:lnTlToBr>
                    <a:lnBlToTr>
                      <a:noFill/>
                    </a:lnBlToTr>
                    <a:solidFill>
                      <a:srgbClr val="FFCC99"/>
                    </a:solidFill>
                  </a:tcPr>
                </a:tc>
              </a:tr>
              <a:tr h="1113692">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cs typeface="Times New Roman" pitchFamily="18" charset="0"/>
                        </a:rPr>
                        <a:t>Precision on Q-projections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cs typeface="Times New Roman" pitchFamily="18" charset="0"/>
                        </a:rPr>
                        <a:t>(experimental measurement)</a:t>
                      </a:r>
                    </a:p>
                  </a:txBody>
                  <a:tcPr anchor="ctr" horzOverflow="overflow">
                    <a:lnL w="12700" cap="flat" cmpd="sng" algn="ctr">
                      <a:solidFill>
                        <a:srgbClr val="7302D0"/>
                      </a:solidFill>
                      <a:prstDash val="solid"/>
                      <a:round/>
                      <a:headEnd type="none" w="med" len="med"/>
                      <a:tailEnd type="none" w="med" len="med"/>
                    </a:lnL>
                    <a:lnR w="12700" cap="flat" cmpd="sng" algn="ctr">
                      <a:solidFill>
                        <a:srgbClr val="7302D0"/>
                      </a:solidFill>
                      <a:prstDash val="solid"/>
                      <a:round/>
                      <a:headEnd type="none" w="med" len="med"/>
                      <a:tailEnd type="none" w="med" len="med"/>
                    </a:lnR>
                    <a:lnT w="12700" cap="flat" cmpd="sng" algn="ctr">
                      <a:solidFill>
                        <a:srgbClr val="7302D0"/>
                      </a:solidFill>
                      <a:prstDash val="solid"/>
                      <a:round/>
                      <a:headEnd type="none" w="med" len="med"/>
                      <a:tailEnd type="none" w="med" len="med"/>
                    </a:lnT>
                    <a:lnB w="12700" cap="flat" cmpd="sng" algn="ctr">
                      <a:solidFill>
                        <a:srgbClr val="7302D0"/>
                      </a:solidFill>
                      <a:prstDash val="solid"/>
                      <a:round/>
                      <a:headEnd type="none" w="med" len="med"/>
                      <a:tailEnd type="none" w="med" len="med"/>
                    </a:lnB>
                    <a:lnTlToBr>
                      <a:noFill/>
                    </a:lnTlToBr>
                    <a:lnBlToTr>
                      <a:noFill/>
                    </a:lnBlToTr>
                    <a:solidFill>
                      <a:srgbClr val="FFCC99"/>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chemeClr val="tx1"/>
                          </a:solidFill>
                          <a:effectLst/>
                          <a:latin typeface="Symbol" pitchFamily="18" charset="2"/>
                          <a:ea typeface="ＭＳ Ｐゴシック" pitchFamily="34" charset="-128"/>
                        </a:rPr>
                        <a:t>s</a:t>
                      </a:r>
                      <a:r>
                        <a:rPr kumimoji="0" lang="en-US" altLang="en-US" sz="2000" b="1" i="0" u="none" strike="noStrike" cap="none" normalizeH="0" baseline="-25000" dirty="0" err="1" smtClean="0">
                          <a:ln>
                            <a:noFill/>
                          </a:ln>
                          <a:solidFill>
                            <a:schemeClr val="tx1"/>
                          </a:solidFill>
                          <a:effectLst/>
                          <a:latin typeface="Sylfaen" pitchFamily="18" charset="0"/>
                          <a:ea typeface="ＭＳ Ｐゴシック" pitchFamily="34" charset="-128"/>
                        </a:rPr>
                        <a:t>Q</a:t>
                      </a:r>
                      <a:r>
                        <a:rPr kumimoji="0" lang="en-US" altLang="en-US" sz="2000" b="1" i="0" u="none" strike="noStrike" cap="none" normalizeH="0" baseline="-38000" dirty="0" err="1" smtClean="0">
                          <a:ln>
                            <a:noFill/>
                          </a:ln>
                          <a:solidFill>
                            <a:schemeClr val="tx1"/>
                          </a:solidFill>
                          <a:effectLst/>
                          <a:latin typeface="Sylfaen" pitchFamily="18" charset="0"/>
                          <a:ea typeface="ＭＳ Ｐゴシック" pitchFamily="34" charset="-128"/>
                        </a:rPr>
                        <a:t>X</a:t>
                      </a: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rPr>
                        <a:t> = </a:t>
                      </a:r>
                      <a:r>
                        <a:rPr kumimoji="0" lang="en-US" altLang="en-US" sz="2000" b="1" i="0" u="none" strike="noStrike" cap="none" normalizeH="0" baseline="0" dirty="0" err="1" smtClean="0">
                          <a:ln>
                            <a:noFill/>
                          </a:ln>
                          <a:solidFill>
                            <a:schemeClr val="tx1"/>
                          </a:solidFill>
                          <a:effectLst/>
                          <a:latin typeface="Symbol" pitchFamily="18" charset="2"/>
                          <a:ea typeface="ＭＳ Ｐゴシック" pitchFamily="34" charset="-128"/>
                        </a:rPr>
                        <a:t>s</a:t>
                      </a:r>
                      <a:r>
                        <a:rPr kumimoji="0" lang="en-US" altLang="en-US" sz="2000" b="1" i="0" u="none" strike="noStrike" cap="none" normalizeH="0" baseline="-25000" dirty="0" err="1" smtClean="0">
                          <a:ln>
                            <a:noFill/>
                          </a:ln>
                          <a:solidFill>
                            <a:schemeClr val="tx1"/>
                          </a:solidFill>
                          <a:effectLst/>
                          <a:latin typeface="Sylfaen" pitchFamily="18" charset="0"/>
                          <a:ea typeface="ＭＳ Ｐゴシック" pitchFamily="34" charset="-128"/>
                        </a:rPr>
                        <a:t>Q</a:t>
                      </a:r>
                      <a:r>
                        <a:rPr kumimoji="0" lang="en-US" altLang="en-US" sz="2000" b="1" i="0" u="none" strike="noStrike" cap="none" normalizeH="0" baseline="-38000" dirty="0" err="1" smtClean="0">
                          <a:ln>
                            <a:noFill/>
                          </a:ln>
                          <a:solidFill>
                            <a:schemeClr val="tx1"/>
                          </a:solidFill>
                          <a:effectLst/>
                          <a:latin typeface="Sylfaen" pitchFamily="18" charset="0"/>
                          <a:ea typeface="ＭＳ Ｐゴシック" pitchFamily="34" charset="-128"/>
                        </a:rPr>
                        <a:t>Y</a:t>
                      </a: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rPr>
                        <a:t> = 0.5 MeV/c</a:t>
                      </a:r>
                    </a:p>
                  </a:txBody>
                  <a:tcPr anchor="ctr" horzOverflow="overflow">
                    <a:lnL w="12700" cap="flat" cmpd="sng" algn="ctr">
                      <a:solidFill>
                        <a:srgbClr val="7302D0"/>
                      </a:solidFill>
                      <a:prstDash val="solid"/>
                      <a:round/>
                      <a:headEnd type="none" w="med" len="med"/>
                      <a:tailEnd type="none" w="med" len="med"/>
                    </a:lnL>
                    <a:lnR w="12700" cap="flat" cmpd="sng" algn="ctr">
                      <a:solidFill>
                        <a:srgbClr val="7302D0"/>
                      </a:solidFill>
                      <a:prstDash val="solid"/>
                      <a:round/>
                      <a:headEnd type="none" w="med" len="med"/>
                      <a:tailEnd type="none" w="med" len="med"/>
                    </a:lnR>
                    <a:lnT w="12700" cap="flat" cmpd="sng" algn="ctr">
                      <a:solidFill>
                        <a:srgbClr val="7302D0"/>
                      </a:solidFill>
                      <a:prstDash val="solid"/>
                      <a:round/>
                      <a:headEnd type="none" w="med" len="med"/>
                      <a:tailEnd type="none" w="med" len="med"/>
                    </a:lnT>
                    <a:lnB w="12700" cap="flat" cmpd="sng" algn="ctr">
                      <a:solidFill>
                        <a:srgbClr val="7302D0"/>
                      </a:solidFill>
                      <a:prstDash val="solid"/>
                      <a:round/>
                      <a:headEnd type="none" w="med" len="med"/>
                      <a:tailEnd type="none" w="med" len="med"/>
                    </a:lnB>
                    <a:lnTlToBr>
                      <a:noFill/>
                    </a:lnTlToBr>
                    <a:lnBlToTr>
                      <a:noFill/>
                    </a:lnBlToTr>
                    <a:solidFill>
                      <a:srgbClr val="FFCC99"/>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chemeClr val="tx1"/>
                          </a:solidFill>
                          <a:effectLst/>
                          <a:latin typeface="Symbol" pitchFamily="18" charset="2"/>
                          <a:ea typeface="ＭＳ Ｐゴシック" pitchFamily="34" charset="-128"/>
                        </a:rPr>
                        <a:t>s</a:t>
                      </a:r>
                      <a:r>
                        <a:rPr kumimoji="0" lang="en-US" altLang="en-US" sz="2000" b="1" i="0" u="none" strike="noStrike" cap="none" normalizeH="0" baseline="-25000" dirty="0" err="1" smtClean="0">
                          <a:ln>
                            <a:noFill/>
                          </a:ln>
                          <a:solidFill>
                            <a:schemeClr val="tx1"/>
                          </a:solidFill>
                          <a:effectLst/>
                          <a:latin typeface="Sylfaen" pitchFamily="18" charset="0"/>
                          <a:ea typeface="ＭＳ Ｐゴシック" pitchFamily="34" charset="-128"/>
                        </a:rPr>
                        <a:t>Q</a:t>
                      </a:r>
                      <a:r>
                        <a:rPr kumimoji="0" lang="en-US" altLang="en-US" sz="2000" b="1" i="0" u="none" strike="noStrike" cap="none" normalizeH="0" baseline="-38000" dirty="0" err="1" smtClean="0">
                          <a:ln>
                            <a:noFill/>
                          </a:ln>
                          <a:solidFill>
                            <a:schemeClr val="tx1"/>
                          </a:solidFill>
                          <a:effectLst/>
                          <a:latin typeface="Sylfaen" pitchFamily="18" charset="0"/>
                          <a:ea typeface="ＭＳ Ｐゴシック" pitchFamily="34" charset="-128"/>
                        </a:rPr>
                        <a:t>L</a:t>
                      </a: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rPr>
                        <a:t> = 0.5 MeV/c (</a:t>
                      </a:r>
                      <a:r>
                        <a:rPr kumimoji="0" lang="en-US" altLang="en-US" sz="2000" b="1" i="0" u="none" strike="noStrike" cap="none" normalizeH="0" baseline="0" dirty="0" smtClean="0">
                          <a:ln>
                            <a:noFill/>
                          </a:ln>
                          <a:solidFill>
                            <a:schemeClr val="tx1"/>
                          </a:solidFill>
                          <a:effectLst/>
                          <a:latin typeface="Symbol" pitchFamily="18" charset="2"/>
                          <a:ea typeface="ＭＳ Ｐゴシック" pitchFamily="34" charset="-128"/>
                        </a:rPr>
                        <a:t>pp</a:t>
                      </a: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chemeClr val="tx1"/>
                          </a:solidFill>
                          <a:effectLst/>
                          <a:latin typeface="Symbol" pitchFamily="18" charset="2"/>
                          <a:ea typeface="ＭＳ Ｐゴシック" pitchFamily="34" charset="-128"/>
                        </a:rPr>
                        <a:t>s</a:t>
                      </a:r>
                      <a:r>
                        <a:rPr kumimoji="0" lang="en-US" altLang="en-US" sz="2000" b="1" i="0" u="none" strike="noStrike" cap="none" normalizeH="0" baseline="-25000" dirty="0" err="1" smtClean="0">
                          <a:ln>
                            <a:noFill/>
                          </a:ln>
                          <a:solidFill>
                            <a:schemeClr val="tx1"/>
                          </a:solidFill>
                          <a:effectLst/>
                          <a:latin typeface="Sylfaen" pitchFamily="18" charset="0"/>
                          <a:ea typeface="ＭＳ Ｐゴシック" pitchFamily="34" charset="-128"/>
                        </a:rPr>
                        <a:t>Q</a:t>
                      </a:r>
                      <a:r>
                        <a:rPr kumimoji="0" lang="en-US" altLang="en-US" sz="2000" b="1" i="0" u="none" strike="noStrike" cap="none" normalizeH="0" baseline="-38000" dirty="0" err="1" smtClean="0">
                          <a:ln>
                            <a:noFill/>
                          </a:ln>
                          <a:solidFill>
                            <a:schemeClr val="tx1"/>
                          </a:solidFill>
                          <a:effectLst/>
                          <a:latin typeface="Sylfaen" pitchFamily="18" charset="0"/>
                          <a:ea typeface="ＭＳ Ｐゴシック" pitchFamily="34" charset="-128"/>
                        </a:rPr>
                        <a:t>L</a:t>
                      </a: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rPr>
                        <a:t> = 0.9 MeV/c (</a:t>
                      </a:r>
                      <a:r>
                        <a:rPr kumimoji="0" lang="en-US" altLang="en-US" sz="2000" b="1" i="0" u="none" strike="noStrike" cap="none" normalizeH="0" baseline="0" dirty="0" err="1" smtClean="0">
                          <a:ln>
                            <a:noFill/>
                          </a:ln>
                          <a:solidFill>
                            <a:schemeClr val="tx1"/>
                          </a:solidFill>
                          <a:effectLst/>
                          <a:latin typeface="Symbol" pitchFamily="18" charset="2"/>
                          <a:ea typeface="ＭＳ Ｐゴシック" pitchFamily="34" charset="-128"/>
                        </a:rPr>
                        <a:t>pK</a:t>
                      </a: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rPr>
                        <a:t>)</a:t>
                      </a:r>
                      <a:endPar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cs typeface="Times New Roman" pitchFamily="18" charset="0"/>
                      </a:endParaRPr>
                    </a:p>
                  </a:txBody>
                  <a:tcPr anchor="ctr" horzOverflow="overflow">
                    <a:lnL w="12700" cap="flat" cmpd="sng" algn="ctr">
                      <a:solidFill>
                        <a:srgbClr val="7302D0"/>
                      </a:solidFill>
                      <a:prstDash val="solid"/>
                      <a:round/>
                      <a:headEnd type="none" w="med" len="med"/>
                      <a:tailEnd type="none" w="med" len="med"/>
                    </a:lnL>
                    <a:lnR w="12700" cap="flat" cmpd="sng" algn="ctr">
                      <a:solidFill>
                        <a:srgbClr val="7302D0"/>
                      </a:solidFill>
                      <a:prstDash val="solid"/>
                      <a:round/>
                      <a:headEnd type="none" w="med" len="med"/>
                      <a:tailEnd type="none" w="med" len="med"/>
                    </a:lnR>
                    <a:lnT w="12700" cap="flat" cmpd="sng" algn="ctr">
                      <a:solidFill>
                        <a:srgbClr val="7302D0"/>
                      </a:solidFill>
                      <a:prstDash val="solid"/>
                      <a:round/>
                      <a:headEnd type="none" w="med" len="med"/>
                      <a:tailEnd type="none" w="med" len="med"/>
                    </a:lnT>
                    <a:lnB w="12700" cap="flat" cmpd="sng" algn="ctr">
                      <a:solidFill>
                        <a:srgbClr val="7302D0"/>
                      </a:solidFill>
                      <a:prstDash val="solid"/>
                      <a:round/>
                      <a:headEnd type="none" w="med" len="med"/>
                      <a:tailEnd type="none" w="med" len="med"/>
                    </a:lnB>
                    <a:lnTlToBr>
                      <a:noFill/>
                    </a:lnTlToBr>
                    <a:lnBlToTr>
                      <a:noFill/>
                    </a:lnBlToTr>
                    <a:solidFill>
                      <a:srgbClr val="FFCC99"/>
                    </a:solidFill>
                  </a:tcPr>
                </a:tc>
              </a:tr>
            </a:tbl>
          </a:graphicData>
        </a:graphic>
      </p:graphicFrame>
      <p:sp>
        <p:nvSpPr>
          <p:cNvPr id="3" name="Rectangle 13"/>
          <p:cNvSpPr>
            <a:spLocks noChangeArrowheads="1"/>
          </p:cNvSpPr>
          <p:nvPr/>
        </p:nvSpPr>
        <p:spPr bwMode="auto">
          <a:xfrm>
            <a:off x="-9525" y="0"/>
            <a:ext cx="91535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223837" y="81756"/>
            <a:ext cx="8686800"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DIRAC setup characteristics and experimental conditions</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graphicFrame>
        <p:nvGraphicFramePr>
          <p:cNvPr id="5" name="Group 313"/>
          <p:cNvGraphicFramePr>
            <a:graphicFrameLocks noGrp="1"/>
          </p:cNvGraphicFramePr>
          <p:nvPr>
            <p:extLst>
              <p:ext uri="{D42A27DB-BD31-4B8C-83A1-F6EECF244321}">
                <p14:modId xmlns:p14="http://schemas.microsoft.com/office/powerpoint/2010/main" val="2561224777"/>
              </p:ext>
            </p:extLst>
          </p:nvPr>
        </p:nvGraphicFramePr>
        <p:xfrm>
          <a:off x="304800" y="685800"/>
          <a:ext cx="8605837" cy="2743200"/>
        </p:xfrm>
        <a:graphic>
          <a:graphicData uri="http://schemas.openxmlformats.org/drawingml/2006/table">
            <a:tbl>
              <a:tblPr/>
              <a:tblGrid>
                <a:gridCol w="4016057"/>
                <a:gridCol w="4589780"/>
              </a:tblGrid>
              <a:tr h="1034322">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rPr>
                        <a:t>The angle of the secondary channel relative to proton beam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E8AB"/>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ＭＳ Ｐゴシック" pitchFamily="34" charset="-128"/>
                          <a:cs typeface="Times New Roman" panose="02020603050405020304" pitchFamily="18" charset="0"/>
                        </a:rPr>
                        <a:t>5.7±1°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FE95"/>
                    </a:solidFill>
                  </a:tcPr>
                </a:tc>
              </a:tr>
              <a:tr h="584616">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rPr>
                        <a:t>Solid angle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E8AB"/>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cs typeface="Times New Roman" pitchFamily="18" charset="0"/>
                        </a:rPr>
                        <a:t>1.2•10</a:t>
                      </a:r>
                      <a:r>
                        <a:rPr kumimoji="0" lang="en-US" altLang="en-US" sz="2000" b="1" i="0" u="none" strike="noStrike" cap="none" normalizeH="0" baseline="30000" dirty="0" smtClean="0">
                          <a:ln>
                            <a:noFill/>
                          </a:ln>
                          <a:solidFill>
                            <a:schemeClr val="tx1"/>
                          </a:solidFill>
                          <a:effectLst/>
                          <a:latin typeface="Sylfaen" pitchFamily="18" charset="0"/>
                          <a:ea typeface="ＭＳ Ｐゴシック" pitchFamily="34" charset="-128"/>
                          <a:cs typeface="Times New Roman" pitchFamily="18" charset="0"/>
                        </a:rPr>
                        <a:t>-3</a:t>
                      </a: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cs typeface="Times New Roman" pitchFamily="18" charset="0"/>
                        </a:rPr>
                        <a:t> </a:t>
                      </a:r>
                      <a:r>
                        <a:rPr kumimoji="0" lang="en-US" altLang="en-US" sz="2000" b="1" i="0" u="none" strike="noStrike" cap="none" normalizeH="0" baseline="0" dirty="0" err="1" smtClean="0">
                          <a:ln>
                            <a:noFill/>
                          </a:ln>
                          <a:solidFill>
                            <a:schemeClr val="tx1"/>
                          </a:solidFill>
                          <a:effectLst/>
                          <a:latin typeface="Sylfaen" pitchFamily="18" charset="0"/>
                          <a:ea typeface="ＭＳ Ｐゴシック" pitchFamily="34" charset="-128"/>
                          <a:cs typeface="Times New Roman" pitchFamily="18" charset="0"/>
                        </a:rPr>
                        <a:t>sr</a:t>
                      </a:r>
                      <a:endPar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FE95"/>
                    </a:solidFill>
                  </a:tcPr>
                </a:tc>
              </a:tr>
              <a:tr h="1124262">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rPr>
                        <a:t>Dipole magnet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E8AB"/>
                    </a:solidFill>
                  </a:tcPr>
                </a:tc>
                <a:tc>
                  <a:txBody>
                    <a:bodyPr/>
                    <a:lstStyle>
                      <a:lvl1pPr eaLnBrk="0" hangingPunct="0">
                        <a:spcBef>
                          <a:spcPct val="20000"/>
                        </a:spcBef>
                        <a:defRPr sz="2800">
                          <a:solidFill>
                            <a:schemeClr val="tx1"/>
                          </a:solidFill>
                          <a:latin typeface="Times New Roman" pitchFamily="18" charset="0"/>
                          <a:ea typeface="ＭＳ Ｐゴシック" pitchFamily="34" charset="-128"/>
                        </a:defRPr>
                      </a:lvl1pPr>
                      <a:lvl2pPr marL="742950" indent="-285750" eaLnBrk="0" hangingPunct="0">
                        <a:spcBef>
                          <a:spcPct val="20000"/>
                        </a:spcBef>
                        <a:defRPr sz="2400">
                          <a:solidFill>
                            <a:schemeClr val="tx1"/>
                          </a:solidFill>
                          <a:latin typeface="Times New Roman" pitchFamily="18" charset="0"/>
                          <a:ea typeface="ＭＳ Ｐゴシック" pitchFamily="34" charset="-128"/>
                        </a:defRPr>
                      </a:lvl2pPr>
                      <a:lvl3pPr marL="1143000" indent="-228600" eaLnBrk="0" hangingPunct="0">
                        <a:spcBef>
                          <a:spcPct val="20000"/>
                        </a:spcBef>
                        <a:defRPr sz="2000">
                          <a:solidFill>
                            <a:schemeClr val="tx1"/>
                          </a:solidFill>
                          <a:latin typeface="Times New Roman" pitchFamily="18" charset="0"/>
                          <a:ea typeface="ＭＳ Ｐゴシック" pitchFamily="34" charset="-128"/>
                        </a:defRPr>
                      </a:lvl3pPr>
                      <a:lvl4pPr marL="1600200" indent="-228600" eaLnBrk="0" hangingPunct="0">
                        <a:spcBef>
                          <a:spcPct val="20000"/>
                        </a:spcBef>
                        <a:defRPr>
                          <a:solidFill>
                            <a:schemeClr val="tx1"/>
                          </a:solidFill>
                          <a:latin typeface="Times New Roman" pitchFamily="18" charset="0"/>
                          <a:ea typeface="ＭＳ Ｐゴシック" pitchFamily="34" charset="-128"/>
                        </a:defRPr>
                      </a:lvl4pPr>
                      <a:lvl5pPr marL="2057400" indent="-228600" eaLnBrk="0" hangingPunct="0">
                        <a:spcBef>
                          <a:spcPct val="20000"/>
                        </a:spcBef>
                        <a:defRPr>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chemeClr val="tx1"/>
                          </a:solidFill>
                          <a:effectLst/>
                          <a:latin typeface="Sylfaen" pitchFamily="18" charset="0"/>
                          <a:ea typeface="ＭＳ Ｐゴシック" pitchFamily="34" charset="-128"/>
                          <a:cs typeface="Times New Roman" pitchFamily="18" charset="0"/>
                        </a:rPr>
                        <a:t>B</a:t>
                      </a:r>
                      <a:r>
                        <a:rPr kumimoji="0" lang="en-US" altLang="en-US" sz="2000" b="1" i="1" u="none" strike="noStrike" cap="none" normalizeH="0" baseline="-25000" dirty="0" err="1" smtClean="0">
                          <a:ln>
                            <a:noFill/>
                          </a:ln>
                          <a:solidFill>
                            <a:schemeClr val="tx1"/>
                          </a:solidFill>
                          <a:effectLst/>
                          <a:latin typeface="Sylfaen" pitchFamily="18" charset="0"/>
                          <a:ea typeface="ＭＳ Ｐゴシック" pitchFamily="34" charset="-128"/>
                          <a:cs typeface="Times New Roman" pitchFamily="18" charset="0"/>
                        </a:rPr>
                        <a:t>max</a:t>
                      </a: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cs typeface="Times New Roman" pitchFamily="18" charset="0"/>
                        </a:rPr>
                        <a:t> = 1.65 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Sylfaen" pitchFamily="18" charset="0"/>
                          <a:ea typeface="ＭＳ Ｐゴシック" pitchFamily="34" charset="-128"/>
                          <a:cs typeface="Times New Roman" pitchFamily="18" charset="0"/>
                        </a:rPr>
                        <a:t>BL = 2.2 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0FE95"/>
                    </a:solidFill>
                  </a:tcPr>
                </a:tc>
              </a:tr>
            </a:tbl>
          </a:graphicData>
        </a:graphic>
      </p:graphicFrame>
      <p:sp>
        <p:nvSpPr>
          <p:cNvPr id="6"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7"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69</a:t>
            </a:fld>
            <a:endParaRPr lang="ru-RU" dirty="0"/>
          </a:p>
        </p:txBody>
      </p:sp>
    </p:spTree>
    <p:extLst>
      <p:ext uri="{BB962C8B-B14F-4D97-AF65-F5344CB8AC3E}">
        <p14:creationId xmlns:p14="http://schemas.microsoft.com/office/powerpoint/2010/main" val="37623864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52400" y="838200"/>
            <a:ext cx="8458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dirty="0" smtClean="0">
                <a:solidFill>
                  <a:srgbClr val="752FB5"/>
                </a:solidFill>
                <a:latin typeface="Times New Roman" pitchFamily="18" charset="0"/>
                <a:ea typeface="ＭＳ Ｐゴシック" charset="0"/>
                <a:cs typeface="Times New Roman" pitchFamily="18" charset="0"/>
              </a:rPr>
              <a:t>For </a:t>
            </a:r>
            <a:r>
              <a:rPr lang="en-US" sz="2000" dirty="0">
                <a:solidFill>
                  <a:srgbClr val="752FB5"/>
                </a:solidFill>
                <a:latin typeface="Times New Roman" pitchFamily="18" charset="0"/>
                <a:ea typeface="ＭＳ Ｐゴシック" charset="0"/>
                <a:cs typeface="Times New Roman" pitchFamily="18" charset="0"/>
              </a:rPr>
              <a:t>charged pairs from short-lived sources and with small relative momenta Q , Coulomb final state interaction has to be taken into account</a:t>
            </a:r>
            <a:r>
              <a:rPr lang="en-US" sz="2000" dirty="0" smtClean="0">
                <a:solidFill>
                  <a:srgbClr val="752FB5"/>
                </a:solidFill>
                <a:latin typeface="Times New Roman" pitchFamily="18" charset="0"/>
                <a:ea typeface="ＭＳ Ｐゴシック" charset="0"/>
                <a:cs typeface="Times New Roman" pitchFamily="18" charset="0"/>
              </a:rPr>
              <a:t>.</a:t>
            </a:r>
            <a:endParaRPr lang="en-US" sz="2000" dirty="0">
              <a:solidFill>
                <a:srgbClr val="752FB5"/>
              </a:solidFill>
              <a:latin typeface="Times New Roman" pitchFamily="18" charset="0"/>
              <a:ea typeface="ＭＳ Ｐゴシック" charset="0"/>
              <a:cs typeface="Times New Roman" pitchFamily="18" charset="0"/>
            </a:endParaRPr>
          </a:p>
          <a:p>
            <a:pPr>
              <a:defRPr/>
            </a:pPr>
            <a:r>
              <a:rPr lang="en-US" sz="2000" dirty="0">
                <a:solidFill>
                  <a:srgbClr val="752FB5"/>
                </a:solidFill>
                <a:latin typeface="Times New Roman" pitchFamily="18" charset="0"/>
                <a:ea typeface="ＭＳ Ｐゴシック" charset="0"/>
                <a:cs typeface="Times New Roman" pitchFamily="18" charset="0"/>
              </a:rPr>
              <a:t>This interaction increases the production yield of the free pairs with Q decreasing and creates atoms.</a:t>
            </a:r>
          </a:p>
        </p:txBody>
      </p:sp>
      <p:sp>
        <p:nvSpPr>
          <p:cNvPr id="18437" name="Text Box 5"/>
          <p:cNvSpPr txBox="1">
            <a:spLocks noChangeArrowheads="1"/>
          </p:cNvSpPr>
          <p:nvPr/>
        </p:nvSpPr>
        <p:spPr bwMode="auto">
          <a:xfrm>
            <a:off x="228600" y="3732487"/>
            <a:ext cx="8305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000" dirty="0" smtClean="0">
                <a:solidFill>
                  <a:srgbClr val="752FB5"/>
                </a:solidFill>
                <a:latin typeface="Times New Roman" pitchFamily="18" charset="0"/>
                <a:ea typeface="ＭＳ Ｐゴシック" charset="0"/>
                <a:cs typeface="Times New Roman" pitchFamily="18" charset="0"/>
              </a:rPr>
              <a:t>There </a:t>
            </a:r>
            <a:r>
              <a:rPr lang="en-US" sz="2000" dirty="0">
                <a:solidFill>
                  <a:srgbClr val="752FB5"/>
                </a:solidFill>
                <a:latin typeface="Times New Roman" pitchFamily="18" charset="0"/>
                <a:ea typeface="ＭＳ Ｐゴシック" charset="0"/>
                <a:cs typeface="Times New Roman" pitchFamily="18" charset="0"/>
              </a:rPr>
              <a:t>is a precise ratio between the number of produced Coulomb pairs (N</a:t>
            </a:r>
            <a:r>
              <a:rPr lang="en-US" sz="2000" baseline="-25000" dirty="0">
                <a:solidFill>
                  <a:srgbClr val="752FB5"/>
                </a:solidFill>
                <a:latin typeface="Times New Roman" pitchFamily="18" charset="0"/>
                <a:ea typeface="ＭＳ Ｐゴシック" charset="0"/>
                <a:cs typeface="Times New Roman" pitchFamily="18" charset="0"/>
              </a:rPr>
              <a:t>C</a:t>
            </a:r>
            <a:r>
              <a:rPr lang="en-US" sz="2000" dirty="0">
                <a:solidFill>
                  <a:srgbClr val="752FB5"/>
                </a:solidFill>
                <a:latin typeface="Times New Roman" pitchFamily="18" charset="0"/>
                <a:ea typeface="ＭＳ Ｐゴシック" charset="0"/>
                <a:cs typeface="Times New Roman" pitchFamily="18" charset="0"/>
              </a:rPr>
              <a:t>) with small Q and the number of atoms (N</a:t>
            </a:r>
            <a:r>
              <a:rPr lang="en-US" sz="2000" baseline="-25000" dirty="0">
                <a:solidFill>
                  <a:srgbClr val="752FB5"/>
                </a:solidFill>
                <a:latin typeface="Times New Roman" pitchFamily="18" charset="0"/>
                <a:ea typeface="ＭＳ Ｐゴシック" charset="0"/>
                <a:cs typeface="Times New Roman" pitchFamily="18" charset="0"/>
              </a:rPr>
              <a:t>A</a:t>
            </a:r>
            <a:r>
              <a:rPr lang="en-US" sz="2000" dirty="0">
                <a:solidFill>
                  <a:srgbClr val="752FB5"/>
                </a:solidFill>
                <a:latin typeface="Times New Roman" pitchFamily="18" charset="0"/>
                <a:ea typeface="ＭＳ Ｐゴシック" charset="0"/>
                <a:cs typeface="Times New Roman" pitchFamily="18" charset="0"/>
              </a:rPr>
              <a:t>) produced </a:t>
            </a:r>
            <a:r>
              <a:rPr lang="en-US" sz="2000" dirty="0" smtClean="0">
                <a:solidFill>
                  <a:srgbClr val="752FB5"/>
                </a:solidFill>
                <a:latin typeface="Times New Roman" pitchFamily="18" charset="0"/>
                <a:ea typeface="ＭＳ Ｐゴシック" charset="0"/>
                <a:cs typeface="Times New Roman" pitchFamily="18" charset="0"/>
              </a:rPr>
              <a:t>simultaneously with Coulomb pairs:</a:t>
            </a:r>
            <a:endParaRPr lang="en-US" sz="2000" dirty="0">
              <a:solidFill>
                <a:srgbClr val="752FB5"/>
              </a:solidFill>
              <a:latin typeface="Times New Roman" pitchFamily="18" charset="0"/>
              <a:ea typeface="ＭＳ Ｐゴシック" charset="0"/>
              <a:cs typeface="Times New Roman" pitchFamily="18" charset="0"/>
            </a:endParaRPr>
          </a:p>
        </p:txBody>
      </p:sp>
      <p:graphicFrame>
        <p:nvGraphicFramePr>
          <p:cNvPr id="19460" name="Object 10"/>
          <p:cNvGraphicFramePr>
            <a:graphicFrameLocks noChangeAspect="1"/>
          </p:cNvGraphicFramePr>
          <p:nvPr>
            <p:extLst>
              <p:ext uri="{D42A27DB-BD31-4B8C-83A1-F6EECF244321}">
                <p14:modId xmlns:p14="http://schemas.microsoft.com/office/powerpoint/2010/main" val="2660235839"/>
              </p:ext>
            </p:extLst>
          </p:nvPr>
        </p:nvGraphicFramePr>
        <p:xfrm>
          <a:off x="2236788" y="4724400"/>
          <a:ext cx="4719638" cy="762000"/>
        </p:xfrm>
        <a:graphic>
          <a:graphicData uri="http://schemas.openxmlformats.org/presentationml/2006/ole">
            <mc:AlternateContent xmlns:mc="http://schemas.openxmlformats.org/markup-compatibility/2006">
              <mc:Choice xmlns:v="urn:schemas-microsoft-com:vml" Requires="v">
                <p:oleObj spid="_x0000_s162363" name="Equation" r:id="rId3" imgW="2679700" imgH="431800" progId="Equation.3">
                  <p:embed/>
                </p:oleObj>
              </mc:Choice>
              <mc:Fallback>
                <p:oleObj name="Equation" r:id="rId3" imgW="26797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788" y="4724400"/>
                        <a:ext cx="4719638" cy="762000"/>
                      </a:xfrm>
                      <a:prstGeom prst="rect">
                        <a:avLst/>
                      </a:prstGeom>
                      <a:solidFill>
                        <a:srgbClr val="B5F165"/>
                      </a:solidFill>
                      <a:ln w="9525">
                        <a:solidFill>
                          <a:srgbClr val="06642A"/>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8443" name="Line 11"/>
          <p:cNvSpPr>
            <a:spLocks noChangeShapeType="1"/>
          </p:cNvSpPr>
          <p:nvPr/>
        </p:nvSpPr>
        <p:spPr bwMode="auto">
          <a:xfrm>
            <a:off x="331788" y="2871788"/>
            <a:ext cx="990600" cy="0"/>
          </a:xfrm>
          <a:prstGeom prst="line">
            <a:avLst/>
          </a:prstGeom>
          <a:noFill/>
          <a:ln w="28575">
            <a:solidFill>
              <a:srgbClr val="066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44" name="Line 12"/>
          <p:cNvSpPr>
            <a:spLocks noChangeShapeType="1"/>
          </p:cNvSpPr>
          <p:nvPr/>
        </p:nvSpPr>
        <p:spPr bwMode="auto">
          <a:xfrm flipV="1">
            <a:off x="1322388" y="2566988"/>
            <a:ext cx="914400" cy="3048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48" name="Line 16"/>
          <p:cNvSpPr>
            <a:spLocks noChangeShapeType="1"/>
          </p:cNvSpPr>
          <p:nvPr/>
        </p:nvSpPr>
        <p:spPr bwMode="auto">
          <a:xfrm>
            <a:off x="1322388" y="2871788"/>
            <a:ext cx="914400" cy="3048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51" name="Oval 19"/>
          <p:cNvSpPr>
            <a:spLocks noChangeArrowheads="1"/>
          </p:cNvSpPr>
          <p:nvPr/>
        </p:nvSpPr>
        <p:spPr bwMode="auto">
          <a:xfrm>
            <a:off x="1246188" y="2759075"/>
            <a:ext cx="228600" cy="228600"/>
          </a:xfrm>
          <a:prstGeom prst="ellipse">
            <a:avLst/>
          </a:prstGeom>
          <a:solidFill>
            <a:srgbClr val="B5F165"/>
          </a:solidFill>
          <a:ln w="9525">
            <a:solidFill>
              <a:srgbClr val="107E0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8456" name="Freeform 24"/>
          <p:cNvSpPr>
            <a:spLocks/>
          </p:cNvSpPr>
          <p:nvPr/>
        </p:nvSpPr>
        <p:spPr bwMode="auto">
          <a:xfrm>
            <a:off x="1703388" y="2719388"/>
            <a:ext cx="76200" cy="304800"/>
          </a:xfrm>
          <a:custGeom>
            <a:avLst/>
            <a:gdLst>
              <a:gd name="T0" fmla="*/ 76200 w 48"/>
              <a:gd name="T1" fmla="*/ 0 h 192"/>
              <a:gd name="T2" fmla="*/ 0 w 48"/>
              <a:gd name="T3" fmla="*/ 76200 h 192"/>
              <a:gd name="T4" fmla="*/ 76200 w 48"/>
              <a:gd name="T5" fmla="*/ 152400 h 192"/>
              <a:gd name="T6" fmla="*/ 0 w 48"/>
              <a:gd name="T7" fmla="*/ 228600 h 192"/>
              <a:gd name="T8" fmla="*/ 76200 w 48"/>
              <a:gd name="T9" fmla="*/ 30480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48" y="0"/>
                </a:moveTo>
                <a:cubicBezTo>
                  <a:pt x="24" y="16"/>
                  <a:pt x="0" y="32"/>
                  <a:pt x="0" y="48"/>
                </a:cubicBezTo>
                <a:cubicBezTo>
                  <a:pt x="0" y="64"/>
                  <a:pt x="48" y="80"/>
                  <a:pt x="48" y="96"/>
                </a:cubicBezTo>
                <a:cubicBezTo>
                  <a:pt x="48" y="112"/>
                  <a:pt x="0" y="128"/>
                  <a:pt x="0" y="144"/>
                </a:cubicBezTo>
                <a:cubicBezTo>
                  <a:pt x="0" y="160"/>
                  <a:pt x="40" y="184"/>
                  <a:pt x="48" y="192"/>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8457" name="Freeform 25"/>
          <p:cNvSpPr>
            <a:spLocks/>
          </p:cNvSpPr>
          <p:nvPr/>
        </p:nvSpPr>
        <p:spPr bwMode="auto">
          <a:xfrm>
            <a:off x="1931988" y="2643188"/>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2" name="Group 1"/>
          <p:cNvGrpSpPr/>
          <p:nvPr/>
        </p:nvGrpSpPr>
        <p:grpSpPr>
          <a:xfrm>
            <a:off x="4179888" y="2632871"/>
            <a:ext cx="2590800" cy="457200"/>
            <a:chOff x="4179888" y="2632871"/>
            <a:chExt cx="2590800" cy="457200"/>
          </a:xfrm>
        </p:grpSpPr>
        <p:sp>
          <p:nvSpPr>
            <p:cNvPr id="18446" name="Line 14"/>
            <p:cNvSpPr>
              <a:spLocks noChangeShapeType="1"/>
            </p:cNvSpPr>
            <p:nvPr/>
          </p:nvSpPr>
          <p:spPr bwMode="auto">
            <a:xfrm>
              <a:off x="4179888" y="2861471"/>
              <a:ext cx="990600" cy="0"/>
            </a:xfrm>
            <a:prstGeom prst="line">
              <a:avLst/>
            </a:prstGeom>
            <a:noFill/>
            <a:ln w="28575">
              <a:solidFill>
                <a:srgbClr val="066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47" name="Line 15"/>
            <p:cNvSpPr>
              <a:spLocks noChangeShapeType="1"/>
            </p:cNvSpPr>
            <p:nvPr/>
          </p:nvSpPr>
          <p:spPr bwMode="auto">
            <a:xfrm flipV="1">
              <a:off x="5170488" y="2632871"/>
              <a:ext cx="685800" cy="2286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49" name="Line 17"/>
            <p:cNvSpPr>
              <a:spLocks noChangeShapeType="1"/>
            </p:cNvSpPr>
            <p:nvPr/>
          </p:nvSpPr>
          <p:spPr bwMode="auto">
            <a:xfrm>
              <a:off x="5170488" y="2861471"/>
              <a:ext cx="685800" cy="22860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52" name="Oval 20"/>
            <p:cNvSpPr>
              <a:spLocks noChangeArrowheads="1"/>
            </p:cNvSpPr>
            <p:nvPr/>
          </p:nvSpPr>
          <p:spPr bwMode="auto">
            <a:xfrm>
              <a:off x="5094288" y="2745583"/>
              <a:ext cx="228600" cy="228600"/>
            </a:xfrm>
            <a:prstGeom prst="ellipse">
              <a:avLst/>
            </a:prstGeom>
            <a:solidFill>
              <a:srgbClr val="B5F165"/>
            </a:solidFill>
            <a:ln w="9525">
              <a:solidFill>
                <a:srgbClr val="107E0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8453" name="Line 21"/>
            <p:cNvSpPr>
              <a:spLocks noChangeShapeType="1"/>
            </p:cNvSpPr>
            <p:nvPr/>
          </p:nvSpPr>
          <p:spPr bwMode="auto">
            <a:xfrm flipV="1">
              <a:off x="5856288" y="2632871"/>
              <a:ext cx="914400" cy="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54" name="Line 22"/>
            <p:cNvSpPr>
              <a:spLocks noChangeShapeType="1"/>
            </p:cNvSpPr>
            <p:nvPr/>
          </p:nvSpPr>
          <p:spPr bwMode="auto">
            <a:xfrm flipV="1">
              <a:off x="5856288" y="3090071"/>
              <a:ext cx="914400" cy="0"/>
            </a:xfrm>
            <a:prstGeom prst="line">
              <a:avLst/>
            </a:prstGeom>
            <a:noFill/>
            <a:ln w="28575">
              <a:solidFill>
                <a:srgbClr val="107E0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sp>
          <p:nvSpPr>
            <p:cNvPr id="18459" name="Freeform 27"/>
            <p:cNvSpPr>
              <a:spLocks/>
            </p:cNvSpPr>
            <p:nvPr/>
          </p:nvSpPr>
          <p:spPr bwMode="auto">
            <a:xfrm>
              <a:off x="5399088" y="2785271"/>
              <a:ext cx="76200" cy="152400"/>
            </a:xfrm>
            <a:custGeom>
              <a:avLst/>
              <a:gdLst>
                <a:gd name="T0" fmla="*/ 0 w 48"/>
                <a:gd name="T1" fmla="*/ 0 h 96"/>
                <a:gd name="T2" fmla="*/ 76200 w 48"/>
                <a:gd name="T3" fmla="*/ 76200 h 96"/>
                <a:gd name="T4" fmla="*/ 0 w 48"/>
                <a:gd name="T5" fmla="*/ 76200 h 96"/>
                <a:gd name="T6" fmla="*/ 76200 w 48"/>
                <a:gd name="T7" fmla="*/ 15240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96">
                  <a:moveTo>
                    <a:pt x="0" y="0"/>
                  </a:moveTo>
                  <a:cubicBezTo>
                    <a:pt x="24" y="20"/>
                    <a:pt x="48" y="40"/>
                    <a:pt x="48" y="48"/>
                  </a:cubicBezTo>
                  <a:cubicBezTo>
                    <a:pt x="48" y="56"/>
                    <a:pt x="0" y="40"/>
                    <a:pt x="0" y="48"/>
                  </a:cubicBezTo>
                  <a:cubicBezTo>
                    <a:pt x="0" y="56"/>
                    <a:pt x="40" y="88"/>
                    <a:pt x="48" y="96"/>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8461" name="Freeform 29"/>
            <p:cNvSpPr>
              <a:spLocks/>
            </p:cNvSpPr>
            <p:nvPr/>
          </p:nvSpPr>
          <p:spPr bwMode="auto">
            <a:xfrm>
              <a:off x="5551488" y="2709071"/>
              <a:ext cx="76200" cy="304800"/>
            </a:xfrm>
            <a:custGeom>
              <a:avLst/>
              <a:gdLst>
                <a:gd name="T0" fmla="*/ 76200 w 48"/>
                <a:gd name="T1" fmla="*/ 0 h 192"/>
                <a:gd name="T2" fmla="*/ 0 w 48"/>
                <a:gd name="T3" fmla="*/ 76200 h 192"/>
                <a:gd name="T4" fmla="*/ 76200 w 48"/>
                <a:gd name="T5" fmla="*/ 152400 h 192"/>
                <a:gd name="T6" fmla="*/ 0 w 48"/>
                <a:gd name="T7" fmla="*/ 228600 h 192"/>
                <a:gd name="T8" fmla="*/ 76200 w 48"/>
                <a:gd name="T9" fmla="*/ 30480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48" y="0"/>
                  </a:moveTo>
                  <a:cubicBezTo>
                    <a:pt x="24" y="16"/>
                    <a:pt x="0" y="32"/>
                    <a:pt x="0" y="48"/>
                  </a:cubicBezTo>
                  <a:cubicBezTo>
                    <a:pt x="0" y="64"/>
                    <a:pt x="48" y="80"/>
                    <a:pt x="48" y="96"/>
                  </a:cubicBezTo>
                  <a:cubicBezTo>
                    <a:pt x="48" y="112"/>
                    <a:pt x="0" y="128"/>
                    <a:pt x="0" y="144"/>
                  </a:cubicBezTo>
                  <a:cubicBezTo>
                    <a:pt x="0" y="160"/>
                    <a:pt x="40" y="184"/>
                    <a:pt x="48" y="192"/>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8462" name="Freeform 30"/>
            <p:cNvSpPr>
              <a:spLocks/>
            </p:cNvSpPr>
            <p:nvPr/>
          </p:nvSpPr>
          <p:spPr bwMode="auto">
            <a:xfrm>
              <a:off x="6084888" y="2632871"/>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8463" name="Freeform 31"/>
            <p:cNvSpPr>
              <a:spLocks/>
            </p:cNvSpPr>
            <p:nvPr/>
          </p:nvSpPr>
          <p:spPr bwMode="auto">
            <a:xfrm>
              <a:off x="6313488" y="2632871"/>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8464" name="Freeform 32"/>
            <p:cNvSpPr>
              <a:spLocks/>
            </p:cNvSpPr>
            <p:nvPr/>
          </p:nvSpPr>
          <p:spPr bwMode="auto">
            <a:xfrm>
              <a:off x="6542088" y="2632871"/>
              <a:ext cx="76200" cy="457200"/>
            </a:xfrm>
            <a:custGeom>
              <a:avLst/>
              <a:gdLst>
                <a:gd name="T0" fmla="*/ 76200 w 48"/>
                <a:gd name="T1" fmla="*/ 0 h 288"/>
                <a:gd name="T2" fmla="*/ 0 w 48"/>
                <a:gd name="T3" fmla="*/ 76200 h 288"/>
                <a:gd name="T4" fmla="*/ 76200 w 48"/>
                <a:gd name="T5" fmla="*/ 152400 h 288"/>
                <a:gd name="T6" fmla="*/ 0 w 48"/>
                <a:gd name="T7" fmla="*/ 228600 h 288"/>
                <a:gd name="T8" fmla="*/ 76200 w 48"/>
                <a:gd name="T9" fmla="*/ 304800 h 288"/>
                <a:gd name="T10" fmla="*/ 0 w 48"/>
                <a:gd name="T11" fmla="*/ 381000 h 288"/>
                <a:gd name="T12" fmla="*/ 76200 w 48"/>
                <a:gd name="T13" fmla="*/ 45720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cmpd="sng">
              <a:solidFill>
                <a:srgbClr val="E68E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sp>
        <p:nvSpPr>
          <p:cNvPr id="18465" name="Rectangle 33"/>
          <p:cNvSpPr>
            <a:spLocks noChangeArrowheads="1"/>
          </p:cNvSpPr>
          <p:nvPr/>
        </p:nvSpPr>
        <p:spPr bwMode="auto">
          <a:xfrm>
            <a:off x="1246188" y="3328988"/>
            <a:ext cx="15039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solidFill>
                  <a:srgbClr val="4A1E72"/>
                </a:solidFill>
                <a:latin typeface="Times New Roman" pitchFamily="18" charset="0"/>
                <a:ea typeface="ＭＳ Ｐゴシック" charset="0"/>
                <a:cs typeface="Times New Roman" pitchFamily="18" charset="0"/>
              </a:rPr>
              <a:t>Coulomb </a:t>
            </a:r>
            <a:r>
              <a:rPr lang="en-US" sz="1800" dirty="0" smtClean="0">
                <a:solidFill>
                  <a:srgbClr val="4A1E72"/>
                </a:solidFill>
                <a:latin typeface="Times New Roman" pitchFamily="18" charset="0"/>
                <a:ea typeface="ＭＳ Ｐゴシック" charset="0"/>
                <a:cs typeface="Times New Roman" pitchFamily="18" charset="0"/>
              </a:rPr>
              <a:t>pair</a:t>
            </a:r>
            <a:endParaRPr lang="en-US" sz="1800" dirty="0">
              <a:solidFill>
                <a:srgbClr val="4A1E72"/>
              </a:solidFill>
              <a:latin typeface="Times New Roman" pitchFamily="18" charset="0"/>
              <a:ea typeface="ＭＳ Ｐゴシック" charset="0"/>
              <a:cs typeface="Times New Roman" pitchFamily="18" charset="0"/>
            </a:endParaRPr>
          </a:p>
        </p:txBody>
      </p:sp>
      <p:sp>
        <p:nvSpPr>
          <p:cNvPr id="18466" name="Rectangle 34"/>
          <p:cNvSpPr>
            <a:spLocks noChangeArrowheads="1"/>
          </p:cNvSpPr>
          <p:nvPr/>
        </p:nvSpPr>
        <p:spPr bwMode="auto">
          <a:xfrm>
            <a:off x="6275388" y="3328988"/>
            <a:ext cx="7312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smtClean="0">
                <a:solidFill>
                  <a:srgbClr val="4A1E72"/>
                </a:solidFill>
                <a:latin typeface="Times New Roman" pitchFamily="18" charset="0"/>
                <a:ea typeface="ＭＳ Ｐゴシック" charset="0"/>
                <a:cs typeface="Times New Roman" pitchFamily="18" charset="0"/>
              </a:rPr>
              <a:t>Atom</a:t>
            </a:r>
            <a:endParaRPr lang="en-US" sz="1800" dirty="0">
              <a:solidFill>
                <a:srgbClr val="4A1E72"/>
              </a:solidFill>
              <a:latin typeface="Times New Roman" pitchFamily="18" charset="0"/>
              <a:ea typeface="ＭＳ Ｐゴシック" charset="0"/>
              <a:cs typeface="Times New Roman" pitchFamily="18" charset="0"/>
            </a:endParaRPr>
          </a:p>
        </p:txBody>
      </p:sp>
      <p:sp>
        <p:nvSpPr>
          <p:cNvPr id="18467" name="Rectangle 35"/>
          <p:cNvSpPr>
            <a:spLocks noChangeArrowheads="1"/>
          </p:cNvSpPr>
          <p:nvPr/>
        </p:nvSpPr>
        <p:spPr bwMode="auto">
          <a:xfrm>
            <a:off x="2312988" y="2514600"/>
            <a:ext cx="17171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err="1">
                <a:solidFill>
                  <a:srgbClr val="0000FF"/>
                </a:solidFill>
                <a:latin typeface="Symbol" charset="0"/>
                <a:ea typeface="ＭＳ Ｐゴシック" charset="0"/>
              </a:rPr>
              <a:t>p</a:t>
            </a:r>
            <a:r>
              <a:rPr lang="en-US" baseline="30000" dirty="0" err="1">
                <a:solidFill>
                  <a:srgbClr val="0000FF"/>
                </a:solidFill>
                <a:latin typeface="Sylfaen" charset="0"/>
                <a:ea typeface="ＭＳ Ｐゴシック" charset="0"/>
              </a:rPr>
              <a:t>+</a:t>
            </a:r>
            <a:r>
              <a:rPr lang="en-US" dirty="0" err="1">
                <a:solidFill>
                  <a:srgbClr val="0000FF"/>
                </a:solidFill>
                <a:latin typeface="Symbol" charset="0"/>
                <a:ea typeface="ＭＳ Ｐゴシック" charset="0"/>
              </a:rPr>
              <a:t>p</a:t>
            </a:r>
            <a:r>
              <a:rPr lang="en-US" baseline="30000" dirty="0">
                <a:solidFill>
                  <a:srgbClr val="0000FF"/>
                </a:solidFill>
                <a:latin typeface="Sylfaen" charset="0"/>
                <a:ea typeface="ＭＳ Ｐゴシック" charset="0"/>
              </a:rPr>
              <a:t>-</a:t>
            </a:r>
            <a:r>
              <a:rPr lang="en-US" b="0" dirty="0">
                <a:solidFill>
                  <a:srgbClr val="0000FF"/>
                </a:solidFill>
                <a:latin typeface="Symbol" charset="0"/>
                <a:ea typeface="ＭＳ Ｐゴシック" charset="0"/>
              </a:rPr>
              <a:t>,</a:t>
            </a:r>
            <a:r>
              <a:rPr lang="en-US" dirty="0">
                <a:solidFill>
                  <a:srgbClr val="0000FF"/>
                </a:solidFill>
                <a:latin typeface="Symbol" charset="0"/>
                <a:ea typeface="ＭＳ Ｐゴシック" charset="0"/>
              </a:rPr>
              <a:t> </a:t>
            </a:r>
            <a:r>
              <a:rPr lang="en-US" dirty="0" err="1">
                <a:solidFill>
                  <a:srgbClr val="0000FF"/>
                </a:solidFill>
                <a:latin typeface="Symbol" charset="0"/>
                <a:ea typeface="ＭＳ Ｐゴシック" charset="0"/>
              </a:rPr>
              <a:t>K</a:t>
            </a:r>
            <a:r>
              <a:rPr lang="en-US" baseline="46000" dirty="0" err="1">
                <a:solidFill>
                  <a:srgbClr val="0000FF"/>
                </a:solidFill>
                <a:latin typeface="Sylfaen" charset="0"/>
                <a:ea typeface="ＭＳ Ｐゴシック" charset="0"/>
              </a:rPr>
              <a:t>+</a:t>
            </a:r>
            <a:r>
              <a:rPr lang="en-US" dirty="0" err="1">
                <a:solidFill>
                  <a:srgbClr val="0000FF"/>
                </a:solidFill>
                <a:latin typeface="Symbol" charset="0"/>
                <a:ea typeface="ＭＳ Ｐゴシック" charset="0"/>
              </a:rPr>
              <a:t>p</a:t>
            </a:r>
            <a:r>
              <a:rPr lang="en-US" baseline="30000" dirty="0">
                <a:solidFill>
                  <a:srgbClr val="0000FF"/>
                </a:solidFill>
                <a:latin typeface="Sylfaen" charset="0"/>
                <a:ea typeface="ＭＳ Ｐゴシック" charset="0"/>
              </a:rPr>
              <a:t>-</a:t>
            </a:r>
            <a:r>
              <a:rPr lang="en-US" b="0" dirty="0">
                <a:solidFill>
                  <a:srgbClr val="0000FF"/>
                </a:solidFill>
                <a:latin typeface="Symbol" charset="0"/>
                <a:ea typeface="ＭＳ Ｐゴシック" charset="0"/>
              </a:rPr>
              <a:t>,</a:t>
            </a:r>
            <a:r>
              <a:rPr lang="en-US" dirty="0">
                <a:solidFill>
                  <a:srgbClr val="0000FF"/>
                </a:solidFill>
                <a:latin typeface="Symbol" charset="0"/>
                <a:ea typeface="ＭＳ Ｐゴシック" charset="0"/>
              </a:rPr>
              <a:t> K</a:t>
            </a:r>
            <a:r>
              <a:rPr lang="en-US" baseline="46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p</a:t>
            </a:r>
            <a:r>
              <a:rPr lang="en-US" baseline="30000" dirty="0">
                <a:solidFill>
                  <a:srgbClr val="0000FF"/>
                </a:solidFill>
                <a:latin typeface="Sylfaen" charset="0"/>
                <a:ea typeface="ＭＳ Ｐゴシック" charset="0"/>
              </a:rPr>
              <a:t>+</a:t>
            </a:r>
            <a:r>
              <a:rPr lang="en-US" b="0" dirty="0">
                <a:solidFill>
                  <a:srgbClr val="0000FF"/>
                </a:solidFill>
                <a:latin typeface="Symbol" charset="0"/>
                <a:ea typeface="ＭＳ Ｐゴシック" charset="0"/>
              </a:rPr>
              <a:t>,</a:t>
            </a:r>
          </a:p>
          <a:p>
            <a:pPr>
              <a:defRPr/>
            </a:pPr>
            <a:r>
              <a:rPr lang="en-US" dirty="0">
                <a:solidFill>
                  <a:srgbClr val="0000FF"/>
                </a:solidFill>
                <a:latin typeface="Symbol" charset="0"/>
                <a:ea typeface="ＭＳ Ｐゴシック" charset="0"/>
              </a:rPr>
              <a:t>K</a:t>
            </a:r>
            <a:r>
              <a:rPr lang="en-US" baseline="46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K</a:t>
            </a:r>
            <a:r>
              <a:rPr lang="en-US" baseline="46000" dirty="0">
                <a:solidFill>
                  <a:srgbClr val="0000FF"/>
                </a:solidFill>
                <a:latin typeface="Sylfaen" charset="0"/>
                <a:ea typeface="ＭＳ Ｐゴシック" charset="0"/>
              </a:rPr>
              <a:t>-</a:t>
            </a:r>
            <a:r>
              <a:rPr lang="en-US" b="0" dirty="0">
                <a:solidFill>
                  <a:srgbClr val="0000FF"/>
                </a:solidFill>
                <a:latin typeface="Symbol" charset="0"/>
                <a:ea typeface="ＭＳ Ｐゴシック" charset="0"/>
              </a:rPr>
              <a:t>,</a:t>
            </a:r>
            <a:r>
              <a:rPr lang="en-US" dirty="0">
                <a:solidFill>
                  <a:srgbClr val="0000FF"/>
                </a:solidFill>
                <a:latin typeface="Symbol" charset="0"/>
                <a:ea typeface="ＭＳ Ｐゴシック" charset="0"/>
              </a:rPr>
              <a:t> </a:t>
            </a:r>
            <a:r>
              <a:rPr lang="en-US" dirty="0" err="1">
                <a:solidFill>
                  <a:srgbClr val="0000FF"/>
                </a:solidFill>
                <a:latin typeface="Symbol" charset="0"/>
                <a:ea typeface="ＭＳ Ｐゴシック" charset="0"/>
              </a:rPr>
              <a:t>p</a:t>
            </a:r>
            <a:r>
              <a:rPr lang="en-US" baseline="30000" dirty="0" err="1">
                <a:solidFill>
                  <a:srgbClr val="0000FF"/>
                </a:solidFill>
                <a:latin typeface="Sylfaen" charset="0"/>
                <a:ea typeface="ＭＳ Ｐゴシック" charset="0"/>
              </a:rPr>
              <a:t>+</a:t>
            </a:r>
            <a:r>
              <a:rPr lang="en-US" dirty="0" err="1">
                <a:solidFill>
                  <a:srgbClr val="0000FF"/>
                </a:solidFill>
                <a:latin typeface="Symbol" charset="0"/>
                <a:ea typeface="ＭＳ Ｐゴシック" charset="0"/>
              </a:rPr>
              <a:t>m</a:t>
            </a:r>
            <a:r>
              <a:rPr lang="en-US" baseline="30000" dirty="0">
                <a:solidFill>
                  <a:srgbClr val="0000FF"/>
                </a:solidFill>
                <a:latin typeface="Sylfaen" charset="0"/>
                <a:ea typeface="ＭＳ Ｐゴシック" charset="0"/>
              </a:rPr>
              <a:t>-</a:t>
            </a:r>
            <a:r>
              <a:rPr lang="en-US" b="0" dirty="0">
                <a:solidFill>
                  <a:srgbClr val="0000FF"/>
                </a:solidFill>
                <a:latin typeface="Symbol" charset="0"/>
                <a:ea typeface="ＭＳ Ｐゴシック" charset="0"/>
              </a:rPr>
              <a:t>,</a:t>
            </a:r>
            <a:r>
              <a:rPr lang="en-US" dirty="0">
                <a:solidFill>
                  <a:srgbClr val="0000FF"/>
                </a:solidFill>
                <a:latin typeface="Symbol" charset="0"/>
                <a:ea typeface="ＭＳ Ｐゴシック" charset="0"/>
              </a:rPr>
              <a:t> p</a:t>
            </a:r>
            <a:r>
              <a:rPr lang="en-US" baseline="30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m</a:t>
            </a:r>
            <a:r>
              <a:rPr lang="en-US" baseline="30000" dirty="0">
                <a:solidFill>
                  <a:srgbClr val="0000FF"/>
                </a:solidFill>
                <a:latin typeface="Sylfaen" charset="0"/>
                <a:ea typeface="ＭＳ Ｐゴシック" charset="0"/>
              </a:rPr>
              <a:t>+</a:t>
            </a:r>
          </a:p>
        </p:txBody>
      </p:sp>
      <p:sp>
        <p:nvSpPr>
          <p:cNvPr id="18468" name="Rectangle 36"/>
          <p:cNvSpPr>
            <a:spLocks noChangeArrowheads="1"/>
          </p:cNvSpPr>
          <p:nvPr/>
        </p:nvSpPr>
        <p:spPr bwMode="auto">
          <a:xfrm>
            <a:off x="6770688" y="2487542"/>
            <a:ext cx="21788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0000FF"/>
                </a:solidFill>
                <a:latin typeface="Symbol" charset="0"/>
                <a:ea typeface="ＭＳ Ｐゴシック" charset="0"/>
              </a:rPr>
              <a:t>(</a:t>
            </a:r>
            <a:r>
              <a:rPr lang="en-US" dirty="0" err="1">
                <a:solidFill>
                  <a:srgbClr val="0000FF"/>
                </a:solidFill>
                <a:latin typeface="Symbol" charset="0"/>
                <a:ea typeface="ＭＳ Ｐゴシック" charset="0"/>
              </a:rPr>
              <a:t>p</a:t>
            </a:r>
            <a:r>
              <a:rPr lang="en-US" baseline="30000" dirty="0" err="1">
                <a:solidFill>
                  <a:srgbClr val="0000FF"/>
                </a:solidFill>
                <a:latin typeface="Sylfaen" charset="0"/>
                <a:ea typeface="ＭＳ Ｐゴシック" charset="0"/>
              </a:rPr>
              <a:t>+</a:t>
            </a:r>
            <a:r>
              <a:rPr lang="en-US" dirty="0" err="1">
                <a:solidFill>
                  <a:srgbClr val="0000FF"/>
                </a:solidFill>
                <a:latin typeface="Symbol" charset="0"/>
                <a:ea typeface="ＭＳ Ｐゴシック" charset="0"/>
              </a:rPr>
              <a:t>p</a:t>
            </a:r>
            <a:r>
              <a:rPr lang="en-US" baseline="30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a:t>
            </a:r>
            <a:r>
              <a:rPr lang="en-US" b="0" dirty="0">
                <a:solidFill>
                  <a:srgbClr val="0000FF"/>
                </a:solidFill>
                <a:latin typeface="Symbol" charset="0"/>
                <a:ea typeface="ＭＳ Ｐゴシック" charset="0"/>
              </a:rPr>
              <a:t>,</a:t>
            </a:r>
            <a:r>
              <a:rPr lang="en-US" dirty="0">
                <a:solidFill>
                  <a:srgbClr val="0000FF"/>
                </a:solidFill>
                <a:latin typeface="Symbol" charset="0"/>
                <a:ea typeface="ＭＳ Ｐゴシック" charset="0"/>
              </a:rPr>
              <a:t> (</a:t>
            </a:r>
            <a:r>
              <a:rPr lang="en-US" dirty="0" err="1">
                <a:solidFill>
                  <a:srgbClr val="0000FF"/>
                </a:solidFill>
                <a:latin typeface="Symbol" charset="0"/>
                <a:ea typeface="ＭＳ Ｐゴシック" charset="0"/>
              </a:rPr>
              <a:t>K</a:t>
            </a:r>
            <a:r>
              <a:rPr lang="en-US" baseline="46000" dirty="0" err="1">
                <a:solidFill>
                  <a:srgbClr val="0000FF"/>
                </a:solidFill>
                <a:latin typeface="Sylfaen" charset="0"/>
                <a:ea typeface="ＭＳ Ｐゴシック" charset="0"/>
              </a:rPr>
              <a:t>+</a:t>
            </a:r>
            <a:r>
              <a:rPr lang="en-US" dirty="0" err="1">
                <a:solidFill>
                  <a:srgbClr val="0000FF"/>
                </a:solidFill>
                <a:latin typeface="Symbol" charset="0"/>
                <a:ea typeface="ＭＳ Ｐゴシック" charset="0"/>
              </a:rPr>
              <a:t>p</a:t>
            </a:r>
            <a:r>
              <a:rPr lang="en-US" baseline="30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a:t>
            </a:r>
            <a:r>
              <a:rPr lang="en-US" b="0" dirty="0">
                <a:solidFill>
                  <a:srgbClr val="0000FF"/>
                </a:solidFill>
                <a:latin typeface="Symbol" charset="0"/>
                <a:ea typeface="ＭＳ Ｐゴシック" charset="0"/>
              </a:rPr>
              <a:t>,</a:t>
            </a:r>
            <a:r>
              <a:rPr lang="en-US" dirty="0">
                <a:solidFill>
                  <a:srgbClr val="0000FF"/>
                </a:solidFill>
                <a:latin typeface="Symbol" charset="0"/>
                <a:ea typeface="ＭＳ Ｐゴシック" charset="0"/>
              </a:rPr>
              <a:t> (K</a:t>
            </a:r>
            <a:r>
              <a:rPr lang="en-US" baseline="46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p</a:t>
            </a:r>
            <a:r>
              <a:rPr lang="en-US" baseline="30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a:t>
            </a:r>
            <a:r>
              <a:rPr lang="en-US" b="0" dirty="0">
                <a:solidFill>
                  <a:srgbClr val="0000FF"/>
                </a:solidFill>
                <a:latin typeface="Symbol" charset="0"/>
                <a:ea typeface="ＭＳ Ｐゴシック" charset="0"/>
              </a:rPr>
              <a:t>,</a:t>
            </a:r>
          </a:p>
          <a:p>
            <a:pPr>
              <a:defRPr/>
            </a:pPr>
            <a:r>
              <a:rPr lang="en-US" dirty="0">
                <a:solidFill>
                  <a:srgbClr val="0000FF"/>
                </a:solidFill>
                <a:latin typeface="Symbol" charset="0"/>
                <a:ea typeface="ＭＳ Ｐゴシック" charset="0"/>
              </a:rPr>
              <a:t>(K</a:t>
            </a:r>
            <a:r>
              <a:rPr lang="en-US" baseline="46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K</a:t>
            </a:r>
            <a:r>
              <a:rPr lang="en-US" baseline="46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a:t>
            </a:r>
            <a:r>
              <a:rPr lang="en-US" b="0" dirty="0">
                <a:solidFill>
                  <a:srgbClr val="0000FF"/>
                </a:solidFill>
                <a:latin typeface="Symbol" charset="0"/>
                <a:ea typeface="ＭＳ Ｐゴシック" charset="0"/>
              </a:rPr>
              <a:t>,</a:t>
            </a:r>
            <a:r>
              <a:rPr lang="en-US" dirty="0">
                <a:solidFill>
                  <a:srgbClr val="0000FF"/>
                </a:solidFill>
                <a:latin typeface="Symbol" charset="0"/>
                <a:ea typeface="ＭＳ Ｐゴシック" charset="0"/>
              </a:rPr>
              <a:t> (</a:t>
            </a:r>
            <a:r>
              <a:rPr lang="en-US" dirty="0" err="1">
                <a:solidFill>
                  <a:srgbClr val="0000FF"/>
                </a:solidFill>
                <a:latin typeface="Symbol" charset="0"/>
                <a:ea typeface="ＭＳ Ｐゴシック" charset="0"/>
              </a:rPr>
              <a:t>p</a:t>
            </a:r>
            <a:r>
              <a:rPr lang="en-US" baseline="30000" dirty="0" err="1">
                <a:solidFill>
                  <a:srgbClr val="0000FF"/>
                </a:solidFill>
                <a:latin typeface="Sylfaen" charset="0"/>
                <a:ea typeface="ＭＳ Ｐゴシック" charset="0"/>
              </a:rPr>
              <a:t>+</a:t>
            </a:r>
            <a:r>
              <a:rPr lang="en-US" dirty="0" err="1">
                <a:solidFill>
                  <a:srgbClr val="0000FF"/>
                </a:solidFill>
                <a:latin typeface="Symbol" charset="0"/>
                <a:ea typeface="ＭＳ Ｐゴシック" charset="0"/>
              </a:rPr>
              <a:t>m</a:t>
            </a:r>
            <a:r>
              <a:rPr lang="en-US" baseline="30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a:t>
            </a:r>
            <a:r>
              <a:rPr lang="en-US" b="0" dirty="0">
                <a:solidFill>
                  <a:srgbClr val="0000FF"/>
                </a:solidFill>
                <a:latin typeface="Symbol" charset="0"/>
                <a:ea typeface="ＭＳ Ｐゴシック" charset="0"/>
              </a:rPr>
              <a:t>,</a:t>
            </a:r>
            <a:r>
              <a:rPr lang="en-US" dirty="0">
                <a:solidFill>
                  <a:srgbClr val="0000FF"/>
                </a:solidFill>
                <a:latin typeface="Symbol" charset="0"/>
                <a:ea typeface="ＭＳ Ｐゴシック" charset="0"/>
              </a:rPr>
              <a:t> (p</a:t>
            </a:r>
            <a:r>
              <a:rPr lang="en-US" baseline="30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m</a:t>
            </a:r>
            <a:r>
              <a:rPr lang="en-US" baseline="30000" dirty="0">
                <a:solidFill>
                  <a:srgbClr val="0000FF"/>
                </a:solidFill>
                <a:latin typeface="Sylfaen" charset="0"/>
                <a:ea typeface="ＭＳ Ｐゴシック" charset="0"/>
              </a:rPr>
              <a:t>+</a:t>
            </a:r>
            <a:r>
              <a:rPr lang="en-US" dirty="0">
                <a:solidFill>
                  <a:srgbClr val="0000FF"/>
                </a:solidFill>
                <a:latin typeface="Symbol" charset="0"/>
                <a:ea typeface="ＭＳ Ｐゴシック" charset="0"/>
              </a:rPr>
              <a:t>)</a:t>
            </a:r>
          </a:p>
        </p:txBody>
      </p:sp>
      <p:graphicFrame>
        <p:nvGraphicFramePr>
          <p:cNvPr id="19482" name="Object 37"/>
          <p:cNvGraphicFramePr>
            <a:graphicFrameLocks noChangeAspect="1"/>
          </p:cNvGraphicFramePr>
          <p:nvPr>
            <p:extLst>
              <p:ext uri="{D42A27DB-BD31-4B8C-83A1-F6EECF244321}">
                <p14:modId xmlns:p14="http://schemas.microsoft.com/office/powerpoint/2010/main" val="2278298784"/>
              </p:ext>
            </p:extLst>
          </p:nvPr>
        </p:nvGraphicFramePr>
        <p:xfrm>
          <a:off x="2274888" y="5638800"/>
          <a:ext cx="4495800" cy="762000"/>
        </p:xfrm>
        <a:graphic>
          <a:graphicData uri="http://schemas.openxmlformats.org/presentationml/2006/ole">
            <mc:AlternateContent xmlns:mc="http://schemas.openxmlformats.org/markup-compatibility/2006">
              <mc:Choice xmlns:v="urn:schemas-microsoft-com:vml" Requires="v">
                <p:oleObj spid="_x0000_s162364" name="Equation" r:id="rId5" imgW="2552700" imgH="431800" progId="Equation.3">
                  <p:embed/>
                </p:oleObj>
              </mc:Choice>
              <mc:Fallback>
                <p:oleObj name="Equation" r:id="rId5" imgW="25527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4888" y="5638800"/>
                        <a:ext cx="4495800" cy="762000"/>
                      </a:xfrm>
                      <a:prstGeom prst="rect">
                        <a:avLst/>
                      </a:prstGeom>
                      <a:solidFill>
                        <a:srgbClr val="B5F165"/>
                      </a:solidFill>
                      <a:ln w="9525">
                        <a:solidFill>
                          <a:srgbClr val="06642A"/>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pPr>
                <a:defRPr/>
              </a:pPr>
              <a:t>26.10.15</a:t>
            </a:fld>
            <a:endParaRPr lang="en-US" dirty="0"/>
          </a:p>
        </p:txBody>
      </p:sp>
      <p:sp>
        <p:nvSpPr>
          <p:cNvPr id="31"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7</a:t>
            </a:fld>
            <a:endParaRPr lang="ru-RU" dirty="0"/>
          </a:p>
        </p:txBody>
      </p:sp>
      <p:sp>
        <p:nvSpPr>
          <p:cNvPr id="32" name="Rectangle 13"/>
          <p:cNvSpPr>
            <a:spLocks noChangeArrowheads="1"/>
          </p:cNvSpPr>
          <p:nvPr/>
        </p:nvSpPr>
        <p:spPr bwMode="auto">
          <a:xfrm>
            <a:off x="3175" y="-20638"/>
            <a:ext cx="91408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33" name="WordArt 98"/>
          <p:cNvSpPr>
            <a:spLocks noChangeArrowheads="1" noChangeShapeType="1" noTextEdit="1"/>
          </p:cNvSpPr>
          <p:nvPr/>
        </p:nvSpPr>
        <p:spPr bwMode="auto">
          <a:xfrm>
            <a:off x="2057327" y="61118"/>
            <a:ext cx="4949278" cy="457200"/>
          </a:xfrm>
          <a:prstGeom prst="rect">
            <a:avLst/>
          </a:prstGeom>
        </p:spPr>
        <p:txBody>
          <a:bodyPr wrap="none" fromWordArt="1">
            <a:prstTxWarp prst="textPlain">
              <a:avLst>
                <a:gd name="adj" fmla="val 50000"/>
              </a:avLst>
            </a:prstTxWarp>
          </a:bodyPr>
          <a:lstStyle/>
          <a:p>
            <a:pPr algn="ctr">
              <a:defRPr/>
            </a:pP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Coulomb pairs and atoms</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908342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27090" y="1460015"/>
            <a:ext cx="4114800" cy="1880175"/>
            <a:chOff x="304800" y="1524000"/>
            <a:chExt cx="4343400" cy="1880175"/>
          </a:xfrm>
        </p:grpSpPr>
        <p:grpSp>
          <p:nvGrpSpPr>
            <p:cNvPr id="44" name="Group 43"/>
            <p:cNvGrpSpPr/>
            <p:nvPr/>
          </p:nvGrpSpPr>
          <p:grpSpPr>
            <a:xfrm>
              <a:off x="381000" y="1981200"/>
              <a:ext cx="3627120" cy="1097280"/>
              <a:chOff x="381000" y="1981200"/>
              <a:chExt cx="3627120" cy="1097280"/>
            </a:xfrm>
          </p:grpSpPr>
          <p:sp>
            <p:nvSpPr>
              <p:cNvPr id="2" name="Oval 1"/>
              <p:cNvSpPr/>
              <p:nvPr/>
            </p:nvSpPr>
            <p:spPr>
              <a:xfrm>
                <a:off x="2514600" y="2286000"/>
                <a:ext cx="457200" cy="457200"/>
              </a:xfrm>
              <a:prstGeom prst="ellipse">
                <a:avLst/>
              </a:prstGeom>
              <a:solidFill>
                <a:srgbClr val="FFFF00"/>
              </a:solidFill>
              <a:ln>
                <a:noFill/>
              </a:ln>
              <a:effectLst>
                <a:innerShdw blurRad="190500" dir="16800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81000" y="2057400"/>
                <a:ext cx="2200555" cy="295555"/>
                <a:chOff x="381000" y="2057400"/>
                <a:chExt cx="2200555" cy="295555"/>
              </a:xfrm>
            </p:grpSpPr>
            <p:cxnSp>
              <p:nvCxnSpPr>
                <p:cNvPr id="6" name="Straight Connector 5"/>
                <p:cNvCxnSpPr/>
                <p:nvPr/>
              </p:nvCxnSpPr>
              <p:spPr>
                <a:xfrm>
                  <a:off x="914400" y="2057400"/>
                  <a:ext cx="9144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81000" y="2057400"/>
                  <a:ext cx="533400" cy="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2" idx="1"/>
                </p:cNvCxnSpPr>
                <p:nvPr/>
              </p:nvCxnSpPr>
              <p:spPr>
                <a:xfrm>
                  <a:off x="1828800" y="2057400"/>
                  <a:ext cx="752755" cy="2955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flipV="1">
                <a:off x="381000" y="2667000"/>
                <a:ext cx="2200555" cy="295555"/>
                <a:chOff x="381000" y="2057400"/>
                <a:chExt cx="2200555" cy="295555"/>
              </a:xfrm>
            </p:grpSpPr>
            <p:cxnSp>
              <p:nvCxnSpPr>
                <p:cNvPr id="15" name="Straight Connector 14"/>
                <p:cNvCxnSpPr/>
                <p:nvPr/>
              </p:nvCxnSpPr>
              <p:spPr>
                <a:xfrm>
                  <a:off x="914400" y="2057400"/>
                  <a:ext cx="9144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1000" y="2057400"/>
                  <a:ext cx="533400" cy="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2057400"/>
                  <a:ext cx="752755" cy="2955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flipV="1">
                <a:off x="2895600" y="1981200"/>
                <a:ext cx="1097280" cy="41148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910840" y="2667000"/>
                <a:ext cx="1097280" cy="41148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990600" y="2057400"/>
                <a:ext cx="608699" cy="899160"/>
                <a:chOff x="4556728" y="5257800"/>
                <a:chExt cx="608699" cy="899160"/>
              </a:xfrm>
            </p:grpSpPr>
            <p:sp>
              <p:nvSpPr>
                <p:cNvPr id="39" name="Freeform 38"/>
                <p:cNvSpPr/>
                <p:nvPr/>
              </p:nvSpPr>
              <p:spPr>
                <a:xfrm>
                  <a:off x="4556728" y="5257800"/>
                  <a:ext cx="136227" cy="899160"/>
                </a:xfrm>
                <a:custGeom>
                  <a:avLst/>
                  <a:gdLst>
                    <a:gd name="connsiteX0" fmla="*/ 899192 w 1859342"/>
                    <a:gd name="connsiteY0" fmla="*/ 0 h 5471160"/>
                    <a:gd name="connsiteX1" fmla="*/ 1859312 w 1859342"/>
                    <a:gd name="connsiteY1" fmla="*/ 457200 h 5471160"/>
                    <a:gd name="connsiteX2" fmla="*/ 929672 w 1859342"/>
                    <a:gd name="connsiteY2" fmla="*/ 929640 h 5471160"/>
                    <a:gd name="connsiteX3" fmla="*/ 15272 w 1859342"/>
                    <a:gd name="connsiteY3" fmla="*/ 1356360 h 5471160"/>
                    <a:gd name="connsiteX4" fmla="*/ 929672 w 1859342"/>
                    <a:gd name="connsiteY4" fmla="*/ 1828800 h 5471160"/>
                    <a:gd name="connsiteX5" fmla="*/ 1844072 w 1859342"/>
                    <a:gd name="connsiteY5" fmla="*/ 2255520 h 5471160"/>
                    <a:gd name="connsiteX6" fmla="*/ 899192 w 1859342"/>
                    <a:gd name="connsiteY6" fmla="*/ 2758440 h 5471160"/>
                    <a:gd name="connsiteX7" fmla="*/ 32 w 1859342"/>
                    <a:gd name="connsiteY7" fmla="*/ 3200400 h 5471160"/>
                    <a:gd name="connsiteX8" fmla="*/ 929672 w 1859342"/>
                    <a:gd name="connsiteY8" fmla="*/ 3642360 h 5471160"/>
                    <a:gd name="connsiteX9" fmla="*/ 1844072 w 1859342"/>
                    <a:gd name="connsiteY9" fmla="*/ 4084320 h 5471160"/>
                    <a:gd name="connsiteX10" fmla="*/ 929672 w 1859342"/>
                    <a:gd name="connsiteY10" fmla="*/ 4556760 h 5471160"/>
                    <a:gd name="connsiteX11" fmla="*/ 32 w 1859342"/>
                    <a:gd name="connsiteY11" fmla="*/ 5029200 h 5471160"/>
                    <a:gd name="connsiteX12" fmla="*/ 944912 w 1859342"/>
                    <a:gd name="connsiteY12" fmla="*/ 5471160 h 547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9342" h="5471160">
                      <a:moveTo>
                        <a:pt x="899192" y="0"/>
                      </a:moveTo>
                      <a:cubicBezTo>
                        <a:pt x="1376712" y="151130"/>
                        <a:pt x="1854232" y="302260"/>
                        <a:pt x="1859312" y="457200"/>
                      </a:cubicBezTo>
                      <a:cubicBezTo>
                        <a:pt x="1864392" y="612140"/>
                        <a:pt x="1237012" y="779780"/>
                        <a:pt x="929672" y="929640"/>
                      </a:cubicBezTo>
                      <a:cubicBezTo>
                        <a:pt x="622332" y="1079500"/>
                        <a:pt x="15272" y="1206500"/>
                        <a:pt x="15272" y="1356360"/>
                      </a:cubicBezTo>
                      <a:cubicBezTo>
                        <a:pt x="15272" y="1506220"/>
                        <a:pt x="624872" y="1678940"/>
                        <a:pt x="929672" y="1828800"/>
                      </a:cubicBezTo>
                      <a:cubicBezTo>
                        <a:pt x="1234472" y="1978660"/>
                        <a:pt x="1849152" y="2100580"/>
                        <a:pt x="1844072" y="2255520"/>
                      </a:cubicBezTo>
                      <a:cubicBezTo>
                        <a:pt x="1838992" y="2410460"/>
                        <a:pt x="1206532" y="2600960"/>
                        <a:pt x="899192" y="2758440"/>
                      </a:cubicBezTo>
                      <a:cubicBezTo>
                        <a:pt x="591852" y="2915920"/>
                        <a:pt x="-5048" y="3053080"/>
                        <a:pt x="32" y="3200400"/>
                      </a:cubicBezTo>
                      <a:cubicBezTo>
                        <a:pt x="5112" y="3347720"/>
                        <a:pt x="929672" y="3642360"/>
                        <a:pt x="929672" y="3642360"/>
                      </a:cubicBezTo>
                      <a:cubicBezTo>
                        <a:pt x="1237012" y="3789680"/>
                        <a:pt x="1844072" y="3931920"/>
                        <a:pt x="1844072" y="4084320"/>
                      </a:cubicBezTo>
                      <a:cubicBezTo>
                        <a:pt x="1844072" y="4236720"/>
                        <a:pt x="929672" y="4556760"/>
                        <a:pt x="929672" y="4556760"/>
                      </a:cubicBezTo>
                      <a:cubicBezTo>
                        <a:pt x="622332" y="4714240"/>
                        <a:pt x="-2508" y="4876800"/>
                        <a:pt x="32" y="5029200"/>
                      </a:cubicBezTo>
                      <a:cubicBezTo>
                        <a:pt x="2572" y="5181600"/>
                        <a:pt x="473742" y="5326380"/>
                        <a:pt x="944912" y="54711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800600" y="5257800"/>
                  <a:ext cx="136227" cy="899160"/>
                </a:xfrm>
                <a:custGeom>
                  <a:avLst/>
                  <a:gdLst>
                    <a:gd name="connsiteX0" fmla="*/ 899192 w 1859342"/>
                    <a:gd name="connsiteY0" fmla="*/ 0 h 5471160"/>
                    <a:gd name="connsiteX1" fmla="*/ 1859312 w 1859342"/>
                    <a:gd name="connsiteY1" fmla="*/ 457200 h 5471160"/>
                    <a:gd name="connsiteX2" fmla="*/ 929672 w 1859342"/>
                    <a:gd name="connsiteY2" fmla="*/ 929640 h 5471160"/>
                    <a:gd name="connsiteX3" fmla="*/ 15272 w 1859342"/>
                    <a:gd name="connsiteY3" fmla="*/ 1356360 h 5471160"/>
                    <a:gd name="connsiteX4" fmla="*/ 929672 w 1859342"/>
                    <a:gd name="connsiteY4" fmla="*/ 1828800 h 5471160"/>
                    <a:gd name="connsiteX5" fmla="*/ 1844072 w 1859342"/>
                    <a:gd name="connsiteY5" fmla="*/ 2255520 h 5471160"/>
                    <a:gd name="connsiteX6" fmla="*/ 899192 w 1859342"/>
                    <a:gd name="connsiteY6" fmla="*/ 2758440 h 5471160"/>
                    <a:gd name="connsiteX7" fmla="*/ 32 w 1859342"/>
                    <a:gd name="connsiteY7" fmla="*/ 3200400 h 5471160"/>
                    <a:gd name="connsiteX8" fmla="*/ 929672 w 1859342"/>
                    <a:gd name="connsiteY8" fmla="*/ 3642360 h 5471160"/>
                    <a:gd name="connsiteX9" fmla="*/ 1844072 w 1859342"/>
                    <a:gd name="connsiteY9" fmla="*/ 4084320 h 5471160"/>
                    <a:gd name="connsiteX10" fmla="*/ 929672 w 1859342"/>
                    <a:gd name="connsiteY10" fmla="*/ 4556760 h 5471160"/>
                    <a:gd name="connsiteX11" fmla="*/ 32 w 1859342"/>
                    <a:gd name="connsiteY11" fmla="*/ 5029200 h 5471160"/>
                    <a:gd name="connsiteX12" fmla="*/ 944912 w 1859342"/>
                    <a:gd name="connsiteY12" fmla="*/ 5471160 h 547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9342" h="5471160">
                      <a:moveTo>
                        <a:pt x="899192" y="0"/>
                      </a:moveTo>
                      <a:cubicBezTo>
                        <a:pt x="1376712" y="151130"/>
                        <a:pt x="1854232" y="302260"/>
                        <a:pt x="1859312" y="457200"/>
                      </a:cubicBezTo>
                      <a:cubicBezTo>
                        <a:pt x="1864392" y="612140"/>
                        <a:pt x="1237012" y="779780"/>
                        <a:pt x="929672" y="929640"/>
                      </a:cubicBezTo>
                      <a:cubicBezTo>
                        <a:pt x="622332" y="1079500"/>
                        <a:pt x="15272" y="1206500"/>
                        <a:pt x="15272" y="1356360"/>
                      </a:cubicBezTo>
                      <a:cubicBezTo>
                        <a:pt x="15272" y="1506220"/>
                        <a:pt x="624872" y="1678940"/>
                        <a:pt x="929672" y="1828800"/>
                      </a:cubicBezTo>
                      <a:cubicBezTo>
                        <a:pt x="1234472" y="1978660"/>
                        <a:pt x="1849152" y="2100580"/>
                        <a:pt x="1844072" y="2255520"/>
                      </a:cubicBezTo>
                      <a:cubicBezTo>
                        <a:pt x="1838992" y="2410460"/>
                        <a:pt x="1206532" y="2600960"/>
                        <a:pt x="899192" y="2758440"/>
                      </a:cubicBezTo>
                      <a:cubicBezTo>
                        <a:pt x="591852" y="2915920"/>
                        <a:pt x="-5048" y="3053080"/>
                        <a:pt x="32" y="3200400"/>
                      </a:cubicBezTo>
                      <a:cubicBezTo>
                        <a:pt x="5112" y="3347720"/>
                        <a:pt x="929672" y="3642360"/>
                        <a:pt x="929672" y="3642360"/>
                      </a:cubicBezTo>
                      <a:cubicBezTo>
                        <a:pt x="1237012" y="3789680"/>
                        <a:pt x="1844072" y="3931920"/>
                        <a:pt x="1844072" y="4084320"/>
                      </a:cubicBezTo>
                      <a:cubicBezTo>
                        <a:pt x="1844072" y="4236720"/>
                        <a:pt x="929672" y="4556760"/>
                        <a:pt x="929672" y="4556760"/>
                      </a:cubicBezTo>
                      <a:cubicBezTo>
                        <a:pt x="622332" y="4714240"/>
                        <a:pt x="-2508" y="4876800"/>
                        <a:pt x="32" y="5029200"/>
                      </a:cubicBezTo>
                      <a:cubicBezTo>
                        <a:pt x="2572" y="5181600"/>
                        <a:pt x="473742" y="5326380"/>
                        <a:pt x="944912" y="54711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029200" y="5257800"/>
                  <a:ext cx="136227" cy="899160"/>
                </a:xfrm>
                <a:custGeom>
                  <a:avLst/>
                  <a:gdLst>
                    <a:gd name="connsiteX0" fmla="*/ 899192 w 1859342"/>
                    <a:gd name="connsiteY0" fmla="*/ 0 h 5471160"/>
                    <a:gd name="connsiteX1" fmla="*/ 1859312 w 1859342"/>
                    <a:gd name="connsiteY1" fmla="*/ 457200 h 5471160"/>
                    <a:gd name="connsiteX2" fmla="*/ 929672 w 1859342"/>
                    <a:gd name="connsiteY2" fmla="*/ 929640 h 5471160"/>
                    <a:gd name="connsiteX3" fmla="*/ 15272 w 1859342"/>
                    <a:gd name="connsiteY3" fmla="*/ 1356360 h 5471160"/>
                    <a:gd name="connsiteX4" fmla="*/ 929672 w 1859342"/>
                    <a:gd name="connsiteY4" fmla="*/ 1828800 h 5471160"/>
                    <a:gd name="connsiteX5" fmla="*/ 1844072 w 1859342"/>
                    <a:gd name="connsiteY5" fmla="*/ 2255520 h 5471160"/>
                    <a:gd name="connsiteX6" fmla="*/ 899192 w 1859342"/>
                    <a:gd name="connsiteY6" fmla="*/ 2758440 h 5471160"/>
                    <a:gd name="connsiteX7" fmla="*/ 32 w 1859342"/>
                    <a:gd name="connsiteY7" fmla="*/ 3200400 h 5471160"/>
                    <a:gd name="connsiteX8" fmla="*/ 929672 w 1859342"/>
                    <a:gd name="connsiteY8" fmla="*/ 3642360 h 5471160"/>
                    <a:gd name="connsiteX9" fmla="*/ 1844072 w 1859342"/>
                    <a:gd name="connsiteY9" fmla="*/ 4084320 h 5471160"/>
                    <a:gd name="connsiteX10" fmla="*/ 929672 w 1859342"/>
                    <a:gd name="connsiteY10" fmla="*/ 4556760 h 5471160"/>
                    <a:gd name="connsiteX11" fmla="*/ 32 w 1859342"/>
                    <a:gd name="connsiteY11" fmla="*/ 5029200 h 5471160"/>
                    <a:gd name="connsiteX12" fmla="*/ 944912 w 1859342"/>
                    <a:gd name="connsiteY12" fmla="*/ 5471160 h 547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9342" h="5471160">
                      <a:moveTo>
                        <a:pt x="899192" y="0"/>
                      </a:moveTo>
                      <a:cubicBezTo>
                        <a:pt x="1376712" y="151130"/>
                        <a:pt x="1854232" y="302260"/>
                        <a:pt x="1859312" y="457200"/>
                      </a:cubicBezTo>
                      <a:cubicBezTo>
                        <a:pt x="1864392" y="612140"/>
                        <a:pt x="1237012" y="779780"/>
                        <a:pt x="929672" y="929640"/>
                      </a:cubicBezTo>
                      <a:cubicBezTo>
                        <a:pt x="622332" y="1079500"/>
                        <a:pt x="15272" y="1206500"/>
                        <a:pt x="15272" y="1356360"/>
                      </a:cubicBezTo>
                      <a:cubicBezTo>
                        <a:pt x="15272" y="1506220"/>
                        <a:pt x="624872" y="1678940"/>
                        <a:pt x="929672" y="1828800"/>
                      </a:cubicBezTo>
                      <a:cubicBezTo>
                        <a:pt x="1234472" y="1978660"/>
                        <a:pt x="1849152" y="2100580"/>
                        <a:pt x="1844072" y="2255520"/>
                      </a:cubicBezTo>
                      <a:cubicBezTo>
                        <a:pt x="1838992" y="2410460"/>
                        <a:pt x="1206532" y="2600960"/>
                        <a:pt x="899192" y="2758440"/>
                      </a:cubicBezTo>
                      <a:cubicBezTo>
                        <a:pt x="591852" y="2915920"/>
                        <a:pt x="-5048" y="3053080"/>
                        <a:pt x="32" y="3200400"/>
                      </a:cubicBezTo>
                      <a:cubicBezTo>
                        <a:pt x="5112" y="3347720"/>
                        <a:pt x="929672" y="3642360"/>
                        <a:pt x="929672" y="3642360"/>
                      </a:cubicBezTo>
                      <a:cubicBezTo>
                        <a:pt x="1237012" y="3789680"/>
                        <a:pt x="1844072" y="3931920"/>
                        <a:pt x="1844072" y="4084320"/>
                      </a:cubicBezTo>
                      <a:cubicBezTo>
                        <a:pt x="1844072" y="4236720"/>
                        <a:pt x="929672" y="4556760"/>
                        <a:pt x="929672" y="4556760"/>
                      </a:cubicBezTo>
                      <a:cubicBezTo>
                        <a:pt x="622332" y="4714240"/>
                        <a:pt x="-2508" y="4876800"/>
                        <a:pt x="32" y="5029200"/>
                      </a:cubicBezTo>
                      <a:cubicBezTo>
                        <a:pt x="2572" y="5181600"/>
                        <a:pt x="473742" y="5326380"/>
                        <a:pt x="944912" y="54711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4"/>
            <p:cNvSpPr txBox="1"/>
            <p:nvPr/>
          </p:nvSpPr>
          <p:spPr>
            <a:xfrm>
              <a:off x="304800" y="1524000"/>
              <a:ext cx="685800" cy="584775"/>
            </a:xfrm>
            <a:prstGeom prst="rect">
              <a:avLst/>
            </a:prstGeom>
            <a:noFill/>
          </p:spPr>
          <p:txBody>
            <a:bodyPr wrap="square" rtlCol="0">
              <a:spAutoFit/>
            </a:bodyPr>
            <a:lstStyle/>
            <a:p>
              <a:r>
                <a:rPr lang="el-GR" sz="3200" dirty="0">
                  <a:latin typeface="Times New Roman" panose="02020603050405020304" pitchFamily="18" charset="0"/>
                  <a:cs typeface="Times New Roman" panose="02020603050405020304" pitchFamily="18" charset="0"/>
                </a:rPr>
                <a:t>π</a:t>
              </a:r>
              <a:r>
                <a:rPr lang="en-US" sz="3200" baseline="300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04800" y="2819400"/>
              <a:ext cx="685800" cy="584775"/>
            </a:xfrm>
            <a:prstGeom prst="rect">
              <a:avLst/>
            </a:prstGeom>
            <a:noFill/>
          </p:spPr>
          <p:txBody>
            <a:bodyPr wrap="square" rtlCol="0">
              <a:spAutoFit/>
            </a:bodyPr>
            <a:lstStyle/>
            <a:p>
              <a:r>
                <a:rPr lang="el-GR" sz="3200" dirty="0" smtClean="0">
                  <a:latin typeface="Times New Roman" panose="02020603050405020304" pitchFamily="18" charset="0"/>
                  <a:cs typeface="Times New Roman" panose="02020603050405020304" pitchFamily="18" charset="0"/>
                </a:rPr>
                <a:t>π</a:t>
              </a:r>
              <a:r>
                <a:rPr lang="en-US" sz="3200" baseline="300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3962400" y="1600200"/>
              <a:ext cx="685800" cy="584775"/>
            </a:xfrm>
            <a:prstGeom prst="rect">
              <a:avLst/>
            </a:prstGeom>
            <a:noFill/>
          </p:spPr>
          <p:txBody>
            <a:bodyPr wrap="square" rtlCol="0">
              <a:spAutoFit/>
            </a:bodyPr>
            <a:lstStyle/>
            <a:p>
              <a:r>
                <a:rPr lang="el-GR" sz="3200" dirty="0" smtClean="0">
                  <a:latin typeface="Times New Roman" panose="02020603050405020304" pitchFamily="18" charset="0"/>
                  <a:cs typeface="Times New Roman" panose="02020603050405020304" pitchFamily="18" charset="0"/>
                </a:rPr>
                <a:t>π</a:t>
              </a:r>
              <a:r>
                <a:rPr lang="en-US" sz="3200" baseline="30000" dirty="0" smtClean="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3962400" y="2819400"/>
              <a:ext cx="685800" cy="584775"/>
            </a:xfrm>
            <a:prstGeom prst="rect">
              <a:avLst/>
            </a:prstGeom>
            <a:noFill/>
          </p:spPr>
          <p:txBody>
            <a:bodyPr wrap="square" rtlCol="0">
              <a:spAutoFit/>
            </a:bodyPr>
            <a:lstStyle/>
            <a:p>
              <a:r>
                <a:rPr lang="el-GR" sz="3200" dirty="0" smtClean="0">
                  <a:latin typeface="Times New Roman" panose="02020603050405020304" pitchFamily="18" charset="0"/>
                  <a:cs typeface="Times New Roman" panose="02020603050405020304" pitchFamily="18" charset="0"/>
                </a:rPr>
                <a:t>π</a:t>
              </a:r>
              <a:r>
                <a:rPr lang="en-US" sz="3200" baseline="30000" dirty="0" smtClean="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p:txBody>
        </p:sp>
      </p:grpSp>
      <p:sp>
        <p:nvSpPr>
          <p:cNvPr id="57" name="TextBox 56"/>
          <p:cNvSpPr txBox="1"/>
          <p:nvPr/>
        </p:nvSpPr>
        <p:spPr>
          <a:xfrm>
            <a:off x="0" y="762000"/>
            <a:ext cx="9069187" cy="861774"/>
          </a:xfrm>
          <a:prstGeom prst="rect">
            <a:avLst/>
          </a:prstGeom>
          <a:noFill/>
        </p:spPr>
        <p:txBody>
          <a:bodyPr wrap="square" rtlCol="0">
            <a:spAutoFit/>
          </a:bodyPr>
          <a:lstStyle/>
          <a:p>
            <a:pPr algn="ctr"/>
            <a:r>
              <a:rPr lang="el-GR" sz="2200" dirty="0" smtClean="0">
                <a:latin typeface="Times New Roman" panose="02020603050405020304" pitchFamily="18" charset="0"/>
                <a:cs typeface="Times New Roman" panose="02020603050405020304" pitchFamily="18" charset="0"/>
              </a:rPr>
              <a:t>π</a:t>
            </a:r>
            <a:r>
              <a:rPr lang="en-US" sz="2200" baseline="30000" dirty="0" smtClean="0">
                <a:latin typeface="Times New Roman" panose="02020603050405020304" pitchFamily="18" charset="0"/>
                <a:cs typeface="Times New Roman" panose="02020603050405020304" pitchFamily="18" charset="0"/>
              </a:rPr>
              <a:t>+</a:t>
            </a:r>
            <a:r>
              <a:rPr lang="el-GR" sz="2200" dirty="0" smtClean="0">
                <a:latin typeface="Times New Roman" panose="02020603050405020304" pitchFamily="18" charset="0"/>
                <a:cs typeface="Times New Roman" panose="02020603050405020304" pitchFamily="18" charset="0"/>
              </a:rPr>
              <a:t>π</a:t>
            </a:r>
            <a:r>
              <a:rPr lang="en-GB" sz="2200" baseline="30000" dirty="0"/>
              <a:t>–</a:t>
            </a:r>
            <a:r>
              <a:rPr lang="en-US" sz="2200" dirty="0" smtClean="0">
                <a:latin typeface="Times New Roman" panose="02020603050405020304" pitchFamily="18" charset="0"/>
                <a:cs typeface="Times New Roman" panose="02020603050405020304" pitchFamily="18" charset="0"/>
              </a:rPr>
              <a:t> atom (</a:t>
            </a:r>
            <a:r>
              <a:rPr lang="en-US" sz="2200" dirty="0" err="1" smtClean="0">
                <a:latin typeface="Times New Roman" panose="02020603050405020304" pitchFamily="18" charset="0"/>
                <a:cs typeface="Times New Roman" panose="02020603050405020304" pitchFamily="18" charset="0"/>
              </a:rPr>
              <a:t>pionium</a:t>
            </a:r>
            <a:r>
              <a:rPr lang="en-US" sz="2200" dirty="0" smtClean="0">
                <a:latin typeface="Times New Roman" panose="02020603050405020304" pitchFamily="18" charset="0"/>
                <a:cs typeface="Times New Roman" panose="02020603050405020304" pitchFamily="18" charset="0"/>
              </a:rPr>
              <a:t>) is a hydrogen-like atom consisting of </a:t>
            </a:r>
            <a:r>
              <a:rPr lang="el-GR" sz="2200" dirty="0" smtClean="0">
                <a:latin typeface="Times New Roman" panose="02020603050405020304" pitchFamily="18" charset="0"/>
                <a:cs typeface="Times New Roman" panose="02020603050405020304" pitchFamily="18" charset="0"/>
              </a:rPr>
              <a:t>π</a:t>
            </a:r>
            <a:r>
              <a:rPr lang="en-US" sz="2200" baseline="300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and </a:t>
            </a:r>
            <a:r>
              <a:rPr lang="el-GR" sz="2200" dirty="0" smtClean="0">
                <a:latin typeface="Times New Roman" panose="02020603050405020304" pitchFamily="18" charset="0"/>
                <a:cs typeface="Times New Roman" panose="02020603050405020304" pitchFamily="18" charset="0"/>
              </a:rPr>
              <a:t>π</a:t>
            </a:r>
            <a:r>
              <a:rPr lang="en-GB" sz="2200" baseline="30000" dirty="0"/>
              <a:t>–</a:t>
            </a:r>
            <a:r>
              <a:rPr lang="en-US" sz="2200" dirty="0" smtClean="0">
                <a:latin typeface="Times New Roman" panose="02020603050405020304" pitchFamily="18" charset="0"/>
                <a:cs typeface="Times New Roman" panose="02020603050405020304" pitchFamily="18" charset="0"/>
              </a:rPr>
              <a:t> mesons:</a:t>
            </a:r>
          </a:p>
          <a:p>
            <a:pPr algn="ctr"/>
            <a:r>
              <a:rPr lang="en-US" sz="2800" dirty="0" smtClean="0">
                <a:solidFill>
                  <a:srgbClr val="C00000"/>
                </a:solidFill>
                <a:latin typeface="Times New Roman" panose="02020603050405020304" pitchFamily="18" charset="0"/>
                <a:cs typeface="Times New Roman" panose="02020603050405020304" pitchFamily="18" charset="0"/>
              </a:rPr>
              <a:t>E</a:t>
            </a:r>
            <a:r>
              <a:rPr lang="en-US" sz="2800" baseline="-25000" dirty="0" smtClean="0">
                <a:solidFill>
                  <a:srgbClr val="C00000"/>
                </a:solidFill>
                <a:latin typeface="Times New Roman" panose="02020603050405020304" pitchFamily="18" charset="0"/>
                <a:cs typeface="Times New Roman" panose="02020603050405020304" pitchFamily="18" charset="0"/>
              </a:rPr>
              <a:t>B </a:t>
            </a:r>
            <a:r>
              <a:rPr lang="en-US" sz="2800" dirty="0" smtClean="0">
                <a:solidFill>
                  <a:srgbClr val="C00000"/>
                </a:solidFill>
                <a:latin typeface="Times New Roman" panose="02020603050405020304" pitchFamily="18" charset="0"/>
                <a:cs typeface="Times New Roman" panose="02020603050405020304" pitchFamily="18" charset="0"/>
              </a:rPr>
              <a:t>= -1.86 </a:t>
            </a:r>
            <a:r>
              <a:rPr lang="en-US" sz="2800" dirty="0" err="1" smtClean="0">
                <a:solidFill>
                  <a:srgbClr val="C00000"/>
                </a:solidFill>
                <a:latin typeface="Times New Roman" panose="02020603050405020304" pitchFamily="18" charset="0"/>
                <a:cs typeface="Times New Roman" panose="02020603050405020304" pitchFamily="18" charset="0"/>
              </a:rPr>
              <a:t>keV</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r</a:t>
            </a:r>
            <a:r>
              <a:rPr lang="en-US" sz="2800" baseline="-25000" dirty="0" err="1" smtClean="0">
                <a:solidFill>
                  <a:srgbClr val="C00000"/>
                </a:solidFill>
                <a:latin typeface="Times New Roman" panose="02020603050405020304" pitchFamily="18" charset="0"/>
                <a:cs typeface="Times New Roman" panose="02020603050405020304" pitchFamily="18" charset="0"/>
              </a:rPr>
              <a:t>B</a:t>
            </a:r>
            <a:r>
              <a:rPr lang="en-US" sz="2800" baseline="-25000" dirty="0" smtClean="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 387 </a:t>
            </a:r>
            <a:r>
              <a:rPr lang="en-US" sz="2800" dirty="0" err="1" smtClean="0">
                <a:solidFill>
                  <a:srgbClr val="C00000"/>
                </a:solidFill>
                <a:latin typeface="Times New Roman" panose="02020603050405020304" pitchFamily="18" charset="0"/>
                <a:cs typeface="Times New Roman" panose="02020603050405020304" pitchFamily="18" charset="0"/>
              </a:rPr>
              <a:t>fm</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p</a:t>
            </a:r>
            <a:r>
              <a:rPr lang="en-US" sz="2800" baseline="-25000" dirty="0" err="1" smtClean="0">
                <a:solidFill>
                  <a:srgbClr val="C00000"/>
                </a:solidFill>
                <a:latin typeface="Times New Roman" panose="02020603050405020304" pitchFamily="18" charset="0"/>
                <a:cs typeface="Times New Roman" panose="02020603050405020304" pitchFamily="18" charset="0"/>
              </a:rPr>
              <a:t>B</a:t>
            </a:r>
            <a:r>
              <a:rPr lang="en-US" sz="2800" dirty="0" smtClean="0">
                <a:solidFill>
                  <a:srgbClr val="C00000"/>
                </a:solidFill>
                <a:latin typeface="Times New Roman" panose="02020603050405020304" pitchFamily="18" charset="0"/>
                <a:cs typeface="Times New Roman" panose="02020603050405020304" pitchFamily="18" charset="0"/>
              </a:rPr>
              <a:t> ≈ 0.5 MeV/c</a:t>
            </a:r>
            <a:endParaRPr lang="en-US" sz="2800" dirty="0">
              <a:solidFill>
                <a:srgbClr val="C00000"/>
              </a:solidFill>
              <a:latin typeface="Times New Roman" panose="02020603050405020304" pitchFamily="18" charset="0"/>
              <a:cs typeface="Times New Roman" panose="02020603050405020304" pitchFamily="18" charset="0"/>
            </a:endParaRPr>
          </a:p>
        </p:txBody>
      </p:sp>
      <p:grpSp>
        <p:nvGrpSpPr>
          <p:cNvPr id="62" name="Group 61"/>
          <p:cNvGrpSpPr/>
          <p:nvPr/>
        </p:nvGrpSpPr>
        <p:grpSpPr>
          <a:xfrm>
            <a:off x="4260488" y="1828602"/>
            <a:ext cx="4724400" cy="1786418"/>
            <a:chOff x="4267200" y="1981200"/>
            <a:chExt cx="4768733" cy="1786418"/>
          </a:xfrm>
        </p:grpSpPr>
        <p:sp>
          <p:nvSpPr>
            <p:cNvPr id="58" name="TextBox 57"/>
            <p:cNvSpPr txBox="1"/>
            <p:nvPr/>
          </p:nvSpPr>
          <p:spPr>
            <a:xfrm>
              <a:off x="4267200" y="1981200"/>
              <a:ext cx="4724400" cy="800219"/>
            </a:xfrm>
            <a:prstGeom prst="rect">
              <a:avLst/>
            </a:prstGeom>
            <a:noFill/>
          </p:spPr>
          <p:txBody>
            <a:bodyPr wrap="square" rtlCol="0">
              <a:spAutoFit/>
            </a:bodyPr>
            <a:lstStyle/>
            <a:p>
              <a:r>
                <a:rPr lang="en-US" sz="2300" dirty="0" smtClean="0">
                  <a:latin typeface="Times New Roman" panose="02020603050405020304" pitchFamily="18" charset="0"/>
                  <a:cs typeface="Times New Roman" panose="02020603050405020304" pitchFamily="18" charset="0"/>
                </a:rPr>
                <a:t>The </a:t>
              </a:r>
              <a:r>
                <a:rPr lang="el-GR" sz="2300" dirty="0" smtClean="0">
                  <a:latin typeface="Times New Roman" panose="02020603050405020304" pitchFamily="18" charset="0"/>
                  <a:cs typeface="Times New Roman" panose="02020603050405020304" pitchFamily="18" charset="0"/>
                </a:rPr>
                <a:t>π</a:t>
              </a:r>
              <a:r>
                <a:rPr lang="en-US" sz="2300" baseline="30000" dirty="0" smtClean="0">
                  <a:latin typeface="Times New Roman" panose="02020603050405020304" pitchFamily="18" charset="0"/>
                  <a:cs typeface="Times New Roman" panose="02020603050405020304" pitchFamily="18" charset="0"/>
                </a:rPr>
                <a:t>+</a:t>
              </a:r>
              <a:r>
                <a:rPr lang="el-GR" sz="2300" dirty="0" smtClean="0">
                  <a:latin typeface="Times New Roman" panose="02020603050405020304" pitchFamily="18" charset="0"/>
                  <a:cs typeface="Times New Roman" panose="02020603050405020304" pitchFamily="18" charset="0"/>
                </a:rPr>
                <a:t>π</a:t>
              </a:r>
              <a:r>
                <a:rPr lang="en-US" sz="2300" baseline="30000" dirty="0" smtClean="0">
                  <a:latin typeface="Times New Roman" panose="02020603050405020304" pitchFamily="18" charset="0"/>
                  <a:cs typeface="Times New Roman" panose="02020603050405020304" pitchFamily="18" charset="0"/>
                </a:rPr>
                <a:t>-</a:t>
              </a:r>
              <a:r>
                <a:rPr lang="en-US" sz="2300" dirty="0" smtClean="0">
                  <a:latin typeface="Times New Roman" panose="02020603050405020304" pitchFamily="18" charset="0"/>
                  <a:cs typeface="Times New Roman" panose="02020603050405020304" pitchFamily="18" charset="0"/>
                </a:rPr>
                <a:t> atom </a:t>
              </a:r>
              <a:r>
                <a:rPr lang="en-US" sz="2300" dirty="0">
                  <a:latin typeface="Times New Roman" panose="02020603050405020304" pitchFamily="18" charset="0"/>
                  <a:cs typeface="Times New Roman" panose="02020603050405020304" pitchFamily="18" charset="0"/>
                </a:rPr>
                <a:t>lifetime is </a:t>
              </a:r>
              <a:r>
                <a:rPr lang="en-US" sz="2300" dirty="0" smtClean="0">
                  <a:latin typeface="Times New Roman" panose="02020603050405020304" pitchFamily="18" charset="0"/>
                  <a:cs typeface="Times New Roman" panose="02020603050405020304" pitchFamily="18" charset="0"/>
                </a:rPr>
                <a:t>dominated by the decay into </a:t>
              </a:r>
              <a:r>
                <a:rPr lang="el-GR" sz="2300" dirty="0" smtClean="0">
                  <a:latin typeface="Times New Roman" panose="02020603050405020304" pitchFamily="18" charset="0"/>
                  <a:cs typeface="Times New Roman" panose="02020603050405020304" pitchFamily="18" charset="0"/>
                </a:rPr>
                <a:t>π</a:t>
              </a:r>
              <a:r>
                <a:rPr lang="en-US" sz="2300" baseline="30000" dirty="0" smtClean="0">
                  <a:latin typeface="Times New Roman" panose="02020603050405020304" pitchFamily="18" charset="0"/>
                  <a:cs typeface="Times New Roman" panose="02020603050405020304" pitchFamily="18" charset="0"/>
                </a:rPr>
                <a:t>0</a:t>
              </a:r>
              <a:r>
                <a:rPr lang="en-US" sz="2300" dirty="0" smtClean="0">
                  <a:latin typeface="Times New Roman" panose="02020603050405020304" pitchFamily="18" charset="0"/>
                  <a:cs typeface="Times New Roman" panose="02020603050405020304" pitchFamily="18" charset="0"/>
                </a:rPr>
                <a:t> </a:t>
              </a:r>
              <a:r>
                <a:rPr lang="el-GR" sz="2300" dirty="0" smtClean="0">
                  <a:latin typeface="Times New Roman" panose="02020603050405020304" pitchFamily="18" charset="0"/>
                  <a:cs typeface="Times New Roman" panose="02020603050405020304" pitchFamily="18" charset="0"/>
                </a:rPr>
                <a:t>π</a:t>
              </a:r>
              <a:r>
                <a:rPr lang="en-US" sz="2300" baseline="30000" dirty="0" smtClean="0">
                  <a:latin typeface="Times New Roman" panose="02020603050405020304" pitchFamily="18" charset="0"/>
                  <a:cs typeface="Times New Roman" panose="02020603050405020304" pitchFamily="18" charset="0"/>
                </a:rPr>
                <a:t>0</a:t>
              </a:r>
              <a:r>
                <a:rPr lang="en-US" sz="2300" dirty="0" smtClean="0">
                  <a:latin typeface="Times New Roman" panose="02020603050405020304" pitchFamily="18" charset="0"/>
                  <a:cs typeface="Times New Roman" panose="02020603050405020304" pitchFamily="18" charset="0"/>
                </a:rPr>
                <a:t> mesons:</a:t>
              </a:r>
            </a:p>
          </p:txBody>
        </p:sp>
        <p:graphicFrame>
          <p:nvGraphicFramePr>
            <p:cNvPr id="59" name="Object 58"/>
            <p:cNvGraphicFramePr>
              <a:graphicFrameLocks noChangeAspect="1"/>
            </p:cNvGraphicFramePr>
            <p:nvPr>
              <p:extLst>
                <p:ext uri="{D42A27DB-BD31-4B8C-83A1-F6EECF244321}">
                  <p14:modId xmlns:p14="http://schemas.microsoft.com/office/powerpoint/2010/main" val="4245564602"/>
                </p:ext>
              </p:extLst>
            </p:nvPr>
          </p:nvGraphicFramePr>
          <p:xfrm>
            <a:off x="4572000" y="2817706"/>
            <a:ext cx="2438400" cy="839893"/>
          </p:xfrm>
          <a:graphic>
            <a:graphicData uri="http://schemas.openxmlformats.org/presentationml/2006/ole">
              <mc:AlternateContent xmlns:mc="http://schemas.openxmlformats.org/markup-compatibility/2006">
                <mc:Choice xmlns:v="urn:schemas-microsoft-com:vml" Requires="v">
                  <p:oleObj spid="_x0000_s183332" name="Equation" r:id="rId3" imgW="1143000" imgH="393480" progId="Equation.DSMT4">
                    <p:embed/>
                  </p:oleObj>
                </mc:Choice>
                <mc:Fallback>
                  <p:oleObj name="Equation" r:id="rId3" imgW="1143000" imgH="393480" progId="Equation.DSMT4">
                    <p:embed/>
                    <p:pic>
                      <p:nvPicPr>
                        <p:cNvPr id="0" name=""/>
                        <p:cNvPicPr/>
                        <p:nvPr/>
                      </p:nvPicPr>
                      <p:blipFill>
                        <a:blip r:embed="rId4"/>
                        <a:stretch>
                          <a:fillRect/>
                        </a:stretch>
                      </p:blipFill>
                      <p:spPr>
                        <a:xfrm>
                          <a:off x="4572000" y="2817706"/>
                          <a:ext cx="2438400" cy="839893"/>
                        </a:xfrm>
                        <a:prstGeom prst="rect">
                          <a:avLst/>
                        </a:prstGeom>
                        <a:ln>
                          <a:solidFill>
                            <a:schemeClr val="tx1"/>
                          </a:solidFill>
                        </a:ln>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4092026677"/>
                </p:ext>
              </p:extLst>
            </p:nvPr>
          </p:nvGraphicFramePr>
          <p:xfrm>
            <a:off x="7239000" y="2819400"/>
            <a:ext cx="1796933" cy="948218"/>
          </p:xfrm>
          <a:graphic>
            <a:graphicData uri="http://schemas.openxmlformats.org/presentationml/2006/ole">
              <mc:AlternateContent xmlns:mc="http://schemas.openxmlformats.org/markup-compatibility/2006">
                <mc:Choice xmlns:v="urn:schemas-microsoft-com:vml" Requires="v">
                  <p:oleObj spid="_x0000_s183333" name="Equation" r:id="rId5" imgW="914400" imgH="482400" progId="Equation.DSMT4">
                    <p:embed/>
                  </p:oleObj>
                </mc:Choice>
                <mc:Fallback>
                  <p:oleObj name="Equation" r:id="rId5" imgW="914400" imgH="482400" progId="Equation.DSMT4">
                    <p:embed/>
                    <p:pic>
                      <p:nvPicPr>
                        <p:cNvPr id="0" name=""/>
                        <p:cNvPicPr>
                          <a:picLocks noChangeAspect="1" noChangeArrowheads="1"/>
                        </p:cNvPicPr>
                        <p:nvPr/>
                      </p:nvPicPr>
                      <p:blipFill>
                        <a:blip r:embed="rId6"/>
                        <a:srcRect/>
                        <a:stretch>
                          <a:fillRect/>
                        </a:stretch>
                      </p:blipFill>
                      <p:spPr bwMode="auto">
                        <a:xfrm>
                          <a:off x="7239000" y="2819400"/>
                          <a:ext cx="1796933" cy="948218"/>
                        </a:xfrm>
                        <a:prstGeom prst="rect">
                          <a:avLst/>
                        </a:prstGeom>
                        <a:noFill/>
                        <a:ln>
                          <a:noFill/>
                        </a:ln>
                      </p:spPr>
                    </p:pic>
                  </p:oleObj>
                </mc:Fallback>
              </mc:AlternateContent>
            </a:graphicData>
          </a:graphic>
        </p:graphicFrame>
      </p:grpSp>
      <p:graphicFrame>
        <p:nvGraphicFramePr>
          <p:cNvPr id="35" name="Object 34"/>
          <p:cNvGraphicFramePr>
            <a:graphicFrameLocks noChangeAspect="1"/>
          </p:cNvGraphicFramePr>
          <p:nvPr>
            <p:extLst>
              <p:ext uri="{D42A27DB-BD31-4B8C-83A1-F6EECF244321}">
                <p14:modId xmlns:p14="http://schemas.microsoft.com/office/powerpoint/2010/main" val="4090407398"/>
              </p:ext>
            </p:extLst>
          </p:nvPr>
        </p:nvGraphicFramePr>
        <p:xfrm>
          <a:off x="228600" y="4030887"/>
          <a:ext cx="4114800" cy="605987"/>
        </p:xfrm>
        <a:graphic>
          <a:graphicData uri="http://schemas.openxmlformats.org/presentationml/2006/ole">
            <mc:AlternateContent xmlns:mc="http://schemas.openxmlformats.org/markup-compatibility/2006">
              <mc:Choice xmlns:v="urn:schemas-microsoft-com:vml" Requires="v">
                <p:oleObj spid="_x0000_s183334" name="Equation" r:id="rId7" imgW="1815840" imgH="304560" progId="Equation.DSMT4">
                  <p:embed/>
                </p:oleObj>
              </mc:Choice>
              <mc:Fallback>
                <p:oleObj name="Equation" r:id="rId7" imgW="1815840" imgH="304560" progId="Equation.DSMT4">
                  <p:embed/>
                  <p:pic>
                    <p:nvPicPr>
                      <p:cNvPr id="0" name=""/>
                      <p:cNvPicPr/>
                      <p:nvPr/>
                    </p:nvPicPr>
                    <p:blipFill>
                      <a:blip r:embed="rId8"/>
                      <a:stretch>
                        <a:fillRect/>
                      </a:stretch>
                    </p:blipFill>
                    <p:spPr>
                      <a:xfrm>
                        <a:off x="228600" y="4030887"/>
                        <a:ext cx="4114800" cy="605987"/>
                      </a:xfrm>
                      <a:prstGeom prst="rect">
                        <a:avLst/>
                      </a:prstGeom>
                      <a:solidFill>
                        <a:srgbClr val="90D0EC">
                          <a:alpha val="50000"/>
                        </a:srgbClr>
                      </a:solidFill>
                      <a:ln>
                        <a:solidFill>
                          <a:schemeClr val="tx1"/>
                        </a:solidFill>
                      </a:ln>
                    </p:spPr>
                  </p:pic>
                </p:oleObj>
              </mc:Fallback>
            </mc:AlternateContent>
          </a:graphicData>
        </a:graphic>
      </p:graphicFrame>
      <p:sp>
        <p:nvSpPr>
          <p:cNvPr id="3" name="TextBox 2"/>
          <p:cNvSpPr txBox="1"/>
          <p:nvPr/>
        </p:nvSpPr>
        <p:spPr>
          <a:xfrm>
            <a:off x="283856" y="4655020"/>
            <a:ext cx="7564744" cy="400110"/>
          </a:xfrm>
          <a:prstGeom prst="rect">
            <a:avLst/>
          </a:prstGeom>
          <a:noFill/>
        </p:spPr>
        <p:txBody>
          <a:bodyPr wrap="square" rtlCol="0">
            <a:spAutoFit/>
          </a:bodyPr>
          <a:lstStyle/>
          <a:p>
            <a:r>
              <a:rPr lang="en-US" sz="2000" i="1" dirty="0" smtClean="0">
                <a:latin typeface="Times New Roman" panose="02020603050405020304" pitchFamily="18" charset="0"/>
                <a:cs typeface="Times New Roman" panose="02020603050405020304" pitchFamily="18" charset="0"/>
              </a:rPr>
              <a:t>a</a:t>
            </a:r>
            <a:r>
              <a:rPr lang="en-US" sz="2000" baseline="-25000" dirty="0" smtClean="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 and </a:t>
            </a:r>
            <a:r>
              <a:rPr lang="en-US" sz="2000" i="1" dirty="0" smtClean="0">
                <a:latin typeface="Times New Roman" panose="02020603050405020304" pitchFamily="18" charset="0"/>
                <a:cs typeface="Times New Roman" panose="02020603050405020304" pitchFamily="18" charset="0"/>
              </a:rPr>
              <a:t>a</a:t>
            </a:r>
            <a:r>
              <a:rPr lang="en-US" sz="2000" baseline="-25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are the </a:t>
            </a:r>
            <a:r>
              <a:rPr lang="el-GR" sz="2000" dirty="0" smtClean="0">
                <a:latin typeface="Times New Roman" panose="02020603050405020304" pitchFamily="18" charset="0"/>
                <a:cs typeface="Times New Roman" panose="02020603050405020304" pitchFamily="18" charset="0"/>
              </a:rPr>
              <a:t>ππ</a:t>
            </a:r>
            <a:r>
              <a:rPr lang="en-US" sz="2000"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-wave scattering lengths for </a:t>
            </a:r>
            <a:r>
              <a:rPr lang="en-US" sz="2000" dirty="0" err="1" smtClean="0">
                <a:latin typeface="Times New Roman" panose="02020603050405020304" pitchFamily="18" charset="0"/>
                <a:cs typeface="Times New Roman" panose="02020603050405020304" pitchFamily="18" charset="0"/>
              </a:rPr>
              <a:t>isospin</a:t>
            </a:r>
            <a:r>
              <a:rPr lang="en-US" sz="2000" dirty="0" smtClean="0">
                <a:latin typeface="Times New Roman" panose="02020603050405020304" pitchFamily="18" charset="0"/>
                <a:cs typeface="Times New Roman" panose="02020603050405020304" pitchFamily="18" charset="0"/>
              </a:rPr>
              <a:t>  I=0  and  I=2</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28600" y="4976995"/>
            <a:ext cx="8229600" cy="1072158"/>
            <a:chOff x="76200" y="5105400"/>
            <a:chExt cx="8229600" cy="1072158"/>
          </a:xfrm>
        </p:grpSpPr>
        <p:graphicFrame>
          <p:nvGraphicFramePr>
            <p:cNvPr id="5" name="Object 4"/>
            <p:cNvGraphicFramePr>
              <a:graphicFrameLocks noChangeAspect="1"/>
            </p:cNvGraphicFramePr>
            <p:nvPr>
              <p:extLst>
                <p:ext uri="{D42A27DB-BD31-4B8C-83A1-F6EECF244321}">
                  <p14:modId xmlns:p14="http://schemas.microsoft.com/office/powerpoint/2010/main" val="3196328519"/>
                </p:ext>
              </p:extLst>
            </p:nvPr>
          </p:nvGraphicFramePr>
          <p:xfrm>
            <a:off x="76200" y="5486400"/>
            <a:ext cx="879475" cy="502220"/>
          </p:xfrm>
          <a:graphic>
            <a:graphicData uri="http://schemas.openxmlformats.org/presentationml/2006/ole">
              <mc:AlternateContent xmlns:mc="http://schemas.openxmlformats.org/markup-compatibility/2006">
                <mc:Choice xmlns:v="urn:schemas-microsoft-com:vml" Requires="v">
                  <p:oleObj spid="_x0000_s183335" name="Equation" r:id="rId9" imgW="444240" imgH="253800" progId="Equation.DSMT4">
                    <p:embed/>
                  </p:oleObj>
                </mc:Choice>
                <mc:Fallback>
                  <p:oleObj name="Equation" r:id="rId9" imgW="444240" imgH="253800" progId="Equation.DSMT4">
                    <p:embed/>
                    <p:pic>
                      <p:nvPicPr>
                        <p:cNvPr id="0" name=""/>
                        <p:cNvPicPr/>
                        <p:nvPr/>
                      </p:nvPicPr>
                      <p:blipFill>
                        <a:blip r:embed="rId10"/>
                        <a:stretch>
                          <a:fillRect/>
                        </a:stretch>
                      </p:blipFill>
                      <p:spPr>
                        <a:xfrm>
                          <a:off x="76200" y="5486400"/>
                          <a:ext cx="879475" cy="502220"/>
                        </a:xfrm>
                        <a:prstGeom prst="rect">
                          <a:avLst/>
                        </a:prstGeom>
                      </p:spPr>
                    </p:pic>
                  </p:oleObj>
                </mc:Fallback>
              </mc:AlternateContent>
            </a:graphicData>
          </a:graphic>
        </p:graphicFrame>
        <p:sp>
          <p:nvSpPr>
            <p:cNvPr id="7" name="Left Brace 6"/>
            <p:cNvSpPr/>
            <p:nvPr/>
          </p:nvSpPr>
          <p:spPr>
            <a:xfrm>
              <a:off x="990600" y="5318760"/>
              <a:ext cx="152400" cy="777240"/>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 name="Group 25"/>
            <p:cNvGrpSpPr/>
            <p:nvPr/>
          </p:nvGrpSpPr>
          <p:grpSpPr>
            <a:xfrm>
              <a:off x="1143000" y="5105400"/>
              <a:ext cx="6065520" cy="569238"/>
              <a:chOff x="1127760" y="5257800"/>
              <a:chExt cx="6065520" cy="569238"/>
            </a:xfrm>
          </p:grpSpPr>
          <p:sp>
            <p:nvSpPr>
              <p:cNvPr id="8" name="TextBox 7"/>
              <p:cNvSpPr txBox="1"/>
              <p:nvPr/>
            </p:nvSpPr>
            <p:spPr>
              <a:xfrm>
                <a:off x="1127760" y="5273040"/>
                <a:ext cx="1752600" cy="553998"/>
              </a:xfrm>
              <a:prstGeom prst="rect">
                <a:avLst/>
              </a:prstGeom>
              <a:noFill/>
            </p:spPr>
            <p:txBody>
              <a:bodyPr wrap="square" rtlCol="0">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 0 for 	</a:t>
                </a:r>
                <a:r>
                  <a:rPr lang="en-US" sz="2000" i="1" dirty="0" smtClean="0">
                    <a:solidFill>
                      <a:srgbClr val="1D0260"/>
                    </a:solidFill>
                    <a:latin typeface="Times New Roman" charset="0"/>
                    <a:ea typeface="ＭＳ Ｐゴシック" charset="0"/>
                  </a:rPr>
                  <a:t>l</a:t>
                </a:r>
                <a:r>
                  <a:rPr lang="en-US" sz="2000" dirty="0" smtClean="0">
                    <a:latin typeface="Times New Roman" panose="02020603050405020304" pitchFamily="18" charset="0"/>
                    <a:cs typeface="Times New Roman" panose="02020603050405020304" pitchFamily="18" charset="0"/>
                  </a:rPr>
                  <a:t> = 0</a:t>
                </a:r>
              </a:p>
            </p:txBody>
          </p:sp>
          <p:grpSp>
            <p:nvGrpSpPr>
              <p:cNvPr id="22" name="Group 21"/>
              <p:cNvGrpSpPr/>
              <p:nvPr/>
            </p:nvGrpSpPr>
            <p:grpSpPr>
              <a:xfrm>
                <a:off x="2819400" y="5257800"/>
                <a:ext cx="4373880" cy="523220"/>
                <a:chOff x="2819400" y="5288280"/>
                <a:chExt cx="4373880" cy="523220"/>
              </a:xfrm>
            </p:grpSpPr>
            <p:sp>
              <p:nvSpPr>
                <p:cNvPr id="63" name="TextBox 62"/>
                <p:cNvSpPr txBox="1"/>
                <p:nvPr/>
              </p:nvSpPr>
              <p:spPr>
                <a:xfrm>
                  <a:off x="2819400" y="5334000"/>
                  <a:ext cx="2334293"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a:t>
                  </a:r>
                  <a:r>
                    <a:rPr lang="en-US" sz="2400" baseline="-25000" dirty="0" smtClean="0">
                      <a:latin typeface="Times New Roman" panose="02020603050405020304" pitchFamily="18" charset="0"/>
                      <a:cs typeface="Times New Roman" panose="02020603050405020304" pitchFamily="18" charset="0"/>
                    </a:rPr>
                    <a:t>2</a:t>
                  </a:r>
                  <a:r>
                    <a:rPr lang="el-GR" sz="2400" baseline="-25000" dirty="0" smtClean="0">
                      <a:latin typeface="Times New Roman" panose="02020603050405020304" pitchFamily="18" charset="0"/>
                      <a:cs typeface="Times New Roman" panose="02020603050405020304" pitchFamily="18" charset="0"/>
                    </a:rPr>
                    <a:t>π</a:t>
                  </a:r>
                  <a:r>
                    <a:rPr lang="en-US" sz="2400" dirty="0" smtClean="0">
                      <a:latin typeface="Times New Roman" panose="02020603050405020304" pitchFamily="18" charset="0"/>
                      <a:cs typeface="Times New Roman" panose="02020603050405020304" pitchFamily="18" charset="0"/>
                    </a:rPr>
                    <a:t>(1s, 2</a:t>
                  </a:r>
                  <a:r>
                    <a:rPr lang="en-US" sz="2400" i="1"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ns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cxnSp>
              <p:nvCxnSpPr>
                <p:cNvPr id="65" name="Straight Arrow Connector 64"/>
                <p:cNvCxnSpPr/>
                <p:nvPr/>
              </p:nvCxnSpPr>
              <p:spPr>
                <a:xfrm>
                  <a:off x="5318760" y="559308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897880" y="5288280"/>
                  <a:ext cx="1295400" cy="523220"/>
                </a:xfrm>
                <a:prstGeom prst="rect">
                  <a:avLst/>
                </a:prstGeom>
              </p:spPr>
              <p:txBody>
                <a:bodyPr wrap="square">
                  <a:spAutoFit/>
                </a:bodyPr>
                <a:lstStyle/>
                <a:p>
                  <a:r>
                    <a:rPr lang="el-GR" sz="2400" dirty="0" smtClean="0">
                      <a:latin typeface="Times New Roman" panose="02020603050405020304" pitchFamily="18" charset="0"/>
                      <a:cs typeface="Times New Roman" panose="02020603050405020304" pitchFamily="18" charset="0"/>
                    </a:rPr>
                    <a:t>π</a:t>
                  </a:r>
                  <a:r>
                    <a:rPr lang="en-US" sz="2400" baseline="30000" dirty="0" smtClean="0">
                      <a:latin typeface="Times New Roman" panose="02020603050405020304" pitchFamily="18" charset="0"/>
                      <a:cs typeface="Times New Roman" panose="02020603050405020304" pitchFamily="18" charset="0"/>
                    </a:rPr>
                    <a:t>0</a:t>
                  </a:r>
                  <a:r>
                    <a:rPr lang="el-GR" sz="2400" dirty="0" smtClean="0">
                      <a:latin typeface="Times New Roman" panose="02020603050405020304" pitchFamily="18" charset="0"/>
                      <a:cs typeface="Times New Roman" panose="02020603050405020304" pitchFamily="18" charset="0"/>
                    </a:rPr>
                    <a:t>π</a:t>
                  </a:r>
                  <a:r>
                    <a:rPr lang="en-US" sz="2400" baseline="30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 </a:t>
                  </a:r>
                  <a:endParaRPr lang="en-US" sz="2800" dirty="0"/>
                </a:p>
              </p:txBody>
            </p:sp>
          </p:grpSp>
        </p:grpSp>
        <p:grpSp>
          <p:nvGrpSpPr>
            <p:cNvPr id="27" name="Group 26"/>
            <p:cNvGrpSpPr/>
            <p:nvPr/>
          </p:nvGrpSpPr>
          <p:grpSpPr>
            <a:xfrm>
              <a:off x="1143000" y="5486400"/>
              <a:ext cx="7162800" cy="691158"/>
              <a:chOff x="1112520" y="5638800"/>
              <a:chExt cx="7162800" cy="691158"/>
            </a:xfrm>
          </p:grpSpPr>
          <p:grpSp>
            <p:nvGrpSpPr>
              <p:cNvPr id="24" name="Group 23"/>
              <p:cNvGrpSpPr/>
              <p:nvPr/>
            </p:nvGrpSpPr>
            <p:grpSpPr>
              <a:xfrm>
                <a:off x="2804160" y="5638800"/>
                <a:ext cx="5471160" cy="614065"/>
                <a:chOff x="2819400" y="5562600"/>
                <a:chExt cx="5471160" cy="614065"/>
              </a:xfrm>
            </p:grpSpPr>
            <p:sp>
              <p:nvSpPr>
                <p:cNvPr id="10" name="TextBox 9"/>
                <p:cNvSpPr txBox="1"/>
                <p:nvPr/>
              </p:nvSpPr>
              <p:spPr>
                <a:xfrm>
                  <a:off x="2819400" y="5715000"/>
                  <a:ext cx="1127232"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a:t>
                  </a:r>
                  <a:r>
                    <a:rPr lang="en-US" sz="2400" baseline="-25000" dirty="0" smtClean="0">
                      <a:latin typeface="Times New Roman" panose="02020603050405020304" pitchFamily="18" charset="0"/>
                      <a:cs typeface="Times New Roman" panose="02020603050405020304" pitchFamily="18" charset="0"/>
                    </a:rPr>
                    <a:t>2</a:t>
                  </a:r>
                  <a:r>
                    <a:rPr lang="el-GR" sz="2400" baseline="-25000" dirty="0" smtClean="0">
                      <a:latin typeface="Times New Roman" panose="02020603050405020304" pitchFamily="18" charset="0"/>
                      <a:cs typeface="Times New Roman" panose="02020603050405020304" pitchFamily="18" charset="0"/>
                    </a:rPr>
                    <a:t>π</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np</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a:off x="3886200" y="601980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86200" y="5562600"/>
                  <a:ext cx="320922" cy="461665"/>
                </a:xfrm>
                <a:prstGeom prst="rect">
                  <a:avLst/>
                </a:prstGeom>
                <a:noFill/>
              </p:spPr>
              <p:txBody>
                <a:bodyPr wrap="none" rtlCol="0">
                  <a:spAutoFit/>
                </a:bodyPr>
                <a:lstStyle/>
                <a:p>
                  <a:r>
                    <a:rPr lang="el-GR" sz="2400" dirty="0" smtClean="0">
                      <a:latin typeface="Times New Roman" panose="02020603050405020304" pitchFamily="18" charset="0"/>
                      <a:cs typeface="Times New Roman" panose="02020603050405020304" pitchFamily="18" charset="0"/>
                    </a:rPr>
                    <a:t>γ</a:t>
                  </a:r>
                  <a:endParaRPr lang="en-US" sz="2400" dirty="0">
                    <a:latin typeface="Times New Roman" panose="02020603050405020304" pitchFamily="18" charset="0"/>
                    <a:cs typeface="Times New Roman" panose="02020603050405020304" pitchFamily="18" charset="0"/>
                  </a:endParaRPr>
                </a:p>
              </p:txBody>
            </p:sp>
            <p:sp>
              <p:nvSpPr>
                <p:cNvPr id="66" name="TextBox 65"/>
                <p:cNvSpPr txBox="1"/>
                <p:nvPr/>
              </p:nvSpPr>
              <p:spPr>
                <a:xfrm>
                  <a:off x="4343400" y="5715000"/>
                  <a:ext cx="2642070"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a:t>
                  </a:r>
                  <a:r>
                    <a:rPr lang="en-US" sz="2400" baseline="-25000" dirty="0" smtClean="0">
                      <a:latin typeface="Times New Roman" panose="02020603050405020304" pitchFamily="18" charset="0"/>
                      <a:cs typeface="Times New Roman" panose="02020603050405020304" pitchFamily="18" charset="0"/>
                    </a:rPr>
                    <a:t>2</a:t>
                  </a:r>
                  <a:r>
                    <a:rPr lang="el-GR" sz="2400" baseline="-25000" dirty="0" smtClean="0">
                      <a:latin typeface="Times New Roman" panose="02020603050405020304" pitchFamily="18" charset="0"/>
                      <a:cs typeface="Times New Roman" panose="02020603050405020304" pitchFamily="18" charset="0"/>
                    </a:rPr>
                    <a:t>π</a:t>
                  </a:r>
                  <a:r>
                    <a:rPr lang="en-US" sz="2400" dirty="0" smtClean="0">
                      <a:latin typeface="Times New Roman" panose="02020603050405020304" pitchFamily="18" charset="0"/>
                      <a:cs typeface="Times New Roman" panose="02020603050405020304" pitchFamily="18" charset="0"/>
                    </a:rPr>
                    <a:t>(1</a:t>
                  </a:r>
                  <a:r>
                    <a:rPr lang="en-US" sz="2400" i="1"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2</a:t>
                  </a:r>
                  <a:r>
                    <a:rPr lang="en-US" sz="2400" i="1"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n</a:t>
                  </a:r>
                  <a:r>
                    <a:rPr lang="en-US" sz="2400" dirty="0" smtClean="0">
                      <a:latin typeface="Times New Roman" panose="02020603050405020304" pitchFamily="18" charset="0"/>
                      <a:cs typeface="Times New Roman" panose="02020603050405020304" pitchFamily="18" charset="0"/>
                    </a:rPr>
                    <a:t>-1)</a:t>
                  </a:r>
                  <a:r>
                    <a:rPr lang="en-US" sz="2400" i="1"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cxnSp>
              <p:nvCxnSpPr>
                <p:cNvPr id="67" name="Straight Arrow Connector 66"/>
                <p:cNvCxnSpPr/>
                <p:nvPr/>
              </p:nvCxnSpPr>
              <p:spPr>
                <a:xfrm>
                  <a:off x="6995160" y="594360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528560" y="5638800"/>
                  <a:ext cx="762000" cy="523220"/>
                </a:xfrm>
                <a:prstGeom prst="rect">
                  <a:avLst/>
                </a:prstGeom>
              </p:spPr>
              <p:txBody>
                <a:bodyPr wrap="square">
                  <a:spAutoFit/>
                </a:bodyPr>
                <a:lstStyle/>
                <a:p>
                  <a:r>
                    <a:rPr lang="el-GR" sz="2400" dirty="0" smtClean="0">
                      <a:latin typeface="Times New Roman" panose="02020603050405020304" pitchFamily="18" charset="0"/>
                      <a:cs typeface="Times New Roman" panose="02020603050405020304" pitchFamily="18" charset="0"/>
                    </a:rPr>
                    <a:t>π</a:t>
                  </a:r>
                  <a:r>
                    <a:rPr lang="en-US" sz="2400" baseline="30000" dirty="0" smtClean="0">
                      <a:latin typeface="Times New Roman" panose="02020603050405020304" pitchFamily="18" charset="0"/>
                      <a:cs typeface="Times New Roman" panose="02020603050405020304" pitchFamily="18" charset="0"/>
                    </a:rPr>
                    <a:t>0</a:t>
                  </a:r>
                  <a:r>
                    <a:rPr lang="el-GR" sz="2400" dirty="0" smtClean="0">
                      <a:latin typeface="Times New Roman" panose="02020603050405020304" pitchFamily="18" charset="0"/>
                      <a:cs typeface="Times New Roman" panose="02020603050405020304" pitchFamily="18" charset="0"/>
                    </a:rPr>
                    <a:t>π</a:t>
                  </a:r>
                  <a:r>
                    <a:rPr lang="en-US" sz="2400" baseline="30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 </a:t>
                  </a:r>
                  <a:endParaRPr lang="en-US" sz="2800" dirty="0"/>
                </a:p>
              </p:txBody>
            </p:sp>
          </p:grpSp>
          <p:sp>
            <p:nvSpPr>
              <p:cNvPr id="69" name="TextBox 68"/>
              <p:cNvSpPr txBox="1"/>
              <p:nvPr/>
            </p:nvSpPr>
            <p:spPr>
              <a:xfrm>
                <a:off x="1112520" y="5775960"/>
                <a:ext cx="1752600" cy="553998"/>
              </a:xfrm>
              <a:prstGeom prst="rect">
                <a:avLst/>
              </a:prstGeom>
              <a:noFill/>
            </p:spPr>
            <p:txBody>
              <a:bodyPr wrap="square" rtlCol="0">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 0 for 	</a:t>
                </a:r>
                <a:r>
                  <a:rPr lang="en-US" sz="2000" i="1" dirty="0" smtClean="0">
                    <a:solidFill>
                      <a:srgbClr val="1D0260"/>
                    </a:solidFill>
                    <a:latin typeface="Times New Roman" charset="0"/>
                    <a:ea typeface="ＭＳ Ｐゴシック" charset="0"/>
                  </a:rPr>
                  <a:t>l</a:t>
                </a:r>
                <a:r>
                  <a:rPr lang="en-US" sz="2000" dirty="0" smtClean="0">
                    <a:latin typeface="Times New Roman" panose="02020603050405020304" pitchFamily="18" charset="0"/>
                    <a:cs typeface="Times New Roman" panose="02020603050405020304" pitchFamily="18" charset="0"/>
                  </a:rPr>
                  <a:t> ≠ 0</a:t>
                </a:r>
                <a:endParaRPr lang="en-US" sz="2000" dirty="0">
                  <a:latin typeface="Times New Roman" panose="02020603050405020304" pitchFamily="18" charset="0"/>
                  <a:cs typeface="Times New Roman" panose="02020603050405020304" pitchFamily="18" charset="0"/>
                </a:endParaRPr>
              </a:p>
            </p:txBody>
          </p:sp>
        </p:grpSp>
      </p:grpSp>
      <p:sp>
        <p:nvSpPr>
          <p:cNvPr id="32" name="TextBox 31"/>
          <p:cNvSpPr txBox="1"/>
          <p:nvPr/>
        </p:nvSpPr>
        <p:spPr>
          <a:xfrm>
            <a:off x="89408" y="6066710"/>
            <a:ext cx="8955657" cy="707886"/>
          </a:xfrm>
          <a:prstGeom prst="rect">
            <a:avLst/>
          </a:prstGeom>
          <a:solidFill>
            <a:srgbClr val="FFC000"/>
          </a:solid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The </a:t>
            </a:r>
            <a:r>
              <a:rPr lang="en-US" sz="2000" i="1" dirty="0" smtClean="0">
                <a:latin typeface="Times New Roman" panose="02020603050405020304" pitchFamily="18" charset="0"/>
                <a:cs typeface="Times New Roman" panose="02020603050405020304" pitchFamily="18" charset="0"/>
              </a:rPr>
              <a:t>np</a:t>
            </a:r>
            <a:r>
              <a:rPr lang="en-US" sz="2000" dirty="0" smtClean="0">
                <a:latin typeface="Times New Roman" panose="02020603050405020304" pitchFamily="18" charset="0"/>
                <a:cs typeface="Times New Roman" panose="02020603050405020304" pitchFamily="18" charset="0"/>
              </a:rPr>
              <a:t> state lifetime depends on the transition  </a:t>
            </a:r>
            <a:r>
              <a:rPr lang="en-US" sz="2000" i="1" dirty="0" smtClean="0">
                <a:latin typeface="Times New Roman" panose="02020603050405020304" pitchFamily="18" charset="0"/>
                <a:cs typeface="Times New Roman" panose="02020603050405020304" pitchFamily="18" charset="0"/>
              </a:rPr>
              <a:t>np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1</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s</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2</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s</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n</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-1)</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s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probability. </a:t>
            </a:r>
          </a:p>
          <a:p>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This probability is about </a:t>
            </a:r>
            <a:r>
              <a:rPr lang="en-US" sz="2000" dirty="0">
                <a:latin typeface="Times New Roman" panose="02020603050405020304" pitchFamily="18" charset="0"/>
                <a:cs typeface="Times New Roman" panose="02020603050405020304" pitchFamily="18" charset="0"/>
                <a:sym typeface="Wingdings" panose="05000000000000000000" pitchFamily="2" charset="2"/>
              </a:rPr>
              <a:t>3</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orders of magnitude less than for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ns</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l-GR" sz="2000" dirty="0">
                <a:latin typeface="Times New Roman" panose="02020603050405020304" pitchFamily="18" charset="0"/>
                <a:cs typeface="Times New Roman" panose="02020603050405020304" pitchFamily="18" charset="0"/>
              </a:rPr>
              <a:t>π</a:t>
            </a:r>
            <a:r>
              <a:rPr lang="en-US" sz="2000" baseline="30000" dirty="0">
                <a:latin typeface="Times New Roman" panose="02020603050405020304" pitchFamily="18" charset="0"/>
                <a:cs typeface="Times New Roman" panose="02020603050405020304" pitchFamily="18" charset="0"/>
              </a:rPr>
              <a:t>0</a:t>
            </a:r>
            <a:r>
              <a:rPr lang="el-GR" sz="2000" dirty="0">
                <a:latin typeface="Times New Roman" panose="02020603050405020304" pitchFamily="18" charset="0"/>
                <a:cs typeface="Times New Roman" panose="02020603050405020304" pitchFamily="18" charset="0"/>
              </a:rPr>
              <a:t>π</a:t>
            </a:r>
            <a:r>
              <a:rPr lang="en-US" sz="2000" baseline="30000" dirty="0" smtClean="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cxnSp>
        <p:nvCxnSpPr>
          <p:cNvPr id="70" name="Straight Arrow Connector 69"/>
          <p:cNvCxnSpPr/>
          <p:nvPr/>
        </p:nvCxnSpPr>
        <p:spPr>
          <a:xfrm>
            <a:off x="5334000" y="6300000"/>
            <a:ext cx="39366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624000" y="6588000"/>
            <a:ext cx="45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4649587" y="3640438"/>
                <a:ext cx="3752374" cy="465833"/>
              </a:xfrm>
              <a:prstGeom prst="rect">
                <a:avLst/>
              </a:prstGeom>
              <a:solidFill>
                <a:srgbClr val="C7E7F5"/>
              </a:solidFill>
              <a:ln>
                <a:solidFill>
                  <a:schemeClr val="tx1"/>
                </a:solidFill>
              </a:ln>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𝜏</m:t>
                          </m:r>
                        </m:e>
                        <m:sub>
                          <m:r>
                            <a:rPr lang="en-GB" sz="2400" i="0">
                              <a:latin typeface="Cambria Math" panose="02040503050406030204" pitchFamily="18" charset="0"/>
                            </a:rPr>
                            <m:t>1</m:t>
                          </m:r>
                          <m:r>
                            <a:rPr lang="en-GB" sz="2400" i="1">
                              <a:latin typeface="Cambria Math" panose="02040503050406030204" pitchFamily="18" charset="0"/>
                            </a:rPr>
                            <m:t>𝑠</m:t>
                          </m:r>
                        </m:sub>
                      </m:sSub>
                      <m:r>
                        <a:rPr lang="en-GB" sz="2400" i="0">
                          <a:latin typeface="Cambria Math" panose="02040503050406030204" pitchFamily="18" charset="0"/>
                        </a:rPr>
                        <m:t>=(2.9±0.1)×</m:t>
                      </m:r>
                      <m:sSup>
                        <m:sSupPr>
                          <m:ctrlPr>
                            <a:rPr lang="en-GB" sz="2400" i="1">
                              <a:latin typeface="Cambria Math" panose="02040503050406030204" pitchFamily="18" charset="0"/>
                            </a:rPr>
                          </m:ctrlPr>
                        </m:sSupPr>
                        <m:e>
                          <m:r>
                            <a:rPr lang="en-GB" sz="2400" i="0">
                              <a:latin typeface="Cambria Math" panose="02040503050406030204" pitchFamily="18" charset="0"/>
                            </a:rPr>
                            <m:t>10</m:t>
                          </m:r>
                        </m:e>
                        <m:sup>
                          <m:r>
                            <a:rPr lang="en-GB" sz="2400" i="0">
                              <a:latin typeface="Cambria Math" panose="02040503050406030204" pitchFamily="18" charset="0"/>
                            </a:rPr>
                            <m:t>−15</m:t>
                          </m:r>
                        </m:sup>
                      </m:sSup>
                      <m:r>
                        <a:rPr lang="en-GB" sz="2400" i="1">
                          <a:latin typeface="Cambria Math" panose="02040503050406030204" pitchFamily="18" charset="0"/>
                        </a:rPr>
                        <m:t>𝑠</m:t>
                      </m:r>
                    </m:oMath>
                  </m:oMathPara>
                </a14:m>
                <a:endParaRPr lang="en-GB" sz="2400" dirty="0"/>
              </a:p>
            </p:txBody>
          </p:sp>
        </mc:Choice>
        <mc:Fallback xmlns="">
          <p:sp>
            <p:nvSpPr>
              <p:cNvPr id="19" name="Rectangle 18"/>
              <p:cNvSpPr>
                <a:spLocks noRot="1" noChangeAspect="1" noMove="1" noResize="1" noEditPoints="1" noAdjustHandles="1" noChangeArrowheads="1" noChangeShapeType="1" noTextEdit="1"/>
              </p:cNvSpPr>
              <p:nvPr/>
            </p:nvSpPr>
            <p:spPr>
              <a:xfrm>
                <a:off x="4649587" y="3640438"/>
                <a:ext cx="3752374" cy="465833"/>
              </a:xfrm>
              <a:prstGeom prst="rect">
                <a:avLst/>
              </a:prstGeom>
              <a:blipFill rotWithShape="0">
                <a:blip r:embed="rId11"/>
                <a:stretch>
                  <a:fillRect b="-1519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649587" y="4185913"/>
                <a:ext cx="3090333" cy="496867"/>
              </a:xfrm>
              <a:prstGeom prst="rect">
                <a:avLst/>
              </a:prstGeom>
              <a:solidFill>
                <a:srgbClr val="C7E7F5"/>
              </a:solidFill>
              <a:ln>
                <a:solidFill>
                  <a:schemeClr val="tx1"/>
                </a:solidFill>
              </a:ln>
            </p:spPr>
            <p:txBody>
              <a:bodyPr wrap="square">
                <a:spAutoFit/>
              </a:bodyPr>
              <a:lstStyle/>
              <a:p>
                <a14:m>
                  <m:oMathPara xmlns:m="http://schemas.openxmlformats.org/officeDocument/2006/math" xmlns="">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𝜏</m:t>
                          </m:r>
                        </m:e>
                        <m:sub>
                          <m:r>
                            <a:rPr lang="en-GB" sz="2400" i="0">
                              <a:latin typeface="Cambria Math" panose="02040503050406030204" pitchFamily="18" charset="0"/>
                            </a:rPr>
                            <m:t>2</m:t>
                          </m:r>
                          <m:r>
                            <a:rPr lang="en-GB" sz="2400" i="1">
                              <a:latin typeface="Cambria Math" panose="02040503050406030204" pitchFamily="18" charset="0"/>
                            </a:rPr>
                            <m:t>𝑝</m:t>
                          </m:r>
                        </m:sub>
                      </m:sSub>
                      <m:r>
                        <a:rPr lang="en-GB" sz="2400" i="0">
                          <a:latin typeface="Cambria Math" panose="02040503050406030204" pitchFamily="18" charset="0"/>
                        </a:rPr>
                        <m:t>=1.17×</m:t>
                      </m:r>
                      <m:sSup>
                        <m:sSupPr>
                          <m:ctrlPr>
                            <a:rPr lang="en-GB" sz="2400" i="1">
                              <a:latin typeface="Cambria Math" panose="02040503050406030204" pitchFamily="18" charset="0"/>
                            </a:rPr>
                          </m:ctrlPr>
                        </m:sSupPr>
                        <m:e>
                          <m:r>
                            <a:rPr lang="en-GB" sz="2400" i="0">
                              <a:latin typeface="Cambria Math" panose="02040503050406030204" pitchFamily="18" charset="0"/>
                            </a:rPr>
                            <m:t>10</m:t>
                          </m:r>
                        </m:e>
                        <m:sup>
                          <m:r>
                            <a:rPr lang="en-GB" sz="2400" i="0">
                              <a:latin typeface="Cambria Math" panose="02040503050406030204" pitchFamily="18" charset="0"/>
                            </a:rPr>
                            <m:t>−11</m:t>
                          </m:r>
                        </m:sup>
                      </m:sSup>
                      <m:r>
                        <a:rPr lang="en-GB" sz="2400" i="1">
                          <a:latin typeface="Cambria Math" panose="02040503050406030204" pitchFamily="18" charset="0"/>
                        </a:rPr>
                        <m:t>𝑠</m:t>
                      </m:r>
                    </m:oMath>
                  </m:oMathPara>
                </a14:m>
                <a:endParaRPr lang="en-GB" sz="2400" dirty="0"/>
              </a:p>
            </p:txBody>
          </p:sp>
        </mc:Choice>
        <mc:Fallback xmlns="">
          <p:sp>
            <p:nvSpPr>
              <p:cNvPr id="20" name="Rectangle 19"/>
              <p:cNvSpPr>
                <a:spLocks noRot="1" noChangeAspect="1" noMove="1" noResize="1" noEditPoints="1" noAdjustHandles="1" noChangeArrowheads="1" noChangeShapeType="1" noTextEdit="1"/>
              </p:cNvSpPr>
              <p:nvPr/>
            </p:nvSpPr>
            <p:spPr>
              <a:xfrm>
                <a:off x="4649587" y="4185913"/>
                <a:ext cx="3090333" cy="496867"/>
              </a:xfrm>
              <a:prstGeom prst="rect">
                <a:avLst/>
              </a:prstGeom>
              <a:blipFill rotWithShape="0">
                <a:blip r:embed="rId12"/>
                <a:stretch>
                  <a:fillRect b="-4819"/>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1096168" y="3116528"/>
                <a:ext cx="2379663" cy="783804"/>
              </a:xfrm>
              <a:prstGeom prst="rect">
                <a:avLst/>
              </a:prstGeom>
              <a:solidFill>
                <a:srgbClr val="C7E7F5"/>
              </a:solidFill>
              <a:ln>
                <a:solidFill>
                  <a:schemeClr val="tx1"/>
                </a:solidFill>
              </a:ln>
            </p:spPr>
            <p:txBody>
              <a:bodyPr wrap="square">
                <a:spAutoFit/>
              </a:bodyPr>
              <a:lstStyle/>
              <a:p>
                <a14:m>
                  <m:oMathPara xmlns:m="http://schemas.openxmlformats.org/officeDocument/2006/math" xmlns="">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m:rPr>
                              <m:sty m:val="p"/>
                            </m:rPr>
                            <a:rPr lang="el-GR" sz="2400" i="1" smtClean="0">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𝑅</m:t>
                          </m:r>
                        </m:num>
                        <m:den>
                          <m:r>
                            <m:rPr>
                              <m:sty m:val="p"/>
                            </m:rPr>
                            <a:rPr lang="en-US" sz="2400" b="0" i="0" smtClean="0">
                              <a:latin typeface="Cambria Math" panose="02040503050406030204" pitchFamily="18" charset="0"/>
                              <a:ea typeface="Cambria Math" panose="02040503050406030204" pitchFamily="18" charset="0"/>
                            </a:rPr>
                            <m:t>R</m:t>
                          </m:r>
                        </m:den>
                      </m:f>
                      <m:r>
                        <a:rPr lang="en-US" sz="2400" b="0" i="0" smtClean="0">
                          <a:latin typeface="Cambria Math" panose="02040503050406030204" pitchFamily="18" charset="0"/>
                          <a:ea typeface="Cambria Math" panose="02040503050406030204" pitchFamily="18" charset="0"/>
                        </a:rPr>
                        <m:t>=</m:t>
                      </m:r>
                      <m:r>
                        <a:rPr lang="en-GB" sz="2400" i="0">
                          <a:latin typeface="Cambria Math" panose="02040503050406030204" pitchFamily="18" charset="0"/>
                        </a:rPr>
                        <m:t>1.</m:t>
                      </m:r>
                      <m:r>
                        <a:rPr lang="en-US" sz="2400" b="0" i="0" smtClean="0">
                          <a:latin typeface="Cambria Math" panose="02040503050406030204" pitchFamily="18" charset="0"/>
                        </a:rPr>
                        <m:t>2</m:t>
                      </m:r>
                      <m:r>
                        <a:rPr lang="en-GB" sz="2400" i="0">
                          <a:latin typeface="Cambria Math" panose="02040503050406030204" pitchFamily="18" charset="0"/>
                        </a:rPr>
                        <m:t>×</m:t>
                      </m:r>
                      <m:sSup>
                        <m:sSupPr>
                          <m:ctrlPr>
                            <a:rPr lang="en-GB" sz="2400" i="1">
                              <a:latin typeface="Cambria Math" panose="02040503050406030204" pitchFamily="18" charset="0"/>
                            </a:rPr>
                          </m:ctrlPr>
                        </m:sSupPr>
                        <m:e>
                          <m:r>
                            <a:rPr lang="en-GB" sz="2400" i="0">
                              <a:latin typeface="Cambria Math" panose="02040503050406030204" pitchFamily="18" charset="0"/>
                            </a:rPr>
                            <m:t>10</m:t>
                          </m:r>
                        </m:e>
                        <m:sup>
                          <m:r>
                            <a:rPr lang="en-GB" sz="2400" i="0">
                              <a:latin typeface="Cambria Math" panose="02040503050406030204" pitchFamily="18" charset="0"/>
                            </a:rPr>
                            <m:t>−</m:t>
                          </m:r>
                          <m:r>
                            <a:rPr lang="en-US" sz="2400" b="0" i="0" smtClean="0">
                              <a:latin typeface="Cambria Math" panose="02040503050406030204" pitchFamily="18" charset="0"/>
                            </a:rPr>
                            <m:t>2</m:t>
                          </m:r>
                        </m:sup>
                      </m:sSup>
                    </m:oMath>
                  </m:oMathPara>
                </a14:m>
                <a:endParaRPr lang="en-GB" sz="2400" dirty="0"/>
              </a:p>
            </p:txBody>
          </p:sp>
        </mc:Choice>
        <mc:Fallback xmlns="">
          <p:sp>
            <p:nvSpPr>
              <p:cNvPr id="61" name="Rectangle 60"/>
              <p:cNvSpPr>
                <a:spLocks noRot="1" noChangeAspect="1" noMove="1" noResize="1" noEditPoints="1" noAdjustHandles="1" noChangeArrowheads="1" noChangeShapeType="1" noTextEdit="1"/>
              </p:cNvSpPr>
              <p:nvPr/>
            </p:nvSpPr>
            <p:spPr>
              <a:xfrm>
                <a:off x="1096168" y="3116528"/>
                <a:ext cx="2379663" cy="783804"/>
              </a:xfrm>
              <a:prstGeom prst="rect">
                <a:avLst/>
              </a:prstGeom>
              <a:blipFill rotWithShape="0">
                <a:blip r:embed="rId13"/>
                <a:stretch>
                  <a:fillRect/>
                </a:stretch>
              </a:blipFill>
              <a:ln>
                <a:solidFill>
                  <a:schemeClr val="tx1"/>
                </a:solidFill>
              </a:ln>
            </p:spPr>
            <p:txBody>
              <a:bodyPr/>
              <a:lstStyle/>
              <a:p>
                <a:r>
                  <a:rPr lang="en-GB">
                    <a:noFill/>
                  </a:rPr>
                  <a:t> </a:t>
                </a:r>
              </a:p>
            </p:txBody>
          </p:sp>
        </mc:Fallback>
      </mc:AlternateContent>
      <p:sp>
        <p:nvSpPr>
          <p:cNvPr id="73" name="Rectangle 13"/>
          <p:cNvSpPr>
            <a:spLocks noChangeArrowheads="1"/>
          </p:cNvSpPr>
          <p:nvPr/>
        </p:nvSpPr>
        <p:spPr bwMode="auto">
          <a:xfrm>
            <a:off x="3175" y="-20638"/>
            <a:ext cx="91408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74" name="WordArt 98"/>
          <p:cNvSpPr>
            <a:spLocks noChangeArrowheads="1" noChangeShapeType="1" noTextEdit="1"/>
          </p:cNvSpPr>
          <p:nvPr/>
        </p:nvSpPr>
        <p:spPr bwMode="auto">
          <a:xfrm>
            <a:off x="2057327" y="61118"/>
            <a:ext cx="4949278" cy="457200"/>
          </a:xfrm>
          <a:prstGeom prst="rect">
            <a:avLst/>
          </a:prstGeom>
        </p:spPr>
        <p:txBody>
          <a:bodyPr wrap="none" fromWordArt="1">
            <a:prstTxWarp prst="textPlain">
              <a:avLst>
                <a:gd name="adj" fmla="val 50000"/>
              </a:avLst>
            </a:prstTxWarp>
          </a:bodyPr>
          <a:lstStyle/>
          <a:p>
            <a:pPr algn="ctr">
              <a:defRPr/>
            </a:pPr>
            <a:r>
              <a:rPr lang="el-GR"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US" sz="3600" i="1" kern="10" baseline="3000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
            </a:r>
            <a:r>
              <a:rPr lang="el-GR"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π</a:t>
            </a:r>
            <a:r>
              <a:rPr lang="en-GB" sz="3600" baseline="30000" dirty="0"/>
              <a:t>– </a:t>
            </a:r>
            <a:r>
              <a:rPr lang="en-US" sz="3600" i="1" kern="10" dirty="0" smtClean="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rPr>
              <a:t>atom lifetime</a:t>
            </a:r>
            <a:endParaRPr lang="en-US" sz="3600" i="1" kern="10" dirty="0">
              <a:ln w="9525">
                <a:solidFill>
                  <a:srgbClr val="000000"/>
                </a:solidFill>
                <a:round/>
                <a:headEnd/>
                <a:tailEnd/>
              </a:ln>
              <a:solidFill>
                <a:srgbClr val="C0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195215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2133600" y="533400"/>
            <a:ext cx="3154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chemeClr val="accent1"/>
                </a:solidFill>
              </a:rPr>
              <a:t> </a:t>
            </a:r>
            <a:r>
              <a:rPr lang="en-US" altLang="en-US" b="1" dirty="0">
                <a:solidFill>
                  <a:schemeClr val="accent1"/>
                </a:solidFill>
                <a:latin typeface="Times New Roman" pitchFamily="18" charset="0"/>
                <a:cs typeface="Times New Roman" pitchFamily="18" charset="0"/>
              </a:rPr>
              <a:t>A</a:t>
            </a:r>
            <a:r>
              <a:rPr lang="en-US" altLang="en-US" b="1" baseline="-25000" dirty="0">
                <a:solidFill>
                  <a:schemeClr val="accent1"/>
                </a:solidFill>
                <a:latin typeface="Times New Roman" pitchFamily="18" charset="0"/>
                <a:cs typeface="Times New Roman" pitchFamily="18" charset="0"/>
              </a:rPr>
              <a:t>2π</a:t>
            </a:r>
            <a:r>
              <a:rPr lang="en-US" altLang="en-US" sz="2800" b="1" dirty="0">
                <a:solidFill>
                  <a:schemeClr val="accent1"/>
                </a:solidFill>
                <a:latin typeface="Times New Roman" pitchFamily="18" charset="0"/>
                <a:cs typeface="Times New Roman" pitchFamily="18" charset="0"/>
              </a:rPr>
              <a:t> Energy Levels</a:t>
            </a:r>
          </a:p>
        </p:txBody>
      </p:sp>
      <p:sp>
        <p:nvSpPr>
          <p:cNvPr id="3" name="Rectangle 13"/>
          <p:cNvSpPr>
            <a:spLocks noChangeArrowheads="1"/>
          </p:cNvSpPr>
          <p:nvPr/>
        </p:nvSpPr>
        <p:spPr bwMode="auto">
          <a:xfrm>
            <a:off x="3175" y="-20638"/>
            <a:ext cx="9140825" cy="620713"/>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4" name="WordArt 98"/>
          <p:cNvSpPr>
            <a:spLocks noChangeArrowheads="1" noChangeShapeType="1" noTextEdit="1"/>
          </p:cNvSpPr>
          <p:nvPr/>
        </p:nvSpPr>
        <p:spPr bwMode="auto">
          <a:xfrm>
            <a:off x="1211225" y="61118"/>
            <a:ext cx="6705600" cy="4572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E</a:t>
            </a:r>
            <a:r>
              <a:rPr lang="en-US" sz="3600" i="1" kern="10" dirty="0" smtClean="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rPr>
              <a:t>nergy splitting measurement</a:t>
            </a:r>
            <a:endParaRPr lang="en-US" sz="3600" i="1" kern="10" dirty="0">
              <a:ln w="9525">
                <a:solidFill>
                  <a:srgbClr val="000000"/>
                </a:solidFill>
                <a:round/>
                <a:headEnd/>
                <a:tailEnd/>
              </a:ln>
              <a:solidFill>
                <a:srgbClr val="C00000"/>
              </a:solidFill>
              <a:effectLst>
                <a:outerShdw dist="35921" dir="2700000" algn="ctr" rotWithShape="0">
                  <a:srgbClr val="808080">
                    <a:alpha val="79999"/>
                  </a:srgbClr>
                </a:outerShdw>
              </a:effectLst>
              <a:latin typeface="Times New Roman"/>
              <a:cs typeface="Times New Roman"/>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203950399"/>
              </p:ext>
            </p:extLst>
          </p:nvPr>
        </p:nvGraphicFramePr>
        <p:xfrm>
          <a:off x="1938867" y="3733800"/>
          <a:ext cx="2209800" cy="400454"/>
        </p:xfrm>
        <a:graphic>
          <a:graphicData uri="http://schemas.openxmlformats.org/presentationml/2006/ole">
            <mc:AlternateContent xmlns:mc="http://schemas.openxmlformats.org/markup-compatibility/2006">
              <mc:Choice xmlns:v="urn:schemas-microsoft-com:vml" Requires="v">
                <p:oleObj spid="_x0000_s179674" name="Equation" r:id="rId3" imgW="1168200" imgH="253800" progId="Equation.DSMT4">
                  <p:embed/>
                </p:oleObj>
              </mc:Choice>
              <mc:Fallback>
                <p:oleObj name="Equation" r:id="rId3" imgW="1168200" imgH="253800" progId="Equation.DSMT4">
                  <p:embed/>
                  <p:pic>
                    <p:nvPicPr>
                      <p:cNvPr id="0" name="Object 8"/>
                      <p:cNvPicPr>
                        <a:picLocks noChangeAspect="1" noChangeArrowheads="1"/>
                      </p:cNvPicPr>
                      <p:nvPr/>
                    </p:nvPicPr>
                    <p:blipFill>
                      <a:blip r:embed="rId4"/>
                      <a:srcRect/>
                      <a:stretch>
                        <a:fillRect/>
                      </a:stretch>
                    </p:blipFill>
                    <p:spPr bwMode="auto">
                      <a:xfrm>
                        <a:off x="1938867" y="3733800"/>
                        <a:ext cx="2209800" cy="400454"/>
                      </a:xfrm>
                      <a:prstGeom prst="rect">
                        <a:avLst/>
                      </a:prstGeom>
                      <a:solidFill>
                        <a:srgbClr val="FFFF00"/>
                      </a:solid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77930245"/>
              </p:ext>
            </p:extLst>
          </p:nvPr>
        </p:nvGraphicFramePr>
        <p:xfrm>
          <a:off x="4275667" y="3733800"/>
          <a:ext cx="2286000" cy="396251"/>
        </p:xfrm>
        <a:graphic>
          <a:graphicData uri="http://schemas.openxmlformats.org/presentationml/2006/ole">
            <mc:AlternateContent xmlns:mc="http://schemas.openxmlformats.org/markup-compatibility/2006">
              <mc:Choice xmlns:v="urn:schemas-microsoft-com:vml" Requires="v">
                <p:oleObj spid="_x0000_s179675" name="Equation" r:id="rId5" imgW="1498320" imgH="253800" progId="Equation.DSMT4">
                  <p:embed/>
                </p:oleObj>
              </mc:Choice>
              <mc:Fallback>
                <p:oleObj name="Equation" r:id="rId5" imgW="1498320" imgH="253800" progId="Equation.DSMT4">
                  <p:embed/>
                  <p:pic>
                    <p:nvPicPr>
                      <p:cNvPr id="0" name="Object 9"/>
                      <p:cNvPicPr>
                        <a:picLocks noChangeAspect="1" noChangeArrowheads="1"/>
                      </p:cNvPicPr>
                      <p:nvPr/>
                    </p:nvPicPr>
                    <p:blipFill>
                      <a:blip r:embed="rId6"/>
                      <a:srcRect/>
                      <a:stretch>
                        <a:fillRect/>
                      </a:stretch>
                    </p:blipFill>
                    <p:spPr bwMode="auto">
                      <a:xfrm>
                        <a:off x="4275667" y="3733800"/>
                        <a:ext cx="2286000" cy="396251"/>
                      </a:xfrm>
                      <a:prstGeom prst="rect">
                        <a:avLst/>
                      </a:prstGeom>
                      <a:solidFill>
                        <a:srgbClr val="FFFF00"/>
                      </a:solid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70695512"/>
              </p:ext>
            </p:extLst>
          </p:nvPr>
        </p:nvGraphicFramePr>
        <p:xfrm>
          <a:off x="2446337" y="4208216"/>
          <a:ext cx="4251325" cy="579438"/>
        </p:xfrm>
        <a:graphic>
          <a:graphicData uri="http://schemas.openxmlformats.org/presentationml/2006/ole">
            <mc:AlternateContent xmlns:mc="http://schemas.openxmlformats.org/markup-compatibility/2006">
              <mc:Choice xmlns:v="urn:schemas-microsoft-com:vml" Requires="v">
                <p:oleObj spid="_x0000_s179676" name="Equation" r:id="rId7" imgW="1866600" imgH="253800" progId="Equation.DSMT4">
                  <p:embed/>
                </p:oleObj>
              </mc:Choice>
              <mc:Fallback>
                <p:oleObj name="Equation" r:id="rId7" imgW="1866600" imgH="253800" progId="Equation.DSMT4">
                  <p:embed/>
                  <p:pic>
                    <p:nvPicPr>
                      <p:cNvPr id="0" name="Object 10"/>
                      <p:cNvPicPr>
                        <a:picLocks noChangeAspect="1" noChangeArrowheads="1"/>
                      </p:cNvPicPr>
                      <p:nvPr/>
                    </p:nvPicPr>
                    <p:blipFill>
                      <a:blip r:embed="rId8"/>
                      <a:srcRect/>
                      <a:stretch>
                        <a:fillRect/>
                      </a:stretch>
                    </p:blipFill>
                    <p:spPr bwMode="auto">
                      <a:xfrm>
                        <a:off x="2446337" y="4208216"/>
                        <a:ext cx="4251325" cy="579438"/>
                      </a:xfrm>
                      <a:prstGeom prst="rect">
                        <a:avLst/>
                      </a:prstGeom>
                      <a:solidFill>
                        <a:srgbClr val="FFFF00"/>
                      </a:solid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14520856"/>
              </p:ext>
            </p:extLst>
          </p:nvPr>
        </p:nvGraphicFramePr>
        <p:xfrm>
          <a:off x="6639792" y="3733800"/>
          <a:ext cx="1841072" cy="381000"/>
        </p:xfrm>
        <a:graphic>
          <a:graphicData uri="http://schemas.openxmlformats.org/presentationml/2006/ole">
            <mc:AlternateContent xmlns:mc="http://schemas.openxmlformats.org/markup-compatibility/2006">
              <mc:Choice xmlns:v="urn:schemas-microsoft-com:vml" Requires="v">
                <p:oleObj spid="_x0000_s179677" name="Equation" r:id="rId9" imgW="1180800" imgH="253800" progId="Equation.DSMT4">
                  <p:embed/>
                </p:oleObj>
              </mc:Choice>
              <mc:Fallback>
                <p:oleObj name="Equation" r:id="rId9" imgW="1180800" imgH="253800" progId="Equation.DSMT4">
                  <p:embed/>
                  <p:pic>
                    <p:nvPicPr>
                      <p:cNvPr id="0" name="Object 9"/>
                      <p:cNvPicPr>
                        <a:picLocks noChangeAspect="1" noChangeArrowheads="1"/>
                      </p:cNvPicPr>
                      <p:nvPr/>
                    </p:nvPicPr>
                    <p:blipFill>
                      <a:blip r:embed="rId10"/>
                      <a:srcRect/>
                      <a:stretch>
                        <a:fillRect/>
                      </a:stretch>
                    </p:blipFill>
                    <p:spPr bwMode="auto">
                      <a:xfrm>
                        <a:off x="6639792" y="3733800"/>
                        <a:ext cx="1841072" cy="381000"/>
                      </a:xfrm>
                      <a:prstGeom prst="rect">
                        <a:avLst/>
                      </a:prstGeom>
                      <a:solidFill>
                        <a:srgbClr val="FFFF00"/>
                      </a:solidFill>
                      <a:ln>
                        <a:noFill/>
                      </a:ln>
                      <a:extLst/>
                    </p:spPr>
                  </p:pic>
                </p:oleObj>
              </mc:Fallback>
            </mc:AlternateContent>
          </a:graphicData>
        </a:graphic>
      </p:graphicFrame>
      <p:sp>
        <p:nvSpPr>
          <p:cNvPr id="14" name="Text Box 12"/>
          <p:cNvSpPr txBox="1">
            <a:spLocks noChangeArrowheads="1"/>
          </p:cNvSpPr>
          <p:nvPr/>
        </p:nvSpPr>
        <p:spPr bwMode="auto">
          <a:xfrm>
            <a:off x="4373880" y="4953000"/>
            <a:ext cx="1828800" cy="830997"/>
          </a:xfrm>
          <a:prstGeom prst="rect">
            <a:avLst/>
          </a:prstGeom>
          <a:no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o-RO" altLang="en-US" sz="1600" b="1" dirty="0" smtClean="0">
                <a:solidFill>
                  <a:schemeClr val="accent1"/>
                </a:solidFill>
                <a:latin typeface="Times New Roman" pitchFamily="18" charset="0"/>
                <a:cs typeface="Times New Roman" pitchFamily="18" charset="0"/>
              </a:rPr>
              <a:t>G.V.Efimov et al. </a:t>
            </a:r>
          </a:p>
          <a:p>
            <a:pPr algn="ctr" eaLnBrk="1" hangingPunct="1">
              <a:spcBef>
                <a:spcPct val="0"/>
              </a:spcBef>
              <a:buFontTx/>
              <a:buNone/>
            </a:pPr>
            <a:r>
              <a:rPr lang="ro-RO" altLang="en-US" sz="1600" b="1" dirty="0" smtClean="0">
                <a:solidFill>
                  <a:schemeClr val="accent1"/>
                </a:solidFill>
                <a:latin typeface="Times New Roman" pitchFamily="18" charset="0"/>
                <a:cs typeface="Times New Roman" pitchFamily="18" charset="0"/>
              </a:rPr>
              <a:t>Sov.J.Nucl.Phys. (1986)</a:t>
            </a:r>
            <a:endParaRPr lang="ro-RO" altLang="en-US" sz="1600" b="1" dirty="0">
              <a:solidFill>
                <a:schemeClr val="accent1"/>
              </a:solidFill>
              <a:latin typeface="Times New Roman" pitchFamily="18" charset="0"/>
              <a:cs typeface="Times New Roman"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295660101"/>
              </p:ext>
            </p:extLst>
          </p:nvPr>
        </p:nvGraphicFramePr>
        <p:xfrm>
          <a:off x="136451" y="4953000"/>
          <a:ext cx="4147381" cy="965570"/>
        </p:xfrm>
        <a:graphic>
          <a:graphicData uri="http://schemas.openxmlformats.org/presentationml/2006/ole">
            <mc:AlternateContent xmlns:mc="http://schemas.openxmlformats.org/markup-compatibility/2006">
              <mc:Choice xmlns:v="urn:schemas-microsoft-com:vml" Requires="v">
                <p:oleObj spid="_x0000_s179678" name="Equation" r:id="rId11" imgW="2044440" imgH="419040" progId="Equation.DSMT4">
                  <p:embed/>
                </p:oleObj>
              </mc:Choice>
              <mc:Fallback>
                <p:oleObj name="Equation" r:id="rId11" imgW="2044440" imgH="419040" progId="Equation.DSMT4">
                  <p:embed/>
                  <p:pic>
                    <p:nvPicPr>
                      <p:cNvPr id="0" name="Object 10"/>
                      <p:cNvPicPr>
                        <a:picLocks noChangeAspect="1" noChangeArrowheads="1"/>
                      </p:cNvPicPr>
                      <p:nvPr/>
                    </p:nvPicPr>
                    <p:blipFill>
                      <a:blip r:embed="rId12"/>
                      <a:srcRect/>
                      <a:stretch>
                        <a:fillRect/>
                      </a:stretch>
                    </p:blipFill>
                    <p:spPr bwMode="auto">
                      <a:xfrm>
                        <a:off x="136451" y="4953000"/>
                        <a:ext cx="4147381" cy="965570"/>
                      </a:xfrm>
                      <a:prstGeom prst="rect">
                        <a:avLst/>
                      </a:prstGeom>
                      <a:solidFill>
                        <a:srgbClr val="00B0F0">
                          <a:alpha val="25000"/>
                        </a:srgbClr>
                      </a:solidFill>
                      <a:ln>
                        <a:no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25677504"/>
              </p:ext>
            </p:extLst>
          </p:nvPr>
        </p:nvGraphicFramePr>
        <p:xfrm>
          <a:off x="6297840" y="4953000"/>
          <a:ext cx="2667000" cy="984250"/>
        </p:xfrm>
        <a:graphic>
          <a:graphicData uri="http://schemas.openxmlformats.org/presentationml/2006/ole">
            <mc:AlternateContent xmlns:mc="http://schemas.openxmlformats.org/markup-compatibility/2006">
              <mc:Choice xmlns:v="urn:schemas-microsoft-com:vml" Requires="v">
                <p:oleObj spid="_x0000_s179679" name="Equation" r:id="rId13" imgW="1193760" imgH="431640" progId="Equation.DSMT4">
                  <p:embed/>
                </p:oleObj>
              </mc:Choice>
              <mc:Fallback>
                <p:oleObj name="Equation" r:id="rId13" imgW="1193760" imgH="431640" progId="Equation.DSMT4">
                  <p:embed/>
                  <p:pic>
                    <p:nvPicPr>
                      <p:cNvPr id="0" name="Object 19"/>
                      <p:cNvPicPr>
                        <a:picLocks noChangeAspect="1" noChangeArrowheads="1"/>
                      </p:cNvPicPr>
                      <p:nvPr/>
                    </p:nvPicPr>
                    <p:blipFill>
                      <a:blip r:embed="rId14"/>
                      <a:srcRect/>
                      <a:stretch>
                        <a:fillRect/>
                      </a:stretch>
                    </p:blipFill>
                    <p:spPr bwMode="auto">
                      <a:xfrm>
                        <a:off x="6297840" y="4953000"/>
                        <a:ext cx="2667000" cy="984250"/>
                      </a:xfrm>
                      <a:prstGeom prst="rect">
                        <a:avLst/>
                      </a:prstGeom>
                      <a:solidFill>
                        <a:srgbClr val="00B0F0">
                          <a:alpha val="25000"/>
                        </a:srgbClr>
                      </a:solidFill>
                      <a:ln>
                        <a:noFill/>
                      </a:ln>
                      <a:extLst/>
                    </p:spPr>
                  </p:pic>
                </p:oleObj>
              </mc:Fallback>
            </mc:AlternateContent>
          </a:graphicData>
        </a:graphic>
      </p:graphicFrame>
      <p:sp>
        <p:nvSpPr>
          <p:cNvPr id="19" name="Date Placeholder 1"/>
          <p:cNvSpPr>
            <a:spLocks noGrp="1"/>
          </p:cNvSpPr>
          <p:nvPr>
            <p:ph type="dt" sz="quarter" idx="10"/>
          </p:nvPr>
        </p:nvSpPr>
        <p:spPr>
          <a:xfrm>
            <a:off x="457200" y="6356350"/>
            <a:ext cx="2133600" cy="365125"/>
          </a:xfrm>
        </p:spPr>
        <p:txBody>
          <a:bodyPr/>
          <a:lstStyle/>
          <a:p>
            <a:pPr>
              <a:defRPr/>
            </a:pPr>
            <a:fld id="{2218D802-7C7C-4545-A165-4CC6294AD581}" type="datetime1">
              <a:rPr lang="en-US"/>
              <a:pPr>
                <a:defRPr/>
              </a:pPr>
              <a:t>26.10.15</a:t>
            </a:fld>
            <a:endParaRPr lang="en-US" dirty="0"/>
          </a:p>
        </p:txBody>
      </p:sp>
      <p:sp>
        <p:nvSpPr>
          <p:cNvPr id="23"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pPr>
                <a:defRPr/>
              </a:pPr>
              <a:t>9</a:t>
            </a:fld>
            <a:endParaRPr lang="ru-RU" dirty="0"/>
          </a:p>
        </p:txBody>
      </p:sp>
      <p:pic>
        <p:nvPicPr>
          <p:cNvPr id="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000" y="1066800"/>
            <a:ext cx="5257800" cy="263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78103" y="3722132"/>
            <a:ext cx="1828800" cy="820419"/>
            <a:chOff x="6477001" y="2545080"/>
            <a:chExt cx="1828800" cy="820419"/>
          </a:xfrm>
          <a:solidFill>
            <a:srgbClr val="FFFF00"/>
          </a:solidFill>
        </p:grpSpPr>
        <p:graphicFrame>
          <p:nvGraphicFramePr>
            <p:cNvPr id="9" name="Object 8"/>
            <p:cNvGraphicFramePr>
              <a:graphicFrameLocks noChangeAspect="1"/>
            </p:cNvGraphicFramePr>
            <p:nvPr>
              <p:extLst>
                <p:ext uri="{D42A27DB-BD31-4B8C-83A1-F6EECF244321}">
                  <p14:modId xmlns:p14="http://schemas.microsoft.com/office/powerpoint/2010/main" val="456106521"/>
                </p:ext>
              </p:extLst>
            </p:nvPr>
          </p:nvGraphicFramePr>
          <p:xfrm>
            <a:off x="6477001" y="2970644"/>
            <a:ext cx="1828800" cy="394855"/>
          </p:xfrm>
          <a:graphic>
            <a:graphicData uri="http://schemas.openxmlformats.org/presentationml/2006/ole">
              <mc:AlternateContent xmlns:mc="http://schemas.openxmlformats.org/markup-compatibility/2006">
                <mc:Choice xmlns:v="urn:schemas-microsoft-com:vml" Requires="v">
                  <p:oleObj spid="_x0000_s179680" name="Equation" r:id="rId16" imgW="1117440" imgH="241200" progId="Equation.DSMT4">
                    <p:embed/>
                  </p:oleObj>
                </mc:Choice>
                <mc:Fallback>
                  <p:oleObj name="Equation" r:id="rId16" imgW="1117440" imgH="241200" progId="Equation.DSMT4">
                    <p:embed/>
                    <p:pic>
                      <p:nvPicPr>
                        <p:cNvPr id="0" name=""/>
                        <p:cNvPicPr/>
                        <p:nvPr/>
                      </p:nvPicPr>
                      <p:blipFill>
                        <a:blip r:embed="rId17"/>
                        <a:stretch>
                          <a:fillRect/>
                        </a:stretch>
                      </p:blipFill>
                      <p:spPr>
                        <a:xfrm>
                          <a:off x="6477001" y="2970644"/>
                          <a:ext cx="1828800" cy="394855"/>
                        </a:xfrm>
                        <a:prstGeom prst="rect">
                          <a:avLst/>
                        </a:prstGeom>
                        <a:solidFill>
                          <a:srgbClr val="FFFF00"/>
                        </a:solidFill>
                      </p:spPr>
                    </p:pic>
                  </p:oleObj>
                </mc:Fallback>
              </mc:AlternateContent>
            </a:graphicData>
          </a:graphic>
        </p:graphicFrame>
        <p:sp>
          <p:nvSpPr>
            <p:cNvPr id="17" name="TextBox 16"/>
            <p:cNvSpPr txBox="1"/>
            <p:nvPr/>
          </p:nvSpPr>
          <p:spPr>
            <a:xfrm>
              <a:off x="6720841" y="2545080"/>
              <a:ext cx="1345240" cy="461665"/>
            </a:xfrm>
            <a:prstGeom prst="rect">
              <a:avLst/>
            </a:prstGeom>
            <a:grp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Notation:</a:t>
              </a:r>
              <a:endParaRPr lang="en-US" sz="2400" dirty="0">
                <a:latin typeface="Times New Roman" panose="02020603050405020304" pitchFamily="18" charset="0"/>
                <a:cs typeface="Times New Roman" panose="02020603050405020304" pitchFamily="18" charset="0"/>
              </a:endParaRPr>
            </a:p>
          </p:txBody>
        </p:sp>
      </p:grpSp>
      <p:sp>
        <p:nvSpPr>
          <p:cNvPr id="5" name="Text Box 12"/>
          <p:cNvSpPr txBox="1">
            <a:spLocks noChangeArrowheads="1"/>
          </p:cNvSpPr>
          <p:nvPr/>
        </p:nvSpPr>
        <p:spPr bwMode="auto">
          <a:xfrm>
            <a:off x="6793849" y="4147696"/>
            <a:ext cx="18929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J. </a:t>
            </a:r>
            <a:r>
              <a:rPr lang="en-US" altLang="en-US" sz="2000" dirty="0" err="1">
                <a:latin typeface="Times New Roman" panose="02020603050405020304" pitchFamily="18" charset="0"/>
                <a:cs typeface="Times New Roman" panose="02020603050405020304" pitchFamily="18" charset="0"/>
              </a:rPr>
              <a:t>Schweizer</a:t>
            </a:r>
            <a:r>
              <a:rPr lang="en-US" altLang="en-US" sz="2000" dirty="0">
                <a:latin typeface="Times New Roman" panose="02020603050405020304" pitchFamily="18" charset="0"/>
                <a:cs typeface="Times New Roman" panose="02020603050405020304" pitchFamily="18" charset="0"/>
              </a:rPr>
              <a:t> </a:t>
            </a:r>
            <a:endParaRPr lang="en-US" altLang="en-US" sz="2000" dirty="0" smtClean="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smtClean="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PL B (2004)]</a:t>
            </a:r>
          </a:p>
        </p:txBody>
      </p:sp>
      <p:sp>
        <p:nvSpPr>
          <p:cNvPr id="8" name="TextBox 7"/>
          <p:cNvSpPr txBox="1"/>
          <p:nvPr/>
        </p:nvSpPr>
        <p:spPr>
          <a:xfrm>
            <a:off x="6672484" y="3364468"/>
            <a:ext cx="185178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igher order QED</a:t>
            </a:r>
            <a:endParaRPr lang="en-US"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136451" y="5992898"/>
            <a:ext cx="8855149" cy="415498"/>
            <a:chOff x="-19679" y="5910449"/>
            <a:chExt cx="9147175" cy="415498"/>
          </a:xfrm>
        </p:grpSpPr>
        <p:sp>
          <p:nvSpPr>
            <p:cNvPr id="22" name="TextBox 21"/>
            <p:cNvSpPr txBox="1"/>
            <p:nvPr/>
          </p:nvSpPr>
          <p:spPr>
            <a:xfrm>
              <a:off x="-19679" y="5910449"/>
              <a:ext cx="9147175" cy="415498"/>
            </a:xfrm>
            <a:prstGeom prst="rect">
              <a:avLst/>
            </a:prstGeom>
            <a:solidFill>
              <a:srgbClr val="90D0EC"/>
            </a:solidFill>
          </p:spPr>
          <p:txBody>
            <a:bodyPr wrap="square" rtlCol="0">
              <a:spAutoFit/>
            </a:bodyPr>
            <a:lstStyle/>
            <a:p>
              <a:r>
                <a:rPr lang="en-US" sz="2100" b="1" dirty="0" smtClean="0">
                  <a:solidFill>
                    <a:srgbClr val="FF0000"/>
                  </a:solidFill>
                  <a:latin typeface="Times New Roman" panose="02020603050405020304" pitchFamily="18" charset="0"/>
                  <a:cs typeface="Times New Roman" panose="02020603050405020304" pitchFamily="18" charset="0"/>
                </a:rPr>
                <a:t>CONCLUSION: one parameter (2</a:t>
              </a:r>
              <a:r>
                <a:rPr lang="en-US" sz="2100" b="1" i="1" dirty="0" smtClean="0">
                  <a:solidFill>
                    <a:srgbClr val="FF0000"/>
                  </a:solidFill>
                  <a:latin typeface="Times New Roman" panose="02020603050405020304" pitchFamily="18" charset="0"/>
                  <a:cs typeface="Times New Roman" panose="02020603050405020304" pitchFamily="18" charset="0"/>
                </a:rPr>
                <a:t>a</a:t>
              </a:r>
              <a:r>
                <a:rPr lang="en-US" sz="2100" b="1" baseline="-25000" dirty="0" smtClean="0">
                  <a:solidFill>
                    <a:srgbClr val="FF0000"/>
                  </a:solidFill>
                  <a:latin typeface="Times New Roman" panose="02020603050405020304" pitchFamily="18" charset="0"/>
                  <a:cs typeface="Times New Roman" panose="02020603050405020304" pitchFamily="18" charset="0"/>
                </a:rPr>
                <a:t>0</a:t>
              </a:r>
              <a:r>
                <a:rPr lang="en-US" sz="2100" b="1" dirty="0" smtClean="0">
                  <a:solidFill>
                    <a:srgbClr val="FF0000"/>
                  </a:solidFill>
                  <a:latin typeface="Times New Roman" panose="02020603050405020304" pitchFamily="18" charset="0"/>
                  <a:cs typeface="Times New Roman" panose="02020603050405020304" pitchFamily="18" charset="0"/>
                </a:rPr>
                <a:t>+</a:t>
              </a:r>
              <a:r>
                <a:rPr lang="en-US" sz="2100" b="1" i="1" dirty="0" smtClean="0">
                  <a:solidFill>
                    <a:srgbClr val="FF0000"/>
                  </a:solidFill>
                  <a:latin typeface="Times New Roman" panose="02020603050405020304" pitchFamily="18" charset="0"/>
                  <a:cs typeface="Times New Roman" panose="02020603050405020304" pitchFamily="18" charset="0"/>
                </a:rPr>
                <a:t>a</a:t>
              </a:r>
              <a:r>
                <a:rPr lang="en-US" sz="2100" b="1" baseline="-25000" dirty="0" smtClean="0">
                  <a:solidFill>
                    <a:srgbClr val="FF0000"/>
                  </a:solidFill>
                  <a:latin typeface="Times New Roman" panose="02020603050405020304" pitchFamily="18" charset="0"/>
                  <a:cs typeface="Times New Roman" panose="02020603050405020304" pitchFamily="18" charset="0"/>
                </a:rPr>
                <a:t>2</a:t>
              </a:r>
              <a:r>
                <a:rPr lang="en-US" sz="2100" b="1" dirty="0" smtClean="0">
                  <a:solidFill>
                    <a:srgbClr val="FF0000"/>
                  </a:solidFill>
                  <a:latin typeface="Times New Roman" panose="02020603050405020304" pitchFamily="18" charset="0"/>
                  <a:cs typeface="Times New Roman" panose="02020603050405020304" pitchFamily="18" charset="0"/>
                </a:rPr>
                <a:t>) allows to calculate all           values</a:t>
              </a:r>
              <a:endParaRPr lang="en-US" sz="21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032827677"/>
                </p:ext>
              </p:extLst>
            </p:nvPr>
          </p:nvGraphicFramePr>
          <p:xfrm>
            <a:off x="7462327" y="5910828"/>
            <a:ext cx="685800" cy="415119"/>
          </p:xfrm>
          <a:graphic>
            <a:graphicData uri="http://schemas.openxmlformats.org/presentationml/2006/ole">
              <mc:AlternateContent xmlns:mc="http://schemas.openxmlformats.org/markup-compatibility/2006">
                <mc:Choice xmlns:v="urn:schemas-microsoft-com:vml" Requires="v">
                  <p:oleObj spid="_x0000_s179681" name="Equation" r:id="rId18" imgW="380880" imgH="253800" progId="Equation.DSMT4">
                    <p:embed/>
                  </p:oleObj>
                </mc:Choice>
                <mc:Fallback>
                  <p:oleObj name="Equation" r:id="rId18" imgW="380880" imgH="253800" progId="Equation.DSMT4">
                    <p:embed/>
                    <p:pic>
                      <p:nvPicPr>
                        <p:cNvPr id="0" name="Object 20"/>
                        <p:cNvPicPr>
                          <a:picLocks noChangeAspect="1" noChangeArrowheads="1"/>
                        </p:cNvPicPr>
                        <p:nvPr/>
                      </p:nvPicPr>
                      <p:blipFill>
                        <a:blip r:embed="rId19"/>
                        <a:srcRect/>
                        <a:stretch>
                          <a:fillRect/>
                        </a:stretch>
                      </p:blipFill>
                      <p:spPr bwMode="auto">
                        <a:xfrm>
                          <a:off x="7462327" y="5910828"/>
                          <a:ext cx="685800" cy="415119"/>
                        </a:xfrm>
                        <a:prstGeom prst="rect">
                          <a:avLst/>
                        </a:prstGeom>
                        <a:solidFill>
                          <a:srgbClr val="66CCFF">
                            <a:alpha val="25000"/>
                          </a:srgbClr>
                        </a:solidFill>
                        <a:ln>
                          <a:noFill/>
                        </a:ln>
                      </p:spPr>
                    </p:pic>
                  </p:oleObj>
                </mc:Fallback>
              </mc:AlternateContent>
            </a:graphicData>
          </a:graphic>
        </p:graphicFrame>
      </p:grpSp>
      <p:sp>
        <p:nvSpPr>
          <p:cNvPr id="7" name="Rectangle 17"/>
          <p:cNvSpPr>
            <a:spLocks noChangeArrowheads="1"/>
          </p:cNvSpPr>
          <p:nvPr/>
        </p:nvSpPr>
        <p:spPr bwMode="auto">
          <a:xfrm>
            <a:off x="0" y="990600"/>
            <a:ext cx="1447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700" b="1" dirty="0">
                <a:latin typeface="Times New Roman" pitchFamily="18" charset="0"/>
                <a:cs typeface="Times New Roman" pitchFamily="18" charset="0"/>
              </a:rPr>
              <a:t>For Coulomb </a:t>
            </a:r>
            <a:r>
              <a:rPr lang="en-US" altLang="en-US" sz="1700" b="1" dirty="0" smtClean="0">
                <a:latin typeface="Times New Roman" pitchFamily="18" charset="0"/>
                <a:cs typeface="Times New Roman" pitchFamily="18" charset="0"/>
              </a:rPr>
              <a:t>potential, </a:t>
            </a:r>
          </a:p>
          <a:p>
            <a:pPr algn="ctr" eaLnBrk="1" hangingPunct="1">
              <a:spcBef>
                <a:spcPct val="0"/>
              </a:spcBef>
              <a:buFontTx/>
              <a:buNone/>
            </a:pPr>
            <a:r>
              <a:rPr lang="en-US" altLang="en-US" sz="1700" b="1" dirty="0" smtClean="0">
                <a:latin typeface="Times New Roman" pitchFamily="18" charset="0"/>
                <a:cs typeface="Times New Roman" pitchFamily="18" charset="0"/>
              </a:rPr>
              <a:t>E </a:t>
            </a:r>
            <a:r>
              <a:rPr lang="en-US" altLang="en-US" sz="1700" b="1" dirty="0">
                <a:latin typeface="Times New Roman" pitchFamily="18" charset="0"/>
                <a:cs typeface="Times New Roman" pitchFamily="18" charset="0"/>
              </a:rPr>
              <a:t>depends </a:t>
            </a:r>
            <a:r>
              <a:rPr lang="en-US" altLang="en-US" sz="1700" b="1" dirty="0" smtClean="0">
                <a:latin typeface="Times New Roman" pitchFamily="18" charset="0"/>
                <a:cs typeface="Times New Roman" pitchFamily="18" charset="0"/>
              </a:rPr>
              <a:t>only on n </a:t>
            </a:r>
            <a:endParaRPr lang="en-US" altLang="en-US" sz="17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5" name="Rounded Rectangle 24"/>
              <p:cNvSpPr/>
              <p:nvPr/>
            </p:nvSpPr>
            <p:spPr>
              <a:xfrm>
                <a:off x="6096000" y="708371"/>
                <a:ext cx="3001963" cy="1857349"/>
              </a:xfrm>
              <a:prstGeom prst="roundRect">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xmlns="">
                    <m:sSubSup>
                      <m:sSubSupPr>
                        <m:ctrlPr>
                          <a:rPr lang="en-GB" sz="2000" i="1">
                            <a:latin typeface="Cambria Math" panose="02040503050406030204" pitchFamily="18" charset="0"/>
                          </a:rPr>
                        </m:ctrlPr>
                      </m:sSubSupPr>
                      <m:e>
                        <m:r>
                          <m:rPr>
                            <m:sty m:val="p"/>
                          </m:rPr>
                          <a:rPr lang="en-GB" sz="2000">
                            <a:latin typeface="Cambria Math" panose="02040503050406030204" pitchFamily="18" charset="0"/>
                          </a:rPr>
                          <m:t>Δ</m:t>
                        </m:r>
                      </m:e>
                      <m:sub>
                        <m:r>
                          <a:rPr lang="en-GB" sz="2000" i="1">
                            <a:latin typeface="Cambria Math" panose="02040503050406030204" pitchFamily="18" charset="0"/>
                          </a:rPr>
                          <m:t>2</m:t>
                        </m:r>
                        <m:r>
                          <a:rPr lang="en-GB" sz="2000" i="1">
                            <a:latin typeface="Cambria Math" panose="02040503050406030204" pitchFamily="18" charset="0"/>
                          </a:rPr>
                          <m:t>𝑠</m:t>
                        </m:r>
                        <m:r>
                          <a:rPr lang="en-GB" sz="2000" i="1">
                            <a:latin typeface="Cambria Math" panose="02040503050406030204" pitchFamily="18" charset="0"/>
                          </a:rPr>
                          <m:t>−2</m:t>
                        </m:r>
                        <m:r>
                          <a:rPr lang="en-GB" sz="2000" i="1">
                            <a:latin typeface="Cambria Math" panose="02040503050406030204" pitchFamily="18" charset="0"/>
                          </a:rPr>
                          <m:t>𝑝</m:t>
                        </m:r>
                      </m:sub>
                      <m:sup>
                        <m:r>
                          <a:rPr lang="en-GB" sz="2000" i="1">
                            <a:latin typeface="Cambria Math" panose="02040503050406030204" pitchFamily="18" charset="0"/>
                          </a:rPr>
                          <m:t>𝑣𝑎𝑐</m:t>
                        </m:r>
                      </m:sup>
                    </m:sSubSup>
                  </m:oMath>
                </a14:m>
                <a:r>
                  <a:rPr lang="en-US" sz="2000" dirty="0" smtClean="0">
                    <a:latin typeface="Times New Roman" pitchFamily="18" charset="0"/>
                    <a:cs typeface="Times New Roman" pitchFamily="18" charset="0"/>
                  </a:rPr>
                  <a:t> can be calculated with relative precision ≈10</a:t>
                </a:r>
                <a:r>
                  <a:rPr lang="en-GB" sz="2000" baseline="30000" dirty="0" smtClean="0">
                    <a:latin typeface="Times New Roman" pitchFamily="18" charset="0"/>
                    <a:cs typeface="Times New Roman" pitchFamily="18" charset="0"/>
                  </a:rPr>
                  <a:t>–5</a:t>
                </a:r>
                <a:r>
                  <a:rPr lang="en-GB" sz="2000" dirty="0" smtClean="0">
                    <a:latin typeface="Times New Roman" pitchFamily="18" charset="0"/>
                    <a:cs typeface="Times New Roman" pitchFamily="18" charset="0"/>
                  </a:rPr>
                  <a:t> </a:t>
                </a:r>
                <a:br>
                  <a:rPr lang="en-GB" sz="2000" dirty="0" smtClean="0">
                    <a:latin typeface="Times New Roman" pitchFamily="18" charset="0"/>
                    <a:cs typeface="Times New Roman" pitchFamily="18" charset="0"/>
                  </a:rPr>
                </a:br>
                <a:r>
                  <a:rPr lang="en-GB" sz="2000" dirty="0" smtClean="0">
                    <a:latin typeface="Times New Roman" pitchFamily="18" charset="0"/>
                    <a:cs typeface="Times New Roman" pitchFamily="18" charset="0"/>
                  </a:rPr>
                  <a:t>(S. </a:t>
                </a:r>
                <a:r>
                  <a:rPr lang="en-GB" sz="2000" dirty="0" err="1" smtClean="0">
                    <a:latin typeface="Times New Roman" pitchFamily="18" charset="0"/>
                    <a:cs typeface="Times New Roman" pitchFamily="18" charset="0"/>
                  </a:rPr>
                  <a:t>Karshtenbom</a:t>
                </a:r>
                <a:r>
                  <a:rPr lang="en-GB"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endParaRPr lang="en-GB" sz="2000" dirty="0">
                  <a:latin typeface="Times New Roman" pitchFamily="18" charset="0"/>
                  <a:cs typeface="Times New Roman" pitchFamily="18" charset="0"/>
                </a:endParaRPr>
              </a:p>
            </p:txBody>
          </p:sp>
        </mc:Choice>
        <mc:Fallback xmlns="">
          <p:sp>
            <p:nvSpPr>
              <p:cNvPr id="25" name="Rounded Rectangle 24"/>
              <p:cNvSpPr>
                <a:spLocks noRot="1" noChangeAspect="1" noMove="1" noResize="1" noEditPoints="1" noAdjustHandles="1" noChangeArrowheads="1" noChangeShapeType="1" noTextEdit="1"/>
              </p:cNvSpPr>
              <p:nvPr/>
            </p:nvSpPr>
            <p:spPr>
              <a:xfrm>
                <a:off x="6096000" y="708371"/>
                <a:ext cx="3001963" cy="1857349"/>
              </a:xfrm>
              <a:prstGeom prst="roundRect">
                <a:avLst/>
              </a:prstGeom>
              <a:blipFill rotWithShape="1">
                <a:blip r:embed="rId20"/>
                <a:stretch>
                  <a:fillRect/>
                </a:stretch>
              </a:blipFill>
              <a:ln w="12700"/>
            </p:spPr>
            <p:txBody>
              <a:bodyPr/>
              <a:lstStyle/>
              <a:p>
                <a:r>
                  <a:rPr lang="en-US">
                    <a:noFill/>
                  </a:rPr>
                  <a:t> </a:t>
                </a:r>
              </a:p>
            </p:txBody>
          </p:sp>
        </mc:Fallback>
      </mc:AlternateContent>
    </p:spTree>
    <p:extLst>
      <p:ext uri="{BB962C8B-B14F-4D97-AF65-F5344CB8AC3E}">
        <p14:creationId xmlns:p14="http://schemas.microsoft.com/office/powerpoint/2010/main" val="5136699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13736</TotalTime>
  <Words>5655</Words>
  <Application>Microsoft Macintosh PowerPoint</Application>
  <PresentationFormat>On-screen Show (4:3)</PresentationFormat>
  <Paragraphs>1015</Paragraphs>
  <Slides>69</Slides>
  <Notes>10</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69</vt:i4>
      </vt:variant>
    </vt:vector>
  </HeadingPairs>
  <TitlesOfParts>
    <vt:vector size="75" baseType="lpstr">
      <vt:lpstr>Custom Design</vt:lpstr>
      <vt:lpstr>1_Custom Design</vt:lpstr>
      <vt:lpstr>2_Custom Design</vt:lpstr>
      <vt:lpstr>Office Theme</vt:lpstr>
      <vt:lpstr>Equation</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Mircea Pentia</Manager>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Your User Name;Mircea Pentia</dc:creator>
  <cp:lastModifiedBy>juerg</cp:lastModifiedBy>
  <cp:revision>1042</cp:revision>
  <cp:lastPrinted>2014-09-12T10:17:18Z</cp:lastPrinted>
  <dcterms:created xsi:type="dcterms:W3CDTF">2012-07-27T07:07:37Z</dcterms:created>
  <dcterms:modified xsi:type="dcterms:W3CDTF">2015-10-26T00:59:22Z</dcterms:modified>
</cp:coreProperties>
</file>