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700" r:id="rId4"/>
  </p:sldMasterIdLst>
  <p:notesMasterIdLst>
    <p:notesMasterId r:id="rId9"/>
  </p:notesMasterIdLst>
  <p:sldIdLst>
    <p:sldId id="257" r:id="rId5"/>
    <p:sldId id="335" r:id="rId6"/>
    <p:sldId id="333" r:id="rId7"/>
    <p:sldId id="267"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84" autoAdjust="0"/>
    <p:restoredTop sz="50000" autoAdjust="0"/>
  </p:normalViewPr>
  <p:slideViewPr>
    <p:cSldViewPr>
      <p:cViewPr varScale="1">
        <p:scale>
          <a:sx n="100" d="100"/>
          <a:sy n="100" d="100"/>
        </p:scale>
        <p:origin x="166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ro-RO"/>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319134-FFEA-4046-9CF8-3725AA3A9056}" type="datetimeFigureOut">
              <a:rPr lang="ro-RO" smtClean="0"/>
              <a:t>16.10.2020</a:t>
            </a:fld>
            <a:endParaRPr lang="ro-RO"/>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ro-RO"/>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ro-RO"/>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9EA304-3D68-4554-8BF7-D04A28687A13}" type="slidenum">
              <a:rPr lang="ro-RO" smtClean="0"/>
              <a:t>‹Nr.›</a:t>
            </a:fld>
            <a:endParaRPr lang="ro-RO"/>
          </a:p>
        </p:txBody>
      </p:sp>
    </p:spTree>
    <p:extLst>
      <p:ext uri="{BB962C8B-B14F-4D97-AF65-F5344CB8AC3E}">
        <p14:creationId xmlns:p14="http://schemas.microsoft.com/office/powerpoint/2010/main" val="371696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9DE0EF5-8ADB-4E56-AABF-379A79B38B29}" type="datetimeFigureOut">
              <a:rPr lang="en-US">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31F6880-A66C-444F-BE27-69CAD69866EB}"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189126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29D7D9-7499-42FF-A5FA-CBF65A89922A}" type="datetimeFigureOut">
              <a:rPr lang="en-US">
                <a:solidFill>
                  <a:srgbClr val="000000">
                    <a:tint val="75000"/>
                  </a:srgbClr>
                </a:solidFill>
              </a:rPr>
              <a:pPr>
                <a:defRPr/>
              </a:pPr>
              <a:t>10/16/20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82756E7-0693-4C23-8AA7-203E754BC9C3}"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53895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C5A2BD-ACDB-4FA7-B8F0-59FBAA0EF86B}" type="datetimeFigureOut">
              <a:rPr lang="en-US">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8945886-0CD0-4C11-AE7E-B912C84B766E}"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4071156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B20E64-6298-47E9-9E01-4F43A915064E}" type="datetimeFigureOut">
              <a:rPr lang="en-US">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05566AD-6EE4-4A22-B566-6D98C02D4938}"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133694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80F4F95-5FD9-4DEA-BAE1-4F0D0A4C1217}" type="datetimeFigureOut">
              <a:rPr lang="en-US">
                <a:solidFill>
                  <a:srgbClr val="000000">
                    <a:tint val="75000"/>
                  </a:srgbClr>
                </a:solidFill>
              </a:rPr>
              <a:pPr>
                <a:defRPr/>
              </a:pPr>
              <a:t>10/16/20</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3EB5E0C-FA37-4FEF-B535-14745FEB106F}"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215399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19DE0EF5-8ADB-4E56-AABF-379A79B38B29}" type="datetimeFigureOut">
              <a:rPr lang="en-US" smtClean="0">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D31F6880-A66C-444F-BE27-69CAD69866EB}" type="slidenum">
              <a:rPr lang="en-US" smtClean="0">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377397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D9F847E-561B-4A9E-8493-071D61F1BF94}" type="datetimeFigureOut">
              <a:rPr lang="en-US" smtClean="0">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52822C05-650D-4888-A83C-B25C0E8178A4}" type="slidenum">
              <a:rPr lang="en-US" smtClean="0">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733308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7204308-4DF8-4953-8697-D0B038B41D81}" type="datetimeFigureOut">
              <a:rPr lang="en-US" smtClean="0">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622798CA-EFC9-42F2-87ED-2CECE7229FF3}" type="slidenum">
              <a:rPr lang="en-US" smtClean="0">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4194937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5BC14909-95D8-4125-BFF6-03C15D07B5E0}" type="datetimeFigureOut">
              <a:rPr lang="en-US" smtClean="0">
                <a:solidFill>
                  <a:srgbClr val="000000">
                    <a:tint val="75000"/>
                  </a:srgbClr>
                </a:solidFill>
              </a:rPr>
              <a:pPr>
                <a:defRPr/>
              </a:pPr>
              <a:t>10/16/20</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a:defRPr/>
            </a:pPr>
            <a:fld id="{38DC6E2C-0D38-42C2-B8C7-2C5221D97523}" type="slidenum">
              <a:rPr lang="en-US" smtClean="0">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126330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2A1DC507-1859-42F5-ABF8-57D31D974CB7}" type="datetimeFigureOut">
              <a:rPr lang="en-US" smtClean="0">
                <a:solidFill>
                  <a:srgbClr val="000000">
                    <a:tint val="75000"/>
                  </a:srgbClr>
                </a:solidFill>
              </a:rPr>
              <a:pPr>
                <a:defRPr/>
              </a:pPr>
              <a:t>10/16/20</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pPr>
              <a:defRPr/>
            </a:pPr>
            <a:fld id="{1720F903-A2F1-4A09-AD40-A5B424E04BC0}" type="slidenum">
              <a:rPr lang="en-US" smtClean="0">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426772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12341F70-76D1-46FB-8CD2-A66E23FD2974}" type="datetimeFigureOut">
              <a:rPr lang="en-US" smtClean="0">
                <a:solidFill>
                  <a:srgbClr val="000000">
                    <a:tint val="75000"/>
                  </a:srgbClr>
                </a:solidFill>
              </a:rPr>
              <a:pPr>
                <a:defRPr/>
              </a:pPr>
              <a:t>10/16/20</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pPr>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a:defRPr/>
            </a:pPr>
            <a:fld id="{11CF2378-0D63-4881-921F-6A94963CB7E9}" type="slidenum">
              <a:rPr lang="en-US" smtClean="0">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328129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9F847E-561B-4A9E-8493-071D61F1BF94}" type="datetimeFigureOut">
              <a:rPr lang="en-US">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2822C05-650D-4888-A83C-B25C0E8178A4}"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1810940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E8F1D56-577F-4867-8525-7EA0F6725D78}" type="datetimeFigureOut">
              <a:rPr lang="en-US" smtClean="0">
                <a:solidFill>
                  <a:srgbClr val="000000">
                    <a:tint val="75000"/>
                  </a:srgbClr>
                </a:solidFill>
              </a:rPr>
              <a:pPr>
                <a:defRPr/>
              </a:pPr>
              <a:t>10/16/20</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pPr>
              <a:defRPr/>
            </a:pP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A4610DAB-9A61-4DCE-A989-69A05741FE0D}" type="slidenum">
              <a:rPr lang="en-US" smtClean="0">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3485527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DCB2A79-0891-40D7-815D-CA536A200323}" type="datetimeFigureOut">
              <a:rPr lang="en-US" smtClean="0">
                <a:solidFill>
                  <a:srgbClr val="000000">
                    <a:tint val="75000"/>
                  </a:srgbClr>
                </a:solidFill>
              </a:rPr>
              <a:pPr>
                <a:defRPr/>
              </a:pPr>
              <a:t>10/16/20</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a:defRPr/>
            </a:pPr>
            <a:fld id="{5660F83B-5549-4E5E-BF5D-88F663F7092C}" type="slidenum">
              <a:rPr lang="en-US" smtClean="0">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29115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029D7D9-7499-42FF-A5FA-CBF65A89922A}" type="datetimeFigureOut">
              <a:rPr lang="en-US" smtClean="0">
                <a:solidFill>
                  <a:srgbClr val="000000">
                    <a:tint val="75000"/>
                  </a:srgbClr>
                </a:solidFill>
              </a:rPr>
              <a:pPr>
                <a:defRPr/>
              </a:pPr>
              <a:t>10/16/20</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a:defRPr/>
            </a:pPr>
            <a:fld id="{F82756E7-0693-4C23-8AA7-203E754BC9C3}" type="slidenum">
              <a:rPr lang="en-US" smtClean="0">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2193647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FC5A2BD-ACDB-4FA7-B8F0-59FBAA0EF86B}" type="datetimeFigureOut">
              <a:rPr lang="en-US" smtClean="0">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D8945886-0CD0-4C11-AE7E-B912C84B766E}" type="slidenum">
              <a:rPr lang="en-US" smtClean="0">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167248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EB20E64-6298-47E9-9E01-4F43A915064E}" type="datetimeFigureOut">
              <a:rPr lang="en-US" smtClean="0">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405566AD-6EE4-4A22-B566-6D98C02D4938}" type="slidenum">
              <a:rPr lang="en-US" smtClean="0">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1559634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9DE0EF5-8ADB-4E56-AABF-379A79B38B29}" type="datetimeFigureOut">
              <a:rPr lang="en-US">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31F6880-A66C-444F-BE27-69CAD69866EB}"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3938294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9F847E-561B-4A9E-8493-071D61F1BF94}" type="datetimeFigureOut">
              <a:rPr lang="en-US">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2822C05-650D-4888-A83C-B25C0E8178A4}"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2320104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Date Placeholder 5"/>
          <p:cNvSpPr>
            <a:spLocks noGrp="1"/>
          </p:cNvSpPr>
          <p:nvPr>
            <p:ph type="dt" sz="half" idx="10"/>
          </p:nvPr>
        </p:nvSpPr>
        <p:spPr/>
        <p:txBody>
          <a:bodyPr/>
          <a:lstStyle>
            <a:lvl1pPr>
              <a:defRPr/>
            </a:lvl1pPr>
          </a:lstStyle>
          <a:p>
            <a:pPr>
              <a:defRPr/>
            </a:pPr>
            <a:fld id="{1A0CA616-A5D4-4927-BDD2-5669666F33F0}" type="datetimeFigureOut">
              <a:rPr lang="en-US">
                <a:solidFill>
                  <a:srgbClr val="000000">
                    <a:tint val="75000"/>
                  </a:srgbClr>
                </a:solidFill>
              </a:rPr>
              <a:pPr>
                <a:defRPr/>
              </a:pPr>
              <a:t>10/16/20</a:t>
            </a:fld>
            <a:endParaRPr lang="en-US">
              <a:solidFill>
                <a:srgbClr val="000000">
                  <a:tint val="75000"/>
                </a:srgbClr>
              </a:solidFill>
            </a:endParaRPr>
          </a:p>
        </p:txBody>
      </p:sp>
      <p:sp>
        <p:nvSpPr>
          <p:cNvPr id="3" name="Footer Placeholder 6"/>
          <p:cNvSpPr>
            <a:spLocks noGrp="1"/>
          </p:cNvSpPr>
          <p:nvPr>
            <p:ph type="ftr" sz="quarter" idx="11"/>
          </p:nvPr>
        </p:nvSpPr>
        <p:spPr/>
        <p:txBody>
          <a:bodyPr/>
          <a:lstStyle>
            <a:lvl1pPr>
              <a:defRPr/>
            </a:lvl1pPr>
          </a:lstStyle>
          <a:p>
            <a:pPr>
              <a:defRPr/>
            </a:pPr>
            <a:r>
              <a:rPr lang="en-US">
                <a:solidFill>
                  <a:srgbClr val="000000">
                    <a:tint val="75000"/>
                  </a:srgbClr>
                </a:solidFill>
              </a:rPr>
              <a:t>CERN - IFIN-HH</a:t>
            </a:r>
          </a:p>
        </p:txBody>
      </p:sp>
      <p:sp>
        <p:nvSpPr>
          <p:cNvPr id="4" name="Slide Number Placeholder 7"/>
          <p:cNvSpPr>
            <a:spLocks noGrp="1"/>
          </p:cNvSpPr>
          <p:nvPr>
            <p:ph type="sldNum" sz="quarter" idx="12"/>
          </p:nvPr>
        </p:nvSpPr>
        <p:spPr/>
        <p:txBody>
          <a:bodyPr/>
          <a:lstStyle>
            <a:lvl1pPr>
              <a:defRPr/>
            </a:lvl1pPr>
          </a:lstStyle>
          <a:p>
            <a:pPr>
              <a:defRPr/>
            </a:pPr>
            <a:fld id="{D2893FF2-C617-4941-B6AD-83CA9909032E}"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336040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7204308-4DF8-4953-8697-D0B038B41D81}" type="datetimeFigureOut">
              <a:rPr lang="en-US">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22798CA-EFC9-42F2-87ED-2CECE7229FF3}"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2286133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BC14909-95D8-4125-BFF6-03C15D07B5E0}" type="datetimeFigureOut">
              <a:rPr lang="en-US">
                <a:solidFill>
                  <a:srgbClr val="000000">
                    <a:tint val="75000"/>
                  </a:srgbClr>
                </a:solidFill>
              </a:rPr>
              <a:pPr>
                <a:defRPr/>
              </a:pPr>
              <a:t>10/16/20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38DC6E2C-0D38-42C2-B8C7-2C5221D97523}"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405808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Date Placeholder 5"/>
          <p:cNvSpPr>
            <a:spLocks noGrp="1"/>
          </p:cNvSpPr>
          <p:nvPr>
            <p:ph type="dt" sz="half" idx="10"/>
          </p:nvPr>
        </p:nvSpPr>
        <p:spPr/>
        <p:txBody>
          <a:bodyPr/>
          <a:lstStyle>
            <a:lvl1pPr>
              <a:defRPr/>
            </a:lvl1pPr>
          </a:lstStyle>
          <a:p>
            <a:pPr>
              <a:defRPr/>
            </a:pPr>
            <a:fld id="{1A0CA616-A5D4-4927-BDD2-5669666F33F0}" type="datetimeFigureOut">
              <a:rPr lang="en-US">
                <a:solidFill>
                  <a:srgbClr val="000000">
                    <a:tint val="75000"/>
                  </a:srgbClr>
                </a:solidFill>
              </a:rPr>
              <a:pPr>
                <a:defRPr/>
              </a:pPr>
              <a:t>10/16/20</a:t>
            </a:fld>
            <a:endParaRPr lang="en-US">
              <a:solidFill>
                <a:srgbClr val="000000">
                  <a:tint val="75000"/>
                </a:srgbClr>
              </a:solidFill>
            </a:endParaRPr>
          </a:p>
        </p:txBody>
      </p:sp>
      <p:sp>
        <p:nvSpPr>
          <p:cNvPr id="3" name="Footer Placeholder 6"/>
          <p:cNvSpPr>
            <a:spLocks noGrp="1"/>
          </p:cNvSpPr>
          <p:nvPr>
            <p:ph type="ftr" sz="quarter" idx="11"/>
          </p:nvPr>
        </p:nvSpPr>
        <p:spPr/>
        <p:txBody>
          <a:bodyPr/>
          <a:lstStyle>
            <a:lvl1pPr>
              <a:defRPr/>
            </a:lvl1pPr>
          </a:lstStyle>
          <a:p>
            <a:pPr>
              <a:defRPr/>
            </a:pPr>
            <a:r>
              <a:rPr lang="en-US">
                <a:solidFill>
                  <a:srgbClr val="000000">
                    <a:tint val="75000"/>
                  </a:srgbClr>
                </a:solidFill>
              </a:rPr>
              <a:t>CERN - IFIN-HH</a:t>
            </a:r>
          </a:p>
        </p:txBody>
      </p:sp>
      <p:sp>
        <p:nvSpPr>
          <p:cNvPr id="4" name="Slide Number Placeholder 7"/>
          <p:cNvSpPr>
            <a:spLocks noGrp="1"/>
          </p:cNvSpPr>
          <p:nvPr>
            <p:ph type="sldNum" sz="quarter" idx="12"/>
          </p:nvPr>
        </p:nvSpPr>
        <p:spPr/>
        <p:txBody>
          <a:bodyPr/>
          <a:lstStyle>
            <a:lvl1pPr>
              <a:defRPr/>
            </a:lvl1pPr>
          </a:lstStyle>
          <a:p>
            <a:pPr>
              <a:defRPr/>
            </a:pPr>
            <a:fld id="{D2893FF2-C617-4941-B6AD-83CA9909032E}"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87115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A1DC507-1859-42F5-ABF8-57D31D974CB7}" type="datetimeFigureOut">
              <a:rPr lang="en-US">
                <a:solidFill>
                  <a:srgbClr val="000000">
                    <a:tint val="75000"/>
                  </a:srgbClr>
                </a:solidFill>
              </a:rPr>
              <a:pPr>
                <a:defRPr/>
              </a:pPr>
              <a:t>10/16/20</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1720F903-A2F1-4A09-AD40-A5B424E04BC0}"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1567217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2341F70-76D1-46FB-8CD2-A66E23FD2974}" type="datetimeFigureOut">
              <a:rPr lang="en-US">
                <a:solidFill>
                  <a:srgbClr val="000000">
                    <a:tint val="75000"/>
                  </a:srgbClr>
                </a:solidFill>
              </a:rPr>
              <a:pPr>
                <a:defRPr/>
              </a:pPr>
              <a:t>10/16/20</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11CF2378-0D63-4881-921F-6A94963CB7E9}"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1713720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8F1D56-577F-4867-8525-7EA0F6725D78}" type="datetimeFigureOut">
              <a:rPr lang="en-US">
                <a:solidFill>
                  <a:srgbClr val="000000">
                    <a:tint val="75000"/>
                  </a:srgbClr>
                </a:solidFill>
              </a:rPr>
              <a:pPr>
                <a:defRPr/>
              </a:pPr>
              <a:t>10/16/20</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A4610DAB-9A61-4DCE-A989-69A05741FE0D}"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3736537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CB2A79-0891-40D7-815D-CA536A200323}" type="datetimeFigureOut">
              <a:rPr lang="en-US">
                <a:solidFill>
                  <a:srgbClr val="000000">
                    <a:tint val="75000"/>
                  </a:srgbClr>
                </a:solidFill>
              </a:rPr>
              <a:pPr>
                <a:defRPr/>
              </a:pPr>
              <a:t>10/16/20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660F83B-5549-4E5E-BF5D-88F663F7092C}"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3766303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29D7D9-7499-42FF-A5FA-CBF65A89922A}" type="datetimeFigureOut">
              <a:rPr lang="en-US">
                <a:solidFill>
                  <a:srgbClr val="000000">
                    <a:tint val="75000"/>
                  </a:srgbClr>
                </a:solidFill>
              </a:rPr>
              <a:pPr>
                <a:defRPr/>
              </a:pPr>
              <a:t>10/16/20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82756E7-0693-4C23-8AA7-203E754BC9C3}"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1417583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C5A2BD-ACDB-4FA7-B8F0-59FBAA0EF86B}" type="datetimeFigureOut">
              <a:rPr lang="en-US">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8945886-0CD0-4C11-AE7E-B912C84B766E}"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995235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B20E64-6298-47E9-9E01-4F43A915064E}" type="datetimeFigureOut">
              <a:rPr lang="en-US">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05566AD-6EE4-4A22-B566-6D98C02D4938}"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3440849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80F4F95-5FD9-4DEA-BAE1-4F0D0A4C1217}" type="datetimeFigureOut">
              <a:rPr lang="en-US">
                <a:solidFill>
                  <a:srgbClr val="000000">
                    <a:tint val="75000"/>
                  </a:srgbClr>
                </a:solidFill>
              </a:rPr>
              <a:pPr>
                <a:defRPr/>
              </a:pPr>
              <a:t>10/16/20</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3EB5E0C-FA37-4FEF-B535-14745FEB106F}"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1646427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9DE0EF5-8ADB-4E56-AABF-379A79B38B29}" type="datetimeFigureOut">
              <a:rPr lang="en-US">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31F6880-A66C-444F-BE27-69CAD69866EB}"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1569331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9F847E-561B-4A9E-8493-071D61F1BF94}" type="datetimeFigureOut">
              <a:rPr lang="en-US">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2822C05-650D-4888-A83C-B25C0E8178A4}"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368243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7204308-4DF8-4953-8697-D0B038B41D81}" type="datetimeFigureOut">
              <a:rPr lang="en-US">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22798CA-EFC9-42F2-87ED-2CECE7229FF3}"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3921050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Date Placeholder 5"/>
          <p:cNvSpPr>
            <a:spLocks noGrp="1"/>
          </p:cNvSpPr>
          <p:nvPr>
            <p:ph type="dt" sz="half" idx="10"/>
          </p:nvPr>
        </p:nvSpPr>
        <p:spPr/>
        <p:txBody>
          <a:bodyPr/>
          <a:lstStyle>
            <a:lvl1pPr>
              <a:defRPr/>
            </a:lvl1pPr>
          </a:lstStyle>
          <a:p>
            <a:pPr>
              <a:defRPr/>
            </a:pPr>
            <a:fld id="{1A0CA616-A5D4-4927-BDD2-5669666F33F0}" type="datetimeFigureOut">
              <a:rPr lang="en-US">
                <a:solidFill>
                  <a:srgbClr val="000000">
                    <a:tint val="75000"/>
                  </a:srgbClr>
                </a:solidFill>
              </a:rPr>
              <a:pPr>
                <a:defRPr/>
              </a:pPr>
              <a:t>10/16/20</a:t>
            </a:fld>
            <a:endParaRPr lang="en-US">
              <a:solidFill>
                <a:srgbClr val="000000">
                  <a:tint val="75000"/>
                </a:srgbClr>
              </a:solidFill>
            </a:endParaRPr>
          </a:p>
        </p:txBody>
      </p:sp>
      <p:sp>
        <p:nvSpPr>
          <p:cNvPr id="3" name="Footer Placeholder 6"/>
          <p:cNvSpPr>
            <a:spLocks noGrp="1"/>
          </p:cNvSpPr>
          <p:nvPr>
            <p:ph type="ftr" sz="quarter" idx="11"/>
          </p:nvPr>
        </p:nvSpPr>
        <p:spPr/>
        <p:txBody>
          <a:bodyPr/>
          <a:lstStyle>
            <a:lvl1pPr>
              <a:defRPr/>
            </a:lvl1pPr>
          </a:lstStyle>
          <a:p>
            <a:pPr>
              <a:defRPr/>
            </a:pPr>
            <a:r>
              <a:rPr lang="en-US">
                <a:solidFill>
                  <a:srgbClr val="000000">
                    <a:tint val="75000"/>
                  </a:srgbClr>
                </a:solidFill>
              </a:rPr>
              <a:t>CERN - IFIN-HH</a:t>
            </a:r>
          </a:p>
        </p:txBody>
      </p:sp>
      <p:sp>
        <p:nvSpPr>
          <p:cNvPr id="4" name="Slide Number Placeholder 7"/>
          <p:cNvSpPr>
            <a:spLocks noGrp="1"/>
          </p:cNvSpPr>
          <p:nvPr>
            <p:ph type="sldNum" sz="quarter" idx="12"/>
          </p:nvPr>
        </p:nvSpPr>
        <p:spPr/>
        <p:txBody>
          <a:bodyPr/>
          <a:lstStyle>
            <a:lvl1pPr>
              <a:defRPr/>
            </a:lvl1pPr>
          </a:lstStyle>
          <a:p>
            <a:pPr>
              <a:defRPr/>
            </a:pPr>
            <a:fld id="{D2893FF2-C617-4941-B6AD-83CA9909032E}"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1837405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7204308-4DF8-4953-8697-D0B038B41D81}" type="datetimeFigureOut">
              <a:rPr lang="en-US">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22798CA-EFC9-42F2-87ED-2CECE7229FF3}"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28611787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BC14909-95D8-4125-BFF6-03C15D07B5E0}" type="datetimeFigureOut">
              <a:rPr lang="en-US">
                <a:solidFill>
                  <a:srgbClr val="000000">
                    <a:tint val="75000"/>
                  </a:srgbClr>
                </a:solidFill>
              </a:rPr>
              <a:pPr>
                <a:defRPr/>
              </a:pPr>
              <a:t>10/16/20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38DC6E2C-0D38-42C2-B8C7-2C5221D97523}"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2951015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A1DC507-1859-42F5-ABF8-57D31D974CB7}" type="datetimeFigureOut">
              <a:rPr lang="en-US">
                <a:solidFill>
                  <a:srgbClr val="000000">
                    <a:tint val="75000"/>
                  </a:srgbClr>
                </a:solidFill>
              </a:rPr>
              <a:pPr>
                <a:defRPr/>
              </a:pPr>
              <a:t>10/16/20</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1720F903-A2F1-4A09-AD40-A5B424E04BC0}"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391048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2341F70-76D1-46FB-8CD2-A66E23FD2974}" type="datetimeFigureOut">
              <a:rPr lang="en-US">
                <a:solidFill>
                  <a:srgbClr val="000000">
                    <a:tint val="75000"/>
                  </a:srgbClr>
                </a:solidFill>
              </a:rPr>
              <a:pPr>
                <a:defRPr/>
              </a:pPr>
              <a:t>10/16/20</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11CF2378-0D63-4881-921F-6A94963CB7E9}"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536475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8F1D56-577F-4867-8525-7EA0F6725D78}" type="datetimeFigureOut">
              <a:rPr lang="en-US">
                <a:solidFill>
                  <a:srgbClr val="000000">
                    <a:tint val="75000"/>
                  </a:srgbClr>
                </a:solidFill>
              </a:rPr>
              <a:pPr>
                <a:defRPr/>
              </a:pPr>
              <a:t>10/16/20</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A4610DAB-9A61-4DCE-A989-69A05741FE0D}"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1928310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CB2A79-0891-40D7-815D-CA536A200323}" type="datetimeFigureOut">
              <a:rPr lang="en-US">
                <a:solidFill>
                  <a:srgbClr val="000000">
                    <a:tint val="75000"/>
                  </a:srgbClr>
                </a:solidFill>
              </a:rPr>
              <a:pPr>
                <a:defRPr/>
              </a:pPr>
              <a:t>10/16/20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660F83B-5549-4E5E-BF5D-88F663F7092C}"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219855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29D7D9-7499-42FF-A5FA-CBF65A89922A}" type="datetimeFigureOut">
              <a:rPr lang="en-US">
                <a:solidFill>
                  <a:srgbClr val="000000">
                    <a:tint val="75000"/>
                  </a:srgbClr>
                </a:solidFill>
              </a:rPr>
              <a:pPr>
                <a:defRPr/>
              </a:pPr>
              <a:t>10/16/20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F82756E7-0693-4C23-8AA7-203E754BC9C3}"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734443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C5A2BD-ACDB-4FA7-B8F0-59FBAA0EF86B}" type="datetimeFigureOut">
              <a:rPr lang="en-US">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8945886-0CD0-4C11-AE7E-B912C84B766E}"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3009540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B20E64-6298-47E9-9E01-4F43A915064E}" type="datetimeFigureOut">
              <a:rPr lang="en-US">
                <a:solidFill>
                  <a:srgbClr val="000000">
                    <a:tint val="75000"/>
                  </a:srgbClr>
                </a:solidFill>
              </a:rPr>
              <a:pPr>
                <a:defRPr/>
              </a:pPr>
              <a:t>10/16/20</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05566AD-6EE4-4A22-B566-6D98C02D4938}"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151595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BC14909-95D8-4125-BFF6-03C15D07B5E0}" type="datetimeFigureOut">
              <a:rPr lang="en-US">
                <a:solidFill>
                  <a:srgbClr val="000000">
                    <a:tint val="75000"/>
                  </a:srgbClr>
                </a:solidFill>
              </a:rPr>
              <a:pPr>
                <a:defRPr/>
              </a:pPr>
              <a:t>10/16/20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38DC6E2C-0D38-42C2-B8C7-2C5221D97523}"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1249302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80F4F95-5FD9-4DEA-BAE1-4F0D0A4C1217}" type="datetimeFigureOut">
              <a:rPr lang="en-US">
                <a:solidFill>
                  <a:srgbClr val="000000">
                    <a:tint val="75000"/>
                  </a:srgbClr>
                </a:solidFill>
              </a:rPr>
              <a:pPr>
                <a:defRPr/>
              </a:pPr>
              <a:t>10/16/20</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3EB5E0C-FA37-4FEF-B535-14745FEB106F}"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90917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A1DC507-1859-42F5-ABF8-57D31D974CB7}" type="datetimeFigureOut">
              <a:rPr lang="en-US">
                <a:solidFill>
                  <a:srgbClr val="000000">
                    <a:tint val="75000"/>
                  </a:srgbClr>
                </a:solidFill>
              </a:rPr>
              <a:pPr>
                <a:defRPr/>
              </a:pPr>
              <a:t>10/16/20</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1720F903-A2F1-4A09-AD40-A5B424E04BC0}"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224462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2341F70-76D1-46FB-8CD2-A66E23FD2974}" type="datetimeFigureOut">
              <a:rPr lang="en-US">
                <a:solidFill>
                  <a:srgbClr val="000000">
                    <a:tint val="75000"/>
                  </a:srgbClr>
                </a:solidFill>
              </a:rPr>
              <a:pPr>
                <a:defRPr/>
              </a:pPr>
              <a:t>10/16/20</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11CF2378-0D63-4881-921F-6A94963CB7E9}"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226984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8F1D56-577F-4867-8525-7EA0F6725D78}" type="datetimeFigureOut">
              <a:rPr lang="en-US">
                <a:solidFill>
                  <a:srgbClr val="000000">
                    <a:tint val="75000"/>
                  </a:srgbClr>
                </a:solidFill>
              </a:rPr>
              <a:pPr>
                <a:defRPr/>
              </a:pPr>
              <a:t>10/16/20</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A4610DAB-9A61-4DCE-A989-69A05741FE0D}"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117605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CB2A79-0891-40D7-815D-CA536A200323}" type="datetimeFigureOut">
              <a:rPr lang="en-US">
                <a:solidFill>
                  <a:srgbClr val="000000">
                    <a:tint val="75000"/>
                  </a:srgbClr>
                </a:solidFill>
              </a:rPr>
              <a:pPr>
                <a:defRPr/>
              </a:pPr>
              <a:t>10/16/20</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660F83B-5549-4E5E-BF5D-88F663F7092C}" type="slidenum">
              <a:rPr lang="en-US">
                <a:solidFill>
                  <a:srgbClr val="000000">
                    <a:tint val="75000"/>
                  </a:srgbClr>
                </a:solidFill>
              </a:rPr>
              <a:pPr>
                <a:defRPr/>
              </a:pPr>
              <a:t>‹Nr.›</a:t>
            </a:fld>
            <a:endParaRPr lang="en-US">
              <a:solidFill>
                <a:srgbClr val="000000">
                  <a:tint val="75000"/>
                </a:srgbClr>
              </a:solidFill>
            </a:endParaRPr>
          </a:p>
        </p:txBody>
      </p:sp>
    </p:spTree>
    <p:extLst>
      <p:ext uri="{BB962C8B-B14F-4D97-AF65-F5344CB8AC3E}">
        <p14:creationId xmlns:p14="http://schemas.microsoft.com/office/powerpoint/2010/main" val="53264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fontAlgn="base">
              <a:spcBef>
                <a:spcPct val="0"/>
              </a:spcBef>
              <a:spcAft>
                <a:spcPct val="0"/>
              </a:spcAft>
              <a:defRPr/>
            </a:pPr>
            <a:fld id="{157A1B86-6B07-4E4D-A672-709DCCA77CDC}" type="datetimeFigureOut">
              <a:rPr lang="en-US">
                <a:solidFill>
                  <a:srgbClr val="000000">
                    <a:tint val="75000"/>
                  </a:srgbClr>
                </a:solidFill>
              </a:rPr>
              <a:pPr fontAlgn="base">
                <a:spcBef>
                  <a:spcPct val="0"/>
                </a:spcBef>
                <a:spcAft>
                  <a:spcPct val="0"/>
                </a:spcAft>
                <a:defRPr/>
              </a:pPr>
              <a:t>10/16/20</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fontAlgn="base">
              <a:spcBef>
                <a:spcPct val="0"/>
              </a:spcBef>
              <a:spcAft>
                <a:spcPct val="0"/>
              </a:spcAft>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fontAlgn="base">
              <a:spcBef>
                <a:spcPct val="0"/>
              </a:spcBef>
              <a:spcAft>
                <a:spcPct val="0"/>
              </a:spcAft>
              <a:defRPr/>
            </a:pPr>
            <a:fld id="{22FF8B5B-E371-4BC9-A08C-168426EA24CF}" type="slidenum">
              <a:rPr lang="en-US">
                <a:solidFill>
                  <a:srgbClr val="000000">
                    <a:tint val="75000"/>
                  </a:srgbClr>
                </a:solidFill>
              </a:rPr>
              <a:pPr fontAlgn="base">
                <a:spcBef>
                  <a:spcPct val="0"/>
                </a:spcBef>
                <a:spcAft>
                  <a:spcPct val="0"/>
                </a:spcAft>
                <a:defRPr/>
              </a:pPr>
              <a:t>‹Nr.›</a:t>
            </a:fld>
            <a:endParaRPr lang="en-US">
              <a:solidFill>
                <a:srgbClr val="000000">
                  <a:tint val="75000"/>
                </a:srgbClr>
              </a:solidFill>
            </a:endParaRPr>
          </a:p>
        </p:txBody>
      </p:sp>
    </p:spTree>
    <p:extLst>
      <p:ext uri="{BB962C8B-B14F-4D97-AF65-F5344CB8AC3E}">
        <p14:creationId xmlns:p14="http://schemas.microsoft.com/office/powerpoint/2010/main" val="3884311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157A1B86-6B07-4E4D-A672-709DCCA77CDC}" type="datetimeFigureOut">
              <a:rPr lang="en-US" smtClean="0">
                <a:solidFill>
                  <a:srgbClr val="000000">
                    <a:tint val="75000"/>
                  </a:srgbClr>
                </a:solidFill>
              </a:rPr>
              <a:pPr fontAlgn="base">
                <a:spcBef>
                  <a:spcPct val="0"/>
                </a:spcBef>
                <a:spcAft>
                  <a:spcPct val="0"/>
                </a:spcAft>
                <a:defRPr/>
              </a:pPr>
              <a:t>10/16/20</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22FF8B5B-E371-4BC9-A08C-168426EA24CF}" type="slidenum">
              <a:rPr lang="en-US" smtClean="0">
                <a:solidFill>
                  <a:srgbClr val="000000">
                    <a:tint val="75000"/>
                  </a:srgbClr>
                </a:solidFill>
              </a:rPr>
              <a:pPr fontAlgn="base">
                <a:spcBef>
                  <a:spcPct val="0"/>
                </a:spcBef>
                <a:spcAft>
                  <a:spcPct val="0"/>
                </a:spcAft>
                <a:defRPr/>
              </a:pPr>
              <a:t>‹Nr.›</a:t>
            </a:fld>
            <a:endParaRPr lang="en-US">
              <a:solidFill>
                <a:srgbClr val="000000">
                  <a:tint val="75000"/>
                </a:srgbClr>
              </a:solidFill>
            </a:endParaRPr>
          </a:p>
        </p:txBody>
      </p:sp>
    </p:spTree>
    <p:extLst>
      <p:ext uri="{BB962C8B-B14F-4D97-AF65-F5344CB8AC3E}">
        <p14:creationId xmlns:p14="http://schemas.microsoft.com/office/powerpoint/2010/main" val="37967715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fontAlgn="base">
              <a:spcBef>
                <a:spcPct val="0"/>
              </a:spcBef>
              <a:spcAft>
                <a:spcPct val="0"/>
              </a:spcAft>
              <a:defRPr/>
            </a:pPr>
            <a:fld id="{157A1B86-6B07-4E4D-A672-709DCCA77CDC}" type="datetimeFigureOut">
              <a:rPr lang="en-US">
                <a:solidFill>
                  <a:srgbClr val="000000">
                    <a:tint val="75000"/>
                  </a:srgbClr>
                </a:solidFill>
              </a:rPr>
              <a:pPr fontAlgn="base">
                <a:spcBef>
                  <a:spcPct val="0"/>
                </a:spcBef>
                <a:spcAft>
                  <a:spcPct val="0"/>
                </a:spcAft>
                <a:defRPr/>
              </a:pPr>
              <a:t>10/16/20</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fontAlgn="base">
              <a:spcBef>
                <a:spcPct val="0"/>
              </a:spcBef>
              <a:spcAft>
                <a:spcPct val="0"/>
              </a:spcAft>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fontAlgn="base">
              <a:spcBef>
                <a:spcPct val="0"/>
              </a:spcBef>
              <a:spcAft>
                <a:spcPct val="0"/>
              </a:spcAft>
              <a:defRPr/>
            </a:pPr>
            <a:fld id="{22FF8B5B-E371-4BC9-A08C-168426EA24CF}" type="slidenum">
              <a:rPr lang="en-US">
                <a:solidFill>
                  <a:srgbClr val="000000">
                    <a:tint val="75000"/>
                  </a:srgbClr>
                </a:solidFill>
              </a:rPr>
              <a:pPr fontAlgn="base">
                <a:spcBef>
                  <a:spcPct val="0"/>
                </a:spcBef>
                <a:spcAft>
                  <a:spcPct val="0"/>
                </a:spcAft>
                <a:defRPr/>
              </a:pPr>
              <a:t>‹Nr.›</a:t>
            </a:fld>
            <a:endParaRPr lang="en-US">
              <a:solidFill>
                <a:srgbClr val="000000">
                  <a:tint val="75000"/>
                </a:srgbClr>
              </a:solidFill>
            </a:endParaRPr>
          </a:p>
        </p:txBody>
      </p:sp>
    </p:spTree>
    <p:extLst>
      <p:ext uri="{BB962C8B-B14F-4D97-AF65-F5344CB8AC3E}">
        <p14:creationId xmlns:p14="http://schemas.microsoft.com/office/powerpoint/2010/main" val="11275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fontAlgn="base">
              <a:spcBef>
                <a:spcPct val="0"/>
              </a:spcBef>
              <a:spcAft>
                <a:spcPct val="0"/>
              </a:spcAft>
              <a:defRPr/>
            </a:pPr>
            <a:fld id="{157A1B86-6B07-4E4D-A672-709DCCA77CDC}" type="datetimeFigureOut">
              <a:rPr lang="en-US">
                <a:solidFill>
                  <a:srgbClr val="000000">
                    <a:tint val="75000"/>
                  </a:srgbClr>
                </a:solidFill>
              </a:rPr>
              <a:pPr fontAlgn="base">
                <a:spcBef>
                  <a:spcPct val="0"/>
                </a:spcBef>
                <a:spcAft>
                  <a:spcPct val="0"/>
                </a:spcAft>
                <a:defRPr/>
              </a:pPr>
              <a:t>10/16/20</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fontAlgn="base">
              <a:spcBef>
                <a:spcPct val="0"/>
              </a:spcBef>
              <a:spcAft>
                <a:spcPct val="0"/>
              </a:spcAft>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fontAlgn="base">
              <a:spcBef>
                <a:spcPct val="0"/>
              </a:spcBef>
              <a:spcAft>
                <a:spcPct val="0"/>
              </a:spcAft>
              <a:defRPr/>
            </a:pPr>
            <a:fld id="{22FF8B5B-E371-4BC9-A08C-168426EA24CF}" type="slidenum">
              <a:rPr lang="en-US">
                <a:solidFill>
                  <a:srgbClr val="000000">
                    <a:tint val="75000"/>
                  </a:srgbClr>
                </a:solidFill>
              </a:rPr>
              <a:pPr fontAlgn="base">
                <a:spcBef>
                  <a:spcPct val="0"/>
                </a:spcBef>
                <a:spcAft>
                  <a:spcPct val="0"/>
                </a:spcAft>
                <a:defRPr/>
              </a:pPr>
              <a:t>‹Nr.›</a:t>
            </a:fld>
            <a:endParaRPr lang="en-US">
              <a:solidFill>
                <a:srgbClr val="000000">
                  <a:tint val="75000"/>
                </a:srgbClr>
              </a:solidFill>
            </a:endParaRPr>
          </a:p>
        </p:txBody>
      </p:sp>
    </p:spTree>
    <p:extLst>
      <p:ext uri="{BB962C8B-B14F-4D97-AF65-F5344CB8AC3E}">
        <p14:creationId xmlns:p14="http://schemas.microsoft.com/office/powerpoint/2010/main" val="31654909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8.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051" name="WordArt 4"/>
          <p:cNvSpPr>
            <a:spLocks noChangeArrowheads="1" noChangeShapeType="1" noTextEdit="1"/>
          </p:cNvSpPr>
          <p:nvPr/>
        </p:nvSpPr>
        <p:spPr bwMode="auto">
          <a:xfrm rot="21114418">
            <a:off x="1426269" y="1567759"/>
            <a:ext cx="8307687" cy="3977999"/>
          </a:xfrm>
          <a:prstGeom prst="rect">
            <a:avLst/>
          </a:prstGeom>
        </p:spPr>
        <p:txBody>
          <a:bodyPr wrap="none" fromWordArt="1">
            <a:prstTxWarp prst="textDeflateBottom">
              <a:avLst>
                <a:gd name="adj" fmla="val 76472"/>
              </a:avLst>
            </a:prstTxWarp>
            <a:scene3d>
              <a:camera prst="legacyPerspectiveFront">
                <a:rot lat="19799986" lon="19439992" rev="0"/>
              </a:camera>
              <a:lightRig rig="legacyNormal2" dir="t"/>
            </a:scene3d>
            <a:sp3d extrusionH="354000" prstMaterial="legacyMatte">
              <a:extrusionClr>
                <a:srgbClr val="939676"/>
              </a:extrusionClr>
            </a:sp3d>
          </a:bodyPr>
          <a:lstStyle/>
          <a:p>
            <a:pPr algn="ctr" fontAlgn="base">
              <a:spcBef>
                <a:spcPct val="0"/>
              </a:spcBef>
              <a:spcAft>
                <a:spcPct val="0"/>
              </a:spcAft>
              <a:defRPr/>
            </a:pPr>
            <a:r>
              <a:rPr lang="en-US" sz="7200" kern="10" dirty="0">
                <a:ln w="9525">
                  <a:round/>
                  <a:headEnd/>
                  <a:tailEnd/>
                </a:ln>
                <a:gradFill rotWithShape="1">
                  <a:gsLst>
                    <a:gs pos="0">
                      <a:srgbClr val="707070"/>
                    </a:gs>
                    <a:gs pos="50000">
                      <a:srgbClr val="FFFFFF"/>
                    </a:gs>
                    <a:gs pos="100000">
                      <a:srgbClr val="707070"/>
                    </a:gs>
                  </a:gsLst>
                  <a:lin ang="2700000" scaled="1"/>
                </a:gradFill>
                <a:latin typeface="Times New Roman" panose="02020603050405020304" pitchFamily="18" charset="0"/>
                <a:cs typeface="Times New Roman" panose="02020603050405020304" pitchFamily="18" charset="0"/>
              </a:rPr>
              <a:t>DIRAC Report</a:t>
            </a:r>
          </a:p>
        </p:txBody>
      </p:sp>
      <p:sp>
        <p:nvSpPr>
          <p:cNvPr id="5" name="WordArt 4"/>
          <p:cNvSpPr>
            <a:spLocks noChangeArrowheads="1" noChangeShapeType="1" noTextEdit="1"/>
          </p:cNvSpPr>
          <p:nvPr/>
        </p:nvSpPr>
        <p:spPr bwMode="auto">
          <a:xfrm>
            <a:off x="755576" y="5949280"/>
            <a:ext cx="7704856" cy="418617"/>
          </a:xfrm>
          <a:prstGeom prst="rect">
            <a:avLst/>
          </a:prstGeom>
        </p:spPr>
        <p:txBody>
          <a:bodyPr wrap="none" fromWordArt="1">
            <a:prstTxWarp prst="textDeflateBottom">
              <a:avLst>
                <a:gd name="adj" fmla="val 100000"/>
              </a:avLst>
            </a:prstTxWarp>
          </a:bodyPr>
          <a:lstStyle/>
          <a:p>
            <a:pPr algn="ctr" fontAlgn="base">
              <a:spcBef>
                <a:spcPct val="0"/>
              </a:spcBef>
              <a:spcAft>
                <a:spcPct val="0"/>
              </a:spcAft>
            </a:pPr>
            <a:r>
              <a:rPr lang="ro-RO" sz="7200" b="1" kern="10" dirty="0">
                <a:ln w="10541">
                  <a:solidFill>
                    <a:srgbClr val="7D7D7D"/>
                  </a:solidFill>
                  <a:round/>
                  <a:headEnd/>
                  <a:tailEnd/>
                </a:ln>
                <a:solidFill>
                  <a:srgbClr val="F96A1B">
                    <a:lumMod val="75000"/>
                  </a:srgbClr>
                </a:solidFill>
                <a:latin typeface="Times New Roman" panose="02020603050405020304" pitchFamily="18" charset="0"/>
                <a:ea typeface="Gungsuh"/>
                <a:cs typeface="Times New Roman" panose="02020603050405020304" pitchFamily="18" charset="0"/>
              </a:rPr>
              <a:t>L. Nemenov</a:t>
            </a:r>
            <a:r>
              <a:rPr lang="en-US" sz="7200" b="1" kern="10" dirty="0">
                <a:ln w="10541">
                  <a:solidFill>
                    <a:srgbClr val="7D7D7D"/>
                  </a:solidFill>
                  <a:round/>
                  <a:headEnd/>
                  <a:tailEnd/>
                </a:ln>
                <a:solidFill>
                  <a:srgbClr val="F96A1B">
                    <a:lumMod val="75000"/>
                  </a:srgbClr>
                </a:solidFill>
                <a:latin typeface="Times New Roman" panose="02020603050405020304" pitchFamily="18" charset="0"/>
                <a:ea typeface="Gungsuh"/>
                <a:cs typeface="Times New Roman" panose="02020603050405020304" pitchFamily="18" charset="0"/>
              </a:rPr>
              <a:t> on behalf of the DIRAC Collaboration </a:t>
            </a:r>
          </a:p>
        </p:txBody>
      </p:sp>
      <p:sp>
        <p:nvSpPr>
          <p:cNvPr id="4" name="WordArt 4">
            <a:extLst>
              <a:ext uri="{FF2B5EF4-FFF2-40B4-BE49-F238E27FC236}">
                <a16:creationId xmlns:a16="http://schemas.microsoft.com/office/drawing/2014/main" id="{406425FB-53DA-483B-A2BF-EF71ED7DFC19}"/>
              </a:ext>
            </a:extLst>
          </p:cNvPr>
          <p:cNvSpPr>
            <a:spLocks noChangeArrowheads="1" noChangeShapeType="1" noTextEdit="1"/>
          </p:cNvSpPr>
          <p:nvPr/>
        </p:nvSpPr>
        <p:spPr bwMode="auto">
          <a:xfrm>
            <a:off x="1763688" y="5301208"/>
            <a:ext cx="5410200" cy="304800"/>
          </a:xfrm>
          <a:prstGeom prst="rect">
            <a:avLst/>
          </a:prstGeom>
        </p:spPr>
        <p:txBody>
          <a:bodyPr wrap="none" fromWordArt="1">
            <a:prstTxWarp prst="textDeflateBottom">
              <a:avLst>
                <a:gd name="adj" fmla="val 100000"/>
              </a:avLst>
            </a:prstTxWarp>
          </a:bodyPr>
          <a:lstStyle/>
          <a:p>
            <a:pPr algn="ctr"/>
            <a:r>
              <a:rPr lang="en-US" sz="7200" b="1" kern="10" dirty="0">
                <a:ln w="10541">
                  <a:solidFill>
                    <a:srgbClr val="7D7D7D"/>
                  </a:solidFill>
                  <a:round/>
                  <a:headEnd/>
                  <a:tailEnd/>
                </a:ln>
                <a:solidFill>
                  <a:srgbClr val="7030A0"/>
                </a:solidFill>
                <a:latin typeface="Gungsuh"/>
                <a:ea typeface="Gungsuh"/>
              </a:rPr>
              <a:t>SPSC</a:t>
            </a:r>
            <a:r>
              <a:rPr lang="ro-RO" sz="7200" b="1" kern="10" dirty="0">
                <a:ln w="10541">
                  <a:solidFill>
                    <a:srgbClr val="7D7D7D"/>
                  </a:solidFill>
                  <a:round/>
                  <a:headEnd/>
                  <a:tailEnd/>
                </a:ln>
                <a:solidFill>
                  <a:srgbClr val="7030A0"/>
                </a:solidFill>
                <a:latin typeface="Gungsuh"/>
                <a:ea typeface="Gungsuh"/>
              </a:rPr>
              <a:t> –</a:t>
            </a:r>
            <a:r>
              <a:rPr lang="en-US" sz="7200" b="1" kern="10" dirty="0">
                <a:ln w="10541">
                  <a:solidFill>
                    <a:srgbClr val="7D7D7D"/>
                  </a:solidFill>
                  <a:round/>
                  <a:headEnd/>
                  <a:tailEnd/>
                </a:ln>
                <a:solidFill>
                  <a:srgbClr val="7030A0"/>
                </a:solidFill>
                <a:latin typeface="Gungsuh"/>
                <a:ea typeface="Gungsuh"/>
              </a:rPr>
              <a:t> October</a:t>
            </a:r>
            <a:r>
              <a:rPr lang="ro-RO" sz="7200" b="1" kern="10" dirty="0">
                <a:ln w="10541">
                  <a:solidFill>
                    <a:srgbClr val="7D7D7D"/>
                  </a:solidFill>
                  <a:round/>
                  <a:headEnd/>
                  <a:tailEnd/>
                </a:ln>
                <a:solidFill>
                  <a:srgbClr val="7030A0"/>
                </a:solidFill>
                <a:latin typeface="Gungsuh"/>
                <a:ea typeface="Gungsuh"/>
              </a:rPr>
              <a:t> 20</a:t>
            </a:r>
            <a:r>
              <a:rPr lang="en-US" sz="7200" b="1" kern="10" dirty="0">
                <a:ln w="10541">
                  <a:solidFill>
                    <a:srgbClr val="7D7D7D"/>
                  </a:solidFill>
                  <a:round/>
                  <a:headEnd/>
                  <a:tailEnd/>
                </a:ln>
                <a:solidFill>
                  <a:srgbClr val="7030A0"/>
                </a:solidFill>
                <a:latin typeface="Gungsuh"/>
                <a:ea typeface="Gungsuh"/>
              </a:rPr>
              <a:t>20</a:t>
            </a:r>
            <a:endParaRPr lang="ro-RO" sz="7200" b="1" kern="10" dirty="0">
              <a:ln w="10541">
                <a:solidFill>
                  <a:srgbClr val="7D7D7D"/>
                </a:solidFill>
                <a:round/>
                <a:headEnd/>
                <a:tailEnd/>
              </a:ln>
              <a:solidFill>
                <a:srgbClr val="7030A0"/>
              </a:solidFill>
              <a:latin typeface="Gungsuh"/>
              <a:ea typeface="Gungsuh"/>
            </a:endParaRPr>
          </a:p>
        </p:txBody>
      </p:sp>
    </p:spTree>
    <p:extLst>
      <p:ext uri="{BB962C8B-B14F-4D97-AF65-F5344CB8AC3E}">
        <p14:creationId xmlns:p14="http://schemas.microsoft.com/office/powerpoint/2010/main" val="24103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C4BA24C-D922-4DA9-A76C-64B1602EEEC9}"/>
              </a:ext>
            </a:extLst>
          </p:cNvPr>
          <p:cNvGrpSpPr/>
          <p:nvPr/>
        </p:nvGrpSpPr>
        <p:grpSpPr>
          <a:xfrm>
            <a:off x="1259632" y="641511"/>
            <a:ext cx="6972748" cy="1216428"/>
            <a:chOff x="1331640" y="764704"/>
            <a:chExt cx="6972748" cy="1216428"/>
          </a:xfrm>
        </p:grpSpPr>
        <p:pic>
          <p:nvPicPr>
            <p:cNvPr id="3" name="Picture 2">
              <a:extLst>
                <a:ext uri="{FF2B5EF4-FFF2-40B4-BE49-F238E27FC236}">
                  <a16:creationId xmlns:a16="http://schemas.microsoft.com/office/drawing/2014/main" id="{E408B979-F42E-4B1A-933A-E4B966FC53DB}"/>
                </a:ext>
              </a:extLst>
            </p:cNvPr>
            <p:cNvPicPr>
              <a:picLocks noChangeAspect="1"/>
            </p:cNvPicPr>
            <p:nvPr/>
          </p:nvPicPr>
          <p:blipFill>
            <a:blip r:embed="rId2"/>
            <a:stretch>
              <a:fillRect/>
            </a:stretch>
          </p:blipFill>
          <p:spPr>
            <a:xfrm>
              <a:off x="3092888" y="764704"/>
              <a:ext cx="5211500" cy="1216428"/>
            </a:xfrm>
            <a:prstGeom prst="rect">
              <a:avLst/>
            </a:prstGeom>
          </p:spPr>
        </p:pic>
        <p:pic>
          <p:nvPicPr>
            <p:cNvPr id="5" name="Picture 4">
              <a:extLst>
                <a:ext uri="{FF2B5EF4-FFF2-40B4-BE49-F238E27FC236}">
                  <a16:creationId xmlns:a16="http://schemas.microsoft.com/office/drawing/2014/main" id="{CB5FFAEE-54B5-44B0-A234-4F54D65B761E}"/>
                </a:ext>
              </a:extLst>
            </p:cNvPr>
            <p:cNvPicPr>
              <a:picLocks noChangeAspect="1"/>
            </p:cNvPicPr>
            <p:nvPr/>
          </p:nvPicPr>
          <p:blipFill>
            <a:blip r:embed="rId3"/>
            <a:stretch>
              <a:fillRect/>
            </a:stretch>
          </p:blipFill>
          <p:spPr>
            <a:xfrm>
              <a:off x="1331640" y="764704"/>
              <a:ext cx="1259160" cy="1090784"/>
            </a:xfrm>
            <a:prstGeom prst="rect">
              <a:avLst/>
            </a:prstGeom>
          </p:spPr>
        </p:pic>
      </p:grpSp>
      <p:sp>
        <p:nvSpPr>
          <p:cNvPr id="7" name="TextBox 6">
            <a:extLst>
              <a:ext uri="{FF2B5EF4-FFF2-40B4-BE49-F238E27FC236}">
                <a16:creationId xmlns:a16="http://schemas.microsoft.com/office/drawing/2014/main" id="{F779B810-09CB-49CF-AA40-F468C69C50CE}"/>
              </a:ext>
            </a:extLst>
          </p:cNvPr>
          <p:cNvSpPr txBox="1"/>
          <p:nvPr/>
        </p:nvSpPr>
        <p:spPr>
          <a:xfrm>
            <a:off x="497475" y="1981132"/>
            <a:ext cx="8274355" cy="584775"/>
          </a:xfrm>
          <a:prstGeom prst="rect">
            <a:avLst/>
          </a:prstGeom>
          <a:noFill/>
        </p:spPr>
        <p:txBody>
          <a:bodyPr wrap="square">
            <a:spAutoFit/>
          </a:bodyPr>
          <a:lstStyle/>
          <a:p>
            <a:r>
              <a:rPr lang="en-GB" sz="1600" b="0" i="0" u="none" strike="noStrike" baseline="0" dirty="0">
                <a:latin typeface="Times New Roman" panose="02020603050405020304" pitchFamily="18" charset="0"/>
                <a:cs typeface="Times New Roman" panose="02020603050405020304" pitchFamily="18" charset="0"/>
              </a:rPr>
              <a:t>The </a:t>
            </a:r>
            <a:r>
              <a:rPr lang="en-GB" sz="1600" b="0" i="1" u="none" strike="noStrike" baseline="0" dirty="0">
                <a:latin typeface="Times New Roman" panose="02020603050405020304" pitchFamily="18" charset="0"/>
                <a:cs typeface="Times New Roman" panose="02020603050405020304" pitchFamily="18" charset="0"/>
              </a:rPr>
              <a:t>K</a:t>
            </a:r>
            <a:r>
              <a:rPr lang="en-GB" sz="1600" b="0" i="1" u="none" strike="noStrike" baseline="30000" dirty="0">
                <a:latin typeface="Times New Roman" panose="02020603050405020304" pitchFamily="18" charset="0"/>
                <a:cs typeface="Times New Roman" panose="02020603050405020304" pitchFamily="18" charset="0"/>
              </a:rPr>
              <a:t>+</a:t>
            </a:r>
            <a:r>
              <a:rPr lang="en-GB" sz="1600" b="0" i="1" u="none" strike="noStrike" baseline="0" dirty="0">
                <a:latin typeface="Times New Roman" panose="02020603050405020304" pitchFamily="18" charset="0"/>
                <a:cs typeface="Times New Roman" panose="02020603050405020304" pitchFamily="18" charset="0"/>
              </a:rPr>
              <a:t>K</a:t>
            </a:r>
            <a:r>
              <a:rPr lang="en-GB" sz="1600" b="0" i="1" u="none" strike="noStrike" baseline="30000" dirty="0">
                <a:latin typeface="Times New Roman" panose="02020603050405020304" pitchFamily="18" charset="0"/>
                <a:cs typeface="Times New Roman" panose="02020603050405020304" pitchFamily="18" charset="0"/>
              </a:rPr>
              <a:t>-</a:t>
            </a:r>
            <a:r>
              <a:rPr lang="en-GB" sz="1600" b="0" i="1" u="none" strike="noStrike" baseline="0" dirty="0">
                <a:latin typeface="Times New Roman" panose="02020603050405020304" pitchFamily="18" charset="0"/>
                <a:cs typeface="Times New Roman" panose="02020603050405020304" pitchFamily="18" charset="0"/>
              </a:rPr>
              <a:t> </a:t>
            </a:r>
            <a:r>
              <a:rPr lang="en-GB" sz="1600" b="0" i="0" u="none" strike="noStrike" baseline="0" dirty="0">
                <a:latin typeface="Times New Roman" panose="02020603050405020304" pitchFamily="18" charset="0"/>
                <a:cs typeface="Times New Roman" panose="02020603050405020304" pitchFamily="18" charset="0"/>
              </a:rPr>
              <a:t>production processes. a) point-like production and Coulomb interaction in the final state, b) point-like and non point-like pair generation with Coulomb and strong</a:t>
            </a:r>
            <a:r>
              <a:rPr lang="en-GB" sz="1600" dirty="0">
                <a:latin typeface="Times New Roman" panose="02020603050405020304" pitchFamily="18" charset="0"/>
                <a:cs typeface="Times New Roman" panose="02020603050405020304" pitchFamily="18" charset="0"/>
              </a:rPr>
              <a:t> final state interaction.</a:t>
            </a:r>
            <a:endParaRPr lang="ro-RO" sz="1600" dirty="0">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6BD0954D-951D-48D0-A56A-2C8175B21E98}"/>
              </a:ext>
            </a:extLst>
          </p:cNvPr>
          <p:cNvGrpSpPr/>
          <p:nvPr/>
        </p:nvGrpSpPr>
        <p:grpSpPr>
          <a:xfrm>
            <a:off x="126214" y="2565907"/>
            <a:ext cx="8861857" cy="3528392"/>
            <a:chOff x="126214" y="2565907"/>
            <a:chExt cx="8861857" cy="3528392"/>
          </a:xfrm>
        </p:grpSpPr>
        <p:pic>
          <p:nvPicPr>
            <p:cNvPr id="9" name="Picture 8">
              <a:extLst>
                <a:ext uri="{FF2B5EF4-FFF2-40B4-BE49-F238E27FC236}">
                  <a16:creationId xmlns:a16="http://schemas.microsoft.com/office/drawing/2014/main" id="{BA8925F7-9D11-49F6-A309-7E7FA13E07F8}"/>
                </a:ext>
              </a:extLst>
            </p:cNvPr>
            <p:cNvPicPr>
              <a:picLocks noChangeAspect="1"/>
            </p:cNvPicPr>
            <p:nvPr/>
          </p:nvPicPr>
          <p:blipFill>
            <a:blip r:embed="rId4"/>
            <a:stretch>
              <a:fillRect/>
            </a:stretch>
          </p:blipFill>
          <p:spPr>
            <a:xfrm>
              <a:off x="126214" y="2565907"/>
              <a:ext cx="3365666" cy="3528392"/>
            </a:xfrm>
            <a:prstGeom prst="rect">
              <a:avLst/>
            </a:prstGeom>
          </p:spPr>
        </p:pic>
        <p:sp>
          <p:nvSpPr>
            <p:cNvPr id="10" name="TextBox 9">
              <a:extLst>
                <a:ext uri="{FF2B5EF4-FFF2-40B4-BE49-F238E27FC236}">
                  <a16:creationId xmlns:a16="http://schemas.microsoft.com/office/drawing/2014/main" id="{EADE54D3-D905-4BF0-B080-860EEB5D8086}"/>
                </a:ext>
              </a:extLst>
            </p:cNvPr>
            <p:cNvSpPr txBox="1"/>
            <p:nvPr/>
          </p:nvSpPr>
          <p:spPr>
            <a:xfrm>
              <a:off x="3482469" y="2689100"/>
              <a:ext cx="5505602" cy="317009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l"/>
              <a:r>
                <a:rPr lang="en-GB" sz="2000" b="0" i="1" u="none" strike="noStrike" dirty="0">
                  <a:latin typeface="Times New Roman" panose="02020603050405020304" pitchFamily="18" charset="0"/>
                  <a:cs typeface="Times New Roman" panose="02020603050405020304" pitchFamily="18" charset="0"/>
                </a:rPr>
                <a:t>Q </a:t>
              </a:r>
              <a:r>
                <a:rPr lang="en-GB" sz="2000" b="0" i="0" u="none" strike="noStrike" dirty="0">
                  <a:latin typeface="Times New Roman" panose="02020603050405020304" pitchFamily="18" charset="0"/>
                  <a:cs typeface="Times New Roman" panose="02020603050405020304" pitchFamily="18" charset="0"/>
                </a:rPr>
                <a:t>distributions in the interval 0 - 30 MeV/c of </a:t>
              </a:r>
              <a:r>
                <a:rPr lang="en-GB" sz="2000" b="0" i="1" u="none" strike="noStrike" dirty="0">
                  <a:latin typeface="Times New Roman" panose="02020603050405020304" pitchFamily="18" charset="0"/>
                  <a:cs typeface="Times New Roman" panose="02020603050405020304" pitchFamily="18" charset="0"/>
                </a:rPr>
                <a:t>K</a:t>
              </a:r>
              <a:r>
                <a:rPr lang="en-GB" sz="2000" b="0" i="1" u="none" strike="noStrike" baseline="30000" dirty="0">
                  <a:latin typeface="Times New Roman" panose="02020603050405020304" pitchFamily="18" charset="0"/>
                  <a:cs typeface="Times New Roman" panose="02020603050405020304" pitchFamily="18" charset="0"/>
                </a:rPr>
                <a:t>+</a:t>
              </a:r>
              <a:r>
                <a:rPr lang="en-GB" sz="2000" b="0" i="1" u="none" strike="noStrike" dirty="0">
                  <a:latin typeface="Times New Roman" panose="02020603050405020304" pitchFamily="18" charset="0"/>
                  <a:cs typeface="Times New Roman" panose="02020603050405020304" pitchFamily="18" charset="0"/>
                </a:rPr>
                <a:t>K</a:t>
              </a:r>
              <a:r>
                <a:rPr lang="en-GB" sz="2000" i="1" baseline="30000" dirty="0">
                  <a:latin typeface="Times New Roman" panose="02020603050405020304" pitchFamily="18" charset="0"/>
                  <a:cs typeface="Times New Roman" panose="02020603050405020304" pitchFamily="18" charset="0"/>
                </a:rPr>
                <a:t>-</a:t>
              </a:r>
              <a:r>
                <a:rPr lang="en-GB" sz="2000" b="0" i="1" u="none" strike="noStrike" dirty="0">
                  <a:latin typeface="Times New Roman" panose="02020603050405020304" pitchFamily="18" charset="0"/>
                  <a:cs typeface="Times New Roman" panose="02020603050405020304" pitchFamily="18" charset="0"/>
                </a:rPr>
                <a:t> </a:t>
              </a:r>
              <a:r>
                <a:rPr lang="en-GB" sz="2000" b="0" i="0" u="none" strike="noStrike" dirty="0">
                  <a:latin typeface="Times New Roman" panose="02020603050405020304" pitchFamily="18" charset="0"/>
                  <a:cs typeface="Times New Roman" panose="02020603050405020304" pitchFamily="18" charset="0"/>
                </a:rPr>
                <a:t>(ALICE approach) of the subsamples 30%, 50% and 70% for the RUNs 2009 and 2010 after residual background subtraction. The red and the blue fitting curves were evaluated from the analysis of experimental distributions with residual background in Coulomb and Martin approaches respectively. It is seen that in this interval of </a:t>
              </a:r>
              <a:r>
                <a:rPr lang="en-GB" sz="2000" b="0" i="1" u="none" strike="noStrike" dirty="0">
                  <a:latin typeface="Times New Roman" panose="02020603050405020304" pitchFamily="18" charset="0"/>
                  <a:cs typeface="Times New Roman" panose="02020603050405020304" pitchFamily="18" charset="0"/>
                </a:rPr>
                <a:t>Q</a:t>
              </a:r>
              <a:r>
                <a:rPr lang="en-GB" sz="2000" b="0" i="0" u="none" strike="noStrike" dirty="0">
                  <a:latin typeface="Times New Roman" panose="02020603050405020304" pitchFamily="18" charset="0"/>
                  <a:cs typeface="Times New Roman" panose="02020603050405020304" pitchFamily="18" charset="0"/>
                </a:rPr>
                <a:t> the difference between these curves is absent and they describe ”pure” experimental </a:t>
              </a:r>
              <a:r>
                <a:rPr lang="en-GB" sz="2000" b="0" i="1" u="none" strike="noStrike" dirty="0">
                  <a:latin typeface="Times New Roman" panose="02020603050405020304" pitchFamily="18" charset="0"/>
                  <a:cs typeface="Times New Roman" panose="02020603050405020304" pitchFamily="18" charset="0"/>
                </a:rPr>
                <a:t>K</a:t>
              </a:r>
              <a:r>
                <a:rPr lang="en-GB" sz="2000" b="0" i="1" u="none" strike="noStrike" baseline="30000" dirty="0">
                  <a:latin typeface="Times New Roman" panose="02020603050405020304" pitchFamily="18" charset="0"/>
                  <a:cs typeface="Times New Roman" panose="02020603050405020304" pitchFamily="18" charset="0"/>
                </a:rPr>
                <a:t>+</a:t>
              </a:r>
              <a:r>
                <a:rPr lang="en-GB" sz="2000" b="0" i="1" u="none" strike="noStrike" dirty="0">
                  <a:latin typeface="Times New Roman" panose="02020603050405020304" pitchFamily="18" charset="0"/>
                  <a:cs typeface="Times New Roman" panose="02020603050405020304" pitchFamily="18" charset="0"/>
                </a:rPr>
                <a:t>K</a:t>
              </a:r>
              <a:r>
                <a:rPr lang="en-GB" sz="2000" b="0" i="1" u="none" strike="noStrike" baseline="30000" dirty="0">
                  <a:latin typeface="Times New Roman" panose="02020603050405020304" pitchFamily="18" charset="0"/>
                  <a:cs typeface="Times New Roman" panose="02020603050405020304" pitchFamily="18" charset="0"/>
                </a:rPr>
                <a:t>-</a:t>
              </a:r>
              <a:r>
                <a:rPr lang="en-GB" sz="2000" b="0" i="1" u="none" strike="noStrike" dirty="0">
                  <a:latin typeface="Times New Roman" panose="02020603050405020304" pitchFamily="18" charset="0"/>
                  <a:cs typeface="Times New Roman" panose="02020603050405020304" pitchFamily="18" charset="0"/>
                </a:rPr>
                <a:t> </a:t>
              </a:r>
              <a:r>
                <a:rPr lang="en-GB" sz="2000" b="0" i="0" u="none" strike="noStrike" dirty="0">
                  <a:latin typeface="Times New Roman" panose="02020603050405020304" pitchFamily="18" charset="0"/>
                  <a:cs typeface="Times New Roman" panose="02020603050405020304" pitchFamily="18" charset="0"/>
                </a:rPr>
                <a:t>distribution well.</a:t>
              </a:r>
              <a:endParaRPr lang="ro-RO" sz="2000" dirty="0">
                <a:latin typeface="Times New Roman" panose="02020603050405020304" pitchFamily="18" charset="0"/>
                <a:cs typeface="Times New Roman" panose="02020603050405020304" pitchFamily="18" charset="0"/>
              </a:endParaRPr>
            </a:p>
          </p:txBody>
        </p:sp>
      </p:grpSp>
      <p:sp>
        <p:nvSpPr>
          <p:cNvPr id="12" name="Rectangle 13">
            <a:extLst>
              <a:ext uri="{FF2B5EF4-FFF2-40B4-BE49-F238E27FC236}">
                <a16:creationId xmlns:a16="http://schemas.microsoft.com/office/drawing/2014/main" id="{D73C1B1F-CA56-4EE4-9F39-EF0424F2F02D}"/>
              </a:ext>
            </a:extLst>
          </p:cNvPr>
          <p:cNvSpPr>
            <a:spLocks noChangeArrowheads="1"/>
          </p:cNvSpPr>
          <p:nvPr/>
        </p:nvSpPr>
        <p:spPr bwMode="auto">
          <a:xfrm>
            <a:off x="3175" y="-10887"/>
            <a:ext cx="9140825" cy="529205"/>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4" name="WordArt 98">
            <a:extLst>
              <a:ext uri="{FF2B5EF4-FFF2-40B4-BE49-F238E27FC236}">
                <a16:creationId xmlns:a16="http://schemas.microsoft.com/office/drawing/2014/main" id="{9FA5F5F1-0EEE-4686-BF35-40AB28F7DECA}"/>
              </a:ext>
            </a:extLst>
          </p:cNvPr>
          <p:cNvSpPr>
            <a:spLocks noChangeArrowheads="1" noChangeShapeType="1" noTextEdit="1"/>
          </p:cNvSpPr>
          <p:nvPr/>
        </p:nvSpPr>
        <p:spPr bwMode="auto">
          <a:xfrm>
            <a:off x="330093" y="61118"/>
            <a:ext cx="8483814" cy="457200"/>
          </a:xfrm>
          <a:prstGeom prst="rect">
            <a:avLst/>
          </a:prstGeom>
        </p:spPr>
        <p:txBody>
          <a:bodyPr wrap="none" fromWordArt="1">
            <a:prstTxWarp prst="textPlain">
              <a:avLst>
                <a:gd name="adj" fmla="val 50000"/>
              </a:avLst>
            </a:prstTxWarp>
          </a:bodyPr>
          <a:lstStyle/>
          <a:p>
            <a:pPr algn="ctr">
              <a:defRPr/>
            </a:pPr>
            <a:r>
              <a:rPr lang="en-US" sz="3600" b="1" i="1" dirty="0">
                <a:solidFill>
                  <a:srgbClr val="C00000"/>
                </a:solidFill>
                <a:latin typeface="Times New Roman" panose="02020603050405020304" pitchFamily="18" charset="0"/>
                <a:cs typeface="Times New Roman" panose="02020603050405020304" pitchFamily="18" charset="0"/>
              </a:rPr>
              <a:t>K</a:t>
            </a:r>
            <a:r>
              <a:rPr lang="en-US" sz="3600" b="1" i="1" baseline="30000" dirty="0">
                <a:solidFill>
                  <a:srgbClr val="C00000"/>
                </a:solidFill>
                <a:latin typeface="Times New Roman" panose="02020603050405020304" pitchFamily="18" charset="0"/>
                <a:cs typeface="Times New Roman" panose="02020603050405020304" pitchFamily="18" charset="0"/>
              </a:rPr>
              <a:t>+</a:t>
            </a:r>
            <a:r>
              <a:rPr lang="en-US" sz="3600" b="1" i="1" dirty="0">
                <a:solidFill>
                  <a:srgbClr val="C00000"/>
                </a:solidFill>
                <a:latin typeface="Times New Roman" panose="02020603050405020304" pitchFamily="18" charset="0"/>
                <a:cs typeface="Times New Roman" panose="02020603050405020304" pitchFamily="18" charset="0"/>
              </a:rPr>
              <a:t>K</a:t>
            </a:r>
            <a:r>
              <a:rPr lang="en-US" sz="3600" b="1" i="1" baseline="30000" dirty="0">
                <a:solidFill>
                  <a:srgbClr val="C00000"/>
                </a:solidFill>
                <a:latin typeface="Times New Roman" panose="02020603050405020304" pitchFamily="18" charset="0"/>
                <a:cs typeface="Times New Roman" panose="02020603050405020304" pitchFamily="18" charset="0"/>
              </a:rPr>
              <a:t>-</a:t>
            </a:r>
            <a:r>
              <a:rPr lang="en-US" sz="3600" b="1" i="1" dirty="0">
                <a:solidFill>
                  <a:srgbClr val="C00000"/>
                </a:solidFill>
                <a:latin typeface="Times New Roman" panose="02020603050405020304" pitchFamily="18" charset="0"/>
                <a:cs typeface="Times New Roman" panose="02020603050405020304" pitchFamily="18" charset="0"/>
              </a:rPr>
              <a:t> production and detection with DIRAC</a:t>
            </a:r>
          </a:p>
        </p:txBody>
      </p:sp>
      <p:sp>
        <p:nvSpPr>
          <p:cNvPr id="18" name="TextBox 17">
            <a:extLst>
              <a:ext uri="{FF2B5EF4-FFF2-40B4-BE49-F238E27FC236}">
                <a16:creationId xmlns:a16="http://schemas.microsoft.com/office/drawing/2014/main" id="{149999FC-F71D-4A4A-8626-61E8D497168F}"/>
              </a:ext>
            </a:extLst>
          </p:cNvPr>
          <p:cNvSpPr txBox="1"/>
          <p:nvPr/>
        </p:nvSpPr>
        <p:spPr>
          <a:xfrm>
            <a:off x="216932" y="6063252"/>
            <a:ext cx="8891572" cy="707886"/>
          </a:xfrm>
          <a:prstGeom prst="rect">
            <a:avLst/>
          </a:prstGeom>
          <a:noFill/>
        </p:spPr>
        <p:txBody>
          <a:bodyPr wrap="square" rtlCol="0">
            <a:spAutoFit/>
          </a:bodyPr>
          <a:lstStyle/>
          <a:p>
            <a:r>
              <a:rPr lang="en-GB" sz="2000" b="0" i="0" dirty="0">
                <a:solidFill>
                  <a:srgbClr val="000000"/>
                </a:solidFill>
                <a:effectLst/>
                <a:latin typeface="Times New Roman" panose="02020603050405020304" pitchFamily="18" charset="0"/>
                <a:cs typeface="Times New Roman" panose="02020603050405020304" pitchFamily="18" charset="0"/>
              </a:rPr>
              <a:t>These experimental distributions allow to evaluate number of  </a:t>
            </a:r>
            <a:r>
              <a:rPr lang="en-GB" sz="2000" b="0" i="1" dirty="0">
                <a:solidFill>
                  <a:srgbClr val="000000"/>
                </a:solidFill>
                <a:effectLst/>
                <a:latin typeface="Times New Roman" panose="02020603050405020304" pitchFamily="18" charset="0"/>
                <a:cs typeface="Times New Roman" panose="02020603050405020304" pitchFamily="18" charset="0"/>
              </a:rPr>
              <a:t>K</a:t>
            </a:r>
            <a:r>
              <a:rPr lang="en-GB" sz="2000" b="0" i="1" baseline="30000" dirty="0">
                <a:solidFill>
                  <a:srgbClr val="000000"/>
                </a:solidFill>
                <a:effectLst/>
                <a:latin typeface="Times New Roman" panose="02020603050405020304" pitchFamily="18" charset="0"/>
                <a:cs typeface="Times New Roman" panose="02020603050405020304" pitchFamily="18" charset="0"/>
              </a:rPr>
              <a:t>+</a:t>
            </a:r>
            <a:r>
              <a:rPr lang="en-GB" sz="2000" b="0" i="1" dirty="0">
                <a:solidFill>
                  <a:srgbClr val="000000"/>
                </a:solidFill>
                <a:effectLst/>
                <a:latin typeface="Times New Roman" panose="02020603050405020304" pitchFamily="18" charset="0"/>
                <a:cs typeface="Times New Roman" panose="02020603050405020304" pitchFamily="18" charset="0"/>
              </a:rPr>
              <a:t>K</a:t>
            </a:r>
            <a:r>
              <a:rPr lang="en-GB" sz="2000" b="0" i="1" baseline="30000" dirty="0">
                <a:solidFill>
                  <a:srgbClr val="000000"/>
                </a:solidFill>
                <a:effectLst/>
                <a:latin typeface="Times New Roman" panose="02020603050405020304" pitchFamily="18" charset="0"/>
                <a:cs typeface="Times New Roman" panose="02020603050405020304" pitchFamily="18" charset="0"/>
              </a:rPr>
              <a:t>-</a:t>
            </a:r>
            <a:r>
              <a:rPr lang="en-GB" sz="2000" b="0" i="1" dirty="0">
                <a:solidFill>
                  <a:srgbClr val="000000"/>
                </a:solidFill>
                <a:effectLst/>
                <a:latin typeface="Times New Roman" panose="02020603050405020304" pitchFamily="18" charset="0"/>
                <a:cs typeface="Times New Roman" panose="02020603050405020304" pitchFamily="18" charset="0"/>
              </a:rPr>
              <a:t> </a:t>
            </a:r>
            <a:r>
              <a:rPr lang="en-GB" sz="2000" b="0" i="0" dirty="0">
                <a:solidFill>
                  <a:srgbClr val="000000"/>
                </a:solidFill>
                <a:effectLst/>
                <a:latin typeface="Times New Roman" panose="02020603050405020304" pitchFamily="18" charset="0"/>
                <a:cs typeface="Times New Roman" panose="02020603050405020304" pitchFamily="18" charset="0"/>
              </a:rPr>
              <a:t>atoms generated simultaneously with the detected </a:t>
            </a:r>
            <a:r>
              <a:rPr lang="en-GB" sz="2000" b="0" i="1" dirty="0">
                <a:solidFill>
                  <a:srgbClr val="000000"/>
                </a:solidFill>
                <a:effectLst/>
                <a:latin typeface="Times New Roman" panose="02020603050405020304" pitchFamily="18" charset="0"/>
                <a:cs typeface="Times New Roman" panose="02020603050405020304" pitchFamily="18" charset="0"/>
              </a:rPr>
              <a:t>K</a:t>
            </a:r>
            <a:r>
              <a:rPr lang="en-GB" sz="2000" b="0" i="1" baseline="30000" dirty="0">
                <a:solidFill>
                  <a:srgbClr val="000000"/>
                </a:solidFill>
                <a:effectLst/>
                <a:latin typeface="Times New Roman" panose="02020603050405020304" pitchFamily="18" charset="0"/>
                <a:cs typeface="Times New Roman" panose="02020603050405020304" pitchFamily="18" charset="0"/>
              </a:rPr>
              <a:t>+</a:t>
            </a:r>
            <a:r>
              <a:rPr lang="en-GB" sz="2000" b="0" i="1" dirty="0">
                <a:solidFill>
                  <a:srgbClr val="000000"/>
                </a:solidFill>
                <a:effectLst/>
                <a:latin typeface="Times New Roman" panose="02020603050405020304" pitchFamily="18" charset="0"/>
                <a:cs typeface="Times New Roman" panose="02020603050405020304" pitchFamily="18" charset="0"/>
              </a:rPr>
              <a:t>K</a:t>
            </a:r>
            <a:r>
              <a:rPr lang="en-GB" sz="2000" b="0" i="1" baseline="30000" dirty="0">
                <a:solidFill>
                  <a:srgbClr val="000000"/>
                </a:solidFill>
                <a:effectLst/>
                <a:latin typeface="Times New Roman" panose="02020603050405020304" pitchFamily="18" charset="0"/>
                <a:cs typeface="Times New Roman" panose="02020603050405020304" pitchFamily="18" charset="0"/>
              </a:rPr>
              <a:t>-</a:t>
            </a:r>
            <a:r>
              <a:rPr lang="en-GB" sz="2000" b="0" i="1" dirty="0">
                <a:solidFill>
                  <a:srgbClr val="000000"/>
                </a:solidFill>
                <a:effectLst/>
                <a:latin typeface="Times New Roman" panose="02020603050405020304" pitchFamily="18" charset="0"/>
                <a:cs typeface="Times New Roman" panose="02020603050405020304" pitchFamily="18" charset="0"/>
              </a:rPr>
              <a:t> </a:t>
            </a:r>
            <a:r>
              <a:rPr lang="en-GB" sz="2000" b="0" i="0" dirty="0">
                <a:solidFill>
                  <a:srgbClr val="000000"/>
                </a:solidFill>
                <a:effectLst/>
                <a:latin typeface="Times New Roman" panose="02020603050405020304" pitchFamily="18" charset="0"/>
                <a:cs typeface="Times New Roman" panose="02020603050405020304" pitchFamily="18" charset="0"/>
              </a:rPr>
              <a:t>pairs.</a:t>
            </a:r>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765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27E4F3-A600-42EE-A771-A7285EA95F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90" t="24801" r="6533" b="18500"/>
          <a:stretch/>
        </p:blipFill>
        <p:spPr>
          <a:xfrm>
            <a:off x="1115616" y="494472"/>
            <a:ext cx="7128792" cy="4320480"/>
          </a:xfrm>
          <a:prstGeom prst="rect">
            <a:avLst/>
          </a:prstGeom>
        </p:spPr>
      </p:pic>
      <p:sp>
        <p:nvSpPr>
          <p:cNvPr id="4" name="TextBox 3">
            <a:extLst>
              <a:ext uri="{FF2B5EF4-FFF2-40B4-BE49-F238E27FC236}">
                <a16:creationId xmlns:a16="http://schemas.microsoft.com/office/drawing/2014/main" id="{5B875324-3A2E-443B-845B-BD1DCCF9DB19}"/>
              </a:ext>
            </a:extLst>
          </p:cNvPr>
          <p:cNvSpPr txBox="1"/>
          <p:nvPr/>
        </p:nvSpPr>
        <p:spPr>
          <a:xfrm>
            <a:off x="395536" y="4941168"/>
            <a:ext cx="8568952" cy="1554272"/>
          </a:xfrm>
          <a:prstGeom prst="rect">
            <a:avLst/>
          </a:prstGeom>
          <a:noFill/>
        </p:spPr>
        <p:txBody>
          <a:bodyPr wrap="square" rtlCol="0">
            <a:spAutoFit/>
          </a:bodyPr>
          <a:lstStyle/>
          <a:p>
            <a:r>
              <a:rPr lang="en-GB" sz="1900" b="0" i="0" dirty="0">
                <a:solidFill>
                  <a:srgbClr val="000000"/>
                </a:solidFill>
                <a:effectLst/>
                <a:latin typeface="Times New Roman" panose="02020603050405020304" pitchFamily="18" charset="0"/>
                <a:cs typeface="Times New Roman" panose="02020603050405020304" pitchFamily="18" charset="0"/>
              </a:rPr>
              <a:t>The black experimental points show the </a:t>
            </a:r>
            <a:r>
              <a:rPr lang="en-GB" sz="1900" b="0" i="1" dirty="0">
                <a:solidFill>
                  <a:srgbClr val="000000"/>
                </a:solidFill>
                <a:effectLst/>
                <a:latin typeface="Times New Roman" panose="02020603050405020304" pitchFamily="18" charset="0"/>
                <a:cs typeface="Times New Roman" panose="02020603050405020304" pitchFamily="18" charset="0"/>
              </a:rPr>
              <a:t>Q</a:t>
            </a:r>
            <a:r>
              <a:rPr lang="en-GB" sz="1900" b="0" i="1" baseline="-25000" dirty="0">
                <a:solidFill>
                  <a:srgbClr val="000000"/>
                </a:solidFill>
                <a:effectLst/>
                <a:latin typeface="Times New Roman" panose="02020603050405020304" pitchFamily="18" charset="0"/>
                <a:cs typeface="Times New Roman" panose="02020603050405020304" pitchFamily="18" charset="0"/>
              </a:rPr>
              <a:t>L  </a:t>
            </a:r>
            <a:r>
              <a:rPr lang="en-GB" sz="1900" b="0" i="0" dirty="0">
                <a:solidFill>
                  <a:srgbClr val="000000"/>
                </a:solidFill>
                <a:effectLst/>
                <a:latin typeface="Times New Roman" panose="02020603050405020304" pitchFamily="18" charset="0"/>
                <a:cs typeface="Times New Roman" panose="02020603050405020304" pitchFamily="18" charset="0"/>
              </a:rPr>
              <a:t>distribution of the proton-antiproton pairs (preliminary data). The blue curve is the fit of experimental distribution in </a:t>
            </a:r>
            <a:r>
              <a:rPr lang="en-GB" sz="1900" b="0" i="1" dirty="0">
                <a:solidFill>
                  <a:srgbClr val="000000"/>
                </a:solidFill>
                <a:effectLst/>
                <a:latin typeface="Times New Roman" panose="02020603050405020304" pitchFamily="18" charset="0"/>
                <a:cs typeface="Times New Roman" panose="02020603050405020304" pitchFamily="18" charset="0"/>
              </a:rPr>
              <a:t>Q</a:t>
            </a:r>
            <a:r>
              <a:rPr lang="en-GB" sz="1900" b="0" i="1" baseline="-25000" dirty="0">
                <a:solidFill>
                  <a:srgbClr val="000000"/>
                </a:solidFill>
                <a:effectLst/>
                <a:latin typeface="Times New Roman" panose="02020603050405020304" pitchFamily="18" charset="0"/>
                <a:cs typeface="Times New Roman" panose="02020603050405020304" pitchFamily="18" charset="0"/>
              </a:rPr>
              <a:t>L</a:t>
            </a:r>
            <a:r>
              <a:rPr lang="en-GB" sz="1900" b="0" i="0" dirty="0">
                <a:solidFill>
                  <a:srgbClr val="000000"/>
                </a:solidFill>
                <a:effectLst/>
                <a:latin typeface="Times New Roman" panose="02020603050405020304" pitchFamily="18" charset="0"/>
                <a:cs typeface="Times New Roman" panose="02020603050405020304" pitchFamily="18" charset="0"/>
              </a:rPr>
              <a:t> interval 50MeV/c -100MeV/c. The blue curve describes the same experimental distribution of </a:t>
            </a:r>
            <a:r>
              <a:rPr lang="en-GB" sz="1900" b="0" i="1" dirty="0">
                <a:solidFill>
                  <a:srgbClr val="000000"/>
                </a:solidFill>
                <a:effectLst/>
                <a:latin typeface="Times New Roman" panose="02020603050405020304" pitchFamily="18" charset="0"/>
                <a:cs typeface="Times New Roman" panose="02020603050405020304" pitchFamily="18" charset="0"/>
              </a:rPr>
              <a:t>K</a:t>
            </a:r>
            <a:r>
              <a:rPr lang="en-GB" sz="1900" b="0" i="1" baseline="30000" dirty="0">
                <a:solidFill>
                  <a:srgbClr val="000000"/>
                </a:solidFill>
                <a:effectLst/>
                <a:latin typeface="Times New Roman" panose="02020603050405020304" pitchFamily="18" charset="0"/>
                <a:cs typeface="Times New Roman" panose="02020603050405020304" pitchFamily="18" charset="0"/>
              </a:rPr>
              <a:t>+</a:t>
            </a:r>
            <a:r>
              <a:rPr lang="en-GB" sz="1900" b="0" i="1" dirty="0">
                <a:solidFill>
                  <a:srgbClr val="000000"/>
                </a:solidFill>
                <a:effectLst/>
                <a:latin typeface="Times New Roman" panose="02020603050405020304" pitchFamily="18" charset="0"/>
                <a:cs typeface="Times New Roman" panose="02020603050405020304" pitchFamily="18" charset="0"/>
              </a:rPr>
              <a:t>K</a:t>
            </a:r>
            <a:r>
              <a:rPr lang="en-GB" sz="1900" b="0" i="1" baseline="30000" dirty="0">
                <a:solidFill>
                  <a:srgbClr val="000000"/>
                </a:solidFill>
                <a:effectLst/>
                <a:latin typeface="Times New Roman" panose="02020603050405020304" pitchFamily="18" charset="0"/>
                <a:cs typeface="Times New Roman" panose="02020603050405020304" pitchFamily="18" charset="0"/>
              </a:rPr>
              <a:t>-</a:t>
            </a:r>
            <a:r>
              <a:rPr lang="en-GB" sz="1900" b="0" i="0" dirty="0">
                <a:solidFill>
                  <a:srgbClr val="000000"/>
                </a:solidFill>
                <a:effectLst/>
                <a:latin typeface="Times New Roman" panose="02020603050405020304" pitchFamily="18" charset="0"/>
                <a:cs typeface="Times New Roman" panose="02020603050405020304" pitchFamily="18" charset="0"/>
              </a:rPr>
              <a:t> pairs. It is seen that for low </a:t>
            </a:r>
            <a:r>
              <a:rPr lang="en-GB" sz="1900" b="0" i="1" dirty="0">
                <a:solidFill>
                  <a:srgbClr val="000000"/>
                </a:solidFill>
                <a:effectLst/>
                <a:latin typeface="Times New Roman" panose="02020603050405020304" pitchFamily="18" charset="0"/>
                <a:cs typeface="Times New Roman" panose="02020603050405020304" pitchFamily="18" charset="0"/>
              </a:rPr>
              <a:t>Q</a:t>
            </a:r>
            <a:r>
              <a:rPr lang="en-GB" sz="1900" b="0" i="1" baseline="-25000" dirty="0">
                <a:solidFill>
                  <a:srgbClr val="000000"/>
                </a:solidFill>
                <a:effectLst/>
                <a:latin typeface="Times New Roman" panose="02020603050405020304" pitchFamily="18" charset="0"/>
                <a:cs typeface="Times New Roman" panose="02020603050405020304" pitchFamily="18" charset="0"/>
              </a:rPr>
              <a:t>L</a:t>
            </a:r>
            <a:r>
              <a:rPr lang="en-GB" sz="1900" b="0" i="0" dirty="0">
                <a:solidFill>
                  <a:srgbClr val="000000"/>
                </a:solidFill>
                <a:effectLst/>
                <a:latin typeface="Times New Roman" panose="02020603050405020304" pitchFamily="18" charset="0"/>
                <a:cs typeface="Times New Roman" panose="02020603050405020304" pitchFamily="18" charset="0"/>
              </a:rPr>
              <a:t> values the Coulomb interaction in the final state for proton-antiproton pairs gives</a:t>
            </a:r>
            <a:r>
              <a:rPr lang="en-GB" sz="1900" dirty="0">
                <a:solidFill>
                  <a:srgbClr val="000000"/>
                </a:solidFill>
                <a:latin typeface="Times New Roman" panose="02020603050405020304" pitchFamily="18" charset="0"/>
                <a:cs typeface="Times New Roman" panose="02020603050405020304" pitchFamily="18" charset="0"/>
              </a:rPr>
              <a:t> a</a:t>
            </a:r>
            <a:r>
              <a:rPr lang="en-GB" sz="1900" b="0" i="0" dirty="0">
                <a:solidFill>
                  <a:srgbClr val="000000"/>
                </a:solidFill>
                <a:effectLst/>
                <a:latin typeface="Times New Roman" panose="02020603050405020304" pitchFamily="18" charset="0"/>
                <a:cs typeface="Times New Roman" panose="02020603050405020304" pitchFamily="18" charset="0"/>
              </a:rPr>
              <a:t> significantly </a:t>
            </a:r>
            <a:r>
              <a:rPr lang="en-GB" sz="1900" dirty="0">
                <a:solidFill>
                  <a:srgbClr val="000000"/>
                </a:solidFill>
                <a:latin typeface="Times New Roman" panose="02020603050405020304" pitchFamily="18" charset="0"/>
                <a:cs typeface="Times New Roman" panose="02020603050405020304" pitchFamily="18" charset="0"/>
              </a:rPr>
              <a:t>higher</a:t>
            </a:r>
            <a:r>
              <a:rPr lang="en-GB" sz="1900" b="0" i="0" dirty="0">
                <a:solidFill>
                  <a:srgbClr val="000000"/>
                </a:solidFill>
                <a:effectLst/>
                <a:latin typeface="Times New Roman" panose="02020603050405020304" pitchFamily="18" charset="0"/>
                <a:cs typeface="Times New Roman" panose="02020603050405020304" pitchFamily="18" charset="0"/>
              </a:rPr>
              <a:t> yield than for </a:t>
            </a:r>
            <a:r>
              <a:rPr lang="en-GB" sz="1900" b="0" i="1" dirty="0">
                <a:solidFill>
                  <a:srgbClr val="000000"/>
                </a:solidFill>
                <a:effectLst/>
                <a:latin typeface="Times New Roman" panose="02020603050405020304" pitchFamily="18" charset="0"/>
                <a:cs typeface="Times New Roman" panose="02020603050405020304" pitchFamily="18" charset="0"/>
              </a:rPr>
              <a:t>K</a:t>
            </a:r>
            <a:r>
              <a:rPr lang="en-GB" sz="1900" b="0" i="1" baseline="30000" dirty="0">
                <a:solidFill>
                  <a:srgbClr val="000000"/>
                </a:solidFill>
                <a:effectLst/>
                <a:latin typeface="Times New Roman" panose="02020603050405020304" pitchFamily="18" charset="0"/>
                <a:cs typeface="Times New Roman" panose="02020603050405020304" pitchFamily="18" charset="0"/>
              </a:rPr>
              <a:t>+</a:t>
            </a:r>
            <a:r>
              <a:rPr lang="en-GB" sz="1900" b="0" i="1" dirty="0">
                <a:solidFill>
                  <a:srgbClr val="000000"/>
                </a:solidFill>
                <a:effectLst/>
                <a:latin typeface="Times New Roman" panose="02020603050405020304" pitchFamily="18" charset="0"/>
                <a:cs typeface="Times New Roman" panose="02020603050405020304" pitchFamily="18" charset="0"/>
              </a:rPr>
              <a:t>K</a:t>
            </a:r>
            <a:r>
              <a:rPr lang="en-GB" sz="1900" b="0" i="1" baseline="30000" dirty="0">
                <a:solidFill>
                  <a:srgbClr val="000000"/>
                </a:solidFill>
                <a:effectLst/>
                <a:latin typeface="Times New Roman" panose="02020603050405020304" pitchFamily="18" charset="0"/>
                <a:cs typeface="Times New Roman" panose="02020603050405020304" pitchFamily="18" charset="0"/>
              </a:rPr>
              <a:t>-</a:t>
            </a:r>
            <a:r>
              <a:rPr lang="en-GB" sz="1900" b="0" i="0" dirty="0">
                <a:solidFill>
                  <a:srgbClr val="000000"/>
                </a:solidFill>
                <a:effectLst/>
                <a:latin typeface="Times New Roman" panose="02020603050405020304" pitchFamily="18" charset="0"/>
                <a:cs typeface="Times New Roman" panose="02020603050405020304" pitchFamily="18" charset="0"/>
              </a:rPr>
              <a:t>.</a:t>
            </a:r>
            <a:endParaRPr lang="ro-RO" sz="1900" dirty="0">
              <a:latin typeface="Times New Roman" panose="02020603050405020304" pitchFamily="18" charset="0"/>
              <a:cs typeface="Times New Roman" panose="02020603050405020304" pitchFamily="18" charset="0"/>
            </a:endParaRPr>
          </a:p>
        </p:txBody>
      </p:sp>
      <p:sp>
        <p:nvSpPr>
          <p:cNvPr id="6" name="Rectangle 13">
            <a:extLst>
              <a:ext uri="{FF2B5EF4-FFF2-40B4-BE49-F238E27FC236}">
                <a16:creationId xmlns:a16="http://schemas.microsoft.com/office/drawing/2014/main" id="{9290413C-8E19-4A42-A04A-6FCE0B0ED0B3}"/>
              </a:ext>
            </a:extLst>
          </p:cNvPr>
          <p:cNvSpPr>
            <a:spLocks noChangeArrowheads="1"/>
          </p:cNvSpPr>
          <p:nvPr/>
        </p:nvSpPr>
        <p:spPr bwMode="auto">
          <a:xfrm>
            <a:off x="3175" y="-10887"/>
            <a:ext cx="9140825" cy="631575"/>
          </a:xfrm>
          <a:prstGeom prst="rect">
            <a:avLst/>
          </a:prstGeom>
          <a:gradFill rotWithShape="1">
            <a:gsLst>
              <a:gs pos="0">
                <a:srgbClr val="B2B2B2"/>
              </a:gs>
              <a:gs pos="50000">
                <a:srgbClr val="FFFF66"/>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3200" b="1">
              <a:solidFill>
                <a:srgbClr val="41A3DF"/>
              </a:solidFill>
              <a:effectLst>
                <a:outerShdw blurRad="38100" dist="38100" dir="2700000" algn="tl">
                  <a:srgbClr val="000000"/>
                </a:outerShdw>
              </a:effectLst>
              <a:latin typeface="Times New Roman" pitchFamily="18" charset="0"/>
              <a:cs typeface="+mn-cs"/>
            </a:endParaRPr>
          </a:p>
        </p:txBody>
      </p:sp>
      <p:sp>
        <p:nvSpPr>
          <p:cNvPr id="10" name="WordArt 98">
            <a:extLst>
              <a:ext uri="{FF2B5EF4-FFF2-40B4-BE49-F238E27FC236}">
                <a16:creationId xmlns:a16="http://schemas.microsoft.com/office/drawing/2014/main" id="{A62C0D08-A2AC-4721-B0FB-601488A1C73E}"/>
              </a:ext>
            </a:extLst>
          </p:cNvPr>
          <p:cNvSpPr>
            <a:spLocks noChangeArrowheads="1" noChangeShapeType="1" noTextEdit="1"/>
          </p:cNvSpPr>
          <p:nvPr/>
        </p:nvSpPr>
        <p:spPr bwMode="auto">
          <a:xfrm>
            <a:off x="2015716" y="37272"/>
            <a:ext cx="5328592" cy="457200"/>
          </a:xfrm>
          <a:prstGeom prst="rect">
            <a:avLst/>
          </a:prstGeom>
        </p:spPr>
        <p:txBody>
          <a:bodyPr wrap="none" fromWordArt="1">
            <a:prstTxWarp prst="textPlain">
              <a:avLst>
                <a:gd name="adj" fmla="val 50000"/>
              </a:avLst>
            </a:prstTxWarp>
          </a:bodyPr>
          <a:lstStyle/>
          <a:p>
            <a:pPr algn="ctr">
              <a:defRPr/>
            </a:pPr>
            <a:r>
              <a:rPr lang="en-US" sz="3600" b="1" i="1" dirty="0">
                <a:solidFill>
                  <a:srgbClr val="C00000"/>
                </a:solidFill>
                <a:latin typeface="Times New Roman" panose="02020603050405020304" pitchFamily="18" charset="0"/>
                <a:cs typeface="Times New Roman" panose="02020603050405020304" pitchFamily="18" charset="0"/>
              </a:rPr>
              <a:t>p  -</a:t>
            </a:r>
            <a:r>
              <a:rPr lang="en-US" sz="3600" b="1" i="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p  </a:t>
            </a:r>
            <a:r>
              <a:rPr lang="en-US" sz="3600" b="1" i="1" dirty="0">
                <a:solidFill>
                  <a:srgbClr val="C00000"/>
                </a:solidFill>
                <a:latin typeface="Times New Roman" panose="02020603050405020304" pitchFamily="18" charset="0"/>
                <a:cs typeface="Times New Roman" panose="02020603050405020304" pitchFamily="18" charset="0"/>
              </a:rPr>
              <a:t>experimental Q</a:t>
            </a:r>
            <a:r>
              <a:rPr lang="en-US" sz="3600" b="1" i="1" baseline="-25000" dirty="0">
                <a:solidFill>
                  <a:srgbClr val="C00000"/>
                </a:solidFill>
                <a:latin typeface="Times New Roman" panose="02020603050405020304" pitchFamily="18" charset="0"/>
                <a:cs typeface="Times New Roman" panose="02020603050405020304" pitchFamily="18" charset="0"/>
              </a:rPr>
              <a:t>L</a:t>
            </a:r>
            <a:r>
              <a:rPr lang="en-US" sz="3600" b="1" i="1" dirty="0">
                <a:solidFill>
                  <a:srgbClr val="C00000"/>
                </a:solidFill>
                <a:latin typeface="Times New Roman" panose="02020603050405020304" pitchFamily="18" charset="0"/>
                <a:cs typeface="Times New Roman" panose="02020603050405020304" pitchFamily="18" charset="0"/>
              </a:rPr>
              <a:t> distributions</a:t>
            </a:r>
          </a:p>
        </p:txBody>
      </p:sp>
    </p:spTree>
    <p:extLst>
      <p:ext uri="{BB962C8B-B14F-4D97-AF65-F5344CB8AC3E}">
        <p14:creationId xmlns:p14="http://schemas.microsoft.com/office/powerpoint/2010/main" val="55744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 name="Rectangle 1"/>
          <p:cNvSpPr/>
          <p:nvPr/>
        </p:nvSpPr>
        <p:spPr>
          <a:xfrm>
            <a:off x="2342295" y="4509120"/>
            <a:ext cx="4467890" cy="1200329"/>
          </a:xfrm>
          <a:prstGeom prst="rect">
            <a:avLst/>
          </a:prstGeom>
        </p:spPr>
        <p:txBody>
          <a:bodyPr wrap="none">
            <a:spAutoFit/>
          </a:bodyPr>
          <a:lstStyle/>
          <a:p>
            <a:pPr algn="ctr" fontAlgn="base">
              <a:spcBef>
                <a:spcPct val="30000"/>
              </a:spcBef>
              <a:spcAft>
                <a:spcPct val="0"/>
              </a:spcAft>
            </a:pPr>
            <a:r>
              <a:rPr lang="en-US" altLang="en-US" sz="7200" b="1" kern="10" dirty="0">
                <a:ln w="10541">
                  <a:solidFill>
                    <a:srgbClr val="7D7D7D"/>
                  </a:solidFill>
                  <a:round/>
                  <a:headEnd/>
                  <a:tailEnd/>
                </a:ln>
                <a:solidFill>
                  <a:srgbClr val="F96A1B">
                    <a:lumMod val="75000"/>
                  </a:srgbClr>
                </a:solidFill>
                <a:latin typeface="Times New Roman" pitchFamily="18" charset="0"/>
                <a:ea typeface="Gungsuh"/>
                <a:cs typeface="Times New Roman" pitchFamily="18" charset="0"/>
                <a:sym typeface="Symbol" pitchFamily="18" charset="2"/>
              </a:rPr>
              <a:t>Thank you</a:t>
            </a:r>
          </a:p>
        </p:txBody>
      </p:sp>
      <p:sp>
        <p:nvSpPr>
          <p:cNvPr id="3" name="Date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2218D802-7C7C-4545-A165-4CC6294AD581}" type="datetime1">
              <a:rPr lang="en-US" smtClean="0">
                <a:solidFill>
                  <a:srgbClr val="000000">
                    <a:tint val="75000"/>
                  </a:srgbClr>
                </a:solidFill>
              </a:rPr>
              <a:pPr>
                <a:defRPr/>
              </a:pPr>
              <a:t>10/16/20</a:t>
            </a:fld>
            <a:endParaRPr lang="en-US" dirty="0">
              <a:solidFill>
                <a:srgbClr val="000000">
                  <a:tint val="75000"/>
                </a:srgbClr>
              </a:solidFill>
            </a:endParaRPr>
          </a:p>
        </p:txBody>
      </p:sp>
      <p:sp>
        <p:nvSpPr>
          <p:cNvPr id="4" name="Rectangle 6"/>
          <p:cNvSpPr>
            <a:spLocks noGrp="1" noChangeArrowheads="1"/>
          </p:cNvSpPr>
          <p:nvPr>
            <p:ph type="sldNum" sz="quarter" idx="12"/>
          </p:nvPr>
        </p:nvSpPr>
        <p:spPr>
          <a:xfrm>
            <a:off x="6553200" y="6356350"/>
            <a:ext cx="2133600" cy="365125"/>
          </a:xfrm>
        </p:spPr>
        <p:txBody>
          <a:bodyPr/>
          <a:lstStyle/>
          <a:p>
            <a:pPr>
              <a:defRPr/>
            </a:pPr>
            <a:fld id="{1E468113-9092-443A-88AC-EDFF1D2B3C1D}" type="slidenum">
              <a:rPr lang="ru-RU">
                <a:solidFill>
                  <a:srgbClr val="000000">
                    <a:tint val="75000"/>
                  </a:srgbClr>
                </a:solidFill>
              </a:rPr>
              <a:pPr>
                <a:defRPr/>
              </a:pPr>
              <a:t>4</a:t>
            </a:fld>
            <a:endParaRPr lang="ru-RU" dirty="0">
              <a:solidFill>
                <a:srgbClr val="000000">
                  <a:tint val="75000"/>
                </a:srgbClr>
              </a:solidFill>
            </a:endParaRPr>
          </a:p>
        </p:txBody>
      </p:sp>
    </p:spTree>
    <p:extLst>
      <p:ext uri="{BB962C8B-B14F-4D97-AF65-F5344CB8AC3E}">
        <p14:creationId xmlns:p14="http://schemas.microsoft.com/office/powerpoint/2010/main" val="3801599884"/>
      </p:ext>
    </p:extLst>
  </p:cSld>
  <p:clrMapOvr>
    <a:masterClrMapping/>
  </p:clrMapOvr>
</p:sld>
</file>

<file path=ppt/theme/theme1.xml><?xml version="1.0" encoding="utf-8"?>
<a:theme xmlns:a="http://schemas.openxmlformats.org/drawingml/2006/main" name="2_Custom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Words>
  <Application>Microsoft Macintosh PowerPoint</Application>
  <PresentationFormat>Bildschirmpräsentation (4:3)</PresentationFormat>
  <Paragraphs>12</Paragraphs>
  <Slides>4</Slides>
  <Notes>0</Notes>
  <HiddenSlides>0</HiddenSlides>
  <MMClips>0</MMClips>
  <ScaleCrop>false</ScaleCrop>
  <HeadingPairs>
    <vt:vector size="6" baseType="variant">
      <vt:variant>
        <vt:lpstr>Verwendete Schriftarten</vt:lpstr>
      </vt:variant>
      <vt:variant>
        <vt:i4>4</vt:i4>
      </vt:variant>
      <vt:variant>
        <vt:lpstr>Design</vt:lpstr>
      </vt:variant>
      <vt:variant>
        <vt:i4>4</vt:i4>
      </vt:variant>
      <vt:variant>
        <vt:lpstr>Folientitel</vt:lpstr>
      </vt:variant>
      <vt:variant>
        <vt:i4>4</vt:i4>
      </vt:variant>
    </vt:vector>
  </HeadingPairs>
  <TitlesOfParts>
    <vt:vector size="12" baseType="lpstr">
      <vt:lpstr>Gungsuh</vt:lpstr>
      <vt:lpstr>Arial</vt:lpstr>
      <vt:lpstr>Calibri</vt:lpstr>
      <vt:lpstr>Times New Roman</vt:lpstr>
      <vt:lpstr>2_Custom Design</vt:lpstr>
      <vt:lpstr>Office Theme</vt:lpstr>
      <vt:lpstr>3_Custom Design</vt:lpstr>
      <vt:lpstr>4_Custom Design</vt:lpstr>
      <vt:lpstr>PowerPoint-Präsentation</vt:lpstr>
      <vt:lpstr>PowerPoint-Präsentation</vt:lpstr>
      <vt:lpstr>PowerPoint-Präsentation</vt:lpstr>
      <vt:lpstr>PowerPoint-Präsentation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RePack by Diakov</dc:creator>
  <cp:lastModifiedBy>Microsoft Office User</cp:lastModifiedBy>
  <cp:revision>476</cp:revision>
  <cp:lastPrinted>2019-03-29T13:37:36Z</cp:lastPrinted>
  <dcterms:created xsi:type="dcterms:W3CDTF">2016-08-25T08:01:42Z</dcterms:created>
  <dcterms:modified xsi:type="dcterms:W3CDTF">2020-10-16T11:22:32Z</dcterms:modified>
</cp:coreProperties>
</file>