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42" r:id="rId2"/>
    <p:sldId id="258" r:id="rId3"/>
    <p:sldId id="259" r:id="rId4"/>
    <p:sldId id="375" r:id="rId5"/>
    <p:sldId id="324" r:id="rId6"/>
    <p:sldId id="325" r:id="rId7"/>
    <p:sldId id="321" r:id="rId8"/>
    <p:sldId id="323" r:id="rId9"/>
    <p:sldId id="332" r:id="rId10"/>
    <p:sldId id="322" r:id="rId11"/>
    <p:sldId id="327" r:id="rId12"/>
    <p:sldId id="376" r:id="rId13"/>
    <p:sldId id="335" r:id="rId14"/>
    <p:sldId id="334" r:id="rId15"/>
    <p:sldId id="267" r:id="rId16"/>
    <p:sldId id="326" r:id="rId17"/>
    <p:sldId id="377" r:id="rId18"/>
    <p:sldId id="260" r:id="rId19"/>
    <p:sldId id="263" r:id="rId20"/>
    <p:sldId id="295" r:id="rId21"/>
    <p:sldId id="366" r:id="rId22"/>
    <p:sldId id="306" r:id="rId23"/>
    <p:sldId id="336" r:id="rId24"/>
    <p:sldId id="365" r:id="rId25"/>
    <p:sldId id="338" r:id="rId26"/>
    <p:sldId id="368" r:id="rId27"/>
    <p:sldId id="312" r:id="rId28"/>
    <p:sldId id="362" r:id="rId29"/>
    <p:sldId id="369" r:id="rId30"/>
    <p:sldId id="356" r:id="rId31"/>
    <p:sldId id="363" r:id="rId32"/>
    <p:sldId id="346" r:id="rId33"/>
    <p:sldId id="370" r:id="rId34"/>
    <p:sldId id="380" r:id="rId35"/>
    <p:sldId id="379" r:id="rId36"/>
    <p:sldId id="382" r:id="rId37"/>
    <p:sldId id="374" r:id="rId38"/>
    <p:sldId id="378" r:id="rId39"/>
    <p:sldId id="284" r:id="rId40"/>
    <p:sldId id="285" r:id="rId41"/>
    <p:sldId id="283" r:id="rId42"/>
    <p:sldId id="360" r:id="rId43"/>
    <p:sldId id="314" r:id="rId44"/>
    <p:sldId id="355" r:id="rId45"/>
    <p:sldId id="261" r:id="rId46"/>
    <p:sldId id="262" r:id="rId47"/>
    <p:sldId id="266" r:id="rId48"/>
    <p:sldId id="354" r:id="rId49"/>
    <p:sldId id="381" r:id="rId50"/>
    <p:sldId id="307" r:id="rId51"/>
    <p:sldId id="309" r:id="rId52"/>
    <p:sldId id="310" r:id="rId53"/>
    <p:sldId id="329" r:id="rId54"/>
    <p:sldId id="279" r:id="rId55"/>
    <p:sldId id="280" r:id="rId56"/>
    <p:sldId id="348" r:id="rId57"/>
    <p:sldId id="349" r:id="rId58"/>
    <p:sldId id="350" r:id="rId59"/>
    <p:sldId id="351" r:id="rId60"/>
    <p:sldId id="302" r:id="rId61"/>
    <p:sldId id="330" r:id="rId62"/>
    <p:sldId id="294" r:id="rId63"/>
    <p:sldId id="271" r:id="rId64"/>
    <p:sldId id="272" r:id="rId65"/>
    <p:sldId id="269" r:id="rId66"/>
    <p:sldId id="268" r:id="rId67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0F0"/>
    <a:srgbClr val="2F70B7"/>
    <a:srgbClr val="0EA3D8"/>
    <a:srgbClr val="FF0000"/>
    <a:srgbClr val="D1FE8E"/>
    <a:srgbClr val="FCFF79"/>
    <a:srgbClr val="EFFF79"/>
    <a:srgbClr val="FEC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07" autoAdjust="0"/>
  </p:normalViewPr>
  <p:slideViewPr>
    <p:cSldViewPr>
      <p:cViewPr varScale="1">
        <p:scale>
          <a:sx n="84" d="100"/>
          <a:sy n="84" d="100"/>
        </p:scale>
        <p:origin x="1387" y="82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0408" cy="704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6.xml"/><Relationship Id="rId3" Type="http://schemas.openxmlformats.org/officeDocument/2006/relationships/slide" Target="slides/slide20.xml"/><Relationship Id="rId7" Type="http://schemas.openxmlformats.org/officeDocument/2006/relationships/slide" Target="slides/slide63.xml"/><Relationship Id="rId2" Type="http://schemas.openxmlformats.org/officeDocument/2006/relationships/slide" Target="slides/slide16.xml"/><Relationship Id="rId1" Type="http://schemas.openxmlformats.org/officeDocument/2006/relationships/slide" Target="slides/slide6.xml"/><Relationship Id="rId6" Type="http://schemas.openxmlformats.org/officeDocument/2006/relationships/slide" Target="slides/slide62.xml"/><Relationship Id="rId5" Type="http://schemas.openxmlformats.org/officeDocument/2006/relationships/slide" Target="slides/slide55.xml"/><Relationship Id="rId4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e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6.wmf"/><Relationship Id="rId18" Type="http://schemas.openxmlformats.org/officeDocument/2006/relationships/image" Target="../media/image61.wmf"/><Relationship Id="rId3" Type="http://schemas.openxmlformats.org/officeDocument/2006/relationships/image" Target="../media/image46.wmf"/><Relationship Id="rId21" Type="http://schemas.openxmlformats.org/officeDocument/2006/relationships/image" Target="../media/image64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17" Type="http://schemas.openxmlformats.org/officeDocument/2006/relationships/image" Target="../media/image60.wmf"/><Relationship Id="rId2" Type="http://schemas.openxmlformats.org/officeDocument/2006/relationships/image" Target="../media/image45.wmf"/><Relationship Id="rId16" Type="http://schemas.openxmlformats.org/officeDocument/2006/relationships/image" Target="../media/image59.wmf"/><Relationship Id="rId20" Type="http://schemas.openxmlformats.org/officeDocument/2006/relationships/image" Target="../media/image63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5" Type="http://schemas.openxmlformats.org/officeDocument/2006/relationships/image" Target="../media/image58.wmf"/><Relationship Id="rId23" Type="http://schemas.openxmlformats.org/officeDocument/2006/relationships/image" Target="../media/image66.wmf"/><Relationship Id="rId10" Type="http://schemas.openxmlformats.org/officeDocument/2006/relationships/image" Target="../media/image53.wmf"/><Relationship Id="rId19" Type="http://schemas.openxmlformats.org/officeDocument/2006/relationships/image" Target="../media/image62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Relationship Id="rId14" Type="http://schemas.openxmlformats.org/officeDocument/2006/relationships/image" Target="../media/image57.wmf"/><Relationship Id="rId22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defTabSz="952759">
              <a:defRPr sz="13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defTabSz="952759">
              <a:defRPr sz="13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defTabSz="952759">
              <a:defRPr sz="13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defTabSz="952759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fld id="{91B109DF-413B-4112-A0DB-787492F2B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defTabSz="952759">
              <a:defRPr sz="1300" b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defTabSz="952759">
              <a:defRPr sz="1300" b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defTabSz="952759">
              <a:defRPr sz="1300" b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defTabSz="952759">
              <a:defRPr sz="1300" b="0">
                <a:ea typeface="MS PGothic" pitchFamily="34" charset="-128"/>
              </a:defRPr>
            </a:lvl1pPr>
          </a:lstStyle>
          <a:p>
            <a:pPr>
              <a:defRPr/>
            </a:pPr>
            <a:fld id="{D41E8F93-27A5-4B20-896A-D595CBAB2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17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4569" indent="-274834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9933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072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7880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1A9796A-E4F1-4D3E-8014-EB5F8B113C26}" type="slidenum">
              <a:rPr lang="en-US" sz="1300" b="0"/>
              <a:pPr eaLnBrk="1" hangingPunct="1">
                <a:defRPr/>
              </a:pPr>
              <a:t>2</a:t>
            </a:fld>
            <a:endParaRPr lang="en-US" sz="1300" b="0"/>
          </a:p>
        </p:txBody>
      </p:sp>
      <p:sp>
        <p:nvSpPr>
          <p:cNvPr id="921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68400" y="809625"/>
            <a:ext cx="5340350" cy="40068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92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68350" y="5073650"/>
            <a:ext cx="6143625" cy="4806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4226" tIns="47113" rIns="94226" bIns="47113" anchor="ctr"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1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4569" indent="-274834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9933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072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7880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FDAC8EB-79B6-4FF8-8617-5D4167CD03C9}" type="slidenum">
              <a:rPr lang="en-US" sz="1300" b="0"/>
              <a:pPr eaLnBrk="1" hangingPunct="1">
                <a:defRPr/>
              </a:pPr>
              <a:t>7</a:t>
            </a:fld>
            <a:endParaRPr lang="en-US" sz="13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691063"/>
            <a:ext cx="5437187" cy="4443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258" tIns="47629" rIns="95258" bIns="47629"/>
          <a:lstStyle/>
          <a:p>
            <a:pPr>
              <a:spcBef>
                <a:spcPct val="0"/>
              </a:spcBef>
              <a:defRPr/>
            </a:pPr>
            <a:endParaRPr lang="de-DE" smtClean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0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4569" indent="-274834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9933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072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7880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698D201-CD45-4A22-AA8B-8B3A796C07E9}" type="slidenum">
              <a:rPr lang="en-US" sz="1300" b="0"/>
              <a:pPr eaLnBrk="1" hangingPunct="1">
                <a:defRPr/>
              </a:pPr>
              <a:t>10</a:t>
            </a:fld>
            <a:endParaRPr lang="en-US" sz="1300" b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691063"/>
            <a:ext cx="5437187" cy="4443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258" tIns="47629" rIns="95258" bIns="47629"/>
          <a:lstStyle/>
          <a:p>
            <a:pPr>
              <a:spcBef>
                <a:spcPct val="0"/>
              </a:spcBef>
              <a:defRPr/>
            </a:pPr>
            <a:endParaRPr lang="de-DE" smtClean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9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4569" indent="-274834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9933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072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7880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715F891-0ED6-40CE-B915-75A65E9513EF}" type="slidenum">
              <a:rPr lang="en-US" sz="1300" b="0"/>
              <a:pPr eaLnBrk="1" hangingPunct="1">
                <a:defRPr/>
              </a:pPr>
              <a:t>20</a:t>
            </a:fld>
            <a:endParaRPr lang="en-US" sz="1300" b="0"/>
          </a:p>
        </p:txBody>
      </p:sp>
      <p:sp>
        <p:nvSpPr>
          <p:cNvPr id="50178" name="Substituent imagine diapozitiv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/>
          </a:extLst>
        </p:spPr>
      </p:sp>
      <p:sp>
        <p:nvSpPr>
          <p:cNvPr id="50179" name="Substituent note 2"/>
          <p:cNvSpPr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mtClean="0">
              <a:ea typeface="ＭＳ Ｐゴシック" charset="0"/>
            </a:endParaRPr>
          </a:p>
        </p:txBody>
      </p:sp>
      <p:sp>
        <p:nvSpPr>
          <p:cNvPr id="68613" name="Substituent număr diapozitiv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64" tIns="47632" rIns="95264" bIns="47632" anchor="b"/>
          <a:lstStyle/>
          <a:p>
            <a:pPr algn="r" defTabSz="990600"/>
            <a:fld id="{ECFC04CD-3F5D-4229-B73C-8009935ED20C}" type="slidenum">
              <a:rPr lang="en-US" sz="1300" b="0">
                <a:latin typeface="Calibri" pitchFamily="34" charset="0"/>
                <a:cs typeface="Arial" pitchFamily="34" charset="0"/>
              </a:rPr>
              <a:pPr algn="r" defTabSz="990600"/>
              <a:t>20</a:t>
            </a:fld>
            <a:endParaRPr lang="en-US" sz="1300" b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0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4569" indent="-274834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9933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072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7880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A39FF2A-4F48-4BD2-B5B6-D0D3B1314846}" type="slidenum">
              <a:rPr lang="en-US" sz="1300" b="0"/>
              <a:pPr eaLnBrk="1" hangingPunct="1">
                <a:defRPr/>
              </a:pPr>
              <a:t>62</a:t>
            </a:fld>
            <a:endParaRPr lang="en-US" sz="1300" b="0"/>
          </a:p>
        </p:txBody>
      </p:sp>
      <p:sp>
        <p:nvSpPr>
          <p:cNvPr id="48130" name="Substituent imagine diapozitiv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/>
          </a:extLst>
        </p:spPr>
      </p:sp>
      <p:sp>
        <p:nvSpPr>
          <p:cNvPr id="48131" name="Substituent note 2"/>
          <p:cNvSpPr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mtClean="0">
              <a:ea typeface="ＭＳ Ｐゴシック" charset="0"/>
            </a:endParaRPr>
          </a:p>
        </p:txBody>
      </p:sp>
      <p:sp>
        <p:nvSpPr>
          <p:cNvPr id="69637" name="Substituent număr diapozitiv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64" tIns="47632" rIns="95264" bIns="47632" anchor="b"/>
          <a:lstStyle/>
          <a:p>
            <a:pPr algn="r" defTabSz="990600"/>
            <a:fld id="{64680512-66FE-4949-AF9F-A29D833A96A4}" type="slidenum">
              <a:rPr lang="en-US" sz="1300" b="0">
                <a:latin typeface="Calibri" pitchFamily="34" charset="0"/>
                <a:cs typeface="Arial" pitchFamily="34" charset="0"/>
              </a:rPr>
              <a:pPr algn="r" defTabSz="990600"/>
              <a:t>62</a:t>
            </a:fld>
            <a:endParaRPr lang="en-US" sz="1300" b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9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E9A45-0C33-4CA9-B4AA-77D5D0DE2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AC39-77BA-4B55-A165-C2EEBFC1D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48B03-B19A-4212-9CFD-0E4A55A79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25555-1A89-4A7B-8AEC-975D35FD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08C9B-9F6E-4277-BB2E-350613B41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0242-4964-4247-9F25-30DE424B6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1A54F-6F95-4959-A0FE-C1673B08B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D314-FACD-4F80-BC64-49227F834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913A2-7D70-4705-8E33-7DDBA3B9D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71B49-4055-4F2A-95A7-1C6ABA20C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E5E74-B4B6-4614-B973-CEC90D71D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MS PGothic" pitchFamily="34" charset="-128"/>
              </a:defRPr>
            </a:lvl1pPr>
          </a:lstStyle>
          <a:p>
            <a:pPr>
              <a:defRPr/>
            </a:pPr>
            <a:fld id="{2FE86679-D1F1-42B0-809F-FA2B348E3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9" Type="http://schemas.openxmlformats.org/officeDocument/2006/relationships/image" Target="../media/image61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52.wmf"/><Relationship Id="rId34" Type="http://schemas.openxmlformats.org/officeDocument/2006/relationships/oleObject" Target="../embeddings/oleObject45.bin"/><Relationship Id="rId42" Type="http://schemas.openxmlformats.org/officeDocument/2006/relationships/oleObject" Target="../embeddings/oleObject49.bin"/><Relationship Id="rId47" Type="http://schemas.openxmlformats.org/officeDocument/2006/relationships/image" Target="../media/image65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33" Type="http://schemas.openxmlformats.org/officeDocument/2006/relationships/image" Target="../media/image58.wmf"/><Relationship Id="rId38" Type="http://schemas.openxmlformats.org/officeDocument/2006/relationships/oleObject" Target="../embeddings/oleObject47.bin"/><Relationship Id="rId46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29" Type="http://schemas.openxmlformats.org/officeDocument/2006/relationships/image" Target="../media/image56.wmf"/><Relationship Id="rId41" Type="http://schemas.openxmlformats.org/officeDocument/2006/relationships/image" Target="../media/image62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40.bin"/><Relationship Id="rId32" Type="http://schemas.openxmlformats.org/officeDocument/2006/relationships/oleObject" Target="../embeddings/oleObject44.bin"/><Relationship Id="rId37" Type="http://schemas.openxmlformats.org/officeDocument/2006/relationships/image" Target="../media/image60.wmf"/><Relationship Id="rId40" Type="http://schemas.openxmlformats.org/officeDocument/2006/relationships/oleObject" Target="../embeddings/oleObject48.bin"/><Relationship Id="rId45" Type="http://schemas.openxmlformats.org/officeDocument/2006/relationships/image" Target="../media/image64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42.bin"/><Relationship Id="rId36" Type="http://schemas.openxmlformats.org/officeDocument/2006/relationships/oleObject" Target="../embeddings/oleObject46.bin"/><Relationship Id="rId49" Type="http://schemas.openxmlformats.org/officeDocument/2006/relationships/image" Target="../media/image66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51.wmf"/><Relationship Id="rId31" Type="http://schemas.openxmlformats.org/officeDocument/2006/relationships/image" Target="../media/image57.wmf"/><Relationship Id="rId44" Type="http://schemas.openxmlformats.org/officeDocument/2006/relationships/oleObject" Target="../embeddings/oleObject50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55.wmf"/><Relationship Id="rId30" Type="http://schemas.openxmlformats.org/officeDocument/2006/relationships/oleObject" Target="../embeddings/oleObject43.bin"/><Relationship Id="rId35" Type="http://schemas.openxmlformats.org/officeDocument/2006/relationships/image" Target="../media/image59.wmf"/><Relationship Id="rId43" Type="http://schemas.openxmlformats.org/officeDocument/2006/relationships/image" Target="../media/image63.wmf"/><Relationship Id="rId48" Type="http://schemas.openxmlformats.org/officeDocument/2006/relationships/oleObject" Target="../embeddings/oleObject52.bin"/><Relationship Id="rId8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9.wmf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75.wmf"/><Relationship Id="rId10" Type="http://schemas.openxmlformats.org/officeDocument/2006/relationships/image" Target="../media/image77.wmf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95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93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40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0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30.w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24.wmf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6.e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612680"/>
            <a:ext cx="9144000" cy="164623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28613" y="256540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Leonid AFANASYEV </a:t>
            </a:r>
          </a:p>
          <a:p>
            <a:pPr algn="ctr"/>
            <a:r>
              <a:rPr lang="en-US" b="0" dirty="0" smtClean="0">
                <a:solidFill>
                  <a:srgbClr val="AB10F0"/>
                </a:solidFill>
              </a:rPr>
              <a:t>JOINT INSTITUTE FOR NUCLEAR RESEARCH</a:t>
            </a:r>
            <a:endParaRPr lang="en-US" dirty="0">
              <a:solidFill>
                <a:srgbClr val="AB10F0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2098675" y="3786188"/>
            <a:ext cx="4967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70C0"/>
                </a:solidFill>
              </a:rPr>
              <a:t>on behalf of the DIRAC collaboration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5157788"/>
            <a:ext cx="9144000" cy="1200329"/>
          </a:xfrm>
          <a:prstGeom prst="rect">
            <a:avLst/>
          </a:prstGeom>
          <a:solidFill>
            <a:srgbClr val="D1FE8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 smtClean="0"/>
              <a:t>NEW TRENDS IN HIGH-ENERGY PHYSICS</a:t>
            </a:r>
            <a:r>
              <a:rPr lang="en-US" b="0" dirty="0"/>
              <a:t> </a:t>
            </a:r>
            <a:endParaRPr lang="en-US" b="0" dirty="0" smtClean="0"/>
          </a:p>
          <a:p>
            <a:pPr algn="ctr"/>
            <a:r>
              <a:rPr lang="en-US" b="0" dirty="0" smtClean="0"/>
              <a:t>September 23 – 29, 2013 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 err="1" smtClean="0"/>
              <a:t>Alushta</a:t>
            </a:r>
            <a:r>
              <a:rPr lang="en-US" b="0" dirty="0" smtClean="0"/>
              <a:t>, Crimea, Ukraine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4227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MS PGothic" pitchFamily="34" charset="-128"/>
                <a:cs typeface="Times New Roman" pitchFamily="18" charset="0"/>
              </a:rPr>
              <a:t>Last results of DIRAC experiment at CERN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0" y="762000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9025A9"/>
                </a:solidFill>
                <a:latin typeface="Sylfaen" pitchFamily="18" charset="0"/>
              </a:rPr>
              <a:t>  I. ChPT predicts s-wave scattering lengths:</a:t>
            </a: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6172200" y="2133600"/>
            <a:ext cx="2674938" cy="600075"/>
          </a:xfrm>
          <a:prstGeom prst="rect">
            <a:avLst/>
          </a:prstGeom>
          <a:noFill/>
          <a:ln w="12700">
            <a:solidFill>
              <a:srgbClr val="75B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93E400"/>
                </a:solidFill>
                <a:latin typeface="Sylfaen" pitchFamily="18" charset="0"/>
              </a:rPr>
              <a:t>V. Bernard, N. Kaiser,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800" b="0">
                <a:solidFill>
                  <a:srgbClr val="93E400"/>
                </a:solidFill>
                <a:latin typeface="Sylfaen" pitchFamily="18" charset="0"/>
              </a:rPr>
              <a:t>U. Meissner. – 1991</a:t>
            </a:r>
            <a:endParaRPr lang="ru-RU" sz="1800" b="0">
              <a:solidFill>
                <a:srgbClr val="93E400"/>
              </a:solidFill>
              <a:latin typeface="Sylfaen" pitchFamily="18" charset="0"/>
            </a:endParaRP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4114800" y="4876800"/>
            <a:ext cx="4775200" cy="379413"/>
          </a:xfrm>
          <a:prstGeom prst="rect">
            <a:avLst/>
          </a:prstGeom>
          <a:noFill/>
          <a:ln w="12700">
            <a:solidFill>
              <a:srgbClr val="75B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93E400"/>
                </a:solidFill>
                <a:latin typeface="Sylfaen" pitchFamily="18" charset="0"/>
              </a:rPr>
              <a:t>J. Bijnens, P. Dhonte, P. Talavera. – April 2004</a:t>
            </a:r>
            <a:endParaRPr lang="ru-RU" sz="1800" b="0">
              <a:solidFill>
                <a:srgbClr val="93E400"/>
              </a:solidFill>
              <a:latin typeface="Sylfaen" pitchFamily="18" charset="0"/>
            </a:endParaRPr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6781800" y="3429000"/>
            <a:ext cx="2070100" cy="379413"/>
          </a:xfrm>
          <a:prstGeom prst="rect">
            <a:avLst/>
          </a:prstGeom>
          <a:noFill/>
          <a:ln w="12700">
            <a:solidFill>
              <a:srgbClr val="75B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93E400"/>
                </a:solidFill>
                <a:latin typeface="Sylfaen" pitchFamily="18" charset="0"/>
              </a:rPr>
              <a:t>A. Roessl. – 1999</a:t>
            </a:r>
            <a:endParaRPr lang="ru-RU" sz="1800" b="0">
              <a:solidFill>
                <a:srgbClr val="93E400"/>
              </a:solidFill>
              <a:latin typeface="Sylfaen" pitchFamily="18" charset="0"/>
            </a:endParaRP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0" y="5486400"/>
            <a:ext cx="5651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9025A9"/>
                </a:solidFill>
                <a:latin typeface="Sylfaen" pitchFamily="18" charset="0"/>
              </a:rPr>
              <a:t> II. Roy-Steiner equations:</a:t>
            </a:r>
          </a:p>
        </p:txBody>
      </p:sp>
      <p:sp>
        <p:nvSpPr>
          <p:cNvPr id="9223" name="Text Box 20"/>
          <p:cNvSpPr txBox="1">
            <a:spLocks noChangeArrowheads="1"/>
          </p:cNvSpPr>
          <p:nvPr/>
        </p:nvSpPr>
        <p:spPr bwMode="auto">
          <a:xfrm>
            <a:off x="4800600" y="6096000"/>
            <a:ext cx="2930525" cy="379413"/>
          </a:xfrm>
          <a:prstGeom prst="rect">
            <a:avLst/>
          </a:prstGeom>
          <a:noFill/>
          <a:ln w="12700">
            <a:solidFill>
              <a:srgbClr val="75B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93E400"/>
                </a:solidFill>
                <a:latin typeface="Sylfaen" pitchFamily="18" charset="0"/>
              </a:rPr>
              <a:t>P.B</a:t>
            </a:r>
            <a:r>
              <a:rPr lang="en-US" sz="1800" b="0">
                <a:solidFill>
                  <a:srgbClr val="93E400"/>
                </a:solidFill>
                <a:latin typeface="Sylfaen" pitchFamily="18" charset="0"/>
                <a:cs typeface="Times New Roman" pitchFamily="18" charset="0"/>
              </a:rPr>
              <a:t>ü</a:t>
            </a:r>
            <a:r>
              <a:rPr lang="en-US" sz="1800" b="0">
                <a:solidFill>
                  <a:srgbClr val="93E400"/>
                </a:solidFill>
                <a:latin typeface="Sylfaen" pitchFamily="18" charset="0"/>
              </a:rPr>
              <a:t>ttiker et al. </a:t>
            </a:r>
            <a:r>
              <a:rPr lang="en-US" sz="1800" b="0">
                <a:solidFill>
                  <a:srgbClr val="93E400"/>
                </a:solidFill>
                <a:latin typeface="Sylfaen" pitchFamily="18" charset="0"/>
                <a:cs typeface="Times New Roman" pitchFamily="18" charset="0"/>
              </a:rPr>
              <a:t>−</a:t>
            </a:r>
            <a:r>
              <a:rPr lang="en-US" sz="1800" b="0">
                <a:solidFill>
                  <a:srgbClr val="93E400"/>
                </a:solidFill>
                <a:latin typeface="Sylfaen" pitchFamily="18" charset="0"/>
              </a:rPr>
              <a:t> 2004</a:t>
            </a:r>
            <a:endParaRPr lang="ru-RU" sz="1800" b="0">
              <a:solidFill>
                <a:srgbClr val="93E400"/>
              </a:solidFill>
              <a:latin typeface="Sylfaen" pitchFamily="18" charset="0"/>
            </a:endParaRPr>
          </a:p>
        </p:txBody>
      </p:sp>
      <p:graphicFrame>
        <p:nvGraphicFramePr>
          <p:cNvPr id="9224" name="Object 28"/>
          <p:cNvGraphicFramePr>
            <a:graphicFrameLocks noChangeAspect="1"/>
          </p:cNvGraphicFramePr>
          <p:nvPr/>
        </p:nvGraphicFramePr>
        <p:xfrm>
          <a:off x="485775" y="1219200"/>
          <a:ext cx="31416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4" imgW="1358900" imgH="228600" progId="">
                  <p:embed/>
                </p:oleObj>
              </mc:Choice>
              <mc:Fallback>
                <p:oleObj name="Equation" r:id="rId4" imgW="1358900" imgH="228600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219200"/>
                        <a:ext cx="3141663" cy="527050"/>
                      </a:xfrm>
                      <a:prstGeom prst="rect">
                        <a:avLst/>
                      </a:prstGeom>
                      <a:solidFill>
                        <a:srgbClr val="D1FE8E"/>
                      </a:solidFill>
                      <a:ln w="9525">
                        <a:solidFill>
                          <a:srgbClr val="A8FD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29"/>
          <p:cNvGraphicFramePr>
            <a:graphicFrameLocks noChangeAspect="1"/>
          </p:cNvGraphicFramePr>
          <p:nvPr/>
        </p:nvGraphicFramePr>
        <p:xfrm>
          <a:off x="228600" y="4191000"/>
          <a:ext cx="37877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6" imgW="1638300" imgH="228600" progId="">
                  <p:embed/>
                </p:oleObj>
              </mc:Choice>
              <mc:Fallback>
                <p:oleObj name="Equation" r:id="rId6" imgW="1638300" imgH="228600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000"/>
                        <a:ext cx="3787775" cy="527050"/>
                      </a:xfrm>
                      <a:prstGeom prst="rect">
                        <a:avLst/>
                      </a:prstGeom>
                      <a:solidFill>
                        <a:srgbClr val="D1FE8E"/>
                      </a:solidFill>
                      <a:ln w="9525">
                        <a:solidFill>
                          <a:srgbClr val="A8FD2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30"/>
          <p:cNvGraphicFramePr>
            <a:graphicFrameLocks noChangeAspect="1"/>
          </p:cNvGraphicFramePr>
          <p:nvPr/>
        </p:nvGraphicFramePr>
        <p:xfrm>
          <a:off x="838200" y="4800600"/>
          <a:ext cx="27320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8" imgW="1180588" imgH="215806" progId="">
                  <p:embed/>
                </p:oleObj>
              </mc:Choice>
              <mc:Fallback>
                <p:oleObj name="Equation" r:id="rId8" imgW="1180588" imgH="215806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2732088" cy="496888"/>
                      </a:xfrm>
                      <a:prstGeom prst="rect">
                        <a:avLst/>
                      </a:prstGeom>
                      <a:solidFill>
                        <a:srgbClr val="FCFF79"/>
                      </a:solidFill>
                      <a:ln w="9525">
                        <a:solidFill>
                          <a:srgbClr val="FECC4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31"/>
          <p:cNvGraphicFramePr>
            <a:graphicFrameLocks noChangeAspect="1"/>
          </p:cNvGraphicFramePr>
          <p:nvPr/>
        </p:nvGraphicFramePr>
        <p:xfrm>
          <a:off x="3048000" y="3352800"/>
          <a:ext cx="34956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10" imgW="1511300" imgH="241300" progId="">
                  <p:embed/>
                </p:oleObj>
              </mc:Choice>
              <mc:Fallback>
                <p:oleObj name="Equation" r:id="rId10" imgW="1511300" imgH="241300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52800"/>
                        <a:ext cx="3495675" cy="555625"/>
                      </a:xfrm>
                      <a:prstGeom prst="rect">
                        <a:avLst/>
                      </a:prstGeom>
                      <a:solidFill>
                        <a:srgbClr val="FCFF79"/>
                      </a:solidFill>
                      <a:ln w="9525">
                        <a:solidFill>
                          <a:srgbClr val="FECC4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32"/>
          <p:cNvGraphicFramePr>
            <a:graphicFrameLocks noChangeAspect="1"/>
          </p:cNvGraphicFramePr>
          <p:nvPr/>
        </p:nvGraphicFramePr>
        <p:xfrm>
          <a:off x="304800" y="1828800"/>
          <a:ext cx="56705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12" imgW="2451100" imgH="241300" progId="">
                  <p:embed/>
                </p:oleObj>
              </mc:Choice>
              <mc:Fallback>
                <p:oleObj name="Equation" r:id="rId12" imgW="2451100" imgH="24130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5670550" cy="555625"/>
                      </a:xfrm>
                      <a:prstGeom prst="rect">
                        <a:avLst/>
                      </a:prstGeom>
                      <a:solidFill>
                        <a:srgbClr val="FCFF79"/>
                      </a:solidFill>
                      <a:ln w="9525">
                        <a:solidFill>
                          <a:srgbClr val="FECC4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33"/>
          <p:cNvGraphicFramePr>
            <a:graphicFrameLocks noChangeAspect="1"/>
          </p:cNvGraphicFramePr>
          <p:nvPr/>
        </p:nvGraphicFramePr>
        <p:xfrm>
          <a:off x="1676400" y="2438400"/>
          <a:ext cx="35242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14" imgW="1524000" imgH="241300" progId="">
                  <p:embed/>
                </p:oleObj>
              </mc:Choice>
              <mc:Fallback>
                <p:oleObj name="Equation" r:id="rId14" imgW="1524000" imgH="241300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3524250" cy="555625"/>
                      </a:xfrm>
                      <a:prstGeom prst="rect">
                        <a:avLst/>
                      </a:prstGeom>
                      <a:solidFill>
                        <a:srgbClr val="FCFF79"/>
                      </a:solidFill>
                      <a:ln w="9525">
                        <a:solidFill>
                          <a:srgbClr val="FECC4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34"/>
          <p:cNvGraphicFramePr>
            <a:graphicFrameLocks noChangeAspect="1"/>
          </p:cNvGraphicFramePr>
          <p:nvPr/>
        </p:nvGraphicFramePr>
        <p:xfrm>
          <a:off x="419100" y="6019800"/>
          <a:ext cx="38782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16" imgW="1676400" imgH="241300" progId="">
                  <p:embed/>
                </p:oleObj>
              </mc:Choice>
              <mc:Fallback>
                <p:oleObj name="Equation" r:id="rId16" imgW="1676400" imgH="241300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019800"/>
                        <a:ext cx="3878263" cy="555625"/>
                      </a:xfrm>
                      <a:prstGeom prst="rect">
                        <a:avLst/>
                      </a:prstGeom>
                      <a:solidFill>
                        <a:srgbClr val="FCFF79"/>
                      </a:solidFill>
                      <a:ln w="9525">
                        <a:solidFill>
                          <a:srgbClr val="FECC4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8208" name="WordArt 98"/>
          <p:cNvSpPr>
            <a:spLocks noChangeArrowheads="1" noChangeShapeType="1" noTextEdit="1"/>
          </p:cNvSpPr>
          <p:nvPr/>
        </p:nvSpPr>
        <p:spPr bwMode="auto">
          <a:xfrm>
            <a:off x="1895475" y="52388"/>
            <a:ext cx="5353050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π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K scattering lengths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44842D41-DD5E-46E1-AAEF-3270875EEF3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987425" y="1731963"/>
            <a:ext cx="7699375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120000"/>
              </a:lnSpc>
              <a:spcBef>
                <a:spcPct val="50000"/>
              </a:spcBef>
            </a:pPr>
            <a:r>
              <a:rPr lang="en-US" b="0" dirty="0">
                <a:solidFill>
                  <a:srgbClr val="AB10F0"/>
                </a:solidFill>
                <a:latin typeface="Sylfaen" pitchFamily="18" charset="0"/>
              </a:rPr>
              <a:t>The measurement of the </a:t>
            </a:r>
            <a:r>
              <a:rPr lang="en-US" sz="2800" b="0" i="1" dirty="0">
                <a:solidFill>
                  <a:srgbClr val="AB10F0"/>
                </a:solidFill>
                <a:latin typeface="Sylfaen" pitchFamily="18" charset="0"/>
              </a:rPr>
              <a:t>s-</a:t>
            </a:r>
            <a:r>
              <a:rPr lang="en-US" b="0" dirty="0">
                <a:solidFill>
                  <a:srgbClr val="AB10F0"/>
                </a:solidFill>
                <a:latin typeface="Sylfaen" pitchFamily="18" charset="0"/>
              </a:rPr>
              <a:t>wave</a:t>
            </a:r>
            <a:r>
              <a:rPr lang="en-US" sz="2800" b="0" dirty="0">
                <a:solidFill>
                  <a:srgbClr val="AB10F0"/>
                </a:solidFill>
                <a:latin typeface="Sylfaen" pitchFamily="18" charset="0"/>
              </a:rPr>
              <a:t> </a:t>
            </a:r>
            <a:r>
              <a:rPr lang="en-US" i="1" dirty="0" err="1">
                <a:solidFill>
                  <a:srgbClr val="E10FF1"/>
                </a:solidFill>
                <a:latin typeface="Symbol" pitchFamily="18" charset="2"/>
              </a:rPr>
              <a:t>pK</a:t>
            </a:r>
            <a:r>
              <a:rPr lang="en-US" b="0" i="1" dirty="0">
                <a:solidFill>
                  <a:srgbClr val="AB10F0"/>
                </a:solidFill>
                <a:latin typeface="Sylfaen" pitchFamily="18" charset="0"/>
              </a:rPr>
              <a:t> </a:t>
            </a:r>
            <a:r>
              <a:rPr lang="en-US" b="0" dirty="0">
                <a:solidFill>
                  <a:srgbClr val="AB10F0"/>
                </a:solidFill>
                <a:latin typeface="Sylfaen" pitchFamily="18" charset="0"/>
              </a:rPr>
              <a:t>scattering lengths would test our understanding of the chiral </a:t>
            </a:r>
            <a:r>
              <a:rPr lang="en-US" i="1" dirty="0">
                <a:solidFill>
                  <a:srgbClr val="E10FF1"/>
                </a:solidFill>
                <a:latin typeface="Sylfaen" pitchFamily="18" charset="0"/>
              </a:rPr>
              <a:t>SU(3)</a:t>
            </a:r>
            <a:r>
              <a:rPr lang="en-US" i="1" baseline="-25000" dirty="0">
                <a:solidFill>
                  <a:srgbClr val="E10FF1"/>
                </a:solidFill>
                <a:latin typeface="Sylfaen" pitchFamily="18" charset="0"/>
              </a:rPr>
              <a:t>L</a:t>
            </a:r>
            <a:r>
              <a:rPr lang="en-US" i="1" dirty="0">
                <a:solidFill>
                  <a:srgbClr val="E10FF1"/>
                </a:solidFill>
                <a:latin typeface="Sylfaen" pitchFamily="18" charset="0"/>
              </a:rPr>
              <a:t> </a:t>
            </a:r>
            <a:r>
              <a:rPr lang="en-US" i="1" dirty="0">
                <a:solidFill>
                  <a:srgbClr val="E10FF1"/>
                </a:solidFill>
                <a:latin typeface="Sylfaen" pitchFamily="18" charset="0"/>
                <a:sym typeface="Symbol" pitchFamily="18" charset="2"/>
              </a:rPr>
              <a:t> SU</a:t>
            </a:r>
            <a:r>
              <a:rPr lang="en-US" i="1" dirty="0">
                <a:solidFill>
                  <a:srgbClr val="E10FF1"/>
                </a:solidFill>
                <a:latin typeface="Sylfaen" pitchFamily="18" charset="0"/>
              </a:rPr>
              <a:t>(3)</a:t>
            </a:r>
            <a:r>
              <a:rPr lang="en-US" i="1" baseline="-25000" dirty="0">
                <a:solidFill>
                  <a:srgbClr val="E10FF1"/>
                </a:solidFill>
                <a:latin typeface="Sylfaen" pitchFamily="18" charset="0"/>
              </a:rPr>
              <a:t>R</a:t>
            </a:r>
            <a:r>
              <a:rPr lang="en-US" b="0" i="1" dirty="0">
                <a:solidFill>
                  <a:srgbClr val="AB10F0"/>
                </a:solidFill>
                <a:latin typeface="Sylfaen" pitchFamily="18" charset="0"/>
              </a:rPr>
              <a:t> </a:t>
            </a:r>
            <a:r>
              <a:rPr lang="en-US" b="0" dirty="0">
                <a:solidFill>
                  <a:srgbClr val="AB10F0"/>
                </a:solidFill>
                <a:latin typeface="Sylfaen" pitchFamily="18" charset="0"/>
              </a:rPr>
              <a:t>symmetry  breaking of </a:t>
            </a:r>
            <a:r>
              <a:rPr lang="en-US" b="0" i="1" dirty="0">
                <a:solidFill>
                  <a:srgbClr val="AB10F0"/>
                </a:solidFill>
                <a:latin typeface="Sylfaen" pitchFamily="18" charset="0"/>
              </a:rPr>
              <a:t>QCD (</a:t>
            </a:r>
            <a:r>
              <a:rPr lang="en-US" sz="2800" b="0" i="1" dirty="0">
                <a:solidFill>
                  <a:srgbClr val="E10FF1"/>
                </a:solidFill>
                <a:latin typeface="Sylfaen" pitchFamily="18" charset="0"/>
              </a:rPr>
              <a:t>u, d</a:t>
            </a:r>
            <a:r>
              <a:rPr lang="ru-RU" b="0" i="1" dirty="0">
                <a:solidFill>
                  <a:srgbClr val="E10FF1"/>
                </a:solidFill>
                <a:latin typeface="Sylfaen" pitchFamily="18" charset="0"/>
              </a:rPr>
              <a:t> </a:t>
            </a:r>
            <a:r>
              <a:rPr lang="en-US" b="0" dirty="0">
                <a:solidFill>
                  <a:srgbClr val="E10FF1"/>
                </a:solidFill>
                <a:latin typeface="Sylfaen" pitchFamily="18" charset="0"/>
              </a:rPr>
              <a:t>and</a:t>
            </a:r>
            <a:r>
              <a:rPr lang="en-US" b="0" i="1" dirty="0">
                <a:solidFill>
                  <a:srgbClr val="E10FF1"/>
                </a:solidFill>
                <a:latin typeface="Sylfaen" pitchFamily="18" charset="0"/>
              </a:rPr>
              <a:t> </a:t>
            </a:r>
            <a:r>
              <a:rPr lang="en-US" sz="2800" b="0" i="1" dirty="0">
                <a:solidFill>
                  <a:srgbClr val="E10FF1"/>
                </a:solidFill>
                <a:latin typeface="Sylfaen" pitchFamily="18" charset="0"/>
              </a:rPr>
              <a:t>s</a:t>
            </a:r>
            <a:r>
              <a:rPr lang="en-US" b="0" i="1" dirty="0">
                <a:solidFill>
                  <a:srgbClr val="E10FF1"/>
                </a:solidFill>
                <a:latin typeface="Sylfaen" pitchFamily="18" charset="0"/>
              </a:rPr>
              <a:t> </a:t>
            </a:r>
            <a:r>
              <a:rPr lang="en-US" b="0" dirty="0">
                <a:solidFill>
                  <a:srgbClr val="E10FF1"/>
                </a:solidFill>
                <a:latin typeface="Sylfaen" pitchFamily="18" charset="0"/>
              </a:rPr>
              <a:t>quarks</a:t>
            </a:r>
            <a:r>
              <a:rPr lang="en-US" b="0" i="1" dirty="0">
                <a:solidFill>
                  <a:srgbClr val="AB10F0"/>
                </a:solidFill>
                <a:latin typeface="Sylfaen" pitchFamily="18" charset="0"/>
              </a:rPr>
              <a:t>),</a:t>
            </a:r>
            <a:r>
              <a:rPr lang="en-US" b="0" dirty="0">
                <a:solidFill>
                  <a:srgbClr val="AB10F0"/>
                </a:solidFill>
                <a:latin typeface="Sylfaen" pitchFamily="18" charset="0"/>
              </a:rPr>
              <a:t> while the measurement of </a:t>
            </a:r>
            <a:r>
              <a:rPr lang="en-US" i="1" dirty="0">
                <a:solidFill>
                  <a:srgbClr val="E10FF1"/>
                </a:solidFill>
                <a:latin typeface="Symbol" pitchFamily="18" charset="2"/>
              </a:rPr>
              <a:t>pp</a:t>
            </a:r>
            <a:r>
              <a:rPr lang="en-US" dirty="0">
                <a:solidFill>
                  <a:srgbClr val="0000FF"/>
                </a:solidFill>
                <a:latin typeface="Sylfaen" pitchFamily="18" charset="0"/>
              </a:rPr>
              <a:t> </a:t>
            </a:r>
            <a:r>
              <a:rPr lang="en-US" b="0" dirty="0">
                <a:solidFill>
                  <a:srgbClr val="AB10F0"/>
                </a:solidFill>
                <a:latin typeface="Sylfaen" pitchFamily="18" charset="0"/>
              </a:rPr>
              <a:t>scattering lengths checks only the </a:t>
            </a:r>
            <a:r>
              <a:rPr lang="en-US" i="1" dirty="0">
                <a:solidFill>
                  <a:srgbClr val="E10FF1"/>
                </a:solidFill>
                <a:latin typeface="Sylfaen" pitchFamily="18" charset="0"/>
              </a:rPr>
              <a:t>SU(2)</a:t>
            </a:r>
            <a:r>
              <a:rPr lang="en-US" i="1" baseline="-25000" dirty="0">
                <a:solidFill>
                  <a:srgbClr val="E10FF1"/>
                </a:solidFill>
                <a:latin typeface="Sylfaen" pitchFamily="18" charset="0"/>
              </a:rPr>
              <a:t>L</a:t>
            </a:r>
            <a:r>
              <a:rPr lang="en-US" i="1" dirty="0">
                <a:solidFill>
                  <a:srgbClr val="E10FF1"/>
                </a:solidFill>
                <a:latin typeface="Sylfaen" pitchFamily="18" charset="0"/>
              </a:rPr>
              <a:t> </a:t>
            </a:r>
            <a:r>
              <a:rPr lang="en-US" dirty="0">
                <a:solidFill>
                  <a:srgbClr val="E10FF1"/>
                </a:solidFill>
                <a:latin typeface="Sylfaen" pitchFamily="18" charset="0"/>
                <a:sym typeface="Symbol" pitchFamily="18" charset="2"/>
              </a:rPr>
              <a:t></a:t>
            </a:r>
            <a:r>
              <a:rPr lang="en-US" i="1" dirty="0">
                <a:solidFill>
                  <a:srgbClr val="E10FF1"/>
                </a:solidFill>
                <a:latin typeface="Sylfaen" pitchFamily="18" charset="0"/>
                <a:sym typeface="Symbol" pitchFamily="18" charset="2"/>
              </a:rPr>
              <a:t> SU</a:t>
            </a:r>
            <a:r>
              <a:rPr lang="en-US" i="1" dirty="0">
                <a:solidFill>
                  <a:srgbClr val="E10FF1"/>
                </a:solidFill>
                <a:latin typeface="Sylfaen" pitchFamily="18" charset="0"/>
              </a:rPr>
              <a:t>(2)</a:t>
            </a:r>
            <a:r>
              <a:rPr lang="en-US" i="1" baseline="-25000" dirty="0">
                <a:solidFill>
                  <a:srgbClr val="E10FF1"/>
                </a:solidFill>
                <a:latin typeface="Sylfaen" pitchFamily="18" charset="0"/>
              </a:rPr>
              <a:t>R</a:t>
            </a:r>
            <a:r>
              <a:rPr lang="en-US" b="0" i="1" dirty="0">
                <a:solidFill>
                  <a:srgbClr val="AB10F0"/>
                </a:solidFill>
                <a:latin typeface="Sylfaen" pitchFamily="18" charset="0"/>
              </a:rPr>
              <a:t> </a:t>
            </a:r>
            <a:r>
              <a:rPr lang="en-US" b="0" dirty="0">
                <a:solidFill>
                  <a:srgbClr val="AB10F0"/>
                </a:solidFill>
                <a:latin typeface="Sylfaen" pitchFamily="18" charset="0"/>
              </a:rPr>
              <a:t>symmetry  breaking</a:t>
            </a:r>
            <a:r>
              <a:rPr lang="en-US" b="0" i="1" dirty="0">
                <a:solidFill>
                  <a:srgbClr val="AB10F0"/>
                </a:solidFill>
                <a:latin typeface="Sylfaen" pitchFamily="18" charset="0"/>
              </a:rPr>
              <a:t> (</a:t>
            </a:r>
            <a:r>
              <a:rPr lang="en-US" sz="2800" b="0" i="1" dirty="0">
                <a:solidFill>
                  <a:srgbClr val="E10FF1"/>
                </a:solidFill>
                <a:latin typeface="Sylfaen" pitchFamily="18" charset="0"/>
              </a:rPr>
              <a:t>u, d</a:t>
            </a:r>
            <a:r>
              <a:rPr lang="en-US" b="0" i="1" dirty="0">
                <a:solidFill>
                  <a:srgbClr val="E10FF1"/>
                </a:solidFill>
                <a:latin typeface="Sylfaen" pitchFamily="18" charset="0"/>
              </a:rPr>
              <a:t> </a:t>
            </a:r>
            <a:r>
              <a:rPr lang="en-US" b="0" dirty="0">
                <a:solidFill>
                  <a:srgbClr val="E10FF1"/>
                </a:solidFill>
                <a:latin typeface="Sylfaen" pitchFamily="18" charset="0"/>
              </a:rPr>
              <a:t>quarks</a:t>
            </a:r>
            <a:r>
              <a:rPr lang="en-US" b="0" i="1" dirty="0">
                <a:solidFill>
                  <a:srgbClr val="AB10F0"/>
                </a:solidFill>
                <a:latin typeface="Sylfaen" pitchFamily="18" charset="0"/>
              </a:rPr>
              <a:t>).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838200" y="914400"/>
            <a:ext cx="737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>
              <a:lnSpc>
                <a:spcPct val="80000"/>
              </a:lnSpc>
            </a:pPr>
            <a:r>
              <a:rPr lang="en-US" sz="2800" b="0">
                <a:solidFill>
                  <a:srgbClr val="AB10F0"/>
                </a:solidFill>
                <a:latin typeface="Sylfaen" pitchFamily="18" charset="0"/>
                <a:sym typeface="Symbol" pitchFamily="18" charset="2"/>
              </a:rPr>
              <a:t>What new will be known if </a:t>
            </a:r>
            <a:r>
              <a:rPr lang="en-US" sz="2800" b="0" i="1">
                <a:solidFill>
                  <a:srgbClr val="AB10F0"/>
                </a:solidFill>
                <a:latin typeface="Sylfaen" pitchFamily="18" charset="0"/>
                <a:sym typeface="Symbol" pitchFamily="18" charset="2"/>
              </a:rPr>
              <a:t>K</a:t>
            </a:r>
            <a:r>
              <a:rPr lang="en-US" sz="2800" b="0">
                <a:solidFill>
                  <a:srgbClr val="AB10F0"/>
                </a:solidFill>
                <a:latin typeface="Sylfaen" pitchFamily="18" charset="0"/>
              </a:rPr>
              <a:t> scattering length will be measured?</a:t>
            </a:r>
            <a:endParaRPr lang="ru-RU" sz="2800" b="0">
              <a:solidFill>
                <a:srgbClr val="AB10F0"/>
              </a:solidFill>
              <a:latin typeface="Sylfaen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22275" y="4724400"/>
            <a:ext cx="8264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90000"/>
              </a:lnSpc>
              <a:spcBef>
                <a:spcPct val="50000"/>
              </a:spcBef>
            </a:pPr>
            <a:r>
              <a:rPr lang="en-US" b="0" dirty="0">
                <a:solidFill>
                  <a:srgbClr val="D60093"/>
                </a:solidFill>
                <a:latin typeface="Sylfaen" pitchFamily="18" charset="0"/>
              </a:rPr>
              <a:t>This is the principal difference between</a:t>
            </a:r>
            <a:r>
              <a:rPr lang="en-US" b="0" i="1" dirty="0">
                <a:solidFill>
                  <a:srgbClr val="0000FF"/>
                </a:solidFill>
                <a:latin typeface="Sylfaen" pitchFamily="18" charset="0"/>
              </a:rPr>
              <a:t> </a:t>
            </a:r>
            <a:r>
              <a:rPr lang="en-US" i="1" dirty="0">
                <a:solidFill>
                  <a:srgbClr val="E10FF1"/>
                </a:solidFill>
                <a:latin typeface="Symbol" pitchFamily="18" charset="2"/>
              </a:rPr>
              <a:t>pp</a:t>
            </a:r>
            <a:r>
              <a:rPr lang="en-US" dirty="0">
                <a:solidFill>
                  <a:srgbClr val="0000FF"/>
                </a:solidFill>
                <a:latin typeface="Sylfaen" pitchFamily="18" charset="0"/>
              </a:rPr>
              <a:t> </a:t>
            </a:r>
            <a:r>
              <a:rPr lang="en-US" b="0" dirty="0">
                <a:solidFill>
                  <a:srgbClr val="D60093"/>
                </a:solidFill>
                <a:latin typeface="Sylfaen" pitchFamily="18" charset="0"/>
              </a:rPr>
              <a:t>and</a:t>
            </a:r>
            <a:r>
              <a:rPr lang="en-US" b="0" dirty="0">
                <a:solidFill>
                  <a:srgbClr val="0000FF"/>
                </a:solidFill>
                <a:latin typeface="Sylfaen" pitchFamily="18" charset="0"/>
              </a:rPr>
              <a:t> </a:t>
            </a:r>
            <a:r>
              <a:rPr lang="en-US" i="1" dirty="0" err="1">
                <a:solidFill>
                  <a:srgbClr val="E10FF1"/>
                </a:solidFill>
                <a:latin typeface="Symbol" pitchFamily="18" charset="2"/>
              </a:rPr>
              <a:t>pK</a:t>
            </a:r>
            <a:r>
              <a:rPr lang="en-US" b="0" dirty="0">
                <a:solidFill>
                  <a:srgbClr val="0000FF"/>
                </a:solidFill>
                <a:latin typeface="Sylfaen" pitchFamily="18" charset="0"/>
              </a:rPr>
              <a:t> </a:t>
            </a:r>
            <a:r>
              <a:rPr lang="en-US" b="0" dirty="0">
                <a:solidFill>
                  <a:srgbClr val="D60093"/>
                </a:solidFill>
                <a:latin typeface="Sylfaen" pitchFamily="18" charset="0"/>
              </a:rPr>
              <a:t>scattering!</a:t>
            </a: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685800" y="5486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AB10F0"/>
                </a:solidFill>
                <a:latin typeface="Sylfaen" pitchFamily="18" charset="0"/>
              </a:rPr>
              <a:t>Experimental data on the </a:t>
            </a:r>
            <a:r>
              <a:rPr lang="en-US" i="1">
                <a:solidFill>
                  <a:srgbClr val="E10FF1"/>
                </a:solidFill>
                <a:latin typeface="Symbol" pitchFamily="18" charset="2"/>
              </a:rPr>
              <a:t>pK</a:t>
            </a:r>
            <a:r>
              <a:rPr lang="en-US" b="0">
                <a:solidFill>
                  <a:srgbClr val="AB10F0"/>
                </a:solidFill>
                <a:latin typeface="Sylfaen" pitchFamily="18" charset="0"/>
              </a:rPr>
              <a:t> low-energy phases are absent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9223" name="WordArt 98"/>
          <p:cNvSpPr>
            <a:spLocks noChangeArrowheads="1" noChangeShapeType="1" noTextEdit="1"/>
          </p:cNvSpPr>
          <p:nvPr/>
        </p:nvSpPr>
        <p:spPr bwMode="auto">
          <a:xfrm>
            <a:off x="2741613" y="52388"/>
            <a:ext cx="3660775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π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K scattering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CD460758-286A-4B4C-8463-84A889C0A4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2162175"/>
            <a:ext cx="9144000" cy="14605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8" name="WordArt 98"/>
          <p:cNvSpPr>
            <a:spLocks noChangeArrowheads="1" noChangeShapeType="1" noTextEdit="1"/>
          </p:cNvSpPr>
          <p:nvPr/>
        </p:nvSpPr>
        <p:spPr bwMode="auto">
          <a:xfrm>
            <a:off x="78950" y="2266159"/>
            <a:ext cx="8911451" cy="12109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2. Method of </a:t>
            </a: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l-GR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n-US" sz="3600" i="1" kern="10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and K</a:t>
            </a: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atom </a:t>
            </a:r>
          </a:p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observation and investigation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87FB9F18-0EE2-4CE1-B452-E0A6925573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2936875" y="822325"/>
            <a:ext cx="1971675" cy="5922963"/>
            <a:chOff x="1650208" y="801927"/>
            <a:chExt cx="1971675" cy="5922722"/>
          </a:xfrm>
        </p:grpSpPr>
        <p:sp>
          <p:nvSpPr>
            <p:cNvPr id="14440" name="Rectangle 9"/>
            <p:cNvSpPr>
              <a:spLocks noChangeArrowheads="1"/>
            </p:cNvSpPr>
            <p:nvPr/>
          </p:nvSpPr>
          <p:spPr bwMode="auto">
            <a:xfrm>
              <a:off x="1650208" y="804862"/>
              <a:ext cx="1971675" cy="5919787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ru-RU"/>
            </a:p>
          </p:txBody>
        </p:sp>
        <p:sp>
          <p:nvSpPr>
            <p:cNvPr id="14441" name="Text Box 11"/>
            <p:cNvSpPr txBox="1">
              <a:spLocks noChangeArrowheads="1"/>
            </p:cNvSpPr>
            <p:nvPr/>
          </p:nvSpPr>
          <p:spPr bwMode="auto">
            <a:xfrm>
              <a:off x="1813889" y="801927"/>
              <a:ext cx="16446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pPr algn="ctr"/>
              <a:r>
                <a:rPr lang="en-US" sz="1600">
                  <a:solidFill>
                    <a:srgbClr val="0000CC"/>
                  </a:solidFill>
                  <a:cs typeface="Times New Roman" pitchFamily="18" charset="0"/>
                </a:rPr>
                <a:t>Target Ni 98 </a:t>
              </a:r>
              <a:r>
                <a:rPr lang="en-US" sz="1700">
                  <a:solidFill>
                    <a:srgbClr val="0000CC"/>
                  </a:solidFill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sz="16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3638550" y="5200650"/>
            <a:ext cx="3970338" cy="1204913"/>
            <a:chOff x="2151858" y="5110162"/>
            <a:chExt cx="3970672" cy="1204912"/>
          </a:xfrm>
        </p:grpSpPr>
        <p:sp>
          <p:nvSpPr>
            <p:cNvPr id="14434" name="Line 14"/>
            <p:cNvSpPr>
              <a:spLocks noChangeShapeType="1"/>
            </p:cNvSpPr>
            <p:nvPr/>
          </p:nvSpPr>
          <p:spPr bwMode="auto">
            <a:xfrm flipV="1">
              <a:off x="2214392" y="5173662"/>
              <a:ext cx="1937715" cy="4238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5" name="Text Box 45"/>
            <p:cNvSpPr txBox="1">
              <a:spLocks noChangeArrowheads="1"/>
            </p:cNvSpPr>
            <p:nvPr/>
          </p:nvSpPr>
          <p:spPr bwMode="auto">
            <a:xfrm>
              <a:off x="4075908" y="5875337"/>
              <a:ext cx="4175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</a:rPr>
                <a:t>−</a:t>
              </a:r>
              <a:endParaRPr lang="en-US"/>
            </a:p>
          </p:txBody>
        </p:sp>
        <p:sp>
          <p:nvSpPr>
            <p:cNvPr id="14436" name="Text Box 46"/>
            <p:cNvSpPr txBox="1">
              <a:spLocks noChangeArrowheads="1"/>
            </p:cNvSpPr>
            <p:nvPr/>
          </p:nvSpPr>
          <p:spPr bwMode="auto">
            <a:xfrm>
              <a:off x="4098133" y="5133974"/>
              <a:ext cx="4937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14437" name="Right Brace 91"/>
            <p:cNvSpPr>
              <a:spLocks/>
            </p:cNvSpPr>
            <p:nvPr/>
          </p:nvSpPr>
          <p:spPr bwMode="auto">
            <a:xfrm>
              <a:off x="4355308" y="5110162"/>
              <a:ext cx="114300" cy="1204912"/>
            </a:xfrm>
            <a:prstGeom prst="rightBrace">
              <a:avLst>
                <a:gd name="adj1" fmla="val 18448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ru-RU"/>
            </a:p>
          </p:txBody>
        </p:sp>
        <p:sp>
          <p:nvSpPr>
            <p:cNvPr id="14438" name="Line 14"/>
            <p:cNvSpPr>
              <a:spLocks noChangeShapeType="1"/>
            </p:cNvSpPr>
            <p:nvPr/>
          </p:nvSpPr>
          <p:spPr bwMode="auto">
            <a:xfrm>
              <a:off x="2151858" y="5945187"/>
              <a:ext cx="2000250" cy="295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4519020" y="5556250"/>
              <a:ext cx="160351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pPr>
                <a:defRPr/>
              </a:pPr>
              <a:r>
                <a:rPr lang="en-US" sz="1600" i="1" dirty="0">
                  <a:solidFill>
                    <a:srgbClr val="FF0000"/>
                  </a:solidFill>
                  <a:latin typeface="+mn-lt"/>
                  <a:ea typeface="MS PGothic" pitchFamily="34" charset="-128"/>
                </a:rPr>
                <a:t>Accidental pairs</a:t>
              </a:r>
              <a:endParaRPr lang="en-US" dirty="0">
                <a:latin typeface="+mn-lt"/>
                <a:ea typeface="MS PGothic" pitchFamily="34" charset="-128"/>
              </a:endParaRPr>
            </a:p>
          </p:txBody>
        </p:sp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838450" y="5230813"/>
            <a:ext cx="14160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/>
          <a:lstStyle/>
          <a:p>
            <a:pPr>
              <a:defRPr/>
            </a:pPr>
            <a:r>
              <a:rPr lang="en-US" sz="1600" i="1" dirty="0">
                <a:solidFill>
                  <a:srgbClr val="FF0000"/>
                </a:solidFill>
                <a:latin typeface="+mn-lt"/>
                <a:ea typeface="MS PGothic" pitchFamily="34" charset="-128"/>
              </a:rPr>
              <a:t>Atomic pairs</a:t>
            </a:r>
            <a:endParaRPr lang="en-US" dirty="0">
              <a:latin typeface="+mn-lt"/>
              <a:ea typeface="MS PGothic" pitchFamily="34" charset="-128"/>
            </a:endParaRPr>
          </a:p>
        </p:txBody>
      </p:sp>
      <p:grpSp>
        <p:nvGrpSpPr>
          <p:cNvPr id="14341" name="Group 35"/>
          <p:cNvGrpSpPr>
            <a:grpSpLocks/>
          </p:cNvGrpSpPr>
          <p:nvPr/>
        </p:nvGrpSpPr>
        <p:grpSpPr bwMode="auto">
          <a:xfrm>
            <a:off x="3216275" y="2279650"/>
            <a:ext cx="4502150" cy="1074738"/>
            <a:chOff x="1729583" y="2189162"/>
            <a:chExt cx="4503626" cy="1074737"/>
          </a:xfrm>
        </p:grpSpPr>
        <p:sp>
          <p:nvSpPr>
            <p:cNvPr id="14419" name="Line 14"/>
            <p:cNvSpPr>
              <a:spLocks noChangeShapeType="1"/>
            </p:cNvSpPr>
            <p:nvPr/>
          </p:nvSpPr>
          <p:spPr bwMode="auto">
            <a:xfrm flipV="1">
              <a:off x="1993108" y="2260599"/>
              <a:ext cx="2159000" cy="4683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2355263" y="2897186"/>
              <a:ext cx="1796052" cy="333375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421" name="Text Box 45"/>
            <p:cNvSpPr txBox="1">
              <a:spLocks noChangeArrowheads="1"/>
            </p:cNvSpPr>
            <p:nvPr/>
          </p:nvSpPr>
          <p:spPr bwMode="auto">
            <a:xfrm>
              <a:off x="4056858" y="2422524"/>
              <a:ext cx="4159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</a:rPr>
                <a:t>−</a:t>
              </a:r>
              <a:endParaRPr lang="en-US"/>
            </a:p>
          </p:txBody>
        </p:sp>
        <p:sp>
          <p:nvSpPr>
            <p:cNvPr id="14422" name="Text Box 46"/>
            <p:cNvSpPr txBox="1">
              <a:spLocks noChangeArrowheads="1"/>
            </p:cNvSpPr>
            <p:nvPr/>
          </p:nvSpPr>
          <p:spPr bwMode="auto">
            <a:xfrm>
              <a:off x="4045745" y="2189162"/>
              <a:ext cx="4921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 flipV="1">
              <a:off x="2366380" y="2746374"/>
              <a:ext cx="1784935" cy="14763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24" name="Text Box 46"/>
            <p:cNvSpPr txBox="1">
              <a:spLocks noChangeArrowheads="1"/>
            </p:cNvSpPr>
            <p:nvPr/>
          </p:nvSpPr>
          <p:spPr bwMode="auto">
            <a:xfrm>
              <a:off x="4045745" y="2925762"/>
              <a:ext cx="5080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14425" name="Freeform 29"/>
            <p:cNvSpPr>
              <a:spLocks noEditPoints="1"/>
            </p:cNvSpPr>
            <p:nvPr/>
          </p:nvSpPr>
          <p:spPr bwMode="auto">
            <a:xfrm rot="-732780">
              <a:off x="2578895" y="2590799"/>
              <a:ext cx="227013" cy="266700"/>
            </a:xfrm>
            <a:custGeom>
              <a:avLst/>
              <a:gdLst>
                <a:gd name="T0" fmla="*/ 0 w 582"/>
                <a:gd name="T1" fmla="*/ 0 h 958"/>
                <a:gd name="T2" fmla="*/ 0 w 582"/>
                <a:gd name="T3" fmla="*/ 0 h 958"/>
                <a:gd name="T4" fmla="*/ 0 w 582"/>
                <a:gd name="T5" fmla="*/ 0 h 958"/>
                <a:gd name="T6" fmla="*/ 0 w 582"/>
                <a:gd name="T7" fmla="*/ 0 h 958"/>
                <a:gd name="T8" fmla="*/ 0 w 582"/>
                <a:gd name="T9" fmla="*/ 0 h 958"/>
                <a:gd name="T10" fmla="*/ 0 w 582"/>
                <a:gd name="T11" fmla="*/ 0 h 958"/>
                <a:gd name="T12" fmla="*/ 0 w 582"/>
                <a:gd name="T13" fmla="*/ 0 h 958"/>
                <a:gd name="T14" fmla="*/ 0 w 582"/>
                <a:gd name="T15" fmla="*/ 0 h 958"/>
                <a:gd name="T16" fmla="*/ 0 w 582"/>
                <a:gd name="T17" fmla="*/ 0 h 958"/>
                <a:gd name="T18" fmla="*/ 0 w 582"/>
                <a:gd name="T19" fmla="*/ 0 h 958"/>
                <a:gd name="T20" fmla="*/ 0 w 582"/>
                <a:gd name="T21" fmla="*/ 0 h 958"/>
                <a:gd name="T22" fmla="*/ 0 w 582"/>
                <a:gd name="T23" fmla="*/ 0 h 958"/>
                <a:gd name="T24" fmla="*/ 0 w 582"/>
                <a:gd name="T25" fmla="*/ 0 h 958"/>
                <a:gd name="T26" fmla="*/ 0 w 582"/>
                <a:gd name="T27" fmla="*/ 0 h 958"/>
                <a:gd name="T28" fmla="*/ 0 w 582"/>
                <a:gd name="T29" fmla="*/ 0 h 958"/>
                <a:gd name="T30" fmla="*/ 0 w 582"/>
                <a:gd name="T31" fmla="*/ 0 h 958"/>
                <a:gd name="T32" fmla="*/ 0 w 582"/>
                <a:gd name="T33" fmla="*/ 0 h 958"/>
                <a:gd name="T34" fmla="*/ 0 w 582"/>
                <a:gd name="T35" fmla="*/ 0 h 958"/>
                <a:gd name="T36" fmla="*/ 0 w 582"/>
                <a:gd name="T37" fmla="*/ 0 h 958"/>
                <a:gd name="T38" fmla="*/ 0 w 582"/>
                <a:gd name="T39" fmla="*/ 0 h 958"/>
                <a:gd name="T40" fmla="*/ 0 w 582"/>
                <a:gd name="T41" fmla="*/ 0 h 958"/>
                <a:gd name="T42" fmla="*/ 0 w 582"/>
                <a:gd name="T43" fmla="*/ 0 h 958"/>
                <a:gd name="T44" fmla="*/ 0 w 582"/>
                <a:gd name="T45" fmla="*/ 0 h 958"/>
                <a:gd name="T46" fmla="*/ 0 w 582"/>
                <a:gd name="T47" fmla="*/ 0 h 958"/>
                <a:gd name="T48" fmla="*/ 0 w 582"/>
                <a:gd name="T49" fmla="*/ 0 h 958"/>
                <a:gd name="T50" fmla="*/ 0 w 582"/>
                <a:gd name="T51" fmla="*/ 0 h 958"/>
                <a:gd name="T52" fmla="*/ 0 w 582"/>
                <a:gd name="T53" fmla="*/ 0 h 958"/>
                <a:gd name="T54" fmla="*/ 0 w 582"/>
                <a:gd name="T55" fmla="*/ 0 h 958"/>
                <a:gd name="T56" fmla="*/ 0 w 582"/>
                <a:gd name="T57" fmla="*/ 0 h 958"/>
                <a:gd name="T58" fmla="*/ 0 w 582"/>
                <a:gd name="T59" fmla="*/ 0 h 958"/>
                <a:gd name="T60" fmla="*/ 0 w 582"/>
                <a:gd name="T61" fmla="*/ 0 h 958"/>
                <a:gd name="T62" fmla="*/ 0 w 582"/>
                <a:gd name="T63" fmla="*/ 0 h 958"/>
                <a:gd name="T64" fmla="*/ 0 w 582"/>
                <a:gd name="T65" fmla="*/ 0 h 958"/>
                <a:gd name="T66" fmla="*/ 0 w 582"/>
                <a:gd name="T67" fmla="*/ 0 h 958"/>
                <a:gd name="T68" fmla="*/ 0 w 582"/>
                <a:gd name="T69" fmla="*/ 0 h 958"/>
                <a:gd name="T70" fmla="*/ 0 w 582"/>
                <a:gd name="T71" fmla="*/ 0 h 958"/>
                <a:gd name="T72" fmla="*/ 0 w 582"/>
                <a:gd name="T73" fmla="*/ 0 h 958"/>
                <a:gd name="T74" fmla="*/ 0 w 582"/>
                <a:gd name="T75" fmla="*/ 0 h 958"/>
                <a:gd name="T76" fmla="*/ 0 w 582"/>
                <a:gd name="T77" fmla="*/ 0 h 958"/>
                <a:gd name="T78" fmla="*/ 0 w 582"/>
                <a:gd name="T79" fmla="*/ 0 h 958"/>
                <a:gd name="T80" fmla="*/ 0 w 582"/>
                <a:gd name="T81" fmla="*/ 0 h 958"/>
                <a:gd name="T82" fmla="*/ 0 w 582"/>
                <a:gd name="T83" fmla="*/ 0 h 958"/>
                <a:gd name="T84" fmla="*/ 0 w 582"/>
                <a:gd name="T85" fmla="*/ 0 h 958"/>
                <a:gd name="T86" fmla="*/ 0 w 582"/>
                <a:gd name="T87" fmla="*/ 0 h 958"/>
                <a:gd name="T88" fmla="*/ 0 w 582"/>
                <a:gd name="T89" fmla="*/ 0 h 958"/>
                <a:gd name="T90" fmla="*/ 0 w 582"/>
                <a:gd name="T91" fmla="*/ 0 h 958"/>
                <a:gd name="T92" fmla="*/ 0 w 582"/>
                <a:gd name="T93" fmla="*/ 0 h 958"/>
                <a:gd name="T94" fmla="*/ 0 w 582"/>
                <a:gd name="T95" fmla="*/ 0 h 958"/>
                <a:gd name="T96" fmla="*/ 0 w 582"/>
                <a:gd name="T97" fmla="*/ 0 h 958"/>
                <a:gd name="T98" fmla="*/ 0 w 582"/>
                <a:gd name="T99" fmla="*/ 0 h 958"/>
                <a:gd name="T100" fmla="*/ 0 w 582"/>
                <a:gd name="T101" fmla="*/ 0 h 958"/>
                <a:gd name="T102" fmla="*/ 0 w 582"/>
                <a:gd name="T103" fmla="*/ 0 h 958"/>
                <a:gd name="T104" fmla="*/ 0 w 582"/>
                <a:gd name="T105" fmla="*/ 0 h 958"/>
                <a:gd name="T106" fmla="*/ 0 w 582"/>
                <a:gd name="T107" fmla="*/ 0 h 958"/>
                <a:gd name="T108" fmla="*/ 0 w 582"/>
                <a:gd name="T109" fmla="*/ 0 h 958"/>
                <a:gd name="T110" fmla="*/ 0 w 582"/>
                <a:gd name="T111" fmla="*/ 0 h 958"/>
                <a:gd name="T112" fmla="*/ 0 w 582"/>
                <a:gd name="T113" fmla="*/ 0 h 958"/>
                <a:gd name="T114" fmla="*/ 0 w 582"/>
                <a:gd name="T115" fmla="*/ 0 h 958"/>
                <a:gd name="T116" fmla="*/ 0 w 582"/>
                <a:gd name="T117" fmla="*/ 0 h 958"/>
                <a:gd name="T118" fmla="*/ 0 w 582"/>
                <a:gd name="T119" fmla="*/ 0 h 958"/>
                <a:gd name="T120" fmla="*/ 0 w 582"/>
                <a:gd name="T121" fmla="*/ 0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2"/>
                <a:gd name="T184" fmla="*/ 0 h 958"/>
                <a:gd name="T185" fmla="*/ 582 w 582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2" h="958">
                  <a:moveTo>
                    <a:pt x="66" y="0"/>
                  </a:moveTo>
                  <a:lnTo>
                    <a:pt x="66" y="2"/>
                  </a:lnTo>
                  <a:lnTo>
                    <a:pt x="62" y="8"/>
                  </a:lnTo>
                  <a:lnTo>
                    <a:pt x="52" y="20"/>
                  </a:lnTo>
                  <a:lnTo>
                    <a:pt x="38" y="40"/>
                  </a:lnTo>
                  <a:lnTo>
                    <a:pt x="24" y="60"/>
                  </a:lnTo>
                  <a:lnTo>
                    <a:pt x="14" y="80"/>
                  </a:lnTo>
                  <a:lnTo>
                    <a:pt x="6" y="96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4" y="150"/>
                  </a:lnTo>
                  <a:lnTo>
                    <a:pt x="10" y="162"/>
                  </a:lnTo>
                  <a:lnTo>
                    <a:pt x="18" y="176"/>
                  </a:lnTo>
                  <a:lnTo>
                    <a:pt x="28" y="192"/>
                  </a:lnTo>
                  <a:lnTo>
                    <a:pt x="36" y="206"/>
                  </a:lnTo>
                  <a:lnTo>
                    <a:pt x="46" y="222"/>
                  </a:lnTo>
                  <a:lnTo>
                    <a:pt x="54" y="238"/>
                  </a:lnTo>
                  <a:lnTo>
                    <a:pt x="62" y="254"/>
                  </a:lnTo>
                  <a:lnTo>
                    <a:pt x="66" y="270"/>
                  </a:lnTo>
                  <a:lnTo>
                    <a:pt x="66" y="286"/>
                  </a:lnTo>
                  <a:lnTo>
                    <a:pt x="66" y="302"/>
                  </a:lnTo>
                  <a:lnTo>
                    <a:pt x="62" y="318"/>
                  </a:lnTo>
                  <a:lnTo>
                    <a:pt x="54" y="336"/>
                  </a:lnTo>
                  <a:lnTo>
                    <a:pt x="46" y="356"/>
                  </a:lnTo>
                  <a:lnTo>
                    <a:pt x="38" y="378"/>
                  </a:lnTo>
                  <a:lnTo>
                    <a:pt x="30" y="396"/>
                  </a:lnTo>
                  <a:lnTo>
                    <a:pt x="20" y="416"/>
                  </a:lnTo>
                  <a:lnTo>
                    <a:pt x="14" y="434"/>
                  </a:lnTo>
                  <a:lnTo>
                    <a:pt x="10" y="452"/>
                  </a:lnTo>
                  <a:lnTo>
                    <a:pt x="10" y="468"/>
                  </a:lnTo>
                  <a:lnTo>
                    <a:pt x="10" y="484"/>
                  </a:lnTo>
                  <a:lnTo>
                    <a:pt x="14" y="498"/>
                  </a:lnTo>
                  <a:lnTo>
                    <a:pt x="20" y="514"/>
                  </a:lnTo>
                  <a:lnTo>
                    <a:pt x="30" y="530"/>
                  </a:lnTo>
                  <a:lnTo>
                    <a:pt x="38" y="548"/>
                  </a:lnTo>
                  <a:lnTo>
                    <a:pt x="46" y="564"/>
                  </a:lnTo>
                  <a:lnTo>
                    <a:pt x="54" y="580"/>
                  </a:lnTo>
                  <a:lnTo>
                    <a:pt x="62" y="596"/>
                  </a:lnTo>
                  <a:lnTo>
                    <a:pt x="66" y="612"/>
                  </a:lnTo>
                  <a:lnTo>
                    <a:pt x="66" y="628"/>
                  </a:lnTo>
                  <a:lnTo>
                    <a:pt x="66" y="644"/>
                  </a:lnTo>
                  <a:lnTo>
                    <a:pt x="62" y="660"/>
                  </a:lnTo>
                  <a:lnTo>
                    <a:pt x="54" y="678"/>
                  </a:lnTo>
                  <a:lnTo>
                    <a:pt x="46" y="698"/>
                  </a:lnTo>
                  <a:lnTo>
                    <a:pt x="38" y="720"/>
                  </a:lnTo>
                  <a:lnTo>
                    <a:pt x="30" y="738"/>
                  </a:lnTo>
                  <a:lnTo>
                    <a:pt x="20" y="758"/>
                  </a:lnTo>
                  <a:lnTo>
                    <a:pt x="14" y="776"/>
                  </a:lnTo>
                  <a:lnTo>
                    <a:pt x="10" y="794"/>
                  </a:lnTo>
                  <a:lnTo>
                    <a:pt x="10" y="810"/>
                  </a:lnTo>
                  <a:lnTo>
                    <a:pt x="10" y="826"/>
                  </a:lnTo>
                  <a:lnTo>
                    <a:pt x="16" y="840"/>
                  </a:lnTo>
                  <a:lnTo>
                    <a:pt x="26" y="858"/>
                  </a:lnTo>
                  <a:lnTo>
                    <a:pt x="40" y="876"/>
                  </a:lnTo>
                  <a:lnTo>
                    <a:pt x="58" y="896"/>
                  </a:lnTo>
                  <a:lnTo>
                    <a:pt x="80" y="918"/>
                  </a:lnTo>
                  <a:lnTo>
                    <a:pt x="100" y="936"/>
                  </a:lnTo>
                  <a:lnTo>
                    <a:pt x="114" y="950"/>
                  </a:lnTo>
                  <a:lnTo>
                    <a:pt x="122" y="956"/>
                  </a:lnTo>
                  <a:lnTo>
                    <a:pt x="124" y="958"/>
                  </a:lnTo>
                  <a:moveTo>
                    <a:pt x="296" y="0"/>
                  </a:moveTo>
                  <a:lnTo>
                    <a:pt x="294" y="2"/>
                  </a:lnTo>
                  <a:lnTo>
                    <a:pt x="290" y="8"/>
                  </a:lnTo>
                  <a:lnTo>
                    <a:pt x="280" y="20"/>
                  </a:lnTo>
                  <a:lnTo>
                    <a:pt x="268" y="40"/>
                  </a:lnTo>
                  <a:lnTo>
                    <a:pt x="254" y="60"/>
                  </a:lnTo>
                  <a:lnTo>
                    <a:pt x="242" y="80"/>
                  </a:lnTo>
                  <a:lnTo>
                    <a:pt x="234" y="96"/>
                  </a:lnTo>
                  <a:lnTo>
                    <a:pt x="230" y="112"/>
                  </a:lnTo>
                  <a:lnTo>
                    <a:pt x="228" y="124"/>
                  </a:lnTo>
                  <a:lnTo>
                    <a:pt x="230" y="138"/>
                  </a:lnTo>
                  <a:lnTo>
                    <a:pt x="234" y="150"/>
                  </a:lnTo>
                  <a:lnTo>
                    <a:pt x="238" y="162"/>
                  </a:lnTo>
                  <a:lnTo>
                    <a:pt x="248" y="176"/>
                  </a:lnTo>
                  <a:lnTo>
                    <a:pt x="256" y="192"/>
                  </a:lnTo>
                  <a:lnTo>
                    <a:pt x="264" y="206"/>
                  </a:lnTo>
                  <a:lnTo>
                    <a:pt x="276" y="222"/>
                  </a:lnTo>
                  <a:lnTo>
                    <a:pt x="282" y="238"/>
                  </a:lnTo>
                  <a:lnTo>
                    <a:pt x="290" y="254"/>
                  </a:lnTo>
                  <a:lnTo>
                    <a:pt x="294" y="270"/>
                  </a:lnTo>
                  <a:lnTo>
                    <a:pt x="296" y="286"/>
                  </a:lnTo>
                  <a:lnTo>
                    <a:pt x="294" y="302"/>
                  </a:lnTo>
                  <a:lnTo>
                    <a:pt x="290" y="318"/>
                  </a:lnTo>
                  <a:lnTo>
                    <a:pt x="284" y="336"/>
                  </a:lnTo>
                  <a:lnTo>
                    <a:pt x="276" y="356"/>
                  </a:lnTo>
                  <a:lnTo>
                    <a:pt x="266" y="378"/>
                  </a:lnTo>
                  <a:lnTo>
                    <a:pt x="258" y="396"/>
                  </a:lnTo>
                  <a:lnTo>
                    <a:pt x="250" y="416"/>
                  </a:lnTo>
                  <a:lnTo>
                    <a:pt x="244" y="434"/>
                  </a:lnTo>
                  <a:lnTo>
                    <a:pt x="240" y="452"/>
                  </a:lnTo>
                  <a:lnTo>
                    <a:pt x="238" y="468"/>
                  </a:lnTo>
                  <a:lnTo>
                    <a:pt x="240" y="484"/>
                  </a:lnTo>
                  <a:lnTo>
                    <a:pt x="244" y="498"/>
                  </a:lnTo>
                  <a:lnTo>
                    <a:pt x="250" y="514"/>
                  </a:lnTo>
                  <a:lnTo>
                    <a:pt x="258" y="530"/>
                  </a:lnTo>
                  <a:lnTo>
                    <a:pt x="268" y="548"/>
                  </a:lnTo>
                  <a:lnTo>
                    <a:pt x="276" y="564"/>
                  </a:lnTo>
                  <a:lnTo>
                    <a:pt x="284" y="580"/>
                  </a:lnTo>
                  <a:lnTo>
                    <a:pt x="290" y="596"/>
                  </a:lnTo>
                  <a:lnTo>
                    <a:pt x="294" y="612"/>
                  </a:lnTo>
                  <a:lnTo>
                    <a:pt x="296" y="628"/>
                  </a:lnTo>
                  <a:lnTo>
                    <a:pt x="294" y="644"/>
                  </a:lnTo>
                  <a:lnTo>
                    <a:pt x="290" y="660"/>
                  </a:lnTo>
                  <a:lnTo>
                    <a:pt x="284" y="678"/>
                  </a:lnTo>
                  <a:lnTo>
                    <a:pt x="276" y="698"/>
                  </a:lnTo>
                  <a:lnTo>
                    <a:pt x="266" y="720"/>
                  </a:lnTo>
                  <a:lnTo>
                    <a:pt x="258" y="738"/>
                  </a:lnTo>
                  <a:lnTo>
                    <a:pt x="250" y="758"/>
                  </a:lnTo>
                  <a:lnTo>
                    <a:pt x="244" y="776"/>
                  </a:lnTo>
                  <a:lnTo>
                    <a:pt x="240" y="794"/>
                  </a:lnTo>
                  <a:lnTo>
                    <a:pt x="238" y="810"/>
                  </a:lnTo>
                  <a:lnTo>
                    <a:pt x="240" y="826"/>
                  </a:lnTo>
                  <a:lnTo>
                    <a:pt x="246" y="840"/>
                  </a:lnTo>
                  <a:lnTo>
                    <a:pt x="254" y="858"/>
                  </a:lnTo>
                  <a:lnTo>
                    <a:pt x="268" y="876"/>
                  </a:lnTo>
                  <a:lnTo>
                    <a:pt x="288" y="896"/>
                  </a:lnTo>
                  <a:lnTo>
                    <a:pt x="310" y="918"/>
                  </a:lnTo>
                  <a:lnTo>
                    <a:pt x="330" y="936"/>
                  </a:lnTo>
                  <a:lnTo>
                    <a:pt x="344" y="950"/>
                  </a:lnTo>
                  <a:lnTo>
                    <a:pt x="352" y="956"/>
                  </a:lnTo>
                  <a:lnTo>
                    <a:pt x="352" y="958"/>
                  </a:lnTo>
                  <a:moveTo>
                    <a:pt x="524" y="0"/>
                  </a:moveTo>
                  <a:lnTo>
                    <a:pt x="524" y="2"/>
                  </a:lnTo>
                  <a:lnTo>
                    <a:pt x="520" y="8"/>
                  </a:lnTo>
                  <a:lnTo>
                    <a:pt x="510" y="20"/>
                  </a:lnTo>
                  <a:lnTo>
                    <a:pt x="496" y="40"/>
                  </a:lnTo>
                  <a:lnTo>
                    <a:pt x="482" y="60"/>
                  </a:lnTo>
                  <a:lnTo>
                    <a:pt x="472" y="80"/>
                  </a:lnTo>
                  <a:lnTo>
                    <a:pt x="464" y="96"/>
                  </a:lnTo>
                  <a:lnTo>
                    <a:pt x="458" y="112"/>
                  </a:lnTo>
                  <a:lnTo>
                    <a:pt x="458" y="124"/>
                  </a:lnTo>
                  <a:lnTo>
                    <a:pt x="458" y="138"/>
                  </a:lnTo>
                  <a:lnTo>
                    <a:pt x="462" y="150"/>
                  </a:lnTo>
                  <a:lnTo>
                    <a:pt x="468" y="162"/>
                  </a:lnTo>
                  <a:lnTo>
                    <a:pt x="476" y="176"/>
                  </a:lnTo>
                  <a:lnTo>
                    <a:pt x="486" y="192"/>
                  </a:lnTo>
                  <a:lnTo>
                    <a:pt x="494" y="206"/>
                  </a:lnTo>
                  <a:lnTo>
                    <a:pt x="504" y="222"/>
                  </a:lnTo>
                  <a:lnTo>
                    <a:pt x="512" y="238"/>
                  </a:lnTo>
                  <a:lnTo>
                    <a:pt x="520" y="254"/>
                  </a:lnTo>
                  <a:lnTo>
                    <a:pt x="524" y="270"/>
                  </a:lnTo>
                  <a:lnTo>
                    <a:pt x="524" y="286"/>
                  </a:lnTo>
                  <a:lnTo>
                    <a:pt x="524" y="302"/>
                  </a:lnTo>
                  <a:lnTo>
                    <a:pt x="520" y="318"/>
                  </a:lnTo>
                  <a:lnTo>
                    <a:pt x="514" y="336"/>
                  </a:lnTo>
                  <a:lnTo>
                    <a:pt x="504" y="356"/>
                  </a:lnTo>
                  <a:lnTo>
                    <a:pt x="496" y="378"/>
                  </a:lnTo>
                  <a:lnTo>
                    <a:pt x="488" y="396"/>
                  </a:lnTo>
                  <a:lnTo>
                    <a:pt x="478" y="416"/>
                  </a:lnTo>
                  <a:lnTo>
                    <a:pt x="472" y="434"/>
                  </a:lnTo>
                  <a:lnTo>
                    <a:pt x="468" y="452"/>
                  </a:lnTo>
                  <a:lnTo>
                    <a:pt x="468" y="468"/>
                  </a:lnTo>
                  <a:lnTo>
                    <a:pt x="468" y="484"/>
                  </a:lnTo>
                  <a:lnTo>
                    <a:pt x="472" y="498"/>
                  </a:lnTo>
                  <a:lnTo>
                    <a:pt x="478" y="514"/>
                  </a:lnTo>
                  <a:lnTo>
                    <a:pt x="488" y="530"/>
                  </a:lnTo>
                  <a:lnTo>
                    <a:pt x="496" y="548"/>
                  </a:lnTo>
                  <a:lnTo>
                    <a:pt x="504" y="564"/>
                  </a:lnTo>
                  <a:lnTo>
                    <a:pt x="514" y="580"/>
                  </a:lnTo>
                  <a:lnTo>
                    <a:pt x="520" y="596"/>
                  </a:lnTo>
                  <a:lnTo>
                    <a:pt x="524" y="612"/>
                  </a:lnTo>
                  <a:lnTo>
                    <a:pt x="524" y="628"/>
                  </a:lnTo>
                  <a:lnTo>
                    <a:pt x="524" y="644"/>
                  </a:lnTo>
                  <a:lnTo>
                    <a:pt x="520" y="660"/>
                  </a:lnTo>
                  <a:lnTo>
                    <a:pt x="514" y="678"/>
                  </a:lnTo>
                  <a:lnTo>
                    <a:pt x="504" y="698"/>
                  </a:lnTo>
                  <a:lnTo>
                    <a:pt x="496" y="720"/>
                  </a:lnTo>
                  <a:lnTo>
                    <a:pt x="488" y="738"/>
                  </a:lnTo>
                  <a:lnTo>
                    <a:pt x="478" y="758"/>
                  </a:lnTo>
                  <a:lnTo>
                    <a:pt x="472" y="776"/>
                  </a:lnTo>
                  <a:lnTo>
                    <a:pt x="468" y="794"/>
                  </a:lnTo>
                  <a:lnTo>
                    <a:pt x="468" y="810"/>
                  </a:lnTo>
                  <a:lnTo>
                    <a:pt x="468" y="826"/>
                  </a:lnTo>
                  <a:lnTo>
                    <a:pt x="474" y="840"/>
                  </a:lnTo>
                  <a:lnTo>
                    <a:pt x="484" y="858"/>
                  </a:lnTo>
                  <a:lnTo>
                    <a:pt x="498" y="876"/>
                  </a:lnTo>
                  <a:lnTo>
                    <a:pt x="516" y="896"/>
                  </a:lnTo>
                  <a:lnTo>
                    <a:pt x="538" y="918"/>
                  </a:lnTo>
                  <a:lnTo>
                    <a:pt x="558" y="936"/>
                  </a:lnTo>
                  <a:lnTo>
                    <a:pt x="572" y="950"/>
                  </a:lnTo>
                  <a:lnTo>
                    <a:pt x="580" y="956"/>
                  </a:lnTo>
                  <a:lnTo>
                    <a:pt x="582" y="958"/>
                  </a:lnTo>
                </a:path>
              </a:pathLst>
            </a:custGeom>
            <a:noFill/>
            <a:ln w="2857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endParaRPr lang="ru-RU"/>
            </a:p>
          </p:txBody>
        </p:sp>
        <p:sp>
          <p:nvSpPr>
            <p:cNvPr id="14426" name="Right Brace 91"/>
            <p:cNvSpPr>
              <a:spLocks/>
            </p:cNvSpPr>
            <p:nvPr/>
          </p:nvSpPr>
          <p:spPr bwMode="auto">
            <a:xfrm>
              <a:off x="4310858" y="2211387"/>
              <a:ext cx="112713" cy="571500"/>
            </a:xfrm>
            <a:prstGeom prst="rightBrace">
              <a:avLst>
                <a:gd name="adj1" fmla="val 8873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ru-RU"/>
            </a:p>
          </p:txBody>
        </p:sp>
        <p:sp>
          <p:nvSpPr>
            <p:cNvPr id="14427" name="Text Box 46"/>
            <p:cNvSpPr txBox="1">
              <a:spLocks noChangeArrowheads="1"/>
            </p:cNvSpPr>
            <p:nvPr/>
          </p:nvSpPr>
          <p:spPr bwMode="auto">
            <a:xfrm>
              <a:off x="1729583" y="2847011"/>
              <a:ext cx="8890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sym typeface="Symbol" pitchFamily="18" charset="2"/>
                </a:rPr>
                <a:t></a:t>
              </a:r>
              <a:r>
                <a:rPr lang="en-US" sz="1600" i="1">
                  <a:solidFill>
                    <a:srgbClr val="000000"/>
                  </a:solidFill>
                </a:rPr>
                <a:t>,</a:t>
              </a:r>
              <a:r>
                <a:rPr lang="en-US" sz="1600" i="1">
                  <a:solidFill>
                    <a:srgbClr val="000000"/>
                  </a:solidFill>
                  <a:sym typeface="Symbol" pitchFamily="18" charset="2"/>
                </a:rPr>
                <a:t></a:t>
              </a:r>
              <a:r>
                <a:rPr lang="en-US" sz="1600" i="1">
                  <a:solidFill>
                    <a:srgbClr val="000000"/>
                  </a:solidFill>
                </a:rPr>
                <a:t>,</a:t>
              </a:r>
              <a:r>
                <a:rPr lang="en-US" sz="1600" i="1">
                  <a:solidFill>
                    <a:srgbClr val="000000"/>
                  </a:solidFill>
                  <a:sym typeface="Symbol" pitchFamily="18" charset="2"/>
                </a:rPr>
                <a:t></a:t>
              </a:r>
              <a:r>
                <a:rPr lang="en-US" sz="1600" i="1">
                  <a:solidFill>
                    <a:srgbClr val="000000"/>
                  </a:solidFill>
                </a:rPr>
                <a:t>,…</a:t>
              </a:r>
              <a:endParaRPr lang="en-US"/>
            </a:p>
          </p:txBody>
        </p:sp>
        <p:sp>
          <p:nvSpPr>
            <p:cNvPr id="14428" name="Text Box 49"/>
            <p:cNvSpPr txBox="1">
              <a:spLocks noChangeArrowheads="1"/>
            </p:cNvSpPr>
            <p:nvPr/>
          </p:nvSpPr>
          <p:spPr bwMode="auto">
            <a:xfrm>
              <a:off x="3642520" y="2365374"/>
              <a:ext cx="565150" cy="323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(</a:t>
              </a:r>
              <a:r>
                <a:rPr lang="en-US" sz="1600" i="1">
                  <a:solidFill>
                    <a:srgbClr val="000000"/>
                  </a:solidFill>
                </a:rPr>
                <a:t>N</a:t>
              </a:r>
              <a:r>
                <a:rPr lang="en-US" sz="1600" i="1" baseline="-25000">
                  <a:solidFill>
                    <a:srgbClr val="000000"/>
                  </a:solidFill>
                </a:rPr>
                <a:t>C</a:t>
              </a:r>
              <a:r>
                <a:rPr lang="en-US" sz="1600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grpSp>
          <p:nvGrpSpPr>
            <p:cNvPr id="14429" name="Group 46"/>
            <p:cNvGrpSpPr>
              <a:grpSpLocks/>
            </p:cNvGrpSpPr>
            <p:nvPr/>
          </p:nvGrpSpPr>
          <p:grpSpPr bwMode="auto">
            <a:xfrm>
              <a:off x="2061029" y="2728686"/>
              <a:ext cx="306728" cy="184374"/>
              <a:chOff x="2113758" y="2760661"/>
              <a:chExt cx="254000" cy="152400"/>
            </a:xfrm>
          </p:grpSpPr>
          <p:cxnSp>
            <p:nvCxnSpPr>
              <p:cNvPr id="14432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113758" y="2809874"/>
                <a:ext cx="239713" cy="103187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33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113758" y="2760661"/>
                <a:ext cx="254000" cy="115888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4472095" y="2328862"/>
              <a:ext cx="1761114" cy="36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467" tIns="40234" rIns="80467" bIns="40234"/>
            <a:lstStyle/>
            <a:p>
              <a:pPr>
                <a:defRPr/>
              </a:pPr>
              <a:r>
                <a:rPr lang="en-US" sz="1600" i="1" dirty="0">
                  <a:solidFill>
                    <a:srgbClr val="FF0000"/>
                  </a:solidFill>
                  <a:latin typeface="+mn-lt"/>
                  <a:ea typeface="MS PGothic" pitchFamily="34" charset="-128"/>
                </a:rPr>
                <a:t>Coulomb pairs</a:t>
              </a:r>
              <a:endParaRPr lang="en-US" dirty="0">
                <a:latin typeface="+mn-lt"/>
                <a:ea typeface="MS PGothic" pitchFamily="34" charset="-128"/>
              </a:endParaRPr>
            </a:p>
          </p:txBody>
        </p:sp>
        <p:sp>
          <p:nvSpPr>
            <p:cNvPr id="14431" name="Oval 26"/>
            <p:cNvSpPr>
              <a:spLocks noChangeAspect="1" noChangeArrowheads="1"/>
            </p:cNvSpPr>
            <p:nvPr/>
          </p:nvSpPr>
          <p:spPr bwMode="auto">
            <a:xfrm>
              <a:off x="2291766" y="2834537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ru-RU"/>
            </a:p>
          </p:txBody>
        </p:sp>
      </p:grpSp>
      <p:grpSp>
        <p:nvGrpSpPr>
          <p:cNvPr id="14342" name="Group 51"/>
          <p:cNvGrpSpPr>
            <a:grpSpLocks/>
          </p:cNvGrpSpPr>
          <p:nvPr/>
        </p:nvGrpSpPr>
        <p:grpSpPr bwMode="auto">
          <a:xfrm>
            <a:off x="3368675" y="3562350"/>
            <a:ext cx="4240213" cy="1573213"/>
            <a:chOff x="1881983" y="3471862"/>
            <a:chExt cx="4240548" cy="1573212"/>
          </a:xfrm>
        </p:grpSpPr>
        <p:sp>
          <p:nvSpPr>
            <p:cNvPr id="14404" name="Line 14"/>
            <p:cNvSpPr>
              <a:spLocks noChangeShapeType="1"/>
            </p:cNvSpPr>
            <p:nvPr/>
          </p:nvSpPr>
          <p:spPr bwMode="auto">
            <a:xfrm flipV="1">
              <a:off x="2039145" y="3522662"/>
              <a:ext cx="2112963" cy="4460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>
              <a:off x="2753590" y="4297361"/>
              <a:ext cx="1398697" cy="19685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406" name="Text Box 45"/>
            <p:cNvSpPr txBox="1">
              <a:spLocks noChangeArrowheads="1"/>
            </p:cNvSpPr>
            <p:nvPr/>
          </p:nvSpPr>
          <p:spPr bwMode="auto">
            <a:xfrm>
              <a:off x="4045745" y="3867149"/>
              <a:ext cx="3841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</a:rPr>
                <a:t>−</a:t>
              </a:r>
              <a:endParaRPr lang="en-US"/>
            </a:p>
          </p:txBody>
        </p:sp>
        <p:sp>
          <p:nvSpPr>
            <p:cNvPr id="14407" name="Text Box 46"/>
            <p:cNvSpPr txBox="1">
              <a:spLocks noChangeArrowheads="1"/>
            </p:cNvSpPr>
            <p:nvPr/>
          </p:nvSpPr>
          <p:spPr bwMode="auto">
            <a:xfrm>
              <a:off x="4026695" y="3471862"/>
              <a:ext cx="3746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 flipV="1">
              <a:off x="2766291" y="4202112"/>
              <a:ext cx="1385996" cy="8890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409" name="Group 57"/>
            <p:cNvGrpSpPr>
              <a:grpSpLocks/>
            </p:cNvGrpSpPr>
            <p:nvPr/>
          </p:nvGrpSpPr>
          <p:grpSpPr bwMode="auto">
            <a:xfrm>
              <a:off x="1944915" y="3933371"/>
              <a:ext cx="821306" cy="395965"/>
              <a:chOff x="2082007" y="3990974"/>
              <a:chExt cx="684214" cy="338362"/>
            </a:xfrm>
          </p:grpSpPr>
          <p:cxnSp>
            <p:nvCxnSpPr>
              <p:cNvPr id="14417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2094708" y="3990974"/>
                <a:ext cx="671513" cy="288925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18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2082007" y="4032474"/>
                <a:ext cx="676275" cy="296862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>
              <a:off x="2775817" y="4308474"/>
              <a:ext cx="1351069" cy="50323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411" name="Text Box 46"/>
            <p:cNvSpPr txBox="1">
              <a:spLocks noChangeArrowheads="1"/>
            </p:cNvSpPr>
            <p:nvPr/>
          </p:nvSpPr>
          <p:spPr bwMode="auto">
            <a:xfrm>
              <a:off x="4107658" y="4706937"/>
              <a:ext cx="3762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4412" name="Text Box 46"/>
            <p:cNvSpPr txBox="1">
              <a:spLocks noChangeArrowheads="1"/>
            </p:cNvSpPr>
            <p:nvPr/>
          </p:nvSpPr>
          <p:spPr bwMode="auto">
            <a:xfrm>
              <a:off x="4144170" y="4354512"/>
              <a:ext cx="3746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14413" name="Right Brace 92"/>
            <p:cNvSpPr>
              <a:spLocks/>
            </p:cNvSpPr>
            <p:nvPr/>
          </p:nvSpPr>
          <p:spPr bwMode="auto">
            <a:xfrm>
              <a:off x="4302920" y="3476624"/>
              <a:ext cx="127000" cy="679450"/>
            </a:xfrm>
            <a:prstGeom prst="rightBrace">
              <a:avLst>
                <a:gd name="adj1" fmla="val 7579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ru-RU"/>
            </a:p>
          </p:txBody>
        </p:sp>
        <p:sp>
          <p:nvSpPr>
            <p:cNvPr id="14414" name="Text Box 46"/>
            <p:cNvSpPr txBox="1">
              <a:spLocks noChangeArrowheads="1"/>
            </p:cNvSpPr>
            <p:nvPr/>
          </p:nvSpPr>
          <p:spPr bwMode="auto">
            <a:xfrm>
              <a:off x="1881983" y="4092901"/>
              <a:ext cx="877888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600" i="1">
                  <a:solidFill>
                    <a:srgbClr val="000000"/>
                  </a:solidFill>
                </a:rPr>
                <a:t>η</a:t>
              </a:r>
              <a:r>
                <a:rPr lang="en-US" sz="1600" i="1">
                  <a:solidFill>
                    <a:srgbClr val="000000"/>
                  </a:solidFill>
                </a:rPr>
                <a:t>, </a:t>
              </a:r>
              <a:r>
                <a:rPr lang="el-GR" sz="1600" i="1">
                  <a:solidFill>
                    <a:srgbClr val="000000"/>
                  </a:solidFill>
                </a:rPr>
                <a:t>η</a:t>
              </a:r>
              <a:r>
                <a:rPr lang="en-US" sz="1600" i="1">
                  <a:solidFill>
                    <a:srgbClr val="000000"/>
                  </a:solidFill>
                </a:rPr>
                <a:t>’,…</a:t>
              </a:r>
              <a:endParaRPr lang="en-US"/>
            </a:p>
          </p:txBody>
        </p:sp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4449174" y="3640137"/>
              <a:ext cx="1673357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467" tIns="40234" rIns="80467" bIns="40234"/>
            <a:lstStyle/>
            <a:p>
              <a:pPr>
                <a:defRPr/>
              </a:pPr>
              <a:r>
                <a:rPr lang="en-US" sz="1600" i="1" dirty="0">
                  <a:solidFill>
                    <a:srgbClr val="FF0000"/>
                  </a:solidFill>
                  <a:latin typeface="+mn-lt"/>
                  <a:ea typeface="MS PGothic" pitchFamily="34" charset="-128"/>
                </a:rPr>
                <a:t>Non-Coulomb pairs</a:t>
              </a:r>
              <a:endParaRPr lang="en-US" dirty="0">
                <a:latin typeface="+mn-lt"/>
                <a:ea typeface="MS PGothic" pitchFamily="34" charset="-128"/>
              </a:endParaRPr>
            </a:p>
          </p:txBody>
        </p:sp>
        <p:sp>
          <p:nvSpPr>
            <p:cNvPr id="14416" name="Oval 26"/>
            <p:cNvSpPr>
              <a:spLocks noChangeAspect="1" noChangeArrowheads="1"/>
            </p:cNvSpPr>
            <p:nvPr/>
          </p:nvSpPr>
          <p:spPr bwMode="auto">
            <a:xfrm>
              <a:off x="2658611" y="4243726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ru-RU"/>
            </a:p>
          </p:txBody>
        </p:sp>
      </p:grpSp>
      <p:grpSp>
        <p:nvGrpSpPr>
          <p:cNvPr id="14343" name="Group 67"/>
          <p:cNvGrpSpPr>
            <a:grpSpLocks/>
          </p:cNvGrpSpPr>
          <p:nvPr/>
        </p:nvGrpSpPr>
        <p:grpSpPr bwMode="auto">
          <a:xfrm>
            <a:off x="1223963" y="1292225"/>
            <a:ext cx="2479675" cy="5016500"/>
            <a:chOff x="-262452" y="1201737"/>
            <a:chExt cx="2480758" cy="5016500"/>
          </a:xfrm>
        </p:grpSpPr>
        <p:sp>
          <p:nvSpPr>
            <p:cNvPr id="14367" name="Oval 26"/>
            <p:cNvSpPr>
              <a:spLocks noChangeAspect="1" noChangeArrowheads="1"/>
            </p:cNvSpPr>
            <p:nvPr/>
          </p:nvSpPr>
          <p:spPr bwMode="auto">
            <a:xfrm>
              <a:off x="2094708" y="5557043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ru-RU"/>
            </a:p>
          </p:txBody>
        </p:sp>
        <p:sp>
          <p:nvSpPr>
            <p:cNvPr id="14368" name="Oval 26"/>
            <p:cNvSpPr>
              <a:spLocks noChangeAspect="1" noChangeArrowheads="1"/>
            </p:cNvSpPr>
            <p:nvPr/>
          </p:nvSpPr>
          <p:spPr bwMode="auto">
            <a:xfrm>
              <a:off x="2100831" y="5898695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ru-RU"/>
            </a:p>
          </p:txBody>
        </p:sp>
        <p:sp>
          <p:nvSpPr>
            <p:cNvPr id="14369" name="Oval 26"/>
            <p:cNvSpPr>
              <a:spLocks noChangeAspect="1" noChangeArrowheads="1"/>
            </p:cNvSpPr>
            <p:nvPr/>
          </p:nvSpPr>
          <p:spPr bwMode="auto">
            <a:xfrm>
              <a:off x="1964532" y="2692351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ru-RU"/>
            </a:p>
          </p:txBody>
        </p:sp>
        <p:sp>
          <p:nvSpPr>
            <p:cNvPr id="14370" name="Oval 26"/>
            <p:cNvSpPr>
              <a:spLocks noChangeAspect="1" noChangeArrowheads="1"/>
            </p:cNvSpPr>
            <p:nvPr/>
          </p:nvSpPr>
          <p:spPr bwMode="auto">
            <a:xfrm>
              <a:off x="1898992" y="3904623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ru-RU"/>
            </a:p>
          </p:txBody>
        </p:sp>
        <p:grpSp>
          <p:nvGrpSpPr>
            <p:cNvPr id="14371" name="Group 72"/>
            <p:cNvGrpSpPr>
              <a:grpSpLocks/>
            </p:cNvGrpSpPr>
            <p:nvPr/>
          </p:nvGrpSpPr>
          <p:grpSpPr bwMode="auto">
            <a:xfrm>
              <a:off x="-262452" y="1201737"/>
              <a:ext cx="2385735" cy="5016500"/>
              <a:chOff x="-262452" y="1201737"/>
              <a:chExt cx="2385735" cy="5016500"/>
            </a:xfrm>
          </p:grpSpPr>
          <p:grpSp>
            <p:nvGrpSpPr>
              <p:cNvPr id="14372" name="Group 73"/>
              <p:cNvGrpSpPr>
                <a:grpSpLocks/>
              </p:cNvGrpSpPr>
              <p:nvPr/>
            </p:nvGrpSpPr>
            <p:grpSpPr bwMode="auto">
              <a:xfrm>
                <a:off x="-262452" y="1201737"/>
                <a:ext cx="2385735" cy="5016500"/>
                <a:chOff x="-262452" y="1201737"/>
                <a:chExt cx="2385735" cy="5016500"/>
              </a:xfrm>
            </p:grpSpPr>
            <p:grpSp>
              <p:nvGrpSpPr>
                <p:cNvPr id="14374" name="Group 75"/>
                <p:cNvGrpSpPr>
                  <a:grpSpLocks/>
                </p:cNvGrpSpPr>
                <p:nvPr/>
              </p:nvGrpSpPr>
              <p:grpSpPr bwMode="auto">
                <a:xfrm>
                  <a:off x="609601" y="1201737"/>
                  <a:ext cx="1052513" cy="631825"/>
                  <a:chOff x="691358" y="1222374"/>
                  <a:chExt cx="1052513" cy="631825"/>
                </a:xfrm>
              </p:grpSpPr>
              <p:sp>
                <p:nvSpPr>
                  <p:cNvPr id="14401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8708" y="1222374"/>
                    <a:ext cx="19367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80467" tIns="40234" rIns="80467" bIns="40234">
                    <a:spAutoFit/>
                  </a:bodyPr>
                  <a:lstStyle/>
                  <a:p>
                    <a:r>
                      <a:rPr lang="en-US" sz="1600" i="1">
                        <a:solidFill>
                          <a:srgbClr val="000000"/>
                        </a:solidFill>
                      </a:rPr>
                      <a:t>p</a:t>
                    </a:r>
                    <a:endParaRPr lang="en-US"/>
                  </a:p>
                </p:txBody>
              </p:sp>
              <p:sp>
                <p:nvSpPr>
                  <p:cNvPr id="1440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1358" y="1562099"/>
                    <a:ext cx="1052513" cy="2921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80467" tIns="40234" rIns="80467" bIns="40234">
                    <a:spAutoFit/>
                  </a:bodyPr>
                  <a:lstStyle/>
                  <a:p>
                    <a:r>
                      <a:rPr lang="ro-RO" sz="1400">
                        <a:solidFill>
                          <a:srgbClr val="000000"/>
                        </a:solidFill>
                      </a:rPr>
                      <a:t>24 GeV/c</a:t>
                    </a:r>
                    <a:endParaRPr lang="ro-RO"/>
                  </a:p>
                </p:txBody>
              </p:sp>
              <p:sp>
                <p:nvSpPr>
                  <p:cNvPr id="1440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942183" y="1550987"/>
                    <a:ext cx="503238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triangle" w="lg" len="lg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375" name="Group 76"/>
                <p:cNvGrpSpPr>
                  <a:grpSpLocks/>
                </p:cNvGrpSpPr>
                <p:nvPr/>
              </p:nvGrpSpPr>
              <p:grpSpPr bwMode="auto">
                <a:xfrm>
                  <a:off x="-262452" y="1535109"/>
                  <a:ext cx="2385735" cy="4683128"/>
                  <a:chOff x="-262452" y="1535109"/>
                  <a:chExt cx="2385735" cy="4683128"/>
                </a:xfrm>
              </p:grpSpPr>
              <p:grpSp>
                <p:nvGrpSpPr>
                  <p:cNvPr id="1437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-205887" y="3619499"/>
                    <a:ext cx="2329170" cy="2598738"/>
                    <a:chOff x="-205887" y="3619499"/>
                    <a:chExt cx="2329170" cy="2598738"/>
                  </a:xfrm>
                </p:grpSpPr>
                <p:sp>
                  <p:nvSpPr>
                    <p:cNvPr id="1438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4908" y="3963987"/>
                      <a:ext cx="727075" cy="63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87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0458" y="3619499"/>
                      <a:ext cx="195263" cy="3238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/>
                    </a:p>
                  </p:txBody>
                </p:sp>
                <p:sp>
                  <p:nvSpPr>
                    <p:cNvPr id="14388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1520" y="4000499"/>
                      <a:ext cx="1035050" cy="2921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ro-RO" sz="140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/>
                    </a:p>
                  </p:txBody>
                </p:sp>
                <p:sp>
                  <p:nvSpPr>
                    <p:cNvPr id="14389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9483" y="3965574"/>
                      <a:ext cx="50323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9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620" y="5595937"/>
                      <a:ext cx="8556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91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7133" y="5894387"/>
                      <a:ext cx="195263" cy="3238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/>
                    </a:p>
                  </p:txBody>
                </p:sp>
                <p:sp>
                  <p:nvSpPr>
                    <p:cNvPr id="14392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08858" y="5597524"/>
                      <a:ext cx="468313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93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1670" y="5618162"/>
                      <a:ext cx="1077912" cy="2921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ro-RO" sz="140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/>
                    </a:p>
                  </p:txBody>
                </p:sp>
                <p:sp>
                  <p:nvSpPr>
                    <p:cNvPr id="14394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620" y="5949949"/>
                      <a:ext cx="855663" cy="158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95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8383" y="5942012"/>
                      <a:ext cx="468313" cy="158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9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3320" y="5262562"/>
                      <a:ext cx="193675" cy="3238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/>
                    </a:p>
                  </p:txBody>
                </p:sp>
                <p:sp>
                  <p:nvSpPr>
                    <p:cNvPr id="14397" name="Line 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39045" y="4048123"/>
                      <a:ext cx="696913" cy="76358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98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2539" y="4858542"/>
                      <a:ext cx="813594" cy="68659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99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2539" y="4858542"/>
                      <a:ext cx="792957" cy="99774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00" name="Text Box 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05887" y="4692649"/>
                      <a:ext cx="2107828" cy="331787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GB" sz="1400"/>
                        <a:t>Interaction point</a:t>
                      </a:r>
                      <a:endParaRPr lang="en-US" sz="1400"/>
                    </a:p>
                  </p:txBody>
                </p:sp>
              </p:grpSp>
              <p:grpSp>
                <p:nvGrpSpPr>
                  <p:cNvPr id="14377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-262452" y="1535109"/>
                    <a:ext cx="2226985" cy="1528765"/>
                    <a:chOff x="-262452" y="1535109"/>
                    <a:chExt cx="2226985" cy="1528765"/>
                  </a:xfrm>
                </p:grpSpPr>
                <p:sp>
                  <p:nvSpPr>
                    <p:cNvPr id="14378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0458" y="2732087"/>
                      <a:ext cx="85407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9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4245" y="2732087"/>
                      <a:ext cx="50323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80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8870" y="2390774"/>
                      <a:ext cx="193675" cy="3238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/>
                    </a:p>
                  </p:txBody>
                </p:sp>
                <p:sp>
                  <p:nvSpPr>
                    <p:cNvPr id="14381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4220" y="2771774"/>
                      <a:ext cx="1011238" cy="2921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80467" tIns="40234" rIns="80467" bIns="40234">
                      <a:spAutoFit/>
                    </a:bodyPr>
                    <a:lstStyle/>
                    <a:p>
                      <a:r>
                        <a:rPr lang="ro-RO" sz="140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/>
                    </a:p>
                  </p:txBody>
                </p:sp>
                <p:sp>
                  <p:nvSpPr>
                    <p:cNvPr id="14382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621" y="2119312"/>
                      <a:ext cx="660400" cy="52863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83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62452" y="1943099"/>
                      <a:ext cx="1690688" cy="333375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GB" sz="1400"/>
                        <a:t>Interaction point</a:t>
                      </a:r>
                      <a:endParaRPr lang="en-US" sz="1400"/>
                    </a:p>
                  </p:txBody>
                </p:sp>
                <p:sp>
                  <p:nvSpPr>
                    <p:cNvPr id="14384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0364" y="1535109"/>
                      <a:ext cx="667656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85" name="Line 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52540" y="1581148"/>
                      <a:ext cx="675482" cy="50482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4373" name="Oval 26"/>
              <p:cNvSpPr>
                <a:spLocks noChangeAspect="1" noChangeArrowheads="1"/>
              </p:cNvSpPr>
              <p:nvPr/>
            </p:nvSpPr>
            <p:spPr bwMode="auto">
              <a:xfrm>
                <a:off x="1891848" y="1464834"/>
                <a:ext cx="117475" cy="1085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0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11" name="WordArt 98"/>
          <p:cNvSpPr>
            <a:spLocks noChangeArrowheads="1" noChangeShapeType="1" noTextEdit="1"/>
          </p:cNvSpPr>
          <p:nvPr/>
        </p:nvSpPr>
        <p:spPr bwMode="auto">
          <a:xfrm>
            <a:off x="136296" y="24194"/>
            <a:ext cx="8871408" cy="5884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</a:rPr>
              <a:t>Method of </a:t>
            </a: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</a:rPr>
              <a:t>π</a:t>
            </a:r>
            <a:r>
              <a:rPr lang="el-GR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</a:rPr>
              <a:t>atom observation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  <a:ea typeface="MS PGothic" pitchFamily="34" charset="-128"/>
              </a:rPr>
              <a:t>and investigation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3810000" y="1247775"/>
            <a:ext cx="479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A</a:t>
            </a:r>
            <a:r>
              <a:rPr lang="en-US" sz="1600" i="1" baseline="-25000">
                <a:solidFill>
                  <a:srgbClr val="000000"/>
                </a:solidFill>
              </a:rPr>
              <a:t>2</a:t>
            </a:r>
            <a:r>
              <a:rPr lang="el-GR" sz="1600" i="1" baseline="-25000">
                <a:solidFill>
                  <a:srgbClr val="000000"/>
                </a:solidFill>
              </a:rPr>
              <a:t>π</a:t>
            </a:r>
            <a:endParaRPr lang="en-US"/>
          </a:p>
        </p:txBody>
      </p:sp>
      <p:sp>
        <p:nvSpPr>
          <p:cNvPr id="14347" name="Line 32"/>
          <p:cNvSpPr>
            <a:spLocks noChangeShapeType="1"/>
          </p:cNvSpPr>
          <p:nvPr/>
        </p:nvSpPr>
        <p:spPr bwMode="auto">
          <a:xfrm flipV="1">
            <a:off x="4446588" y="1187450"/>
            <a:ext cx="1192212" cy="217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33"/>
          <p:cNvSpPr>
            <a:spLocks noChangeShapeType="1"/>
          </p:cNvSpPr>
          <p:nvPr/>
        </p:nvSpPr>
        <p:spPr bwMode="auto">
          <a:xfrm>
            <a:off x="4464050" y="1833563"/>
            <a:ext cx="1174750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Text Box 34"/>
          <p:cNvSpPr txBox="1">
            <a:spLocks noChangeArrowheads="1"/>
          </p:cNvSpPr>
          <p:nvPr/>
        </p:nvSpPr>
        <p:spPr bwMode="auto">
          <a:xfrm>
            <a:off x="5497513" y="1152525"/>
            <a:ext cx="525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l-GR" sz="1700" i="1">
                <a:solidFill>
                  <a:srgbClr val="000000"/>
                </a:solidFill>
              </a:rPr>
              <a:t>π</a:t>
            </a:r>
            <a:r>
              <a:rPr lang="en-US" sz="1700" i="1" baseline="3000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14350" name="Text Box 36"/>
          <p:cNvSpPr txBox="1">
            <a:spLocks noChangeArrowheads="1"/>
          </p:cNvSpPr>
          <p:nvPr/>
        </p:nvSpPr>
        <p:spPr bwMode="auto">
          <a:xfrm>
            <a:off x="5511800" y="1695450"/>
            <a:ext cx="423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l-GR" sz="1700" i="1">
                <a:solidFill>
                  <a:srgbClr val="000000"/>
                </a:solidFill>
              </a:rPr>
              <a:t>π</a:t>
            </a:r>
            <a:r>
              <a:rPr lang="en-US" sz="1700" i="1" baseline="30000">
                <a:solidFill>
                  <a:srgbClr val="000000"/>
                </a:solidFill>
              </a:rPr>
              <a:t>−</a:t>
            </a:r>
            <a:endParaRPr lang="en-US"/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3792538" y="1641475"/>
            <a:ext cx="5365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(</a:t>
            </a:r>
            <a:r>
              <a:rPr lang="en-US" sz="1600" i="1">
                <a:solidFill>
                  <a:srgbClr val="000000"/>
                </a:solidFill>
              </a:rPr>
              <a:t>N</a:t>
            </a:r>
            <a:r>
              <a:rPr lang="en-US" sz="1600" i="1" baseline="-25000">
                <a:solidFill>
                  <a:srgbClr val="000000"/>
                </a:solidFill>
              </a:rPr>
              <a:t>A</a:t>
            </a:r>
            <a:r>
              <a:rPr lang="en-US" sz="16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163" name="Rectangle 4"/>
          <p:cNvSpPr>
            <a:spLocks noChangeArrowheads="1"/>
          </p:cNvSpPr>
          <p:nvPr/>
        </p:nvSpPr>
        <p:spPr bwMode="auto">
          <a:xfrm>
            <a:off x="5964238" y="1454150"/>
            <a:ext cx="14160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/>
          <a:lstStyle/>
          <a:p>
            <a:pPr>
              <a:defRPr/>
            </a:pPr>
            <a:r>
              <a:rPr lang="en-US" sz="1600" i="1" dirty="0">
                <a:solidFill>
                  <a:srgbClr val="FF0000"/>
                </a:solidFill>
                <a:latin typeface="+mn-lt"/>
                <a:ea typeface="MS PGothic" pitchFamily="34" charset="-128"/>
              </a:rPr>
              <a:t>Atomic pairs</a:t>
            </a:r>
            <a:endParaRPr lang="en-US" dirty="0">
              <a:latin typeface="+mn-lt"/>
              <a:ea typeface="MS PGothic" pitchFamily="34" charset="-128"/>
            </a:endParaRPr>
          </a:p>
        </p:txBody>
      </p:sp>
      <p:grpSp>
        <p:nvGrpSpPr>
          <p:cNvPr id="14353" name="Group 21"/>
          <p:cNvGrpSpPr>
            <a:grpSpLocks/>
          </p:cNvGrpSpPr>
          <p:nvPr/>
        </p:nvGrpSpPr>
        <p:grpSpPr bwMode="auto">
          <a:xfrm>
            <a:off x="3338513" y="1357313"/>
            <a:ext cx="211137" cy="492125"/>
            <a:chOff x="1852161" y="1266824"/>
            <a:chExt cx="211138" cy="492125"/>
          </a:xfrm>
        </p:grpSpPr>
        <p:sp>
          <p:nvSpPr>
            <p:cNvPr id="14363" name="Oval 26"/>
            <p:cNvSpPr>
              <a:spLocks noChangeAspect="1" noChangeArrowheads="1"/>
            </p:cNvSpPr>
            <p:nvPr/>
          </p:nvSpPr>
          <p:spPr bwMode="auto">
            <a:xfrm>
              <a:off x="1896858" y="1471215"/>
              <a:ext cx="126508" cy="11509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ru-RU"/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 rot="5400000">
              <a:off x="1758499" y="1408112"/>
              <a:ext cx="398462" cy="21113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lIns="80467" tIns="40234" rIns="80467" bIns="40234" anchor="ctr"/>
            <a:lstStyle/>
            <a:p>
              <a:pPr algn="ctr"/>
              <a:endParaRPr lang="ru-RU"/>
            </a:p>
          </p:txBody>
        </p:sp>
        <p:sp>
          <p:nvSpPr>
            <p:cNvPr id="14365" name="Oval 30"/>
            <p:cNvSpPr>
              <a:spLocks noChangeAspect="1" noChangeArrowheads="1"/>
            </p:cNvSpPr>
            <p:nvPr/>
          </p:nvSpPr>
          <p:spPr bwMode="auto">
            <a:xfrm flipV="1">
              <a:off x="1895024" y="1266824"/>
              <a:ext cx="111125" cy="968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ru-RU"/>
            </a:p>
          </p:txBody>
        </p:sp>
        <p:sp>
          <p:nvSpPr>
            <p:cNvPr id="14366" name="Oval 30"/>
            <p:cNvSpPr>
              <a:spLocks noChangeAspect="1" noChangeArrowheads="1"/>
            </p:cNvSpPr>
            <p:nvPr/>
          </p:nvSpPr>
          <p:spPr bwMode="auto">
            <a:xfrm flipV="1">
              <a:off x="1904549" y="1662112"/>
              <a:ext cx="109538" cy="968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ru-RU"/>
            </a:p>
          </p:txBody>
        </p:sp>
      </p:grpSp>
      <p:sp>
        <p:nvSpPr>
          <p:cNvPr id="14354" name="Right Brace 91"/>
          <p:cNvSpPr>
            <a:spLocks/>
          </p:cNvSpPr>
          <p:nvPr/>
        </p:nvSpPr>
        <p:spPr bwMode="auto">
          <a:xfrm>
            <a:off x="5797550" y="1130300"/>
            <a:ext cx="106363" cy="977900"/>
          </a:xfrm>
          <a:prstGeom prst="rightBrace">
            <a:avLst>
              <a:gd name="adj1" fmla="val 16089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80467" tIns="40234" rIns="80467" bIns="40234" anchor="ctr"/>
          <a:lstStyle/>
          <a:p>
            <a:pPr algn="ctr"/>
            <a:endParaRPr lang="ru-RU"/>
          </a:p>
        </p:txBody>
      </p:sp>
      <p:sp>
        <p:nvSpPr>
          <p:cNvPr id="14355" name="Text Box 16"/>
          <p:cNvSpPr txBox="1">
            <a:spLocks noChangeArrowheads="1"/>
          </p:cNvSpPr>
          <p:nvPr/>
        </p:nvSpPr>
        <p:spPr bwMode="auto">
          <a:xfrm>
            <a:off x="5181600" y="1452563"/>
            <a:ext cx="536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(</a:t>
            </a:r>
            <a:r>
              <a:rPr lang="ro-RO" sz="1600" i="1">
                <a:solidFill>
                  <a:srgbClr val="000000"/>
                </a:solidFill>
              </a:rPr>
              <a:t>n</a:t>
            </a:r>
            <a:r>
              <a:rPr lang="ro-RO" sz="1600" i="1" baseline="-25000">
                <a:solidFill>
                  <a:srgbClr val="000000"/>
                </a:solidFill>
              </a:rPr>
              <a:t>A</a:t>
            </a:r>
            <a:r>
              <a:rPr lang="en-US" sz="16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14356" name="Oval 26"/>
          <p:cNvSpPr>
            <a:spLocks noChangeAspect="1" noChangeArrowheads="1"/>
          </p:cNvSpPr>
          <p:nvPr/>
        </p:nvSpPr>
        <p:spPr bwMode="auto">
          <a:xfrm>
            <a:off x="4338638" y="1552575"/>
            <a:ext cx="125412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0467" tIns="40234" rIns="80467" bIns="40234" anchor="ctr"/>
          <a:lstStyle/>
          <a:p>
            <a:pPr algn="ctr"/>
            <a:endParaRPr lang="ru-RU"/>
          </a:p>
        </p:txBody>
      </p:sp>
      <p:sp>
        <p:nvSpPr>
          <p:cNvPr id="14357" name="Oval 28"/>
          <p:cNvSpPr>
            <a:spLocks noChangeArrowheads="1"/>
          </p:cNvSpPr>
          <p:nvPr/>
        </p:nvSpPr>
        <p:spPr bwMode="auto">
          <a:xfrm rot="5400000">
            <a:off x="4214812" y="1503363"/>
            <a:ext cx="398463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rot="10800000" vert="eaVert" lIns="80467" tIns="40234" rIns="80467" bIns="40234" anchor="ctr"/>
          <a:lstStyle/>
          <a:p>
            <a:pPr algn="ctr"/>
            <a:endParaRPr lang="ru-RU"/>
          </a:p>
        </p:txBody>
      </p:sp>
      <p:sp>
        <p:nvSpPr>
          <p:cNvPr id="14358" name="Oval 30"/>
          <p:cNvSpPr>
            <a:spLocks noChangeAspect="1" noChangeArrowheads="1"/>
          </p:cNvSpPr>
          <p:nvPr/>
        </p:nvSpPr>
        <p:spPr bwMode="auto">
          <a:xfrm flipV="1">
            <a:off x="4351338" y="1362075"/>
            <a:ext cx="111125" cy="968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lIns="80467" tIns="40234" rIns="80467" bIns="40234" anchor="ctr"/>
          <a:lstStyle/>
          <a:p>
            <a:pPr algn="ctr"/>
            <a:endParaRPr lang="ru-RU"/>
          </a:p>
        </p:txBody>
      </p:sp>
      <p:sp>
        <p:nvSpPr>
          <p:cNvPr id="14359" name="Oval 30"/>
          <p:cNvSpPr>
            <a:spLocks noChangeAspect="1" noChangeArrowheads="1"/>
          </p:cNvSpPr>
          <p:nvPr/>
        </p:nvSpPr>
        <p:spPr bwMode="auto">
          <a:xfrm flipV="1">
            <a:off x="4360863" y="1757363"/>
            <a:ext cx="109537" cy="968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lIns="80467" tIns="40234" rIns="80467" bIns="40234" anchor="ctr"/>
          <a:lstStyle/>
          <a:p>
            <a:pPr algn="ctr"/>
            <a:endParaRPr lang="ru-RU"/>
          </a:p>
        </p:txBody>
      </p:sp>
      <p:sp>
        <p:nvSpPr>
          <p:cNvPr id="14360" name="Line 12"/>
          <p:cNvSpPr>
            <a:spLocks noChangeShapeType="1"/>
          </p:cNvSpPr>
          <p:nvPr/>
        </p:nvSpPr>
        <p:spPr bwMode="auto">
          <a:xfrm>
            <a:off x="3489325" y="1598613"/>
            <a:ext cx="854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12"/>
          <p:cNvSpPr>
            <a:spLocks noChangeShapeType="1"/>
          </p:cNvSpPr>
          <p:nvPr/>
        </p:nvSpPr>
        <p:spPr bwMode="auto">
          <a:xfrm>
            <a:off x="3484563" y="1647825"/>
            <a:ext cx="854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53E8E870-BBAC-4892-BDA3-EFFA9FC3A2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02" name="Picture 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438" y="752475"/>
            <a:ext cx="7448550" cy="60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-17463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3317" name="WordArt 98"/>
          <p:cNvSpPr>
            <a:spLocks noChangeArrowheads="1" noChangeShapeType="1" noTextEdit="1"/>
          </p:cNvSpPr>
          <p:nvPr/>
        </p:nvSpPr>
        <p:spPr bwMode="auto">
          <a:xfrm>
            <a:off x="153549" y="34464"/>
            <a:ext cx="8713339" cy="5782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  <a:ea typeface="MS PGothic" pitchFamily="34" charset="-128"/>
              </a:rPr>
              <a:t>Method of Kπ atom observation and investigation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76DB2EB2-A113-4A43-A59A-C22A2F2110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752FB5"/>
                </a:solidFill>
                <a:latin typeface="Sylfaen" charset="0"/>
                <a:ea typeface="ＭＳ Ｐゴシック" charset="0"/>
              </a:rPr>
              <a:t>For the charged pairs from the short-lived sources and small relative momentum Q there is strong Coulomb interaction in the final state.</a:t>
            </a:r>
          </a:p>
          <a:p>
            <a:pPr>
              <a:defRPr/>
            </a:pPr>
            <a:r>
              <a:rPr lang="en-US">
                <a:solidFill>
                  <a:srgbClr val="752FB5"/>
                </a:solidFill>
                <a:latin typeface="Sylfaen" charset="0"/>
                <a:ea typeface="ＭＳ Ｐゴシック" charset="0"/>
              </a:rPr>
              <a:t>This interaction increases the production yield of the free pairs with Q decreasing and creates atoms.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38100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752FB5"/>
                </a:solidFill>
                <a:latin typeface="Sylfaen" charset="0"/>
                <a:ea typeface="ＭＳ Ｐゴシック" charset="0"/>
              </a:rPr>
              <a:t>There is precise ratio between the number of produced Coulomb pairs (N</a:t>
            </a:r>
            <a:r>
              <a:rPr lang="en-US" baseline="-250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C</a:t>
            </a:r>
            <a:r>
              <a:rPr lang="en-US">
                <a:solidFill>
                  <a:srgbClr val="752FB5"/>
                </a:solidFill>
                <a:latin typeface="Sylfaen" charset="0"/>
                <a:ea typeface="ＭＳ Ｐゴシック" charset="0"/>
              </a:rPr>
              <a:t>) with small Q and the number of atoms (N</a:t>
            </a:r>
            <a:r>
              <a:rPr lang="en-US" baseline="-250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A</a:t>
            </a:r>
            <a:r>
              <a:rPr lang="en-US">
                <a:solidFill>
                  <a:srgbClr val="752FB5"/>
                </a:solidFill>
                <a:latin typeface="Sylfaen" charset="0"/>
                <a:ea typeface="ＭＳ Ｐゴシック" charset="0"/>
              </a:rPr>
              <a:t>) produced simultaneously with these Coulomb pairs:</a:t>
            </a:r>
          </a:p>
        </p:txBody>
      </p:sp>
      <p:graphicFrame>
        <p:nvGraphicFramePr>
          <p:cNvPr id="16388" name="Object 10"/>
          <p:cNvGraphicFramePr>
            <a:graphicFrameLocks noChangeAspect="1"/>
          </p:cNvGraphicFramePr>
          <p:nvPr/>
        </p:nvGraphicFramePr>
        <p:xfrm>
          <a:off x="2209800" y="5029200"/>
          <a:ext cx="4719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3" imgW="2679700" imgH="431800" progId="">
                  <p:embed/>
                </p:oleObj>
              </mc:Choice>
              <mc:Fallback>
                <p:oleObj name="Equation" r:id="rId3" imgW="2679700" imgH="4318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4719638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317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322388" y="25669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5989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5589588" y="2643188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322388" y="28717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5589588" y="2871788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46188" y="2759075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5513388" y="2755900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6275388" y="2643188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6275388" y="3100388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703388" y="2719388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9319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5818188" y="2795588"/>
            <a:ext cx="76200" cy="152400"/>
          </a:xfrm>
          <a:custGeom>
            <a:avLst/>
            <a:gdLst>
              <a:gd name="T0" fmla="*/ 0 w 48"/>
              <a:gd name="T1" fmla="*/ 0 h 96"/>
              <a:gd name="T2" fmla="*/ 76200 w 48"/>
              <a:gd name="T3" fmla="*/ 76200 h 96"/>
              <a:gd name="T4" fmla="*/ 0 w 48"/>
              <a:gd name="T5" fmla="*/ 76200 h 96"/>
              <a:gd name="T6" fmla="*/ 76200 w 48"/>
              <a:gd name="T7" fmla="*/ 15240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" h="96">
                <a:moveTo>
                  <a:pt x="0" y="0"/>
                </a:moveTo>
                <a:cubicBezTo>
                  <a:pt x="24" y="20"/>
                  <a:pt x="48" y="40"/>
                  <a:pt x="48" y="48"/>
                </a:cubicBezTo>
                <a:cubicBezTo>
                  <a:pt x="48" y="56"/>
                  <a:pt x="0" y="40"/>
                  <a:pt x="0" y="48"/>
                </a:cubicBezTo>
                <a:cubicBezTo>
                  <a:pt x="0" y="56"/>
                  <a:pt x="40" y="88"/>
                  <a:pt x="48" y="96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5970588" y="2719388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65039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8463" name="Freeform 31"/>
          <p:cNvSpPr>
            <a:spLocks/>
          </p:cNvSpPr>
          <p:nvPr/>
        </p:nvSpPr>
        <p:spPr bwMode="auto">
          <a:xfrm>
            <a:off x="67325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8464" name="Freeform 32"/>
          <p:cNvSpPr>
            <a:spLocks/>
          </p:cNvSpPr>
          <p:nvPr/>
        </p:nvSpPr>
        <p:spPr bwMode="auto">
          <a:xfrm>
            <a:off x="69611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1246188" y="3328988"/>
            <a:ext cx="1573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Coulomb pairs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275388" y="3328988"/>
            <a:ext cx="808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Atoms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2312988" y="2514600"/>
            <a:ext cx="15446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</a:p>
          <a:p>
            <a:pPr>
              <a:defRPr/>
            </a:pP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7189788" y="2566988"/>
            <a:ext cx="1954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(p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(K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(K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</a:p>
          <a:p>
            <a:pPr>
              <a:defRPr/>
            </a:pP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(K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(p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(p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</a:p>
        </p:txBody>
      </p:sp>
      <p:graphicFrame>
        <p:nvGraphicFramePr>
          <p:cNvPr id="16410" name="Object 37"/>
          <p:cNvGraphicFramePr>
            <a:graphicFrameLocks noChangeAspect="1"/>
          </p:cNvGraphicFramePr>
          <p:nvPr/>
        </p:nvGraphicFramePr>
        <p:xfrm>
          <a:off x="2362200" y="5957888"/>
          <a:ext cx="449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5" imgW="2552700" imgH="431800" progId="">
                  <p:embed/>
                </p:oleObj>
              </mc:Choice>
              <mc:Fallback>
                <p:oleObj name="Equation" r:id="rId5" imgW="2552700" imgH="431800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957888"/>
                        <a:ext cx="4495800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4364" name="WordArt 98"/>
          <p:cNvSpPr>
            <a:spLocks noChangeArrowheads="1" noChangeShapeType="1" noTextEdit="1"/>
          </p:cNvSpPr>
          <p:nvPr/>
        </p:nvSpPr>
        <p:spPr bwMode="auto">
          <a:xfrm>
            <a:off x="1925638" y="52388"/>
            <a:ext cx="5210175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Coulomb pairs and atoms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C001235A-40D2-4118-98A4-5DC3CCA663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"/>
          <p:cNvGrpSpPr>
            <a:grpSpLocks/>
          </p:cNvGrpSpPr>
          <p:nvPr/>
        </p:nvGrpSpPr>
        <p:grpSpPr bwMode="auto">
          <a:xfrm>
            <a:off x="0" y="1533525"/>
            <a:ext cx="6051550" cy="5183188"/>
            <a:chOff x="0" y="966"/>
            <a:chExt cx="3812" cy="3265"/>
          </a:xfrm>
        </p:grpSpPr>
        <p:pic>
          <p:nvPicPr>
            <p:cNvPr id="1741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66"/>
              <a:ext cx="3812" cy="3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Text Box 9"/>
            <p:cNvSpPr txBox="1">
              <a:spLocks noChangeArrowheads="1"/>
            </p:cNvSpPr>
            <p:nvPr/>
          </p:nvSpPr>
          <p:spPr bwMode="auto">
            <a:xfrm>
              <a:off x="462" y="1070"/>
              <a:ext cx="22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/>
                <a:t>Cross section calculation precision 0.6%</a:t>
              </a:r>
            </a:p>
          </p:txBody>
        </p:sp>
      </p:grp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025A9"/>
                </a:solidFill>
                <a:latin typeface="Sylfaen" pitchFamily="18" charset="0"/>
              </a:rPr>
              <a:t>Solution of the transport equations provides one-to-one dependence</a:t>
            </a:r>
            <a:r>
              <a:rPr lang="en-US" b="0">
                <a:solidFill>
                  <a:srgbClr val="9025A9"/>
                </a:solidFill>
                <a:latin typeface="Sylfaen" pitchFamily="18" charset="0"/>
              </a:rPr>
              <a:t> </a:t>
            </a:r>
            <a:r>
              <a:rPr lang="en-US">
                <a:solidFill>
                  <a:srgbClr val="9025A9"/>
                </a:solidFill>
                <a:latin typeface="Sylfaen" pitchFamily="18" charset="0"/>
              </a:rPr>
              <a:t>of the measured break-up probability (</a:t>
            </a:r>
            <a:r>
              <a:rPr lang="en-US" i="1">
                <a:solidFill>
                  <a:srgbClr val="9025A9"/>
                </a:solidFill>
                <a:latin typeface="Sylfaen" pitchFamily="18" charset="0"/>
              </a:rPr>
              <a:t>P</a:t>
            </a:r>
            <a:r>
              <a:rPr lang="en-US" i="1" baseline="-25000">
                <a:solidFill>
                  <a:srgbClr val="9025A9"/>
                </a:solidFill>
                <a:latin typeface="Sylfaen" pitchFamily="18" charset="0"/>
              </a:rPr>
              <a:t>br</a:t>
            </a:r>
            <a:r>
              <a:rPr lang="en-US">
                <a:solidFill>
                  <a:srgbClr val="9025A9"/>
                </a:solidFill>
                <a:latin typeface="Sylfaen" pitchFamily="18" charset="0"/>
              </a:rPr>
              <a:t>) on pionium lifetime </a:t>
            </a:r>
            <a:r>
              <a:rPr lang="en-US">
                <a:solidFill>
                  <a:srgbClr val="9025A9"/>
                </a:solidFill>
                <a:latin typeface="Sylfae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103938" y="2590800"/>
            <a:ext cx="3040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AB10F0"/>
                </a:solidFill>
                <a:latin typeface="Sylfaen" pitchFamily="18" charset="0"/>
              </a:rPr>
              <a:t>All targets have the same thickness in radiation lengths 6.7*10</a:t>
            </a:r>
            <a:r>
              <a:rPr lang="en-US" sz="1800" baseline="30000">
                <a:solidFill>
                  <a:srgbClr val="AB10F0"/>
                </a:solidFill>
                <a:latin typeface="Sylfaen" pitchFamily="18" charset="0"/>
              </a:rPr>
              <a:t>-3</a:t>
            </a:r>
            <a:r>
              <a:rPr lang="en-US" sz="1800">
                <a:solidFill>
                  <a:srgbClr val="AB10F0"/>
                </a:solidFill>
                <a:latin typeface="Sylfaen" pitchFamily="18" charset="0"/>
              </a:rPr>
              <a:t> X</a:t>
            </a:r>
            <a:r>
              <a:rPr lang="en-US" sz="1800" baseline="-25000">
                <a:solidFill>
                  <a:srgbClr val="AB10F0"/>
                </a:solidFill>
                <a:latin typeface="Sylfaen" pitchFamily="18" charset="0"/>
              </a:rPr>
              <a:t>0</a:t>
            </a:r>
            <a:endParaRPr lang="en-US" sz="1800">
              <a:solidFill>
                <a:srgbClr val="AB10F0"/>
              </a:solidFill>
              <a:latin typeface="Sylfaen" pitchFamily="18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096000" y="4267200"/>
            <a:ext cx="2736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10FF1"/>
                </a:solidFill>
                <a:latin typeface="Sylfaen" pitchFamily="18" charset="0"/>
              </a:rPr>
              <a:t>There is an optimal target material for a given lifetime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5367" name="WordArt 98"/>
          <p:cNvSpPr>
            <a:spLocks noChangeArrowheads="1" noChangeShapeType="1" noTextEdit="1"/>
          </p:cNvSpPr>
          <p:nvPr/>
        </p:nvSpPr>
        <p:spPr bwMode="auto">
          <a:xfrm>
            <a:off x="2459038" y="47625"/>
            <a:ext cx="4295775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Break-up probability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DE782C13-1109-4F3B-AEA9-42C16E76B6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2301875"/>
            <a:ext cx="9144000" cy="17002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4" name="WordArt 98"/>
          <p:cNvSpPr>
            <a:spLocks noChangeArrowheads="1" noChangeShapeType="1" noTextEdit="1"/>
          </p:cNvSpPr>
          <p:nvPr/>
        </p:nvSpPr>
        <p:spPr bwMode="auto">
          <a:xfrm>
            <a:off x="1896496" y="2443288"/>
            <a:ext cx="5210192" cy="140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3. DIRAC setup 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750D5D2E-2899-449A-BA3F-AE47C8E6C0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9342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9" name="AutoShape 5"/>
          <p:cNvSpPr>
            <a:spLocks noChangeAspect="1" noChangeArrowheads="1"/>
          </p:cNvSpPr>
          <p:nvPr/>
        </p:nvSpPr>
        <p:spPr bwMode="auto">
          <a:xfrm>
            <a:off x="1066800" y="762000"/>
            <a:ext cx="69342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4648200"/>
            <a:ext cx="8305800" cy="1930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1 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Target station with Ni foil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 2 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First shielding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 3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 Micro Drift Chambers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 4 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Scintillating Fiber Detector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 5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 Ionization Hodoscope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 6 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Second Shielding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 7 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Vacuum Tube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 8 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Spectrometer Magnet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 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9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 Vacuum Chamber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 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10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 Drift Chambers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 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11 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Vertical Hodoscope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 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12 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Horizontal Hodoscope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 13 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Aerogel Čerenkov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 14 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Heavy Gas Čerenkov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 15 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Nitrogen Čerenkov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 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16 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Preshower</a:t>
            </a:r>
            <a:r>
              <a:rPr lang="en-US" sz="2000" b="0" smtClean="0">
                <a:solidFill>
                  <a:srgbClr val="752FB5"/>
                </a:solidFill>
                <a:latin typeface="Sylfaen" pitchFamily="18" charset="0"/>
              </a:rPr>
              <a:t>;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 </a:t>
            </a:r>
            <a:r>
              <a:rPr lang="en-US" sz="2000" smtClean="0">
                <a:solidFill>
                  <a:srgbClr val="4A1E72"/>
                </a:solidFill>
                <a:latin typeface="Sylfaen" pitchFamily="18" charset="0"/>
              </a:rPr>
              <a:t>17 </a:t>
            </a:r>
            <a:r>
              <a:rPr lang="en-US" sz="2000" smtClean="0">
                <a:solidFill>
                  <a:srgbClr val="752FB5"/>
                </a:solidFill>
                <a:latin typeface="Sylfaen" pitchFamily="18" charset="0"/>
              </a:rPr>
              <a:t>Muon Detector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6390" name="WordArt 98"/>
          <p:cNvSpPr>
            <a:spLocks noChangeArrowheads="1" noChangeShapeType="1" noTextEdit="1"/>
          </p:cNvSpPr>
          <p:nvPr/>
        </p:nvSpPr>
        <p:spPr bwMode="auto">
          <a:xfrm>
            <a:off x="2530168" y="34925"/>
            <a:ext cx="4083664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Experimental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0" name="Group 124"/>
          <p:cNvGraphicFramePr>
            <a:graphicFrameLocks noGrp="1"/>
          </p:cNvGraphicFramePr>
          <p:nvPr/>
        </p:nvGraphicFramePr>
        <p:xfrm>
          <a:off x="0" y="914400"/>
          <a:ext cx="9144000" cy="1539876"/>
        </p:xfrm>
        <a:graphic>
          <a:graphicData uri="http://schemas.openxmlformats.org/drawingml/2006/table">
            <a:tbl>
              <a:tblPr/>
              <a:tblGrid>
                <a:gridCol w="2819400"/>
                <a:gridCol w="2057400"/>
                <a:gridCol w="2209800"/>
                <a:gridCol w="2057400"/>
              </a:tblGrid>
              <a:tr h="44191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SFD</a:t>
                      </a:r>
                    </a:p>
                  </a:txBody>
                  <a:tcPr marT="45696" marB="45696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Coordinate precision</a:t>
                      </a:r>
                    </a:p>
                  </a:txBody>
                  <a:tcPr marT="45696" marB="45696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  <a:r>
                        <a:rPr kumimoji="0" lang="en-US" sz="23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X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= 60 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45696" marB="45696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  <a:r>
                        <a:rPr kumimoji="0" lang="en-US" sz="23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Y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= 60 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45696" marB="45696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  <a:r>
                        <a:rPr kumimoji="0" lang="en-US" sz="23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W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= 120 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45696" marB="45696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  <a:tr h="548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Time precision</a:t>
                      </a:r>
                    </a:p>
                  </a:txBody>
                  <a:tcPr marT="45696" marB="45696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  <a:r>
                        <a:rPr kumimoji="0" lang="en-US" sz="23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23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X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= 380 ps</a:t>
                      </a:r>
                    </a:p>
                  </a:txBody>
                  <a:tcPr marT="45696" marB="45696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  <a:r>
                        <a:rPr kumimoji="0" lang="en-US" sz="23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23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Y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= 512 ps</a:t>
                      </a:r>
                    </a:p>
                  </a:txBody>
                  <a:tcPr marT="45696" marB="45696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  <a:r>
                        <a:rPr kumimoji="0" lang="en-US" sz="23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23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W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= 522 ps</a:t>
                      </a:r>
                    </a:p>
                  </a:txBody>
                  <a:tcPr marT="45696" marB="45696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24" name="Group 188"/>
          <p:cNvGraphicFramePr>
            <a:graphicFrameLocks noGrp="1"/>
          </p:cNvGraphicFramePr>
          <p:nvPr/>
        </p:nvGraphicFramePr>
        <p:xfrm>
          <a:off x="4648200" y="2514600"/>
          <a:ext cx="4495800" cy="1055216"/>
        </p:xfrm>
        <a:graphic>
          <a:graphicData uri="http://schemas.openxmlformats.org/drawingml/2006/table">
            <a:tbl>
              <a:tblPr/>
              <a:tblGrid>
                <a:gridCol w="2839453"/>
                <a:gridCol w="1656347"/>
              </a:tblGrid>
              <a:tr h="47069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VH</a:t>
                      </a:r>
                    </a:p>
                  </a:txBody>
                  <a:tcPr marT="45676" marB="45676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Time precision</a:t>
                      </a:r>
                    </a:p>
                  </a:txBody>
                  <a:tcPr marT="45676" marB="45676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= 100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ps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charset="0"/>
                        <a:ea typeface="ＭＳ Ｐゴシック" charset="0"/>
                      </a:endParaRPr>
                    </a:p>
                  </a:txBody>
                  <a:tcPr marT="45676" marB="45676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78" name="Group 342"/>
          <p:cNvGraphicFramePr>
            <a:graphicFrameLocks noGrp="1"/>
          </p:cNvGraphicFramePr>
          <p:nvPr/>
        </p:nvGraphicFramePr>
        <p:xfrm>
          <a:off x="168275" y="3573463"/>
          <a:ext cx="8853487" cy="1981200"/>
        </p:xfrm>
        <a:graphic>
          <a:graphicData uri="http://schemas.openxmlformats.org/drawingml/2006/table">
            <a:tbl>
              <a:tblPr/>
              <a:tblGrid>
                <a:gridCol w="3184150"/>
                <a:gridCol w="2795837"/>
                <a:gridCol w="543635"/>
                <a:gridCol w="2329865"/>
              </a:tblGrid>
              <a:tr h="6096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Spectrometer</a:t>
                      </a:r>
                    </a:p>
                  </a:txBody>
                  <a:tcPr marL="91430" marR="91430"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Relative resolution on the particle momentum in L.S.</a:t>
                      </a:r>
                    </a:p>
                  </a:txBody>
                  <a:tcPr marL="91430" marR="91430"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  <a:cs typeface="Times New Roman" pitchFamily="18" charset="0"/>
                        </a:rPr>
                        <a:t>3•10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  <a:cs typeface="Times New Roman" pitchFamily="18" charset="0"/>
                        </a:rPr>
                        <a:t>-3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MS PGothic" pitchFamily="34" charset="-128"/>
                      </a:endParaRPr>
                    </a:p>
                  </a:txBody>
                  <a:tcPr marL="91430" marR="91430"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  <a:cs typeface="Times New Roman" pitchFamily="18" charset="0"/>
                        </a:rPr>
                        <a:t>Precision on Q-projections</a:t>
                      </a:r>
                    </a:p>
                  </a:txBody>
                  <a:tcPr marL="91430" marR="91430"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MS PGothic" pitchFamily="34" charset="-128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Q</a:t>
                      </a:r>
                      <a:r>
                        <a:rPr kumimoji="0" lang="en-US" sz="2000" b="1" i="0" u="none" strike="noStrike" cap="none" normalizeH="0" baseline="-3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X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 =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MS PGothic" pitchFamily="34" charset="-128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Q</a:t>
                      </a:r>
                      <a:r>
                        <a:rPr kumimoji="0" lang="en-US" sz="2000" b="1" i="0" u="none" strike="noStrike" cap="none" normalizeH="0" baseline="-3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Y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 = 0.5 MeV/c</a:t>
                      </a:r>
                    </a:p>
                  </a:txBody>
                  <a:tcPr marL="91430" marR="91430"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MS PGothic" pitchFamily="34" charset="-128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Q</a:t>
                      </a:r>
                      <a:r>
                        <a:rPr kumimoji="0" lang="en-US" sz="2000" b="1" i="0" u="none" strike="noStrike" cap="none" normalizeH="0" baseline="-3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 = 0.5 MeV/c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MS PGothic" pitchFamily="34" charset="-128"/>
                        </a:rPr>
                        <a:t>pp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MS PGothic" pitchFamily="34" charset="-128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Q</a:t>
                      </a:r>
                      <a:r>
                        <a:rPr kumimoji="0" lang="en-US" sz="2000" b="1" i="0" u="none" strike="noStrike" cap="none" normalizeH="0" baseline="-3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 = 0.9 MeV/c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MS PGothic" pitchFamily="34" charset="-128"/>
                        </a:rPr>
                        <a:t>pK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30" marR="91430"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702" name="Group 366"/>
          <p:cNvGraphicFramePr>
            <a:graphicFrameLocks noGrp="1"/>
          </p:cNvGraphicFramePr>
          <p:nvPr/>
        </p:nvGraphicFramePr>
        <p:xfrm>
          <a:off x="609600" y="5638800"/>
          <a:ext cx="7924800" cy="1127320"/>
        </p:xfrm>
        <a:graphic>
          <a:graphicData uri="http://schemas.openxmlformats.org/drawingml/2006/table">
            <a:tbl>
              <a:tblPr/>
              <a:tblGrid>
                <a:gridCol w="2667000"/>
                <a:gridCol w="5257800"/>
              </a:tblGrid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Trigger efficiency 98 %</a:t>
                      </a:r>
                    </a:p>
                  </a:txBody>
                  <a:tcPr marT="45500" marB="455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for pairs with     Q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L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&lt; 28 MeV/c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&lt; 6 MeV/c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&lt; 4 MeV/c</a:t>
                      </a:r>
                    </a:p>
                  </a:txBody>
                  <a:tcPr marT="45500" marB="455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7474" name="WordArt 98"/>
          <p:cNvSpPr>
            <a:spLocks noChangeArrowheads="1" noChangeShapeType="1" noTextEdit="1"/>
          </p:cNvSpPr>
          <p:nvPr/>
        </p:nvSpPr>
        <p:spPr bwMode="auto">
          <a:xfrm>
            <a:off x="2248536" y="34925"/>
            <a:ext cx="4717336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Experimental conditions</a:t>
            </a:r>
          </a:p>
        </p:txBody>
      </p:sp>
      <p:graphicFrame>
        <p:nvGraphicFramePr>
          <p:cNvPr id="14494" name="Group 158"/>
          <p:cNvGraphicFramePr>
            <a:graphicFrameLocks noGrp="1"/>
          </p:cNvGraphicFramePr>
          <p:nvPr/>
        </p:nvGraphicFramePr>
        <p:xfrm>
          <a:off x="0" y="2513695"/>
          <a:ext cx="4572000" cy="1035700"/>
        </p:xfrm>
        <a:graphic>
          <a:graphicData uri="http://schemas.openxmlformats.org/drawingml/2006/table">
            <a:tbl>
              <a:tblPr/>
              <a:tblGrid>
                <a:gridCol w="2919329"/>
                <a:gridCol w="1652671"/>
              </a:tblGrid>
              <a:tr h="5291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DC</a:t>
                      </a:r>
                    </a:p>
                  </a:txBody>
                  <a:tcPr marT="56995" marB="56995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Coordinate precision</a:t>
                      </a:r>
                    </a:p>
                  </a:txBody>
                  <a:tcPr marT="56995" marB="56995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= 85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56995" marB="56995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35488" y="91440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9125" y="831850"/>
            <a:ext cx="39068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CERN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Geneva,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9144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35488" y="55991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36588" y="5416550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16500" y="5235575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35488" y="50815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44525" y="4802188"/>
            <a:ext cx="38941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KEK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Tsukuba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Japan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2700" y="49403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35488" y="456406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456406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016500" y="4552950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Spain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535488" y="404653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65150" y="4152900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MS PGothic" pitchFamily="34" charset="-128"/>
              </a:rPr>
              <a:t>University of Messina</a:t>
            </a:r>
            <a:r>
              <a:rPr lang="en-US" sz="1600" b="0" dirty="0">
                <a:solidFill>
                  <a:srgbClr val="000000"/>
                </a:solidFill>
                <a:ea typeface="MS PGothic" pitchFamily="34" charset="-128"/>
              </a:rPr>
              <a:t/>
            </a:r>
            <a:br>
              <a:rPr lang="en-US" sz="1600" b="0" dirty="0">
                <a:solidFill>
                  <a:srgbClr val="000000"/>
                </a:solidFill>
                <a:ea typeface="MS PGothic" pitchFamily="34" charset="-128"/>
              </a:rPr>
            </a:br>
            <a:r>
              <a:rPr lang="en-US" sz="1600" b="0" dirty="0">
                <a:solidFill>
                  <a:srgbClr val="000000"/>
                </a:solidFill>
                <a:ea typeface="MS PGothic" pitchFamily="34" charset="-128"/>
              </a:rPr>
              <a:t>                           </a:t>
            </a:r>
            <a:r>
              <a:rPr lang="en-US" sz="700" b="0" dirty="0">
                <a:solidFill>
                  <a:srgbClr val="000000"/>
                </a:solidFill>
                <a:ea typeface="MS PGothic" pitchFamily="34" charset="-128"/>
              </a:rPr>
              <a:t>                                    </a:t>
            </a:r>
            <a:r>
              <a:rPr lang="en-US" sz="1800" i="1" dirty="0" err="1">
                <a:solidFill>
                  <a:srgbClr val="9900CC"/>
                </a:solidFill>
                <a:ea typeface="MS PGothic" pitchFamily="34" charset="-128"/>
              </a:rPr>
              <a:t>Messina</a:t>
            </a:r>
            <a:r>
              <a:rPr lang="en-US" sz="1800" dirty="0">
                <a:solidFill>
                  <a:srgbClr val="9900CC"/>
                </a:solidFill>
                <a:ea typeface="MS PGothic" pitchFamily="34" charset="-128"/>
              </a:rPr>
              <a:t>,  Italy</a:t>
            </a:r>
            <a:r>
              <a:rPr lang="en-US" sz="1800" dirty="0">
                <a:solidFill>
                  <a:srgbClr val="0033CC"/>
                </a:solidFill>
                <a:latin typeface="Calibri" pitchFamily="34" charset="0"/>
                <a:ea typeface="MS PGothic" pitchFamily="34" charset="-128"/>
              </a:rPr>
              <a:t> 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404653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016500" y="3867150"/>
            <a:ext cx="41275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IHEP</a:t>
            </a:r>
            <a:b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Protvino</a:t>
            </a:r>
            <a:r>
              <a:rPr lang="en-US" sz="180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535488" y="35290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74675" y="3521075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INFN-Laboratori Nazionali di Frascati</a:t>
            </a:r>
            <a:b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Frascati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Italy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352901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016500" y="3170238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SINP of Moscow State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Moscow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4535488" y="30114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01148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045075" y="2487613"/>
            <a:ext cx="40989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JINR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Dubna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535488" y="2466975"/>
            <a:ext cx="48101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603250" y="2820988"/>
            <a:ext cx="39687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Nuclear Physics Institute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Rez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2466975"/>
            <a:ext cx="4730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30788" y="1751013"/>
            <a:ext cx="411321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IFIN-HH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Bucharest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Romania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4535488" y="194945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608013" y="216376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Institute of Physics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0" y="194945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016500" y="1052513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 Metropolitan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535488" y="1431925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608013" y="143351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Czech Technical University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0" y="1431925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0" y="194945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0" y="246697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0" y="30114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0" y="342900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0" y="40465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0" y="451802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0" y="50815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0" y="5599113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0" y="61166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473075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4535488" y="914400"/>
            <a:ext cx="1587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0165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91440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6108700"/>
            <a:ext cx="414337" cy="29368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19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1066800"/>
            <a:ext cx="361950" cy="27146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0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46600"/>
            <a:ext cx="387350" cy="2555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1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65738"/>
            <a:ext cx="254000" cy="2524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40088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3" name="Picture 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4700" y="3922713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4" name="Picture 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4700" y="1795463"/>
            <a:ext cx="384175" cy="25241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5" name="Picture 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2487613"/>
            <a:ext cx="455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5989638"/>
            <a:ext cx="254000" cy="254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" y="2238375"/>
            <a:ext cx="387350" cy="24923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563" y="2886075"/>
            <a:ext cx="387350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9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4848225"/>
            <a:ext cx="419100" cy="3032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6688" y="4257675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8763" y="869950"/>
            <a:ext cx="352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2" name="Picture 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3513" y="3613150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3" name="Picture 6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613" y="1538288"/>
            <a:ext cx="398462" cy="25717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5016500" y="5937250"/>
            <a:ext cx="41275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pic>
        <p:nvPicPr>
          <p:cNvPr id="7236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5461000"/>
            <a:ext cx="414337" cy="2778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7" name="Rectangle 69"/>
          <p:cNvSpPr>
            <a:spLocks noChangeArrowheads="1"/>
          </p:cNvSpPr>
          <p:nvPr/>
        </p:nvSpPr>
        <p:spPr bwMode="auto">
          <a:xfrm>
            <a:off x="644525" y="6067425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Sangyo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1588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3142" name="WordArt 98"/>
          <p:cNvSpPr>
            <a:spLocks noChangeArrowheads="1" noChangeShapeType="1" noTextEdit="1"/>
          </p:cNvSpPr>
          <p:nvPr/>
        </p:nvSpPr>
        <p:spPr bwMode="auto">
          <a:xfrm>
            <a:off x="2293938" y="55563"/>
            <a:ext cx="4608512" cy="442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DIRAC collaboration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/>
          </p:cNvSpPr>
          <p:nvPr/>
        </p:nvSpPr>
        <p:spPr bwMode="auto">
          <a:xfrm>
            <a:off x="4862513" y="3586163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kumimoji="1" lang="en-US" altLang="ja-JP" sz="1400" b="0">
                <a:solidFill>
                  <a:srgbClr val="1D0260"/>
                </a:solidFill>
                <a:latin typeface="Sylfaen" pitchFamily="18" charset="0"/>
              </a:rPr>
              <a:t>* theoretical uncertainty included in systematic error</a:t>
            </a:r>
          </a:p>
        </p:txBody>
      </p:sp>
      <p:graphicFrame>
        <p:nvGraphicFramePr>
          <p:cNvPr id="49263" name="Group 111"/>
          <p:cNvGraphicFramePr>
            <a:graphicFrameLocks noGrp="1"/>
          </p:cNvGraphicFramePr>
          <p:nvPr/>
        </p:nvGraphicFramePr>
        <p:xfrm>
          <a:off x="-14288" y="1300163"/>
          <a:ext cx="9144000" cy="2209800"/>
        </p:xfrm>
        <a:graphic>
          <a:graphicData uri="http://schemas.openxmlformats.org/drawingml/2006/table">
            <a:tbl>
              <a:tblPr/>
              <a:tblGrid>
                <a:gridCol w="1122363"/>
                <a:gridCol w="2968625"/>
                <a:gridCol w="3452812"/>
                <a:gridCol w="1600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DIRAC data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F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23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1s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 (10</a:t>
                      </a:r>
                      <a:r>
                        <a:rPr kumimoji="0" lang="en-US" sz="23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-15 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s)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value            stat      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syst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  </a:t>
                      </a:r>
                      <a:r>
                        <a:rPr kumimoji="0" 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theo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*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   tot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|a</a:t>
                      </a:r>
                      <a:r>
                        <a:rPr kumimoji="0" lang="en-US" sz="23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0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-a</a:t>
                      </a:r>
                      <a:r>
                        <a:rPr kumimoji="0" lang="en-US" sz="23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|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value                stat          syst  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theo*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      tot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Reference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2001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PL B 619 (2005) 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2001-03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PL B 704 (2011) 24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32" name="Object 72"/>
          <p:cNvGraphicFramePr>
            <a:graphicFrameLocks noChangeAspect="1"/>
          </p:cNvGraphicFramePr>
          <p:nvPr/>
        </p:nvGraphicFramePr>
        <p:xfrm>
          <a:off x="1281113" y="2366963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0" name="Equation" r:id="rId4" imgW="317087" imgH="177569" progId="">
                  <p:embed/>
                </p:oleObj>
              </mc:Choice>
              <mc:Fallback>
                <p:oleObj name="Equation" r:id="rId4" imgW="317087" imgH="177569" progId="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2366963"/>
                        <a:ext cx="635000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3" name="Object 73"/>
          <p:cNvGraphicFramePr>
            <a:graphicFrameLocks noChangeAspect="1"/>
          </p:cNvGraphicFramePr>
          <p:nvPr/>
        </p:nvGraphicFramePr>
        <p:xfrm>
          <a:off x="1966913" y="2366963"/>
          <a:ext cx="5254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1" name="Equation" r:id="rId6" imgW="444307" imgH="444307" progId="">
                  <p:embed/>
                </p:oleObj>
              </mc:Choice>
              <mc:Fallback>
                <p:oleObj name="Equation" r:id="rId6" imgW="444307" imgH="444307" progId="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2366963"/>
                        <a:ext cx="525462" cy="5254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4" name="Object 74"/>
          <p:cNvGraphicFramePr>
            <a:graphicFrameLocks noChangeAspect="1"/>
          </p:cNvGraphicFramePr>
          <p:nvPr/>
        </p:nvGraphicFramePr>
        <p:xfrm>
          <a:off x="2576513" y="2366963"/>
          <a:ext cx="5254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" name="Equation" r:id="rId8" imgW="444307" imgH="444307" progId="">
                  <p:embed/>
                </p:oleObj>
              </mc:Choice>
              <mc:Fallback>
                <p:oleObj name="Equation" r:id="rId8" imgW="444307" imgH="444307" progId="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2366963"/>
                        <a:ext cx="525462" cy="5254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5" name="Object 75"/>
          <p:cNvGraphicFramePr>
            <a:graphicFrameLocks noChangeAspect="1"/>
          </p:cNvGraphicFramePr>
          <p:nvPr/>
        </p:nvGraphicFramePr>
        <p:xfrm>
          <a:off x="3338513" y="2290763"/>
          <a:ext cx="70008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" name="Equation" r:id="rId10" imgW="583947" imgH="469696" progId="">
                  <p:embed/>
                </p:oleObj>
              </mc:Choice>
              <mc:Fallback>
                <p:oleObj name="Equation" r:id="rId10" imgW="583947" imgH="469696" progId="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2290763"/>
                        <a:ext cx="700087" cy="5635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6" name="Object 76"/>
          <p:cNvGraphicFramePr>
            <a:graphicFrameLocks noChangeAspect="1"/>
          </p:cNvGraphicFramePr>
          <p:nvPr/>
        </p:nvGraphicFramePr>
        <p:xfrm>
          <a:off x="3338513" y="2900363"/>
          <a:ext cx="70008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Equation" r:id="rId12" imgW="583947" imgH="469696" progId="">
                  <p:embed/>
                </p:oleObj>
              </mc:Choice>
              <mc:Fallback>
                <p:oleObj name="Equation" r:id="rId12" imgW="583947" imgH="469696" progId="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2900363"/>
                        <a:ext cx="700087" cy="5635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7" name="Object 77"/>
          <p:cNvGraphicFramePr>
            <a:graphicFrameLocks noChangeAspect="1"/>
          </p:cNvGraphicFramePr>
          <p:nvPr/>
        </p:nvGraphicFramePr>
        <p:xfrm>
          <a:off x="2576513" y="2976563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" name="Equation" r:id="rId14" imgW="444307" imgH="444307" progId="">
                  <p:embed/>
                </p:oleObj>
              </mc:Choice>
              <mc:Fallback>
                <p:oleObj name="Equation" r:id="rId14" imgW="444307" imgH="444307" progId="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2976563"/>
                        <a:ext cx="533400" cy="533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8" name="Object 78"/>
          <p:cNvGraphicFramePr>
            <a:graphicFrameLocks noChangeAspect="1"/>
          </p:cNvGraphicFramePr>
          <p:nvPr/>
        </p:nvGraphicFramePr>
        <p:xfrm>
          <a:off x="1966913" y="2976563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" name="Equation" r:id="rId16" imgW="444307" imgH="444307" progId="">
                  <p:embed/>
                </p:oleObj>
              </mc:Choice>
              <mc:Fallback>
                <p:oleObj name="Equation" r:id="rId16" imgW="444307" imgH="444307" progId="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2976563"/>
                        <a:ext cx="533400" cy="533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9" name="Object 79"/>
          <p:cNvGraphicFramePr>
            <a:graphicFrameLocks noChangeAspect="1"/>
          </p:cNvGraphicFramePr>
          <p:nvPr/>
        </p:nvGraphicFramePr>
        <p:xfrm>
          <a:off x="1281113" y="3052763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" name="Equation" r:id="rId18" imgW="317087" imgH="177569" progId="">
                  <p:embed/>
                </p:oleObj>
              </mc:Choice>
              <mc:Fallback>
                <p:oleObj name="Equation" r:id="rId18" imgW="317087" imgH="177569" progId="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3052763"/>
                        <a:ext cx="635000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0" name="Object 90"/>
          <p:cNvGraphicFramePr>
            <a:graphicFrameLocks noChangeAspect="1"/>
          </p:cNvGraphicFramePr>
          <p:nvPr/>
        </p:nvGraphicFramePr>
        <p:xfrm>
          <a:off x="4100513" y="2366963"/>
          <a:ext cx="81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8" name="Equation" r:id="rId20" imgW="405872" imgH="177569" progId="">
                  <p:embed/>
                </p:oleObj>
              </mc:Choice>
              <mc:Fallback>
                <p:oleObj name="Equation" r:id="rId20" imgW="405872" imgH="177569" progId="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2366963"/>
                        <a:ext cx="812800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1" name="Object 91"/>
          <p:cNvGraphicFramePr>
            <a:graphicFrameLocks noChangeAspect="1"/>
          </p:cNvGraphicFramePr>
          <p:nvPr/>
        </p:nvGraphicFramePr>
        <p:xfrm>
          <a:off x="4100513" y="3052763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" name="Equation" r:id="rId22" imgW="482181" imgH="177646" progId="">
                  <p:embed/>
                </p:oleObj>
              </mc:Choice>
              <mc:Fallback>
                <p:oleObj name="Equation" r:id="rId22" imgW="482181" imgH="177646" progId="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3052763"/>
                        <a:ext cx="965200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2" name="Object 98"/>
          <p:cNvGraphicFramePr>
            <a:graphicFrameLocks noChangeAspect="1"/>
          </p:cNvGraphicFramePr>
          <p:nvPr/>
        </p:nvGraphicFramePr>
        <p:xfrm>
          <a:off x="5014913" y="2366963"/>
          <a:ext cx="6858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0" name="Equation" r:id="rId24" imgW="520474" imgH="444307" progId="">
                  <p:embed/>
                </p:oleObj>
              </mc:Choice>
              <mc:Fallback>
                <p:oleObj name="Equation" r:id="rId24" imgW="520474" imgH="444307" progId="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3" y="2366963"/>
                        <a:ext cx="685800" cy="5254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3" name="Object 99"/>
          <p:cNvGraphicFramePr>
            <a:graphicFrameLocks noChangeAspect="1"/>
          </p:cNvGraphicFramePr>
          <p:nvPr/>
        </p:nvGraphicFramePr>
        <p:xfrm>
          <a:off x="5776913" y="2366963"/>
          <a:ext cx="6858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1" name="Equation" r:id="rId26" imgW="520474" imgH="444307" progId="">
                  <p:embed/>
                </p:oleObj>
              </mc:Choice>
              <mc:Fallback>
                <p:oleObj name="Equation" r:id="rId26" imgW="520474" imgH="444307" progId="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2366963"/>
                        <a:ext cx="685800" cy="5254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4" name="Object 100"/>
          <p:cNvGraphicFramePr>
            <a:graphicFrameLocks noChangeAspect="1"/>
          </p:cNvGraphicFramePr>
          <p:nvPr/>
        </p:nvGraphicFramePr>
        <p:xfrm>
          <a:off x="6691313" y="2290763"/>
          <a:ext cx="7905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" name="Equation" r:id="rId28" imgW="660113" imgH="469696" progId="">
                  <p:embed/>
                </p:oleObj>
              </mc:Choice>
              <mc:Fallback>
                <p:oleObj name="Equation" r:id="rId28" imgW="660113" imgH="469696" progId="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2290763"/>
                        <a:ext cx="790575" cy="5635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5" name="Object 101"/>
          <p:cNvGraphicFramePr>
            <a:graphicFrameLocks noChangeAspect="1"/>
          </p:cNvGraphicFramePr>
          <p:nvPr/>
        </p:nvGraphicFramePr>
        <p:xfrm>
          <a:off x="6615113" y="2900363"/>
          <a:ext cx="88106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" name="Equation" r:id="rId30" imgW="736600" imgH="469900" progId="">
                  <p:embed/>
                </p:oleObj>
              </mc:Choice>
              <mc:Fallback>
                <p:oleObj name="Equation" r:id="rId30" imgW="736600" imgH="469900" progId="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113" y="2900363"/>
                        <a:ext cx="881062" cy="5635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6" name="Object 102"/>
          <p:cNvGraphicFramePr>
            <a:graphicFrameLocks noChangeAspect="1"/>
          </p:cNvGraphicFramePr>
          <p:nvPr/>
        </p:nvGraphicFramePr>
        <p:xfrm>
          <a:off x="5819775" y="2976563"/>
          <a:ext cx="79533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4" name="Equation" r:id="rId32" imgW="596641" imgH="444307" progId="">
                  <p:embed/>
                </p:oleObj>
              </mc:Choice>
              <mc:Fallback>
                <p:oleObj name="Equation" r:id="rId32" imgW="596641" imgH="444307" progId="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2976563"/>
                        <a:ext cx="795338" cy="5254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7" name="Object 103"/>
          <p:cNvGraphicFramePr>
            <a:graphicFrameLocks noChangeAspect="1"/>
          </p:cNvGraphicFramePr>
          <p:nvPr/>
        </p:nvGraphicFramePr>
        <p:xfrm>
          <a:off x="5014913" y="2976563"/>
          <a:ext cx="8382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5" name="Equation" r:id="rId34" imgW="609336" imgH="444307" progId="">
                  <p:embed/>
                </p:oleObj>
              </mc:Choice>
              <mc:Fallback>
                <p:oleObj name="Equation" r:id="rId34" imgW="609336" imgH="444307" progId="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3" y="2976563"/>
                        <a:ext cx="838200" cy="5254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01" name="Group 149"/>
          <p:cNvGraphicFramePr>
            <a:graphicFrameLocks noGrp="1"/>
          </p:cNvGraphicFramePr>
          <p:nvPr/>
        </p:nvGraphicFramePr>
        <p:xfrm>
          <a:off x="-14288" y="4043363"/>
          <a:ext cx="9144001" cy="2593976"/>
        </p:xfrm>
        <a:graphic>
          <a:graphicData uri="http://schemas.openxmlformats.org/drawingml/2006/table">
            <a:tbl>
              <a:tblPr/>
              <a:tblGrid>
                <a:gridCol w="1043608"/>
                <a:gridCol w="1394792"/>
                <a:gridCol w="5105401"/>
                <a:gridCol w="1600200"/>
              </a:tblGrid>
              <a:tr h="1072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NA48</a:t>
                      </a:r>
                    </a:p>
                  </a:txBody>
                  <a:tcPr marT="49508" marB="49508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F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K-decay</a:t>
                      </a:r>
                    </a:p>
                  </a:txBody>
                  <a:tcPr marT="49508" marB="495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2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0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-a</a:t>
                      </a:r>
                      <a:r>
                        <a:rPr kumimoji="0" lang="en-US" sz="2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2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charset="0"/>
                        <a:ea typeface="ＭＳ Ｐゴシック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value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               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stat                    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syst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                      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theo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             tot</a:t>
                      </a:r>
                    </a:p>
                  </a:txBody>
                  <a:tcPr marT="49508" marB="495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Reference</a:t>
                      </a:r>
                    </a:p>
                  </a:txBody>
                  <a:tcPr marT="49508" marB="495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</a:tr>
              <a:tr h="660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2009</a:t>
                      </a:r>
                    </a:p>
                  </a:txBody>
                  <a:tcPr marT="49508" marB="49508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K</a:t>
                      </a:r>
                      <a:r>
                        <a:rPr kumimoji="0" lang="en-US" sz="2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3</a:t>
                      </a:r>
                      <a:r>
                        <a:rPr kumimoji="0" lang="en-US" sz="2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49508" marB="49508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charset="0"/>
                        <a:ea typeface="ＭＳ Ｐゴシック" charset="0"/>
                      </a:endParaRPr>
                    </a:p>
                  </a:txBody>
                  <a:tcPr marT="49508" marB="49508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EPJ C64 (2009) 589</a:t>
                      </a:r>
                    </a:p>
                  </a:txBody>
                  <a:tcPr marT="49508" marB="49508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  <a:tr h="861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2010</a:t>
                      </a:r>
                    </a:p>
                  </a:txBody>
                  <a:tcPr marT="49508" marB="49508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K</a:t>
                      </a:r>
                      <a:r>
                        <a:rPr kumimoji="0" lang="en-US" sz="2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e4</a:t>
                      </a:r>
                      <a:r>
                        <a:rPr kumimoji="0" lang="en-US" sz="2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&amp;</a:t>
                      </a:r>
                      <a:r>
                        <a:rPr kumimoji="0" lang="en-US" sz="2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K</a:t>
                      </a:r>
                      <a:r>
                        <a:rPr kumimoji="0" lang="en-US" sz="2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3</a:t>
                      </a:r>
                      <a:r>
                        <a:rPr kumimoji="0" lang="en-US" sz="2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49508" marB="49508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charset="0"/>
                        <a:ea typeface="ＭＳ Ｐゴシック" charset="0"/>
                      </a:endParaRPr>
                    </a:p>
                  </a:txBody>
                  <a:tcPr marT="49508" marB="49508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EPJ C70 (2010) 635</a:t>
                      </a:r>
                    </a:p>
                  </a:txBody>
                  <a:tcPr marT="49508" marB="49508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</a:tr>
            </a:tbl>
          </a:graphicData>
        </a:graphic>
      </p:graphicFrame>
      <p:grpSp>
        <p:nvGrpSpPr>
          <p:cNvPr id="21573" name="Group 1"/>
          <p:cNvGrpSpPr>
            <a:grpSpLocks/>
          </p:cNvGrpSpPr>
          <p:nvPr/>
        </p:nvGrpSpPr>
        <p:grpSpPr bwMode="auto">
          <a:xfrm>
            <a:off x="2541588" y="6034088"/>
            <a:ext cx="3390900" cy="355600"/>
            <a:chOff x="2514600" y="5638800"/>
            <a:chExt cx="3390900" cy="355600"/>
          </a:xfrm>
        </p:grpSpPr>
        <p:graphicFrame>
          <p:nvGraphicFramePr>
            <p:cNvPr id="21581" name="Object 139"/>
            <p:cNvGraphicFramePr>
              <a:graphicFrameLocks noChangeAspect="1"/>
            </p:cNvGraphicFramePr>
            <p:nvPr/>
          </p:nvGraphicFramePr>
          <p:xfrm>
            <a:off x="2514600" y="5638800"/>
            <a:ext cx="965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6" name="Equation" r:id="rId36" imgW="482181" imgH="177646" progId="">
                    <p:embed/>
                  </p:oleObj>
                </mc:Choice>
                <mc:Fallback>
                  <p:oleObj name="Equation" r:id="rId36" imgW="482181" imgH="177646" progId="">
                    <p:embed/>
                    <p:pic>
                      <p:nvPicPr>
                        <p:cNvPr id="0" name="Object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5638800"/>
                          <a:ext cx="965200" cy="3556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82" name="Object 140"/>
            <p:cNvGraphicFramePr>
              <a:graphicFrameLocks noChangeAspect="1"/>
            </p:cNvGraphicFramePr>
            <p:nvPr/>
          </p:nvGraphicFramePr>
          <p:xfrm>
            <a:off x="3505200" y="5638800"/>
            <a:ext cx="12065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7" name="Equation" r:id="rId38" imgW="609336" imgH="177723" progId="">
                    <p:embed/>
                  </p:oleObj>
                </mc:Choice>
                <mc:Fallback>
                  <p:oleObj name="Equation" r:id="rId38" imgW="609336" imgH="177723" progId="">
                    <p:embed/>
                    <p:pic>
                      <p:nvPicPr>
                        <p:cNvPr id="0" name="Object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5638800"/>
                          <a:ext cx="1206500" cy="3524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83" name="Object 144"/>
            <p:cNvGraphicFramePr>
              <a:graphicFrameLocks noChangeAspect="1"/>
            </p:cNvGraphicFramePr>
            <p:nvPr/>
          </p:nvGraphicFramePr>
          <p:xfrm>
            <a:off x="4724400" y="5638800"/>
            <a:ext cx="11811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8" name="Equation" r:id="rId40" imgW="596641" imgH="177723" progId="">
                    <p:embed/>
                  </p:oleObj>
                </mc:Choice>
                <mc:Fallback>
                  <p:oleObj name="Equation" r:id="rId40" imgW="596641" imgH="177723" progId="">
                    <p:embed/>
                    <p:pic>
                      <p:nvPicPr>
                        <p:cNvPr id="0" name="Object 1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5638800"/>
                          <a:ext cx="1181100" cy="3524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74" name="Group 2"/>
          <p:cNvGrpSpPr>
            <a:grpSpLocks/>
          </p:cNvGrpSpPr>
          <p:nvPr/>
        </p:nvGrpSpPr>
        <p:grpSpPr bwMode="auto">
          <a:xfrm>
            <a:off x="2544763" y="5241925"/>
            <a:ext cx="4635500" cy="355600"/>
            <a:chOff x="2514600" y="5029200"/>
            <a:chExt cx="4635500" cy="355600"/>
          </a:xfrm>
        </p:grpSpPr>
        <p:graphicFrame>
          <p:nvGraphicFramePr>
            <p:cNvPr id="21577" name="Object 137"/>
            <p:cNvGraphicFramePr>
              <a:graphicFrameLocks noChangeAspect="1"/>
            </p:cNvGraphicFramePr>
            <p:nvPr/>
          </p:nvGraphicFramePr>
          <p:xfrm>
            <a:off x="2514600" y="5029200"/>
            <a:ext cx="9398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9" name="Equation" r:id="rId42" imgW="469696" imgH="177723" progId="">
                    <p:embed/>
                  </p:oleObj>
                </mc:Choice>
                <mc:Fallback>
                  <p:oleObj name="Equation" r:id="rId42" imgW="469696" imgH="177723" progId="">
                    <p:embed/>
                    <p:pic>
                      <p:nvPicPr>
                        <p:cNvPr id="0" name="Object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5029200"/>
                          <a:ext cx="939800" cy="3556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78" name="Object 138"/>
            <p:cNvGraphicFramePr>
              <a:graphicFrameLocks noChangeAspect="1"/>
            </p:cNvGraphicFramePr>
            <p:nvPr/>
          </p:nvGraphicFramePr>
          <p:xfrm>
            <a:off x="3505200" y="5029200"/>
            <a:ext cx="12065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0" name="Equation" r:id="rId44" imgW="609336" imgH="177723" progId="">
                    <p:embed/>
                  </p:oleObj>
                </mc:Choice>
                <mc:Fallback>
                  <p:oleObj name="Equation" r:id="rId44" imgW="609336" imgH="177723" progId="">
                    <p:embed/>
                    <p:pic>
                      <p:nvPicPr>
                        <p:cNvPr id="0" name="Object 1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5029200"/>
                          <a:ext cx="1206500" cy="3524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79" name="Object 145"/>
            <p:cNvGraphicFramePr>
              <a:graphicFrameLocks noChangeAspect="1"/>
            </p:cNvGraphicFramePr>
            <p:nvPr/>
          </p:nvGraphicFramePr>
          <p:xfrm>
            <a:off x="4724400" y="5029200"/>
            <a:ext cx="12065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1" name="Equation" r:id="rId46" imgW="609336" imgH="177723" progId="">
                    <p:embed/>
                  </p:oleObj>
                </mc:Choice>
                <mc:Fallback>
                  <p:oleObj name="Equation" r:id="rId46" imgW="609336" imgH="177723" progId="">
                    <p:embed/>
                    <p:pic>
                      <p:nvPicPr>
                        <p:cNvPr id="0" name="Object 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5029200"/>
                          <a:ext cx="1206500" cy="3524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80" name="Object 146"/>
            <p:cNvGraphicFramePr>
              <a:graphicFrameLocks noChangeAspect="1"/>
            </p:cNvGraphicFramePr>
            <p:nvPr/>
          </p:nvGraphicFramePr>
          <p:xfrm>
            <a:off x="5943600" y="5029200"/>
            <a:ext cx="12065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2" name="Equation" r:id="rId48" imgW="609336" imgH="177723" progId="">
                    <p:embed/>
                  </p:oleObj>
                </mc:Choice>
                <mc:Fallback>
                  <p:oleObj name="Equation" r:id="rId48" imgW="609336" imgH="177723" progId="">
                    <p:embed/>
                    <p:pic>
                      <p:nvPicPr>
                        <p:cNvPr id="0" name="Object 1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5029200"/>
                          <a:ext cx="1206500" cy="3524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0" y="0"/>
            <a:ext cx="9144000" cy="11049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32" name="WordArt 98"/>
          <p:cNvSpPr>
            <a:spLocks noChangeArrowheads="1" noChangeShapeType="1" noTextEdit="1"/>
          </p:cNvSpPr>
          <p:nvPr/>
        </p:nvSpPr>
        <p:spPr bwMode="auto">
          <a:xfrm>
            <a:off x="77156" y="124105"/>
            <a:ext cx="8937296" cy="916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Published results on </a:t>
            </a: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-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atom lifetime </a:t>
            </a:r>
          </a:p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and scattering length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2301875"/>
            <a:ext cx="9144000" cy="169068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277112" y="2513696"/>
            <a:ext cx="8519368" cy="14002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4. Status of </a:t>
            </a: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atom investigation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242CDE4F-19E4-49FD-B1C9-E646B21B017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3"/>
          <p:cNvSpPr txBox="1">
            <a:spLocks noChangeArrowheads="1"/>
          </p:cNvSpPr>
          <p:nvPr/>
        </p:nvSpPr>
        <p:spPr bwMode="auto">
          <a:xfrm>
            <a:off x="0" y="762000"/>
            <a:ext cx="9144000" cy="646113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Run 2008-2010, statistics with low and medium background (2/3 of all statistics). 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Point-like production of all particles, the K</a:t>
            </a:r>
            <a:r>
              <a:rPr lang="en-US" sz="1800" baseline="30000" dirty="0" smtClean="0">
                <a:solidFill>
                  <a:srgbClr val="752FB5"/>
                </a:solidFill>
                <a:latin typeface="+mn-lt"/>
              </a:rPr>
              <a:t>+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K</a:t>
            </a:r>
            <a:r>
              <a:rPr lang="en-US" sz="1800" baseline="30000" dirty="0" smtClean="0">
                <a:solidFill>
                  <a:srgbClr val="752FB5"/>
                </a:solidFill>
                <a:latin typeface="+mn-lt"/>
              </a:rPr>
              <a:t>-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, pp admixture has not been take into account</a:t>
            </a:r>
            <a:endParaRPr lang="en-US" sz="1800" i="1" dirty="0" smtClean="0">
              <a:solidFill>
                <a:srgbClr val="21065C"/>
              </a:solidFill>
              <a:latin typeface="+mn-lt"/>
              <a:cs typeface="Arial" pitchFamily="34" charset="0"/>
            </a:endParaRPr>
          </a:p>
        </p:txBody>
      </p:sp>
      <p:sp>
        <p:nvSpPr>
          <p:cNvPr id="23555" name="Text Box 23"/>
          <p:cNvSpPr txBox="1">
            <a:spLocks noChangeArrowheads="1"/>
          </p:cNvSpPr>
          <p:nvPr/>
        </p:nvSpPr>
        <p:spPr bwMode="auto">
          <a:xfrm>
            <a:off x="107950" y="5594350"/>
            <a:ext cx="4167188" cy="708025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|Q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| distribution</a:t>
            </a:r>
          </a:p>
          <a:p>
            <a:pPr algn="ctr" defTabSz="912813"/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analysis on |Q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| for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 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&lt; 4 MeV/c</a:t>
            </a:r>
          </a:p>
        </p:txBody>
      </p:sp>
      <p:sp>
        <p:nvSpPr>
          <p:cNvPr id="23556" name="Text Box 23"/>
          <p:cNvSpPr txBox="1">
            <a:spLocks noChangeArrowheads="1"/>
          </p:cNvSpPr>
          <p:nvPr/>
        </p:nvSpPr>
        <p:spPr bwMode="auto">
          <a:xfrm>
            <a:off x="107950" y="6321425"/>
            <a:ext cx="4167188" cy="4064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000">
                <a:solidFill>
                  <a:srgbClr val="22063A"/>
                </a:solidFill>
                <a:latin typeface="Sylfaen" pitchFamily="18" charset="0"/>
              </a:rPr>
              <a:t>P</a:t>
            </a:r>
            <a:r>
              <a:rPr lang="en-US" sz="2000" baseline="-25000">
                <a:solidFill>
                  <a:srgbClr val="22063A"/>
                </a:solidFill>
                <a:latin typeface="Sylfaen" pitchFamily="18" charset="0"/>
              </a:rPr>
              <a:t>br</a:t>
            </a:r>
            <a:r>
              <a:rPr lang="en-US" sz="2000">
                <a:solidFill>
                  <a:srgbClr val="22063A"/>
                </a:solidFill>
                <a:latin typeface="Sylfaen" pitchFamily="18" charset="0"/>
              </a:rPr>
              <a:t> (2001-2003) = 0.446</a:t>
            </a:r>
            <a:r>
              <a:rPr lang="en-US" sz="2000">
                <a:solidFill>
                  <a:srgbClr val="22063A"/>
                </a:solidFill>
                <a:latin typeface="Sylfaen" pitchFamily="18" charset="0"/>
                <a:sym typeface="Symbol" pitchFamily="18" charset="2"/>
              </a:rPr>
              <a:t>0.0093</a:t>
            </a:r>
            <a:endParaRPr lang="en-US" sz="2000">
              <a:solidFill>
                <a:srgbClr val="22063A"/>
              </a:solidFill>
              <a:latin typeface="Sylfae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737100" y="1130300"/>
            <a:ext cx="185738" cy="31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3558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4525" y="1408113"/>
            <a:ext cx="4173538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23"/>
          <p:cNvSpPr txBox="1">
            <a:spLocks noChangeArrowheads="1"/>
          </p:cNvSpPr>
          <p:nvPr/>
        </p:nvSpPr>
        <p:spPr bwMode="auto">
          <a:xfrm>
            <a:off x="4530725" y="5583238"/>
            <a:ext cx="4598988" cy="708025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|Q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| distribution</a:t>
            </a:r>
          </a:p>
          <a:p>
            <a:pPr algn="ctr" defTabSz="912813"/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analysis on |Q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| and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  for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 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T 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&lt; 4 MeV/c</a:t>
            </a:r>
          </a:p>
        </p:txBody>
      </p:sp>
      <p:pic>
        <p:nvPicPr>
          <p:cNvPr id="23560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1408113"/>
            <a:ext cx="4183063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1755680" y="0"/>
            <a:ext cx="5491824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l-GR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atoms – run 2008-2010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4FACD0E5-D419-454D-B689-EEDAC51B76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765175"/>
            <a:ext cx="4968876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7863" y="755650"/>
            <a:ext cx="49784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23"/>
          <p:cNvSpPr txBox="1">
            <a:spLocks noChangeArrowheads="1"/>
          </p:cNvSpPr>
          <p:nvPr/>
        </p:nvSpPr>
        <p:spPr bwMode="auto">
          <a:xfrm>
            <a:off x="144463" y="5789613"/>
            <a:ext cx="4343400" cy="708025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 distribution</a:t>
            </a:r>
          </a:p>
          <a:p>
            <a:pPr defTabSz="912813"/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analysis on |Q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|,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  for |Q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| &lt; 2 MeV/c</a:t>
            </a:r>
          </a:p>
        </p:txBody>
      </p:sp>
      <p:sp>
        <p:nvSpPr>
          <p:cNvPr id="24581" name="Text Box 23"/>
          <p:cNvSpPr txBox="1">
            <a:spLocks noChangeArrowheads="1"/>
          </p:cNvSpPr>
          <p:nvPr/>
        </p:nvSpPr>
        <p:spPr bwMode="auto">
          <a:xfrm>
            <a:off x="4665663" y="5802313"/>
            <a:ext cx="4343400" cy="708025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 distribution</a:t>
            </a:r>
          </a:p>
          <a:p>
            <a:pPr defTabSz="912813"/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analysis on |Q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|, 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T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  for |Q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L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| &gt; 2 MeV/c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0" name="WordArt 98"/>
          <p:cNvSpPr>
            <a:spLocks noChangeArrowheads="1" noChangeShapeType="1" noTextEdit="1"/>
          </p:cNvSpPr>
          <p:nvPr/>
        </p:nvSpPr>
        <p:spPr bwMode="auto">
          <a:xfrm>
            <a:off x="1755680" y="0"/>
            <a:ext cx="5491824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l-GR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atoms – run 2008-2010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60" name="Group 108"/>
          <p:cNvGraphicFramePr>
            <a:graphicFrameLocks noGrp="1"/>
          </p:cNvGraphicFramePr>
          <p:nvPr/>
        </p:nvGraphicFramePr>
        <p:xfrm>
          <a:off x="0" y="838200"/>
          <a:ext cx="9144000" cy="5791201"/>
        </p:xfrm>
        <a:graphic>
          <a:graphicData uri="http://schemas.openxmlformats.org/drawingml/2006/table">
            <a:tbl>
              <a:tblPr/>
              <a:tblGrid>
                <a:gridCol w="1763688"/>
                <a:gridCol w="1800200"/>
                <a:gridCol w="1800200"/>
                <a:gridCol w="1807677"/>
                <a:gridCol w="1972235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2008-2010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13141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129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19774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153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19474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155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52389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253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13245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114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20072137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19732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138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53048225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6140352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9769419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9397420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25306690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5537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233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8384284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8033284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21954465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0.467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0.030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0.494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0.024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0.483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0.024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0.4830.0148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0.4180.020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0.4180.016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0.407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0.016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0.4140.010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7239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(2001-2003)=0.446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0.0093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6F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6FDD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588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2389352" y="0"/>
            <a:ext cx="4294888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pair analysis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752FB5"/>
                </a:solidFill>
                <a:latin typeface="Sylfaen" charset="0"/>
                <a:ea typeface="ＭＳ Ｐゴシック" charset="0"/>
              </a:rPr>
              <a:t>Statistics for measurement of |a</a:t>
            </a:r>
            <a:r>
              <a:rPr lang="en-US" baseline="-250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0</a:t>
            </a:r>
            <a:r>
              <a:rPr lang="en-US">
                <a:solidFill>
                  <a:srgbClr val="752FB5"/>
                </a:solidFill>
                <a:latin typeface="Sylfaen" charset="0"/>
                <a:ea typeface="ＭＳ Ｐゴシック" charset="0"/>
              </a:rPr>
              <a:t>-a</a:t>
            </a:r>
            <a:r>
              <a:rPr lang="en-US" baseline="-250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2</a:t>
            </a:r>
            <a:r>
              <a:rPr lang="en-US">
                <a:solidFill>
                  <a:srgbClr val="752FB5"/>
                </a:solidFill>
                <a:latin typeface="Sylfaen" charset="0"/>
                <a:ea typeface="ＭＳ Ｐゴシック" charset="0"/>
              </a:rPr>
              <a:t>| scattering length difference and expected precision</a:t>
            </a:r>
            <a:endParaRPr lang="en-US">
              <a:latin typeface="Sylfaen" charset="0"/>
              <a:ea typeface="ＭＳ Ｐゴシック" charset="0"/>
            </a:endParaRPr>
          </a:p>
        </p:txBody>
      </p:sp>
      <p:graphicFrame>
        <p:nvGraphicFramePr>
          <p:cNvPr id="15565" name="Group 205"/>
          <p:cNvGraphicFramePr>
            <a:graphicFrameLocks noGrp="1"/>
          </p:cNvGraphicFramePr>
          <p:nvPr/>
        </p:nvGraphicFramePr>
        <p:xfrm>
          <a:off x="0" y="1905000"/>
          <a:ext cx="9144000" cy="3581400"/>
        </p:xfrm>
        <a:graphic>
          <a:graphicData uri="http://schemas.openxmlformats.org/drawingml/2006/table">
            <a:tbl>
              <a:tblPr/>
              <a:tblGrid>
                <a:gridCol w="1600200"/>
                <a:gridCol w="1447800"/>
                <a:gridCol w="1524000"/>
                <a:gridCol w="1524000"/>
                <a:gridCol w="1524000"/>
                <a:gridCol w="1524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Year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δ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stat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Δ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syst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δ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syst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(%)MS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δ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tot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2001-2003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2008-2010*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2001-2003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2008-2010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46000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1.25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3.7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</a:tbl>
          </a:graphicData>
        </a:graphic>
      </p:graphicFrame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0" y="5715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420557"/>
                </a:solidFill>
                <a:latin typeface="Sylfaen" charset="0"/>
                <a:ea typeface="ＭＳ Ｐゴシック" charset="0"/>
              </a:rPr>
              <a:t>* There is 1/3 of the data with a higher background whose implication will be investigated.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3445472" y="0"/>
            <a:ext cx="2253056" cy="51435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data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D0BF3C22-3B2F-4411-A659-AAAC4B7776B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0638" y="2301875"/>
            <a:ext cx="9144000" cy="17002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136296" y="2443288"/>
            <a:ext cx="8871408" cy="140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5.a. Status of 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K</a:t>
            </a:r>
            <a:r>
              <a:rPr lang="el-GR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atom investigation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991892D2-C9DA-4AD2-B8B5-13DF519C5E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3"/>
          <p:cNvSpPr txBox="1">
            <a:spLocks noChangeArrowheads="1"/>
          </p:cNvSpPr>
          <p:nvPr/>
        </p:nvSpPr>
        <p:spPr bwMode="auto">
          <a:xfrm>
            <a:off x="136296" y="683088"/>
            <a:ext cx="880745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2000" dirty="0">
                <a:solidFill>
                  <a:srgbClr val="752FB5"/>
                </a:solidFill>
                <a:latin typeface="Sylfaen" pitchFamily="18" charset="0"/>
              </a:rPr>
              <a:t>Run 2008-2010, statistics with low and medium background (2/3 of all statistics). Point-like production for all particles.</a:t>
            </a:r>
            <a:endParaRPr lang="en-US" sz="2000" i="1" dirty="0">
              <a:solidFill>
                <a:srgbClr val="21065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55563" y="6075363"/>
            <a:ext cx="4398962" cy="646112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|Q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L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| distribution</a:t>
            </a:r>
          </a:p>
          <a:p>
            <a:pPr algn="ctr"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analysis on |Q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L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| for 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T 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&lt; 4 MeV/c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11675" y="6075363"/>
            <a:ext cx="4598988" cy="646112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|Q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L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| distribution</a:t>
            </a:r>
          </a:p>
          <a:p>
            <a:pPr algn="ctr"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analysis on |Q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L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| and 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T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  for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  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T 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&lt; 4 MeV/c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635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1896496" y="0"/>
            <a:ext cx="5351896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K</a:t>
            </a:r>
            <a:r>
              <a:rPr lang="en-US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atoms – run 2008-2010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pic>
        <p:nvPicPr>
          <p:cNvPr id="9" name="Рисунок 8" descr="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4" y="1457576"/>
            <a:ext cx="4155457" cy="4573163"/>
          </a:xfrm>
          <a:prstGeom prst="rect">
            <a:avLst/>
          </a:prstGeom>
        </p:spPr>
      </p:pic>
      <p:pic>
        <p:nvPicPr>
          <p:cNvPr id="12" name="Рисунок 11" descr="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408" y="1457576"/>
            <a:ext cx="4166933" cy="4585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60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913473"/>
              </p:ext>
            </p:extLst>
          </p:nvPr>
        </p:nvGraphicFramePr>
        <p:xfrm>
          <a:off x="0" y="908050"/>
          <a:ext cx="9144000" cy="5067301"/>
        </p:xfrm>
        <a:graphic>
          <a:graphicData uri="http://schemas.openxmlformats.org/drawingml/2006/table">
            <a:tbl>
              <a:tblPr/>
              <a:tblGrid>
                <a:gridCol w="1763688"/>
                <a:gridCol w="1800200"/>
                <a:gridCol w="1800200"/>
                <a:gridCol w="1944216"/>
                <a:gridCol w="1835696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2008-2010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4713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7615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8315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20625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5111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7813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6012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18821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3521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2824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-422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6039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2113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2616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3516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8226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0.750.62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0.370.37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-0.040.26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0.410.33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0.340.24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0.580.36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-7938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2318944" y="0"/>
            <a:ext cx="4294888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K</a:t>
            </a:r>
            <a:r>
              <a:rPr lang="en-US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pair analysis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5061FC07-6718-4FE7-ACB3-D20F59894E7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0638" y="2301875"/>
            <a:ext cx="9144000" cy="17002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5" name="WordArt 98"/>
          <p:cNvSpPr>
            <a:spLocks noChangeArrowheads="1" noChangeShapeType="1" noTextEdit="1"/>
          </p:cNvSpPr>
          <p:nvPr/>
        </p:nvSpPr>
        <p:spPr bwMode="auto">
          <a:xfrm>
            <a:off x="136296" y="2443288"/>
            <a:ext cx="8871408" cy="140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5.b. Status of K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atom investigation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78EE8B60-DEB1-4BEA-AB62-AFD104893DA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17513" y="2595563"/>
            <a:ext cx="225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A1E72"/>
                </a:solidFill>
                <a:latin typeface="Sylfaen" charset="0"/>
                <a:ea typeface="ＭＳ Ｐゴシック" charset="0"/>
              </a:rPr>
              <a:t>3.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DIRAC setup.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17513" y="3128963"/>
            <a:ext cx="4681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A1E72"/>
                </a:solidFill>
                <a:latin typeface="Sylfaen" charset="0"/>
                <a:ea typeface="ＭＳ Ｐゴシック" charset="0"/>
              </a:rPr>
              <a:t>4.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Status of </a:t>
            </a:r>
            <a:r>
              <a:rPr lang="en-US" i="1" dirty="0" err="1">
                <a:solidFill>
                  <a:srgbClr val="752FB5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i="1" baseline="30000" dirty="0" err="1">
                <a:solidFill>
                  <a:srgbClr val="752FB5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i="1" dirty="0" err="1">
                <a:solidFill>
                  <a:srgbClr val="752FB5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i="1" baseline="300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atom investigation.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17513" y="3662363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4A1E72"/>
                </a:solidFill>
                <a:latin typeface="Sylfaen" charset="0"/>
                <a:ea typeface="ＭＳ Ｐゴシック" charset="0"/>
              </a:rPr>
              <a:t>5.</a:t>
            </a: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Status of </a:t>
            </a:r>
            <a:r>
              <a:rPr lang="en-US" i="1" dirty="0" err="1">
                <a:solidFill>
                  <a:srgbClr val="752FB5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i="1" baseline="46000" dirty="0" err="1">
                <a:solidFill>
                  <a:srgbClr val="752FB5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i="1" dirty="0" err="1">
                <a:solidFill>
                  <a:srgbClr val="752FB5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i="1" baseline="300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, </a:t>
            </a:r>
            <a:r>
              <a:rPr lang="en-US" i="1" dirty="0">
                <a:solidFill>
                  <a:srgbClr val="752FB5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i="1" baseline="460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i="1" dirty="0">
                <a:solidFill>
                  <a:srgbClr val="752FB5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i="1" baseline="300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atom investigation.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17928" y="5118792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4A1E72"/>
                </a:solidFill>
                <a:latin typeface="Sylfaen" charset="0"/>
                <a:ea typeface="ＭＳ Ｐゴシック" charset="0"/>
              </a:rPr>
              <a:t>7.</a:t>
            </a: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Future of DIRAC at SPS CERN </a:t>
            </a:r>
            <a:endParaRPr lang="en-US" dirty="0">
              <a:solidFill>
                <a:srgbClr val="752FB5"/>
              </a:solidFill>
              <a:latin typeface="Sylfaen" charset="0"/>
              <a:ea typeface="ＭＳ Ｐゴシック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17513" y="1528763"/>
            <a:ext cx="6970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A1E72"/>
                </a:solidFill>
                <a:latin typeface="Sylfaen" charset="0"/>
                <a:ea typeface="ＭＳ Ｐゴシック" charset="0"/>
              </a:rPr>
              <a:t>1.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</a:t>
            </a:r>
            <a:r>
              <a:rPr lang="en-US" dirty="0" err="1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Hadronic</a:t>
            </a: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atoms and low-energy 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QCD </a:t>
            </a: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predictions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.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17513" y="2062163"/>
            <a:ext cx="574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A1E72"/>
                </a:solidFill>
                <a:latin typeface="Sylfaen" charset="0"/>
                <a:ea typeface="ＭＳ Ｐゴシック" charset="0"/>
              </a:rPr>
              <a:t>2.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Method of </a:t>
            </a:r>
            <a:r>
              <a:rPr lang="en-US" i="1" dirty="0" err="1">
                <a:solidFill>
                  <a:srgbClr val="752FB5"/>
                </a:solidFill>
                <a:latin typeface="Symbol" charset="0"/>
                <a:ea typeface="ＭＳ Ｐゴシック" charset="0"/>
              </a:rPr>
              <a:t>pp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and </a:t>
            </a:r>
            <a:r>
              <a:rPr lang="en-US" i="1" dirty="0" err="1">
                <a:solidFill>
                  <a:srgbClr val="752FB5"/>
                </a:solidFill>
                <a:latin typeface="Sylfaen" charset="0"/>
                <a:ea typeface="ＭＳ Ｐゴシック" charset="0"/>
              </a:rPr>
              <a:t>K</a:t>
            </a:r>
            <a:r>
              <a:rPr lang="en-US" i="1" dirty="0" err="1">
                <a:solidFill>
                  <a:srgbClr val="752FB5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atom investigation.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4108" name="WordArt 98"/>
          <p:cNvSpPr>
            <a:spLocks noChangeArrowheads="1" noChangeShapeType="1" noTextEdit="1"/>
          </p:cNvSpPr>
          <p:nvPr/>
        </p:nvSpPr>
        <p:spPr bwMode="auto">
          <a:xfrm>
            <a:off x="3263900" y="-4763"/>
            <a:ext cx="2743200" cy="5143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A0AEAC47-E830-4F25-82DF-9D1BFF329C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7928" y="4344304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4A1E72"/>
                </a:solidFill>
                <a:latin typeface="Sylfaen" charset="0"/>
                <a:ea typeface="ＭＳ Ｐゴシック" charset="0"/>
              </a:rPr>
              <a:t>6.</a:t>
            </a: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Status of </a:t>
            </a:r>
            <a:r>
              <a:rPr lang="en-US" i="1" dirty="0" err="1">
                <a:solidFill>
                  <a:srgbClr val="752FB5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i="1" baseline="46000" dirty="0" err="1">
                <a:solidFill>
                  <a:srgbClr val="752FB5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i="1" dirty="0" err="1">
                <a:solidFill>
                  <a:srgbClr val="752FB5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i="1" baseline="300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, </a:t>
            </a:r>
            <a:r>
              <a:rPr lang="en-US" i="1" dirty="0">
                <a:solidFill>
                  <a:srgbClr val="752FB5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i="1" baseline="460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i="1" dirty="0">
                <a:solidFill>
                  <a:srgbClr val="752FB5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i="1" baseline="300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atom investigation.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3"/>
          <p:cNvSpPr txBox="1">
            <a:spLocks noChangeArrowheads="1"/>
          </p:cNvSpPr>
          <p:nvPr/>
        </p:nvSpPr>
        <p:spPr bwMode="auto">
          <a:xfrm>
            <a:off x="136296" y="683088"/>
            <a:ext cx="880745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2000" dirty="0">
                <a:solidFill>
                  <a:srgbClr val="752FB5"/>
                </a:solidFill>
                <a:latin typeface="Sylfaen" pitchFamily="18" charset="0"/>
              </a:rPr>
              <a:t>Run 2008-2010, statistics with low and medium background (2/3 of all statistics). Point-like production for all particles.</a:t>
            </a:r>
            <a:endParaRPr lang="en-US" sz="2000" i="1" dirty="0">
              <a:solidFill>
                <a:srgbClr val="21065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0" y="6211888"/>
            <a:ext cx="4398962" cy="646112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|Q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L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| distribution</a:t>
            </a:r>
          </a:p>
          <a:p>
            <a:pPr algn="ctr"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analysis on |Q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L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| for 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T 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&lt; 4 MeV/c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45012" y="6211888"/>
            <a:ext cx="4598988" cy="646112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|Q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L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| distribution</a:t>
            </a:r>
          </a:p>
          <a:p>
            <a:pPr algn="ctr"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analysis on |Q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L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| and 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T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  for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  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T 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&lt; 4 MeV/c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635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1902402" y="0"/>
            <a:ext cx="5351896" cy="593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K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-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atoms – run 2008-2010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pic>
        <p:nvPicPr>
          <p:cNvPr id="9" name="Рисунок 8" descr="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6" y="1457576"/>
            <a:ext cx="4061653" cy="4654126"/>
          </a:xfrm>
          <a:prstGeom prst="rect">
            <a:avLst/>
          </a:prstGeom>
        </p:spPr>
      </p:pic>
      <p:pic>
        <p:nvPicPr>
          <p:cNvPr id="12" name="Рисунок 11" descr="4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57576"/>
            <a:ext cx="4123098" cy="4724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60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50817"/>
              </p:ext>
            </p:extLst>
          </p:nvPr>
        </p:nvGraphicFramePr>
        <p:xfrm>
          <a:off x="0" y="908050"/>
          <a:ext cx="9144000" cy="5067301"/>
        </p:xfrm>
        <a:graphic>
          <a:graphicData uri="http://schemas.openxmlformats.org/drawingml/2006/table">
            <a:tbl>
              <a:tblPr/>
              <a:tblGrid>
                <a:gridCol w="1763688"/>
                <a:gridCol w="1800200"/>
                <a:gridCol w="1800200"/>
                <a:gridCol w="1944216"/>
                <a:gridCol w="1835696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2008-2010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12519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15128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15528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43144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13216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16924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16423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46537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2530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5442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6141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14066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1419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3326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4926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9641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0.200.26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0.360.33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0.390.32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0.110.15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0.200.17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0.300.19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-7938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2318944" y="-43273"/>
            <a:ext cx="4294888" cy="6217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K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pair analysis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93AE84B5-5DE3-4D26-9953-3AAE7BAB680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982" name="Group 1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324733"/>
              </p:ext>
            </p:extLst>
          </p:nvPr>
        </p:nvGraphicFramePr>
        <p:xfrm>
          <a:off x="-4763" y="917575"/>
          <a:ext cx="9144000" cy="3651251"/>
        </p:xfrm>
        <a:graphic>
          <a:graphicData uri="http://schemas.openxmlformats.org/drawingml/2006/table">
            <a:tbl>
              <a:tblPr/>
              <a:tblGrid>
                <a:gridCol w="1676400"/>
                <a:gridCol w="2438400"/>
                <a:gridCol w="2514600"/>
                <a:gridCol w="2514600"/>
              </a:tblGrid>
              <a:tr h="1314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862" marB="45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K</a:t>
                      </a:r>
                      <a:r>
                        <a:rPr kumimoji="0" lang="en-US" sz="2200" b="1" i="0" u="none" strike="noStrike" cap="none" normalizeH="0" baseline="4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+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pairs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2008-2010</a:t>
                      </a: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K</a:t>
                      </a:r>
                      <a:r>
                        <a:rPr kumimoji="0" lang="en-US" sz="2200" b="1" i="0" u="none" strike="noStrike" cap="none" normalizeH="0" baseline="4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+</a:t>
                      </a: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pairs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2008-2010</a:t>
                      </a: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K</a:t>
                      </a:r>
                      <a:r>
                        <a:rPr kumimoji="0" lang="en-US" sz="2200" b="1" i="0" u="none" strike="noStrike" cap="none" normalizeH="0" baseline="4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+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and K</a:t>
                      </a:r>
                      <a:r>
                        <a:rPr kumimoji="0" lang="en-US" sz="2200" b="1" i="0" u="none" strike="noStrike" cap="none" normalizeH="0" baseline="4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+</a:t>
                      </a: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pairs sum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2008-2010</a:t>
                      </a: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8E5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T="45862" marB="45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20625</a:t>
                      </a: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431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44</a:t>
                      </a: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63750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T="45862" marB="45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18821</a:t>
                      </a: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46537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65342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T="45862" marB="45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6039</a:t>
                      </a: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14066</a:t>
                      </a: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20076</a:t>
                      </a: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A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-Q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T="45862" marB="45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8B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8226</a:t>
                      </a: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9641</a:t>
                      </a: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sym typeface="Symbol" pitchFamily="18" charset="2"/>
                        </a:rPr>
                        <a:t>17849</a:t>
                      </a:r>
                    </a:p>
                  </a:txBody>
                  <a:tcPr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-7938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8" name="WordArt 98"/>
          <p:cNvSpPr>
            <a:spLocks noChangeArrowheads="1" noChangeShapeType="1" noTextEdit="1"/>
          </p:cNvSpPr>
          <p:nvPr/>
        </p:nvSpPr>
        <p:spPr bwMode="auto">
          <a:xfrm>
            <a:off x="1876668" y="78777"/>
            <a:ext cx="5351896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K</a:t>
            </a:r>
            <a:r>
              <a:rPr lang="en-US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and K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−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pairs analysis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36296" y="1335143"/>
            <a:ext cx="8871408" cy="5139784"/>
            <a:chOff x="5447928" y="1772816"/>
            <a:chExt cx="6419849" cy="3502893"/>
          </a:xfrm>
        </p:grpSpPr>
        <p:grpSp>
          <p:nvGrpSpPr>
            <p:cNvPr id="9" name="Group 119"/>
            <p:cNvGrpSpPr/>
            <p:nvPr/>
          </p:nvGrpSpPr>
          <p:grpSpPr>
            <a:xfrm>
              <a:off x="5447928" y="1772816"/>
              <a:ext cx="6419849" cy="3502893"/>
              <a:chOff x="5438776" y="1438275"/>
              <a:chExt cx="6419849" cy="294322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438776" y="1442354"/>
                <a:ext cx="3086100" cy="2939145"/>
                <a:chOff x="5419725" y="1423304"/>
                <a:chExt cx="3095625" cy="2870603"/>
              </a:xfrm>
              <a:solidFill>
                <a:srgbClr val="0000FF"/>
              </a:solidFill>
            </p:grpSpPr>
            <p:pic>
              <p:nvPicPr>
                <p:cNvPr id="26" name="Picture 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9725" y="1423304"/>
                  <a:ext cx="3095625" cy="2870603"/>
                </a:xfrm>
                <a:prstGeom prst="rect">
                  <a:avLst/>
                </a:prstGeom>
                <a:grpFill/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5853106" y="1714780"/>
                  <a:ext cx="1682406" cy="2754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The first measurements of </a:t>
                  </a:r>
                  <a:r>
                    <a:rPr lang="ru-RU" sz="1600" b="1" dirty="0" smtClean="0">
                      <a:solidFill>
                        <a:srgbClr val="FF0000"/>
                      </a:solidFill>
                    </a:rPr>
                    <a:t>К</a:t>
                  </a:r>
                  <a:r>
                    <a:rPr lang="el-GR" sz="1600" b="1" dirty="0" smtClean="0">
                      <a:solidFill>
                        <a:srgbClr val="FF0000"/>
                      </a:solidFill>
                    </a:rPr>
                    <a:t>π</a:t>
                  </a:r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 atom lifetime</a:t>
                  </a:r>
                  <a:r>
                    <a:rPr lang="ru-RU" sz="1600" b="1" dirty="0" smtClean="0">
                      <a:solidFill>
                        <a:srgbClr val="FF0000"/>
                      </a:solidFill>
                    </a:rPr>
                    <a:t>!</a:t>
                  </a:r>
                  <a:endParaRPr lang="ru-RU" sz="1600" b="1" dirty="0">
                    <a:solidFill>
                      <a:srgbClr val="FF0000"/>
                    </a:solidFill>
                  </a:endParaRPr>
                </a:p>
              </p:txBody>
            </p:sp>
          </p:grpSp>
          <p:graphicFrame>
            <p:nvGraphicFramePr>
              <p:cNvPr id="12" name="Объект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5712494"/>
                  </p:ext>
                </p:extLst>
              </p:nvPr>
            </p:nvGraphicFramePr>
            <p:xfrm>
              <a:off x="6822554" y="3455094"/>
              <a:ext cx="1493110" cy="2884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05" name="Equation" r:id="rId4" imgW="1447560" imgH="279360" progId="">
                      <p:embed/>
                    </p:oleObj>
                  </mc:Choice>
                  <mc:Fallback>
                    <p:oleObj name="Equation" r:id="rId4" imgW="1447560" imgH="279360" progId="">
                      <p:embed/>
                      <p:pic>
                        <p:nvPicPr>
                          <p:cNvPr id="0" name="Picture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22554" y="3455094"/>
                            <a:ext cx="1493110" cy="28847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3" name="Straight Arrow Connector 47"/>
              <p:cNvCxnSpPr/>
              <p:nvPr/>
            </p:nvCxnSpPr>
            <p:spPr>
              <a:xfrm flipH="1">
                <a:off x="6615116" y="2614612"/>
                <a:ext cx="179385" cy="2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4273" y="1438275"/>
                <a:ext cx="3314352" cy="2933699"/>
              </a:xfrm>
              <a:prstGeom prst="rect">
                <a:avLst/>
              </a:prstGeom>
              <a:solidFill>
                <a:srgbClr val="0000FF"/>
              </a:solidFill>
            </p:spPr>
          </p:pic>
          <p:cxnSp>
            <p:nvCxnSpPr>
              <p:cNvPr id="15" name="Straight Arrow Connector 104"/>
              <p:cNvCxnSpPr/>
              <p:nvPr/>
            </p:nvCxnSpPr>
            <p:spPr>
              <a:xfrm flipV="1">
                <a:off x="9766662" y="2780928"/>
                <a:ext cx="1746" cy="819522"/>
              </a:xfrm>
              <a:prstGeom prst="straightConnector1">
                <a:avLst/>
              </a:prstGeom>
              <a:solidFill>
                <a:srgbClr val="0000FF"/>
              </a:solidFill>
              <a:ln w="127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0338686"/>
                  </p:ext>
                </p:extLst>
              </p:nvPr>
            </p:nvGraphicFramePr>
            <p:xfrm>
              <a:off x="9792150" y="3278454"/>
              <a:ext cx="1656183" cy="2633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06" name="Equation" r:id="rId7" imgW="1625400" imgH="279360" progId="">
                      <p:embed/>
                    </p:oleObj>
                  </mc:Choice>
                  <mc:Fallback>
                    <p:oleObj name="Equation" r:id="rId7" imgW="1625400" imgH="27936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92150" y="3278454"/>
                            <a:ext cx="1656183" cy="26339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Объект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5313367"/>
                  </p:ext>
                </p:extLst>
              </p:nvPr>
            </p:nvGraphicFramePr>
            <p:xfrm>
              <a:off x="6792268" y="2491487"/>
              <a:ext cx="1727844" cy="255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07" name="Equation" r:id="rId9" imgW="1460160" imgH="253800" progId="">
                      <p:embed/>
                    </p:oleObj>
                  </mc:Choice>
                  <mc:Fallback>
                    <p:oleObj name="Equation" r:id="rId9" imgW="1460160" imgH="253800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92268" y="2491487"/>
                            <a:ext cx="1727844" cy="25511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6282216"/>
                  </p:ext>
                </p:extLst>
              </p:nvPr>
            </p:nvGraphicFramePr>
            <p:xfrm>
              <a:off x="9192346" y="2492896"/>
              <a:ext cx="1656184" cy="2870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08" name="Equation" r:id="rId11" imgW="1498320" imgH="279360" progId="">
                      <p:embed/>
                    </p:oleObj>
                  </mc:Choice>
                  <mc:Fallback>
                    <p:oleObj name="Equation" r:id="rId11" imgW="1498320" imgH="279360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92346" y="2492896"/>
                            <a:ext cx="1656184" cy="28703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9" name="Straight Arrow Connector 253"/>
              <p:cNvCxnSpPr/>
              <p:nvPr/>
            </p:nvCxnSpPr>
            <p:spPr>
              <a:xfrm>
                <a:off x="5447928" y="2852936"/>
                <a:ext cx="288032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5"/>
              <p:cNvCxnSpPr/>
              <p:nvPr/>
            </p:nvCxnSpPr>
            <p:spPr>
              <a:xfrm flipV="1">
                <a:off x="8320426" y="3600450"/>
                <a:ext cx="552111" cy="364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1"/>
              <p:cNvCxnSpPr>
                <a:endCxn id="12" idx="1"/>
              </p:cNvCxnSpPr>
              <p:nvPr/>
            </p:nvCxnSpPr>
            <p:spPr>
              <a:xfrm flipV="1">
                <a:off x="6357938" y="3599333"/>
                <a:ext cx="464616" cy="111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7"/>
              <p:cNvCxnSpPr/>
              <p:nvPr/>
            </p:nvCxnSpPr>
            <p:spPr>
              <a:xfrm>
                <a:off x="6350694" y="2843411"/>
                <a:ext cx="2481" cy="7618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37"/>
              <p:cNvCxnSpPr/>
              <p:nvPr/>
            </p:nvCxnSpPr>
            <p:spPr>
              <a:xfrm>
                <a:off x="5753100" y="2852738"/>
                <a:ext cx="592262" cy="19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/>
              <p:cNvCxnSpPr/>
              <p:nvPr/>
            </p:nvCxnSpPr>
            <p:spPr>
              <a:xfrm>
                <a:off x="8880499" y="3601591"/>
                <a:ext cx="896914" cy="362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98"/>
              <p:cNvCxnSpPr>
                <a:endCxn id="17" idx="3"/>
              </p:cNvCxnSpPr>
              <p:nvPr/>
            </p:nvCxnSpPr>
            <p:spPr>
              <a:xfrm rot="10800000">
                <a:off x="8520113" y="2619046"/>
                <a:ext cx="973980" cy="791104"/>
              </a:xfrm>
              <a:prstGeom prst="bentConnector3">
                <a:avLst>
                  <a:gd name="adj1" fmla="val 81294"/>
                </a:avLst>
              </a:prstGeom>
              <a:ln w="12700">
                <a:solidFill>
                  <a:srgbClr val="0000FF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9192344" y="2132856"/>
              <a:ext cx="1830397" cy="3356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The first measurements of 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К</a:t>
              </a:r>
              <a:r>
                <a:rPr lang="el-GR" sz="1600" b="1" dirty="0" smtClean="0">
                  <a:solidFill>
                    <a:srgbClr val="FF0000"/>
                  </a:solidFill>
                </a:rPr>
                <a:t>π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scattering lengths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!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695773" y="6016309"/>
            <a:ext cx="471733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Preliminary</a:t>
            </a:r>
            <a:endParaRPr lang="ru-RU" sz="4800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103512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136296" y="119825"/>
            <a:ext cx="8801000" cy="774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The first measurements of </a:t>
            </a:r>
            <a:r>
              <a:rPr lang="ru-RU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К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atom lifetime and </a:t>
            </a:r>
            <a:r>
              <a:rPr lang="ru-RU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К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scattering lengths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3" y="945284"/>
            <a:ext cx="9140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Basing on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178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49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detected atomic pairs and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653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42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produced atoms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we get the first preliminary results.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 flipH="1">
            <a:off x="5740224" y="5008634"/>
            <a:ext cx="976260" cy="8846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1612901"/>
            <a:ext cx="9144000" cy="160487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136297" y="1739207"/>
            <a:ext cx="8871408" cy="1056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6</a:t>
            </a:r>
            <a:r>
              <a:rPr lang="ro-RO" sz="36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. 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Search</a:t>
            </a:r>
            <a:r>
              <a:rPr lang="en-US" sz="3600" i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for long-lived states of 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π−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atoms</a:t>
            </a:r>
            <a:endParaRPr lang="ru-RU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BD1B4315-C48F-46F6-BF0F-2B6C9676214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103512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Search</a:t>
            </a:r>
            <a:r>
              <a:rPr lang="en-US" sz="3200" b="1" i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for long-lived states </a:t>
            </a:r>
          </a:p>
          <a:p>
            <a:pPr algn="ctr"/>
            <a:r>
              <a:rPr lang="en-US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of </a:t>
            </a:r>
            <a:r>
              <a:rPr lang="el-GR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π−</a:t>
            </a:r>
            <a:r>
              <a:rPr lang="en-US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atoms</a:t>
            </a:r>
            <a:endParaRPr lang="ru-RU" sz="32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463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During 2011-2012 the data were collected for observation of the long-lived states  of </a:t>
            </a:r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π</a:t>
            </a:r>
            <a:r>
              <a:rPr lang="en-US" sz="2000" i="1" baseline="30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π</a:t>
            </a:r>
            <a:r>
              <a:rPr lang="el-GR" sz="2000" i="1" baseline="30000" dirty="0" smtClean="0">
                <a:solidFill>
                  <a:schemeClr val="accent1">
                    <a:lumMod val="50000"/>
                  </a:schemeClr>
                </a:solidFill>
              </a:rPr>
              <a:t>−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atom. This observation opens the future possibility to measure the energy difference between ns and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states ΔE(ns-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) and the value of </a:t>
            </a:r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ππ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scattering length combination |2a</a:t>
            </a:r>
            <a:r>
              <a:rPr lang="en-US" sz="2000" i="1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+a</a:t>
            </a:r>
            <a:r>
              <a:rPr lang="en-US" sz="2000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|.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2408" y="3217776"/>
            <a:ext cx="35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≈12 </a:t>
            </a:r>
            <a:r>
              <a:rPr lang="en-US" sz="1600" dirty="0" err="1" smtClean="0"/>
              <a:t>MeV</a:t>
            </a:r>
            <a:r>
              <a:rPr lang="en-US" sz="1600" dirty="0" smtClean="0"/>
              <a:t>/</a:t>
            </a:r>
            <a:r>
              <a:rPr lang="en-US" sz="1600" i="1" dirty="0" smtClean="0"/>
              <a:t>c </a:t>
            </a:r>
            <a:r>
              <a:rPr lang="en-US" sz="1600" b="0" dirty="0" smtClean="0"/>
              <a:t>for atomic pairs produced in the target  </a:t>
            </a:r>
            <a:endParaRPr lang="ru-RU" sz="1600" b="0" dirty="0"/>
          </a:p>
        </p:txBody>
      </p:sp>
      <p:sp>
        <p:nvSpPr>
          <p:cNvPr id="48" name="TextBox 47"/>
          <p:cNvSpPr txBox="1"/>
          <p:nvPr/>
        </p:nvSpPr>
        <p:spPr>
          <a:xfrm>
            <a:off x="4642408" y="3851448"/>
            <a:ext cx="450159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-25000" dirty="0" smtClean="0"/>
              <a:t>t</a:t>
            </a:r>
            <a:r>
              <a:rPr lang="en-US" sz="1600" dirty="0"/>
              <a:t>≤</a:t>
            </a:r>
            <a:r>
              <a:rPr lang="en-US" sz="1600" dirty="0" smtClean="0"/>
              <a:t>1,5 </a:t>
            </a:r>
            <a:r>
              <a:rPr lang="en-US" sz="1600" dirty="0" err="1" smtClean="0"/>
              <a:t>MeV</a:t>
            </a:r>
            <a:r>
              <a:rPr lang="en-US" sz="1600" dirty="0" smtClean="0"/>
              <a:t>/</a:t>
            </a:r>
            <a:r>
              <a:rPr lang="en-US" sz="1600" i="1" dirty="0" smtClean="0"/>
              <a:t>c </a:t>
            </a:r>
            <a:r>
              <a:rPr lang="en-US" sz="1600" b="0" dirty="0" smtClean="0"/>
              <a:t>for atomic pairs from long-lived atoms</a:t>
            </a:r>
            <a:endParaRPr lang="ru-RU" sz="1600" i="1" dirty="0"/>
          </a:p>
        </p:txBody>
      </p:sp>
      <p:grpSp>
        <p:nvGrpSpPr>
          <p:cNvPr id="85" name="Группа 84"/>
          <p:cNvGrpSpPr/>
          <p:nvPr/>
        </p:nvGrpSpPr>
        <p:grpSpPr>
          <a:xfrm>
            <a:off x="277112" y="2724920"/>
            <a:ext cx="5531776" cy="3590808"/>
            <a:chOff x="1051600" y="2724920"/>
            <a:chExt cx="5531776" cy="359080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389352" y="4485120"/>
              <a:ext cx="230302" cy="10333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868134" y="4628559"/>
              <a:ext cx="700233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619654" y="5518494"/>
              <a:ext cx="0" cy="79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741392" y="2724920"/>
              <a:ext cx="2180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Magnetic field</a:t>
              </a:r>
              <a:endParaRPr lang="ru-RU" sz="1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881049" y="3219495"/>
              <a:ext cx="1611856" cy="25771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712816" y="3288184"/>
              <a:ext cx="70408" cy="11265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7-конечная звезда 22"/>
            <p:cNvSpPr>
              <a:spLocks noChangeAspect="1"/>
            </p:cNvSpPr>
            <p:nvPr/>
          </p:nvSpPr>
          <p:spPr>
            <a:xfrm>
              <a:off x="2531373" y="4589873"/>
              <a:ext cx="73987" cy="77373"/>
            </a:xfrm>
            <a:prstGeom prst="star7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868134" y="5034900"/>
              <a:ext cx="700233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7-конечная звезда 24"/>
            <p:cNvSpPr>
              <a:spLocks noChangeAspect="1"/>
            </p:cNvSpPr>
            <p:nvPr/>
          </p:nvSpPr>
          <p:spPr>
            <a:xfrm>
              <a:off x="2531373" y="4996214"/>
              <a:ext cx="73987" cy="77373"/>
            </a:xfrm>
            <a:prstGeom prst="star7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2605360" y="3288184"/>
              <a:ext cx="2741128" cy="13403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2570129" y="3640224"/>
              <a:ext cx="2776359" cy="9883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2586981" y="4203488"/>
              <a:ext cx="2125835" cy="8087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4712816" y="3921856"/>
              <a:ext cx="633672" cy="2816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712816" y="4133080"/>
              <a:ext cx="563264" cy="1408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stCxn id="22" idx="2"/>
            </p:cNvCxnSpPr>
            <p:nvPr/>
          </p:nvCxnSpPr>
          <p:spPr>
            <a:xfrm flipH="1">
              <a:off x="4745401" y="4414712"/>
              <a:ext cx="2619" cy="1901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2619655" y="6156979"/>
              <a:ext cx="2125746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2570129" y="4273896"/>
              <a:ext cx="2142687" cy="789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192416" y="3781040"/>
              <a:ext cx="1550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Target of  </a:t>
              </a:r>
              <a:r>
                <a:rPr lang="en-US" sz="1400" dirty="0" smtClean="0">
                  <a:cs typeface="Arial" pitchFamily="34" charset="0"/>
                </a:rPr>
                <a:t>100 </a:t>
              </a:r>
              <a:r>
                <a:rPr lang="en-US" sz="1400" dirty="0" smtClean="0"/>
                <a:t>µm </a:t>
              </a:r>
              <a:r>
                <a:rPr lang="en-US" sz="1400" dirty="0" err="1" smtClean="0"/>
                <a:t>Berylium</a:t>
              </a:r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51600" y="4439876"/>
              <a:ext cx="1166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proton</a:t>
              </a:r>
              <a:endParaRPr lang="ru-RU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51600" y="4861030"/>
              <a:ext cx="11666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proton</a:t>
              </a:r>
              <a:endParaRPr lang="ru-RU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22645" y="5072730"/>
              <a:ext cx="1571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long-live A</a:t>
              </a:r>
              <a:r>
                <a:rPr lang="en-US" sz="1400" baseline="-25000" dirty="0" smtClean="0"/>
                <a:t>2</a:t>
              </a:r>
              <a:r>
                <a:rPr lang="el-GR" sz="1400" baseline="-25000" dirty="0" smtClean="0"/>
                <a:t>π</a:t>
              </a:r>
              <a:endParaRPr lang="ru-RU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68864" y="5826234"/>
              <a:ext cx="1078605" cy="365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100mm</a:t>
              </a:r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01592" y="2936144"/>
              <a:ext cx="2081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Foil of 2 µm Platinum </a:t>
              </a:r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45" name="Выноска 2 (без границы) 44"/>
            <p:cNvSpPr/>
            <p:nvPr/>
          </p:nvSpPr>
          <p:spPr>
            <a:xfrm>
              <a:off x="3268865" y="5128345"/>
              <a:ext cx="733913" cy="231188"/>
            </a:xfrm>
            <a:prstGeom prst="callout2">
              <a:avLst>
                <a:gd name="adj1" fmla="val 16536"/>
                <a:gd name="adj2" fmla="val 55937"/>
                <a:gd name="adj3" fmla="val -21097"/>
                <a:gd name="adj4" fmla="val 62180"/>
                <a:gd name="adj5" fmla="val -214457"/>
                <a:gd name="adj6" fmla="val 66688"/>
              </a:avLst>
            </a:prstGeom>
            <a:noFill/>
            <a:ln w="9525">
              <a:solidFill>
                <a:schemeClr val="tx1"/>
              </a:solidFill>
              <a:tailEnd type="triangle" w="sm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853632" y="4766752"/>
              <a:ext cx="1605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  <a:r>
                <a:rPr lang="el-GR" sz="1400" baseline="-25000" dirty="0" smtClean="0"/>
                <a:t>π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breakup point</a:t>
              </a:r>
              <a:endParaRPr lang="ru-RU" sz="1400" dirty="0"/>
            </a:p>
          </p:txBody>
        </p:sp>
        <p:cxnSp>
          <p:nvCxnSpPr>
            <p:cNvPr id="80" name="Прямая со стрелкой 79"/>
            <p:cNvCxnSpPr/>
            <p:nvPr/>
          </p:nvCxnSpPr>
          <p:spPr bwMode="auto">
            <a:xfrm flipH="1" flipV="1">
              <a:off x="4783224" y="4203488"/>
              <a:ext cx="352040" cy="5632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2" name="Овал 81"/>
            <p:cNvSpPr/>
            <p:nvPr/>
          </p:nvSpPr>
          <p:spPr bwMode="auto">
            <a:xfrm>
              <a:off x="4712816" y="4133080"/>
              <a:ext cx="70408" cy="1408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146"/>
            <a:ext cx="4517994" cy="53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117594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794540">
            <a:off x="403995" y="4903349"/>
            <a:ext cx="371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preliminary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Search</a:t>
            </a:r>
            <a:r>
              <a:rPr lang="en-US" sz="3200" b="1" i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for long-lived states </a:t>
            </a:r>
          </a:p>
          <a:p>
            <a:pPr algn="ctr"/>
            <a:r>
              <a:rPr lang="en-US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of </a:t>
            </a:r>
            <a:r>
              <a:rPr lang="el-GR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π−</a:t>
            </a:r>
            <a:r>
              <a:rPr lang="en-US" sz="32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atoms</a:t>
            </a:r>
            <a:endParaRPr lang="ru-RU" sz="32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9960" y="2764572"/>
            <a:ext cx="4013256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Distribution of </a:t>
            </a:r>
            <a:r>
              <a:rPr lang="el-GR" sz="2000" i="1" dirty="0" smtClean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n-US" sz="2000" i="1" baseline="30000" dirty="0" smtClean="0">
                <a:solidFill>
                  <a:schemeClr val="tx2">
                    <a:lumMod val="75000"/>
                  </a:schemeClr>
                </a:solidFill>
              </a:rPr>
              <a:t> +</a:t>
            </a:r>
            <a:r>
              <a:rPr lang="el-GR" sz="2000" i="1" dirty="0" smtClean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l-GR" sz="2000" i="1" baseline="30000" dirty="0" smtClean="0">
                <a:solidFill>
                  <a:schemeClr val="tx2">
                    <a:lumMod val="75000"/>
                  </a:schemeClr>
                </a:solidFill>
              </a:rPr>
              <a:t>−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pairs over longitudinal component of  relative momentum Q</a:t>
            </a:r>
            <a:r>
              <a:rPr lang="en-US" sz="2000" i="1" baseline="-25000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with </a:t>
            </a:r>
            <a:r>
              <a:rPr lang="en-US" sz="2000" i="1" dirty="0" smtClean="0">
                <a:solidFill>
                  <a:srgbClr val="AB10F0"/>
                </a:solidFill>
              </a:rPr>
              <a:t>polynomial-fitted background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endParaRPr lang="en-US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000" i="1" dirty="0" smtClean="0">
                <a:solidFill>
                  <a:srgbClr val="C00000"/>
                </a:solidFill>
              </a:rPr>
              <a:t>peak at zero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at the level of 5</a:t>
            </a:r>
            <a:r>
              <a:rPr lang="el-GR" sz="2000" i="1" dirty="0" smtClean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is expected to be originate form breakup of the long-lived </a:t>
            </a:r>
            <a:r>
              <a:rPr lang="el-GR" sz="2000" i="1" dirty="0" smtClean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n-US" sz="2000" i="1" baseline="30000" dirty="0" smtClean="0">
                <a:solidFill>
                  <a:schemeClr val="tx2">
                    <a:lumMod val="75000"/>
                  </a:schemeClr>
                </a:solidFill>
              </a:rPr>
              <a:t> +</a:t>
            </a:r>
            <a:r>
              <a:rPr lang="el-GR" sz="2000" i="1" dirty="0" smtClean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l-GR" sz="2000" i="1" baseline="30000" dirty="0" smtClean="0">
                <a:solidFill>
                  <a:schemeClr val="tx2">
                    <a:lumMod val="75000"/>
                  </a:schemeClr>
                </a:solidFill>
              </a:rPr>
              <a:t>−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atoms inside the Platinum foil of 2 µm placed at 100mm behind the primary target.</a:t>
            </a:r>
            <a:endParaRPr lang="ru-RU" sz="2000" i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491880" y="3992264"/>
            <a:ext cx="1854608" cy="156816"/>
          </a:xfrm>
          <a:prstGeom prst="straightConnector1">
            <a:avLst/>
          </a:prstGeom>
          <a:ln w="15875">
            <a:solidFill>
              <a:srgbClr val="AB1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249742" y="3212976"/>
            <a:ext cx="2815114" cy="120173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2091248"/>
            <a:ext cx="9144000" cy="132324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136296" y="2161656"/>
            <a:ext cx="8871408" cy="1056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7</a:t>
            </a:r>
            <a:r>
              <a:rPr lang="ro-RO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. </a:t>
            </a:r>
            <a:r>
              <a:rPr lang="en-US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Future of DIRAC at SPS CERN</a:t>
            </a:r>
            <a:r>
              <a:rPr lang="ro-RO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.</a:t>
            </a:r>
            <a:endParaRPr lang="ro-RO" sz="3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BD1B4315-C48F-46F6-BF0F-2B6C9676214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75349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3496"/>
          </a:xfrm>
        </p:spPr>
        <p:txBody>
          <a:bodyPr>
            <a:noAutofit/>
          </a:bodyPr>
          <a:lstStyle/>
          <a:p>
            <a:r>
              <a:rPr lang="en-US" sz="4000" b="1" i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Experiment  DIRAC at SPS CERN</a:t>
            </a:r>
            <a:endParaRPr lang="ru-RU" sz="4000" b="1" i="1" spc="50" dirty="0" smtClean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1676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In first half of 2013 DIRAC setup has been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dismantled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experimental hall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PS CERN. All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detectors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are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stored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using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future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experiment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i="1" dirty="0" smtClean="0"/>
          </a:p>
          <a:p>
            <a:r>
              <a:rPr lang="en-US" i="1" dirty="0" smtClean="0"/>
              <a:t>DIRAC collaboration is planning to continue investigation of </a:t>
            </a:r>
            <a:r>
              <a:rPr lang="en-US" b="1" i="1" dirty="0" smtClean="0">
                <a:solidFill>
                  <a:srgbClr val="FF0000"/>
                </a:solidFill>
              </a:rPr>
              <a:t>π</a:t>
            </a:r>
            <a:r>
              <a:rPr lang="en-US" b="1" i="1" baseline="30000" dirty="0" smtClean="0">
                <a:solidFill>
                  <a:srgbClr val="FF0000"/>
                </a:solidFill>
              </a:rPr>
              <a:t>–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i="1" baseline="30000" dirty="0" smtClean="0">
                <a:solidFill>
                  <a:srgbClr val="FF0000"/>
                </a:solidFill>
              </a:rPr>
              <a:t>+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π</a:t>
            </a:r>
            <a:r>
              <a:rPr lang="en-US" b="1" i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b="1" i="1" dirty="0" err="1" smtClean="0">
                <a:solidFill>
                  <a:srgbClr val="FF0000"/>
                </a:solidFill>
              </a:rPr>
              <a:t>K</a:t>
            </a:r>
            <a:r>
              <a:rPr lang="de-DE" b="1" i="1" baseline="30000" dirty="0" smtClean="0">
                <a:solidFill>
                  <a:srgbClr val="FF0000"/>
                </a:solidFill>
              </a:rPr>
              <a:t>–</a:t>
            </a:r>
            <a:r>
              <a:rPr lang="en-US" b="1" i="1" baseline="30000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and </a:t>
            </a:r>
            <a:r>
              <a:rPr lang="de-DE" b="1" i="1" dirty="0" err="1" smtClean="0">
                <a:solidFill>
                  <a:srgbClr val="FF0000"/>
                </a:solidFill>
              </a:rPr>
              <a:t>π</a:t>
            </a:r>
            <a:r>
              <a:rPr lang="de-DE" b="1" i="1" baseline="30000" dirty="0" err="1" smtClean="0">
                <a:solidFill>
                  <a:srgbClr val="FF0000"/>
                </a:solidFill>
              </a:rPr>
              <a:t>+</a:t>
            </a:r>
            <a:r>
              <a:rPr lang="de-DE" b="1" i="1" dirty="0" err="1" smtClean="0">
                <a:solidFill>
                  <a:srgbClr val="FF0000"/>
                </a:solidFill>
              </a:rPr>
              <a:t>π</a:t>
            </a:r>
            <a:r>
              <a:rPr lang="de-DE" b="1" i="1" baseline="30000" dirty="0" smtClean="0">
                <a:solidFill>
                  <a:srgbClr val="FF0000"/>
                </a:solidFill>
              </a:rPr>
              <a:t>– </a:t>
            </a:r>
            <a:r>
              <a:rPr lang="en-US" i="1" dirty="0" smtClean="0"/>
              <a:t>atoms at SPS accelerator at CERN. The correspondent gains in production rates of these atoms at SPS relative to PS (450 </a:t>
            </a:r>
            <a:r>
              <a:rPr lang="en-US" i="1" dirty="0" err="1" smtClean="0"/>
              <a:t>GeV</a:t>
            </a:r>
            <a:r>
              <a:rPr lang="en-US" i="1" dirty="0" smtClean="0"/>
              <a:t> vs. 24 </a:t>
            </a:r>
            <a:r>
              <a:rPr lang="en-US" i="1" dirty="0" err="1" smtClean="0"/>
              <a:t>GeV</a:t>
            </a:r>
            <a:r>
              <a:rPr lang="en-US" i="1" dirty="0" smtClean="0"/>
              <a:t>)  are </a:t>
            </a:r>
            <a:r>
              <a:rPr lang="en-US" i="1" dirty="0" smtClean="0">
                <a:solidFill>
                  <a:srgbClr val="FF0000"/>
                </a:solidFill>
              </a:rPr>
              <a:t>18</a:t>
            </a:r>
            <a:r>
              <a:rPr lang="en-US" b="1" i="1" dirty="0" smtClean="0">
                <a:solidFill>
                  <a:srgbClr val="FF0000"/>
                </a:solidFill>
              </a:rPr>
              <a:t>, 24 </a:t>
            </a:r>
            <a:r>
              <a:rPr lang="en-US" b="1" i="1" dirty="0" smtClean="0">
                <a:solidFill>
                  <a:srgbClr val="FF0000"/>
                </a:solidFill>
              </a:rPr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12</a:t>
            </a:r>
            <a:r>
              <a:rPr lang="en-US" i="1" dirty="0" smtClean="0"/>
              <a:t>. </a:t>
            </a:r>
            <a:r>
              <a:rPr lang="en-US" i="1" dirty="0" smtClean="0"/>
              <a:t>This allows to increase significantly the collected data and to check the precise prediction of Low-Energy QCD at a higher accuracy. Now the collaboration is planning to submit the </a:t>
            </a:r>
            <a:r>
              <a:rPr lang="en-US" b="1" i="1" dirty="0" smtClean="0">
                <a:solidFill>
                  <a:srgbClr val="0070C0"/>
                </a:solidFill>
              </a:rPr>
              <a:t>Letter of Intend for study </a:t>
            </a:r>
            <a:r>
              <a:rPr lang="en-US" b="1" i="1" dirty="0" err="1" smtClean="0">
                <a:solidFill>
                  <a:srgbClr val="0070C0"/>
                </a:solidFill>
              </a:rPr>
              <a:t>πK</a:t>
            </a:r>
            <a:r>
              <a:rPr lang="en-US" b="1" i="1" baseline="30000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and </a:t>
            </a:r>
            <a:r>
              <a:rPr lang="de-DE" b="1" i="1" dirty="0" err="1" smtClean="0">
                <a:solidFill>
                  <a:srgbClr val="0070C0"/>
                </a:solidFill>
              </a:rPr>
              <a:t>π</a:t>
            </a:r>
            <a:r>
              <a:rPr lang="de-DE" b="1" i="1" baseline="30000" dirty="0" err="1" smtClean="0">
                <a:solidFill>
                  <a:srgbClr val="0070C0"/>
                </a:solidFill>
              </a:rPr>
              <a:t>+</a:t>
            </a:r>
            <a:r>
              <a:rPr lang="de-DE" b="1" i="1" dirty="0" err="1" smtClean="0">
                <a:solidFill>
                  <a:srgbClr val="0070C0"/>
                </a:solidFill>
              </a:rPr>
              <a:t>π</a:t>
            </a:r>
            <a:r>
              <a:rPr lang="de-DE" b="1" i="1" baseline="30000" dirty="0" smtClean="0">
                <a:solidFill>
                  <a:srgbClr val="0070C0"/>
                </a:solidFill>
              </a:rPr>
              <a:t>– </a:t>
            </a:r>
            <a:r>
              <a:rPr lang="en-US" b="1" i="1" dirty="0" smtClean="0">
                <a:solidFill>
                  <a:srgbClr val="0070C0"/>
                </a:solidFill>
              </a:rPr>
              <a:t>atoms at SPS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/>
              <a:t>to SPSC CERN in the beginning of 2014.</a:t>
            </a:r>
            <a:endParaRPr lang="ru-RU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727075"/>
            <a:ext cx="3937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7" name="Text Box 23"/>
          <p:cNvSpPr txBox="1">
            <a:spLocks noChangeArrowheads="1"/>
          </p:cNvSpPr>
          <p:nvPr/>
        </p:nvSpPr>
        <p:spPr bwMode="auto">
          <a:xfrm>
            <a:off x="41275" y="6105525"/>
            <a:ext cx="906780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Yield of A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K</a:t>
            </a:r>
            <a:r>
              <a:rPr lang="en-US" sz="2000" baseline="-25000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 dependence as a function of the atoms angle production and momentum in L. S. Bin = 9.6 MeV/c.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Yield of A</a:t>
            </a:r>
            <a:r>
              <a:rPr lang="en-US" sz="3200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K</a:t>
            </a:r>
            <a:r>
              <a:rPr lang="el-GR" sz="3200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  <a:cs typeface="Times New Roman"/>
              </a:rPr>
              <a:t>π</a:t>
            </a:r>
            <a:r>
              <a:rPr lang="en-US" sz="3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 per one p-Ni interaction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6D0B4600-9455-4507-814C-FCE5A519831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0638" y="2301875"/>
            <a:ext cx="9144000" cy="17002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0" y="2443288"/>
            <a:ext cx="9144000" cy="140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1. </a:t>
            </a:r>
            <a:r>
              <a:rPr lang="en-US" sz="3600" i="1" kern="1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Hadronic</a:t>
            </a:r>
            <a:r>
              <a:rPr lang="en-US" sz="3600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atoms and low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energy QCD predictions 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08FCFCD8-962B-4A2E-85EA-F796CE486E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52463"/>
            <a:ext cx="405606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1" name="Text Box 23"/>
          <p:cNvSpPr txBox="1">
            <a:spLocks noChangeArrowheads="1"/>
          </p:cNvSpPr>
          <p:nvPr/>
        </p:nvSpPr>
        <p:spPr bwMode="auto">
          <a:xfrm>
            <a:off x="25400" y="6105525"/>
            <a:ext cx="906780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Yield of A</a:t>
            </a:r>
            <a:r>
              <a:rPr lang="en-US" sz="2000" baseline="-25000">
                <a:solidFill>
                  <a:srgbClr val="752FB5"/>
                </a:solidFill>
                <a:latin typeface="Symbol" pitchFamily="18" charset="2"/>
              </a:rPr>
              <a:t>pK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 dependence as a function of the atoms angle production and momentum in L. S. Bin = 9.6 MeV/c.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Yield of A</a:t>
            </a:r>
            <a:r>
              <a:rPr lang="el-GR" sz="3200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  <a:cs typeface="Times New Roman"/>
              </a:rPr>
              <a:t>π</a:t>
            </a:r>
            <a:r>
              <a:rPr lang="en-US" sz="3200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K</a:t>
            </a:r>
            <a:r>
              <a:rPr lang="en-US" sz="3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 per one p-Ni interaction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86659294-4B24-45D4-A747-441BFC11E5C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Yield of A</a:t>
            </a:r>
            <a:r>
              <a:rPr lang="en-US" sz="3200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2</a:t>
            </a:r>
            <a:r>
              <a:rPr lang="el-GR" sz="3200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  <a:cs typeface="Times New Roman"/>
              </a:rPr>
              <a:t>π</a:t>
            </a:r>
            <a:r>
              <a:rPr lang="en-US" sz="3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 per one p-Ni interaction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711200"/>
            <a:ext cx="40989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16" name="Text Box 23"/>
          <p:cNvSpPr txBox="1">
            <a:spLocks noChangeArrowheads="1"/>
          </p:cNvSpPr>
          <p:nvPr/>
        </p:nvSpPr>
        <p:spPr bwMode="auto">
          <a:xfrm>
            <a:off x="25400" y="6105525"/>
            <a:ext cx="9067800" cy="71120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Yield of A</a:t>
            </a:r>
            <a:r>
              <a:rPr lang="en-US" sz="2000" baseline="-25000">
                <a:solidFill>
                  <a:srgbClr val="752FB5"/>
                </a:solidFill>
                <a:latin typeface="Sylfaen" pitchFamily="18" charset="0"/>
              </a:rPr>
              <a:t>2</a:t>
            </a:r>
            <a:r>
              <a:rPr lang="en-US" sz="2000" baseline="-25000">
                <a:solidFill>
                  <a:srgbClr val="752FB5"/>
                </a:solidFill>
                <a:latin typeface="Symbol" pitchFamily="18" charset="2"/>
              </a:rPr>
              <a:t>p</a:t>
            </a:r>
            <a:r>
              <a:rPr lang="en-US" sz="2000">
                <a:solidFill>
                  <a:srgbClr val="752FB5"/>
                </a:solidFill>
                <a:latin typeface="Sylfaen" pitchFamily="18" charset="0"/>
              </a:rPr>
              <a:t> dependence as a function of the atoms angle production and momentum in L. S. Bin = 15 MeV/c.</a:t>
            </a:r>
            <a:endParaRPr lang="en-US" sz="2000" i="1">
              <a:solidFill>
                <a:srgbClr val="21065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DCC43797-EDA2-4FAD-AF1C-FD9249E69E2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88" y="1951038"/>
          <a:ext cx="9142413" cy="40259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0677"/>
                <a:gridCol w="651198"/>
                <a:gridCol w="713121"/>
                <a:gridCol w="713121"/>
                <a:gridCol w="612550"/>
                <a:gridCol w="721564"/>
                <a:gridCol w="721564"/>
                <a:gridCol w="651198"/>
                <a:gridCol w="721564"/>
                <a:gridCol w="666293"/>
                <a:gridCol w="666521"/>
                <a:gridCol w="666521"/>
                <a:gridCol w="666521"/>
              </a:tblGrid>
              <a:tr h="36570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</a:t>
                      </a:r>
                      <a:r>
                        <a:rPr kumimoji="0" lang="en-US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PS - 24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SPS - 450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0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Θ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lab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5.7</a:t>
                      </a:r>
                      <a:r>
                        <a:rPr lang="en-US" sz="1800" b="1" baseline="30000" dirty="0" smtClean="0"/>
                        <a:t>0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5.7</a:t>
                      </a:r>
                      <a:r>
                        <a:rPr lang="en-US" sz="1800" b="1" baseline="30000" dirty="0" smtClean="0"/>
                        <a:t>0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 smtClean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r>
                        <a:rPr lang="en-US" sz="1800" b="1" baseline="30000" dirty="0" smtClean="0"/>
                        <a:t>0</a:t>
                      </a:r>
                      <a:endParaRPr lang="en-US" sz="18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</a:t>
                      </a:r>
                      <a:r>
                        <a:rPr lang="en-US" sz="1800" b="1" baseline="30000" dirty="0" smtClean="0"/>
                        <a:t>0</a:t>
                      </a:r>
                      <a:endParaRPr lang="en-US" sz="1800" b="1" dirty="0" smtClean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Atoms</a:t>
                      </a:r>
                      <a:endParaRPr lang="en-US" sz="1800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baseline="30000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baseline="30000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baseline="30000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baseline="30000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8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W</a:t>
                      </a:r>
                      <a:r>
                        <a:rPr lang="en-US" sz="1400" baseline="-25000" dirty="0" smtClean="0">
                          <a:latin typeface="+mn-lt"/>
                        </a:rPr>
                        <a:t>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1.1E-9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2.6E-11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4.4E-11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1.0E-8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2.0E-10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2.1E-10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1.8E-8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9.3E-10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1.2E-9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2.7E-8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2.3E-9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3.0E-9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W</a:t>
                      </a:r>
                      <a:r>
                        <a:rPr lang="en-US" sz="1400" baseline="-25000" dirty="0" smtClean="0">
                          <a:latin typeface="+mn-lt"/>
                        </a:rPr>
                        <a:t>A</a:t>
                      </a:r>
                      <a:r>
                        <a:rPr lang="en-US" sz="1400" baseline="30000" dirty="0" smtClean="0">
                          <a:latin typeface="+mn-lt"/>
                        </a:rPr>
                        <a:t>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9.7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7.5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4.7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17.2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35.4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27.2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25.8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86.9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68.7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W</a:t>
                      </a:r>
                      <a:r>
                        <a:rPr lang="en-US" sz="1400" baseline="-25000" dirty="0" smtClean="0">
                          <a:latin typeface="+mn-lt"/>
                        </a:rPr>
                        <a:t>A</a:t>
                      </a:r>
                      <a:r>
                        <a:rPr lang="en-US" sz="1400" baseline="0" dirty="0" smtClean="0">
                          <a:latin typeface="+mn-lt"/>
                        </a:rPr>
                        <a:t>/W</a:t>
                      </a:r>
                      <a:r>
                        <a:rPr lang="el-GR" sz="1400" baseline="-25000" dirty="0" smtClean="0">
                          <a:latin typeface="+mn-lt"/>
                          <a:cs typeface="Times New Roman"/>
                        </a:rPr>
                        <a:t>π</a:t>
                      </a:r>
                      <a:endParaRPr lang="en-US" sz="1400" baseline="-25000" dirty="0">
                        <a:latin typeface="+mn-lt"/>
                      </a:endParaRPr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7.0E-8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1.7E-9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2.9E-9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2.3E-7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4.4E-9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4.7E-9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2.0E-7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1.0E-8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1.3E-8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8.3E-8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7.0E-9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9.2E-9</a:t>
                      </a:r>
                      <a:endParaRPr lang="en-US" sz="12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1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W</a:t>
                      </a:r>
                      <a:r>
                        <a:rPr lang="en-US" sz="1400" baseline="-25000" dirty="0" smtClean="0">
                          <a:latin typeface="+mn-lt"/>
                        </a:rPr>
                        <a:t>A</a:t>
                      </a:r>
                      <a:r>
                        <a:rPr lang="en-US" sz="1400" baseline="30000" dirty="0" smtClean="0">
                          <a:latin typeface="+mn-lt"/>
                        </a:rPr>
                        <a:t>N</a:t>
                      </a:r>
                      <a:r>
                        <a:rPr lang="en-US" sz="1400" baseline="0" dirty="0" smtClean="0">
                          <a:latin typeface="+mn-lt"/>
                        </a:rPr>
                        <a:t>/W</a:t>
                      </a:r>
                      <a:r>
                        <a:rPr lang="el-GR" sz="1400" baseline="-25000" dirty="0" smtClean="0">
                          <a:latin typeface="+mn-lt"/>
                          <a:cs typeface="Times New Roman"/>
                        </a:rPr>
                        <a:t>π</a:t>
                      </a:r>
                      <a:r>
                        <a:rPr lang="en-US" sz="1400" baseline="30000" dirty="0" smtClean="0">
                          <a:latin typeface="+mn-lt"/>
                          <a:cs typeface="Times New Roman"/>
                        </a:rPr>
                        <a:t>N</a:t>
                      </a:r>
                      <a:endParaRPr lang="en-US" sz="1400" baseline="-25000" dirty="0" smtClean="0">
                        <a:latin typeface="+mn-lt"/>
                      </a:endParaRPr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3.3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2.6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1.6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2.9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6.0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4.6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1.2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4.0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3.2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129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-25000" dirty="0" smtClean="0">
                        <a:latin typeface="+mn-lt"/>
                      </a:endParaRPr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 multiplier factor due to spill duration: ~ 4</a:t>
                      </a:r>
                      <a:endParaRPr lang="en-US" sz="20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1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n-lt"/>
                        </a:rPr>
                        <a:t>Total gain</a:t>
                      </a:r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24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18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16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</a:t>
                      </a:r>
                      <a:endParaRPr lang="en-US" sz="2400" b="1" dirty="0"/>
                    </a:p>
                  </a:txBody>
                  <a:tcPr marL="91442" marR="914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23913"/>
          <a:ext cx="9155113" cy="939800"/>
        </p:xfrm>
        <a:graphic>
          <a:graphicData uri="http://schemas.openxmlformats.org/drawingml/2006/table">
            <a:tbl>
              <a:tblPr/>
              <a:tblGrid>
                <a:gridCol w="9155113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Yield of dimeson atoms per one </a:t>
                      </a:r>
                      <a:r>
                        <a:rPr kumimoji="0" lang="ro-RO" sz="28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p-Ni</a:t>
                      </a:r>
                      <a:r>
                        <a:rPr kumimoji="0" lang="ro-RO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interaction,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detectable by DIRAC upgrade setup</a:t>
                      </a:r>
                      <a:endParaRPr kumimoji="0" lang="ro-RO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36" marR="91436" marT="43058" marB="430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42120" name="WordArt 98"/>
          <p:cNvSpPr>
            <a:spLocks noChangeArrowheads="1" noChangeShapeType="1" noTextEdit="1"/>
          </p:cNvSpPr>
          <p:nvPr/>
        </p:nvSpPr>
        <p:spPr bwMode="auto">
          <a:xfrm>
            <a:off x="1876425" y="79375"/>
            <a:ext cx="5351463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DIRAC prospects at SPS CERN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2E09784F-433F-481F-AF02-E48414EF45C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026"/>
          <p:cNvSpPr txBox="1">
            <a:spLocks noChangeArrowheads="1"/>
          </p:cNvSpPr>
          <p:nvPr/>
        </p:nvSpPr>
        <p:spPr bwMode="auto">
          <a:xfrm>
            <a:off x="685800" y="2590800"/>
            <a:ext cx="7620000" cy="1565275"/>
          </a:xfrm>
          <a:prstGeom prst="rect">
            <a:avLst/>
          </a:prstGeom>
          <a:solidFill>
            <a:srgbClr val="CAFE7E"/>
          </a:solidFill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>
                <a:solidFill>
                  <a:srgbClr val="8904BE"/>
                </a:solidFill>
                <a:latin typeface="Sylfaen" charset="0"/>
                <a:ea typeface="ＭＳ Ｐゴシック" charset="0"/>
              </a:rPr>
              <a:t>Thank you</a:t>
            </a:r>
          </a:p>
          <a:p>
            <a:pPr algn="ctr">
              <a:defRPr/>
            </a:pPr>
            <a:r>
              <a:rPr lang="en-US" sz="4800">
                <a:solidFill>
                  <a:srgbClr val="8904BE"/>
                </a:solidFill>
                <a:latin typeface="Sylfaen" charset="0"/>
                <a:ea typeface="ＭＳ Ｐゴシック" charset="0"/>
              </a:rPr>
              <a:t> for your attention!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5357600A-48D7-4721-8412-3B2AFA517F4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839788" y="2232025"/>
            <a:ext cx="7620000" cy="2308225"/>
          </a:xfrm>
          <a:prstGeom prst="rect">
            <a:avLst/>
          </a:prstGeom>
          <a:solidFill>
            <a:srgbClr val="CAFE7E"/>
          </a:solidFill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4800" dirty="0">
              <a:solidFill>
                <a:srgbClr val="8904BE"/>
              </a:solidFill>
              <a:latin typeface="Sylfaen" charset="0"/>
              <a:ea typeface="ＭＳ Ｐゴシック" charset="0"/>
            </a:endParaRPr>
          </a:p>
          <a:p>
            <a:pPr algn="ctr">
              <a:defRPr/>
            </a:pPr>
            <a:r>
              <a:rPr lang="en-US" sz="4800" dirty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Supplementary slides</a:t>
            </a:r>
          </a:p>
          <a:p>
            <a:pPr algn="ctr">
              <a:defRPr/>
            </a:pPr>
            <a:r>
              <a:rPr lang="en-US" sz="4800" dirty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31FF9666-3A4A-47FB-A2BF-BA4BCCA60DC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Experimental conditions (run 2008-2010)</a:t>
            </a:r>
          </a:p>
        </p:txBody>
      </p:sp>
      <p:graphicFrame>
        <p:nvGraphicFramePr>
          <p:cNvPr id="12478" name="Group 190"/>
          <p:cNvGraphicFramePr>
            <a:graphicFrameLocks noGrp="1"/>
          </p:cNvGraphicFramePr>
          <p:nvPr/>
        </p:nvGraphicFramePr>
        <p:xfrm>
          <a:off x="381000" y="914400"/>
          <a:ext cx="8305800" cy="2438400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Primary proton beam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24 GeV/c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Beam intensity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(10.5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÷12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)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proton/spill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Single count of one IH plane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(5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÷6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)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particle/spill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Spill duration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450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80" name="Group 292"/>
          <p:cNvGraphicFramePr>
            <a:graphicFrameLocks noGrp="1"/>
          </p:cNvGraphicFramePr>
          <p:nvPr/>
        </p:nvGraphicFramePr>
        <p:xfrm>
          <a:off x="0" y="3581400"/>
          <a:ext cx="9144000" cy="3109912"/>
        </p:xfrm>
        <a:graphic>
          <a:graphicData uri="http://schemas.openxmlformats.org/drawingml/2006/table">
            <a:tbl>
              <a:tblPr/>
              <a:tblGrid>
                <a:gridCol w="2997200"/>
                <a:gridCol w="3022600"/>
                <a:gridCol w="3124200"/>
              </a:tblGrid>
              <a:tr h="44201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Ni target</a:t>
                      </a: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Purity</a:t>
                      </a: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99.98%</a:t>
                      </a: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FE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Target thickness (year)</a:t>
                      </a: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98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±1 μm (2008)</a:t>
                      </a: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108 ±1 μm (2009-2010)</a:t>
                      </a: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</a:tr>
              <a:tr h="533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Radiation thickness</a:t>
                      </a: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6.7·10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-3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7.4·10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-3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</a:tr>
              <a:tr h="79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Probability of inelastic proton interaction</a:t>
                      </a: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6.4·10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-4</a:t>
                      </a: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7.1·10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-4</a:t>
                      </a: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Experimental conditions</a:t>
            </a:r>
          </a:p>
        </p:txBody>
      </p:sp>
      <p:graphicFrame>
        <p:nvGraphicFramePr>
          <p:cNvPr id="13625" name="Group 313"/>
          <p:cNvGraphicFramePr>
            <a:graphicFrameLocks noGrp="1"/>
          </p:cNvGraphicFramePr>
          <p:nvPr/>
        </p:nvGraphicFramePr>
        <p:xfrm>
          <a:off x="0" y="1143000"/>
          <a:ext cx="9144000" cy="2195526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700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Secondary particles channel (relative to the proton beam)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5.7°</a:t>
                      </a:r>
                    </a:p>
                  </a:txBody>
                  <a:tcPr marT="45651" marB="456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  <a:tr h="700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Angular divergence in vertical and horizontal planes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14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±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1°</a:t>
                      </a:r>
                    </a:p>
                  </a:txBody>
                  <a:tcPr marT="45651" marB="456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  <a:tr h="396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Solid angle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1.2•10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sr</a:t>
                      </a:r>
                    </a:p>
                  </a:txBody>
                  <a:tcPr marT="45651" marB="456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  <a:tr h="396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Dipole magnet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max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= 1.65 T, BL = 2.2 Tm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639" name="Group 327"/>
          <p:cNvGraphicFramePr>
            <a:graphicFrameLocks noGrp="1"/>
          </p:cNvGraphicFramePr>
          <p:nvPr/>
        </p:nvGraphicFramePr>
        <p:xfrm>
          <a:off x="0" y="3886200"/>
          <a:ext cx="9144000" cy="2209800"/>
        </p:xfrm>
        <a:graphic>
          <a:graphicData uri="http://schemas.openxmlformats.org/drawingml/2006/table">
            <a:tbl>
              <a:tblPr/>
              <a:tblGrid>
                <a:gridCol w="914400"/>
                <a:gridCol w="1066800"/>
                <a:gridCol w="990600"/>
                <a:gridCol w="990600"/>
                <a:gridCol w="990600"/>
                <a:gridCol w="990600"/>
                <a:gridCol w="1066800"/>
                <a:gridCol w="1066800"/>
                <a:gridCol w="1066800"/>
              </a:tblGrid>
              <a:tr h="23018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Time resolution [ps]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9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8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VH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SFD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plane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713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728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718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798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508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518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907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1037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382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527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1F804C46-B464-4266-B8B3-13FD6CF556F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352800"/>
            <a:ext cx="51054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pitchFamily="18" charset="0"/>
              </a:rPr>
              <a:t>Analysis of multiple scattering in Ni (100 μm)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127750"/>
            <a:ext cx="9144000" cy="730250"/>
          </a:xfrm>
          <a:prstGeom prst="rect">
            <a:avLst/>
          </a:prstGeom>
          <a:solidFill>
            <a:srgbClr val="E7FF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420557"/>
                </a:solidFill>
                <a:latin typeface="Sylfaen" pitchFamily="18" charset="0"/>
                <a:cs typeface="Times New Roman" pitchFamily="18" charset="0"/>
              </a:rPr>
              <a:t>Run 2011. Analysis of multiple scattering in Ni (100 µm). Only events with one track in each projection were analyzed. </a:t>
            </a:r>
            <a:r>
              <a:rPr lang="en-US" sz="1400" dirty="0" err="1" smtClean="0">
                <a:solidFill>
                  <a:srgbClr val="420557"/>
                </a:solidFill>
                <a:latin typeface="Sylfaen" pitchFamily="18" charset="0"/>
                <a:cs typeface="Times New Roman" pitchFamily="18" charset="0"/>
              </a:rPr>
              <a:t>δθ</a:t>
            </a:r>
            <a:r>
              <a:rPr lang="en-US" sz="1400" dirty="0" smtClean="0">
                <a:solidFill>
                  <a:srgbClr val="420557"/>
                </a:solidFill>
                <a:latin typeface="Sylfaen" pitchFamily="18" charset="0"/>
                <a:cs typeface="Times New Roman" pitchFamily="18" charset="0"/>
              </a:rPr>
              <a:t>/θ </a:t>
            </a:r>
            <a:r>
              <a:rPr lang="en-US" sz="1400" dirty="0" smtClean="0">
                <a:solidFill>
                  <a:srgbClr val="420557"/>
                </a:solidFill>
                <a:cs typeface="Times New Roman" pitchFamily="18" charset="0"/>
              </a:rPr>
              <a:t>~</a:t>
            </a:r>
            <a:r>
              <a:rPr lang="en-US" sz="1400" dirty="0" smtClean="0">
                <a:solidFill>
                  <a:srgbClr val="420557"/>
                </a:solidFill>
                <a:latin typeface="Sylfaen" pitchFamily="18" charset="0"/>
                <a:cs typeface="Times New Roman" pitchFamily="18" charset="0"/>
              </a:rPr>
              <a:t> 0.7 %. After including in the analysis of all available events the statistics will be doubled and the expected value will be less than 0.5 %.</a:t>
            </a:r>
            <a:endParaRPr lang="en-US" sz="1400" dirty="0" smtClean="0">
              <a:solidFill>
                <a:srgbClr val="420557"/>
              </a:solidFill>
              <a:latin typeface="Sylfae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91440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45062" name="Object 7"/>
          <p:cNvGraphicFramePr>
            <a:graphicFrameLocks noChangeAspect="1"/>
          </p:cNvGraphicFramePr>
          <p:nvPr/>
        </p:nvGraphicFramePr>
        <p:xfrm>
          <a:off x="7335838" y="3733800"/>
          <a:ext cx="13239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5" imgW="761669" imgH="799753" progId="">
                  <p:embed/>
                </p:oleObj>
              </mc:Choice>
              <mc:Fallback>
                <p:oleObj name="Equation" r:id="rId5" imgW="761669" imgH="79975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838" y="3733800"/>
                        <a:ext cx="1323975" cy="1447800"/>
                      </a:xfrm>
                      <a:prstGeom prst="rect">
                        <a:avLst/>
                      </a:prstGeom>
                      <a:solidFill>
                        <a:srgbClr val="DBFF99"/>
                      </a:solidFill>
                      <a:ln w="9525">
                        <a:solidFill>
                          <a:srgbClr val="219107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27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A</a:t>
            </a:r>
            <a:r>
              <a:rPr lang="en-US" sz="3600" baseline="-25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2p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and A</a:t>
            </a:r>
            <a:r>
              <a:rPr lang="en-US" sz="3600" baseline="-25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pK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production</a:t>
            </a:r>
          </a:p>
        </p:txBody>
      </p:sp>
      <p:graphicFrame>
        <p:nvGraphicFramePr>
          <p:cNvPr id="46083" name="Object 1029"/>
          <p:cNvGraphicFramePr>
            <a:graphicFrameLocks noChangeAspect="1"/>
          </p:cNvGraphicFramePr>
          <p:nvPr/>
        </p:nvGraphicFramePr>
        <p:xfrm>
          <a:off x="144463" y="990600"/>
          <a:ext cx="88646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Equation" r:id="rId3" imgW="4419600" imgH="508000" progId="">
                  <p:embed/>
                </p:oleObj>
              </mc:Choice>
              <mc:Fallback>
                <p:oleObj name="Equation" r:id="rId3" imgW="4419600" imgH="508000" progId="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990600"/>
                        <a:ext cx="8864600" cy="1017588"/>
                      </a:xfrm>
                      <a:prstGeom prst="rect">
                        <a:avLst/>
                      </a:prstGeom>
                      <a:solidFill>
                        <a:srgbClr val="CAFE7E"/>
                      </a:solidFill>
                      <a:ln w="9525">
                        <a:solidFill>
                          <a:srgbClr val="62E10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1030"/>
          <p:cNvGraphicFramePr>
            <a:graphicFrameLocks noChangeAspect="1"/>
          </p:cNvGraphicFramePr>
          <p:nvPr/>
        </p:nvGraphicFramePr>
        <p:xfrm>
          <a:off x="468313" y="2249488"/>
          <a:ext cx="16525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Equation" r:id="rId5" imgW="863225" imgH="241195" progId="">
                  <p:embed/>
                </p:oleObj>
              </mc:Choice>
              <mc:Fallback>
                <p:oleObj name="Equation" r:id="rId5" imgW="863225" imgH="241195" progId="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49488"/>
                        <a:ext cx="1652587" cy="461962"/>
                      </a:xfrm>
                      <a:prstGeom prst="rect">
                        <a:avLst/>
                      </a:prstGeom>
                      <a:solidFill>
                        <a:srgbClr val="DDFFDD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1031"/>
          <p:cNvGraphicFramePr>
            <a:graphicFrameLocks noChangeAspect="1"/>
          </p:cNvGraphicFramePr>
          <p:nvPr/>
        </p:nvGraphicFramePr>
        <p:xfrm>
          <a:off x="457200" y="3048000"/>
          <a:ext cx="76962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Equation" r:id="rId7" imgW="4191000" imgH="431800" progId="">
                  <p:embed/>
                </p:oleObj>
              </mc:Choice>
              <mc:Fallback>
                <p:oleObj name="Equation" r:id="rId7" imgW="4191000" imgH="431800" progId="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7696200" cy="793750"/>
                      </a:xfrm>
                      <a:prstGeom prst="rect">
                        <a:avLst/>
                      </a:prstGeom>
                      <a:solidFill>
                        <a:srgbClr val="DDFFDD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1032"/>
          <p:cNvGraphicFramePr>
            <a:graphicFrameLocks noChangeAspect="1"/>
          </p:cNvGraphicFramePr>
          <p:nvPr/>
        </p:nvGraphicFramePr>
        <p:xfrm>
          <a:off x="457200" y="4191000"/>
          <a:ext cx="3733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Equation" r:id="rId9" imgW="2108200" imgH="660400" progId="">
                  <p:embed/>
                </p:oleObj>
              </mc:Choice>
              <mc:Fallback>
                <p:oleObj name="Equation" r:id="rId9" imgW="2108200" imgH="660400" progId="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3733800" cy="1168400"/>
                      </a:xfrm>
                      <a:prstGeom prst="rect">
                        <a:avLst/>
                      </a:prstGeom>
                      <a:solidFill>
                        <a:srgbClr val="DDFFDD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1033"/>
          <p:cNvGraphicFramePr>
            <a:graphicFrameLocks noChangeAspect="1"/>
          </p:cNvGraphicFramePr>
          <p:nvPr/>
        </p:nvGraphicFramePr>
        <p:xfrm>
          <a:off x="457200" y="5715000"/>
          <a:ext cx="44958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" name="Equation" r:id="rId11" imgW="2273300" imgH="203200" progId="">
                  <p:embed/>
                </p:oleObj>
              </mc:Choice>
              <mc:Fallback>
                <p:oleObj name="Equation" r:id="rId11" imgW="2273300" imgH="203200" progId="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15000"/>
                        <a:ext cx="4495800" cy="401638"/>
                      </a:xfrm>
                      <a:prstGeom prst="rect">
                        <a:avLst/>
                      </a:prstGeom>
                      <a:solidFill>
                        <a:srgbClr val="DDFFDD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Line 1034"/>
          <p:cNvSpPr>
            <a:spLocks noChangeShapeType="1"/>
          </p:cNvSpPr>
          <p:nvPr/>
        </p:nvSpPr>
        <p:spPr bwMode="auto">
          <a:xfrm>
            <a:off x="5562600" y="4876800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899" name="Line 1035"/>
          <p:cNvSpPr>
            <a:spLocks noChangeShapeType="1"/>
          </p:cNvSpPr>
          <p:nvPr/>
        </p:nvSpPr>
        <p:spPr bwMode="auto">
          <a:xfrm flipV="1">
            <a:off x="6553200" y="4648200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900" name="Line 1036"/>
          <p:cNvSpPr>
            <a:spLocks noChangeShapeType="1"/>
          </p:cNvSpPr>
          <p:nvPr/>
        </p:nvSpPr>
        <p:spPr bwMode="auto">
          <a:xfrm>
            <a:off x="6553200" y="4876800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901" name="Oval 1037"/>
          <p:cNvSpPr>
            <a:spLocks noChangeArrowheads="1"/>
          </p:cNvSpPr>
          <p:nvPr/>
        </p:nvSpPr>
        <p:spPr bwMode="auto">
          <a:xfrm>
            <a:off x="6477000" y="4760913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902" name="Line 1038"/>
          <p:cNvSpPr>
            <a:spLocks noChangeShapeType="1"/>
          </p:cNvSpPr>
          <p:nvPr/>
        </p:nvSpPr>
        <p:spPr bwMode="auto">
          <a:xfrm flipV="1">
            <a:off x="7239000" y="4648200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903" name="Line 1039"/>
          <p:cNvSpPr>
            <a:spLocks noChangeShapeType="1"/>
          </p:cNvSpPr>
          <p:nvPr/>
        </p:nvSpPr>
        <p:spPr bwMode="auto">
          <a:xfrm flipV="1">
            <a:off x="7239000" y="5105400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904" name="Freeform 1040"/>
          <p:cNvSpPr>
            <a:spLocks/>
          </p:cNvSpPr>
          <p:nvPr/>
        </p:nvSpPr>
        <p:spPr bwMode="auto">
          <a:xfrm>
            <a:off x="6781800" y="4800600"/>
            <a:ext cx="76200" cy="152400"/>
          </a:xfrm>
          <a:custGeom>
            <a:avLst/>
            <a:gdLst>
              <a:gd name="T0" fmla="*/ 0 w 48"/>
              <a:gd name="T1" fmla="*/ 0 h 96"/>
              <a:gd name="T2" fmla="*/ 76200 w 48"/>
              <a:gd name="T3" fmla="*/ 76200 h 96"/>
              <a:gd name="T4" fmla="*/ 0 w 48"/>
              <a:gd name="T5" fmla="*/ 76200 h 96"/>
              <a:gd name="T6" fmla="*/ 76200 w 48"/>
              <a:gd name="T7" fmla="*/ 15240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" h="96">
                <a:moveTo>
                  <a:pt x="0" y="0"/>
                </a:moveTo>
                <a:cubicBezTo>
                  <a:pt x="24" y="20"/>
                  <a:pt x="48" y="40"/>
                  <a:pt x="48" y="48"/>
                </a:cubicBezTo>
                <a:cubicBezTo>
                  <a:pt x="48" y="56"/>
                  <a:pt x="0" y="40"/>
                  <a:pt x="0" y="48"/>
                </a:cubicBezTo>
                <a:cubicBezTo>
                  <a:pt x="0" y="56"/>
                  <a:pt x="40" y="88"/>
                  <a:pt x="48" y="96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37905" name="Freeform 1041"/>
          <p:cNvSpPr>
            <a:spLocks/>
          </p:cNvSpPr>
          <p:nvPr/>
        </p:nvSpPr>
        <p:spPr bwMode="auto">
          <a:xfrm>
            <a:off x="6934200" y="4724400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37906" name="Freeform 1042"/>
          <p:cNvSpPr>
            <a:spLocks/>
          </p:cNvSpPr>
          <p:nvPr/>
        </p:nvSpPr>
        <p:spPr bwMode="auto">
          <a:xfrm>
            <a:off x="7467600" y="46482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37907" name="Freeform 1043"/>
          <p:cNvSpPr>
            <a:spLocks/>
          </p:cNvSpPr>
          <p:nvPr/>
        </p:nvSpPr>
        <p:spPr bwMode="auto">
          <a:xfrm>
            <a:off x="7696200" y="46482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37908" name="Freeform 1044"/>
          <p:cNvSpPr>
            <a:spLocks/>
          </p:cNvSpPr>
          <p:nvPr/>
        </p:nvSpPr>
        <p:spPr bwMode="auto">
          <a:xfrm>
            <a:off x="7924800" y="46482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graphicFrame>
        <p:nvGraphicFramePr>
          <p:cNvPr id="46099" name="Object 1046"/>
          <p:cNvGraphicFramePr>
            <a:graphicFrameLocks noChangeAspect="1"/>
          </p:cNvGraphicFramePr>
          <p:nvPr/>
        </p:nvGraphicFramePr>
        <p:xfrm>
          <a:off x="5638800" y="43561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Equation" r:id="rId13" imgW="164885" imgH="164885" progId="">
                  <p:embed/>
                </p:oleObj>
              </mc:Choice>
              <mc:Fallback>
                <p:oleObj name="Equation" r:id="rId13" imgW="164885" imgH="164885" progId="">
                  <p:embed/>
                  <p:pic>
                    <p:nvPicPr>
                      <p:cNvPr id="0" name="Object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356100"/>
                        <a:ext cx="381000" cy="381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0" name="Object 1047"/>
          <p:cNvGraphicFramePr>
            <a:graphicFrameLocks noChangeAspect="1"/>
          </p:cNvGraphicFramePr>
          <p:nvPr/>
        </p:nvGraphicFramePr>
        <p:xfrm>
          <a:off x="7848600" y="4191000"/>
          <a:ext cx="3333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Equation" r:id="rId15" imgW="190417" imgH="203112" progId="">
                  <p:embed/>
                </p:oleObj>
              </mc:Choice>
              <mc:Fallback>
                <p:oleObj name="Equation" r:id="rId15" imgW="190417" imgH="203112" progId="">
                  <p:embed/>
                  <p:pic>
                    <p:nvPicPr>
                      <p:cNvPr id="0" name="Object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191000"/>
                        <a:ext cx="333375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1" name="Object 1048"/>
          <p:cNvGraphicFramePr>
            <a:graphicFrameLocks noChangeAspect="1"/>
          </p:cNvGraphicFramePr>
          <p:nvPr/>
        </p:nvGraphicFramePr>
        <p:xfrm>
          <a:off x="7772400" y="51816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Equation" r:id="rId17" imgW="203024" imgH="203024" progId="">
                  <p:embed/>
                </p:oleObj>
              </mc:Choice>
              <mc:Fallback>
                <p:oleObj name="Equation" r:id="rId17" imgW="203024" imgH="203024" progId="">
                  <p:embed/>
                  <p:pic>
                    <p:nvPicPr>
                      <p:cNvPr id="0" name="Object 1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181600"/>
                        <a:ext cx="381000" cy="381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525D4E01-4CA5-4114-A7E4-DD968C96872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80" name="Picture 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69342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9" name="Text Box 23"/>
          <p:cNvSpPr txBox="1">
            <a:spLocks noChangeArrowheads="1"/>
          </p:cNvSpPr>
          <p:nvPr/>
        </p:nvSpPr>
        <p:spPr bwMode="auto">
          <a:xfrm>
            <a:off x="26988" y="5902325"/>
            <a:ext cx="9067800" cy="925513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Probability of break-up as a function of lifetime in the ground state for A</a:t>
            </a:r>
            <a:r>
              <a:rPr lang="en-US" sz="1800" baseline="-25000">
                <a:solidFill>
                  <a:srgbClr val="752FB5"/>
                </a:solidFill>
                <a:latin typeface="Symbol" pitchFamily="18" charset="2"/>
              </a:rPr>
              <a:t>pK</a:t>
            </a:r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 (solid line) and A</a:t>
            </a:r>
            <a:r>
              <a:rPr lang="en-US" sz="1800" baseline="-25000">
                <a:solidFill>
                  <a:srgbClr val="752FB5"/>
                </a:solidFill>
                <a:latin typeface="Symbol" pitchFamily="18" charset="2"/>
              </a:rPr>
              <a:t>Kp</a:t>
            </a:r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 atoms (dashed line) in Ni target of thickness 108 </a:t>
            </a:r>
            <a:r>
              <a:rPr lang="en-US" sz="1800">
                <a:solidFill>
                  <a:srgbClr val="752FB5"/>
                </a:solidFill>
                <a:latin typeface="Symbol" pitchFamily="18" charset="2"/>
              </a:rPr>
              <a:t>m</a:t>
            </a:r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m.</a:t>
            </a:r>
          </a:p>
          <a:p>
            <a:pPr defTabSz="912813"/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Average momentum of A</a:t>
            </a:r>
            <a:r>
              <a:rPr lang="en-US" sz="1800" baseline="-25000">
                <a:solidFill>
                  <a:srgbClr val="752FB5"/>
                </a:solidFill>
                <a:latin typeface="Symbol" pitchFamily="18" charset="2"/>
              </a:rPr>
              <a:t>Kp</a:t>
            </a:r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 and A</a:t>
            </a:r>
            <a:r>
              <a:rPr lang="en-US" sz="1800" baseline="-25000">
                <a:solidFill>
                  <a:srgbClr val="752FB5"/>
                </a:solidFill>
                <a:latin typeface="Symbol" pitchFamily="18" charset="2"/>
              </a:rPr>
              <a:t>pK</a:t>
            </a:r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 are 6.4 GeV/c and 6.5 GeV/c accordingly. 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131603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136296" y="119824"/>
            <a:ext cx="8801000" cy="11802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Break-up dependencies </a:t>
            </a:r>
            <a:r>
              <a:rPr lang="en-US" sz="3600" i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P</a:t>
            </a:r>
            <a:r>
              <a:rPr lang="en-US" sz="3600" i="1" kern="10" spc="50" baseline="-2500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br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of atom lifetime </a:t>
            </a:r>
          </a:p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for K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-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atom (</a:t>
            </a:r>
            <a:r>
              <a:rPr lang="en-US" sz="3600" i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A</a:t>
            </a:r>
            <a:r>
              <a:rPr lang="en-US" sz="3600" i="1" kern="10" spc="50" baseline="-2500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k</a:t>
            </a:r>
            <a:r>
              <a:rPr lang="el-GR" sz="3600" i="1" kern="10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) and K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-</a:t>
            </a: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atom (A</a:t>
            </a:r>
            <a:r>
              <a:rPr lang="el-GR" sz="3600" i="1" kern="10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K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)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695575" y="1698625"/>
            <a:ext cx="6183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9025A9"/>
                </a:solidFill>
              </a:rPr>
              <a:t>The lifetime of </a:t>
            </a:r>
            <a:r>
              <a:rPr lang="en-US" b="0">
                <a:solidFill>
                  <a:srgbClr val="9025A9"/>
                </a:solidFill>
                <a:sym typeface="Symbol" pitchFamily="18" charset="2"/>
              </a:rPr>
              <a:t></a:t>
            </a:r>
            <a:r>
              <a:rPr lang="en-US" b="0" baseline="30000">
                <a:solidFill>
                  <a:srgbClr val="9025A9"/>
                </a:solidFill>
                <a:sym typeface="Symbol" pitchFamily="18" charset="2"/>
              </a:rPr>
              <a:t>+</a:t>
            </a:r>
            <a:r>
              <a:rPr lang="en-US" b="0">
                <a:solidFill>
                  <a:srgbClr val="9025A9"/>
                </a:solidFill>
                <a:sym typeface="Symbol" pitchFamily="18" charset="2"/>
              </a:rPr>
              <a:t></a:t>
            </a:r>
            <a:r>
              <a:rPr lang="en-US" b="0" baseline="30000">
                <a:solidFill>
                  <a:srgbClr val="9025A9"/>
                </a:solidFill>
                <a:cs typeface="Times New Roman" pitchFamily="18" charset="0"/>
                <a:sym typeface="Symbol" pitchFamily="18" charset="2"/>
              </a:rPr>
              <a:t>−</a:t>
            </a:r>
            <a:r>
              <a:rPr lang="en-US" b="0">
                <a:solidFill>
                  <a:srgbClr val="9025A9"/>
                </a:solidFill>
              </a:rPr>
              <a:t> atoms is dominated by </a:t>
            </a:r>
            <a:br>
              <a:rPr lang="en-US" b="0">
                <a:solidFill>
                  <a:srgbClr val="9025A9"/>
                </a:solidFill>
              </a:rPr>
            </a:br>
            <a:r>
              <a:rPr lang="en-US" b="0">
                <a:solidFill>
                  <a:srgbClr val="9025A9"/>
                </a:solidFill>
              </a:rPr>
              <a:t>the annihilation process into </a:t>
            </a:r>
            <a:r>
              <a:rPr lang="en-US" b="0">
                <a:solidFill>
                  <a:srgbClr val="9025A9"/>
                </a:solidFill>
                <a:sym typeface="Symbol" pitchFamily="18" charset="2"/>
              </a:rPr>
              <a:t></a:t>
            </a:r>
            <a:r>
              <a:rPr lang="en-US" b="0" baseline="30000">
                <a:solidFill>
                  <a:srgbClr val="9025A9"/>
                </a:solidFill>
              </a:rPr>
              <a:t>0 </a:t>
            </a:r>
            <a:r>
              <a:rPr lang="en-US" b="0">
                <a:solidFill>
                  <a:srgbClr val="9025A9"/>
                </a:solidFill>
                <a:sym typeface="Symbol" pitchFamily="18" charset="2"/>
              </a:rPr>
              <a:t></a:t>
            </a:r>
            <a:r>
              <a:rPr lang="en-US" b="0" baseline="30000">
                <a:solidFill>
                  <a:srgbClr val="9025A9"/>
                </a:solidFill>
              </a:rPr>
              <a:t>0</a:t>
            </a:r>
            <a:r>
              <a:rPr lang="en-US" b="0">
                <a:solidFill>
                  <a:srgbClr val="9025A9"/>
                </a:solidFill>
              </a:rPr>
              <a:t>:</a:t>
            </a: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3122613" y="2638425"/>
          <a:ext cx="55832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3" imgW="2540000" imgH="431800" progId="">
                  <p:embed/>
                </p:oleObj>
              </mc:Choice>
              <mc:Fallback>
                <p:oleObj name="Equation" r:id="rId3" imgW="2540000" imgH="431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2638425"/>
                        <a:ext cx="5583237" cy="971550"/>
                      </a:xfrm>
                      <a:prstGeom prst="rect">
                        <a:avLst/>
                      </a:prstGeom>
                      <a:solidFill>
                        <a:srgbClr val="D1FE8E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69913" y="555625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i="1">
                <a:solidFill>
                  <a:srgbClr val="9025A9"/>
                </a:solidFill>
              </a:rPr>
              <a:t>a</a:t>
            </a:r>
            <a:r>
              <a:rPr lang="en-US" sz="1800" b="0" baseline="-25000">
                <a:solidFill>
                  <a:srgbClr val="9025A9"/>
                </a:solidFill>
              </a:rPr>
              <a:t>0</a:t>
            </a:r>
            <a:r>
              <a:rPr lang="en-US" sz="1800" b="0">
                <a:solidFill>
                  <a:srgbClr val="9025A9"/>
                </a:solidFill>
              </a:rPr>
              <a:t> and </a:t>
            </a:r>
            <a:r>
              <a:rPr lang="en-US" sz="1800" b="0" i="1">
                <a:solidFill>
                  <a:srgbClr val="9025A9"/>
                </a:solidFill>
              </a:rPr>
              <a:t>a</a:t>
            </a:r>
            <a:r>
              <a:rPr lang="en-US" sz="1800" b="0" baseline="-25000">
                <a:solidFill>
                  <a:srgbClr val="9025A9"/>
                </a:solidFill>
              </a:rPr>
              <a:t>2</a:t>
            </a:r>
            <a:r>
              <a:rPr lang="en-US" sz="1800" b="0">
                <a:solidFill>
                  <a:srgbClr val="9025A9"/>
                </a:solidFill>
              </a:rPr>
              <a:t> are the </a:t>
            </a:r>
            <a:r>
              <a:rPr lang="en-US" sz="1800" b="0">
                <a:solidFill>
                  <a:srgbClr val="9025A9"/>
                </a:solidFill>
                <a:sym typeface="Symbol" pitchFamily="18" charset="2"/>
              </a:rPr>
              <a:t></a:t>
            </a:r>
            <a:r>
              <a:rPr lang="en-US" sz="1800" b="0">
                <a:solidFill>
                  <a:srgbClr val="9025A9"/>
                </a:solidFill>
              </a:rPr>
              <a:t> S-wave scattering lengths for isospin I=0 and I=2.</a:t>
            </a:r>
          </a:p>
        </p:txBody>
      </p:sp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3133725" y="6005513"/>
          <a:ext cx="42735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5" imgW="1892300" imgH="444500" progId="">
                  <p:embed/>
                </p:oleObj>
              </mc:Choice>
              <mc:Fallback>
                <p:oleObj name="Equation" r:id="rId5" imgW="1892300" imgH="4445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6005513"/>
                        <a:ext cx="4273550" cy="842962"/>
                      </a:xfrm>
                      <a:prstGeom prst="rect">
                        <a:avLst/>
                      </a:prstGeom>
                      <a:solidFill>
                        <a:srgbClr val="FCFF7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0" y="715963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solidFill>
                  <a:srgbClr val="9025A9"/>
                </a:solidFill>
                <a:latin typeface="Sylfaen" pitchFamily="18" charset="0"/>
              </a:rPr>
              <a:t>Pionium (A</a:t>
            </a:r>
            <a:r>
              <a:rPr lang="en-US" b="0" baseline="-25000">
                <a:solidFill>
                  <a:srgbClr val="9025A9"/>
                </a:solidFill>
                <a:latin typeface="Sylfaen" pitchFamily="18" charset="0"/>
              </a:rPr>
              <a:t>2</a:t>
            </a:r>
            <a:r>
              <a:rPr lang="en-US" b="0" baseline="-250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b="0">
                <a:solidFill>
                  <a:srgbClr val="9025A9"/>
                </a:solidFill>
                <a:latin typeface="Sylfaen" pitchFamily="18" charset="0"/>
              </a:rPr>
              <a:t>) is a hydrogen-like atom consisting of </a:t>
            </a:r>
            <a:r>
              <a:rPr lang="en-US" b="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b="0" baseline="300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+</a:t>
            </a:r>
            <a:r>
              <a:rPr lang="en-US" b="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 and </a:t>
            </a:r>
            <a:r>
              <a:rPr lang="en-US" b="0" baseline="300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-</a:t>
            </a:r>
            <a:r>
              <a:rPr lang="en-US" b="0">
                <a:solidFill>
                  <a:srgbClr val="9025A9"/>
                </a:solidFill>
                <a:latin typeface="Sylfaen" pitchFamily="18" charset="0"/>
              </a:rPr>
              <a:t>mesons:</a:t>
            </a:r>
          </a:p>
          <a:p>
            <a:pPr marL="342900" indent="-342900">
              <a:spcBef>
                <a:spcPct val="20000"/>
              </a:spcBef>
            </a:pPr>
            <a:r>
              <a:rPr lang="en-US" b="0">
                <a:solidFill>
                  <a:srgbClr val="9025A9"/>
                </a:solidFill>
                <a:latin typeface="Sylfaen" pitchFamily="18" charset="0"/>
              </a:rPr>
              <a:t>E</a:t>
            </a:r>
            <a:r>
              <a:rPr lang="en-US" b="0" baseline="-25000">
                <a:solidFill>
                  <a:srgbClr val="9025A9"/>
                </a:solidFill>
                <a:latin typeface="Sylfaen" pitchFamily="18" charset="0"/>
              </a:rPr>
              <a:t>B</a:t>
            </a:r>
            <a:r>
              <a:rPr lang="en-US" b="0">
                <a:solidFill>
                  <a:srgbClr val="9025A9"/>
                </a:solidFill>
                <a:latin typeface="Sylfaen" pitchFamily="18" charset="0"/>
              </a:rPr>
              <a:t>=-1.86 keV,    r</a:t>
            </a:r>
            <a:r>
              <a:rPr lang="en-US" b="0" baseline="-25000">
                <a:solidFill>
                  <a:srgbClr val="9025A9"/>
                </a:solidFill>
                <a:latin typeface="Sylfaen" pitchFamily="18" charset="0"/>
              </a:rPr>
              <a:t>B</a:t>
            </a:r>
            <a:r>
              <a:rPr lang="en-US" b="0">
                <a:solidFill>
                  <a:srgbClr val="9025A9"/>
                </a:solidFill>
                <a:latin typeface="Sylfaen" pitchFamily="18" charset="0"/>
              </a:rPr>
              <a:t>=387 fm,    p</a:t>
            </a:r>
            <a:r>
              <a:rPr lang="en-US" b="0" baseline="-25000">
                <a:solidFill>
                  <a:srgbClr val="9025A9"/>
                </a:solidFill>
                <a:latin typeface="Sylfaen" pitchFamily="18" charset="0"/>
              </a:rPr>
              <a:t>B</a:t>
            </a:r>
            <a:r>
              <a:rPr lang="en-US" b="0">
                <a:solidFill>
                  <a:srgbClr val="9025A9"/>
                </a:solidFill>
                <a:latin typeface="Sylfaen" pitchFamily="18" charset="0"/>
                <a:cs typeface="Times New Roman" pitchFamily="18" charset="0"/>
              </a:rPr>
              <a:t>≈</a:t>
            </a:r>
            <a:r>
              <a:rPr lang="en-US" b="0">
                <a:solidFill>
                  <a:srgbClr val="9025A9"/>
                </a:solidFill>
                <a:latin typeface="Sylfaen" pitchFamily="18" charset="0"/>
              </a:rPr>
              <a:t>0.5 MeV</a:t>
            </a:r>
          </a:p>
        </p:txBody>
      </p:sp>
      <p:grpSp>
        <p:nvGrpSpPr>
          <p:cNvPr id="11271" name="Group 8"/>
          <p:cNvGrpSpPr>
            <a:grpSpLocks/>
          </p:cNvGrpSpPr>
          <p:nvPr/>
        </p:nvGrpSpPr>
        <p:grpSpPr bwMode="auto">
          <a:xfrm>
            <a:off x="3206750" y="3738563"/>
            <a:ext cx="4970463" cy="836612"/>
            <a:chOff x="1303" y="2380"/>
            <a:chExt cx="3131" cy="527"/>
          </a:xfrm>
        </p:grpSpPr>
        <p:graphicFrame>
          <p:nvGraphicFramePr>
            <p:cNvPr id="11297" name="Object 9"/>
            <p:cNvGraphicFramePr>
              <a:graphicFrameLocks noChangeAspect="1"/>
            </p:cNvGraphicFramePr>
            <p:nvPr/>
          </p:nvGraphicFramePr>
          <p:xfrm>
            <a:off x="2796" y="238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2" name="Equation" r:id="rId7" imgW="114151" imgH="215619" progId="">
                    <p:embed/>
                  </p:oleObj>
                </mc:Choice>
                <mc:Fallback>
                  <p:oleObj name="Equation" r:id="rId7" imgW="114151" imgH="21561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6" y="2380"/>
                          <a:ext cx="72" cy="136"/>
                        </a:xfrm>
                        <a:prstGeom prst="rect">
                          <a:avLst/>
                        </a:prstGeom>
                        <a:solidFill>
                          <a:srgbClr val="EFFF7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8" name="Rectangle 10"/>
            <p:cNvSpPr>
              <a:spLocks noChangeArrowheads="1"/>
            </p:cNvSpPr>
            <p:nvPr/>
          </p:nvSpPr>
          <p:spPr bwMode="auto">
            <a:xfrm>
              <a:off x="1303" y="2395"/>
              <a:ext cx="3131" cy="512"/>
            </a:xfrm>
            <a:prstGeom prst="rect">
              <a:avLst/>
            </a:prstGeom>
            <a:solidFill>
              <a:srgbClr val="EFFF7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 b="0">
                <a:latin typeface="Calibri" pitchFamily="34" charset="0"/>
              </a:endParaRPr>
            </a:p>
          </p:txBody>
        </p:sp>
        <p:graphicFrame>
          <p:nvGraphicFramePr>
            <p:cNvPr id="11299" name="Object 11"/>
            <p:cNvGraphicFramePr>
              <a:graphicFrameLocks noChangeAspect="1"/>
            </p:cNvGraphicFramePr>
            <p:nvPr/>
          </p:nvGraphicFramePr>
          <p:xfrm>
            <a:off x="1321" y="2404"/>
            <a:ext cx="3104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3" name="Equation" r:id="rId9" imgW="2362200" imgH="368300" progId="">
                    <p:embed/>
                  </p:oleObj>
                </mc:Choice>
                <mc:Fallback>
                  <p:oleObj name="Equation" r:id="rId9" imgW="2362200" imgH="368300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1" y="2404"/>
                          <a:ext cx="3104" cy="484"/>
                        </a:xfrm>
                        <a:prstGeom prst="rect">
                          <a:avLst/>
                        </a:prstGeom>
                        <a:solidFill>
                          <a:srgbClr val="EFFF7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2451100" y="6181725"/>
            <a:ext cx="354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b="0">
                <a:solidFill>
                  <a:srgbClr val="542185"/>
                </a:solidFill>
              </a:rPr>
              <a:t>If</a:t>
            </a:r>
            <a:endParaRPr lang="en-US" sz="1800" b="0">
              <a:solidFill>
                <a:srgbClr val="542185"/>
              </a:solidFill>
              <a:latin typeface="Calibri" pitchFamily="34" charset="0"/>
            </a:endParaRPr>
          </a:p>
        </p:txBody>
      </p:sp>
      <p:graphicFrame>
        <p:nvGraphicFramePr>
          <p:cNvPr id="11273" name="Object 15"/>
          <p:cNvGraphicFramePr>
            <a:graphicFrameLocks noChangeAspect="1"/>
          </p:cNvGraphicFramePr>
          <p:nvPr/>
        </p:nvGraphicFramePr>
        <p:xfrm>
          <a:off x="2493963" y="4675188"/>
          <a:ext cx="47815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11" imgW="2273300" imgH="368300" progId="">
                  <p:embed/>
                </p:oleObj>
              </mc:Choice>
              <mc:Fallback>
                <p:oleObj name="Equation" r:id="rId11" imgW="2273300" imgH="3683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4675188"/>
                        <a:ext cx="4781550" cy="774700"/>
                      </a:xfrm>
                      <a:prstGeom prst="rect">
                        <a:avLst/>
                      </a:prstGeom>
                      <a:solidFill>
                        <a:srgbClr val="FECC4E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4" name="Group 17"/>
          <p:cNvGrpSpPr>
            <a:grpSpLocks/>
          </p:cNvGrpSpPr>
          <p:nvPr/>
        </p:nvGrpSpPr>
        <p:grpSpPr bwMode="auto">
          <a:xfrm>
            <a:off x="323850" y="2532063"/>
            <a:ext cx="2236788" cy="1412875"/>
            <a:chOff x="719" y="516"/>
            <a:chExt cx="1409" cy="890"/>
          </a:xfrm>
        </p:grpSpPr>
        <p:grpSp>
          <p:nvGrpSpPr>
            <p:cNvPr id="11279" name="Group 18"/>
            <p:cNvGrpSpPr>
              <a:grpSpLocks/>
            </p:cNvGrpSpPr>
            <p:nvPr/>
          </p:nvGrpSpPr>
          <p:grpSpPr bwMode="auto">
            <a:xfrm>
              <a:off x="825" y="642"/>
              <a:ext cx="1150" cy="655"/>
              <a:chOff x="363" y="468"/>
              <a:chExt cx="1150" cy="655"/>
            </a:xfrm>
          </p:grpSpPr>
          <p:sp>
            <p:nvSpPr>
              <p:cNvPr id="11284" name="Line 19"/>
              <p:cNvSpPr>
                <a:spLocks noChangeShapeType="1"/>
              </p:cNvSpPr>
              <p:nvPr/>
            </p:nvSpPr>
            <p:spPr bwMode="auto">
              <a:xfrm>
                <a:off x="453" y="550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285" name="Group 20"/>
              <p:cNvGrpSpPr>
                <a:grpSpLocks/>
              </p:cNvGrpSpPr>
              <p:nvPr/>
            </p:nvGrpSpPr>
            <p:grpSpPr bwMode="auto">
              <a:xfrm>
                <a:off x="363" y="468"/>
                <a:ext cx="1150" cy="655"/>
                <a:chOff x="363" y="468"/>
                <a:chExt cx="1150" cy="655"/>
              </a:xfrm>
            </p:grpSpPr>
            <p:grpSp>
              <p:nvGrpSpPr>
                <p:cNvPr id="11286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519" y="549"/>
                  <a:ext cx="207" cy="504"/>
                  <a:chOff x="2349" y="1137"/>
                  <a:chExt cx="594" cy="966"/>
                </a:xfrm>
              </p:grpSpPr>
              <p:sp>
                <p:nvSpPr>
                  <p:cNvPr id="11295" name="AutoShape 2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349" y="1137"/>
                    <a:ext cx="594" cy="9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9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2357" y="1141"/>
                    <a:ext cx="582" cy="958"/>
                  </a:xfrm>
                  <a:custGeom>
                    <a:avLst/>
                    <a:gdLst>
                      <a:gd name="T0" fmla="*/ 62 w 582"/>
                      <a:gd name="T1" fmla="*/ 8 h 958"/>
                      <a:gd name="T2" fmla="*/ 24 w 582"/>
                      <a:gd name="T3" fmla="*/ 60 h 958"/>
                      <a:gd name="T4" fmla="*/ 0 w 582"/>
                      <a:gd name="T5" fmla="*/ 112 h 958"/>
                      <a:gd name="T6" fmla="*/ 4 w 582"/>
                      <a:gd name="T7" fmla="*/ 150 h 958"/>
                      <a:gd name="T8" fmla="*/ 28 w 582"/>
                      <a:gd name="T9" fmla="*/ 192 h 958"/>
                      <a:gd name="T10" fmla="*/ 54 w 582"/>
                      <a:gd name="T11" fmla="*/ 238 h 958"/>
                      <a:gd name="T12" fmla="*/ 66 w 582"/>
                      <a:gd name="T13" fmla="*/ 286 h 958"/>
                      <a:gd name="T14" fmla="*/ 54 w 582"/>
                      <a:gd name="T15" fmla="*/ 336 h 958"/>
                      <a:gd name="T16" fmla="*/ 30 w 582"/>
                      <a:gd name="T17" fmla="*/ 396 h 958"/>
                      <a:gd name="T18" fmla="*/ 10 w 582"/>
                      <a:gd name="T19" fmla="*/ 452 h 958"/>
                      <a:gd name="T20" fmla="*/ 14 w 582"/>
                      <a:gd name="T21" fmla="*/ 498 h 958"/>
                      <a:gd name="T22" fmla="*/ 38 w 582"/>
                      <a:gd name="T23" fmla="*/ 548 h 958"/>
                      <a:gd name="T24" fmla="*/ 62 w 582"/>
                      <a:gd name="T25" fmla="*/ 596 h 958"/>
                      <a:gd name="T26" fmla="*/ 66 w 582"/>
                      <a:gd name="T27" fmla="*/ 644 h 958"/>
                      <a:gd name="T28" fmla="*/ 46 w 582"/>
                      <a:gd name="T29" fmla="*/ 698 h 958"/>
                      <a:gd name="T30" fmla="*/ 20 w 582"/>
                      <a:gd name="T31" fmla="*/ 758 h 958"/>
                      <a:gd name="T32" fmla="*/ 10 w 582"/>
                      <a:gd name="T33" fmla="*/ 810 h 958"/>
                      <a:gd name="T34" fmla="*/ 26 w 582"/>
                      <a:gd name="T35" fmla="*/ 858 h 958"/>
                      <a:gd name="T36" fmla="*/ 80 w 582"/>
                      <a:gd name="T37" fmla="*/ 918 h 958"/>
                      <a:gd name="T38" fmla="*/ 122 w 582"/>
                      <a:gd name="T39" fmla="*/ 956 h 958"/>
                      <a:gd name="T40" fmla="*/ 294 w 582"/>
                      <a:gd name="T41" fmla="*/ 2 h 958"/>
                      <a:gd name="T42" fmla="*/ 268 w 582"/>
                      <a:gd name="T43" fmla="*/ 40 h 958"/>
                      <a:gd name="T44" fmla="*/ 234 w 582"/>
                      <a:gd name="T45" fmla="*/ 96 h 958"/>
                      <a:gd name="T46" fmla="*/ 230 w 582"/>
                      <a:gd name="T47" fmla="*/ 138 h 958"/>
                      <a:gd name="T48" fmla="*/ 248 w 582"/>
                      <a:gd name="T49" fmla="*/ 176 h 958"/>
                      <a:gd name="T50" fmla="*/ 276 w 582"/>
                      <a:gd name="T51" fmla="*/ 222 h 958"/>
                      <a:gd name="T52" fmla="*/ 294 w 582"/>
                      <a:gd name="T53" fmla="*/ 270 h 958"/>
                      <a:gd name="T54" fmla="*/ 290 w 582"/>
                      <a:gd name="T55" fmla="*/ 318 h 958"/>
                      <a:gd name="T56" fmla="*/ 266 w 582"/>
                      <a:gd name="T57" fmla="*/ 378 h 958"/>
                      <a:gd name="T58" fmla="*/ 244 w 582"/>
                      <a:gd name="T59" fmla="*/ 434 h 958"/>
                      <a:gd name="T60" fmla="*/ 240 w 582"/>
                      <a:gd name="T61" fmla="*/ 484 h 958"/>
                      <a:gd name="T62" fmla="*/ 258 w 582"/>
                      <a:gd name="T63" fmla="*/ 530 h 958"/>
                      <a:gd name="T64" fmla="*/ 284 w 582"/>
                      <a:gd name="T65" fmla="*/ 580 h 958"/>
                      <a:gd name="T66" fmla="*/ 296 w 582"/>
                      <a:gd name="T67" fmla="*/ 628 h 958"/>
                      <a:gd name="T68" fmla="*/ 284 w 582"/>
                      <a:gd name="T69" fmla="*/ 678 h 958"/>
                      <a:gd name="T70" fmla="*/ 258 w 582"/>
                      <a:gd name="T71" fmla="*/ 738 h 958"/>
                      <a:gd name="T72" fmla="*/ 240 w 582"/>
                      <a:gd name="T73" fmla="*/ 794 h 958"/>
                      <a:gd name="T74" fmla="*/ 246 w 582"/>
                      <a:gd name="T75" fmla="*/ 840 h 958"/>
                      <a:gd name="T76" fmla="*/ 288 w 582"/>
                      <a:gd name="T77" fmla="*/ 896 h 958"/>
                      <a:gd name="T78" fmla="*/ 344 w 582"/>
                      <a:gd name="T79" fmla="*/ 950 h 958"/>
                      <a:gd name="T80" fmla="*/ 524 w 582"/>
                      <a:gd name="T81" fmla="*/ 0 h 958"/>
                      <a:gd name="T82" fmla="*/ 510 w 582"/>
                      <a:gd name="T83" fmla="*/ 20 h 958"/>
                      <a:gd name="T84" fmla="*/ 472 w 582"/>
                      <a:gd name="T85" fmla="*/ 80 h 958"/>
                      <a:gd name="T86" fmla="*/ 458 w 582"/>
                      <a:gd name="T87" fmla="*/ 124 h 958"/>
                      <a:gd name="T88" fmla="*/ 468 w 582"/>
                      <a:gd name="T89" fmla="*/ 162 h 958"/>
                      <a:gd name="T90" fmla="*/ 494 w 582"/>
                      <a:gd name="T91" fmla="*/ 206 h 958"/>
                      <a:gd name="T92" fmla="*/ 520 w 582"/>
                      <a:gd name="T93" fmla="*/ 254 h 958"/>
                      <a:gd name="T94" fmla="*/ 524 w 582"/>
                      <a:gd name="T95" fmla="*/ 302 h 958"/>
                      <a:gd name="T96" fmla="*/ 504 w 582"/>
                      <a:gd name="T97" fmla="*/ 356 h 958"/>
                      <a:gd name="T98" fmla="*/ 478 w 582"/>
                      <a:gd name="T99" fmla="*/ 416 h 958"/>
                      <a:gd name="T100" fmla="*/ 468 w 582"/>
                      <a:gd name="T101" fmla="*/ 468 h 958"/>
                      <a:gd name="T102" fmla="*/ 478 w 582"/>
                      <a:gd name="T103" fmla="*/ 514 h 958"/>
                      <a:gd name="T104" fmla="*/ 504 w 582"/>
                      <a:gd name="T105" fmla="*/ 564 h 958"/>
                      <a:gd name="T106" fmla="*/ 524 w 582"/>
                      <a:gd name="T107" fmla="*/ 612 h 958"/>
                      <a:gd name="T108" fmla="*/ 520 w 582"/>
                      <a:gd name="T109" fmla="*/ 660 h 958"/>
                      <a:gd name="T110" fmla="*/ 496 w 582"/>
                      <a:gd name="T111" fmla="*/ 720 h 958"/>
                      <a:gd name="T112" fmla="*/ 472 w 582"/>
                      <a:gd name="T113" fmla="*/ 776 h 958"/>
                      <a:gd name="T114" fmla="*/ 468 w 582"/>
                      <a:gd name="T115" fmla="*/ 826 h 958"/>
                      <a:gd name="T116" fmla="*/ 498 w 582"/>
                      <a:gd name="T117" fmla="*/ 876 h 958"/>
                      <a:gd name="T118" fmla="*/ 558 w 582"/>
                      <a:gd name="T119" fmla="*/ 936 h 958"/>
                      <a:gd name="T120" fmla="*/ 582 w 582"/>
                      <a:gd name="T121" fmla="*/ 958 h 95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582"/>
                      <a:gd name="T184" fmla="*/ 0 h 958"/>
                      <a:gd name="T185" fmla="*/ 582 w 582"/>
                      <a:gd name="T186" fmla="*/ 958 h 95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582" h="958">
                        <a:moveTo>
                          <a:pt x="66" y="0"/>
                        </a:moveTo>
                        <a:lnTo>
                          <a:pt x="66" y="2"/>
                        </a:lnTo>
                        <a:lnTo>
                          <a:pt x="62" y="8"/>
                        </a:lnTo>
                        <a:lnTo>
                          <a:pt x="52" y="20"/>
                        </a:lnTo>
                        <a:lnTo>
                          <a:pt x="38" y="40"/>
                        </a:lnTo>
                        <a:lnTo>
                          <a:pt x="24" y="60"/>
                        </a:lnTo>
                        <a:lnTo>
                          <a:pt x="14" y="80"/>
                        </a:lnTo>
                        <a:lnTo>
                          <a:pt x="6" y="96"/>
                        </a:lnTo>
                        <a:lnTo>
                          <a:pt x="0" y="112"/>
                        </a:lnTo>
                        <a:lnTo>
                          <a:pt x="0" y="124"/>
                        </a:lnTo>
                        <a:lnTo>
                          <a:pt x="0" y="138"/>
                        </a:lnTo>
                        <a:lnTo>
                          <a:pt x="4" y="150"/>
                        </a:lnTo>
                        <a:lnTo>
                          <a:pt x="10" y="162"/>
                        </a:lnTo>
                        <a:lnTo>
                          <a:pt x="18" y="176"/>
                        </a:lnTo>
                        <a:lnTo>
                          <a:pt x="28" y="192"/>
                        </a:lnTo>
                        <a:lnTo>
                          <a:pt x="36" y="206"/>
                        </a:lnTo>
                        <a:lnTo>
                          <a:pt x="46" y="222"/>
                        </a:lnTo>
                        <a:lnTo>
                          <a:pt x="54" y="238"/>
                        </a:lnTo>
                        <a:lnTo>
                          <a:pt x="62" y="254"/>
                        </a:lnTo>
                        <a:lnTo>
                          <a:pt x="66" y="270"/>
                        </a:lnTo>
                        <a:lnTo>
                          <a:pt x="66" y="286"/>
                        </a:lnTo>
                        <a:lnTo>
                          <a:pt x="66" y="302"/>
                        </a:lnTo>
                        <a:lnTo>
                          <a:pt x="62" y="318"/>
                        </a:lnTo>
                        <a:lnTo>
                          <a:pt x="54" y="336"/>
                        </a:lnTo>
                        <a:lnTo>
                          <a:pt x="46" y="356"/>
                        </a:lnTo>
                        <a:lnTo>
                          <a:pt x="38" y="378"/>
                        </a:lnTo>
                        <a:lnTo>
                          <a:pt x="30" y="396"/>
                        </a:lnTo>
                        <a:lnTo>
                          <a:pt x="20" y="416"/>
                        </a:lnTo>
                        <a:lnTo>
                          <a:pt x="14" y="434"/>
                        </a:lnTo>
                        <a:lnTo>
                          <a:pt x="10" y="452"/>
                        </a:lnTo>
                        <a:lnTo>
                          <a:pt x="10" y="468"/>
                        </a:lnTo>
                        <a:lnTo>
                          <a:pt x="10" y="484"/>
                        </a:lnTo>
                        <a:lnTo>
                          <a:pt x="14" y="498"/>
                        </a:lnTo>
                        <a:lnTo>
                          <a:pt x="20" y="514"/>
                        </a:lnTo>
                        <a:lnTo>
                          <a:pt x="30" y="530"/>
                        </a:lnTo>
                        <a:lnTo>
                          <a:pt x="38" y="548"/>
                        </a:lnTo>
                        <a:lnTo>
                          <a:pt x="46" y="564"/>
                        </a:lnTo>
                        <a:lnTo>
                          <a:pt x="54" y="580"/>
                        </a:lnTo>
                        <a:lnTo>
                          <a:pt x="62" y="596"/>
                        </a:lnTo>
                        <a:lnTo>
                          <a:pt x="66" y="612"/>
                        </a:lnTo>
                        <a:lnTo>
                          <a:pt x="66" y="628"/>
                        </a:lnTo>
                        <a:lnTo>
                          <a:pt x="66" y="644"/>
                        </a:lnTo>
                        <a:lnTo>
                          <a:pt x="62" y="660"/>
                        </a:lnTo>
                        <a:lnTo>
                          <a:pt x="54" y="678"/>
                        </a:lnTo>
                        <a:lnTo>
                          <a:pt x="46" y="698"/>
                        </a:lnTo>
                        <a:lnTo>
                          <a:pt x="38" y="720"/>
                        </a:lnTo>
                        <a:lnTo>
                          <a:pt x="30" y="738"/>
                        </a:lnTo>
                        <a:lnTo>
                          <a:pt x="20" y="758"/>
                        </a:lnTo>
                        <a:lnTo>
                          <a:pt x="14" y="776"/>
                        </a:lnTo>
                        <a:lnTo>
                          <a:pt x="10" y="794"/>
                        </a:lnTo>
                        <a:lnTo>
                          <a:pt x="10" y="810"/>
                        </a:lnTo>
                        <a:lnTo>
                          <a:pt x="10" y="826"/>
                        </a:lnTo>
                        <a:lnTo>
                          <a:pt x="16" y="840"/>
                        </a:lnTo>
                        <a:lnTo>
                          <a:pt x="26" y="858"/>
                        </a:lnTo>
                        <a:lnTo>
                          <a:pt x="40" y="876"/>
                        </a:lnTo>
                        <a:lnTo>
                          <a:pt x="58" y="896"/>
                        </a:lnTo>
                        <a:lnTo>
                          <a:pt x="80" y="918"/>
                        </a:lnTo>
                        <a:lnTo>
                          <a:pt x="100" y="936"/>
                        </a:lnTo>
                        <a:lnTo>
                          <a:pt x="114" y="950"/>
                        </a:lnTo>
                        <a:lnTo>
                          <a:pt x="122" y="956"/>
                        </a:lnTo>
                        <a:lnTo>
                          <a:pt x="124" y="958"/>
                        </a:lnTo>
                        <a:moveTo>
                          <a:pt x="296" y="0"/>
                        </a:moveTo>
                        <a:lnTo>
                          <a:pt x="294" y="2"/>
                        </a:lnTo>
                        <a:lnTo>
                          <a:pt x="290" y="8"/>
                        </a:lnTo>
                        <a:lnTo>
                          <a:pt x="280" y="20"/>
                        </a:lnTo>
                        <a:lnTo>
                          <a:pt x="268" y="40"/>
                        </a:lnTo>
                        <a:lnTo>
                          <a:pt x="254" y="60"/>
                        </a:lnTo>
                        <a:lnTo>
                          <a:pt x="242" y="80"/>
                        </a:lnTo>
                        <a:lnTo>
                          <a:pt x="234" y="96"/>
                        </a:lnTo>
                        <a:lnTo>
                          <a:pt x="230" y="112"/>
                        </a:lnTo>
                        <a:lnTo>
                          <a:pt x="228" y="124"/>
                        </a:lnTo>
                        <a:lnTo>
                          <a:pt x="230" y="138"/>
                        </a:lnTo>
                        <a:lnTo>
                          <a:pt x="234" y="150"/>
                        </a:lnTo>
                        <a:lnTo>
                          <a:pt x="238" y="162"/>
                        </a:lnTo>
                        <a:lnTo>
                          <a:pt x="248" y="176"/>
                        </a:lnTo>
                        <a:lnTo>
                          <a:pt x="256" y="192"/>
                        </a:lnTo>
                        <a:lnTo>
                          <a:pt x="264" y="206"/>
                        </a:lnTo>
                        <a:lnTo>
                          <a:pt x="276" y="222"/>
                        </a:lnTo>
                        <a:lnTo>
                          <a:pt x="282" y="238"/>
                        </a:lnTo>
                        <a:lnTo>
                          <a:pt x="290" y="254"/>
                        </a:lnTo>
                        <a:lnTo>
                          <a:pt x="294" y="270"/>
                        </a:lnTo>
                        <a:lnTo>
                          <a:pt x="296" y="286"/>
                        </a:lnTo>
                        <a:lnTo>
                          <a:pt x="294" y="302"/>
                        </a:lnTo>
                        <a:lnTo>
                          <a:pt x="290" y="318"/>
                        </a:lnTo>
                        <a:lnTo>
                          <a:pt x="284" y="336"/>
                        </a:lnTo>
                        <a:lnTo>
                          <a:pt x="276" y="356"/>
                        </a:lnTo>
                        <a:lnTo>
                          <a:pt x="266" y="378"/>
                        </a:lnTo>
                        <a:lnTo>
                          <a:pt x="258" y="396"/>
                        </a:lnTo>
                        <a:lnTo>
                          <a:pt x="250" y="416"/>
                        </a:lnTo>
                        <a:lnTo>
                          <a:pt x="244" y="434"/>
                        </a:lnTo>
                        <a:lnTo>
                          <a:pt x="240" y="452"/>
                        </a:lnTo>
                        <a:lnTo>
                          <a:pt x="238" y="468"/>
                        </a:lnTo>
                        <a:lnTo>
                          <a:pt x="240" y="484"/>
                        </a:lnTo>
                        <a:lnTo>
                          <a:pt x="244" y="498"/>
                        </a:lnTo>
                        <a:lnTo>
                          <a:pt x="250" y="514"/>
                        </a:lnTo>
                        <a:lnTo>
                          <a:pt x="258" y="530"/>
                        </a:lnTo>
                        <a:lnTo>
                          <a:pt x="268" y="548"/>
                        </a:lnTo>
                        <a:lnTo>
                          <a:pt x="276" y="564"/>
                        </a:lnTo>
                        <a:lnTo>
                          <a:pt x="284" y="580"/>
                        </a:lnTo>
                        <a:lnTo>
                          <a:pt x="290" y="596"/>
                        </a:lnTo>
                        <a:lnTo>
                          <a:pt x="294" y="612"/>
                        </a:lnTo>
                        <a:lnTo>
                          <a:pt x="296" y="628"/>
                        </a:lnTo>
                        <a:lnTo>
                          <a:pt x="294" y="644"/>
                        </a:lnTo>
                        <a:lnTo>
                          <a:pt x="290" y="660"/>
                        </a:lnTo>
                        <a:lnTo>
                          <a:pt x="284" y="678"/>
                        </a:lnTo>
                        <a:lnTo>
                          <a:pt x="276" y="698"/>
                        </a:lnTo>
                        <a:lnTo>
                          <a:pt x="266" y="720"/>
                        </a:lnTo>
                        <a:lnTo>
                          <a:pt x="258" y="738"/>
                        </a:lnTo>
                        <a:lnTo>
                          <a:pt x="250" y="758"/>
                        </a:lnTo>
                        <a:lnTo>
                          <a:pt x="244" y="776"/>
                        </a:lnTo>
                        <a:lnTo>
                          <a:pt x="240" y="794"/>
                        </a:lnTo>
                        <a:lnTo>
                          <a:pt x="238" y="810"/>
                        </a:lnTo>
                        <a:lnTo>
                          <a:pt x="240" y="826"/>
                        </a:lnTo>
                        <a:lnTo>
                          <a:pt x="246" y="840"/>
                        </a:lnTo>
                        <a:lnTo>
                          <a:pt x="254" y="858"/>
                        </a:lnTo>
                        <a:lnTo>
                          <a:pt x="268" y="876"/>
                        </a:lnTo>
                        <a:lnTo>
                          <a:pt x="288" y="896"/>
                        </a:lnTo>
                        <a:lnTo>
                          <a:pt x="310" y="918"/>
                        </a:lnTo>
                        <a:lnTo>
                          <a:pt x="330" y="936"/>
                        </a:lnTo>
                        <a:lnTo>
                          <a:pt x="344" y="950"/>
                        </a:lnTo>
                        <a:lnTo>
                          <a:pt x="352" y="956"/>
                        </a:lnTo>
                        <a:lnTo>
                          <a:pt x="352" y="958"/>
                        </a:lnTo>
                        <a:moveTo>
                          <a:pt x="524" y="0"/>
                        </a:moveTo>
                        <a:lnTo>
                          <a:pt x="524" y="2"/>
                        </a:lnTo>
                        <a:lnTo>
                          <a:pt x="520" y="8"/>
                        </a:lnTo>
                        <a:lnTo>
                          <a:pt x="510" y="20"/>
                        </a:lnTo>
                        <a:lnTo>
                          <a:pt x="496" y="40"/>
                        </a:lnTo>
                        <a:lnTo>
                          <a:pt x="482" y="60"/>
                        </a:lnTo>
                        <a:lnTo>
                          <a:pt x="472" y="80"/>
                        </a:lnTo>
                        <a:lnTo>
                          <a:pt x="464" y="96"/>
                        </a:lnTo>
                        <a:lnTo>
                          <a:pt x="458" y="112"/>
                        </a:lnTo>
                        <a:lnTo>
                          <a:pt x="458" y="124"/>
                        </a:lnTo>
                        <a:lnTo>
                          <a:pt x="458" y="138"/>
                        </a:lnTo>
                        <a:lnTo>
                          <a:pt x="462" y="150"/>
                        </a:lnTo>
                        <a:lnTo>
                          <a:pt x="468" y="162"/>
                        </a:lnTo>
                        <a:lnTo>
                          <a:pt x="476" y="176"/>
                        </a:lnTo>
                        <a:lnTo>
                          <a:pt x="486" y="192"/>
                        </a:lnTo>
                        <a:lnTo>
                          <a:pt x="494" y="206"/>
                        </a:lnTo>
                        <a:lnTo>
                          <a:pt x="504" y="222"/>
                        </a:lnTo>
                        <a:lnTo>
                          <a:pt x="512" y="238"/>
                        </a:lnTo>
                        <a:lnTo>
                          <a:pt x="520" y="254"/>
                        </a:lnTo>
                        <a:lnTo>
                          <a:pt x="524" y="270"/>
                        </a:lnTo>
                        <a:lnTo>
                          <a:pt x="524" y="286"/>
                        </a:lnTo>
                        <a:lnTo>
                          <a:pt x="524" y="302"/>
                        </a:lnTo>
                        <a:lnTo>
                          <a:pt x="520" y="318"/>
                        </a:lnTo>
                        <a:lnTo>
                          <a:pt x="514" y="336"/>
                        </a:lnTo>
                        <a:lnTo>
                          <a:pt x="504" y="356"/>
                        </a:lnTo>
                        <a:lnTo>
                          <a:pt x="496" y="378"/>
                        </a:lnTo>
                        <a:lnTo>
                          <a:pt x="488" y="396"/>
                        </a:lnTo>
                        <a:lnTo>
                          <a:pt x="478" y="416"/>
                        </a:lnTo>
                        <a:lnTo>
                          <a:pt x="472" y="434"/>
                        </a:lnTo>
                        <a:lnTo>
                          <a:pt x="468" y="452"/>
                        </a:lnTo>
                        <a:lnTo>
                          <a:pt x="468" y="468"/>
                        </a:lnTo>
                        <a:lnTo>
                          <a:pt x="468" y="484"/>
                        </a:lnTo>
                        <a:lnTo>
                          <a:pt x="472" y="498"/>
                        </a:lnTo>
                        <a:lnTo>
                          <a:pt x="478" y="514"/>
                        </a:lnTo>
                        <a:lnTo>
                          <a:pt x="488" y="530"/>
                        </a:lnTo>
                        <a:lnTo>
                          <a:pt x="496" y="548"/>
                        </a:lnTo>
                        <a:lnTo>
                          <a:pt x="504" y="564"/>
                        </a:lnTo>
                        <a:lnTo>
                          <a:pt x="514" y="580"/>
                        </a:lnTo>
                        <a:lnTo>
                          <a:pt x="520" y="596"/>
                        </a:lnTo>
                        <a:lnTo>
                          <a:pt x="524" y="612"/>
                        </a:lnTo>
                        <a:lnTo>
                          <a:pt x="524" y="628"/>
                        </a:lnTo>
                        <a:lnTo>
                          <a:pt x="524" y="644"/>
                        </a:lnTo>
                        <a:lnTo>
                          <a:pt x="520" y="660"/>
                        </a:lnTo>
                        <a:lnTo>
                          <a:pt x="514" y="678"/>
                        </a:lnTo>
                        <a:lnTo>
                          <a:pt x="504" y="698"/>
                        </a:lnTo>
                        <a:lnTo>
                          <a:pt x="496" y="720"/>
                        </a:lnTo>
                        <a:lnTo>
                          <a:pt x="488" y="738"/>
                        </a:lnTo>
                        <a:lnTo>
                          <a:pt x="478" y="758"/>
                        </a:lnTo>
                        <a:lnTo>
                          <a:pt x="472" y="776"/>
                        </a:lnTo>
                        <a:lnTo>
                          <a:pt x="468" y="794"/>
                        </a:lnTo>
                        <a:lnTo>
                          <a:pt x="468" y="810"/>
                        </a:lnTo>
                        <a:lnTo>
                          <a:pt x="468" y="826"/>
                        </a:lnTo>
                        <a:lnTo>
                          <a:pt x="474" y="840"/>
                        </a:lnTo>
                        <a:lnTo>
                          <a:pt x="484" y="858"/>
                        </a:lnTo>
                        <a:lnTo>
                          <a:pt x="498" y="876"/>
                        </a:lnTo>
                        <a:lnTo>
                          <a:pt x="516" y="896"/>
                        </a:lnTo>
                        <a:lnTo>
                          <a:pt x="538" y="918"/>
                        </a:lnTo>
                        <a:lnTo>
                          <a:pt x="558" y="936"/>
                        </a:lnTo>
                        <a:lnTo>
                          <a:pt x="572" y="950"/>
                        </a:lnTo>
                        <a:lnTo>
                          <a:pt x="580" y="956"/>
                        </a:lnTo>
                        <a:lnTo>
                          <a:pt x="582" y="958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287" name="Line 24"/>
                <p:cNvSpPr>
                  <a:spLocks noChangeShapeType="1"/>
                </p:cNvSpPr>
                <p:nvPr/>
              </p:nvSpPr>
              <p:spPr bwMode="auto">
                <a:xfrm>
                  <a:off x="453" y="1049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8" name="Oval 25"/>
                <p:cNvSpPr>
                  <a:spLocks noChangeArrowheads="1"/>
                </p:cNvSpPr>
                <p:nvPr/>
              </p:nvSpPr>
              <p:spPr bwMode="auto">
                <a:xfrm>
                  <a:off x="930" y="663"/>
                  <a:ext cx="272" cy="2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238EC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 b="0">
                    <a:latin typeface="Calibri" pitchFamily="34" charset="0"/>
                  </a:endParaRPr>
                </a:p>
              </p:txBody>
            </p:sp>
            <p:sp>
              <p:nvSpPr>
                <p:cNvPr id="11289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771" y="895"/>
                  <a:ext cx="203" cy="15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0" name="Line 27"/>
                <p:cNvSpPr>
                  <a:spLocks noChangeShapeType="1"/>
                </p:cNvSpPr>
                <p:nvPr/>
              </p:nvSpPr>
              <p:spPr bwMode="auto">
                <a:xfrm>
                  <a:off x="771" y="550"/>
                  <a:ext cx="197" cy="15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1" name="Line 28"/>
                <p:cNvSpPr>
                  <a:spLocks noChangeShapeType="1"/>
                </p:cNvSpPr>
                <p:nvPr/>
              </p:nvSpPr>
              <p:spPr bwMode="auto">
                <a:xfrm>
                  <a:off x="363" y="104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2" name="Line 29"/>
                <p:cNvSpPr>
                  <a:spLocks noChangeShapeType="1"/>
                </p:cNvSpPr>
                <p:nvPr/>
              </p:nvSpPr>
              <p:spPr bwMode="auto">
                <a:xfrm>
                  <a:off x="363" y="550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3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160" y="468"/>
                  <a:ext cx="353" cy="24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4" name="Line 31"/>
                <p:cNvSpPr>
                  <a:spLocks noChangeShapeType="1"/>
                </p:cNvSpPr>
                <p:nvPr/>
              </p:nvSpPr>
              <p:spPr bwMode="auto">
                <a:xfrm>
                  <a:off x="1172" y="885"/>
                  <a:ext cx="341" cy="238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1280" name="Text Box 32"/>
            <p:cNvSpPr txBox="1">
              <a:spLocks noChangeArrowheads="1"/>
            </p:cNvSpPr>
            <p:nvPr/>
          </p:nvSpPr>
          <p:spPr bwMode="auto">
            <a:xfrm>
              <a:off x="738" y="516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0">
                  <a:cs typeface="Times New Roman" pitchFamily="18" charset="0"/>
                </a:rPr>
                <a:t>π</a:t>
              </a:r>
              <a:r>
                <a:rPr lang="en-US" sz="1800" b="0" baseline="30000">
                  <a:cs typeface="Times New Roman" pitchFamily="18" charset="0"/>
                </a:rPr>
                <a:t>+</a:t>
              </a:r>
              <a:endParaRPr lang="el-GR" sz="1800" b="0">
                <a:cs typeface="Times New Roman" pitchFamily="18" charset="0"/>
              </a:endParaRPr>
            </a:p>
          </p:txBody>
        </p:sp>
        <p:sp>
          <p:nvSpPr>
            <p:cNvPr id="11281" name="Text Box 33"/>
            <p:cNvSpPr txBox="1">
              <a:spLocks noChangeArrowheads="1"/>
            </p:cNvSpPr>
            <p:nvPr/>
          </p:nvSpPr>
          <p:spPr bwMode="auto">
            <a:xfrm>
              <a:off x="719" y="1175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0">
                  <a:cs typeface="Times New Roman" pitchFamily="18" charset="0"/>
                </a:rPr>
                <a:t>π</a:t>
              </a:r>
              <a:r>
                <a:rPr lang="en-US" sz="1800" b="0" baseline="30000">
                  <a:cs typeface="Times New Roman" pitchFamily="18" charset="0"/>
                  <a:sym typeface="Symbol" pitchFamily="18" charset="2"/>
                </a:rPr>
                <a:t></a:t>
              </a:r>
              <a:endParaRPr lang="en-US" sz="1800" b="0"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82" name="Text Box 34"/>
            <p:cNvSpPr txBox="1">
              <a:spLocks noChangeArrowheads="1"/>
            </p:cNvSpPr>
            <p:nvPr/>
          </p:nvSpPr>
          <p:spPr bwMode="auto">
            <a:xfrm>
              <a:off x="1864" y="1042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0">
                  <a:cs typeface="Times New Roman" pitchFamily="18" charset="0"/>
                </a:rPr>
                <a:t>π</a:t>
              </a:r>
              <a:r>
                <a:rPr lang="en-US" sz="1400" b="0" baseline="30000">
                  <a:cs typeface="Times New Roman" pitchFamily="18" charset="0"/>
                </a:rPr>
                <a:t>0</a:t>
              </a:r>
              <a:endParaRPr lang="el-GR" sz="1400" b="0">
                <a:cs typeface="Times New Roman" pitchFamily="18" charset="0"/>
              </a:endParaRPr>
            </a:p>
          </p:txBody>
        </p:sp>
        <p:sp>
          <p:nvSpPr>
            <p:cNvPr id="11283" name="Text Box 35"/>
            <p:cNvSpPr txBox="1">
              <a:spLocks noChangeArrowheads="1"/>
            </p:cNvSpPr>
            <p:nvPr/>
          </p:nvSpPr>
          <p:spPr bwMode="auto">
            <a:xfrm>
              <a:off x="1863" y="621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0">
                  <a:cs typeface="Times New Roman" pitchFamily="18" charset="0"/>
                </a:rPr>
                <a:t>π</a:t>
              </a:r>
              <a:r>
                <a:rPr lang="en-US" sz="1400" b="0" baseline="30000">
                  <a:cs typeface="Times New Roman" pitchFamily="18" charset="0"/>
                </a:rPr>
                <a:t>0</a:t>
              </a:r>
              <a:endParaRPr lang="el-GR" sz="1400" b="0">
                <a:cs typeface="Times New Roman" pitchFamily="18" charset="0"/>
              </a:endParaRPr>
            </a:p>
          </p:txBody>
        </p:sp>
      </p:grp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7315200" y="4876800"/>
            <a:ext cx="1828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93E400"/>
                </a:solidFill>
                <a:latin typeface="Sylfaen" pitchFamily="18" charset="0"/>
              </a:rPr>
              <a:t>Gasser et al. – 2001</a:t>
            </a:r>
            <a:endParaRPr lang="ru-RU" sz="1600" b="0">
              <a:solidFill>
                <a:srgbClr val="93E400"/>
              </a:solidFill>
              <a:latin typeface="Sylfaen" pitchFamily="18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10253" name="WordArt 98"/>
          <p:cNvSpPr>
            <a:spLocks noChangeArrowheads="1" noChangeShapeType="1" noTextEdit="1"/>
          </p:cNvSpPr>
          <p:nvPr/>
        </p:nvSpPr>
        <p:spPr bwMode="auto">
          <a:xfrm>
            <a:off x="2741613" y="52388"/>
            <a:ext cx="3660775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o-RO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Pionium lifetime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0318D9C1-57F6-4A31-AB37-3E434D526B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63599" name="Picture 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68580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08" name="Text Box 23"/>
          <p:cNvSpPr txBox="1">
            <a:spLocks noChangeArrowheads="1"/>
          </p:cNvSpPr>
          <p:nvPr/>
        </p:nvSpPr>
        <p:spPr bwMode="auto">
          <a:xfrm>
            <a:off x="26988" y="5902325"/>
            <a:ext cx="9067800" cy="925513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Probability of break-up as a function of Ni target thickness for A</a:t>
            </a:r>
            <a:r>
              <a:rPr lang="en-US" sz="1800" baseline="-25000">
                <a:solidFill>
                  <a:srgbClr val="752FB5"/>
                </a:solidFill>
                <a:latin typeface="Symbol" pitchFamily="18" charset="2"/>
              </a:rPr>
              <a:t>pK</a:t>
            </a:r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 (solid line) and A</a:t>
            </a:r>
            <a:r>
              <a:rPr lang="en-US" sz="1800" baseline="-25000">
                <a:solidFill>
                  <a:srgbClr val="752FB5"/>
                </a:solidFill>
                <a:latin typeface="Symbol" pitchFamily="18" charset="2"/>
              </a:rPr>
              <a:t>Kp  </a:t>
            </a:r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atoms (dashed line), </a:t>
            </a:r>
            <a:r>
              <a:rPr lang="en-US" sz="1800">
                <a:solidFill>
                  <a:srgbClr val="752FB5"/>
                </a:solidFill>
                <a:latin typeface="Symbol" pitchFamily="18" charset="2"/>
              </a:rPr>
              <a:t>t</a:t>
            </a:r>
            <a:r>
              <a:rPr lang="en-US" sz="1800" baseline="-25000">
                <a:solidFill>
                  <a:srgbClr val="752FB5"/>
                </a:solidFill>
                <a:latin typeface="Sylfaen" pitchFamily="18" charset="0"/>
              </a:rPr>
              <a:t>1S</a:t>
            </a:r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 = 3.7•10</a:t>
            </a:r>
            <a:r>
              <a:rPr lang="en-US" sz="1800" baseline="30000">
                <a:solidFill>
                  <a:srgbClr val="752FB5"/>
                </a:solidFill>
                <a:latin typeface="Sylfaen" pitchFamily="18" charset="0"/>
              </a:rPr>
              <a:t>-15</a:t>
            </a:r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 s.</a:t>
            </a:r>
          </a:p>
          <a:p>
            <a:pPr defTabSz="912813"/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Average momentum of A</a:t>
            </a:r>
            <a:r>
              <a:rPr lang="en-US" sz="1800" baseline="-25000">
                <a:solidFill>
                  <a:srgbClr val="752FB5"/>
                </a:solidFill>
                <a:latin typeface="Symbol" pitchFamily="18" charset="2"/>
              </a:rPr>
              <a:t>Kp</a:t>
            </a:r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 and A</a:t>
            </a:r>
            <a:r>
              <a:rPr lang="en-US" sz="1800" baseline="-25000">
                <a:solidFill>
                  <a:srgbClr val="752FB5"/>
                </a:solidFill>
                <a:latin typeface="Symbol" pitchFamily="18" charset="2"/>
              </a:rPr>
              <a:t>pK</a:t>
            </a:r>
            <a:r>
              <a:rPr lang="en-US" sz="1800">
                <a:solidFill>
                  <a:srgbClr val="752FB5"/>
                </a:solidFill>
                <a:latin typeface="Sylfaen" pitchFamily="18" charset="0"/>
              </a:rPr>
              <a:t> are 6.4 GeV/c and 6.5 GeV/c accordingly. </a:t>
            </a:r>
          </a:p>
        </p:txBody>
      </p:sp>
      <p:sp>
        <p:nvSpPr>
          <p:cNvPr id="63601" name="Rectangle 113"/>
          <p:cNvSpPr>
            <a:spLocks noChangeArrowheads="1"/>
          </p:cNvSpPr>
          <p:nvPr/>
        </p:nvSpPr>
        <p:spPr bwMode="auto">
          <a:xfrm>
            <a:off x="0" y="228600"/>
            <a:ext cx="9144000" cy="9906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Break-up dependencies P</a:t>
            </a:r>
            <a:r>
              <a:rPr lang="en-US" sz="3200" baseline="-25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br</a:t>
            </a:r>
            <a:r>
              <a:rPr lang="en-US" sz="32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from the target thickness for  </a:t>
            </a:r>
            <a:r>
              <a:rPr lang="en-US" sz="32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3200" baseline="46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3200">
                <a:solidFill>
                  <a:srgbClr val="761E3D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3200" baseline="30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32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atom (A</a:t>
            </a:r>
            <a:r>
              <a:rPr lang="en-US" sz="3200" baseline="-25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Kp</a:t>
            </a:r>
            <a:r>
              <a:rPr lang="en-US" sz="32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) and </a:t>
            </a:r>
            <a:r>
              <a:rPr lang="en-US" sz="32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3200" baseline="46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-</a:t>
            </a:r>
            <a:r>
              <a:rPr lang="en-US" sz="3200">
                <a:solidFill>
                  <a:srgbClr val="761E3D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3200" baseline="30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32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atom (A</a:t>
            </a:r>
            <a:r>
              <a:rPr lang="en-US" sz="3200" baseline="-25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pK</a:t>
            </a:r>
            <a:r>
              <a:rPr lang="en-US" sz="32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3600" baseline="-25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 distribution 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pairs </a:t>
            </a: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90500"/>
            <a:ext cx="6477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8198137B-7345-477D-9D9C-028E7300B4B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3600" baseline="-25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 distribution 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pairs </a:t>
            </a:r>
          </a:p>
        </p:txBody>
      </p:sp>
      <p:pic>
        <p:nvPicPr>
          <p:cNvPr id="4915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90500"/>
            <a:ext cx="6477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CDD6A2A0-3E66-4446-AAA5-E48AAB2EA6D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8" name="Picture 1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825" y="1981200"/>
            <a:ext cx="48101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162" name="Rectangle 1026"/>
          <p:cNvSpPr>
            <a:spLocks noChangeArrowheads="1"/>
          </p:cNvSpPr>
          <p:nvPr/>
        </p:nvSpPr>
        <p:spPr bwMode="auto">
          <a:xfrm>
            <a:off x="0" y="228600"/>
            <a:ext cx="9144000" cy="9906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Simulation of 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  <a:ea typeface="MS PGothic" pitchFamily="34" charset="-128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pitchFamily="18" charset="2"/>
                <a:ea typeface="MS PGothic" pitchFamily="34" charset="-128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 pairs from Beryllium target and </a:t>
            </a:r>
            <a:r>
              <a:rPr lang="ja-JP" altLang="en-US" sz="3600">
                <a:solidFill>
                  <a:srgbClr val="761E3D"/>
                </a:solidFill>
                <a:latin typeface="Arial" pitchFamily="34" charset="0"/>
                <a:ea typeface="MS PGothic" pitchFamily="34" charset="-128"/>
              </a:rPr>
              <a:t>“</a:t>
            </a:r>
            <a:r>
              <a:rPr lang="en-US" altLang="ja-JP" sz="36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atomic pairs</a:t>
            </a:r>
            <a:r>
              <a:rPr lang="ja-JP" altLang="en-US" sz="3600">
                <a:solidFill>
                  <a:srgbClr val="761E3D"/>
                </a:solidFill>
                <a:latin typeface="Arial" pitchFamily="34" charset="0"/>
                <a:ea typeface="MS PGothic" pitchFamily="34" charset="-128"/>
              </a:rPr>
              <a:t>”</a:t>
            </a:r>
            <a:r>
              <a:rPr lang="en-US" altLang="ja-JP" sz="36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 from Platinum foil</a:t>
            </a:r>
            <a:endParaRPr lang="en-US" sz="3600">
              <a:solidFill>
                <a:srgbClr val="761E3D"/>
              </a:solidFill>
              <a:latin typeface="Sylfaen" pitchFamily="18" charset="0"/>
              <a:ea typeface="MS PGothic" pitchFamily="34" charset="-128"/>
            </a:endParaRPr>
          </a:p>
        </p:txBody>
      </p:sp>
      <p:sp>
        <p:nvSpPr>
          <p:cNvPr id="50180" name="Text Box 23"/>
          <p:cNvSpPr txBox="1">
            <a:spLocks noChangeArrowheads="1"/>
          </p:cNvSpPr>
          <p:nvPr/>
        </p:nvSpPr>
        <p:spPr bwMode="auto">
          <a:xfrm>
            <a:off x="0" y="1219200"/>
            <a:ext cx="9067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2100">
                <a:solidFill>
                  <a:srgbClr val="752FB5"/>
                </a:solidFill>
                <a:latin typeface="Sylfaen" pitchFamily="18" charset="0"/>
              </a:rPr>
              <a:t>Distributions of reconstructed values of Q</a:t>
            </a:r>
            <a:r>
              <a:rPr lang="en-US" sz="2100" baseline="-25000">
                <a:solidFill>
                  <a:srgbClr val="752FB5"/>
                </a:solidFill>
                <a:latin typeface="Sylfaen" pitchFamily="18" charset="0"/>
              </a:rPr>
              <a:t>T</a:t>
            </a:r>
            <a:r>
              <a:rPr lang="en-US" sz="2100">
                <a:solidFill>
                  <a:srgbClr val="752FB5"/>
                </a:solidFill>
                <a:latin typeface="Sylfaen" pitchFamily="18" charset="0"/>
              </a:rPr>
              <a:t> for non-Coulomb, Coulomb pairs and pairs from metastable atom</a:t>
            </a:r>
            <a:endParaRPr lang="en-US" sz="2100" i="1">
              <a:solidFill>
                <a:srgbClr val="21065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BFDE546A-E98B-4FED-922D-75E30E242B2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Magnet was designed and constructed in CERN (TE/MCS/MNC)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2940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4478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447800"/>
            <a:ext cx="23034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419600"/>
            <a:ext cx="5181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2400" y="685800"/>
            <a:ext cx="3200400" cy="527050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>
                <a:solidFill>
                  <a:srgbClr val="4B0288"/>
                </a:solidFill>
                <a:latin typeface="Sylfaen" charset="0"/>
                <a:ea typeface="ＭＳ Ｐゴシック" charset="0"/>
              </a:rPr>
              <a:t>Layout of the dipole magnet (arrows indicate the direction of magnetization)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581400" y="914400"/>
            <a:ext cx="2133600" cy="527050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>
                <a:solidFill>
                  <a:srgbClr val="4B0288"/>
                </a:solidFill>
                <a:latin typeface="Sylfaen" charset="0"/>
                <a:ea typeface="ＭＳ Ｐゴシック" charset="0"/>
              </a:rPr>
              <a:t>Opera 3D model with surface field distribution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943600" y="685800"/>
            <a:ext cx="3200400" cy="739775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0" smtClean="0">
                <a:solidFill>
                  <a:srgbClr val="4B0288"/>
                </a:solidFill>
                <a:latin typeface="Sylfaen" pitchFamily="18" charset="0"/>
              </a:rPr>
              <a:t>Integrated horizontal field homogeneity inside the GFR X </a:t>
            </a:r>
            <a:r>
              <a:rPr lang="en-US" sz="1400" b="0" smtClean="0">
                <a:solidFill>
                  <a:srgbClr val="4B0288"/>
                </a:solidFill>
                <a:latin typeface="Calibri" pitchFamily="34" charset="0"/>
              </a:rPr>
              <a:t>х </a:t>
            </a:r>
            <a:r>
              <a:rPr lang="en-US" sz="1400" b="0" smtClean="0">
                <a:solidFill>
                  <a:srgbClr val="4B0288"/>
                </a:solidFill>
                <a:latin typeface="Sylfaen" pitchFamily="18" charset="0"/>
              </a:rPr>
              <a:t>Y = 20 mm </a:t>
            </a:r>
            <a:r>
              <a:rPr lang="en-US" sz="1400" b="0" smtClean="0">
                <a:solidFill>
                  <a:srgbClr val="4B0288"/>
                </a:solidFill>
                <a:latin typeface="Calibri" pitchFamily="34" charset="0"/>
              </a:rPr>
              <a:t>х</a:t>
            </a:r>
            <a:r>
              <a:rPr lang="en-US" sz="1400" b="0" smtClean="0">
                <a:solidFill>
                  <a:srgbClr val="4B0288"/>
                </a:solidFill>
                <a:latin typeface="Sylfaen" pitchFamily="18" charset="0"/>
              </a:rPr>
              <a:t> 30 mm:</a:t>
            </a:r>
          </a:p>
          <a:p>
            <a:pPr algn="ctr" eaLnBrk="1" hangingPunct="1">
              <a:defRPr/>
            </a:pPr>
            <a:r>
              <a:rPr lang="en-US" sz="1400" b="0" smtClean="0">
                <a:solidFill>
                  <a:srgbClr val="4B0288"/>
                </a:solidFill>
                <a:latin typeface="Calibri" pitchFamily="34" charset="0"/>
              </a:rPr>
              <a:t>∆∫Bxdz/ ∫Bx(0,0,z)dz  [%]</a:t>
            </a:r>
            <a:endParaRPr lang="en-US" sz="1400" b="0" smtClean="0">
              <a:solidFill>
                <a:srgbClr val="4B0288"/>
              </a:solidFill>
              <a:latin typeface="Sylfaen" pitchFamily="18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962400" y="3886200"/>
            <a:ext cx="4572000" cy="527050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0" smtClean="0">
                <a:solidFill>
                  <a:srgbClr val="4B0288"/>
                </a:solidFill>
                <a:latin typeface="Sylfaen" pitchFamily="18" charset="0"/>
              </a:rPr>
              <a:t>Horizontal field distribution along z-axis at X=Y=0 mm</a:t>
            </a:r>
          </a:p>
          <a:p>
            <a:pPr algn="ctr" eaLnBrk="1" hangingPunct="1">
              <a:defRPr/>
            </a:pPr>
            <a:r>
              <a:rPr lang="en-US" sz="1400" b="0" smtClean="0">
                <a:solidFill>
                  <a:srgbClr val="4B0288"/>
                </a:solidFill>
                <a:latin typeface="Calibri" pitchFamily="34" charset="0"/>
              </a:rPr>
              <a:t>∫Bx(0,0,z)dz = 24.6</a:t>
            </a:r>
            <a:r>
              <a:rPr lang="en-US" sz="1200" b="0" smtClean="0">
                <a:solidFill>
                  <a:srgbClr val="4B0288"/>
                </a:solidFill>
                <a:latin typeface="Calibri" pitchFamily="34" charset="0"/>
              </a:rPr>
              <a:t>x</a:t>
            </a:r>
            <a:r>
              <a:rPr lang="en-US" sz="1400" b="0" smtClean="0">
                <a:solidFill>
                  <a:srgbClr val="4B0288"/>
                </a:solidFill>
                <a:latin typeface="Calibri" pitchFamily="34" charset="0"/>
              </a:rPr>
              <a:t>10</a:t>
            </a:r>
            <a:r>
              <a:rPr lang="en-US" sz="1400" b="0" baseline="30000" smtClean="0">
                <a:solidFill>
                  <a:srgbClr val="4B0288"/>
                </a:solidFill>
                <a:latin typeface="Calibri" pitchFamily="34" charset="0"/>
              </a:rPr>
              <a:t>-3</a:t>
            </a:r>
            <a:r>
              <a:rPr lang="en-US" sz="1400" b="0" smtClean="0">
                <a:solidFill>
                  <a:srgbClr val="4B0288"/>
                </a:solidFill>
                <a:latin typeface="Calibri" pitchFamily="34" charset="0"/>
              </a:rPr>
              <a:t> [T</a:t>
            </a:r>
            <a:r>
              <a:rPr lang="en-US" sz="1200" b="0" smtClean="0">
                <a:solidFill>
                  <a:srgbClr val="4B0288"/>
                </a:solidFill>
                <a:latin typeface="Calibri" pitchFamily="34" charset="0"/>
              </a:rPr>
              <a:t>x</a:t>
            </a:r>
            <a:r>
              <a:rPr lang="en-US" sz="1400" b="0" smtClean="0">
                <a:solidFill>
                  <a:srgbClr val="4B0288"/>
                </a:solidFill>
                <a:latin typeface="Calibri" pitchFamily="34" charset="0"/>
              </a:rPr>
              <a:t>m]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B1E149FF-7571-46FC-A6C4-84EB2B6DF28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77875"/>
            <a:ext cx="7543800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Q</a:t>
            </a:r>
            <a:r>
              <a:rPr lang="en-US" sz="3600" baseline="-25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Y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distribution for e</a:t>
            </a:r>
            <a:r>
              <a:rPr lang="en-US" sz="3600" baseline="30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e</a:t>
            </a:r>
            <a:r>
              <a:rPr lang="en-US" sz="3600" baseline="30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pair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033BBDCB-208F-4F59-9E50-EA2040AD068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638" y="115888"/>
            <a:ext cx="9144000" cy="9144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2010 data: distribution of pairs on (t</a:t>
            </a:r>
            <a:r>
              <a:rPr lang="en-US" sz="3200" baseline="-25000" dirty="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3200" dirty="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+t</a:t>
            </a:r>
            <a:r>
              <a:rPr lang="en-US" sz="3200" baseline="-25000" dirty="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200" dirty="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)/2</a:t>
            </a:r>
          </a:p>
          <a:p>
            <a:pPr algn="ctr">
              <a:defRPr/>
            </a:pPr>
            <a:r>
              <a:rPr lang="en-US" sz="3200" dirty="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for P=(1800, 2000) MeV/c 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30288"/>
            <a:ext cx="8824912" cy="572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197725" y="6386513"/>
            <a:ext cx="919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93939"/>
                </a:solidFill>
                <a:latin typeface="Sylfaen" charset="0"/>
                <a:ea typeface="ＭＳ Ｐゴシック" charset="0"/>
              </a:rPr>
              <a:t>(t</a:t>
            </a:r>
            <a:r>
              <a:rPr lang="en-US" sz="1800" baseline="-25000" dirty="0">
                <a:solidFill>
                  <a:srgbClr val="393939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800" dirty="0">
                <a:solidFill>
                  <a:srgbClr val="393939"/>
                </a:solidFill>
                <a:latin typeface="Sylfaen" charset="0"/>
                <a:ea typeface="ＭＳ Ｐゴシック" charset="0"/>
              </a:rPr>
              <a:t>+t</a:t>
            </a:r>
            <a:r>
              <a:rPr lang="en-US" sz="1800" baseline="-25000" dirty="0">
                <a:solidFill>
                  <a:srgbClr val="393939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800" dirty="0">
                <a:solidFill>
                  <a:srgbClr val="393939"/>
                </a:solidFill>
                <a:latin typeface="Sylfaen" charset="0"/>
                <a:ea typeface="ＭＳ Ｐゴシック" charset="0"/>
              </a:rPr>
              <a:t>)/2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2010 data: results for kaons and K</a:t>
            </a:r>
            <a:r>
              <a:rPr lang="en-US" sz="28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28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8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 pairs in low momenta </a:t>
            </a:r>
          </a:p>
        </p:txBody>
      </p:sp>
      <p:sp>
        <p:nvSpPr>
          <p:cNvPr id="56324" name="Text Box 3076"/>
          <p:cNvSpPr txBox="1">
            <a:spLocks noChangeArrowheads="1"/>
          </p:cNvSpPr>
          <p:nvPr/>
        </p:nvSpPr>
        <p:spPr bwMode="auto">
          <a:xfrm>
            <a:off x="381000" y="4495800"/>
            <a:ext cx="8305800" cy="831850"/>
          </a:xfrm>
          <a:prstGeom prst="rect">
            <a:avLst/>
          </a:prstGeom>
          <a:solidFill>
            <a:srgbClr val="CAFE7E"/>
          </a:solidFill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Total number of K</a:t>
            </a:r>
            <a:r>
              <a:rPr lang="en-US" b="0" baseline="46000">
                <a:solidFill>
                  <a:srgbClr val="8904BE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K</a:t>
            </a:r>
            <a:r>
              <a:rPr lang="en-US" b="0" baseline="46000">
                <a:solidFill>
                  <a:srgbClr val="8904BE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 pairs in low momenta 1200-2000 MeV/c is </a:t>
            </a:r>
            <a:r>
              <a:rPr lang="en-US" b="0">
                <a:solidFill>
                  <a:srgbClr val="FE7F00"/>
                </a:solidFill>
                <a:latin typeface="Sylfaen" charset="0"/>
                <a:ea typeface="ＭＳ Ｐゴシック" charset="0"/>
              </a:rPr>
              <a:t>6600</a:t>
            </a: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.</a:t>
            </a:r>
          </a:p>
        </p:txBody>
      </p:sp>
      <p:pic>
        <p:nvPicPr>
          <p:cNvPr id="56325" name="Picture 3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43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457200" y="39624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9025A9"/>
                </a:solidFill>
                <a:latin typeface="Sylfaen" pitchFamily="18" charset="0"/>
              </a:rPr>
              <a:t>sse(K</a:t>
            </a:r>
            <a:r>
              <a:rPr lang="en-US" sz="1800" b="0" baseline="46000">
                <a:solidFill>
                  <a:srgbClr val="9025A9"/>
                </a:solidFill>
                <a:latin typeface="Sylfaen" pitchFamily="18" charset="0"/>
              </a:rPr>
              <a:t>+</a:t>
            </a:r>
            <a:r>
              <a:rPr lang="en-US" sz="1800" b="0">
                <a:solidFill>
                  <a:srgbClr val="9025A9"/>
                </a:solidFill>
                <a:latin typeface="Sylfaen" pitchFamily="18" charset="0"/>
              </a:rPr>
              <a:t>), sse(K</a:t>
            </a:r>
            <a:r>
              <a:rPr lang="en-US" sz="1800" b="0" baseline="46000">
                <a:solidFill>
                  <a:srgbClr val="9025A9"/>
                </a:solidFill>
                <a:latin typeface="Sylfaen" pitchFamily="18" charset="0"/>
              </a:rPr>
              <a:t>-</a:t>
            </a:r>
            <a:r>
              <a:rPr lang="en-US" sz="1800" b="0">
                <a:solidFill>
                  <a:srgbClr val="9025A9"/>
                </a:solidFill>
                <a:latin typeface="Sylfaen" pitchFamily="18" charset="0"/>
              </a:rPr>
              <a:t>), sse(K</a:t>
            </a:r>
            <a:r>
              <a:rPr lang="en-US" sz="1800" b="0" baseline="46000">
                <a:solidFill>
                  <a:srgbClr val="9025A9"/>
                </a:solidFill>
                <a:latin typeface="Sylfaen" pitchFamily="18" charset="0"/>
              </a:rPr>
              <a:t>+</a:t>
            </a:r>
            <a:r>
              <a:rPr lang="en-US" sz="1800" b="0">
                <a:solidFill>
                  <a:srgbClr val="9025A9"/>
                </a:solidFill>
                <a:latin typeface="Sylfaen" pitchFamily="18" charset="0"/>
              </a:rPr>
              <a:t>K</a:t>
            </a:r>
            <a:r>
              <a:rPr lang="en-US" sz="1800" b="0" baseline="46000">
                <a:solidFill>
                  <a:srgbClr val="9025A9"/>
                </a:solidFill>
                <a:latin typeface="Sylfaen" pitchFamily="18" charset="0"/>
              </a:rPr>
              <a:t>-</a:t>
            </a:r>
            <a:r>
              <a:rPr lang="en-US" sz="1800" b="0">
                <a:solidFill>
                  <a:srgbClr val="9025A9"/>
                </a:solidFill>
                <a:latin typeface="Sylfaen" pitchFamily="18" charset="0"/>
              </a:rPr>
              <a:t>) – standard statistic error for K</a:t>
            </a:r>
            <a:r>
              <a:rPr lang="en-US" sz="1800" b="0" baseline="46000">
                <a:solidFill>
                  <a:srgbClr val="9025A9"/>
                </a:solidFill>
                <a:latin typeface="Sylfaen" pitchFamily="18" charset="0"/>
              </a:rPr>
              <a:t>+</a:t>
            </a:r>
            <a:r>
              <a:rPr lang="en-US" sz="1800" b="0">
                <a:solidFill>
                  <a:srgbClr val="9025A9"/>
                </a:solidFill>
                <a:latin typeface="Sylfaen" pitchFamily="18" charset="0"/>
              </a:rPr>
              <a:t>, K</a:t>
            </a:r>
            <a:r>
              <a:rPr lang="en-US" sz="1800" b="0" baseline="46000">
                <a:solidFill>
                  <a:srgbClr val="9025A9"/>
                </a:solidFill>
                <a:latin typeface="Sylfaen" pitchFamily="18" charset="0"/>
              </a:rPr>
              <a:t>-</a:t>
            </a:r>
            <a:r>
              <a:rPr lang="en-US" sz="1800" b="0">
                <a:solidFill>
                  <a:srgbClr val="9025A9"/>
                </a:solidFill>
                <a:latin typeface="Sylfaen" pitchFamily="18" charset="0"/>
              </a:rPr>
              <a:t>, K</a:t>
            </a:r>
            <a:r>
              <a:rPr lang="en-US" sz="1800" b="0" baseline="46000">
                <a:solidFill>
                  <a:srgbClr val="9025A9"/>
                </a:solidFill>
                <a:latin typeface="Sylfaen" pitchFamily="18" charset="0"/>
              </a:rPr>
              <a:t>+</a:t>
            </a:r>
            <a:r>
              <a:rPr lang="en-US" sz="1800" b="0">
                <a:solidFill>
                  <a:srgbClr val="9025A9"/>
                </a:solidFill>
                <a:latin typeface="Sylfaen" pitchFamily="18" charset="0"/>
              </a:rPr>
              <a:t>K</a:t>
            </a:r>
            <a:r>
              <a:rPr lang="en-US" sz="1800" b="0" baseline="46000">
                <a:solidFill>
                  <a:srgbClr val="9025A9"/>
                </a:solidFill>
                <a:latin typeface="Sylfaen" pitchFamily="18" charset="0"/>
              </a:rPr>
              <a:t>-</a:t>
            </a:r>
            <a:r>
              <a:rPr lang="en-US" sz="1800" b="0">
                <a:solidFill>
                  <a:srgbClr val="9025A9"/>
                </a:solidFill>
                <a:latin typeface="Sylfaen" pitchFamily="18" charset="0"/>
              </a:rPr>
              <a:t> pairs accordingly.</a:t>
            </a:r>
          </a:p>
        </p:txBody>
      </p:sp>
      <p:sp>
        <p:nvSpPr>
          <p:cNvPr id="56328" name="Text Box 3080"/>
          <p:cNvSpPr txBox="1">
            <a:spLocks noChangeArrowheads="1"/>
          </p:cNvSpPr>
          <p:nvPr/>
        </p:nvSpPr>
        <p:spPr bwMode="auto">
          <a:xfrm>
            <a:off x="381000" y="5410200"/>
            <a:ext cx="8305800" cy="1196975"/>
          </a:xfrm>
          <a:prstGeom prst="rect">
            <a:avLst/>
          </a:prstGeom>
          <a:solidFill>
            <a:srgbClr val="CAFE7E"/>
          </a:solidFill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Total number of K</a:t>
            </a:r>
            <a:r>
              <a:rPr lang="en-US" b="0" baseline="46000">
                <a:solidFill>
                  <a:srgbClr val="8904BE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K</a:t>
            </a:r>
            <a:r>
              <a:rPr lang="en-US" b="0" baseline="46000">
                <a:solidFill>
                  <a:srgbClr val="8904BE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 pairs in high momenta 3000-3800 MeV/c is </a:t>
            </a:r>
            <a:r>
              <a:rPr lang="en-US" b="0">
                <a:solidFill>
                  <a:srgbClr val="FE7F00"/>
                </a:solidFill>
                <a:latin typeface="Sylfaen" charset="0"/>
                <a:ea typeface="ＭＳ Ｐゴシック" charset="0"/>
              </a:rPr>
              <a:t>3200</a:t>
            </a: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.</a:t>
            </a:r>
          </a:p>
          <a:p>
            <a:pPr>
              <a:defRPr/>
            </a:pP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The sum of low and high energy kaon pairs is </a:t>
            </a:r>
            <a:r>
              <a:rPr lang="en-US" b="0">
                <a:solidFill>
                  <a:srgbClr val="FE7F00"/>
                </a:solidFill>
                <a:latin typeface="Sylfaen" charset="0"/>
                <a:ea typeface="ＭＳ Ｐゴシック" charset="0"/>
              </a:rPr>
              <a:t>9800</a:t>
            </a: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+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 Coulomb pairs and 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+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pitchFamily="18" charset="0"/>
                <a:ea typeface="MS PGothic" pitchFamily="34" charset="-128"/>
              </a:rPr>
              <a:t> atoms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752FB5"/>
                </a:solidFill>
                <a:latin typeface="Sylfaen" charset="0"/>
                <a:ea typeface="ＭＳ Ｐゴシック" charset="0"/>
              </a:rPr>
              <a:t>For the charged pairs from the short-lived sources and small relative momentum Q there is strong Coulomb interaction in the final state.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0" y="29718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752FB5"/>
                </a:solidFill>
                <a:latin typeface="Sylfaen" charset="0"/>
                <a:ea typeface="ＭＳ Ｐゴシック" charset="0"/>
              </a:rPr>
              <a:t>There is precise ratio between the number of produced Coulomb pairs (N</a:t>
            </a:r>
            <a:r>
              <a:rPr lang="en-US" baseline="-250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C</a:t>
            </a:r>
            <a:r>
              <a:rPr lang="en-US">
                <a:solidFill>
                  <a:srgbClr val="752FB5"/>
                </a:solidFill>
                <a:latin typeface="Sylfaen" charset="0"/>
                <a:ea typeface="ＭＳ Ｐゴシック" charset="0"/>
              </a:rPr>
              <a:t>) with small Q and the number of atoms (N</a:t>
            </a:r>
            <a:r>
              <a:rPr lang="en-US" baseline="-250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A</a:t>
            </a:r>
            <a:r>
              <a:rPr lang="en-US">
                <a:solidFill>
                  <a:srgbClr val="752FB5"/>
                </a:solidFill>
                <a:latin typeface="Sylfaen" charset="0"/>
                <a:ea typeface="ＭＳ Ｐゴシック" charset="0"/>
              </a:rPr>
              <a:t>) produced simultaneously with these Coulomb pairs:</a:t>
            </a: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20650" y="4267200"/>
          <a:ext cx="44958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8" name="Equation" r:id="rId3" imgW="2679700" imgH="431800" progId="">
                  <p:embed/>
                </p:oleObj>
              </mc:Choice>
              <mc:Fallback>
                <p:oleObj name="Equation" r:id="rId3" imgW="2679700" imgH="4318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4267200"/>
                        <a:ext cx="4495800" cy="725488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609600" y="2133600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V="1">
            <a:off x="1600200" y="1828800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4876800" y="2133600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 flipV="1">
            <a:off x="5867400" y="1905000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1600200" y="2133600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5867400" y="2133600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>
            <a:off x="1524000" y="2020888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5791200" y="2017713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flipV="1">
            <a:off x="6553200" y="1905000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 flipV="1">
            <a:off x="6553200" y="2362200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6" name="Freeform 16"/>
          <p:cNvSpPr>
            <a:spLocks/>
          </p:cNvSpPr>
          <p:nvPr/>
        </p:nvSpPr>
        <p:spPr bwMode="auto">
          <a:xfrm>
            <a:off x="1981200" y="1981200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76817" name="Freeform 17"/>
          <p:cNvSpPr>
            <a:spLocks/>
          </p:cNvSpPr>
          <p:nvPr/>
        </p:nvSpPr>
        <p:spPr bwMode="auto">
          <a:xfrm>
            <a:off x="2209800" y="19050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76818" name="Freeform 18"/>
          <p:cNvSpPr>
            <a:spLocks/>
          </p:cNvSpPr>
          <p:nvPr/>
        </p:nvSpPr>
        <p:spPr bwMode="auto">
          <a:xfrm>
            <a:off x="6096000" y="2057400"/>
            <a:ext cx="76200" cy="152400"/>
          </a:xfrm>
          <a:custGeom>
            <a:avLst/>
            <a:gdLst>
              <a:gd name="T0" fmla="*/ 0 w 48"/>
              <a:gd name="T1" fmla="*/ 0 h 96"/>
              <a:gd name="T2" fmla="*/ 76200 w 48"/>
              <a:gd name="T3" fmla="*/ 76200 h 96"/>
              <a:gd name="T4" fmla="*/ 0 w 48"/>
              <a:gd name="T5" fmla="*/ 76200 h 96"/>
              <a:gd name="T6" fmla="*/ 76200 w 48"/>
              <a:gd name="T7" fmla="*/ 15240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" h="96">
                <a:moveTo>
                  <a:pt x="0" y="0"/>
                </a:moveTo>
                <a:cubicBezTo>
                  <a:pt x="24" y="20"/>
                  <a:pt x="48" y="40"/>
                  <a:pt x="48" y="48"/>
                </a:cubicBezTo>
                <a:cubicBezTo>
                  <a:pt x="48" y="56"/>
                  <a:pt x="0" y="40"/>
                  <a:pt x="0" y="48"/>
                </a:cubicBezTo>
                <a:cubicBezTo>
                  <a:pt x="0" y="56"/>
                  <a:pt x="40" y="88"/>
                  <a:pt x="48" y="96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76819" name="Freeform 19"/>
          <p:cNvSpPr>
            <a:spLocks/>
          </p:cNvSpPr>
          <p:nvPr/>
        </p:nvSpPr>
        <p:spPr bwMode="auto">
          <a:xfrm>
            <a:off x="6248400" y="1981200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76820" name="Freeform 20"/>
          <p:cNvSpPr>
            <a:spLocks/>
          </p:cNvSpPr>
          <p:nvPr/>
        </p:nvSpPr>
        <p:spPr bwMode="auto">
          <a:xfrm>
            <a:off x="6781800" y="19050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76821" name="Freeform 21"/>
          <p:cNvSpPr>
            <a:spLocks/>
          </p:cNvSpPr>
          <p:nvPr/>
        </p:nvSpPr>
        <p:spPr bwMode="auto">
          <a:xfrm>
            <a:off x="7010400" y="19050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76822" name="Freeform 22"/>
          <p:cNvSpPr>
            <a:spLocks/>
          </p:cNvSpPr>
          <p:nvPr/>
        </p:nvSpPr>
        <p:spPr bwMode="auto">
          <a:xfrm>
            <a:off x="7239000" y="19050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1524000" y="2590800"/>
            <a:ext cx="157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Coulomb pairs</a:t>
            </a:r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6553200" y="2590800"/>
            <a:ext cx="808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Atoms</a:t>
            </a:r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563813" y="1928813"/>
            <a:ext cx="60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endParaRPr lang="en-US" sz="1600" baseline="30000">
              <a:solidFill>
                <a:srgbClr val="4A1E72"/>
              </a:solidFill>
              <a:latin typeface="Sylfaen" charset="0"/>
              <a:ea typeface="ＭＳ Ｐゴシック" charset="0"/>
            </a:endParaRPr>
          </a:p>
        </p:txBody>
      </p: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7440613" y="1928813"/>
            <a:ext cx="738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(K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</a:p>
        </p:txBody>
      </p:sp>
      <p:graphicFrame>
        <p:nvGraphicFramePr>
          <p:cNvPr id="55323" name="Object 27"/>
          <p:cNvGraphicFramePr>
            <a:graphicFrameLocks noChangeAspect="1"/>
          </p:cNvGraphicFramePr>
          <p:nvPr/>
        </p:nvGraphicFramePr>
        <p:xfrm>
          <a:off x="4773613" y="4267200"/>
          <a:ext cx="4267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9" name="Equation" r:id="rId5" imgW="2552700" imgH="431800" progId="">
                  <p:embed/>
                </p:oleObj>
              </mc:Choice>
              <mc:Fallback>
                <p:oleObj name="Equation" r:id="rId5" imgW="2552700" imgH="43180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4267200"/>
                        <a:ext cx="4267200" cy="7239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125413" y="5410200"/>
            <a:ext cx="8915400" cy="1292225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From K</a:t>
            </a:r>
            <a:r>
              <a:rPr lang="en-US" sz="2600" baseline="460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26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K</a:t>
            </a:r>
            <a:r>
              <a:rPr lang="en-US" sz="2600" baseline="460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26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pair analysis the Coulomb pair distribution on Q will be obtained, allowing to extract the total number of produced K</a:t>
            </a:r>
            <a:r>
              <a:rPr lang="en-US" sz="2600" baseline="460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26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K</a:t>
            </a:r>
            <a:r>
              <a:rPr lang="en-US" sz="2600" baseline="460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2600">
                <a:solidFill>
                  <a:srgbClr val="752FB5"/>
                </a:solidFill>
                <a:latin typeface="Sylfaen" charset="0"/>
                <a:ea typeface="ＭＳ Ｐゴシック" charset="0"/>
              </a:rPr>
              <a:t>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 atom and its lifetime</a:t>
            </a:r>
          </a:p>
        </p:txBody>
      </p:sp>
      <p:graphicFrame>
        <p:nvGraphicFramePr>
          <p:cNvPr id="51243" name="Group 43"/>
          <p:cNvGraphicFramePr>
            <a:graphicFrameLocks noGrp="1"/>
          </p:cNvGraphicFramePr>
          <p:nvPr/>
        </p:nvGraphicFramePr>
        <p:xfrm>
          <a:off x="914400" y="1600200"/>
          <a:ext cx="7924800" cy="3733800"/>
        </p:xfrm>
        <a:graphic>
          <a:graphicData uri="http://schemas.openxmlformats.org/drawingml/2006/table">
            <a:tbl>
              <a:tblPr/>
              <a:tblGrid>
                <a:gridCol w="2752725"/>
                <a:gridCol w="5172075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τ (A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2K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→ ππ,πη)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K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+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K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 interaction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1.2×10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-16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 [1]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Coulomb-bound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8.5×10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-18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 [3]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momentum dependent potential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639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3.2×10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-18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 [2]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+ one-boson exchange (OBE)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639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1.1×10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-18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 [2]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+ f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0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 (I=0) + πη-channel (I=1)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2.2×10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-18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 [4]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ChPT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</a:tbl>
          </a:graphicData>
        </a:graphic>
      </p:graphicFrame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1752600" y="5410200"/>
            <a:ext cx="708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[1] S. Wycech, A.M. Green, Nucl. Phys. A562 (1993), 446;</a:t>
            </a:r>
          </a:p>
          <a:p>
            <a:pPr eaLnBrk="1" hangingPunct="1">
              <a:defRPr/>
            </a:pPr>
            <a:r>
              <a:rPr lang="en-US" sz="1800" b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[2] S. Krewald, R. Lemmer, F.P. Sasson, Phys. Rev. D69 (2004), 016003;</a:t>
            </a:r>
          </a:p>
          <a:p>
            <a:pPr eaLnBrk="1" hangingPunct="1">
              <a:defRPr/>
            </a:pPr>
            <a:r>
              <a:rPr lang="en-US" sz="1800" b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[3] Y-J Zhang, H-C Chiang, P-N Shen, B-S Zou, PRD74 (2006) 014013;</a:t>
            </a:r>
          </a:p>
          <a:p>
            <a:pPr eaLnBrk="1" hangingPunct="1">
              <a:defRPr/>
            </a:pPr>
            <a:r>
              <a:rPr lang="en-US" sz="1800" b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[4] S.P. Klevansky, R.H. Lemmer, PLB702 (2011) 235.</a:t>
            </a:r>
          </a:p>
        </p:txBody>
      </p:sp>
      <p:grpSp>
        <p:nvGrpSpPr>
          <p:cNvPr id="56347" name="Group 5"/>
          <p:cNvGrpSpPr>
            <a:grpSpLocks/>
          </p:cNvGrpSpPr>
          <p:nvPr/>
        </p:nvGrpSpPr>
        <p:grpSpPr bwMode="auto">
          <a:xfrm>
            <a:off x="0" y="3048000"/>
            <a:ext cx="704850" cy="1522413"/>
            <a:chOff x="338917" y="3691403"/>
            <a:chExt cx="704691" cy="1521449"/>
          </a:xfrm>
        </p:grpSpPr>
        <p:cxnSp>
          <p:nvCxnSpPr>
            <p:cNvPr id="3" name="Straight Arrow Connector 2"/>
            <p:cNvCxnSpPr/>
            <p:nvPr/>
          </p:nvCxnSpPr>
          <p:spPr>
            <a:xfrm rot="10800000" flipV="1">
              <a:off x="1043608" y="3861158"/>
              <a:ext cx="0" cy="122477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52" name="TextBox 4"/>
            <p:cNvSpPr txBox="1">
              <a:spLocks noChangeArrowheads="1"/>
            </p:cNvSpPr>
            <p:nvPr/>
          </p:nvSpPr>
          <p:spPr bwMode="auto">
            <a:xfrm rot="-5400000">
              <a:off x="-147232" y="4177552"/>
              <a:ext cx="1521449" cy="549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500">
                  <a:latin typeface="Sylfaen" pitchFamily="18" charset="0"/>
                </a:rPr>
                <a:t>K</a:t>
              </a:r>
              <a:r>
                <a:rPr lang="en-US" sz="1500" baseline="30000">
                  <a:latin typeface="Sylfaen" pitchFamily="18" charset="0"/>
                </a:rPr>
                <a:t>+</a:t>
              </a:r>
              <a:r>
                <a:rPr lang="en-US" sz="1500">
                  <a:latin typeface="Sylfaen" pitchFamily="18" charset="0"/>
                </a:rPr>
                <a:t>K</a:t>
              </a:r>
              <a:r>
                <a:rPr lang="en-US" sz="1500" baseline="30000">
                  <a:latin typeface="Sylfaen" pitchFamily="18" charset="0"/>
                </a:rPr>
                <a:t>-</a:t>
              </a:r>
              <a:r>
                <a:rPr lang="en-US" sz="1500">
                  <a:latin typeface="Sylfaen" pitchFamily="18" charset="0"/>
                </a:rPr>
                <a:t> interaction </a:t>
              </a:r>
            </a:p>
            <a:p>
              <a:pPr algn="ctr"/>
              <a:r>
                <a:rPr lang="en-US" sz="1500">
                  <a:latin typeface="Sylfaen" pitchFamily="18" charset="0"/>
                </a:rPr>
                <a:t>complexity</a:t>
              </a: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The A</a:t>
            </a:r>
            <a:r>
              <a:rPr lang="en-US" sz="1800" baseline="-250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2</a:t>
            </a:r>
            <a:r>
              <a:rPr lang="en-US" sz="1800" baseline="-25000" smtClean="0">
                <a:solidFill>
                  <a:srgbClr val="752FB5"/>
                </a:solidFill>
                <a:latin typeface="Symbol" charset="0"/>
                <a:cs typeface="ＭＳ Ｐゴシック" charset="0"/>
              </a:rPr>
              <a:t>p</a:t>
            </a:r>
            <a:r>
              <a:rPr lang="en-US" sz="18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 lifetime is strongly reduced by strong interaction (OBE, scalar meson f</a:t>
            </a:r>
            <a:r>
              <a:rPr lang="en-US" sz="1800" baseline="-250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0 </a:t>
            </a:r>
            <a:r>
              <a:rPr lang="en-US" sz="18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and a</a:t>
            </a:r>
            <a:r>
              <a:rPr lang="en-US" sz="1800" baseline="-250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0</a:t>
            </a:r>
            <a:r>
              <a:rPr lang="en-US" sz="18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) as compared to the annihilation of a purely Coulomb-bound system (K</a:t>
            </a:r>
            <a:r>
              <a:rPr lang="en-US" sz="1800" baseline="460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+</a:t>
            </a:r>
            <a:r>
              <a:rPr lang="en-US" sz="18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K</a:t>
            </a:r>
            <a:r>
              <a:rPr lang="en-US" sz="1800" baseline="460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-</a:t>
            </a:r>
            <a:r>
              <a:rPr lang="en-US" sz="18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).</a:t>
            </a: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381000" y="5410200"/>
            <a:ext cx="1284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420557"/>
                </a:solidFill>
                <a:latin typeface="Sylfaen" charset="0"/>
                <a:ea typeface="ＭＳ Ｐゴシック" charset="0"/>
                <a:cs typeface="ＭＳ Ｐゴシック" charset="0"/>
              </a:rPr>
              <a:t>References: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C86B3BB0-4C1B-4CC8-8E22-F90230654EB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3"/>
          <p:cNvGrpSpPr>
            <a:grpSpLocks/>
          </p:cNvGrpSpPr>
          <p:nvPr/>
        </p:nvGrpSpPr>
        <p:grpSpPr bwMode="auto">
          <a:xfrm>
            <a:off x="298450" y="1731963"/>
            <a:ext cx="2236788" cy="1412875"/>
            <a:chOff x="144" y="2261"/>
            <a:chExt cx="1409" cy="890"/>
          </a:xfrm>
        </p:grpSpPr>
        <p:grpSp>
          <p:nvGrpSpPr>
            <p:cNvPr id="12308" name="Group 24"/>
            <p:cNvGrpSpPr>
              <a:grpSpLocks/>
            </p:cNvGrpSpPr>
            <p:nvPr/>
          </p:nvGrpSpPr>
          <p:grpSpPr bwMode="auto">
            <a:xfrm>
              <a:off x="250" y="2387"/>
              <a:ext cx="1150" cy="655"/>
              <a:chOff x="363" y="468"/>
              <a:chExt cx="1150" cy="655"/>
            </a:xfrm>
          </p:grpSpPr>
          <p:sp>
            <p:nvSpPr>
              <p:cNvPr id="12313" name="Line 25"/>
              <p:cNvSpPr>
                <a:spLocks noChangeShapeType="1"/>
              </p:cNvSpPr>
              <p:nvPr/>
            </p:nvSpPr>
            <p:spPr bwMode="auto">
              <a:xfrm>
                <a:off x="453" y="550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314" name="Group 26"/>
              <p:cNvGrpSpPr>
                <a:grpSpLocks/>
              </p:cNvGrpSpPr>
              <p:nvPr/>
            </p:nvGrpSpPr>
            <p:grpSpPr bwMode="auto">
              <a:xfrm>
                <a:off x="363" y="468"/>
                <a:ext cx="1150" cy="655"/>
                <a:chOff x="363" y="468"/>
                <a:chExt cx="1150" cy="655"/>
              </a:xfrm>
            </p:grpSpPr>
            <p:grpSp>
              <p:nvGrpSpPr>
                <p:cNvPr id="12315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519" y="549"/>
                  <a:ext cx="207" cy="504"/>
                  <a:chOff x="2349" y="1137"/>
                  <a:chExt cx="594" cy="966"/>
                </a:xfrm>
              </p:grpSpPr>
              <p:sp>
                <p:nvSpPr>
                  <p:cNvPr id="12324" name="AutoShape 28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349" y="1137"/>
                    <a:ext cx="594" cy="9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25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2357" y="1141"/>
                    <a:ext cx="582" cy="958"/>
                  </a:xfrm>
                  <a:custGeom>
                    <a:avLst/>
                    <a:gdLst>
                      <a:gd name="T0" fmla="*/ 62 w 582"/>
                      <a:gd name="T1" fmla="*/ 8 h 958"/>
                      <a:gd name="T2" fmla="*/ 24 w 582"/>
                      <a:gd name="T3" fmla="*/ 60 h 958"/>
                      <a:gd name="T4" fmla="*/ 0 w 582"/>
                      <a:gd name="T5" fmla="*/ 112 h 958"/>
                      <a:gd name="T6" fmla="*/ 4 w 582"/>
                      <a:gd name="T7" fmla="*/ 150 h 958"/>
                      <a:gd name="T8" fmla="*/ 28 w 582"/>
                      <a:gd name="T9" fmla="*/ 192 h 958"/>
                      <a:gd name="T10" fmla="*/ 54 w 582"/>
                      <a:gd name="T11" fmla="*/ 238 h 958"/>
                      <a:gd name="T12" fmla="*/ 66 w 582"/>
                      <a:gd name="T13" fmla="*/ 286 h 958"/>
                      <a:gd name="T14" fmla="*/ 54 w 582"/>
                      <a:gd name="T15" fmla="*/ 336 h 958"/>
                      <a:gd name="T16" fmla="*/ 30 w 582"/>
                      <a:gd name="T17" fmla="*/ 396 h 958"/>
                      <a:gd name="T18" fmla="*/ 10 w 582"/>
                      <a:gd name="T19" fmla="*/ 452 h 958"/>
                      <a:gd name="T20" fmla="*/ 14 w 582"/>
                      <a:gd name="T21" fmla="*/ 498 h 958"/>
                      <a:gd name="T22" fmla="*/ 38 w 582"/>
                      <a:gd name="T23" fmla="*/ 548 h 958"/>
                      <a:gd name="T24" fmla="*/ 62 w 582"/>
                      <a:gd name="T25" fmla="*/ 596 h 958"/>
                      <a:gd name="T26" fmla="*/ 66 w 582"/>
                      <a:gd name="T27" fmla="*/ 644 h 958"/>
                      <a:gd name="T28" fmla="*/ 46 w 582"/>
                      <a:gd name="T29" fmla="*/ 698 h 958"/>
                      <a:gd name="T30" fmla="*/ 20 w 582"/>
                      <a:gd name="T31" fmla="*/ 758 h 958"/>
                      <a:gd name="T32" fmla="*/ 10 w 582"/>
                      <a:gd name="T33" fmla="*/ 810 h 958"/>
                      <a:gd name="T34" fmla="*/ 26 w 582"/>
                      <a:gd name="T35" fmla="*/ 858 h 958"/>
                      <a:gd name="T36" fmla="*/ 80 w 582"/>
                      <a:gd name="T37" fmla="*/ 918 h 958"/>
                      <a:gd name="T38" fmla="*/ 122 w 582"/>
                      <a:gd name="T39" fmla="*/ 956 h 958"/>
                      <a:gd name="T40" fmla="*/ 294 w 582"/>
                      <a:gd name="T41" fmla="*/ 2 h 958"/>
                      <a:gd name="T42" fmla="*/ 268 w 582"/>
                      <a:gd name="T43" fmla="*/ 40 h 958"/>
                      <a:gd name="T44" fmla="*/ 234 w 582"/>
                      <a:gd name="T45" fmla="*/ 96 h 958"/>
                      <a:gd name="T46" fmla="*/ 230 w 582"/>
                      <a:gd name="T47" fmla="*/ 138 h 958"/>
                      <a:gd name="T48" fmla="*/ 248 w 582"/>
                      <a:gd name="T49" fmla="*/ 176 h 958"/>
                      <a:gd name="T50" fmla="*/ 276 w 582"/>
                      <a:gd name="T51" fmla="*/ 222 h 958"/>
                      <a:gd name="T52" fmla="*/ 294 w 582"/>
                      <a:gd name="T53" fmla="*/ 270 h 958"/>
                      <a:gd name="T54" fmla="*/ 290 w 582"/>
                      <a:gd name="T55" fmla="*/ 318 h 958"/>
                      <a:gd name="T56" fmla="*/ 266 w 582"/>
                      <a:gd name="T57" fmla="*/ 378 h 958"/>
                      <a:gd name="T58" fmla="*/ 244 w 582"/>
                      <a:gd name="T59" fmla="*/ 434 h 958"/>
                      <a:gd name="T60" fmla="*/ 240 w 582"/>
                      <a:gd name="T61" fmla="*/ 484 h 958"/>
                      <a:gd name="T62" fmla="*/ 258 w 582"/>
                      <a:gd name="T63" fmla="*/ 530 h 958"/>
                      <a:gd name="T64" fmla="*/ 284 w 582"/>
                      <a:gd name="T65" fmla="*/ 580 h 958"/>
                      <a:gd name="T66" fmla="*/ 296 w 582"/>
                      <a:gd name="T67" fmla="*/ 628 h 958"/>
                      <a:gd name="T68" fmla="*/ 284 w 582"/>
                      <a:gd name="T69" fmla="*/ 678 h 958"/>
                      <a:gd name="T70" fmla="*/ 258 w 582"/>
                      <a:gd name="T71" fmla="*/ 738 h 958"/>
                      <a:gd name="T72" fmla="*/ 240 w 582"/>
                      <a:gd name="T73" fmla="*/ 794 h 958"/>
                      <a:gd name="T74" fmla="*/ 246 w 582"/>
                      <a:gd name="T75" fmla="*/ 840 h 958"/>
                      <a:gd name="T76" fmla="*/ 288 w 582"/>
                      <a:gd name="T77" fmla="*/ 896 h 958"/>
                      <a:gd name="T78" fmla="*/ 344 w 582"/>
                      <a:gd name="T79" fmla="*/ 950 h 958"/>
                      <a:gd name="T80" fmla="*/ 524 w 582"/>
                      <a:gd name="T81" fmla="*/ 0 h 958"/>
                      <a:gd name="T82" fmla="*/ 510 w 582"/>
                      <a:gd name="T83" fmla="*/ 20 h 958"/>
                      <a:gd name="T84" fmla="*/ 472 w 582"/>
                      <a:gd name="T85" fmla="*/ 80 h 958"/>
                      <a:gd name="T86" fmla="*/ 458 w 582"/>
                      <a:gd name="T87" fmla="*/ 124 h 958"/>
                      <a:gd name="T88" fmla="*/ 468 w 582"/>
                      <a:gd name="T89" fmla="*/ 162 h 958"/>
                      <a:gd name="T90" fmla="*/ 494 w 582"/>
                      <a:gd name="T91" fmla="*/ 206 h 958"/>
                      <a:gd name="T92" fmla="*/ 520 w 582"/>
                      <a:gd name="T93" fmla="*/ 254 h 958"/>
                      <a:gd name="T94" fmla="*/ 524 w 582"/>
                      <a:gd name="T95" fmla="*/ 302 h 958"/>
                      <a:gd name="T96" fmla="*/ 504 w 582"/>
                      <a:gd name="T97" fmla="*/ 356 h 958"/>
                      <a:gd name="T98" fmla="*/ 478 w 582"/>
                      <a:gd name="T99" fmla="*/ 416 h 958"/>
                      <a:gd name="T100" fmla="*/ 468 w 582"/>
                      <a:gd name="T101" fmla="*/ 468 h 958"/>
                      <a:gd name="T102" fmla="*/ 478 w 582"/>
                      <a:gd name="T103" fmla="*/ 514 h 958"/>
                      <a:gd name="T104" fmla="*/ 504 w 582"/>
                      <a:gd name="T105" fmla="*/ 564 h 958"/>
                      <a:gd name="T106" fmla="*/ 524 w 582"/>
                      <a:gd name="T107" fmla="*/ 612 h 958"/>
                      <a:gd name="T108" fmla="*/ 520 w 582"/>
                      <a:gd name="T109" fmla="*/ 660 h 958"/>
                      <a:gd name="T110" fmla="*/ 496 w 582"/>
                      <a:gd name="T111" fmla="*/ 720 h 958"/>
                      <a:gd name="T112" fmla="*/ 472 w 582"/>
                      <a:gd name="T113" fmla="*/ 776 h 958"/>
                      <a:gd name="T114" fmla="*/ 468 w 582"/>
                      <a:gd name="T115" fmla="*/ 826 h 958"/>
                      <a:gd name="T116" fmla="*/ 498 w 582"/>
                      <a:gd name="T117" fmla="*/ 876 h 958"/>
                      <a:gd name="T118" fmla="*/ 558 w 582"/>
                      <a:gd name="T119" fmla="*/ 936 h 958"/>
                      <a:gd name="T120" fmla="*/ 582 w 582"/>
                      <a:gd name="T121" fmla="*/ 958 h 95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582"/>
                      <a:gd name="T184" fmla="*/ 0 h 958"/>
                      <a:gd name="T185" fmla="*/ 582 w 582"/>
                      <a:gd name="T186" fmla="*/ 958 h 95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582" h="958">
                        <a:moveTo>
                          <a:pt x="66" y="0"/>
                        </a:moveTo>
                        <a:lnTo>
                          <a:pt x="66" y="2"/>
                        </a:lnTo>
                        <a:lnTo>
                          <a:pt x="62" y="8"/>
                        </a:lnTo>
                        <a:lnTo>
                          <a:pt x="52" y="20"/>
                        </a:lnTo>
                        <a:lnTo>
                          <a:pt x="38" y="40"/>
                        </a:lnTo>
                        <a:lnTo>
                          <a:pt x="24" y="60"/>
                        </a:lnTo>
                        <a:lnTo>
                          <a:pt x="14" y="80"/>
                        </a:lnTo>
                        <a:lnTo>
                          <a:pt x="6" y="96"/>
                        </a:lnTo>
                        <a:lnTo>
                          <a:pt x="0" y="112"/>
                        </a:lnTo>
                        <a:lnTo>
                          <a:pt x="0" y="124"/>
                        </a:lnTo>
                        <a:lnTo>
                          <a:pt x="0" y="138"/>
                        </a:lnTo>
                        <a:lnTo>
                          <a:pt x="4" y="150"/>
                        </a:lnTo>
                        <a:lnTo>
                          <a:pt x="10" y="162"/>
                        </a:lnTo>
                        <a:lnTo>
                          <a:pt x="18" y="176"/>
                        </a:lnTo>
                        <a:lnTo>
                          <a:pt x="28" y="192"/>
                        </a:lnTo>
                        <a:lnTo>
                          <a:pt x="36" y="206"/>
                        </a:lnTo>
                        <a:lnTo>
                          <a:pt x="46" y="222"/>
                        </a:lnTo>
                        <a:lnTo>
                          <a:pt x="54" y="238"/>
                        </a:lnTo>
                        <a:lnTo>
                          <a:pt x="62" y="254"/>
                        </a:lnTo>
                        <a:lnTo>
                          <a:pt x="66" y="270"/>
                        </a:lnTo>
                        <a:lnTo>
                          <a:pt x="66" y="286"/>
                        </a:lnTo>
                        <a:lnTo>
                          <a:pt x="66" y="302"/>
                        </a:lnTo>
                        <a:lnTo>
                          <a:pt x="62" y="318"/>
                        </a:lnTo>
                        <a:lnTo>
                          <a:pt x="54" y="336"/>
                        </a:lnTo>
                        <a:lnTo>
                          <a:pt x="46" y="356"/>
                        </a:lnTo>
                        <a:lnTo>
                          <a:pt x="38" y="378"/>
                        </a:lnTo>
                        <a:lnTo>
                          <a:pt x="30" y="396"/>
                        </a:lnTo>
                        <a:lnTo>
                          <a:pt x="20" y="416"/>
                        </a:lnTo>
                        <a:lnTo>
                          <a:pt x="14" y="434"/>
                        </a:lnTo>
                        <a:lnTo>
                          <a:pt x="10" y="452"/>
                        </a:lnTo>
                        <a:lnTo>
                          <a:pt x="10" y="468"/>
                        </a:lnTo>
                        <a:lnTo>
                          <a:pt x="10" y="484"/>
                        </a:lnTo>
                        <a:lnTo>
                          <a:pt x="14" y="498"/>
                        </a:lnTo>
                        <a:lnTo>
                          <a:pt x="20" y="514"/>
                        </a:lnTo>
                        <a:lnTo>
                          <a:pt x="30" y="530"/>
                        </a:lnTo>
                        <a:lnTo>
                          <a:pt x="38" y="548"/>
                        </a:lnTo>
                        <a:lnTo>
                          <a:pt x="46" y="564"/>
                        </a:lnTo>
                        <a:lnTo>
                          <a:pt x="54" y="580"/>
                        </a:lnTo>
                        <a:lnTo>
                          <a:pt x="62" y="596"/>
                        </a:lnTo>
                        <a:lnTo>
                          <a:pt x="66" y="612"/>
                        </a:lnTo>
                        <a:lnTo>
                          <a:pt x="66" y="628"/>
                        </a:lnTo>
                        <a:lnTo>
                          <a:pt x="66" y="644"/>
                        </a:lnTo>
                        <a:lnTo>
                          <a:pt x="62" y="660"/>
                        </a:lnTo>
                        <a:lnTo>
                          <a:pt x="54" y="678"/>
                        </a:lnTo>
                        <a:lnTo>
                          <a:pt x="46" y="698"/>
                        </a:lnTo>
                        <a:lnTo>
                          <a:pt x="38" y="720"/>
                        </a:lnTo>
                        <a:lnTo>
                          <a:pt x="30" y="738"/>
                        </a:lnTo>
                        <a:lnTo>
                          <a:pt x="20" y="758"/>
                        </a:lnTo>
                        <a:lnTo>
                          <a:pt x="14" y="776"/>
                        </a:lnTo>
                        <a:lnTo>
                          <a:pt x="10" y="794"/>
                        </a:lnTo>
                        <a:lnTo>
                          <a:pt x="10" y="810"/>
                        </a:lnTo>
                        <a:lnTo>
                          <a:pt x="10" y="826"/>
                        </a:lnTo>
                        <a:lnTo>
                          <a:pt x="16" y="840"/>
                        </a:lnTo>
                        <a:lnTo>
                          <a:pt x="26" y="858"/>
                        </a:lnTo>
                        <a:lnTo>
                          <a:pt x="40" y="876"/>
                        </a:lnTo>
                        <a:lnTo>
                          <a:pt x="58" y="896"/>
                        </a:lnTo>
                        <a:lnTo>
                          <a:pt x="80" y="918"/>
                        </a:lnTo>
                        <a:lnTo>
                          <a:pt x="100" y="936"/>
                        </a:lnTo>
                        <a:lnTo>
                          <a:pt x="114" y="950"/>
                        </a:lnTo>
                        <a:lnTo>
                          <a:pt x="122" y="956"/>
                        </a:lnTo>
                        <a:lnTo>
                          <a:pt x="124" y="958"/>
                        </a:lnTo>
                        <a:moveTo>
                          <a:pt x="296" y="0"/>
                        </a:moveTo>
                        <a:lnTo>
                          <a:pt x="294" y="2"/>
                        </a:lnTo>
                        <a:lnTo>
                          <a:pt x="290" y="8"/>
                        </a:lnTo>
                        <a:lnTo>
                          <a:pt x="280" y="20"/>
                        </a:lnTo>
                        <a:lnTo>
                          <a:pt x="268" y="40"/>
                        </a:lnTo>
                        <a:lnTo>
                          <a:pt x="254" y="60"/>
                        </a:lnTo>
                        <a:lnTo>
                          <a:pt x="242" y="80"/>
                        </a:lnTo>
                        <a:lnTo>
                          <a:pt x="234" y="96"/>
                        </a:lnTo>
                        <a:lnTo>
                          <a:pt x="230" y="112"/>
                        </a:lnTo>
                        <a:lnTo>
                          <a:pt x="228" y="124"/>
                        </a:lnTo>
                        <a:lnTo>
                          <a:pt x="230" y="138"/>
                        </a:lnTo>
                        <a:lnTo>
                          <a:pt x="234" y="150"/>
                        </a:lnTo>
                        <a:lnTo>
                          <a:pt x="238" y="162"/>
                        </a:lnTo>
                        <a:lnTo>
                          <a:pt x="248" y="176"/>
                        </a:lnTo>
                        <a:lnTo>
                          <a:pt x="256" y="192"/>
                        </a:lnTo>
                        <a:lnTo>
                          <a:pt x="264" y="206"/>
                        </a:lnTo>
                        <a:lnTo>
                          <a:pt x="276" y="222"/>
                        </a:lnTo>
                        <a:lnTo>
                          <a:pt x="282" y="238"/>
                        </a:lnTo>
                        <a:lnTo>
                          <a:pt x="290" y="254"/>
                        </a:lnTo>
                        <a:lnTo>
                          <a:pt x="294" y="270"/>
                        </a:lnTo>
                        <a:lnTo>
                          <a:pt x="296" y="286"/>
                        </a:lnTo>
                        <a:lnTo>
                          <a:pt x="294" y="302"/>
                        </a:lnTo>
                        <a:lnTo>
                          <a:pt x="290" y="318"/>
                        </a:lnTo>
                        <a:lnTo>
                          <a:pt x="284" y="336"/>
                        </a:lnTo>
                        <a:lnTo>
                          <a:pt x="276" y="356"/>
                        </a:lnTo>
                        <a:lnTo>
                          <a:pt x="266" y="378"/>
                        </a:lnTo>
                        <a:lnTo>
                          <a:pt x="258" y="396"/>
                        </a:lnTo>
                        <a:lnTo>
                          <a:pt x="250" y="416"/>
                        </a:lnTo>
                        <a:lnTo>
                          <a:pt x="244" y="434"/>
                        </a:lnTo>
                        <a:lnTo>
                          <a:pt x="240" y="452"/>
                        </a:lnTo>
                        <a:lnTo>
                          <a:pt x="238" y="468"/>
                        </a:lnTo>
                        <a:lnTo>
                          <a:pt x="240" y="484"/>
                        </a:lnTo>
                        <a:lnTo>
                          <a:pt x="244" y="498"/>
                        </a:lnTo>
                        <a:lnTo>
                          <a:pt x="250" y="514"/>
                        </a:lnTo>
                        <a:lnTo>
                          <a:pt x="258" y="530"/>
                        </a:lnTo>
                        <a:lnTo>
                          <a:pt x="268" y="548"/>
                        </a:lnTo>
                        <a:lnTo>
                          <a:pt x="276" y="564"/>
                        </a:lnTo>
                        <a:lnTo>
                          <a:pt x="284" y="580"/>
                        </a:lnTo>
                        <a:lnTo>
                          <a:pt x="290" y="596"/>
                        </a:lnTo>
                        <a:lnTo>
                          <a:pt x="294" y="612"/>
                        </a:lnTo>
                        <a:lnTo>
                          <a:pt x="296" y="628"/>
                        </a:lnTo>
                        <a:lnTo>
                          <a:pt x="294" y="644"/>
                        </a:lnTo>
                        <a:lnTo>
                          <a:pt x="290" y="660"/>
                        </a:lnTo>
                        <a:lnTo>
                          <a:pt x="284" y="678"/>
                        </a:lnTo>
                        <a:lnTo>
                          <a:pt x="276" y="698"/>
                        </a:lnTo>
                        <a:lnTo>
                          <a:pt x="266" y="720"/>
                        </a:lnTo>
                        <a:lnTo>
                          <a:pt x="258" y="738"/>
                        </a:lnTo>
                        <a:lnTo>
                          <a:pt x="250" y="758"/>
                        </a:lnTo>
                        <a:lnTo>
                          <a:pt x="244" y="776"/>
                        </a:lnTo>
                        <a:lnTo>
                          <a:pt x="240" y="794"/>
                        </a:lnTo>
                        <a:lnTo>
                          <a:pt x="238" y="810"/>
                        </a:lnTo>
                        <a:lnTo>
                          <a:pt x="240" y="826"/>
                        </a:lnTo>
                        <a:lnTo>
                          <a:pt x="246" y="840"/>
                        </a:lnTo>
                        <a:lnTo>
                          <a:pt x="254" y="858"/>
                        </a:lnTo>
                        <a:lnTo>
                          <a:pt x="268" y="876"/>
                        </a:lnTo>
                        <a:lnTo>
                          <a:pt x="288" y="896"/>
                        </a:lnTo>
                        <a:lnTo>
                          <a:pt x="310" y="918"/>
                        </a:lnTo>
                        <a:lnTo>
                          <a:pt x="330" y="936"/>
                        </a:lnTo>
                        <a:lnTo>
                          <a:pt x="344" y="950"/>
                        </a:lnTo>
                        <a:lnTo>
                          <a:pt x="352" y="956"/>
                        </a:lnTo>
                        <a:lnTo>
                          <a:pt x="352" y="958"/>
                        </a:lnTo>
                        <a:moveTo>
                          <a:pt x="524" y="0"/>
                        </a:moveTo>
                        <a:lnTo>
                          <a:pt x="524" y="2"/>
                        </a:lnTo>
                        <a:lnTo>
                          <a:pt x="520" y="8"/>
                        </a:lnTo>
                        <a:lnTo>
                          <a:pt x="510" y="20"/>
                        </a:lnTo>
                        <a:lnTo>
                          <a:pt x="496" y="40"/>
                        </a:lnTo>
                        <a:lnTo>
                          <a:pt x="482" y="60"/>
                        </a:lnTo>
                        <a:lnTo>
                          <a:pt x="472" y="80"/>
                        </a:lnTo>
                        <a:lnTo>
                          <a:pt x="464" y="96"/>
                        </a:lnTo>
                        <a:lnTo>
                          <a:pt x="458" y="112"/>
                        </a:lnTo>
                        <a:lnTo>
                          <a:pt x="458" y="124"/>
                        </a:lnTo>
                        <a:lnTo>
                          <a:pt x="458" y="138"/>
                        </a:lnTo>
                        <a:lnTo>
                          <a:pt x="462" y="150"/>
                        </a:lnTo>
                        <a:lnTo>
                          <a:pt x="468" y="162"/>
                        </a:lnTo>
                        <a:lnTo>
                          <a:pt x="476" y="176"/>
                        </a:lnTo>
                        <a:lnTo>
                          <a:pt x="486" y="192"/>
                        </a:lnTo>
                        <a:lnTo>
                          <a:pt x="494" y="206"/>
                        </a:lnTo>
                        <a:lnTo>
                          <a:pt x="504" y="222"/>
                        </a:lnTo>
                        <a:lnTo>
                          <a:pt x="512" y="238"/>
                        </a:lnTo>
                        <a:lnTo>
                          <a:pt x="520" y="254"/>
                        </a:lnTo>
                        <a:lnTo>
                          <a:pt x="524" y="270"/>
                        </a:lnTo>
                        <a:lnTo>
                          <a:pt x="524" y="286"/>
                        </a:lnTo>
                        <a:lnTo>
                          <a:pt x="524" y="302"/>
                        </a:lnTo>
                        <a:lnTo>
                          <a:pt x="520" y="318"/>
                        </a:lnTo>
                        <a:lnTo>
                          <a:pt x="514" y="336"/>
                        </a:lnTo>
                        <a:lnTo>
                          <a:pt x="504" y="356"/>
                        </a:lnTo>
                        <a:lnTo>
                          <a:pt x="496" y="378"/>
                        </a:lnTo>
                        <a:lnTo>
                          <a:pt x="488" y="396"/>
                        </a:lnTo>
                        <a:lnTo>
                          <a:pt x="478" y="416"/>
                        </a:lnTo>
                        <a:lnTo>
                          <a:pt x="472" y="434"/>
                        </a:lnTo>
                        <a:lnTo>
                          <a:pt x="468" y="452"/>
                        </a:lnTo>
                        <a:lnTo>
                          <a:pt x="468" y="468"/>
                        </a:lnTo>
                        <a:lnTo>
                          <a:pt x="468" y="484"/>
                        </a:lnTo>
                        <a:lnTo>
                          <a:pt x="472" y="498"/>
                        </a:lnTo>
                        <a:lnTo>
                          <a:pt x="478" y="514"/>
                        </a:lnTo>
                        <a:lnTo>
                          <a:pt x="488" y="530"/>
                        </a:lnTo>
                        <a:lnTo>
                          <a:pt x="496" y="548"/>
                        </a:lnTo>
                        <a:lnTo>
                          <a:pt x="504" y="564"/>
                        </a:lnTo>
                        <a:lnTo>
                          <a:pt x="514" y="580"/>
                        </a:lnTo>
                        <a:lnTo>
                          <a:pt x="520" y="596"/>
                        </a:lnTo>
                        <a:lnTo>
                          <a:pt x="524" y="612"/>
                        </a:lnTo>
                        <a:lnTo>
                          <a:pt x="524" y="628"/>
                        </a:lnTo>
                        <a:lnTo>
                          <a:pt x="524" y="644"/>
                        </a:lnTo>
                        <a:lnTo>
                          <a:pt x="520" y="660"/>
                        </a:lnTo>
                        <a:lnTo>
                          <a:pt x="514" y="678"/>
                        </a:lnTo>
                        <a:lnTo>
                          <a:pt x="504" y="698"/>
                        </a:lnTo>
                        <a:lnTo>
                          <a:pt x="496" y="720"/>
                        </a:lnTo>
                        <a:lnTo>
                          <a:pt x="488" y="738"/>
                        </a:lnTo>
                        <a:lnTo>
                          <a:pt x="478" y="758"/>
                        </a:lnTo>
                        <a:lnTo>
                          <a:pt x="472" y="776"/>
                        </a:lnTo>
                        <a:lnTo>
                          <a:pt x="468" y="794"/>
                        </a:lnTo>
                        <a:lnTo>
                          <a:pt x="468" y="810"/>
                        </a:lnTo>
                        <a:lnTo>
                          <a:pt x="468" y="826"/>
                        </a:lnTo>
                        <a:lnTo>
                          <a:pt x="474" y="840"/>
                        </a:lnTo>
                        <a:lnTo>
                          <a:pt x="484" y="858"/>
                        </a:lnTo>
                        <a:lnTo>
                          <a:pt x="498" y="876"/>
                        </a:lnTo>
                        <a:lnTo>
                          <a:pt x="516" y="896"/>
                        </a:lnTo>
                        <a:lnTo>
                          <a:pt x="538" y="918"/>
                        </a:lnTo>
                        <a:lnTo>
                          <a:pt x="558" y="936"/>
                        </a:lnTo>
                        <a:lnTo>
                          <a:pt x="572" y="950"/>
                        </a:lnTo>
                        <a:lnTo>
                          <a:pt x="580" y="956"/>
                        </a:lnTo>
                        <a:lnTo>
                          <a:pt x="582" y="958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316" name="Line 30"/>
                <p:cNvSpPr>
                  <a:spLocks noChangeShapeType="1"/>
                </p:cNvSpPr>
                <p:nvPr/>
              </p:nvSpPr>
              <p:spPr bwMode="auto">
                <a:xfrm>
                  <a:off x="453" y="1049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7" name="Oval 31"/>
                <p:cNvSpPr>
                  <a:spLocks noChangeArrowheads="1"/>
                </p:cNvSpPr>
                <p:nvPr/>
              </p:nvSpPr>
              <p:spPr bwMode="auto">
                <a:xfrm>
                  <a:off x="930" y="663"/>
                  <a:ext cx="272" cy="2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2E222"/>
                    </a:gs>
                    <a:gs pos="100000">
                      <a:srgbClr val="6969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238EC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 b="0">
                    <a:latin typeface="Calibri" pitchFamily="34" charset="0"/>
                  </a:endParaRPr>
                </a:p>
              </p:txBody>
            </p:sp>
            <p:sp>
              <p:nvSpPr>
                <p:cNvPr id="1231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771" y="895"/>
                  <a:ext cx="203" cy="15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9" name="Line 33"/>
                <p:cNvSpPr>
                  <a:spLocks noChangeShapeType="1"/>
                </p:cNvSpPr>
                <p:nvPr/>
              </p:nvSpPr>
              <p:spPr bwMode="auto">
                <a:xfrm>
                  <a:off x="771" y="550"/>
                  <a:ext cx="197" cy="15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0" name="Line 34"/>
                <p:cNvSpPr>
                  <a:spLocks noChangeShapeType="1"/>
                </p:cNvSpPr>
                <p:nvPr/>
              </p:nvSpPr>
              <p:spPr bwMode="auto">
                <a:xfrm>
                  <a:off x="363" y="104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1" name="Line 35"/>
                <p:cNvSpPr>
                  <a:spLocks noChangeShapeType="1"/>
                </p:cNvSpPr>
                <p:nvPr/>
              </p:nvSpPr>
              <p:spPr bwMode="auto">
                <a:xfrm>
                  <a:off x="363" y="550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160" y="468"/>
                  <a:ext cx="353" cy="24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3" name="Line 37"/>
                <p:cNvSpPr>
                  <a:spLocks noChangeShapeType="1"/>
                </p:cNvSpPr>
                <p:nvPr/>
              </p:nvSpPr>
              <p:spPr bwMode="auto">
                <a:xfrm>
                  <a:off x="1172" y="885"/>
                  <a:ext cx="341" cy="238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309" name="Text Box 38"/>
            <p:cNvSpPr txBox="1">
              <a:spLocks noChangeArrowheads="1"/>
            </p:cNvSpPr>
            <p:nvPr/>
          </p:nvSpPr>
          <p:spPr bwMode="auto">
            <a:xfrm>
              <a:off x="163" y="2261"/>
              <a:ext cx="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i="1">
                  <a:cs typeface="Times New Roman" pitchFamily="18" charset="0"/>
                </a:rPr>
                <a:t>K</a:t>
              </a:r>
              <a:r>
                <a:rPr lang="en-US" sz="1800" b="0" baseline="30000">
                  <a:cs typeface="Times New Roman" pitchFamily="18" charset="0"/>
                </a:rPr>
                <a:t>+</a:t>
              </a:r>
              <a:endParaRPr lang="el-GR" sz="1800" b="0">
                <a:cs typeface="Times New Roman" pitchFamily="18" charset="0"/>
              </a:endParaRPr>
            </a:p>
          </p:txBody>
        </p:sp>
        <p:sp>
          <p:nvSpPr>
            <p:cNvPr id="12310" name="Text Box 39"/>
            <p:cNvSpPr txBox="1">
              <a:spLocks noChangeArrowheads="1"/>
            </p:cNvSpPr>
            <p:nvPr/>
          </p:nvSpPr>
          <p:spPr bwMode="auto">
            <a:xfrm>
              <a:off x="144" y="2920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0">
                  <a:cs typeface="Times New Roman" pitchFamily="18" charset="0"/>
                </a:rPr>
                <a:t>π</a:t>
              </a:r>
              <a:r>
                <a:rPr lang="en-US" sz="1800" b="0" baseline="30000">
                  <a:cs typeface="Times New Roman" pitchFamily="18" charset="0"/>
                  <a:sym typeface="Symbol" pitchFamily="18" charset="2"/>
                </a:rPr>
                <a:t></a:t>
              </a:r>
              <a:endParaRPr lang="en-US" sz="1800" b="0"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11" name="Text Box 40"/>
            <p:cNvSpPr txBox="1">
              <a:spLocks noChangeArrowheads="1"/>
            </p:cNvSpPr>
            <p:nvPr/>
          </p:nvSpPr>
          <p:spPr bwMode="auto">
            <a:xfrm>
              <a:off x="1289" y="2787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i="1">
                  <a:cs typeface="Times New Roman" pitchFamily="18" charset="0"/>
                </a:rPr>
                <a:t>K</a:t>
              </a:r>
              <a:r>
                <a:rPr lang="en-US" sz="1400" b="0" baseline="30000">
                  <a:cs typeface="Times New Roman" pitchFamily="18" charset="0"/>
                </a:rPr>
                <a:t>0</a:t>
              </a:r>
              <a:endParaRPr lang="el-GR" sz="1400" b="0">
                <a:cs typeface="Times New Roman" pitchFamily="18" charset="0"/>
              </a:endParaRPr>
            </a:p>
          </p:txBody>
        </p:sp>
        <p:sp>
          <p:nvSpPr>
            <p:cNvPr id="12312" name="Text Box 41"/>
            <p:cNvSpPr txBox="1">
              <a:spLocks noChangeArrowheads="1"/>
            </p:cNvSpPr>
            <p:nvPr/>
          </p:nvSpPr>
          <p:spPr bwMode="auto">
            <a:xfrm>
              <a:off x="1288" y="2366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0">
                  <a:cs typeface="Times New Roman" pitchFamily="18" charset="0"/>
                </a:rPr>
                <a:t>π</a:t>
              </a:r>
              <a:r>
                <a:rPr lang="en-US" sz="1400" b="0" baseline="30000">
                  <a:cs typeface="Times New Roman" pitchFamily="18" charset="0"/>
                </a:rPr>
                <a:t>0</a:t>
              </a:r>
              <a:endParaRPr lang="el-GR" sz="1400" b="0">
                <a:cs typeface="Times New Roman" pitchFamily="18" charset="0"/>
              </a:endParaRPr>
            </a:p>
          </p:txBody>
        </p:sp>
      </p:grpSp>
      <p:graphicFrame>
        <p:nvGraphicFramePr>
          <p:cNvPr id="12291" name="Object 48"/>
          <p:cNvGraphicFramePr>
            <a:graphicFrameLocks noChangeAspect="1"/>
          </p:cNvGraphicFramePr>
          <p:nvPr/>
        </p:nvGraphicFramePr>
        <p:xfrm>
          <a:off x="5878513" y="2127250"/>
          <a:ext cx="2008187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3" imgW="927100" imgH="292100" progId="">
                  <p:embed/>
                </p:oleObj>
              </mc:Choice>
              <mc:Fallback>
                <p:oleObj name="Equation" r:id="rId3" imgW="927100" imgH="292100" progId="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2127250"/>
                        <a:ext cx="2008187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3"/>
          <p:cNvGraphicFramePr>
            <a:graphicFrameLocks noChangeAspect="1"/>
          </p:cNvGraphicFramePr>
          <p:nvPr/>
        </p:nvGraphicFramePr>
        <p:xfrm>
          <a:off x="3627438" y="2211388"/>
          <a:ext cx="19796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5" imgW="914400" imgH="254000" progId="">
                  <p:embed/>
                </p:oleObj>
              </mc:Choice>
              <mc:Fallback>
                <p:oleObj name="Equation" r:id="rId5" imgW="914400" imgH="254000" progId="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2211388"/>
                        <a:ext cx="19796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4"/>
          <p:cNvSpPr txBox="1">
            <a:spLocks noChangeArrowheads="1"/>
          </p:cNvSpPr>
          <p:nvPr/>
        </p:nvSpPr>
        <p:spPr bwMode="auto">
          <a:xfrm>
            <a:off x="6929438" y="3975100"/>
            <a:ext cx="2214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33CC33"/>
                </a:solidFill>
              </a:rPr>
              <a:t>(**) J. Schweizer (2004)</a:t>
            </a:r>
            <a:endParaRPr lang="ru-RU" sz="1600" b="0">
              <a:solidFill>
                <a:srgbClr val="33CC33"/>
              </a:solidFill>
            </a:endParaRPr>
          </a:p>
        </p:txBody>
      </p:sp>
      <p:sp>
        <p:nvSpPr>
          <p:cNvPr id="12294" name="Text Box 59"/>
          <p:cNvSpPr txBox="1">
            <a:spLocks noChangeArrowheads="1"/>
          </p:cNvSpPr>
          <p:nvPr/>
        </p:nvSpPr>
        <p:spPr bwMode="auto">
          <a:xfrm>
            <a:off x="0" y="4314825"/>
            <a:ext cx="3962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solidFill>
                  <a:srgbClr val="9025A9"/>
                </a:solidFill>
                <a:latin typeface="Sylfaen" pitchFamily="18" charset="0"/>
              </a:rPr>
              <a:t> From Roy-Steiner equations:</a:t>
            </a:r>
          </a:p>
        </p:txBody>
      </p:sp>
      <p:graphicFrame>
        <p:nvGraphicFramePr>
          <p:cNvPr id="12295" name="Object 60"/>
          <p:cNvGraphicFramePr>
            <a:graphicFrameLocks noChangeAspect="1"/>
          </p:cNvGraphicFramePr>
          <p:nvPr/>
        </p:nvGraphicFramePr>
        <p:xfrm>
          <a:off x="4038600" y="4343400"/>
          <a:ext cx="3429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7" imgW="1638300" imgH="241300" progId="">
                  <p:embed/>
                </p:oleObj>
              </mc:Choice>
              <mc:Fallback>
                <p:oleObj name="Equation" r:id="rId7" imgW="1638300" imgH="241300" progId="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43400"/>
                        <a:ext cx="34290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62"/>
          <p:cNvGraphicFramePr>
            <a:graphicFrameLocks noChangeAspect="1"/>
          </p:cNvGraphicFramePr>
          <p:nvPr/>
        </p:nvGraphicFramePr>
        <p:xfrm>
          <a:off x="4141788" y="4921250"/>
          <a:ext cx="30638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9" imgW="1346200" imgH="228600" progId="">
                  <p:embed/>
                </p:oleObj>
              </mc:Choice>
              <mc:Fallback>
                <p:oleObj name="Equation" r:id="rId9" imgW="1346200" imgH="22860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4921250"/>
                        <a:ext cx="30638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Line 67"/>
          <p:cNvSpPr>
            <a:spLocks noChangeShapeType="1"/>
          </p:cNvSpPr>
          <p:nvPr/>
        </p:nvSpPr>
        <p:spPr bwMode="auto">
          <a:xfrm flipH="1">
            <a:off x="5568950" y="4694238"/>
            <a:ext cx="0" cy="300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298" name="Text Box 73"/>
          <p:cNvSpPr txBox="1">
            <a:spLocks noChangeArrowheads="1"/>
          </p:cNvSpPr>
          <p:nvPr/>
        </p:nvSpPr>
        <p:spPr bwMode="auto">
          <a:xfrm>
            <a:off x="206375" y="682625"/>
            <a:ext cx="824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i="1">
                <a:solidFill>
                  <a:srgbClr val="9025A9"/>
                </a:solidFill>
                <a:latin typeface="Sylfaen" pitchFamily="18" charset="0"/>
              </a:rPr>
              <a:t>K</a:t>
            </a:r>
            <a:r>
              <a:rPr lang="en-US" sz="1800" i="1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</a:rPr>
              <a:t>-atom (</a:t>
            </a:r>
            <a:r>
              <a:rPr lang="en-US" sz="1800" i="1">
                <a:solidFill>
                  <a:srgbClr val="9025A9"/>
                </a:solidFill>
                <a:latin typeface="Sylfaen" pitchFamily="18" charset="0"/>
              </a:rPr>
              <a:t>A</a:t>
            </a:r>
            <a:r>
              <a:rPr lang="en-US" sz="1800" i="1" baseline="-25000">
                <a:solidFill>
                  <a:srgbClr val="9025A9"/>
                </a:solidFill>
                <a:latin typeface="Sylfaen" pitchFamily="18" charset="0"/>
              </a:rPr>
              <a:t>K</a:t>
            </a:r>
            <a:r>
              <a:rPr lang="en-US" sz="1800" i="1" baseline="-250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</a:rPr>
              <a:t>) is a hydrogen-like atom consisting of </a:t>
            </a:r>
            <a:r>
              <a:rPr lang="en-US" sz="1800" i="1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K</a:t>
            </a:r>
            <a:r>
              <a:rPr lang="en-US" sz="1800" i="1" baseline="300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+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 and </a:t>
            </a:r>
            <a:r>
              <a:rPr lang="en-US" sz="1800" i="1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sz="1800" i="1" baseline="30000">
                <a:solidFill>
                  <a:srgbClr val="9025A9"/>
                </a:solidFill>
                <a:latin typeface="Sylfae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 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</a:rPr>
              <a:t>mesons:</a:t>
            </a:r>
            <a:endParaRPr lang="ru-RU" sz="1800">
              <a:solidFill>
                <a:srgbClr val="9025A9"/>
              </a:solidFill>
              <a:latin typeface="Sylfaen" pitchFamily="18" charset="0"/>
            </a:endParaRPr>
          </a:p>
        </p:txBody>
      </p:sp>
      <p:sp>
        <p:nvSpPr>
          <p:cNvPr id="12299" name="Text Box 74"/>
          <p:cNvSpPr txBox="1">
            <a:spLocks noChangeArrowheads="1"/>
          </p:cNvSpPr>
          <p:nvPr/>
        </p:nvSpPr>
        <p:spPr bwMode="auto">
          <a:xfrm>
            <a:off x="1614488" y="1035050"/>
            <a:ext cx="5287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rgbClr val="9025A9"/>
                </a:solidFill>
                <a:latin typeface="Sylfaen" pitchFamily="18" charset="0"/>
              </a:rPr>
              <a:t>E</a:t>
            </a:r>
            <a:r>
              <a:rPr lang="en-US" sz="1800" baseline="-25000">
                <a:solidFill>
                  <a:srgbClr val="9025A9"/>
                </a:solidFill>
                <a:latin typeface="Sylfaen" pitchFamily="18" charset="0"/>
              </a:rPr>
              <a:t>B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</a:rPr>
              <a:t>= -2.9 keV  r</a:t>
            </a:r>
            <a:r>
              <a:rPr lang="en-US" sz="1800" baseline="-25000">
                <a:solidFill>
                  <a:srgbClr val="9025A9"/>
                </a:solidFill>
                <a:latin typeface="Sylfaen" pitchFamily="18" charset="0"/>
              </a:rPr>
              <a:t>B  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</a:rPr>
              <a:t>= 248 fm    p</a:t>
            </a:r>
            <a:r>
              <a:rPr lang="en-US" sz="1800" baseline="-25000">
                <a:solidFill>
                  <a:srgbClr val="9025A9"/>
                </a:solidFill>
                <a:latin typeface="Sylfaen" pitchFamily="18" charset="0"/>
              </a:rPr>
              <a:t>B 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  <a:cs typeface="Times New Roman" pitchFamily="18" charset="0"/>
              </a:rPr>
              <a:t>≈ 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</a:rPr>
              <a:t>0.8 MeV</a:t>
            </a:r>
            <a:endParaRPr lang="ru-RU" sz="1800">
              <a:solidFill>
                <a:srgbClr val="9025A9"/>
              </a:solidFill>
              <a:latin typeface="Sylfaen" pitchFamily="18" charset="0"/>
            </a:endParaRPr>
          </a:p>
        </p:txBody>
      </p:sp>
      <p:sp>
        <p:nvSpPr>
          <p:cNvPr id="12300" name="Text Box 75"/>
          <p:cNvSpPr txBox="1">
            <a:spLocks noChangeArrowheads="1"/>
          </p:cNvSpPr>
          <p:nvPr/>
        </p:nvSpPr>
        <p:spPr bwMode="auto">
          <a:xfrm>
            <a:off x="3271838" y="1519238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9025A9"/>
                </a:solidFill>
                <a:latin typeface="Sylfaen" pitchFamily="18" charset="0"/>
              </a:rPr>
              <a:t>The </a:t>
            </a:r>
            <a:r>
              <a:rPr lang="en-US" sz="1800" i="1">
                <a:solidFill>
                  <a:srgbClr val="9025A9"/>
                </a:solidFill>
                <a:latin typeface="Sylfaen" pitchFamily="18" charset="0"/>
              </a:rPr>
              <a:t>K</a:t>
            </a:r>
            <a:r>
              <a:rPr lang="en-US" sz="1800" i="1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-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</a:rPr>
              <a:t>atom lifetime (ground state 1S), 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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</a:rPr>
              <a:t>=1/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 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</a:rPr>
              <a:t>is dominated by the annihilation process into </a:t>
            </a:r>
            <a:r>
              <a:rPr lang="en-US" sz="1800" i="1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K</a:t>
            </a:r>
            <a:r>
              <a:rPr lang="en-US" sz="1800" baseline="30000">
                <a:solidFill>
                  <a:srgbClr val="9025A9"/>
                </a:solidFill>
                <a:latin typeface="Sylfaen" pitchFamily="18" charset="0"/>
              </a:rPr>
              <a:t>0</a:t>
            </a:r>
            <a:r>
              <a:rPr lang="en-US" sz="1800" i="1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sz="1800" baseline="30000">
                <a:solidFill>
                  <a:srgbClr val="9025A9"/>
                </a:solidFill>
                <a:latin typeface="Sylfaen" pitchFamily="18" charset="0"/>
              </a:rPr>
              <a:t>0</a:t>
            </a:r>
            <a:r>
              <a:rPr lang="en-US" sz="1800">
                <a:solidFill>
                  <a:srgbClr val="9025A9"/>
                </a:solidFill>
                <a:latin typeface="Sylfaen" pitchFamily="18" charset="0"/>
              </a:rPr>
              <a:t>:</a:t>
            </a:r>
          </a:p>
        </p:txBody>
      </p:sp>
      <p:graphicFrame>
        <p:nvGraphicFramePr>
          <p:cNvPr id="12301" name="Object 76"/>
          <p:cNvGraphicFramePr>
            <a:graphicFrameLocks noChangeAspect="1"/>
          </p:cNvGraphicFramePr>
          <p:nvPr/>
        </p:nvGraphicFramePr>
        <p:xfrm>
          <a:off x="2486025" y="2897188"/>
          <a:ext cx="64643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11" imgW="2667000" imgH="406400" progId="">
                  <p:embed/>
                </p:oleObj>
              </mc:Choice>
              <mc:Fallback>
                <p:oleObj name="Equation" r:id="rId11" imgW="2667000" imgH="406400" progId="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897188"/>
                        <a:ext cx="6464300" cy="985837"/>
                      </a:xfrm>
                      <a:prstGeom prst="rect">
                        <a:avLst/>
                      </a:prstGeom>
                      <a:solidFill>
                        <a:srgbClr val="D1FE8E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Text Box 78"/>
          <p:cNvSpPr txBox="1">
            <a:spLocks noChangeArrowheads="1"/>
          </p:cNvSpPr>
          <p:nvPr/>
        </p:nvSpPr>
        <p:spPr bwMode="auto">
          <a:xfrm>
            <a:off x="8497888" y="29146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33CC33"/>
                </a:solidFill>
              </a:rPr>
              <a:t>**</a:t>
            </a:r>
          </a:p>
        </p:txBody>
      </p:sp>
      <p:graphicFrame>
        <p:nvGraphicFramePr>
          <p:cNvPr id="12303" name="Object 83"/>
          <p:cNvGraphicFramePr>
            <a:graphicFrameLocks noChangeAspect="1"/>
          </p:cNvGraphicFramePr>
          <p:nvPr/>
        </p:nvGraphicFramePr>
        <p:xfrm>
          <a:off x="2392363" y="5678488"/>
          <a:ext cx="49037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13" imgW="2171700" imgH="508000" progId="">
                  <p:embed/>
                </p:oleObj>
              </mc:Choice>
              <mc:Fallback>
                <p:oleObj name="Equation" r:id="rId13" imgW="2171700" imgH="508000" progId="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5678488"/>
                        <a:ext cx="4903787" cy="965200"/>
                      </a:xfrm>
                      <a:prstGeom prst="rect">
                        <a:avLst/>
                      </a:prstGeom>
                      <a:solidFill>
                        <a:srgbClr val="D1FE8E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Text Box 84"/>
          <p:cNvSpPr txBox="1">
            <a:spLocks noChangeArrowheads="1"/>
          </p:cNvSpPr>
          <p:nvPr/>
        </p:nvSpPr>
        <p:spPr bwMode="auto">
          <a:xfrm>
            <a:off x="1757363" y="5911850"/>
            <a:ext cx="338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9025A9"/>
                </a:solidFill>
                <a:latin typeface="Sylfaen" pitchFamily="18" charset="0"/>
              </a:rPr>
              <a:t>If</a:t>
            </a: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-17463" y="0"/>
            <a:ext cx="9144001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37" name="WordArt 98"/>
          <p:cNvSpPr>
            <a:spLocks noChangeArrowheads="1" noChangeShapeType="1" noTextEdit="1"/>
          </p:cNvSpPr>
          <p:nvPr/>
        </p:nvSpPr>
        <p:spPr bwMode="auto">
          <a:xfrm>
            <a:off x="1826088" y="53181"/>
            <a:ext cx="5491824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K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-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and</a:t>
            </a: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K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-</a:t>
            </a: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π</a:t>
            </a:r>
            <a:r>
              <a:rPr lang="en-US" sz="3600" i="1" kern="10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+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 atoms lifetime</a:t>
            </a:r>
            <a:endParaRPr lang="en-US" sz="3600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E08A3310-9B63-4B28-922F-7FA6EBCA85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2010 data: results for K</a:t>
            </a:r>
            <a:r>
              <a:rPr lang="en-US" sz="28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28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8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 and pp pairs in high momenta 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5089525" y="354013"/>
            <a:ext cx="203200" cy="0"/>
          </a:xfrm>
          <a:prstGeom prst="line">
            <a:avLst/>
          </a:prstGeom>
          <a:noFill/>
          <a:ln w="12700">
            <a:solidFill>
              <a:srgbClr val="761E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57348" name="Рисунок 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62000" y="5562600"/>
            <a:ext cx="7559675" cy="831850"/>
          </a:xfrm>
          <a:prstGeom prst="rect">
            <a:avLst/>
          </a:prstGeom>
          <a:solidFill>
            <a:srgbClr val="CAFE7E"/>
          </a:solidFill>
          <a:ln w="9525">
            <a:solidFill>
              <a:srgbClr val="2191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Total number of K</a:t>
            </a:r>
            <a:r>
              <a:rPr lang="en-US" b="0" baseline="46000">
                <a:solidFill>
                  <a:srgbClr val="8904BE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K</a:t>
            </a:r>
            <a:r>
              <a:rPr lang="en-US" b="0" baseline="46000">
                <a:solidFill>
                  <a:srgbClr val="8904BE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 pairs in high momenta is 3231.</a:t>
            </a:r>
          </a:p>
          <a:p>
            <a:pPr algn="ctr">
              <a:defRPr/>
            </a:pPr>
            <a:r>
              <a:rPr lang="en-US" b="0">
                <a:solidFill>
                  <a:srgbClr val="8904BE"/>
                </a:solidFill>
                <a:latin typeface="Sylfaen" charset="0"/>
                <a:ea typeface="ＭＳ Ｐゴシック" charset="0"/>
              </a:rPr>
              <a:t>The sum of low and high energy kaon pairs is 9806.</a:t>
            </a:r>
            <a:endParaRPr lang="en-US">
              <a:solidFill>
                <a:srgbClr val="8904BE"/>
              </a:solidFill>
              <a:latin typeface="Sylfae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 atom and its lifetime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353425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srgbClr val="542185"/>
                </a:solidFill>
                <a:latin typeface="Sylfaen" charset="0"/>
                <a:cs typeface="ＭＳ Ｐゴシック" charset="0"/>
              </a:rPr>
              <a:t>Interests in KK physics?</a:t>
            </a:r>
          </a:p>
          <a:p>
            <a:pPr eaLnBrk="1" hangingPunct="1">
              <a:defRPr/>
            </a:pPr>
            <a:endParaRPr lang="en-US" sz="800" smtClean="0">
              <a:solidFill>
                <a:srgbClr val="B44801"/>
              </a:solidFill>
              <a:latin typeface="Sylfaen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8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General:</a:t>
            </a:r>
            <a:br>
              <a:rPr lang="en-US" sz="18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</a:b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non-understood KK interplay with the </a:t>
            </a:r>
            <a:r>
              <a:rPr lang="en-US" sz="18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scalar mesons</a:t>
            </a: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 f</a:t>
            </a:r>
            <a:r>
              <a:rPr lang="en-US" sz="1800" b="0" baseline="-250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0</a:t>
            </a: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[0</a:t>
            </a:r>
            <a:r>
              <a:rPr lang="en-US" sz="1800" b="0" baseline="300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+</a:t>
            </a: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(0</a:t>
            </a:r>
            <a:r>
              <a:rPr lang="en-US" sz="1800" b="0" baseline="300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++</a:t>
            </a: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)] and a</a:t>
            </a:r>
            <a:r>
              <a:rPr lang="en-US" sz="1800" b="0" baseline="-250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0</a:t>
            </a: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[1</a:t>
            </a:r>
            <a:r>
              <a:rPr lang="en-US" sz="1800" b="0" baseline="300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-</a:t>
            </a: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(0</a:t>
            </a:r>
            <a:r>
              <a:rPr lang="en-US" sz="1800" b="0" baseline="300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++</a:t>
            </a: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)] &amp; kaonium, the only double-mesonic atom with hidden strangeness, is decaying via  </a:t>
            </a:r>
            <a:r>
              <a:rPr lang="en-US" sz="18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strangeness annihilation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800" b="0" smtClean="0">
              <a:solidFill>
                <a:srgbClr val="B44801"/>
              </a:solidFill>
              <a:latin typeface="Sylfaen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8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DIRAC experiment:</a:t>
            </a:r>
            <a:br>
              <a:rPr lang="en-US" sz="18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</a:b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study of low-energy K</a:t>
            </a:r>
            <a:r>
              <a:rPr lang="en-US" sz="1800" b="0" baseline="460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+</a:t>
            </a: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K</a:t>
            </a:r>
            <a:r>
              <a:rPr lang="en-US" sz="1800" b="0" baseline="460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-</a:t>
            </a:r>
            <a:r>
              <a:rPr lang="en-US" sz="1800" b="0" baseline="300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 </a:t>
            </a: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scattering </a:t>
            </a: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  <a:sym typeface="Symbol" charset="0"/>
              </a:rPr>
              <a:t> </a:t>
            </a:r>
            <a:r>
              <a:rPr lang="en-US" sz="1800" b="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estimate </a:t>
            </a:r>
            <a:r>
              <a:rPr lang="en-US" sz="18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number of produced atoms A</a:t>
            </a:r>
            <a:r>
              <a:rPr lang="en-US" sz="1800" baseline="-250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2K</a:t>
            </a:r>
            <a:r>
              <a:rPr lang="en-US" sz="1800" smtClean="0">
                <a:solidFill>
                  <a:srgbClr val="B44801"/>
                </a:solidFill>
                <a:latin typeface="Sylfaen" charset="0"/>
                <a:cs typeface="ＭＳ Ｐゴシック" charset="0"/>
              </a:rPr>
              <a:t> 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5288" y="3908425"/>
            <a:ext cx="8353425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srgbClr val="542185"/>
                </a:solidFill>
                <a:latin typeface="Sylfaen" pitchFamily="18" charset="0"/>
              </a:rPr>
              <a:t>Kaonium decay width or lifetime </a:t>
            </a:r>
            <a:r>
              <a:rPr lang="en-US" altLang="en-US" sz="2000" smtClean="0">
                <a:solidFill>
                  <a:srgbClr val="542185"/>
                </a:solidFill>
                <a:latin typeface="Sylfaen" pitchFamily="18" charset="0"/>
              </a:rPr>
              <a:t>“</a:t>
            </a:r>
            <a:r>
              <a:rPr lang="en-US" sz="2000" smtClean="0">
                <a:solidFill>
                  <a:srgbClr val="542185"/>
                </a:solidFill>
                <a:latin typeface="Sylfaen" pitchFamily="18" charset="0"/>
              </a:rPr>
              <a:t>expected</a:t>
            </a:r>
            <a:r>
              <a:rPr lang="en-US" altLang="en-US" sz="2000" smtClean="0">
                <a:solidFill>
                  <a:srgbClr val="542185"/>
                </a:solidFill>
                <a:latin typeface="Sylfaen" pitchFamily="18" charset="0"/>
              </a:rPr>
              <a:t>”</a:t>
            </a:r>
            <a:r>
              <a:rPr lang="en-US" sz="2000" smtClean="0">
                <a:solidFill>
                  <a:srgbClr val="542185"/>
                </a:solidFill>
                <a:latin typeface="Sylfaen" pitchFamily="18" charset="0"/>
              </a:rPr>
              <a:t>:</a:t>
            </a:r>
          </a:p>
          <a:p>
            <a:pPr eaLnBrk="1" hangingPunct="1">
              <a:defRPr/>
            </a:pPr>
            <a:endParaRPr lang="en-US" sz="800" smtClean="0">
              <a:solidFill>
                <a:srgbClr val="B44801"/>
              </a:solidFill>
              <a:latin typeface="Sylfae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Decay width</a:t>
            </a:r>
            <a:r>
              <a:rPr lang="en-US" sz="1800" smtClean="0">
                <a:solidFill>
                  <a:srgbClr val="B44801"/>
                </a:solidFill>
                <a:latin typeface="Sylfaen" pitchFamily="18" charset="0"/>
              </a:rPr>
              <a:t> </a:t>
            </a:r>
            <a:r>
              <a:rPr lang="en-US" sz="1800" smtClean="0">
                <a:solidFill>
                  <a:srgbClr val="B44801"/>
                </a:solidFill>
                <a:latin typeface="Symbol" pitchFamily="18" charset="2"/>
              </a:rPr>
              <a:t>G</a:t>
            </a:r>
            <a:r>
              <a:rPr lang="en-US" sz="1800" smtClean="0">
                <a:solidFill>
                  <a:srgbClr val="B44801"/>
                </a:solidFill>
                <a:latin typeface="Sylfaen" pitchFamily="18" charset="0"/>
              </a:rPr>
              <a:t>(</a:t>
            </a:r>
            <a:r>
              <a:rPr lang="en-US" sz="1400" smtClean="0">
                <a:solidFill>
                  <a:srgbClr val="B44801"/>
                </a:solidFill>
                <a:latin typeface="Sylfaen" pitchFamily="18" charset="0"/>
              </a:rPr>
              <a:t>A</a:t>
            </a:r>
            <a:r>
              <a:rPr lang="en-US" sz="1400" baseline="-25000" smtClean="0">
                <a:solidFill>
                  <a:srgbClr val="B44801"/>
                </a:solidFill>
                <a:latin typeface="Sylfaen" pitchFamily="18" charset="0"/>
              </a:rPr>
              <a:t>2K</a:t>
            </a:r>
            <a:r>
              <a:rPr lang="en-US" sz="1800" smtClean="0">
                <a:solidFill>
                  <a:srgbClr val="B44801"/>
                </a:solidFill>
                <a:latin typeface="Sylfaen" pitchFamily="18" charset="0"/>
              </a:rPr>
              <a:t>) = [</a:t>
            </a:r>
            <a:r>
              <a:rPr lang="en-US" sz="1800" smtClean="0">
                <a:solidFill>
                  <a:srgbClr val="B44801"/>
                </a:solidFill>
                <a:latin typeface="Symbol" pitchFamily="18" charset="2"/>
              </a:rPr>
              <a:t>t</a:t>
            </a:r>
            <a:r>
              <a:rPr lang="en-US" sz="1800" smtClean="0">
                <a:solidFill>
                  <a:srgbClr val="B44801"/>
                </a:solidFill>
                <a:latin typeface="Sylfaen" pitchFamily="18" charset="0"/>
              </a:rPr>
              <a:t>(</a:t>
            </a:r>
            <a:r>
              <a:rPr lang="en-US" sz="1400" smtClean="0">
                <a:solidFill>
                  <a:srgbClr val="B44801"/>
                </a:solidFill>
                <a:latin typeface="Sylfaen" pitchFamily="18" charset="0"/>
              </a:rPr>
              <a:t>A</a:t>
            </a:r>
            <a:r>
              <a:rPr lang="en-US" sz="1400" baseline="-25000" smtClean="0">
                <a:solidFill>
                  <a:srgbClr val="B44801"/>
                </a:solidFill>
                <a:latin typeface="Sylfaen" pitchFamily="18" charset="0"/>
              </a:rPr>
              <a:t>2K</a:t>
            </a:r>
            <a:r>
              <a:rPr lang="en-US" sz="1800" smtClean="0">
                <a:solidFill>
                  <a:srgbClr val="B44801"/>
                </a:solidFill>
                <a:latin typeface="Sylfaen" pitchFamily="18" charset="0"/>
              </a:rPr>
              <a:t>)]</a:t>
            </a:r>
            <a:r>
              <a:rPr lang="en-US" sz="1800" baseline="30000" smtClean="0">
                <a:solidFill>
                  <a:srgbClr val="B44801"/>
                </a:solidFill>
                <a:latin typeface="Sylfaen" pitchFamily="18" charset="0"/>
              </a:rPr>
              <a:t>-1</a:t>
            </a:r>
            <a:r>
              <a:rPr lang="en-US" sz="1800" smtClean="0">
                <a:solidFill>
                  <a:srgbClr val="B44801"/>
                </a:solidFill>
                <a:latin typeface="Sylfaen" pitchFamily="18" charset="0"/>
              </a:rPr>
              <a:t> = -</a:t>
            </a:r>
            <a:r>
              <a:rPr lang="en-US" sz="1800" smtClean="0">
                <a:solidFill>
                  <a:srgbClr val="B44801"/>
                </a:solidFill>
                <a:latin typeface="Symbol" pitchFamily="18" charset="2"/>
              </a:rPr>
              <a:t>a</a:t>
            </a:r>
            <a:r>
              <a:rPr lang="en-US" sz="1800" baseline="30000" smtClean="0">
                <a:solidFill>
                  <a:srgbClr val="B44801"/>
                </a:solidFill>
                <a:latin typeface="Sylfaen" pitchFamily="18" charset="0"/>
              </a:rPr>
              <a:t>3</a:t>
            </a:r>
            <a:r>
              <a:rPr lang="en-US" sz="1800" smtClean="0">
                <a:solidFill>
                  <a:srgbClr val="B44801"/>
                </a:solidFill>
                <a:latin typeface="Sylfaen" pitchFamily="18" charset="0"/>
              </a:rPr>
              <a:t>m</a:t>
            </a:r>
            <a:r>
              <a:rPr lang="en-US" sz="1800" baseline="-25000" smtClean="0">
                <a:solidFill>
                  <a:srgbClr val="B44801"/>
                </a:solidFill>
                <a:latin typeface="Sylfaen" pitchFamily="18" charset="0"/>
              </a:rPr>
              <a:t>K</a:t>
            </a:r>
            <a:r>
              <a:rPr lang="en-US" sz="1800" baseline="30000" smtClean="0">
                <a:solidFill>
                  <a:srgbClr val="B44801"/>
                </a:solidFill>
                <a:latin typeface="Sylfaen" pitchFamily="18" charset="0"/>
              </a:rPr>
              <a:t>2</a:t>
            </a:r>
            <a:r>
              <a:rPr lang="en-US" sz="1800" smtClean="0">
                <a:solidFill>
                  <a:srgbClr val="B44801"/>
                </a:solidFill>
                <a:latin typeface="Sylfaen" pitchFamily="18" charset="0"/>
              </a:rPr>
              <a:t> Im(a</a:t>
            </a:r>
            <a:r>
              <a:rPr lang="en-US" sz="1800" baseline="-25000" smtClean="0">
                <a:solidFill>
                  <a:srgbClr val="B44801"/>
                </a:solidFill>
                <a:latin typeface="Sylfaen" pitchFamily="18" charset="0"/>
              </a:rPr>
              <a:t>KK</a:t>
            </a:r>
            <a:r>
              <a:rPr lang="en-US" sz="1800" smtClean="0">
                <a:solidFill>
                  <a:srgbClr val="B44801"/>
                </a:solidFill>
                <a:latin typeface="Sylfaen" pitchFamily="18" charset="0"/>
              </a:rPr>
              <a:t>) 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… A</a:t>
            </a:r>
            <a:r>
              <a:rPr lang="en-US" sz="1800" b="0" baseline="-25000" smtClean="0">
                <a:solidFill>
                  <a:srgbClr val="B44801"/>
                </a:solidFill>
                <a:latin typeface="Sylfaen" pitchFamily="18" charset="0"/>
              </a:rPr>
              <a:t>2K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 structure dependent:</a:t>
            </a:r>
            <a:r>
              <a:rPr lang="en-US" sz="1800" smtClean="0">
                <a:solidFill>
                  <a:srgbClr val="B44801"/>
                </a:solidFill>
                <a:latin typeface="Sylfaen" pitchFamily="18" charset="0"/>
              </a:rPr>
              <a:t/>
            </a:r>
            <a:br>
              <a:rPr lang="en-US" sz="1800" smtClean="0">
                <a:solidFill>
                  <a:srgbClr val="B44801"/>
                </a:solidFill>
                <a:latin typeface="Sylfaen" pitchFamily="18" charset="0"/>
              </a:rPr>
            </a:b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strong effects enter through the complex scattering length a</a:t>
            </a:r>
            <a:r>
              <a:rPr lang="en-US" sz="1800" b="0" baseline="-25000" smtClean="0">
                <a:solidFill>
                  <a:srgbClr val="B44801"/>
                </a:solidFill>
                <a:latin typeface="Sylfaen" pitchFamily="18" charset="0"/>
              </a:rPr>
              <a:t>KK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 .</a:t>
            </a:r>
            <a:b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</a:br>
            <a:endParaRPr lang="en-US" sz="1800" b="0" smtClean="0">
              <a:solidFill>
                <a:srgbClr val="B44801"/>
              </a:solidFill>
              <a:latin typeface="Sylfae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smtClean="0">
                <a:solidFill>
                  <a:srgbClr val="B44801"/>
                </a:solidFill>
                <a:latin typeface="Sylfaen" pitchFamily="18" charset="0"/>
              </a:rPr>
              <a:t>DIRAC experiment:</a:t>
            </a:r>
            <a:br>
              <a:rPr lang="en-US" sz="1800" smtClean="0">
                <a:solidFill>
                  <a:srgbClr val="B44801"/>
                </a:solidFill>
                <a:latin typeface="Sylfaen" pitchFamily="18" charset="0"/>
              </a:rPr>
            </a:b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search for </a:t>
            </a:r>
            <a:r>
              <a:rPr lang="en-US" altLang="en-US" sz="1800" b="0" smtClean="0">
                <a:solidFill>
                  <a:srgbClr val="B44801"/>
                </a:solidFill>
                <a:latin typeface="Sylfaen" pitchFamily="18" charset="0"/>
              </a:rPr>
              <a:t>“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atomic pairs</a:t>
            </a:r>
            <a:r>
              <a:rPr lang="en-US" altLang="en-US" sz="1800" b="0" smtClean="0">
                <a:solidFill>
                  <a:srgbClr val="B44801"/>
                </a:solidFill>
                <a:latin typeface="Sylfaen" pitchFamily="18" charset="0"/>
              </a:rPr>
              <a:t>”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 K</a:t>
            </a:r>
            <a:r>
              <a:rPr lang="en-US" sz="1800" b="0" baseline="46000" smtClean="0">
                <a:solidFill>
                  <a:srgbClr val="B44801"/>
                </a:solidFill>
                <a:latin typeface="Sylfaen" pitchFamily="18" charset="0"/>
              </a:rPr>
              <a:t>+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K</a:t>
            </a:r>
            <a:r>
              <a:rPr lang="en-US" sz="1800" b="0" baseline="46000" smtClean="0">
                <a:solidFill>
                  <a:srgbClr val="B44801"/>
                </a:solidFill>
                <a:latin typeface="Sylfaen" pitchFamily="18" charset="0"/>
              </a:rPr>
              <a:t>-</a:t>
            </a:r>
            <a:r>
              <a:rPr lang="en-US" sz="1800" b="0" baseline="30000" smtClean="0">
                <a:solidFill>
                  <a:srgbClr val="B44801"/>
                </a:solidFill>
                <a:latin typeface="Sylfaen" pitchFamily="18" charset="0"/>
              </a:rPr>
              <a:t> 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from A</a:t>
            </a:r>
            <a:r>
              <a:rPr lang="en-US" sz="1800" b="0" baseline="-25000" smtClean="0">
                <a:solidFill>
                  <a:srgbClr val="B44801"/>
                </a:solidFill>
                <a:latin typeface="Sylfaen" pitchFamily="18" charset="0"/>
              </a:rPr>
              <a:t>2K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 ionization </a:t>
            </a:r>
            <a:b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</a:b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 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  <a:sym typeface="Symbol" pitchFamily="18" charset="2"/>
              </a:rPr>
              <a:t>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 </a:t>
            </a:r>
            <a:r>
              <a:rPr lang="en-US" sz="1800" b="0" smtClean="0">
                <a:solidFill>
                  <a:srgbClr val="FF0000"/>
                </a:solidFill>
                <a:latin typeface="Sylfaen" pitchFamily="18" charset="0"/>
              </a:rPr>
              <a:t>upper limit 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on </a:t>
            </a:r>
            <a:r>
              <a:rPr lang="en-US" sz="180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800" smtClean="0">
                <a:solidFill>
                  <a:srgbClr val="FF0000"/>
                </a:solidFill>
                <a:latin typeface="Sylfaen" pitchFamily="18" charset="0"/>
              </a:rPr>
              <a:t>(</a:t>
            </a:r>
            <a:r>
              <a:rPr lang="en-US" sz="1400" smtClean="0">
                <a:solidFill>
                  <a:srgbClr val="FF0000"/>
                </a:solidFill>
                <a:latin typeface="Sylfaen" pitchFamily="18" charset="0"/>
              </a:rPr>
              <a:t>A</a:t>
            </a:r>
            <a:r>
              <a:rPr lang="en-US" sz="1400" baseline="-25000" smtClean="0">
                <a:solidFill>
                  <a:srgbClr val="FF0000"/>
                </a:solidFill>
                <a:latin typeface="Sylfaen" pitchFamily="18" charset="0"/>
              </a:rPr>
              <a:t>2K</a:t>
            </a:r>
            <a:r>
              <a:rPr lang="en-US" sz="1800" smtClean="0">
                <a:solidFill>
                  <a:srgbClr val="FF0000"/>
                </a:solidFill>
                <a:latin typeface="Sylfaen" pitchFamily="18" charset="0"/>
              </a:rPr>
              <a:t>) 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  <a:sym typeface="Symbol" pitchFamily="18" charset="2"/>
              </a:rPr>
              <a:t></a:t>
            </a:r>
            <a:r>
              <a:rPr lang="en-US" sz="180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info about scattering length </a:t>
            </a:r>
            <a:r>
              <a:rPr lang="en-US" sz="1800" smtClean="0">
                <a:solidFill>
                  <a:srgbClr val="FF0000"/>
                </a:solidFill>
                <a:latin typeface="Sylfaen" pitchFamily="18" charset="0"/>
              </a:rPr>
              <a:t>a</a:t>
            </a:r>
            <a:r>
              <a:rPr lang="en-US" sz="1800" baseline="-25000" smtClean="0">
                <a:solidFill>
                  <a:srgbClr val="FF0000"/>
                </a:solidFill>
                <a:latin typeface="Sylfaen" pitchFamily="18" charset="0"/>
              </a:rPr>
              <a:t>KK</a:t>
            </a:r>
            <a:r>
              <a:rPr lang="en-US" sz="1800" b="0" smtClean="0">
                <a:solidFill>
                  <a:srgbClr val="B44801"/>
                </a:solidFill>
                <a:latin typeface="Sylfaen" pitchFamily="18" charset="0"/>
              </a:rPr>
              <a:t> !</a:t>
            </a:r>
            <a:endParaRPr lang="en-US" sz="1800" smtClean="0">
              <a:solidFill>
                <a:srgbClr val="B44801"/>
              </a:solidFill>
              <a:latin typeface="Sylfaen" pitchFamily="18" charset="0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933575" y="1209675"/>
            <a:ext cx="152400" cy="0"/>
          </a:xfrm>
          <a:prstGeom prst="line">
            <a:avLst/>
          </a:prstGeom>
          <a:noFill/>
          <a:ln w="19050">
            <a:solidFill>
              <a:srgbClr val="54218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2219325" y="1905000"/>
            <a:ext cx="152400" cy="0"/>
          </a:xfrm>
          <a:prstGeom prst="line">
            <a:avLst/>
          </a:prstGeom>
          <a:noFill/>
          <a:ln w="19050">
            <a:solidFill>
              <a:srgbClr val="B448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DC91FFCA-59B1-4635-A8CD-62FE9A46B9F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asetăText 6"/>
          <p:cNvSpPr txBox="1">
            <a:spLocks noChangeArrowheads="1"/>
          </p:cNvSpPr>
          <p:nvPr/>
        </p:nvSpPr>
        <p:spPr bwMode="auto">
          <a:xfrm>
            <a:off x="3829050" y="5816600"/>
            <a:ext cx="171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Times New Roman" pitchFamily="18" charset="0"/>
              </a:rPr>
              <a:t>Life time τ in 10</a:t>
            </a:r>
            <a:r>
              <a:rPr lang="en-US" sz="1400" baseline="30000">
                <a:cs typeface="Times New Roman" pitchFamily="18" charset="0"/>
              </a:rPr>
              <a:t>–18</a:t>
            </a:r>
            <a:r>
              <a:rPr lang="en-US" sz="1400">
                <a:cs typeface="Times New Roman" pitchFamily="18" charset="0"/>
              </a:rPr>
              <a:t> s</a:t>
            </a:r>
          </a:p>
        </p:txBody>
      </p:sp>
      <p:sp>
        <p:nvSpPr>
          <p:cNvPr id="59395" name="Dreptunghi 9"/>
          <p:cNvSpPr>
            <a:spLocks noChangeArrowheads="1"/>
          </p:cNvSpPr>
          <p:nvPr/>
        </p:nvSpPr>
        <p:spPr bwMode="auto">
          <a:xfrm rot="-5400000">
            <a:off x="824706" y="3442494"/>
            <a:ext cx="1855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Times New Roman" pitchFamily="18" charset="0"/>
              </a:rPr>
              <a:t>Ionization Probability</a:t>
            </a:r>
            <a:endParaRPr lang="en-US" sz="1400" b="0">
              <a:cs typeface="Times New Roman" pitchFamily="18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atoms ionization probability</a:t>
            </a:r>
          </a:p>
        </p:txBody>
      </p:sp>
      <p:sp>
        <p:nvSpPr>
          <p:cNvPr id="59397" name="Text Box 23"/>
          <p:cNvSpPr txBox="1">
            <a:spLocks noChangeArrowheads="1"/>
          </p:cNvSpPr>
          <p:nvPr/>
        </p:nvSpPr>
        <p:spPr bwMode="auto">
          <a:xfrm>
            <a:off x="2209800" y="6172200"/>
            <a:ext cx="4724400" cy="466725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b="0">
                <a:solidFill>
                  <a:srgbClr val="752FB5"/>
                </a:solidFill>
                <a:latin typeface="Symbol" pitchFamily="18" charset="2"/>
              </a:rPr>
              <a:t>K</a:t>
            </a:r>
            <a:r>
              <a:rPr lang="en-US" b="0" baseline="46000">
                <a:solidFill>
                  <a:srgbClr val="752FB5"/>
                </a:solidFill>
                <a:latin typeface="Sylfaen" pitchFamily="18" charset="0"/>
              </a:rPr>
              <a:t>+</a:t>
            </a:r>
            <a:r>
              <a:rPr lang="en-US" b="0">
                <a:solidFill>
                  <a:srgbClr val="752FB5"/>
                </a:solidFill>
                <a:latin typeface="Symbol" pitchFamily="18" charset="2"/>
              </a:rPr>
              <a:t>K</a:t>
            </a:r>
            <a:r>
              <a:rPr lang="en-US" b="0" baseline="46000">
                <a:solidFill>
                  <a:srgbClr val="752FB5"/>
                </a:solidFill>
                <a:latin typeface="Sylfaen" pitchFamily="18" charset="0"/>
              </a:rPr>
              <a:t>-</a:t>
            </a:r>
            <a:r>
              <a:rPr lang="en-US" b="0">
                <a:solidFill>
                  <a:srgbClr val="752FB5"/>
                </a:solidFill>
                <a:latin typeface="Sylfaen" pitchFamily="18" charset="0"/>
              </a:rPr>
              <a:t> atoms Lorentz factor is </a:t>
            </a:r>
            <a:r>
              <a:rPr lang="en-US" b="0">
                <a:solidFill>
                  <a:srgbClr val="752FB5"/>
                </a:solidFill>
                <a:latin typeface="Symbol" pitchFamily="18" charset="2"/>
              </a:rPr>
              <a:t>g</a:t>
            </a:r>
            <a:r>
              <a:rPr lang="en-US" b="0">
                <a:solidFill>
                  <a:srgbClr val="752FB5"/>
                </a:solidFill>
                <a:latin typeface="Sylfaen" pitchFamily="18" charset="0"/>
              </a:rPr>
              <a:t> = 18</a:t>
            </a:r>
            <a:endParaRPr lang="en-US" b="0" baseline="-25000">
              <a:solidFill>
                <a:srgbClr val="752FB5"/>
              </a:solidFill>
              <a:latin typeface="Sylfaen" pitchFamily="18" charset="0"/>
            </a:endParaRPr>
          </a:p>
        </p:txBody>
      </p:sp>
      <p:sp>
        <p:nvSpPr>
          <p:cNvPr id="59398" name="タイトル 1"/>
          <p:cNvSpPr>
            <a:spLocks/>
          </p:cNvSpPr>
          <p:nvPr/>
        </p:nvSpPr>
        <p:spPr bwMode="auto">
          <a:xfrm>
            <a:off x="4038600" y="762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kumimoji="1" lang="en-US" altLang="ja-JP" sz="2100">
                <a:solidFill>
                  <a:srgbClr val="1D0260"/>
                </a:solidFill>
                <a:latin typeface="Sylfaen" pitchFamily="18" charset="0"/>
              </a:rPr>
              <a:t>28 </a:t>
            </a:r>
            <a:r>
              <a:rPr kumimoji="1" lang="en-US" altLang="ja-JP" sz="2100">
                <a:solidFill>
                  <a:srgbClr val="1D0260"/>
                </a:solidFill>
                <a:latin typeface="Symbol" pitchFamily="18" charset="2"/>
              </a:rPr>
              <a:t>m</a:t>
            </a:r>
            <a:r>
              <a:rPr kumimoji="1" lang="en-US" altLang="ja-JP" sz="2100">
                <a:solidFill>
                  <a:srgbClr val="1D0260"/>
                </a:solidFill>
                <a:latin typeface="Sylfaen" pitchFamily="18" charset="0"/>
              </a:rPr>
              <a:t>m Pt</a:t>
            </a:r>
          </a:p>
        </p:txBody>
      </p:sp>
      <p:pic>
        <p:nvPicPr>
          <p:cNvPr id="59399" name="I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3788" y="1274763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CasetăText 2"/>
          <p:cNvSpPr txBox="1">
            <a:spLocks noChangeArrowheads="1"/>
          </p:cNvSpPr>
          <p:nvPr/>
        </p:nvSpPr>
        <p:spPr bwMode="auto">
          <a:xfrm>
            <a:off x="2286000" y="5554663"/>
            <a:ext cx="487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cs typeface="Times New Roman" pitchFamily="18" charset="0"/>
              </a:rPr>
              <a:t>0                    1                    2                     3                    4               </a:t>
            </a:r>
          </a:p>
        </p:txBody>
      </p:sp>
      <p:sp>
        <p:nvSpPr>
          <p:cNvPr id="59401" name="CasetăText 3"/>
          <p:cNvSpPr txBox="1">
            <a:spLocks noChangeArrowheads="1"/>
          </p:cNvSpPr>
          <p:nvPr/>
        </p:nvSpPr>
        <p:spPr bwMode="auto">
          <a:xfrm>
            <a:off x="1982788" y="990600"/>
            <a:ext cx="762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cs typeface="Times New Roman" pitchFamily="18" charset="0"/>
              </a:rPr>
              <a:t>x 10</a:t>
            </a:r>
            <a:r>
              <a:rPr lang="en-US" sz="1600" b="0" baseline="30000">
                <a:cs typeface="Times New Roman" pitchFamily="18" charset="0"/>
              </a:rPr>
              <a:t>-2</a:t>
            </a:r>
            <a:endParaRPr lang="en-US" sz="1600" b="0">
              <a:cs typeface="Times New Roman" pitchFamily="18" charset="0"/>
            </a:endParaRPr>
          </a:p>
          <a:p>
            <a:r>
              <a:rPr lang="en-US" sz="1600" b="0">
                <a:cs typeface="Times New Roman" pitchFamily="18" charset="0"/>
              </a:rPr>
              <a:t>3.9</a:t>
            </a:r>
          </a:p>
          <a:p>
            <a:endParaRPr lang="en-US" sz="1400" b="0">
              <a:cs typeface="Times New Roman" pitchFamily="18" charset="0"/>
            </a:endParaRPr>
          </a:p>
          <a:p>
            <a:endParaRPr lang="en-US" sz="1400" b="0">
              <a:cs typeface="Times New Roman" pitchFamily="18" charset="0"/>
            </a:endParaRPr>
          </a:p>
          <a:p>
            <a:r>
              <a:rPr lang="en-US" sz="1600" b="0">
                <a:cs typeface="Times New Roman" pitchFamily="18" charset="0"/>
              </a:rPr>
              <a:t>3.5</a:t>
            </a:r>
          </a:p>
          <a:p>
            <a:endParaRPr lang="en-US" sz="1400" b="0">
              <a:cs typeface="Times New Roman" pitchFamily="18" charset="0"/>
            </a:endParaRPr>
          </a:p>
          <a:p>
            <a:endParaRPr lang="en-US" sz="1600" b="0">
              <a:cs typeface="Times New Roman" pitchFamily="18" charset="0"/>
            </a:endParaRPr>
          </a:p>
          <a:p>
            <a:r>
              <a:rPr lang="en-US" sz="1600" b="0">
                <a:cs typeface="Times New Roman" pitchFamily="18" charset="0"/>
              </a:rPr>
              <a:t>3.1</a:t>
            </a:r>
          </a:p>
          <a:p>
            <a:endParaRPr lang="en-US" sz="1400" b="0">
              <a:cs typeface="Times New Roman" pitchFamily="18" charset="0"/>
            </a:endParaRPr>
          </a:p>
          <a:p>
            <a:endParaRPr lang="en-US" sz="1400" b="0">
              <a:cs typeface="Times New Roman" pitchFamily="18" charset="0"/>
            </a:endParaRPr>
          </a:p>
          <a:p>
            <a:r>
              <a:rPr lang="en-US" sz="1600" b="0">
                <a:cs typeface="Times New Roman" pitchFamily="18" charset="0"/>
              </a:rPr>
              <a:t>2.7</a:t>
            </a:r>
          </a:p>
          <a:p>
            <a:endParaRPr lang="en-US" sz="1600" b="0">
              <a:cs typeface="Times New Roman" pitchFamily="18" charset="0"/>
            </a:endParaRPr>
          </a:p>
          <a:p>
            <a:endParaRPr lang="en-US" sz="1600" b="0">
              <a:cs typeface="Times New Roman" pitchFamily="18" charset="0"/>
            </a:endParaRPr>
          </a:p>
          <a:p>
            <a:r>
              <a:rPr lang="en-US" sz="1600" b="0">
                <a:cs typeface="Times New Roman" pitchFamily="18" charset="0"/>
              </a:rPr>
              <a:t>2.3</a:t>
            </a:r>
          </a:p>
          <a:p>
            <a:endParaRPr lang="en-US" sz="1600" b="0">
              <a:cs typeface="Times New Roman" pitchFamily="18" charset="0"/>
            </a:endParaRPr>
          </a:p>
          <a:p>
            <a:endParaRPr lang="en-US" sz="1400" b="0">
              <a:cs typeface="Times New Roman" pitchFamily="18" charset="0"/>
            </a:endParaRPr>
          </a:p>
          <a:p>
            <a:r>
              <a:rPr lang="en-US" sz="1600" b="0">
                <a:cs typeface="Times New Roman" pitchFamily="18" charset="0"/>
              </a:rPr>
              <a:t>1.9</a:t>
            </a:r>
          </a:p>
          <a:p>
            <a:endParaRPr lang="en-US" sz="1600" b="0">
              <a:cs typeface="Times New Roman" pitchFamily="18" charset="0"/>
            </a:endParaRPr>
          </a:p>
          <a:p>
            <a:endParaRPr lang="en-US" sz="1400" b="0">
              <a:cs typeface="Times New Roman" pitchFamily="18" charset="0"/>
            </a:endParaRPr>
          </a:p>
          <a:p>
            <a:r>
              <a:rPr lang="en-US" sz="1600" b="0">
                <a:cs typeface="Times New Roman" pitchFamily="18" charset="0"/>
              </a:rPr>
              <a:t>1.5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DD048226-33E3-4F98-8C3B-0BF6FFB9E76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3"/>
          <p:cNvSpPr txBox="1">
            <a:spLocks noChangeArrowheads="1"/>
          </p:cNvSpPr>
          <p:nvPr/>
        </p:nvSpPr>
        <p:spPr bwMode="auto">
          <a:xfrm>
            <a:off x="0" y="1371600"/>
            <a:ext cx="906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2200">
                <a:solidFill>
                  <a:srgbClr val="752FB5"/>
                </a:solidFill>
                <a:latin typeface="Sylfaen" pitchFamily="18" charset="0"/>
              </a:rPr>
              <a:t>Impact on atomic beam by external magnetic field</a:t>
            </a:r>
            <a:r>
              <a:rPr lang="en-US" sz="2200" b="0">
                <a:solidFill>
                  <a:srgbClr val="8D0B8D"/>
                </a:solidFill>
              </a:rPr>
              <a:t> </a:t>
            </a:r>
            <a:r>
              <a:rPr lang="en-US" sz="2200" i="1">
                <a:solidFill>
                  <a:srgbClr val="21065C"/>
                </a:solidFill>
              </a:rPr>
              <a:t>B</a:t>
            </a:r>
            <a:r>
              <a:rPr lang="en-US" sz="2200" i="1" baseline="-25000">
                <a:solidFill>
                  <a:srgbClr val="21065C"/>
                </a:solidFill>
              </a:rPr>
              <a:t>lab</a:t>
            </a:r>
            <a:r>
              <a:rPr lang="en-US" sz="2200" b="0">
                <a:solidFill>
                  <a:srgbClr val="8D0B8D"/>
                </a:solidFill>
              </a:rPr>
              <a:t> </a:t>
            </a:r>
            <a:r>
              <a:rPr lang="en-US" sz="2200">
                <a:solidFill>
                  <a:srgbClr val="752FB5"/>
                </a:solidFill>
                <a:latin typeface="Sylfaen" pitchFamily="18" charset="0"/>
              </a:rPr>
              <a:t>and Lorentz factor</a:t>
            </a:r>
            <a:r>
              <a:rPr lang="en-US" sz="2200">
                <a:solidFill>
                  <a:srgbClr val="8D0B8D"/>
                </a:solidFill>
              </a:rPr>
              <a:t> </a:t>
            </a:r>
            <a:r>
              <a:rPr lang="en-US" sz="2200" i="1">
                <a:solidFill>
                  <a:srgbClr val="21065C"/>
                </a:solidFill>
                <a:latin typeface="Symbol" pitchFamily="18" charset="2"/>
                <a:cs typeface="Arial" pitchFamily="34" charset="0"/>
              </a:rPr>
              <a:t>g</a:t>
            </a:r>
          </a:p>
        </p:txBody>
      </p:sp>
      <p:sp>
        <p:nvSpPr>
          <p:cNvPr id="60419" name="Line 26"/>
          <p:cNvSpPr>
            <a:spLocks noChangeShapeType="1"/>
          </p:cNvSpPr>
          <p:nvPr/>
        </p:nvSpPr>
        <p:spPr bwMode="auto">
          <a:xfrm rot="5400000">
            <a:off x="2025650" y="3627438"/>
            <a:ext cx="0" cy="2317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Line 27"/>
          <p:cNvSpPr>
            <a:spLocks noChangeShapeType="1"/>
          </p:cNvSpPr>
          <p:nvPr/>
        </p:nvSpPr>
        <p:spPr bwMode="auto">
          <a:xfrm>
            <a:off x="863600" y="2968625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4530725" y="2622550"/>
            <a:ext cx="3263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000" b="0">
                <a:solidFill>
                  <a:srgbClr val="339966"/>
                </a:solidFill>
                <a:latin typeface="Sylfaen" pitchFamily="18" charset="0"/>
              </a:rPr>
              <a:t>…. relative distance between</a:t>
            </a:r>
          </a:p>
          <a:p>
            <a:pPr defTabSz="912813"/>
            <a:r>
              <a:rPr lang="en-US" sz="2000" b="0">
                <a:solidFill>
                  <a:srgbClr val="339966"/>
                </a:solidFill>
                <a:latin typeface="Sylfaen" pitchFamily="18" charset="0"/>
              </a:rPr>
              <a:t>      </a:t>
            </a:r>
            <a:r>
              <a:rPr lang="en-US" sz="2000" b="0">
                <a:solidFill>
                  <a:srgbClr val="339966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sz="2000" b="0" baseline="30000">
                <a:solidFill>
                  <a:srgbClr val="339966"/>
                </a:solidFill>
                <a:latin typeface="Sylfaen" pitchFamily="18" charset="0"/>
                <a:sym typeface="Symbol" pitchFamily="18" charset="2"/>
              </a:rPr>
              <a:t>+</a:t>
            </a:r>
            <a:r>
              <a:rPr lang="en-US" sz="2000" b="0">
                <a:solidFill>
                  <a:srgbClr val="339966"/>
                </a:solidFill>
                <a:latin typeface="Sylfaen" pitchFamily="18" charset="0"/>
                <a:sym typeface="Symbol" pitchFamily="18" charset="2"/>
              </a:rPr>
              <a:t>  and  </a:t>
            </a:r>
            <a:r>
              <a:rPr lang="en-US" sz="2000" b="0" baseline="30000">
                <a:solidFill>
                  <a:srgbClr val="339966"/>
                </a:solidFill>
                <a:latin typeface="Sylfaen" pitchFamily="18" charset="0"/>
                <a:sym typeface="Symbol" pitchFamily="18" charset="2"/>
              </a:rPr>
              <a:t> </a:t>
            </a:r>
            <a:r>
              <a:rPr lang="en-US" sz="2000" b="0">
                <a:solidFill>
                  <a:srgbClr val="339966"/>
                </a:solidFill>
                <a:latin typeface="Sylfaen" pitchFamily="18" charset="0"/>
                <a:sym typeface="Symbol" pitchFamily="18" charset="2"/>
              </a:rPr>
              <a:t> in </a:t>
            </a:r>
            <a:r>
              <a:rPr lang="en-US" sz="2000" b="0">
                <a:solidFill>
                  <a:srgbClr val="339966"/>
                </a:solidFill>
                <a:latin typeface="Sylfaen" pitchFamily="18" charset="0"/>
              </a:rPr>
              <a:t>A</a:t>
            </a:r>
            <a:r>
              <a:rPr lang="en-US" sz="2000" b="0" baseline="-25000">
                <a:solidFill>
                  <a:srgbClr val="339966"/>
                </a:solidFill>
                <a:latin typeface="Sylfaen" pitchFamily="18" charset="0"/>
              </a:rPr>
              <a:t>2</a:t>
            </a:r>
            <a:r>
              <a:rPr lang="en-US" sz="2000" b="0" baseline="-25000">
                <a:solidFill>
                  <a:srgbClr val="339966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sz="2000" b="0">
                <a:solidFill>
                  <a:srgbClr val="339966"/>
                </a:solidFill>
                <a:latin typeface="Sylfaen" pitchFamily="18" charset="0"/>
                <a:sym typeface="Symbol" pitchFamily="18" charset="2"/>
              </a:rPr>
              <a:t> system 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4556125" y="3692525"/>
            <a:ext cx="330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000" b="0">
                <a:solidFill>
                  <a:srgbClr val="5F0B8D"/>
                </a:solidFill>
                <a:latin typeface="Sylfaen" pitchFamily="18" charset="0"/>
              </a:rPr>
              <a:t>…. laboratory magnetic field </a:t>
            </a: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4562475" y="4479925"/>
            <a:ext cx="322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000" b="0">
                <a:solidFill>
                  <a:srgbClr val="FF8C38"/>
                </a:solidFill>
                <a:latin typeface="Sylfaen" pitchFamily="18" charset="0"/>
              </a:rPr>
              <a:t>…electric field in A</a:t>
            </a:r>
            <a:r>
              <a:rPr lang="en-US" sz="2000" b="0" baseline="-25000">
                <a:solidFill>
                  <a:srgbClr val="FF8C38"/>
                </a:solidFill>
                <a:latin typeface="Sylfaen" pitchFamily="18" charset="0"/>
              </a:rPr>
              <a:t>2</a:t>
            </a:r>
            <a:r>
              <a:rPr lang="en-US" sz="2000" b="0" baseline="-25000">
                <a:solidFill>
                  <a:srgbClr val="FF8C38"/>
                </a:solidFill>
                <a:latin typeface="Sylfaen" pitchFamily="18" charset="0"/>
                <a:sym typeface="Symbol" pitchFamily="18" charset="2"/>
              </a:rPr>
              <a:t> </a:t>
            </a:r>
            <a:r>
              <a:rPr lang="en-US" sz="2000" b="0">
                <a:solidFill>
                  <a:srgbClr val="FF8C38"/>
                </a:solidFill>
                <a:latin typeface="Sylfaen" pitchFamily="18" charset="0"/>
              </a:rPr>
              <a:t>system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57200" y="2667000"/>
            <a:ext cx="37465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200" baseline="-10000" smtClean="0">
                <a:cs typeface="Arial" pitchFamily="34" charset="0"/>
              </a:rPr>
              <a:t>→</a:t>
            </a:r>
          </a:p>
          <a:p>
            <a:pPr eaLnBrk="1" hangingPunct="1">
              <a:defRPr/>
            </a:pPr>
            <a:r>
              <a:rPr lang="en-US" sz="2200" smtClean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371600" y="3124200"/>
            <a:ext cx="7620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200" baseline="-10000" smtClean="0">
                <a:cs typeface="Arial" pitchFamily="34" charset="0"/>
              </a:rPr>
              <a:t>→</a:t>
            </a:r>
          </a:p>
          <a:p>
            <a:pPr eaLnBrk="1" hangingPunct="1">
              <a:defRPr/>
            </a:pPr>
            <a:r>
              <a:rPr lang="en-US" sz="220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200" b="0" i="1" baseline="-25000" smtClean="0">
                <a:latin typeface="Arial" pitchFamily="34" charset="0"/>
                <a:cs typeface="Arial" pitchFamily="34" charset="0"/>
              </a:rPr>
              <a:t>lab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362200" y="3352800"/>
            <a:ext cx="609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200" baseline="-10000" smtClean="0">
                <a:cs typeface="Arial" pitchFamily="34" charset="0"/>
              </a:rPr>
              <a:t>→</a:t>
            </a:r>
          </a:p>
          <a:p>
            <a:pPr eaLnBrk="1" hangingPunct="1">
              <a:defRPr/>
            </a:pPr>
            <a:r>
              <a:rPr lang="en-US" sz="2200" i="1" smtClean="0">
                <a:latin typeface="Symbol" pitchFamily="18" charset="2"/>
                <a:cs typeface="Arial" pitchFamily="34" charset="0"/>
              </a:rPr>
              <a:t>g</a:t>
            </a:r>
            <a:r>
              <a:rPr lang="en-US" sz="2200" b="0" i="1" baseline="-25000" smtClean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743200" y="4648200"/>
            <a:ext cx="609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200" baseline="-16000" smtClean="0">
                <a:cs typeface="Arial" pitchFamily="34" charset="0"/>
              </a:rPr>
              <a:t>→</a:t>
            </a:r>
          </a:p>
          <a:p>
            <a:pPr eaLnBrk="1" hangingPunct="1">
              <a:defRPr/>
            </a:pPr>
            <a:r>
              <a:rPr lang="en-US" sz="220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200" b="0" i="1" baseline="-25000" smtClean="0">
                <a:latin typeface="Arial" pitchFamily="34" charset="0"/>
                <a:cs typeface="Arial" pitchFamily="34" charset="0"/>
              </a:rPr>
              <a:t>A</a:t>
            </a:r>
          </a:p>
        </p:txBody>
      </p:sp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657600"/>
            <a:ext cx="28575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041525" y="4198938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>
                <a:latin typeface="Symbol" charset="0"/>
                <a:ea typeface="ＭＳ Ｐゴシック" charset="0"/>
              </a:rPr>
              <a:t>L</a:t>
            </a:r>
            <a:r>
              <a:rPr lang="en-US" sz="1400" b="0" baseline="-25000">
                <a:latin typeface="Symbol" charset="0"/>
                <a:ea typeface="ＭＳ Ｐゴシック" charset="0"/>
              </a:rPr>
              <a:t>2p</a:t>
            </a:r>
            <a:r>
              <a:rPr lang="en-US" sz="1400" b="0">
                <a:latin typeface="Symbol" charset="0"/>
                <a:ea typeface="ＭＳ Ｐゴシック" charset="0"/>
              </a:rPr>
              <a:t>,</a:t>
            </a:r>
            <a:r>
              <a:rPr lang="en-US" sz="1400" b="0" i="1">
                <a:latin typeface="Symbol" charset="0"/>
                <a:ea typeface="ＭＳ Ｐゴシック" charset="0"/>
              </a:rPr>
              <a:t>b</a:t>
            </a:r>
            <a:r>
              <a:rPr lang="en-US" sz="1400" b="0">
                <a:latin typeface="Symbol" charset="0"/>
                <a:ea typeface="ＭＳ Ｐゴシック" charset="0"/>
              </a:rPr>
              <a:t> = </a:t>
            </a:r>
            <a:r>
              <a:rPr lang="en-US" sz="1400" b="0" i="1">
                <a:latin typeface="Arial" charset="0"/>
                <a:ea typeface="ＭＳ Ｐゴシック" charset="0"/>
              </a:rPr>
              <a:t>v/c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962400" y="3429000"/>
            <a:ext cx="7620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200" baseline="-10000" smtClean="0">
                <a:solidFill>
                  <a:srgbClr val="21065C"/>
                </a:solidFill>
                <a:cs typeface="Arial" pitchFamily="34" charset="0"/>
              </a:rPr>
              <a:t>→</a:t>
            </a:r>
          </a:p>
          <a:p>
            <a:pPr eaLnBrk="1" hangingPunct="1">
              <a:defRPr/>
            </a:pPr>
            <a:r>
              <a:rPr lang="en-US" sz="2200" smtClean="0">
                <a:solidFill>
                  <a:srgbClr val="21065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200" b="0" i="1" baseline="-25000" smtClean="0">
                <a:solidFill>
                  <a:srgbClr val="21065C"/>
                </a:solidFill>
                <a:latin typeface="Arial" pitchFamily="34" charset="0"/>
                <a:cs typeface="Arial" pitchFamily="34" charset="0"/>
              </a:rPr>
              <a:t>lab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962400" y="4267200"/>
            <a:ext cx="37465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200" baseline="-10000" smtClean="0">
                <a:solidFill>
                  <a:srgbClr val="21065C"/>
                </a:solidFill>
                <a:cs typeface="Arial" pitchFamily="34" charset="0"/>
              </a:rPr>
              <a:t>→</a:t>
            </a:r>
          </a:p>
          <a:p>
            <a:pPr eaLnBrk="1" hangingPunct="1">
              <a:defRPr/>
            </a:pPr>
            <a:r>
              <a:rPr lang="en-US" sz="2200" smtClean="0">
                <a:solidFill>
                  <a:srgbClr val="21065C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962400" y="2362200"/>
            <a:ext cx="609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200" baseline="-10000" smtClean="0">
                <a:solidFill>
                  <a:srgbClr val="21065C"/>
                </a:solidFill>
                <a:cs typeface="Arial" pitchFamily="34" charset="0"/>
              </a:rPr>
              <a:t>→</a:t>
            </a:r>
          </a:p>
          <a:p>
            <a:pPr eaLnBrk="1" hangingPunct="1">
              <a:defRPr/>
            </a:pPr>
            <a:r>
              <a:rPr lang="en-US" sz="2200" i="1" smtClean="0">
                <a:solidFill>
                  <a:srgbClr val="21065C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en-US" sz="2200" b="0" i="1" baseline="-25000" smtClean="0">
                <a:solidFill>
                  <a:srgbClr val="21065C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Lamb shift measurement with external magnetic field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124200" y="5257800"/>
            <a:ext cx="2895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b="0" smtClean="0">
                <a:solidFill>
                  <a:srgbClr val="21065C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US" sz="2200" baseline="-22000" smtClean="0">
                <a:solidFill>
                  <a:srgbClr val="21065C"/>
                </a:solidFill>
                <a:cs typeface="Arial" pitchFamily="34" charset="0"/>
              </a:rPr>
              <a:t>→</a:t>
            </a:r>
          </a:p>
          <a:p>
            <a:pPr eaLnBrk="1" hangingPunct="1">
              <a:defRPr/>
            </a:pPr>
            <a:r>
              <a:rPr lang="en-US" sz="2300" b="0" smtClean="0">
                <a:solidFill>
                  <a:srgbClr val="21065C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200" b="0" smtClean="0">
                <a:solidFill>
                  <a:srgbClr val="210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smtClean="0">
                <a:solidFill>
                  <a:srgbClr val="21065C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300" b="0" smtClean="0">
                <a:solidFill>
                  <a:srgbClr val="21065C"/>
                </a:solidFill>
                <a:latin typeface="Calibri" pitchFamily="34" charset="0"/>
                <a:cs typeface="Arial" pitchFamily="34" charset="0"/>
              </a:rPr>
              <a:t>|</a:t>
            </a:r>
            <a:r>
              <a:rPr lang="en-US" sz="2200" b="0" smtClean="0">
                <a:solidFill>
                  <a:srgbClr val="21065C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en-US" b="0" i="1" smtClean="0">
                <a:solidFill>
                  <a:srgbClr val="21065C"/>
                </a:solidFill>
                <a:latin typeface="Symbol" pitchFamily="18" charset="2"/>
                <a:cs typeface="Arial" pitchFamily="34" charset="0"/>
              </a:rPr>
              <a:t>bg</a:t>
            </a:r>
            <a:r>
              <a:rPr lang="en-US" b="0" smtClean="0">
                <a:solidFill>
                  <a:srgbClr val="21065C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en-US" sz="2200" smtClean="0">
                <a:solidFill>
                  <a:srgbClr val="21065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200" b="0" i="1" baseline="-25000" smtClean="0">
                <a:solidFill>
                  <a:srgbClr val="21065C"/>
                </a:solidFill>
                <a:latin typeface="Arial" pitchFamily="34" charset="0"/>
                <a:cs typeface="Arial" pitchFamily="34" charset="0"/>
              </a:rPr>
              <a:t>lab</a:t>
            </a:r>
            <a:r>
              <a:rPr lang="en-US" sz="2200" b="0" i="1" smtClean="0">
                <a:solidFill>
                  <a:srgbClr val="21065C"/>
                </a:solidFill>
                <a:latin typeface="Arial" pitchFamily="34" charset="0"/>
                <a:cs typeface="Arial" pitchFamily="34" charset="0"/>
              </a:rPr>
              <a:t>≈ </a:t>
            </a:r>
            <a:r>
              <a:rPr lang="en-US" b="0" i="1" smtClean="0">
                <a:solidFill>
                  <a:srgbClr val="21065C"/>
                </a:solidFill>
                <a:latin typeface="Symbol" pitchFamily="18" charset="2"/>
                <a:cs typeface="Arial" pitchFamily="34" charset="0"/>
              </a:rPr>
              <a:t>g </a:t>
            </a:r>
            <a:r>
              <a:rPr lang="en-US" sz="2200" smtClean="0">
                <a:solidFill>
                  <a:srgbClr val="21065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200" b="0" i="1" baseline="-25000" smtClean="0">
                <a:solidFill>
                  <a:srgbClr val="21065C"/>
                </a:solidFill>
                <a:latin typeface="Arial" pitchFamily="34" charset="0"/>
                <a:cs typeface="Arial" pitchFamily="34" charset="0"/>
              </a:rPr>
              <a:t>lab</a:t>
            </a:r>
            <a:endParaRPr lang="en-US" sz="2200" b="0" smtClean="0">
              <a:solidFill>
                <a:srgbClr val="21065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5" name="Text Box 23"/>
          <p:cNvSpPr txBox="1">
            <a:spLocks noChangeArrowheads="1"/>
          </p:cNvSpPr>
          <p:nvPr/>
        </p:nvSpPr>
        <p:spPr bwMode="auto">
          <a:xfrm>
            <a:off x="914400" y="685800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600" b="0" i="1">
                <a:solidFill>
                  <a:srgbClr val="F13F07"/>
                </a:solidFill>
                <a:latin typeface="Sylfaen" pitchFamily="18" charset="0"/>
              </a:rPr>
              <a:t>L. Nemenov, V. Ovsiannikov, Physics Letters B 514 (2001) 247</a:t>
            </a:r>
            <a:endParaRPr lang="en-US" sz="1600" i="1">
              <a:solidFill>
                <a:srgbClr val="F13F07"/>
              </a:solidFill>
            </a:endParaRP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3048000" y="5410200"/>
            <a:ext cx="2819400" cy="0"/>
          </a:xfrm>
          <a:prstGeom prst="line">
            <a:avLst/>
          </a:prstGeom>
          <a:noFill/>
          <a:ln w="9525">
            <a:solidFill>
              <a:srgbClr val="20E00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3048000" y="5410200"/>
            <a:ext cx="0" cy="762000"/>
          </a:xfrm>
          <a:prstGeom prst="line">
            <a:avLst/>
          </a:prstGeom>
          <a:noFill/>
          <a:ln w="9525">
            <a:solidFill>
              <a:srgbClr val="20E00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3048000" y="6172200"/>
            <a:ext cx="2819400" cy="0"/>
          </a:xfrm>
          <a:prstGeom prst="line">
            <a:avLst/>
          </a:prstGeom>
          <a:noFill/>
          <a:ln w="9525">
            <a:solidFill>
              <a:srgbClr val="20E00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V="1">
            <a:off x="5867400" y="5410200"/>
            <a:ext cx="0" cy="762000"/>
          </a:xfrm>
          <a:prstGeom prst="line">
            <a:avLst/>
          </a:prstGeom>
          <a:noFill/>
          <a:ln w="9525">
            <a:solidFill>
              <a:srgbClr val="20E00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F248123E-1583-4382-8E4B-E25FD03E017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Resonant enhancement of the annihilation rate of A</a:t>
            </a:r>
            <a:r>
              <a:rPr lang="en-US" sz="3000" baseline="-25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2p</a:t>
            </a:r>
            <a:r>
              <a:rPr lang="en-US" sz="3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</a:t>
            </a:r>
          </a:p>
        </p:txBody>
      </p:sp>
      <p:sp>
        <p:nvSpPr>
          <p:cNvPr id="61443" name="Text Box 23"/>
          <p:cNvSpPr txBox="1">
            <a:spLocks noChangeArrowheads="1"/>
          </p:cNvSpPr>
          <p:nvPr/>
        </p:nvSpPr>
        <p:spPr bwMode="auto">
          <a:xfrm>
            <a:off x="914400" y="685800"/>
            <a:ext cx="609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600" b="0" i="1">
                <a:solidFill>
                  <a:srgbClr val="F13F07"/>
                </a:solidFill>
                <a:latin typeface="Sylfaen" pitchFamily="18" charset="0"/>
              </a:rPr>
              <a:t>L. Nemenov, V. Ovsiannikov, E. Tchaplyguine, Nucl. Phys. (2002)</a:t>
            </a:r>
            <a:endParaRPr lang="en-US" sz="1600" i="1">
              <a:solidFill>
                <a:srgbClr val="F13F07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562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0A354A4F-348D-4108-93BE-1B234C9F196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Resonant enhancement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724376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FBD4A2ED-28B8-4A61-927D-576810E7DD4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Resonant method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616825" cy="5105400"/>
          </a:xfrm>
          <a:prstGeom prst="rect">
            <a:avLst/>
          </a:prstGeom>
          <a:solidFill>
            <a:srgbClr val="D8F8AE"/>
          </a:solidFill>
          <a:ln w="9360">
            <a:solidFill>
              <a:srgbClr val="8D0B8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86200"/>
            <a:ext cx="4581525" cy="2841625"/>
          </a:xfrm>
          <a:prstGeom prst="rect">
            <a:avLst/>
          </a:prstGeom>
          <a:solidFill>
            <a:srgbClr val="FCD5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334000" y="2590800"/>
            <a:ext cx="381000" cy="3810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334000" y="3048000"/>
            <a:ext cx="457200" cy="1524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172200" y="2438400"/>
            <a:ext cx="381000" cy="3810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7086600" y="2209800"/>
            <a:ext cx="381000" cy="3810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7848600" y="2057400"/>
            <a:ext cx="304800" cy="3048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6172200" y="2819400"/>
            <a:ext cx="457200" cy="1524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7086600" y="2590800"/>
            <a:ext cx="457200" cy="1524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7924800" y="2514600"/>
            <a:ext cx="304800" cy="76200"/>
          </a:xfrm>
          <a:prstGeom prst="line">
            <a:avLst/>
          </a:prstGeom>
          <a:noFill/>
          <a:ln w="19050">
            <a:solidFill>
              <a:srgbClr val="5F0B8D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562600" y="22098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1065C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324600" y="20574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1065C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0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162800" y="19050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1065C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0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486400" y="31242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1065C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0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324600" y="28956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1065C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0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239000" y="26670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1065C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0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7924800" y="2514600"/>
            <a:ext cx="38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1065C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-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848600" y="1752600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8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1065C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2000" baseline="30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+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581400" y="2403475"/>
            <a:ext cx="1533525" cy="376238"/>
          </a:xfrm>
          <a:prstGeom prst="rect">
            <a:avLst/>
          </a:prstGeom>
          <a:solidFill>
            <a:srgbClr val="C4F484"/>
          </a:solidFill>
          <a:ln w="9525">
            <a:solidFill>
              <a:srgbClr val="8D0B8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i="1">
                <a:solidFill>
                  <a:srgbClr val="21065C"/>
                </a:solidFill>
                <a:latin typeface="Sylfaen" charset="0"/>
                <a:ea typeface="ＭＳ Ｐゴシック" charset="0"/>
              </a:rPr>
              <a:t>A</a:t>
            </a:r>
            <a:r>
              <a:rPr lang="en-US" sz="1800" b="0">
                <a:solidFill>
                  <a:srgbClr val="21065C"/>
                </a:solidFill>
                <a:latin typeface="Sylfaen" charset="0"/>
                <a:ea typeface="ＭＳ Ｐゴシック" charset="0"/>
              </a:rPr>
              <a:t>*</a:t>
            </a:r>
            <a:r>
              <a:rPr lang="en-US" sz="1800" b="0" i="1" baseline="-25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2</a:t>
            </a:r>
            <a:r>
              <a:rPr lang="en-US" sz="1800" b="0" i="1" baseline="-25000">
                <a:solidFill>
                  <a:srgbClr val="21065C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800" b="0" i="1">
                <a:solidFill>
                  <a:srgbClr val="21065C"/>
                </a:solidFill>
                <a:latin typeface="Symbol" charset="0"/>
                <a:ea typeface="ＭＳ Ｐゴシック" charset="0"/>
              </a:rPr>
              <a:t> </a:t>
            </a:r>
            <a:r>
              <a:rPr lang="en-US" sz="1800" b="0" i="1">
                <a:solidFill>
                  <a:srgbClr val="21065C"/>
                </a:solidFill>
                <a:latin typeface="Sylfaen" charset="0"/>
                <a:ea typeface="ＭＳ Ｐゴシック" charset="0"/>
              </a:rPr>
              <a:t>A</a:t>
            </a:r>
            <a:r>
              <a:rPr lang="en-US" sz="1800" b="0">
                <a:solidFill>
                  <a:srgbClr val="21065C"/>
                </a:solidFill>
                <a:latin typeface="Sylfaen" charset="0"/>
                <a:ea typeface="ＭＳ Ｐゴシック" charset="0"/>
              </a:rPr>
              <a:t>*</a:t>
            </a:r>
            <a:r>
              <a:rPr lang="en-US" sz="1800" b="0" i="1" baseline="-25000">
                <a:solidFill>
                  <a:srgbClr val="21065C"/>
                </a:solidFill>
                <a:latin typeface="Symbol" charset="0"/>
                <a:ea typeface="ＭＳ Ｐゴシック" charset="0"/>
              </a:rPr>
              <a:t>pm</a:t>
            </a:r>
            <a:r>
              <a:rPr lang="en-US" sz="1800" b="0" i="1">
                <a:solidFill>
                  <a:srgbClr val="21065C"/>
                </a:solidFill>
                <a:latin typeface="Symbol" charset="0"/>
                <a:ea typeface="ＭＳ Ｐゴシック" charset="0"/>
              </a:rPr>
              <a:t> </a:t>
            </a:r>
            <a:r>
              <a:rPr lang="en-US" sz="1800" b="0" i="1">
                <a:solidFill>
                  <a:srgbClr val="21065C"/>
                </a:solidFill>
                <a:latin typeface="Sylfaen" charset="0"/>
                <a:ea typeface="ＭＳ Ｐゴシック" charset="0"/>
              </a:rPr>
              <a:t>A</a:t>
            </a:r>
            <a:r>
              <a:rPr lang="en-US" sz="1800" b="0">
                <a:solidFill>
                  <a:srgbClr val="21065C"/>
                </a:solidFill>
                <a:latin typeface="Sylfaen" charset="0"/>
                <a:ea typeface="ＭＳ Ｐゴシック" charset="0"/>
              </a:rPr>
              <a:t>*</a:t>
            </a:r>
            <a:r>
              <a:rPr lang="en-US" sz="1800" b="0" i="1" baseline="-25000">
                <a:solidFill>
                  <a:srgbClr val="21065C"/>
                </a:solidFill>
                <a:latin typeface="Symbol" charset="0"/>
                <a:ea typeface="ＭＳ Ｐゴシック" charset="0"/>
              </a:rPr>
              <a:t>pK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2971800" y="3657600"/>
            <a:ext cx="1411288" cy="284163"/>
          </a:xfrm>
          <a:prstGeom prst="rect">
            <a:avLst/>
          </a:prstGeom>
          <a:solidFill>
            <a:srgbClr val="C4F484"/>
          </a:solidFill>
          <a:ln w="9525">
            <a:solidFill>
              <a:srgbClr val="8D0B8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i="1">
                <a:solidFill>
                  <a:srgbClr val="21065C"/>
                </a:solidFill>
                <a:latin typeface="Sylfaen" charset="0"/>
                <a:ea typeface="ＭＳ Ｐゴシック" charset="0"/>
              </a:rPr>
              <a:t>Charged secondary</a:t>
            </a:r>
            <a:endParaRPr lang="en-US" sz="1200" b="0" i="1" baseline="-25000">
              <a:solidFill>
                <a:srgbClr val="21065C"/>
              </a:solidFill>
              <a:latin typeface="Symbol" charset="0"/>
              <a:ea typeface="ＭＳ Ｐゴシック" charset="0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4572000" y="3429000"/>
            <a:ext cx="1016000" cy="284163"/>
          </a:xfrm>
          <a:prstGeom prst="rect">
            <a:avLst/>
          </a:prstGeom>
          <a:solidFill>
            <a:srgbClr val="C4F484"/>
          </a:solidFill>
          <a:ln w="9525">
            <a:solidFill>
              <a:srgbClr val="8D0B8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i="1">
                <a:solidFill>
                  <a:srgbClr val="21065C"/>
                </a:solidFill>
                <a:latin typeface="Sylfaen" charset="0"/>
                <a:ea typeface="ＭＳ Ｐゴシック" charset="0"/>
              </a:rPr>
              <a:t>Proton beam</a:t>
            </a:r>
            <a:endParaRPr lang="en-US" sz="1200" b="0" i="1" baseline="-25000">
              <a:solidFill>
                <a:srgbClr val="21065C"/>
              </a:solidFill>
              <a:latin typeface="Symbol" charset="0"/>
              <a:ea typeface="ＭＳ Ｐゴシック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5562600" y="1600200"/>
            <a:ext cx="890588" cy="284163"/>
          </a:xfrm>
          <a:prstGeom prst="rect">
            <a:avLst/>
          </a:prstGeom>
          <a:solidFill>
            <a:srgbClr val="C4F484"/>
          </a:solidFill>
          <a:ln w="9525">
            <a:solidFill>
              <a:srgbClr val="8D0B8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i="1">
                <a:solidFill>
                  <a:srgbClr val="21065C"/>
                </a:solidFill>
                <a:latin typeface="Sylfaen" charset="0"/>
                <a:ea typeface="ＭＳ Ｐゴシック" charset="0"/>
              </a:rPr>
              <a:t>Resonators</a:t>
            </a:r>
            <a:endParaRPr lang="en-US" sz="1200" b="0" i="1" baseline="-25000">
              <a:solidFill>
                <a:srgbClr val="21065C"/>
              </a:solidFill>
              <a:latin typeface="Symbol" charset="0"/>
              <a:ea typeface="ＭＳ Ｐゴシック" charset="0"/>
            </a:endParaRPr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4495800" y="2781300"/>
            <a:ext cx="152400" cy="419100"/>
          </a:xfrm>
          <a:custGeom>
            <a:avLst/>
            <a:gdLst>
              <a:gd name="T0" fmla="*/ 152400 w 104"/>
              <a:gd name="T1" fmla="*/ 0 h 240"/>
              <a:gd name="T2" fmla="*/ 11723 w 104"/>
              <a:gd name="T3" fmla="*/ 167640 h 240"/>
              <a:gd name="T4" fmla="*/ 82062 w 104"/>
              <a:gd name="T5" fmla="*/ 41910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240">
                <a:moveTo>
                  <a:pt x="104" y="0"/>
                </a:moveTo>
                <a:cubicBezTo>
                  <a:pt x="60" y="28"/>
                  <a:pt x="16" y="56"/>
                  <a:pt x="8" y="96"/>
                </a:cubicBezTo>
                <a:cubicBezTo>
                  <a:pt x="0" y="136"/>
                  <a:pt x="48" y="216"/>
                  <a:pt x="56" y="240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3492500" y="3505200"/>
            <a:ext cx="88900" cy="152400"/>
          </a:xfrm>
          <a:custGeom>
            <a:avLst/>
            <a:gdLst>
              <a:gd name="T0" fmla="*/ 12700 w 56"/>
              <a:gd name="T1" fmla="*/ 152400 h 96"/>
              <a:gd name="T2" fmla="*/ 12700 w 56"/>
              <a:gd name="T3" fmla="*/ 76200 h 96"/>
              <a:gd name="T4" fmla="*/ 88900 w 56"/>
              <a:gd name="T5" fmla="*/ 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96">
                <a:moveTo>
                  <a:pt x="8" y="96"/>
                </a:moveTo>
                <a:cubicBezTo>
                  <a:pt x="4" y="80"/>
                  <a:pt x="0" y="64"/>
                  <a:pt x="8" y="48"/>
                </a:cubicBezTo>
                <a:cubicBezTo>
                  <a:pt x="16" y="32"/>
                  <a:pt x="48" y="8"/>
                  <a:pt x="56" y="0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4724400" y="3200400"/>
            <a:ext cx="88900" cy="228600"/>
          </a:xfrm>
          <a:custGeom>
            <a:avLst/>
            <a:gdLst>
              <a:gd name="T0" fmla="*/ 0 w 56"/>
              <a:gd name="T1" fmla="*/ 228600 h 144"/>
              <a:gd name="T2" fmla="*/ 76200 w 56"/>
              <a:gd name="T3" fmla="*/ 76200 h 144"/>
              <a:gd name="T4" fmla="*/ 76200 w 56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144">
                <a:moveTo>
                  <a:pt x="0" y="144"/>
                </a:moveTo>
                <a:cubicBezTo>
                  <a:pt x="20" y="108"/>
                  <a:pt x="40" y="72"/>
                  <a:pt x="48" y="48"/>
                </a:cubicBezTo>
                <a:cubicBezTo>
                  <a:pt x="56" y="24"/>
                  <a:pt x="52" y="12"/>
                  <a:pt x="48" y="0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9488" name="Freeform 32"/>
          <p:cNvSpPr>
            <a:spLocks/>
          </p:cNvSpPr>
          <p:nvPr/>
        </p:nvSpPr>
        <p:spPr bwMode="auto">
          <a:xfrm>
            <a:off x="5105400" y="1887538"/>
            <a:ext cx="533400" cy="1008062"/>
          </a:xfrm>
          <a:custGeom>
            <a:avLst/>
            <a:gdLst>
              <a:gd name="T0" fmla="*/ 533400 w 336"/>
              <a:gd name="T1" fmla="*/ 0 h 576"/>
              <a:gd name="T2" fmla="*/ 76200 w 336"/>
              <a:gd name="T3" fmla="*/ 504031 h 576"/>
              <a:gd name="T4" fmla="*/ 76200 w 336"/>
              <a:gd name="T5" fmla="*/ 1008062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576">
                <a:moveTo>
                  <a:pt x="336" y="0"/>
                </a:moveTo>
                <a:cubicBezTo>
                  <a:pt x="216" y="96"/>
                  <a:pt x="96" y="192"/>
                  <a:pt x="48" y="288"/>
                </a:cubicBezTo>
                <a:cubicBezTo>
                  <a:pt x="0" y="384"/>
                  <a:pt x="48" y="528"/>
                  <a:pt x="48" y="576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9489" name="Freeform 33"/>
          <p:cNvSpPr>
            <a:spLocks/>
          </p:cNvSpPr>
          <p:nvPr/>
        </p:nvSpPr>
        <p:spPr bwMode="auto">
          <a:xfrm>
            <a:off x="6019800" y="1884363"/>
            <a:ext cx="76200" cy="782637"/>
          </a:xfrm>
          <a:custGeom>
            <a:avLst/>
            <a:gdLst>
              <a:gd name="T0" fmla="*/ 0 w 48"/>
              <a:gd name="T1" fmla="*/ 0 h 480"/>
              <a:gd name="T2" fmla="*/ 76200 w 48"/>
              <a:gd name="T3" fmla="*/ 391319 h 480"/>
              <a:gd name="T4" fmla="*/ 0 w 48"/>
              <a:gd name="T5" fmla="*/ 782637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cubicBezTo>
                  <a:pt x="24" y="80"/>
                  <a:pt x="48" y="160"/>
                  <a:pt x="48" y="240"/>
                </a:cubicBezTo>
                <a:cubicBezTo>
                  <a:pt x="48" y="320"/>
                  <a:pt x="24" y="400"/>
                  <a:pt x="0" y="480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6381750" y="1884363"/>
            <a:ext cx="742950" cy="630237"/>
          </a:xfrm>
          <a:custGeom>
            <a:avLst/>
            <a:gdLst>
              <a:gd name="T0" fmla="*/ 0 w 456"/>
              <a:gd name="T1" fmla="*/ 0 h 384"/>
              <a:gd name="T2" fmla="*/ 625642 w 456"/>
              <a:gd name="T3" fmla="*/ 236339 h 384"/>
              <a:gd name="T4" fmla="*/ 703847 w 456"/>
              <a:gd name="T5" fmla="*/ 630237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6" h="384">
                <a:moveTo>
                  <a:pt x="0" y="0"/>
                </a:moveTo>
                <a:cubicBezTo>
                  <a:pt x="156" y="40"/>
                  <a:pt x="312" y="80"/>
                  <a:pt x="384" y="144"/>
                </a:cubicBezTo>
                <a:cubicBezTo>
                  <a:pt x="456" y="208"/>
                  <a:pt x="424" y="344"/>
                  <a:pt x="432" y="384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5029200" y="6248400"/>
            <a:ext cx="50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F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0B8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>
                <a:solidFill>
                  <a:srgbClr val="21065C"/>
                </a:solidFill>
                <a:latin typeface="Symbol" charset="0"/>
                <a:ea typeface="ＭＳ Ｐゴシック" charset="0"/>
              </a:rPr>
              <a:t>g</a:t>
            </a:r>
            <a:r>
              <a:rPr lang="en-US" sz="1600" b="0" baseline="-25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res1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5943600" y="6248400"/>
            <a:ext cx="50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F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0B8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>
                <a:solidFill>
                  <a:srgbClr val="21065C"/>
                </a:solidFill>
                <a:latin typeface="Symbol" charset="0"/>
                <a:ea typeface="ＭＳ Ｐゴシック" charset="0"/>
              </a:rPr>
              <a:t>g</a:t>
            </a:r>
            <a:r>
              <a:rPr lang="en-US" sz="1600" b="0" baseline="-25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res2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6858000" y="6248400"/>
            <a:ext cx="50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F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0B8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>
                <a:solidFill>
                  <a:srgbClr val="21065C"/>
                </a:solidFill>
                <a:latin typeface="Symbol" charset="0"/>
                <a:ea typeface="ＭＳ Ｐゴシック" charset="0"/>
              </a:rPr>
              <a:t>g</a:t>
            </a:r>
            <a:r>
              <a:rPr lang="en-US" sz="1600" b="0" baseline="-25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res3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7772400" y="6248400"/>
            <a:ext cx="50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4F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0B8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>
                <a:solidFill>
                  <a:srgbClr val="21065C"/>
                </a:solidFill>
                <a:latin typeface="Symbol" charset="0"/>
                <a:ea typeface="ＭＳ Ｐゴシック" charset="0"/>
              </a:rPr>
              <a:t>g</a:t>
            </a:r>
            <a:r>
              <a:rPr lang="en-US" sz="1600" b="0" baseline="-25000">
                <a:solidFill>
                  <a:srgbClr val="21065C"/>
                </a:solidFill>
                <a:latin typeface="Sylfaen" charset="0"/>
                <a:ea typeface="ＭＳ Ｐゴシック" charset="0"/>
              </a:rPr>
              <a:t>res4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7315200" y="3124200"/>
            <a:ext cx="585788" cy="284163"/>
          </a:xfrm>
          <a:prstGeom prst="rect">
            <a:avLst/>
          </a:prstGeom>
          <a:solidFill>
            <a:srgbClr val="C4F484"/>
          </a:solidFill>
          <a:ln w="9525">
            <a:solidFill>
              <a:srgbClr val="8D0B8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i="1">
                <a:solidFill>
                  <a:srgbClr val="21065C"/>
                </a:solidFill>
                <a:latin typeface="Sylfaen" charset="0"/>
                <a:ea typeface="ＭＳ Ｐゴシック" charset="0"/>
              </a:rPr>
              <a:t>Pt foil</a:t>
            </a:r>
            <a:endParaRPr lang="en-US" sz="1200" b="0" i="1" baseline="-25000">
              <a:solidFill>
                <a:srgbClr val="21065C"/>
              </a:solidFill>
              <a:latin typeface="Symbol" charset="0"/>
              <a:ea typeface="ＭＳ Ｐゴシック" charset="0"/>
            </a:endParaRPr>
          </a:p>
        </p:txBody>
      </p:sp>
      <p:sp>
        <p:nvSpPr>
          <p:cNvPr id="19496" name="Freeform 40"/>
          <p:cNvSpPr>
            <a:spLocks/>
          </p:cNvSpPr>
          <p:nvPr/>
        </p:nvSpPr>
        <p:spPr bwMode="auto">
          <a:xfrm>
            <a:off x="7772400" y="2551113"/>
            <a:ext cx="101600" cy="573087"/>
          </a:xfrm>
          <a:custGeom>
            <a:avLst/>
            <a:gdLst>
              <a:gd name="T0" fmla="*/ 101600 w 112"/>
              <a:gd name="T1" fmla="*/ 573087 h 384"/>
              <a:gd name="T2" fmla="*/ 14514 w 112"/>
              <a:gd name="T3" fmla="*/ 358179 h 384"/>
              <a:gd name="T4" fmla="*/ 14514 w 112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" h="384">
                <a:moveTo>
                  <a:pt x="112" y="384"/>
                </a:moveTo>
                <a:cubicBezTo>
                  <a:pt x="72" y="344"/>
                  <a:pt x="32" y="304"/>
                  <a:pt x="16" y="240"/>
                </a:cubicBezTo>
                <a:cubicBezTo>
                  <a:pt x="0" y="176"/>
                  <a:pt x="16" y="40"/>
                  <a:pt x="16" y="0"/>
                </a:cubicBezTo>
              </a:path>
            </a:pathLst>
          </a:custGeom>
          <a:noFill/>
          <a:ln w="12700" cap="flat" cmpd="sng">
            <a:solidFill>
              <a:srgbClr val="8D0B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04800" y="9271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351A7A"/>
                </a:solidFill>
                <a:latin typeface="Sylfaen" pitchFamily="18" charset="0"/>
              </a:rPr>
              <a:t>In ChPT the effective Lagrangian, which describes the </a:t>
            </a:r>
            <a:r>
              <a:rPr lang="en-US" sz="1800" b="0">
                <a:solidFill>
                  <a:srgbClr val="351A7A"/>
                </a:solidFill>
                <a:latin typeface="Sylfaen" pitchFamily="18" charset="0"/>
                <a:sym typeface="Symbol" pitchFamily="18" charset="2"/>
              </a:rPr>
              <a:t></a:t>
            </a:r>
            <a:r>
              <a:rPr lang="en-US" sz="1800" b="0">
                <a:solidFill>
                  <a:srgbClr val="351A7A"/>
                </a:solidFill>
                <a:latin typeface="Sylfaen" pitchFamily="18" charset="0"/>
              </a:rPr>
              <a:t> interaction, is an expansion in (even) terms: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44500" y="2514600"/>
            <a:ext cx="839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351A7A"/>
                </a:solidFill>
                <a:latin typeface="Sylfaen" pitchFamily="18" charset="0"/>
              </a:rPr>
              <a:t>Colangelo et al. in 2001, using ChPT (2-loop) &amp; Roy equations:</a:t>
            </a:r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2760663" y="1620838"/>
          <a:ext cx="396716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1549400" imgH="228600" progId="">
                  <p:embed/>
                </p:oleObj>
              </mc:Choice>
              <mc:Fallback>
                <p:oleObj name="Equation" r:id="rId4" imgW="1549400" imgH="2286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1620838"/>
                        <a:ext cx="3967162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762000" y="4343400"/>
            <a:ext cx="7745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351A7A"/>
                </a:solidFill>
                <a:latin typeface="Sylfaen" pitchFamily="18" charset="0"/>
              </a:rPr>
              <a:t>These results (precision) depend on the low-energy constants (LEC) </a:t>
            </a:r>
            <a:r>
              <a:rPr lang="en-US" sz="1800" i="1">
                <a:solidFill>
                  <a:srgbClr val="9E2879"/>
                </a:solidFill>
              </a:rPr>
              <a:t>l</a:t>
            </a:r>
            <a:r>
              <a:rPr lang="en-US" sz="1800" i="1" baseline="-25000">
                <a:solidFill>
                  <a:srgbClr val="9E2879"/>
                </a:solidFill>
              </a:rPr>
              <a:t>3</a:t>
            </a:r>
            <a:r>
              <a:rPr lang="en-US" sz="1800" b="0">
                <a:solidFill>
                  <a:srgbClr val="351A7A"/>
                </a:solidFill>
                <a:latin typeface="Sylfaen" pitchFamily="18" charset="0"/>
              </a:rPr>
              <a:t> and </a:t>
            </a:r>
            <a:r>
              <a:rPr lang="en-US" sz="1800" i="1">
                <a:solidFill>
                  <a:srgbClr val="9E2879"/>
                </a:solidFill>
              </a:rPr>
              <a:t>l</a:t>
            </a:r>
            <a:r>
              <a:rPr lang="en-US" sz="1800" i="1" baseline="-25000">
                <a:solidFill>
                  <a:srgbClr val="9E2879"/>
                </a:solidFill>
              </a:rPr>
              <a:t>4</a:t>
            </a:r>
            <a:r>
              <a:rPr lang="en-US" sz="1800" b="0">
                <a:solidFill>
                  <a:srgbClr val="351A7A"/>
                </a:solidFill>
                <a:latin typeface="Sylfaen" pitchFamily="18" charset="0"/>
              </a:rPr>
              <a:t>: </a:t>
            </a:r>
          </a:p>
          <a:p>
            <a:r>
              <a:rPr lang="en-US" sz="1800" b="0">
                <a:solidFill>
                  <a:srgbClr val="351A7A"/>
                </a:solidFill>
                <a:latin typeface="Sylfaen" pitchFamily="18" charset="0"/>
              </a:rPr>
              <a:t>Lattice gauge calculations from </a:t>
            </a:r>
            <a:r>
              <a:rPr lang="en-US" sz="1800">
                <a:solidFill>
                  <a:srgbClr val="351A7A"/>
                </a:solidFill>
                <a:latin typeface="Sylfaen" pitchFamily="18" charset="0"/>
              </a:rPr>
              <a:t>2006</a:t>
            </a:r>
            <a:r>
              <a:rPr lang="en-US" sz="1800" b="0">
                <a:solidFill>
                  <a:srgbClr val="351A7A"/>
                </a:solidFill>
                <a:latin typeface="Sylfaen" pitchFamily="18" charset="0"/>
              </a:rPr>
              <a:t> provided values for these </a:t>
            </a:r>
            <a:r>
              <a:rPr lang="en-US" sz="1800" i="1">
                <a:solidFill>
                  <a:srgbClr val="351A7A"/>
                </a:solidFill>
              </a:rPr>
              <a:t>l</a:t>
            </a:r>
            <a:r>
              <a:rPr lang="en-US" sz="1800" i="1" baseline="-25000">
                <a:solidFill>
                  <a:srgbClr val="351A7A"/>
                </a:solidFill>
              </a:rPr>
              <a:t>3</a:t>
            </a:r>
            <a:r>
              <a:rPr lang="en-US" sz="1800" b="0">
                <a:solidFill>
                  <a:srgbClr val="351A7A"/>
                </a:solidFill>
                <a:latin typeface="Sylfaen" pitchFamily="18" charset="0"/>
              </a:rPr>
              <a:t> and </a:t>
            </a:r>
            <a:r>
              <a:rPr lang="en-US" sz="1800" i="1">
                <a:solidFill>
                  <a:srgbClr val="351A7A"/>
                </a:solidFill>
              </a:rPr>
              <a:t>l</a:t>
            </a:r>
            <a:r>
              <a:rPr lang="en-US" sz="1800" i="1" baseline="-25000">
                <a:solidFill>
                  <a:srgbClr val="351A7A"/>
                </a:solidFill>
              </a:rPr>
              <a:t>4</a:t>
            </a:r>
            <a:r>
              <a:rPr lang="en-US" sz="1800" b="0">
                <a:solidFill>
                  <a:srgbClr val="351A7A"/>
                </a:solidFill>
                <a:latin typeface="Sylfaen" pitchFamily="18" charset="0"/>
              </a:rPr>
              <a:t>.</a:t>
            </a:r>
          </a:p>
        </p:txBody>
      </p:sp>
      <p:grpSp>
        <p:nvGrpSpPr>
          <p:cNvPr id="6150" name="Group 7"/>
          <p:cNvGrpSpPr>
            <a:grpSpLocks/>
          </p:cNvGrpSpPr>
          <p:nvPr/>
        </p:nvGrpSpPr>
        <p:grpSpPr bwMode="auto">
          <a:xfrm>
            <a:off x="1354138" y="3125788"/>
            <a:ext cx="6521450" cy="941387"/>
            <a:chOff x="853" y="1833"/>
            <a:chExt cx="4108" cy="593"/>
          </a:xfrm>
        </p:grpSpPr>
        <p:sp>
          <p:nvSpPr>
            <p:cNvPr id="6156" name="Rectangle 8"/>
            <p:cNvSpPr>
              <a:spLocks noChangeArrowheads="1"/>
            </p:cNvSpPr>
            <p:nvPr/>
          </p:nvSpPr>
          <p:spPr bwMode="auto">
            <a:xfrm>
              <a:off x="853" y="1839"/>
              <a:ext cx="4108" cy="586"/>
            </a:xfrm>
            <a:prstGeom prst="rect">
              <a:avLst/>
            </a:prstGeom>
            <a:solidFill>
              <a:srgbClr val="C5FE7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 b="0">
                <a:latin typeface="Calibri" pitchFamily="34" charset="0"/>
              </a:endParaRPr>
            </a:p>
          </p:txBody>
        </p:sp>
        <p:grpSp>
          <p:nvGrpSpPr>
            <p:cNvPr id="6157" name="Group 9"/>
            <p:cNvGrpSpPr>
              <a:grpSpLocks/>
            </p:cNvGrpSpPr>
            <p:nvPr/>
          </p:nvGrpSpPr>
          <p:grpSpPr bwMode="auto">
            <a:xfrm>
              <a:off x="860" y="1833"/>
              <a:ext cx="4055" cy="593"/>
              <a:chOff x="812" y="1833"/>
              <a:chExt cx="4055" cy="593"/>
            </a:xfrm>
          </p:grpSpPr>
          <p:graphicFrame>
            <p:nvGraphicFramePr>
              <p:cNvPr id="6158" name="Object 10"/>
              <p:cNvGraphicFramePr>
                <a:graphicFrameLocks noChangeAspect="1"/>
              </p:cNvGraphicFramePr>
              <p:nvPr/>
            </p:nvGraphicFramePr>
            <p:xfrm>
              <a:off x="3035" y="1961"/>
              <a:ext cx="1832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7" name="Equation" r:id="rId6" imgW="1371600" imgH="177800" progId="">
                      <p:embed/>
                    </p:oleObj>
                  </mc:Choice>
                  <mc:Fallback>
                    <p:oleObj name="Equation" r:id="rId6" imgW="1371600" imgH="177800" progId="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5" y="1961"/>
                            <a:ext cx="1832" cy="237"/>
                          </a:xfrm>
                          <a:prstGeom prst="rect">
                            <a:avLst/>
                          </a:prstGeom>
                          <a:solidFill>
                            <a:srgbClr val="C5FE7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9" name="Object 11"/>
              <p:cNvGraphicFramePr>
                <a:graphicFrameLocks noChangeAspect="1"/>
              </p:cNvGraphicFramePr>
              <p:nvPr/>
            </p:nvGraphicFramePr>
            <p:xfrm>
              <a:off x="812" y="1833"/>
              <a:ext cx="2091" cy="5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8" name="Equation" r:id="rId8" imgW="1524000" imgH="431800" progId="">
                      <p:embed/>
                    </p:oleObj>
                  </mc:Choice>
                  <mc:Fallback>
                    <p:oleObj name="Equation" r:id="rId8" imgW="1524000" imgH="431800" progId="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2" y="1833"/>
                            <a:ext cx="2091" cy="593"/>
                          </a:xfrm>
                          <a:prstGeom prst="rect">
                            <a:avLst/>
                          </a:prstGeom>
                          <a:solidFill>
                            <a:srgbClr val="C5FE7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1524000" y="5181600"/>
            <a:ext cx="6019800" cy="1025525"/>
          </a:xfrm>
          <a:prstGeom prst="rect">
            <a:avLst/>
          </a:prstGeom>
          <a:noFill/>
          <a:ln w="19050">
            <a:solidFill>
              <a:srgbClr val="21910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351A7A"/>
                </a:solidFill>
                <a:latin typeface="Sylfaen" pitchFamily="18" charset="0"/>
              </a:rPr>
              <a:t>Because </a:t>
            </a:r>
            <a:r>
              <a:rPr lang="en-US" sz="2000" i="1">
                <a:solidFill>
                  <a:srgbClr val="9E2879"/>
                </a:solidFill>
              </a:rPr>
              <a:t>l</a:t>
            </a:r>
            <a:r>
              <a:rPr lang="en-US" sz="2000" i="1" baseline="-25000">
                <a:solidFill>
                  <a:srgbClr val="9E2879"/>
                </a:solidFill>
              </a:rPr>
              <a:t>3</a:t>
            </a:r>
            <a:r>
              <a:rPr lang="en-US" sz="2000" b="0">
                <a:solidFill>
                  <a:srgbClr val="351A7A"/>
                </a:solidFill>
                <a:latin typeface="Sylfaen" pitchFamily="18" charset="0"/>
              </a:rPr>
              <a:t> and </a:t>
            </a:r>
            <a:r>
              <a:rPr lang="en-US" sz="2000" i="1">
                <a:solidFill>
                  <a:srgbClr val="9E2879"/>
                </a:solidFill>
              </a:rPr>
              <a:t>l</a:t>
            </a:r>
            <a:r>
              <a:rPr lang="en-US" sz="2000" i="1" baseline="-25000">
                <a:solidFill>
                  <a:srgbClr val="9E2879"/>
                </a:solidFill>
              </a:rPr>
              <a:t>4</a:t>
            </a:r>
            <a:r>
              <a:rPr lang="en-US" sz="2000" b="0">
                <a:solidFill>
                  <a:srgbClr val="351A7A"/>
                </a:solidFill>
                <a:latin typeface="Sylfaen" pitchFamily="18" charset="0"/>
              </a:rPr>
              <a:t> are sensitive to the </a:t>
            </a:r>
            <a:r>
              <a:rPr lang="en-US" sz="2000" b="0">
                <a:solidFill>
                  <a:srgbClr val="9E2879"/>
                </a:solidFill>
                <a:latin typeface="Sylfaen" pitchFamily="18" charset="0"/>
              </a:rPr>
              <a:t>quark condensate</a:t>
            </a:r>
            <a:r>
              <a:rPr lang="en-US" sz="2000" b="0">
                <a:solidFill>
                  <a:srgbClr val="351A7A"/>
                </a:solidFill>
                <a:latin typeface="Sylfaen" pitchFamily="18" charset="0"/>
              </a:rPr>
              <a:t>,  </a:t>
            </a:r>
          </a:p>
          <a:p>
            <a:r>
              <a:rPr lang="en-US" sz="2000" b="0">
                <a:solidFill>
                  <a:srgbClr val="351A7A"/>
                </a:solidFill>
                <a:latin typeface="Sylfaen" pitchFamily="18" charset="0"/>
              </a:rPr>
              <a:t>precision measurements of </a:t>
            </a:r>
            <a:r>
              <a:rPr lang="en-US" sz="2000" i="1">
                <a:solidFill>
                  <a:srgbClr val="351A7A"/>
                </a:solidFill>
                <a:latin typeface="Sylfaen" pitchFamily="18" charset="0"/>
              </a:rPr>
              <a:t>a</a:t>
            </a:r>
            <a:r>
              <a:rPr lang="en-US" sz="2000" i="1" baseline="-25000">
                <a:solidFill>
                  <a:srgbClr val="351A7A"/>
                </a:solidFill>
                <a:latin typeface="Sylfaen" pitchFamily="18" charset="0"/>
              </a:rPr>
              <a:t>0</a:t>
            </a:r>
            <a:r>
              <a:rPr lang="en-US" sz="2000" b="0">
                <a:solidFill>
                  <a:srgbClr val="351A7A"/>
                </a:solidFill>
                <a:latin typeface="Sylfaen" pitchFamily="18" charset="0"/>
              </a:rPr>
              <a:t>, </a:t>
            </a:r>
            <a:r>
              <a:rPr lang="en-US" sz="2000" i="1">
                <a:solidFill>
                  <a:srgbClr val="351A7A"/>
                </a:solidFill>
                <a:latin typeface="Sylfaen" pitchFamily="18" charset="0"/>
              </a:rPr>
              <a:t>a</a:t>
            </a:r>
            <a:r>
              <a:rPr lang="en-US" sz="2000" i="1" baseline="-25000">
                <a:solidFill>
                  <a:srgbClr val="351A7A"/>
                </a:solidFill>
                <a:latin typeface="Sylfaen" pitchFamily="18" charset="0"/>
              </a:rPr>
              <a:t>2</a:t>
            </a:r>
            <a:r>
              <a:rPr lang="en-US" sz="2000" b="0">
                <a:solidFill>
                  <a:srgbClr val="351A7A"/>
                </a:solidFill>
                <a:latin typeface="Sylfaen" pitchFamily="18" charset="0"/>
              </a:rPr>
              <a:t>  are a way </a:t>
            </a:r>
          </a:p>
          <a:p>
            <a:r>
              <a:rPr lang="en-US" sz="2000" b="0">
                <a:solidFill>
                  <a:srgbClr val="351A7A"/>
                </a:solidFill>
                <a:latin typeface="Sylfaen" pitchFamily="18" charset="0"/>
              </a:rPr>
              <a:t>to study the </a:t>
            </a:r>
            <a:r>
              <a:rPr lang="en-US" sz="2000">
                <a:solidFill>
                  <a:srgbClr val="351A7A"/>
                </a:solidFill>
                <a:latin typeface="Sylfaen" pitchFamily="18" charset="0"/>
              </a:rPr>
              <a:t>structure</a:t>
            </a:r>
            <a:r>
              <a:rPr lang="en-US" sz="2000" b="0">
                <a:solidFill>
                  <a:srgbClr val="351A7A"/>
                </a:solidFill>
                <a:latin typeface="Sylfaen" pitchFamily="18" charset="0"/>
              </a:rPr>
              <a:t> of the </a:t>
            </a:r>
            <a:r>
              <a:rPr lang="en-US" sz="2000" b="0">
                <a:solidFill>
                  <a:srgbClr val="9E2879"/>
                </a:solidFill>
                <a:latin typeface="Sylfaen" pitchFamily="18" charset="0"/>
              </a:rPr>
              <a:t>QCD vacuum</a:t>
            </a:r>
            <a:r>
              <a:rPr lang="en-US" sz="2000" b="0">
                <a:solidFill>
                  <a:srgbClr val="351A7A"/>
                </a:solidFill>
                <a:latin typeface="Sylfaen" pitchFamily="18" charset="0"/>
              </a:rPr>
              <a:t>.</a:t>
            </a: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3616325" y="2055813"/>
            <a:ext cx="2528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(tree)      (1-loop)     (2-loop)</a:t>
            </a:r>
            <a:endParaRPr lang="en-US" sz="1600" b="0">
              <a:solidFill>
                <a:srgbClr val="006600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5130" name="WordArt 98"/>
          <p:cNvSpPr>
            <a:spLocks noChangeArrowheads="1" noChangeShapeType="1" noTextEdit="1"/>
          </p:cNvSpPr>
          <p:nvPr/>
        </p:nvSpPr>
        <p:spPr bwMode="auto">
          <a:xfrm>
            <a:off x="1835150" y="34925"/>
            <a:ext cx="5353050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ππ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scattering lengths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8211D102-45B5-47A4-B442-40A19492D9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11175" y="2347913"/>
            <a:ext cx="66294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mtClean="0">
                <a:solidFill>
                  <a:srgbClr val="4A1E72"/>
                </a:solidFill>
                <a:latin typeface="Sylfaen" pitchFamily="18" charset="0"/>
              </a:rPr>
              <a:t>• </a:t>
            </a:r>
            <a:r>
              <a:rPr lang="en-US" smtClean="0">
                <a:solidFill>
                  <a:srgbClr val="752FB5"/>
                </a:solidFill>
                <a:latin typeface="Sylfaen" pitchFamily="18" charset="0"/>
              </a:rPr>
              <a:t>J. Gasser, H. Leutwyler: Model calculation (1985)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mtClean="0">
                <a:solidFill>
                  <a:srgbClr val="752FB5"/>
                </a:solidFill>
                <a:latin typeface="Sylfaen" pitchFamily="18" charset="0"/>
              </a:rPr>
              <a:t>   </a:t>
            </a:r>
            <a:r>
              <a:rPr lang="en-US" i="1" smtClean="0">
                <a:solidFill>
                  <a:srgbClr val="752FB5"/>
                </a:solidFill>
              </a:rPr>
              <a:t>l</a:t>
            </a:r>
            <a:r>
              <a:rPr lang="en-US" i="1" baseline="-25000" smtClean="0">
                <a:solidFill>
                  <a:srgbClr val="752FB5"/>
                </a:solidFill>
              </a:rPr>
              <a:t>3</a:t>
            </a:r>
            <a:r>
              <a:rPr lang="en-US" smtClean="0">
                <a:solidFill>
                  <a:srgbClr val="752FB5"/>
                </a:solidFill>
                <a:latin typeface="Sylfaen" pitchFamily="18" charset="0"/>
              </a:rPr>
              <a:t>=2.6</a:t>
            </a:r>
            <a:r>
              <a:rPr lang="en-US" smtClean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</a:t>
            </a:r>
            <a:r>
              <a:rPr lang="en-US" smtClean="0">
                <a:solidFill>
                  <a:srgbClr val="752FB5"/>
                </a:solidFill>
                <a:latin typeface="Sylfaen" pitchFamily="18" charset="0"/>
              </a:rPr>
              <a:t>2.5,  </a:t>
            </a:r>
            <a:r>
              <a:rPr lang="en-US" smtClean="0">
                <a:solidFill>
                  <a:srgbClr val="752FB5"/>
                </a:solidFill>
                <a:latin typeface="Symbol" pitchFamily="18" charset="2"/>
              </a:rPr>
              <a:t>D</a:t>
            </a:r>
            <a:r>
              <a:rPr lang="en-US" i="1" smtClean="0">
                <a:solidFill>
                  <a:srgbClr val="752FB5"/>
                </a:solidFill>
              </a:rPr>
              <a:t>l</a:t>
            </a:r>
            <a:r>
              <a:rPr lang="en-US" i="1" baseline="-25000" smtClean="0">
                <a:solidFill>
                  <a:srgbClr val="752FB5"/>
                </a:solidFill>
              </a:rPr>
              <a:t>3</a:t>
            </a:r>
            <a:r>
              <a:rPr lang="en-US" smtClean="0">
                <a:solidFill>
                  <a:srgbClr val="752FB5"/>
                </a:solidFill>
                <a:latin typeface="Sylfaen" pitchFamily="18" charset="0"/>
              </a:rPr>
              <a:t>/</a:t>
            </a:r>
            <a:r>
              <a:rPr lang="en-US" i="1" smtClean="0">
                <a:solidFill>
                  <a:srgbClr val="752FB5"/>
                </a:solidFill>
              </a:rPr>
              <a:t>l</a:t>
            </a:r>
            <a:r>
              <a:rPr lang="en-US" i="1" baseline="-25000" smtClean="0">
                <a:solidFill>
                  <a:srgbClr val="752FB5"/>
                </a:solidFill>
              </a:rPr>
              <a:t>3 </a:t>
            </a:r>
            <a:r>
              <a:rPr lang="en-US" smtClean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</a:t>
            </a:r>
            <a:r>
              <a:rPr lang="en-US" smtClean="0">
                <a:solidFill>
                  <a:srgbClr val="752FB5"/>
                </a:solidFill>
                <a:latin typeface="Sylfaen" pitchFamily="18" charset="0"/>
              </a:rPr>
              <a:t>1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11175" y="3490913"/>
            <a:ext cx="609441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dirty="0" smtClean="0">
                <a:solidFill>
                  <a:srgbClr val="4A1E72"/>
                </a:solidFill>
                <a:latin typeface="Sylfaen" pitchFamily="18" charset="0"/>
              </a:rPr>
              <a:t>•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Lattice calculations in near future will obtain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 smtClean="0">
                <a:solidFill>
                  <a:srgbClr val="752FB5"/>
                </a:solidFill>
                <a:latin typeface="Symbol" pitchFamily="18" charset="2"/>
              </a:rPr>
              <a:t>  D</a:t>
            </a:r>
            <a:r>
              <a:rPr lang="en-US" i="1" dirty="0" smtClean="0">
                <a:solidFill>
                  <a:srgbClr val="752FB5"/>
                </a:solidFill>
              </a:rPr>
              <a:t>l</a:t>
            </a:r>
            <a:r>
              <a:rPr lang="en-US" i="1" baseline="-25000" dirty="0" smtClean="0">
                <a:solidFill>
                  <a:srgbClr val="752FB5"/>
                </a:solidFill>
              </a:rPr>
              <a:t>3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/</a:t>
            </a:r>
            <a:r>
              <a:rPr lang="en-US" i="1" dirty="0" smtClean="0">
                <a:solidFill>
                  <a:srgbClr val="752FB5"/>
                </a:solidFill>
              </a:rPr>
              <a:t>l</a:t>
            </a:r>
            <a:r>
              <a:rPr lang="en-US" i="1" baseline="-25000" dirty="0" smtClean="0">
                <a:solidFill>
                  <a:srgbClr val="752FB5"/>
                </a:solidFill>
              </a:rPr>
              <a:t>3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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0.1 or </a:t>
            </a:r>
            <a:r>
              <a:rPr lang="en-US" dirty="0" smtClean="0">
                <a:solidFill>
                  <a:srgbClr val="752FB5"/>
                </a:solidFill>
                <a:latin typeface="Symbol" pitchFamily="18" charset="2"/>
              </a:rPr>
              <a:t>D</a:t>
            </a:r>
            <a:r>
              <a:rPr lang="en-US" i="1" dirty="0" smtClean="0">
                <a:solidFill>
                  <a:srgbClr val="752FB5"/>
                </a:solidFill>
              </a:rPr>
              <a:t>l</a:t>
            </a:r>
            <a:r>
              <a:rPr lang="en-US" i="1" baseline="-25000" dirty="0" smtClean="0">
                <a:solidFill>
                  <a:srgbClr val="752FB5"/>
                </a:solidFill>
              </a:rPr>
              <a:t>3</a:t>
            </a:r>
            <a:r>
              <a:rPr lang="en-US" baseline="-25000" dirty="0" smtClean="0">
                <a:solidFill>
                  <a:srgbClr val="752FB5"/>
                </a:solidFill>
                <a:latin typeface="Sylfaen" pitchFamily="18" charset="0"/>
              </a:rPr>
              <a:t>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 0.2-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0.3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11175" y="4710113"/>
            <a:ext cx="7027863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dirty="0" smtClean="0">
                <a:solidFill>
                  <a:srgbClr val="4A1E72"/>
                </a:solidFill>
                <a:latin typeface="Sylfaen" pitchFamily="18" charset="0"/>
              </a:rPr>
              <a:t>•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To check the predicted values of </a:t>
            </a:r>
            <a:r>
              <a:rPr lang="en-US" i="1" dirty="0" smtClean="0">
                <a:solidFill>
                  <a:srgbClr val="752FB5"/>
                </a:solidFill>
              </a:rPr>
              <a:t>l</a:t>
            </a:r>
            <a:r>
              <a:rPr lang="en-US" i="1" baseline="-25000" dirty="0" smtClean="0">
                <a:solidFill>
                  <a:srgbClr val="752FB5"/>
                </a:solidFill>
              </a:rPr>
              <a:t>3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 the experimental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   relative errors of </a:t>
            </a:r>
            <a:r>
              <a:rPr lang="en-US" dirty="0" smtClean="0">
                <a:solidFill>
                  <a:srgbClr val="752FB5"/>
                </a:solidFill>
                <a:latin typeface="Symbol" pitchFamily="18" charset="2"/>
              </a:rPr>
              <a:t>pp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-scattering lengths and their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   combinations must be at the level (0.2-0.3)%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33400" y="1052513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4A1E72"/>
                </a:solidFill>
                <a:latin typeface="Sylfaen" pitchFamily="18" charset="0"/>
              </a:rPr>
              <a:t>•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2006:	      </a:t>
            </a:r>
            <a:r>
              <a:rPr lang="en-US" i="1" dirty="0" smtClean="0">
                <a:solidFill>
                  <a:srgbClr val="752FB5"/>
                </a:solidFill>
              </a:rPr>
              <a:t>l</a:t>
            </a:r>
            <a:r>
              <a:rPr lang="en-US" i="1" baseline="-25000" dirty="0" smtClean="0">
                <a:solidFill>
                  <a:srgbClr val="752FB5"/>
                </a:solidFill>
              </a:rPr>
              <a:t>3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, </a:t>
            </a:r>
            <a:r>
              <a:rPr lang="en-US" i="1" dirty="0" smtClean="0">
                <a:solidFill>
                  <a:srgbClr val="752FB5"/>
                </a:solidFill>
              </a:rPr>
              <a:t>l</a:t>
            </a:r>
            <a:r>
              <a:rPr lang="en-US" i="1" baseline="-25000" dirty="0" smtClean="0">
                <a:solidFill>
                  <a:srgbClr val="752FB5"/>
                </a:solidFill>
              </a:rPr>
              <a:t>4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 First lattice calculations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11175" y="1738313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4A1E72"/>
                </a:solidFill>
                <a:latin typeface="Sylfaen" pitchFamily="18" charset="0"/>
              </a:rPr>
              <a:t>• </a:t>
            </a:r>
            <a:r>
              <a:rPr lang="en-US" dirty="0" smtClean="0">
                <a:solidFill>
                  <a:srgbClr val="752FB5"/>
                </a:solidFill>
                <a:latin typeface="Sylfaen" pitchFamily="18" charset="0"/>
              </a:rPr>
              <a:t>2012:      10 collaborations: 3 USA, 5 Europe, 2 Japan</a:t>
            </a: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958850" y="4110038"/>
            <a:ext cx="152400" cy="0"/>
          </a:xfrm>
          <a:prstGeom prst="line">
            <a:avLst/>
          </a:prstGeom>
          <a:noFill/>
          <a:ln w="19050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1263650" y="4110038"/>
            <a:ext cx="152400" cy="0"/>
          </a:xfrm>
          <a:prstGeom prst="line">
            <a:avLst/>
          </a:prstGeom>
          <a:noFill/>
          <a:ln w="19050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2825750" y="2967038"/>
            <a:ext cx="152400" cy="0"/>
          </a:xfrm>
          <a:prstGeom prst="line">
            <a:avLst/>
          </a:prstGeom>
          <a:noFill/>
          <a:ln w="19050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2511425" y="2967038"/>
            <a:ext cx="152400" cy="0"/>
          </a:xfrm>
          <a:prstGeom prst="line">
            <a:avLst/>
          </a:prstGeom>
          <a:noFill/>
          <a:ln w="19050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854075" y="2976563"/>
            <a:ext cx="152400" cy="0"/>
          </a:xfrm>
          <a:prstGeom prst="line">
            <a:avLst/>
          </a:prstGeom>
          <a:noFill/>
          <a:ln w="19050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>
            <a:off x="2663825" y="4110038"/>
            <a:ext cx="152400" cy="0"/>
          </a:xfrm>
          <a:prstGeom prst="line">
            <a:avLst/>
          </a:prstGeom>
          <a:noFill/>
          <a:ln w="19050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>
            <a:off x="4987925" y="4852988"/>
            <a:ext cx="152400" cy="0"/>
          </a:xfrm>
          <a:prstGeom prst="line">
            <a:avLst/>
          </a:prstGeom>
          <a:noFill/>
          <a:ln w="19050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0" y="0"/>
            <a:ext cx="9144000" cy="68738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6424613" y="12700"/>
            <a:ext cx="190500" cy="0"/>
          </a:xfrm>
          <a:prstGeom prst="line">
            <a:avLst/>
          </a:prstGeom>
          <a:noFill/>
          <a:ln w="28575">
            <a:solidFill>
              <a:srgbClr val="761E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6981825" y="28575"/>
            <a:ext cx="190500" cy="0"/>
          </a:xfrm>
          <a:prstGeom prst="line">
            <a:avLst/>
          </a:prstGeom>
          <a:noFill/>
          <a:ln w="28575">
            <a:solidFill>
              <a:srgbClr val="761E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" name="WordArt 98"/>
          <p:cNvSpPr>
            <a:spLocks noChangeArrowheads="1" noChangeShapeType="1" noTextEdit="1"/>
          </p:cNvSpPr>
          <p:nvPr/>
        </p:nvSpPr>
        <p:spPr bwMode="auto">
          <a:xfrm>
            <a:off x="1927225" y="106128"/>
            <a:ext cx="5351463" cy="508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MS PGothic" pitchFamily="34" charset="-128"/>
                <a:cs typeface="Times New Roman"/>
              </a:rPr>
              <a:t>Lattice calculations of </a:t>
            </a:r>
            <a:r>
              <a:rPr lang="en-US" sz="3600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l</a:t>
            </a:r>
            <a:r>
              <a:rPr lang="en-US" sz="3600" i="1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3</a:t>
            </a:r>
            <a:r>
              <a:rPr lang="en-US" sz="3600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 , l</a:t>
            </a:r>
            <a:r>
              <a:rPr lang="en-US" sz="3600" i="1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ＭＳ Ｐゴシック" charset="0"/>
              </a:rPr>
              <a:t>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2B6CEC8C-8663-4EFC-9DD7-CB3D013A71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8864" y="3783013"/>
            <a:ext cx="2769286" cy="206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33874"/>
              </p:ext>
            </p:extLst>
          </p:nvPr>
        </p:nvGraphicFramePr>
        <p:xfrm>
          <a:off x="1478864" y="5969793"/>
          <a:ext cx="60579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4" imgW="4127500" imgH="558800" progId="">
                  <p:embed/>
                </p:oleObj>
              </mc:Choice>
              <mc:Fallback>
                <p:oleObj name="Equation" r:id="rId4" imgW="4127500" imgH="5588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864" y="5969793"/>
                        <a:ext cx="6057900" cy="820738"/>
                      </a:xfrm>
                      <a:prstGeom prst="rect">
                        <a:avLst/>
                      </a:prstGeom>
                      <a:solidFill>
                        <a:srgbClr val="190A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12" descr="figur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733800"/>
            <a:ext cx="2810528" cy="20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7" name="Object 44"/>
          <p:cNvGraphicFramePr>
            <a:graphicFrameLocks noChangeAspect="1"/>
          </p:cNvGraphicFramePr>
          <p:nvPr/>
        </p:nvGraphicFramePr>
        <p:xfrm>
          <a:off x="1066800" y="2590800"/>
          <a:ext cx="15652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7" imgW="1180588" imgH="431613" progId="">
                  <p:embed/>
                </p:oleObj>
              </mc:Choice>
              <mc:Fallback>
                <p:oleObj name="Equation" r:id="rId7" imgW="1180588" imgH="431613" progId="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1565275" cy="5730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6"/>
          <p:cNvGraphicFramePr>
            <a:graphicFrameLocks noChangeAspect="1"/>
          </p:cNvGraphicFramePr>
          <p:nvPr/>
        </p:nvGraphicFramePr>
        <p:xfrm>
          <a:off x="1905000" y="2057400"/>
          <a:ext cx="5257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9" imgW="3647880" imgH="365400" progId="">
                  <p:embed/>
                </p:oleObj>
              </mc:Choice>
              <mc:Fallback>
                <p:oleObj name="Equation" r:id="rId9" imgW="3647880" imgH="36540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057400"/>
                        <a:ext cx="5257800" cy="549275"/>
                      </a:xfrm>
                      <a:prstGeom prst="rect">
                        <a:avLst/>
                      </a:prstGeom>
                      <a:solidFill>
                        <a:srgbClr val="D1FE8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752600" y="6858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smtClean="0">
                <a:solidFill>
                  <a:srgbClr val="542185"/>
                </a:solidFill>
                <a:latin typeface="Sylfaen" charset="0"/>
              </a:rPr>
              <a:t>ChPT predicts s-wave scattering lengths:</a:t>
            </a:r>
          </a:p>
        </p:txBody>
      </p:sp>
      <p:graphicFrame>
        <p:nvGraphicFramePr>
          <p:cNvPr id="8200" name="Object 22"/>
          <p:cNvGraphicFramePr>
            <a:graphicFrameLocks noChangeAspect="1"/>
          </p:cNvGraphicFramePr>
          <p:nvPr/>
        </p:nvGraphicFramePr>
        <p:xfrm>
          <a:off x="0" y="1219200"/>
          <a:ext cx="914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11" imgW="5842000" imgH="215900" progId="">
                  <p:embed/>
                </p:oleObj>
              </mc:Choice>
              <mc:Fallback>
                <p:oleObj name="Equation" r:id="rId11" imgW="5842000" imgH="21590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9144000" cy="304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2057400" y="3048000"/>
            <a:ext cx="4953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700" b="0" dirty="0">
                <a:solidFill>
                  <a:srgbClr val="AB10F0"/>
                </a:solidFill>
                <a:latin typeface="Sylfaen" charset="0"/>
                <a:ea typeface="ＭＳ Ｐゴシック" charset="0"/>
              </a:rPr>
              <a:t>The estimates indicate values in the range 0 &lt;  </a:t>
            </a:r>
            <a:r>
              <a:rPr lang="en-US" sz="1700" b="0" i="1" dirty="0">
                <a:solidFill>
                  <a:srgbClr val="AB10F0"/>
                </a:solidFill>
                <a:latin typeface="Times New Roman" charset="0"/>
                <a:ea typeface="ＭＳ Ｐゴシック" charset="0"/>
              </a:rPr>
              <a:t>l</a:t>
            </a:r>
            <a:r>
              <a:rPr lang="en-US" sz="1700" b="0" i="1" baseline="-25000" dirty="0">
                <a:solidFill>
                  <a:srgbClr val="AB10F0"/>
                </a:solidFill>
                <a:latin typeface="Sylfaen" charset="0"/>
                <a:ea typeface="ＭＳ Ｐゴシック" charset="0"/>
              </a:rPr>
              <a:t>3</a:t>
            </a:r>
            <a:r>
              <a:rPr lang="en-US" sz="1700" b="0" dirty="0">
                <a:solidFill>
                  <a:srgbClr val="AB10F0"/>
                </a:solidFill>
                <a:latin typeface="Sylfaen" charset="0"/>
                <a:ea typeface="ＭＳ Ｐゴシック" charset="0"/>
              </a:rPr>
              <a:t>  &lt; 5</a:t>
            </a:r>
            <a:endParaRPr lang="ru-RU" sz="1700" b="0" dirty="0">
              <a:solidFill>
                <a:srgbClr val="AB10F0"/>
              </a:solidFill>
              <a:latin typeface="Sylfaen" charset="0"/>
              <a:ea typeface="ＭＳ Ｐゴシック" charset="0"/>
            </a:endParaRPr>
          </a:p>
        </p:txBody>
      </p:sp>
      <p:sp>
        <p:nvSpPr>
          <p:cNvPr id="26" name="Text Box 56"/>
          <p:cNvSpPr txBox="1">
            <a:spLocks noChangeArrowheads="1"/>
          </p:cNvSpPr>
          <p:nvPr/>
        </p:nvSpPr>
        <p:spPr bwMode="auto">
          <a:xfrm>
            <a:off x="2590800" y="2667000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smtClean="0">
                <a:solidFill>
                  <a:srgbClr val="AB10F0"/>
                </a:solidFill>
                <a:latin typeface="Sylfaen" charset="0"/>
              </a:rPr>
              <a:t>is the quark condensate, reflecting the property of QCD vacuum.</a:t>
            </a:r>
            <a:endParaRPr lang="ru-RU" sz="1800" b="0" smtClean="0">
              <a:solidFill>
                <a:srgbClr val="AB10F0"/>
              </a:solidFill>
              <a:latin typeface="Sylfaen" charset="0"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304800" y="2667000"/>
            <a:ext cx="811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AB10F0"/>
                </a:solidFill>
                <a:latin typeface="Sylfaen" charset="0"/>
                <a:ea typeface="ＭＳ Ｐゴシック" charset="0"/>
              </a:rPr>
              <a:t>where </a:t>
            </a:r>
            <a:endParaRPr lang="ru-RU" sz="1800" b="0">
              <a:solidFill>
                <a:srgbClr val="AB10F0"/>
              </a:solidFill>
              <a:latin typeface="Sylfaen" charset="0"/>
              <a:ea typeface="ＭＳ Ｐゴシック" charset="0"/>
            </a:endParaRPr>
          </a:p>
        </p:txBody>
      </p:sp>
      <p:graphicFrame>
        <p:nvGraphicFramePr>
          <p:cNvPr id="8204" name="Object 9"/>
          <p:cNvGraphicFramePr>
            <a:graphicFrameLocks noChangeAspect="1"/>
          </p:cNvGraphicFramePr>
          <p:nvPr/>
        </p:nvGraphicFramePr>
        <p:xfrm>
          <a:off x="5410200" y="4648200"/>
          <a:ext cx="184467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13" imgW="1828440" imgH="264960" progId="">
                  <p:embed/>
                </p:oleObj>
              </mc:Choice>
              <mc:Fallback>
                <p:oleObj name="Equation" r:id="rId13" imgW="1828440" imgH="26496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48200"/>
                        <a:ext cx="1844675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609600" y="16002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0" smtClean="0">
                <a:solidFill>
                  <a:srgbClr val="AB10F0"/>
                </a:solidFill>
                <a:latin typeface="Sylfaen" charset="0"/>
              </a:rPr>
              <a:t>The expansion of </a:t>
            </a:r>
            <a:r>
              <a:rPr lang="en-US" sz="1800" b="0" i="1" smtClean="0">
                <a:solidFill>
                  <a:srgbClr val="AB10F0"/>
                </a:solidFill>
                <a:latin typeface="Sylfaen" charset="0"/>
              </a:rPr>
              <a:t>M</a:t>
            </a:r>
            <a:r>
              <a:rPr lang="en-US" sz="1800" b="0" i="1" baseline="-25000" smtClean="0">
                <a:solidFill>
                  <a:srgbClr val="AB10F0"/>
                </a:solidFill>
                <a:latin typeface="Symbol" charset="0"/>
              </a:rPr>
              <a:t>p</a:t>
            </a:r>
            <a:r>
              <a:rPr lang="en-US" sz="1800" b="0" i="1" baseline="30000" smtClean="0">
                <a:solidFill>
                  <a:srgbClr val="AB10F0"/>
                </a:solidFill>
                <a:latin typeface="Sylfaen" charset="0"/>
              </a:rPr>
              <a:t>2</a:t>
            </a:r>
            <a:r>
              <a:rPr lang="en-US" sz="1800" b="0" smtClean="0">
                <a:solidFill>
                  <a:srgbClr val="AB10F0"/>
                </a:solidFill>
                <a:latin typeface="Sylfaen" charset="0"/>
              </a:rPr>
              <a:t> in powers of the quark masses starts with the linear term:</a:t>
            </a:r>
          </a:p>
        </p:txBody>
      </p:sp>
      <p:sp>
        <p:nvSpPr>
          <p:cNvPr id="3" name="Rectangle 40"/>
          <p:cNvSpPr>
            <a:spLocks noChangeArrowheads="1"/>
          </p:cNvSpPr>
          <p:nvPr/>
        </p:nvSpPr>
        <p:spPr bwMode="auto">
          <a:xfrm>
            <a:off x="1219200" y="3352800"/>
            <a:ext cx="42672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700" b="0">
                <a:solidFill>
                  <a:srgbClr val="AB10F0"/>
                </a:solidFill>
                <a:latin typeface="Sylfaen" charset="0"/>
                <a:ea typeface="ＭＳ Ｐゴシック" charset="0"/>
              </a:rPr>
              <a:t>Measurement of </a:t>
            </a:r>
            <a:r>
              <a:rPr lang="en-US" sz="1700" b="0" i="1">
                <a:solidFill>
                  <a:srgbClr val="AB10F0"/>
                </a:solidFill>
                <a:latin typeface="Times New Roman" charset="0"/>
                <a:ea typeface="ＭＳ Ｐゴシック" charset="0"/>
              </a:rPr>
              <a:t>l</a:t>
            </a:r>
            <a:r>
              <a:rPr lang="en-US" sz="1700" b="0" i="1" baseline="-25000">
                <a:solidFill>
                  <a:srgbClr val="AB10F0"/>
                </a:solidFill>
                <a:latin typeface="Sylfaen" charset="0"/>
                <a:ea typeface="ＭＳ Ｐゴシック" charset="0"/>
              </a:rPr>
              <a:t>3</a:t>
            </a:r>
            <a:r>
              <a:rPr lang="en-US" sz="1700" b="0">
                <a:solidFill>
                  <a:srgbClr val="AB10F0"/>
                </a:solidFill>
                <a:latin typeface="Sylfaen" charset="0"/>
                <a:ea typeface="ＭＳ Ｐゴシック" charset="0"/>
              </a:rPr>
              <a:t> </a:t>
            </a:r>
            <a:r>
              <a:rPr lang="en-US" sz="1700" b="0">
                <a:solidFill>
                  <a:srgbClr val="AB10F0"/>
                </a:solidFill>
                <a:latin typeface="Sylfaen" charset="0"/>
                <a:ea typeface="ＭＳ Ｐゴシック" charset="0"/>
                <a:sym typeface="Symbol" charset="0"/>
              </a:rPr>
              <a:t> </a:t>
            </a:r>
            <a:r>
              <a:rPr lang="en-US" sz="1700" b="0">
                <a:solidFill>
                  <a:srgbClr val="AB10F0"/>
                </a:solidFill>
                <a:latin typeface="Sylfaen" charset="0"/>
                <a:ea typeface="ＭＳ Ｐゴシック" charset="0"/>
              </a:rPr>
              <a:t>improved the value of</a:t>
            </a:r>
            <a:endParaRPr lang="ru-RU" sz="1700" b="0">
              <a:solidFill>
                <a:srgbClr val="AB10F0"/>
              </a:solidFill>
              <a:latin typeface="Sylfaen" charset="0"/>
              <a:ea typeface="ＭＳ Ｐゴシック" charset="0"/>
            </a:endParaRPr>
          </a:p>
        </p:txBody>
      </p:sp>
      <p:graphicFrame>
        <p:nvGraphicFramePr>
          <p:cNvPr id="8207" name="Object 44"/>
          <p:cNvGraphicFramePr>
            <a:graphicFrameLocks noChangeAspect="1"/>
          </p:cNvGraphicFramePr>
          <p:nvPr/>
        </p:nvGraphicFramePr>
        <p:xfrm>
          <a:off x="5410200" y="3386138"/>
          <a:ext cx="1752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15" imgW="1384300" imgH="254000" progId="">
                  <p:embed/>
                </p:oleObj>
              </mc:Choice>
              <mc:Fallback>
                <p:oleObj name="Equation" r:id="rId15" imgW="1384300" imgH="2540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386138"/>
                        <a:ext cx="1752600" cy="3238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96" name="Line 1088"/>
          <p:cNvSpPr>
            <a:spLocks noChangeShapeType="1"/>
          </p:cNvSpPr>
          <p:nvPr/>
        </p:nvSpPr>
        <p:spPr bwMode="auto">
          <a:xfrm>
            <a:off x="6375400" y="3117850"/>
            <a:ext cx="76200" cy="0"/>
          </a:xfrm>
          <a:prstGeom prst="line">
            <a:avLst/>
          </a:prstGeom>
          <a:noFill/>
          <a:ln w="12700">
            <a:solidFill>
              <a:srgbClr val="AB1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5297" name="Line 1089"/>
          <p:cNvSpPr>
            <a:spLocks noChangeShapeType="1"/>
          </p:cNvSpPr>
          <p:nvPr/>
        </p:nvSpPr>
        <p:spPr bwMode="auto">
          <a:xfrm>
            <a:off x="2863850" y="3416300"/>
            <a:ext cx="76200" cy="0"/>
          </a:xfrm>
          <a:prstGeom prst="line">
            <a:avLst/>
          </a:prstGeom>
          <a:noFill/>
          <a:ln w="12700">
            <a:solidFill>
              <a:srgbClr val="AB1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-14288" y="0"/>
            <a:ext cx="9144001" cy="6858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187" name="WordArt 98"/>
          <p:cNvSpPr>
            <a:spLocks noChangeArrowheads="1" noChangeShapeType="1" noTextEdit="1"/>
          </p:cNvSpPr>
          <p:nvPr/>
        </p:nvSpPr>
        <p:spPr bwMode="auto">
          <a:xfrm>
            <a:off x="3016250" y="85725"/>
            <a:ext cx="3035300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ππ </a:t>
            </a:r>
            <a:r>
              <a:rPr lang="en-US" sz="36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scattering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fld id="{DCC901B0-C42A-4552-95F7-15F4856DE1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16986</TotalTime>
  <Words>3592</Words>
  <Application>Microsoft Office PowerPoint</Application>
  <PresentationFormat>Экран (4:3)</PresentationFormat>
  <Paragraphs>773</Paragraphs>
  <Slides>66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9" baseType="lpstr">
      <vt:lpstr>MS PGothic</vt:lpstr>
      <vt:lpstr>MS PGothic</vt:lpstr>
      <vt:lpstr>Arial</vt:lpstr>
      <vt:lpstr>Arial Black</vt:lpstr>
      <vt:lpstr>Arial Narrow</vt:lpstr>
      <vt:lpstr>Calibri</vt:lpstr>
      <vt:lpstr>Candara</vt:lpstr>
      <vt:lpstr>DejaVu LGC Sans</vt:lpstr>
      <vt:lpstr>Sylfaen</vt:lpstr>
      <vt:lpstr>Symbol</vt:lpstr>
      <vt:lpstr>Times New Roman</vt:lpstr>
      <vt:lpstr>Default Design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Experiment  DIRAC at SPS CERN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pentia</dc:creator>
  <cp:lastModifiedBy>Пользователь Windows</cp:lastModifiedBy>
  <cp:revision>466</cp:revision>
  <cp:lastPrinted>2013-06-18T08:18:40Z</cp:lastPrinted>
  <dcterms:created xsi:type="dcterms:W3CDTF">1601-01-01T00:00:00Z</dcterms:created>
  <dcterms:modified xsi:type="dcterms:W3CDTF">2013-09-19T08:58:21Z</dcterms:modified>
</cp:coreProperties>
</file>